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35" r:id="rId3"/>
    <p:sldId id="336" r:id="rId4"/>
    <p:sldId id="337" r:id="rId5"/>
    <p:sldId id="338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66" r:id="rId19"/>
    <p:sldId id="4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D8FB0D7-83FC-48AB-87E0-F8FDF8A85079}"/>
              </a:ext>
            </a:extLst>
          </p:cNvPr>
          <p:cNvGrpSpPr/>
          <p:nvPr/>
        </p:nvGrpSpPr>
        <p:grpSpPr>
          <a:xfrm rot="281639">
            <a:off x="9203860" y="2164070"/>
            <a:ext cx="3832496" cy="5271389"/>
            <a:chOff x="4819517" y="2883145"/>
            <a:chExt cx="664917" cy="914557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9B9C52BA-4CCB-456B-9858-0D2E3307482F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DF44E2BA-1A4F-4F1C-A48B-CFBA12B9D8F5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AF4B6B3C-9B7B-4F3B-A698-F2A509F8F9D1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6E1F0B4F-E967-400C-B8A8-271393632B8C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A5A05-E4B7-4ED5-8A28-3BF7640C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901952"/>
            <a:ext cx="9144000" cy="1248026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2799B5-4B78-43A9-BC48-E6FAEA4D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42053"/>
            <a:ext cx="9144000" cy="473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0CEEEB-FA8D-4DDE-8C81-E7C93523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311DFE-8BCD-43F1-AAB3-6B4D414F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3B8969-9C6A-41EC-99CB-97D32C31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8D34AB07-6B1E-4407-8FC1-F7C3B9D69FD2}"/>
              </a:ext>
            </a:extLst>
          </p:cNvPr>
          <p:cNvGrpSpPr/>
          <p:nvPr/>
        </p:nvGrpSpPr>
        <p:grpSpPr>
          <a:xfrm>
            <a:off x="403300" y="1773213"/>
            <a:ext cx="3178100" cy="1128739"/>
            <a:chOff x="4819517" y="2883145"/>
            <a:chExt cx="2575046" cy="91455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F2E69536-681A-410F-B254-6925898D1784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xmlns="" id="{4F5577B1-57F9-43EF-9370-9DDC4475407D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xmlns="" id="{2EF3D72C-E454-49AE-BFB6-0DFE929BE569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xmlns="" id="{29B53A02-2B41-4728-B85C-6B050F937022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xmlns="" id="{7D1B2F26-9C3C-483E-8786-87550CF020E6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5DED0BD-2E3E-4687-85AE-1F3627EC882D}"/>
                </a:ext>
              </a:extLst>
            </p:cNvPr>
            <p:cNvSpPr txBox="1"/>
            <p:nvPr/>
          </p:nvSpPr>
          <p:spPr>
            <a:xfrm>
              <a:off x="5359039" y="3320627"/>
              <a:ext cx="2035524" cy="473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280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63911DA-D578-42C3-A0B7-DAE8B3F15127}"/>
                </a:ext>
              </a:extLst>
            </p:cNvPr>
            <p:cNvSpPr txBox="1"/>
            <p:nvPr/>
          </p:nvSpPr>
          <p:spPr>
            <a:xfrm>
              <a:off x="7180073" y="3320627"/>
              <a:ext cx="143275" cy="19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10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618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2936875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356130"/>
            <a:ext cx="7302363" cy="584940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3063240" cy="277653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931190E-DC85-470F-A793-7CC3FDD687A1}"/>
              </a:ext>
            </a:extLst>
          </p:cNvPr>
          <p:cNvGrpSpPr/>
          <p:nvPr/>
        </p:nvGrpSpPr>
        <p:grpSpPr>
          <a:xfrm>
            <a:off x="11752152" y="5373278"/>
            <a:ext cx="439848" cy="1484721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4F74CCC5-4C4F-4107-B4DA-B973E2380F86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43B84D8B-DB0C-40E8-93BF-E3AC539FC4F2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770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50B4DD2-B3DA-45F3-9459-0DD5C155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16864"/>
            <a:ext cx="12192000" cy="52242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2936875"/>
          </a:xfrm>
        </p:spPr>
        <p:txBody>
          <a:bodyPr anchor="b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356130"/>
            <a:ext cx="7302363" cy="584940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3063240" cy="277653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931190E-DC85-470F-A793-7CC3FDD687A1}"/>
              </a:ext>
            </a:extLst>
          </p:cNvPr>
          <p:cNvGrpSpPr/>
          <p:nvPr/>
        </p:nvGrpSpPr>
        <p:grpSpPr>
          <a:xfrm>
            <a:off x="11752152" y="5373278"/>
            <a:ext cx="439848" cy="1484721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4F74CCC5-4C4F-4107-B4DA-B973E2380F86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43B84D8B-DB0C-40E8-93BF-E3AC539FC4F2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07845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8880"/>
          </a:xfrm>
        </p:spPr>
        <p:txBody>
          <a:bodyPr anchor="ctr"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356130"/>
            <a:ext cx="7315200" cy="293687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9F0D554-057C-4CF2-9999-1188563C6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429000"/>
            <a:ext cx="7315200" cy="27765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7EE04511-8959-4CD1-88F9-51A8846ECCA6}"/>
              </a:ext>
            </a:extLst>
          </p:cNvPr>
          <p:cNvSpPr/>
          <p:nvPr/>
        </p:nvSpPr>
        <p:spPr>
          <a:xfrm rot="16200000">
            <a:off x="10946371" y="5615825"/>
            <a:ext cx="1918353" cy="565993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42D5A23A-3A1E-4469-9FAA-5A72B4686C9D}"/>
              </a:ext>
            </a:extLst>
          </p:cNvPr>
          <p:cNvSpPr/>
          <p:nvPr/>
        </p:nvSpPr>
        <p:spPr>
          <a:xfrm rot="16200000">
            <a:off x="10949828" y="5615824"/>
            <a:ext cx="1918353" cy="565993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20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xmlns="" id="{7EE04511-8959-4CD1-88F9-51A8846ECCA6}"/>
              </a:ext>
            </a:extLst>
          </p:cNvPr>
          <p:cNvSpPr/>
          <p:nvPr/>
        </p:nvSpPr>
        <p:spPr>
          <a:xfrm rot="16200000">
            <a:off x="10683897" y="5353351"/>
            <a:ext cx="2323705" cy="685589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42D5A23A-3A1E-4469-9FAA-5A72B4686C9D}"/>
              </a:ext>
            </a:extLst>
          </p:cNvPr>
          <p:cNvSpPr/>
          <p:nvPr/>
        </p:nvSpPr>
        <p:spPr>
          <a:xfrm rot="16200000">
            <a:off x="10687354" y="5353350"/>
            <a:ext cx="2323705" cy="685589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8888642D-7086-4C35-8CEA-5DBC0E4F95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9209" y="4350203"/>
            <a:ext cx="5166134" cy="1876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FE5AF42F-6FD9-458C-8FB7-EC37208EA618}"/>
              </a:ext>
            </a:extLst>
          </p:cNvPr>
          <p:cNvSpPr/>
          <p:nvPr/>
        </p:nvSpPr>
        <p:spPr>
          <a:xfrm>
            <a:off x="1849660" y="1244522"/>
            <a:ext cx="2927808" cy="2306941"/>
          </a:xfrm>
          <a:custGeom>
            <a:avLst/>
            <a:gdLst>
              <a:gd name="connsiteX0" fmla="*/ 1463904 w 2927808"/>
              <a:gd name="connsiteY0" fmla="*/ 0 h 2306941"/>
              <a:gd name="connsiteX1" fmla="*/ 2927808 w 2927808"/>
              <a:gd name="connsiteY1" fmla="*/ 1463904 h 2306941"/>
              <a:gd name="connsiteX2" fmla="*/ 2677797 w 2927808"/>
              <a:gd name="connsiteY2" fmla="*/ 2282387 h 2306941"/>
              <a:gd name="connsiteX3" fmla="*/ 2659435 w 2927808"/>
              <a:gd name="connsiteY3" fmla="*/ 2306941 h 2306941"/>
              <a:gd name="connsiteX4" fmla="*/ 268373 w 2927808"/>
              <a:gd name="connsiteY4" fmla="*/ 2306941 h 2306941"/>
              <a:gd name="connsiteX5" fmla="*/ 250012 w 2927808"/>
              <a:gd name="connsiteY5" fmla="*/ 2282387 h 2306941"/>
              <a:gd name="connsiteX6" fmla="*/ 0 w 2927808"/>
              <a:gd name="connsiteY6" fmla="*/ 1463904 h 2306941"/>
              <a:gd name="connsiteX7" fmla="*/ 1463904 w 2927808"/>
              <a:gd name="connsiteY7" fmla="*/ 0 h 23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08" h="2306941">
                <a:moveTo>
                  <a:pt x="1463904" y="0"/>
                </a:moveTo>
                <a:cubicBezTo>
                  <a:pt x="2272396" y="0"/>
                  <a:pt x="2927808" y="655412"/>
                  <a:pt x="2927808" y="1463904"/>
                </a:cubicBezTo>
                <a:cubicBezTo>
                  <a:pt x="2927808" y="1767089"/>
                  <a:pt x="2835641" y="2048746"/>
                  <a:pt x="2677797" y="2282387"/>
                </a:cubicBezTo>
                <a:lnTo>
                  <a:pt x="2659435" y="2306941"/>
                </a:lnTo>
                <a:lnTo>
                  <a:pt x="268373" y="2306941"/>
                </a:lnTo>
                <a:lnTo>
                  <a:pt x="250012" y="2282387"/>
                </a:lnTo>
                <a:cubicBezTo>
                  <a:pt x="92168" y="2048746"/>
                  <a:pt x="0" y="1767089"/>
                  <a:pt x="0" y="1463904"/>
                </a:cubicBezTo>
                <a:cubicBezTo>
                  <a:pt x="0" y="655412"/>
                  <a:pt x="655412" y="0"/>
                  <a:pt x="1463904" y="0"/>
                </a:cubicBezTo>
                <a:close/>
              </a:path>
            </a:pathLst>
          </a:custGeom>
          <a:noFill/>
          <a:ln w="28575">
            <a:solidFill>
              <a:srgbClr val="86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8D39A750-7640-4D62-9841-4E4AED77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9"/>
            <a:ext cx="10515600" cy="699144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3177C1C4-AA32-4A07-B795-A9914CD14E32}"/>
              </a:ext>
            </a:extLst>
          </p:cNvPr>
          <p:cNvSpPr/>
          <p:nvPr/>
        </p:nvSpPr>
        <p:spPr>
          <a:xfrm>
            <a:off x="7253793" y="1244522"/>
            <a:ext cx="2927808" cy="2306941"/>
          </a:xfrm>
          <a:custGeom>
            <a:avLst/>
            <a:gdLst>
              <a:gd name="connsiteX0" fmla="*/ 1463904 w 2927808"/>
              <a:gd name="connsiteY0" fmla="*/ 0 h 2306941"/>
              <a:gd name="connsiteX1" fmla="*/ 2927808 w 2927808"/>
              <a:gd name="connsiteY1" fmla="*/ 1463904 h 2306941"/>
              <a:gd name="connsiteX2" fmla="*/ 2677797 w 2927808"/>
              <a:gd name="connsiteY2" fmla="*/ 2282387 h 2306941"/>
              <a:gd name="connsiteX3" fmla="*/ 2659435 w 2927808"/>
              <a:gd name="connsiteY3" fmla="*/ 2306941 h 2306941"/>
              <a:gd name="connsiteX4" fmla="*/ 268373 w 2927808"/>
              <a:gd name="connsiteY4" fmla="*/ 2306941 h 2306941"/>
              <a:gd name="connsiteX5" fmla="*/ 250012 w 2927808"/>
              <a:gd name="connsiteY5" fmla="*/ 2282387 h 2306941"/>
              <a:gd name="connsiteX6" fmla="*/ 0 w 2927808"/>
              <a:gd name="connsiteY6" fmla="*/ 1463904 h 2306941"/>
              <a:gd name="connsiteX7" fmla="*/ 1463904 w 2927808"/>
              <a:gd name="connsiteY7" fmla="*/ 0 h 23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7808" h="2306941">
                <a:moveTo>
                  <a:pt x="1463904" y="0"/>
                </a:moveTo>
                <a:cubicBezTo>
                  <a:pt x="2272396" y="0"/>
                  <a:pt x="2927808" y="655412"/>
                  <a:pt x="2927808" y="1463904"/>
                </a:cubicBezTo>
                <a:cubicBezTo>
                  <a:pt x="2927808" y="1767089"/>
                  <a:pt x="2835641" y="2048746"/>
                  <a:pt x="2677797" y="2282387"/>
                </a:cubicBezTo>
                <a:lnTo>
                  <a:pt x="2659435" y="2306941"/>
                </a:lnTo>
                <a:lnTo>
                  <a:pt x="268373" y="2306941"/>
                </a:lnTo>
                <a:lnTo>
                  <a:pt x="250012" y="2282387"/>
                </a:lnTo>
                <a:cubicBezTo>
                  <a:pt x="92168" y="2048746"/>
                  <a:pt x="0" y="1767089"/>
                  <a:pt x="0" y="1463904"/>
                </a:cubicBezTo>
                <a:cubicBezTo>
                  <a:pt x="0" y="655412"/>
                  <a:pt x="655412" y="0"/>
                  <a:pt x="1463904" y="0"/>
                </a:cubicBezTo>
                <a:close/>
              </a:path>
            </a:pathLst>
          </a:custGeom>
          <a:noFill/>
          <a:ln w="28575">
            <a:solidFill>
              <a:srgbClr val="86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Content Placeholder 6">
            <a:extLst>
              <a:ext uri="{FF2B5EF4-FFF2-40B4-BE49-F238E27FC236}">
                <a16:creationId xmlns:a16="http://schemas.microsoft.com/office/drawing/2014/main" xmlns="" id="{F0E58C78-BE35-42E0-8CED-8499BD50FDC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81743" y="4343132"/>
            <a:ext cx="5166134" cy="1876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0E431E79-2066-4366-AA0C-8206543B544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937537" y="1332400"/>
            <a:ext cx="2752053" cy="2773254"/>
          </a:xfrm>
          <a:custGeom>
            <a:avLst/>
            <a:gdLst>
              <a:gd name="connsiteX0" fmla="*/ 1376027 w 2752053"/>
              <a:gd name="connsiteY0" fmla="*/ 2773254 h 2773254"/>
              <a:gd name="connsiteX1" fmla="*/ 1 w 2752053"/>
              <a:gd name="connsiteY1" fmla="*/ 1397228 h 2773254"/>
              <a:gd name="connsiteX2" fmla="*/ 669 w 2752053"/>
              <a:gd name="connsiteY2" fmla="*/ 1386635 h 2773254"/>
              <a:gd name="connsiteX3" fmla="*/ 0 w 2752053"/>
              <a:gd name="connsiteY3" fmla="*/ 1376026 h 2773254"/>
              <a:gd name="connsiteX4" fmla="*/ 1376026 w 2752053"/>
              <a:gd name="connsiteY4" fmla="*/ 0 h 2773254"/>
              <a:gd name="connsiteX5" fmla="*/ 2752052 w 2752053"/>
              <a:gd name="connsiteY5" fmla="*/ 1376026 h 2773254"/>
              <a:gd name="connsiteX6" fmla="*/ 2751384 w 2752053"/>
              <a:gd name="connsiteY6" fmla="*/ 1386619 h 2773254"/>
              <a:gd name="connsiteX7" fmla="*/ 2752053 w 2752053"/>
              <a:gd name="connsiteY7" fmla="*/ 1397228 h 2773254"/>
              <a:gd name="connsiteX8" fmla="*/ 1376027 w 2752053"/>
              <a:gd name="connsiteY8" fmla="*/ 2773254 h 277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053" h="2773254">
                <a:moveTo>
                  <a:pt x="1376027" y="2773254"/>
                </a:moveTo>
                <a:cubicBezTo>
                  <a:pt x="616069" y="2773254"/>
                  <a:pt x="1" y="2157186"/>
                  <a:pt x="1" y="1397228"/>
                </a:cubicBezTo>
                <a:lnTo>
                  <a:pt x="669" y="1386635"/>
                </a:lnTo>
                <a:lnTo>
                  <a:pt x="0" y="1376026"/>
                </a:lnTo>
                <a:cubicBezTo>
                  <a:pt x="0" y="616068"/>
                  <a:pt x="616068" y="0"/>
                  <a:pt x="1376026" y="0"/>
                </a:cubicBezTo>
                <a:cubicBezTo>
                  <a:pt x="2135984" y="0"/>
                  <a:pt x="2752052" y="616068"/>
                  <a:pt x="2752052" y="1376026"/>
                </a:cubicBezTo>
                <a:lnTo>
                  <a:pt x="2751384" y="1386619"/>
                </a:lnTo>
                <a:lnTo>
                  <a:pt x="2752053" y="1397228"/>
                </a:lnTo>
                <a:cubicBezTo>
                  <a:pt x="2752053" y="2157186"/>
                  <a:pt x="2135985" y="2773254"/>
                  <a:pt x="1376027" y="2773254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8DC3A275-742B-4C04-84F4-DCC4427770B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344492" y="1332400"/>
            <a:ext cx="2752053" cy="2773254"/>
          </a:xfrm>
          <a:custGeom>
            <a:avLst/>
            <a:gdLst>
              <a:gd name="connsiteX0" fmla="*/ 1376027 w 2752053"/>
              <a:gd name="connsiteY0" fmla="*/ 2773254 h 2773254"/>
              <a:gd name="connsiteX1" fmla="*/ 1 w 2752053"/>
              <a:gd name="connsiteY1" fmla="*/ 1397228 h 2773254"/>
              <a:gd name="connsiteX2" fmla="*/ 669 w 2752053"/>
              <a:gd name="connsiteY2" fmla="*/ 1386635 h 2773254"/>
              <a:gd name="connsiteX3" fmla="*/ 0 w 2752053"/>
              <a:gd name="connsiteY3" fmla="*/ 1376026 h 2773254"/>
              <a:gd name="connsiteX4" fmla="*/ 1376026 w 2752053"/>
              <a:gd name="connsiteY4" fmla="*/ 0 h 2773254"/>
              <a:gd name="connsiteX5" fmla="*/ 2752052 w 2752053"/>
              <a:gd name="connsiteY5" fmla="*/ 1376026 h 2773254"/>
              <a:gd name="connsiteX6" fmla="*/ 2751384 w 2752053"/>
              <a:gd name="connsiteY6" fmla="*/ 1386619 h 2773254"/>
              <a:gd name="connsiteX7" fmla="*/ 2752053 w 2752053"/>
              <a:gd name="connsiteY7" fmla="*/ 1397228 h 2773254"/>
              <a:gd name="connsiteX8" fmla="*/ 1376027 w 2752053"/>
              <a:gd name="connsiteY8" fmla="*/ 2773254 h 277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2053" h="2773254">
                <a:moveTo>
                  <a:pt x="1376027" y="2773254"/>
                </a:moveTo>
                <a:cubicBezTo>
                  <a:pt x="616069" y="2773254"/>
                  <a:pt x="1" y="2157186"/>
                  <a:pt x="1" y="1397228"/>
                </a:cubicBezTo>
                <a:lnTo>
                  <a:pt x="669" y="1386635"/>
                </a:lnTo>
                <a:lnTo>
                  <a:pt x="0" y="1376026"/>
                </a:lnTo>
                <a:cubicBezTo>
                  <a:pt x="0" y="616068"/>
                  <a:pt x="616068" y="0"/>
                  <a:pt x="1376026" y="0"/>
                </a:cubicBezTo>
                <a:cubicBezTo>
                  <a:pt x="2135984" y="0"/>
                  <a:pt x="2752052" y="616068"/>
                  <a:pt x="2752052" y="1376026"/>
                </a:cubicBezTo>
                <a:lnTo>
                  <a:pt x="2751384" y="1386619"/>
                </a:lnTo>
                <a:lnTo>
                  <a:pt x="2752053" y="1397228"/>
                </a:lnTo>
                <a:cubicBezTo>
                  <a:pt x="2752053" y="2157186"/>
                  <a:pt x="2135985" y="2773254"/>
                  <a:pt x="1376027" y="2773254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xmlns="" id="{86B0E411-B629-453D-8745-BED7B6405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09306" y="3633975"/>
            <a:ext cx="3573463" cy="614363"/>
          </a:xfrm>
          <a:solidFill>
            <a:srgbClr val="F3F5F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xmlns="" id="{DCAE8264-9D82-41D2-AEFC-F6B4BD727E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13439" y="3633975"/>
            <a:ext cx="3573463" cy="614363"/>
          </a:xfrm>
          <a:solidFill>
            <a:srgbClr val="F3F5F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1"/>
            </a:lvl1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633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CC27F65-3504-44D9-BDFF-7FFF30BF6422}"/>
              </a:ext>
            </a:extLst>
          </p:cNvPr>
          <p:cNvGrpSpPr/>
          <p:nvPr/>
        </p:nvGrpSpPr>
        <p:grpSpPr>
          <a:xfrm rot="9900000">
            <a:off x="9086387" y="2127580"/>
            <a:ext cx="2339953" cy="3218478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67B065FB-9C3A-4E31-B232-ABA7525CBD77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79006805-3E10-427F-998F-48BA748DDC5F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7D15DA48-6924-4DDE-B0FD-1054DF86F011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119228F7-CD6D-40BA-9BE5-0B537CD7A9C7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453461E-406D-481D-9134-5AF03435206D}"/>
              </a:ext>
            </a:extLst>
          </p:cNvPr>
          <p:cNvSpPr/>
          <p:nvPr/>
        </p:nvSpPr>
        <p:spPr>
          <a:xfrm>
            <a:off x="1024839" y="1930400"/>
            <a:ext cx="9044887" cy="4275138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85F10-7EFD-4DC0-8528-B6765A37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4" y="365125"/>
            <a:ext cx="9044887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F7CD23-5403-44E1-AD5C-CCB4A7250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DCA1AA-70AC-444C-B5B4-1C39EC10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77FDC5-09F9-4045-B251-FB5548AD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33A119E5-4A5A-4CAC-8869-41975B83DF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30400"/>
            <a:ext cx="9044887" cy="427513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E4112E8-9749-4C60-AE8B-334887AC4EA4}"/>
              </a:ext>
            </a:extLst>
          </p:cNvPr>
          <p:cNvSpPr/>
          <p:nvPr/>
        </p:nvSpPr>
        <p:spPr>
          <a:xfrm>
            <a:off x="9722139" y="1930400"/>
            <a:ext cx="386980" cy="4275138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55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06DBD-A819-4766-9F72-BFE553A5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809"/>
            <a:ext cx="6438900" cy="1325563"/>
          </a:xfrm>
        </p:spPr>
        <p:txBody>
          <a:bodyPr/>
          <a:lstStyle>
            <a:lvl1pPr>
              <a:defRPr b="1">
                <a:solidFill>
                  <a:srgbClr val="010F0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C99273-778A-4118-9367-79732E4A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E662688D-28CA-4B6C-A566-B55C044004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1707" y="2483959"/>
            <a:ext cx="6375393" cy="3713760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868D8D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xmlns="" id="{AC3E733B-3BD8-45D9-AFF3-F33D16BDC6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1118" r="12732" b="11521"/>
          <a:stretch/>
        </p:blipFill>
        <p:spPr>
          <a:xfrm>
            <a:off x="7544481" y="0"/>
            <a:ext cx="4610186" cy="6892798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xmlns="" id="{59184293-A429-483E-ADBB-C706801153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14972"/>
          <a:stretch/>
        </p:blipFill>
        <p:spPr>
          <a:xfrm>
            <a:off x="8221462" y="1013148"/>
            <a:ext cx="3933204" cy="5860796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83E91401-8550-4261-896F-F2AA6E7F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116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48EE7EF-FB5B-4DA3-A6FA-CBD4E43E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2AA6B6-1EC1-4E1C-B4F8-A80A4616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EF7A31-542F-4FFE-90E7-A6D8D2E6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96B0270-95D9-4185-B451-BF501F9A0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5125" y="885523"/>
            <a:ext cx="11512550" cy="537089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3E2A135-FEFF-4C8B-B393-AD3A1572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60350"/>
            <a:ext cx="11512550" cy="51773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765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D3775-13FB-4D42-BC8C-65831B82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6BAC64-D913-4D94-9F27-7CCC047A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827068-87FA-4182-9B7D-160F86FE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AEAF436-5552-4D19-BD78-C192C806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883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B73B0-A0E8-4F87-9DDD-8C70C1A3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3421" cy="585311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A286CEA-6786-4726-9AD7-B7F9DBAC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B6770B-6046-46BB-8FCC-30EC32DA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6F0D61-1E22-4F55-B1DE-BB39C2B8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3735C6AB-0441-4823-BAA5-5FF687BC82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97864" y="1809946"/>
            <a:ext cx="2957660" cy="236612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xmlns="" id="{6D5A989B-2427-4AAF-ABB8-08AC740F58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96140" y="1819373"/>
            <a:ext cx="2957660" cy="236612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xmlns="" id="{8B1A3D77-E557-4D1B-86B1-3C2C69C9F5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97864" y="4304758"/>
            <a:ext cx="2957660" cy="1913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E82FE50C-AC83-451F-B5FE-CFF1E33D70F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396140" y="4314185"/>
            <a:ext cx="2957660" cy="191347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7949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263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1B41B-42F0-441D-A4AE-CF615672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BBB7FB-8DED-464F-8A5B-FBF290BC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049A73-12B2-4923-8811-5C8E6C0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E2FD3E-DB3C-4BFC-8408-FBAFD78A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BAF478-E063-4206-98C6-6C10FA9F590B}"/>
              </a:ext>
            </a:extLst>
          </p:cNvPr>
          <p:cNvGrpSpPr/>
          <p:nvPr/>
        </p:nvGrpSpPr>
        <p:grpSpPr>
          <a:xfrm>
            <a:off x="11077802" y="19966"/>
            <a:ext cx="1095434" cy="407431"/>
            <a:chOff x="4819517" y="2883145"/>
            <a:chExt cx="2688941" cy="100011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FF1E570-F6DB-433B-A826-C51389A47246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xmlns="" id="{166CA144-59DA-4E12-8741-6389B91CB390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xmlns="" id="{5C33F313-E67A-4699-AA45-13361C34F8E3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BCE09CCF-B33B-49DD-8238-87BD7C7E4E7D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xmlns="" id="{D0A5364A-1B93-466E-B141-82141D29DD72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355B7B9-A175-4F96-82D0-7FA671CDBF02}"/>
                </a:ext>
              </a:extLst>
            </p:cNvPr>
            <p:cNvSpPr txBox="1"/>
            <p:nvPr/>
          </p:nvSpPr>
          <p:spPr>
            <a:xfrm>
              <a:off x="5178232" y="3203314"/>
              <a:ext cx="2330226" cy="67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105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7D070FE-00AE-4653-89FB-56EC84CAB449}"/>
                </a:ext>
              </a:extLst>
            </p:cNvPr>
            <p:cNvSpPr txBox="1"/>
            <p:nvPr/>
          </p:nvSpPr>
          <p:spPr>
            <a:xfrm>
              <a:off x="7130800" y="3218759"/>
              <a:ext cx="143275" cy="37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4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B3E04498-C436-4A32-A931-061530A4B9A4}"/>
              </a:ext>
            </a:extLst>
          </p:cNvPr>
          <p:cNvSpPr/>
          <p:nvPr/>
        </p:nvSpPr>
        <p:spPr>
          <a:xfrm rot="21272627">
            <a:off x="2898465" y="2744286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089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57207036-5AE2-45EF-817C-E859E1974C57}"/>
              </a:ext>
            </a:extLst>
          </p:cNvPr>
          <p:cNvSpPr/>
          <p:nvPr/>
        </p:nvSpPr>
        <p:spPr>
          <a:xfrm rot="3384323">
            <a:off x="3416369" y="1697024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F1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B0C0B796-F8E1-4E92-830A-550D42456BFE}"/>
              </a:ext>
            </a:extLst>
          </p:cNvPr>
          <p:cNvSpPr/>
          <p:nvPr/>
        </p:nvSpPr>
        <p:spPr>
          <a:xfrm rot="1499749">
            <a:off x="2986757" y="2150475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BE3F208C-5279-41F5-8AB0-A9AAA58A8593}"/>
              </a:ext>
            </a:extLst>
          </p:cNvPr>
          <p:cNvSpPr/>
          <p:nvPr/>
        </p:nvSpPr>
        <p:spPr>
          <a:xfrm rot="19337628">
            <a:off x="3101773" y="3304036"/>
            <a:ext cx="1671828" cy="493258"/>
          </a:xfrm>
          <a:prstGeom prst="triangle">
            <a:avLst>
              <a:gd name="adj" fmla="val 52766"/>
            </a:avLst>
          </a:prstGeom>
          <a:solidFill>
            <a:srgbClr val="085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DE41851-7DE7-4B8E-B47C-E88DF2EC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396" y="4477933"/>
            <a:ext cx="12192000" cy="23177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54A3989-9E34-4A50-8BCF-FBE44111CBEC}"/>
              </a:ext>
            </a:extLst>
          </p:cNvPr>
          <p:cNvGrpSpPr/>
          <p:nvPr/>
        </p:nvGrpSpPr>
        <p:grpSpPr>
          <a:xfrm rot="20877761">
            <a:off x="515449" y="1351048"/>
            <a:ext cx="1882018" cy="2588613"/>
            <a:chOff x="4819517" y="2883145"/>
            <a:chExt cx="664917" cy="914557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xmlns="" id="{F9C3FC71-AC13-4456-BAA2-1AB0EA0CEF3F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089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xmlns="" id="{222B7D90-02D7-42F3-98DA-E8141B3682B2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15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xmlns="" id="{A021A0FA-0D97-496D-A4A5-243ADD0A2D09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CBF98C6E-0BDC-4196-975C-BBC095A83F45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085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C85DD83-E78E-4476-93E0-A9715E5DB9FA}"/>
              </a:ext>
            </a:extLst>
          </p:cNvPr>
          <p:cNvGrpSpPr/>
          <p:nvPr/>
        </p:nvGrpSpPr>
        <p:grpSpPr>
          <a:xfrm>
            <a:off x="11344420" y="3996964"/>
            <a:ext cx="847580" cy="2861035"/>
            <a:chOff x="11344420" y="3996964"/>
            <a:chExt cx="847580" cy="2861035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49EF0FE0-D362-428F-8DF7-EF89CC8B676A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xmlns="" id="{89106AEC-8454-4ACF-AF95-76F09BC6A411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9125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868FCC7-393E-4802-BC78-09C744A932E5}"/>
              </a:ext>
            </a:extLst>
          </p:cNvPr>
          <p:cNvGrpSpPr/>
          <p:nvPr/>
        </p:nvGrpSpPr>
        <p:grpSpPr>
          <a:xfrm rot="17341529" flipH="1">
            <a:off x="842573" y="2768352"/>
            <a:ext cx="1557717" cy="2064520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D6D3FC2F-9BA1-45BC-BEBD-8F9AE280B648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4F30374A-B58F-45A1-BA35-CC2C37409CB6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988F6E31-E110-4840-9E6A-8508A7B79B73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48F7D5A4-1587-41AA-A903-E07A386B1E0D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D73C4D0-BAF3-4164-8A61-ADB46BA38280}"/>
              </a:ext>
            </a:extLst>
          </p:cNvPr>
          <p:cNvSpPr/>
          <p:nvPr/>
        </p:nvSpPr>
        <p:spPr>
          <a:xfrm>
            <a:off x="0" y="3883245"/>
            <a:ext cx="12192000" cy="2950143"/>
          </a:xfrm>
          <a:prstGeom prst="rect">
            <a:avLst/>
          </a:prstGeom>
          <a:solidFill>
            <a:srgbClr val="F3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EEDE1-8D65-4689-8D37-4C0E8E4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680"/>
            <a:ext cx="10515600" cy="872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598956F-6896-4538-A7CF-1530C0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1010AB-6E54-4154-82E3-F1067025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1AE942-9270-4DCB-96A7-BB168EB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1471B2DA-31AB-403C-B78B-A8FDD5B2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76753"/>
            <a:ext cx="10515600" cy="4736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868D8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4F3EB639-A998-4865-818A-B4421A64D72E}"/>
              </a:ext>
            </a:extLst>
          </p:cNvPr>
          <p:cNvGrpSpPr/>
          <p:nvPr/>
        </p:nvGrpSpPr>
        <p:grpSpPr>
          <a:xfrm>
            <a:off x="10925402" y="136525"/>
            <a:ext cx="1095434" cy="407431"/>
            <a:chOff x="4819517" y="2883145"/>
            <a:chExt cx="2688941" cy="10001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08ED60D1-58FC-4CA8-895C-9473890FC7E3}"/>
                </a:ext>
              </a:extLst>
            </p:cNvPr>
            <p:cNvGrpSpPr/>
            <p:nvPr/>
          </p:nvGrpSpPr>
          <p:grpSpPr>
            <a:xfrm>
              <a:off x="4819517" y="2883145"/>
              <a:ext cx="664917" cy="914557"/>
              <a:chOff x="4819517" y="2883145"/>
              <a:chExt cx="664917" cy="914557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xmlns="" id="{87D7F2FB-114E-4049-A750-CBD25A147415}"/>
                  </a:ext>
                </a:extLst>
              </p:cNvPr>
              <p:cNvSpPr/>
              <p:nvPr/>
            </p:nvSpPr>
            <p:spPr>
              <a:xfrm rot="394866">
                <a:off x="4819517" y="3415043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0899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xmlns="" id="{13B2DDCB-7E0B-471F-ADCB-3BF3935DF4D7}"/>
                  </a:ext>
                </a:extLst>
              </p:cNvPr>
              <p:cNvSpPr/>
              <p:nvPr/>
            </p:nvSpPr>
            <p:spPr>
              <a:xfrm rot="4106562">
                <a:off x="5072458" y="3091340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F1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xmlns="" id="{0A28B9F8-A2A9-46B0-B128-D2940A3D3ECF}"/>
                  </a:ext>
                </a:extLst>
              </p:cNvPr>
              <p:cNvSpPr/>
              <p:nvPr/>
            </p:nvSpPr>
            <p:spPr>
              <a:xfrm rot="2221988">
                <a:off x="4893777" y="3216368"/>
                <a:ext cx="590657" cy="174268"/>
              </a:xfrm>
              <a:prstGeom prst="triangle">
                <a:avLst>
                  <a:gd name="adj" fmla="val 52766"/>
                </a:avLst>
              </a:prstGeom>
              <a:solidFill>
                <a:srgbClr val="ED07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xmlns="" id="{9CE9145D-72C0-44E3-87D2-D9B03A1F84F2}"/>
                  </a:ext>
                </a:extLst>
              </p:cNvPr>
              <p:cNvSpPr/>
              <p:nvPr/>
            </p:nvSpPr>
            <p:spPr>
              <a:xfrm rot="20059867">
                <a:off x="4856320" y="3623435"/>
                <a:ext cx="590658" cy="174267"/>
              </a:xfrm>
              <a:prstGeom prst="triangle">
                <a:avLst>
                  <a:gd name="adj" fmla="val 52766"/>
                </a:avLst>
              </a:prstGeom>
              <a:solidFill>
                <a:srgbClr val="085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3F5F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04984FB0-251D-4148-8C62-95C4BCDC97B9}"/>
                </a:ext>
              </a:extLst>
            </p:cNvPr>
            <p:cNvSpPr txBox="1"/>
            <p:nvPr/>
          </p:nvSpPr>
          <p:spPr>
            <a:xfrm>
              <a:off x="5178232" y="3203314"/>
              <a:ext cx="2330226" cy="679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15A22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AREER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85099"/>
                  </a:solidFill>
                  <a:effectLst/>
                  <a:uLnTx/>
                  <a:uFillTx/>
                  <a:latin typeface="Trajan Pro" panose="02020502050506020301" pitchFamily="18" charset="0"/>
                  <a:ea typeface="+mn-ea"/>
                  <a:cs typeface="+mn-cs"/>
                </a:rPr>
                <a:t>ERA</a:t>
              </a:r>
              <a:endParaRPr kumimoji="0" lang="en-IN" sz="1050" b="1" i="0" u="none" strike="noStrike" kern="0" cap="none" spc="0" normalizeH="0" baseline="0" noProof="0" dirty="0">
                <a:ln>
                  <a:noFill/>
                </a:ln>
                <a:solidFill>
                  <a:srgbClr val="085099"/>
                </a:solidFill>
                <a:effectLst/>
                <a:uLnTx/>
                <a:uFillTx/>
                <a:latin typeface="Trajan Pro" panose="02020502050506020301" pitchFamily="18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9EA5FFF-2876-4310-8ACF-E9E5F8E4280D}"/>
                </a:ext>
              </a:extLst>
            </p:cNvPr>
            <p:cNvSpPr txBox="1"/>
            <p:nvPr/>
          </p:nvSpPr>
          <p:spPr>
            <a:xfrm>
              <a:off x="7130800" y="3218759"/>
              <a:ext cx="143275" cy="37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0" cap="none" spc="0" normalizeH="0" baseline="0" noProof="0" dirty="0">
                  <a:ln>
                    <a:noFill/>
                  </a:ln>
                  <a:solidFill>
                    <a:srgbClr val="F3F5F5">
                      <a:lumMod val="1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®</a:t>
              </a:r>
              <a:endParaRPr kumimoji="0" lang="en-IN" sz="400" b="1" i="0" u="none" strike="noStrike" kern="0" cap="none" spc="0" normalizeH="0" baseline="0" noProof="0" dirty="0">
                <a:ln>
                  <a:noFill/>
                </a:ln>
                <a:solidFill>
                  <a:srgbClr val="F3F5F5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4554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365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bg>
      <p:bgPr>
        <a:solidFill>
          <a:srgbClr val="010F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C868FCC7-393E-4802-BC78-09C744A932E5}"/>
              </a:ext>
            </a:extLst>
          </p:cNvPr>
          <p:cNvGrpSpPr/>
          <p:nvPr/>
        </p:nvGrpSpPr>
        <p:grpSpPr>
          <a:xfrm rot="17341529" flipH="1">
            <a:off x="842573" y="2768352"/>
            <a:ext cx="1557717" cy="2064520"/>
            <a:chOff x="4819517" y="2883145"/>
            <a:chExt cx="664917" cy="91455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D6D3FC2F-9BA1-45BC-BEBD-8F9AE280B648}"/>
                </a:ext>
              </a:extLst>
            </p:cNvPr>
            <p:cNvSpPr/>
            <p:nvPr/>
          </p:nvSpPr>
          <p:spPr>
            <a:xfrm rot="394866">
              <a:off x="4819517" y="3415043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xmlns="" id="{4F30374A-B58F-45A1-BA35-CC2C37409CB6}"/>
                </a:ext>
              </a:extLst>
            </p:cNvPr>
            <p:cNvSpPr/>
            <p:nvPr/>
          </p:nvSpPr>
          <p:spPr>
            <a:xfrm rot="4106562">
              <a:off x="5075632" y="3091340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988F6E31-E110-4840-9E6A-8508A7B79B73}"/>
                </a:ext>
              </a:extLst>
            </p:cNvPr>
            <p:cNvSpPr/>
            <p:nvPr/>
          </p:nvSpPr>
          <p:spPr>
            <a:xfrm rot="2221988">
              <a:off x="4893777" y="3216368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48F7D5A4-1587-41AA-A903-E07A386B1E0D}"/>
                </a:ext>
              </a:extLst>
            </p:cNvPr>
            <p:cNvSpPr/>
            <p:nvPr/>
          </p:nvSpPr>
          <p:spPr>
            <a:xfrm rot="20059867">
              <a:off x="4848524" y="3623434"/>
              <a:ext cx="590657" cy="174268"/>
            </a:xfrm>
            <a:prstGeom prst="triangle">
              <a:avLst>
                <a:gd name="adj" fmla="val 52766"/>
              </a:avLst>
            </a:prstGeom>
            <a:solidFill>
              <a:srgbClr val="F3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D73C4D0-BAF3-4164-8A61-ADB46BA38280}"/>
              </a:ext>
            </a:extLst>
          </p:cNvPr>
          <p:cNvSpPr/>
          <p:nvPr/>
        </p:nvSpPr>
        <p:spPr>
          <a:xfrm>
            <a:off x="0" y="3883245"/>
            <a:ext cx="12192000" cy="2950143"/>
          </a:xfrm>
          <a:prstGeom prst="rect">
            <a:avLst/>
          </a:prstGeom>
          <a:solidFill>
            <a:srgbClr val="010F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EEDE1-8D65-4689-8D37-4C0E8E48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680"/>
            <a:ext cx="10515600" cy="872541"/>
          </a:xfrm>
        </p:spPr>
        <p:txBody>
          <a:bodyPr/>
          <a:lstStyle>
            <a:lvl1pPr>
              <a:defRPr>
                <a:solidFill>
                  <a:srgbClr val="F3F5F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598956F-6896-4538-A7CF-1530C08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1010AB-6E54-4154-82E3-F1067025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51AE942-9270-4DCB-96A7-BB168EB1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1471B2DA-31AB-403C-B78B-A8FDD5B21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976753"/>
            <a:ext cx="10515600" cy="47364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FDEC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064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9716" y="356130"/>
            <a:ext cx="7234084" cy="5849408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DF45512-F504-4217-B7FB-AE04CD5BF6AB}"/>
              </a:ext>
            </a:extLst>
          </p:cNvPr>
          <p:cNvGrpSpPr/>
          <p:nvPr/>
        </p:nvGrpSpPr>
        <p:grpSpPr>
          <a:xfrm>
            <a:off x="11344420" y="3996964"/>
            <a:ext cx="847580" cy="2861035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26B62339-2041-45A3-BBC7-76CBE3345111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14E42C2-25A7-40EE-9C58-1D6BF0A1E567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6A33C2C-0513-4AF6-8AEF-CC4EFF6EF0DA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7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9716" y="356130"/>
            <a:ext cx="7234084" cy="5849408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DF45512-F504-4217-B7FB-AE04CD5BF6AB}"/>
              </a:ext>
            </a:extLst>
          </p:cNvPr>
          <p:cNvGrpSpPr/>
          <p:nvPr/>
        </p:nvGrpSpPr>
        <p:grpSpPr>
          <a:xfrm>
            <a:off x="11572076" y="4765425"/>
            <a:ext cx="619924" cy="2092574"/>
            <a:chOff x="11344420" y="3996964"/>
            <a:chExt cx="847580" cy="2861035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26B62339-2041-45A3-BBC7-76CBE3345111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14E42C2-25A7-40EE-9C58-1D6BF0A1E567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631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D11871-99BF-439B-BC8B-E7FE8F17D556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14E42C2-25A7-40EE-9C58-1D6BF0A1E567}"/>
              </a:ext>
            </a:extLst>
          </p:cNvPr>
          <p:cNvSpPr/>
          <p:nvPr/>
        </p:nvSpPr>
        <p:spPr>
          <a:xfrm rot="5400000">
            <a:off x="3597900" y="782521"/>
            <a:ext cx="1208191" cy="356466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26B62339-2041-45A3-BBC7-76CBE3345111}"/>
              </a:ext>
            </a:extLst>
          </p:cNvPr>
          <p:cNvSpPr/>
          <p:nvPr/>
        </p:nvSpPr>
        <p:spPr>
          <a:xfrm rot="5400000">
            <a:off x="3599359" y="782520"/>
            <a:ext cx="1208191" cy="356466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CF7E567-62DE-4C6D-B9FC-2DC311E50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1" y="356656"/>
            <a:ext cx="7315200" cy="58494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/>
            </a:lvl1pPr>
            <a:lvl2pPr marL="457200" indent="0">
              <a:lnSpc>
                <a:spcPct val="150000"/>
              </a:lnSpc>
              <a:buNone/>
              <a:defRPr sz="2800" b="0" i="1"/>
            </a:lvl2pPr>
            <a:lvl3pPr marL="914400" indent="0">
              <a:lnSpc>
                <a:spcPct val="150000"/>
              </a:lnSpc>
              <a:buNone/>
              <a:defRPr sz="2800" b="0" i="1"/>
            </a:lvl3pPr>
            <a:lvl4pPr marL="1371600" indent="0">
              <a:lnSpc>
                <a:spcPct val="150000"/>
              </a:lnSpc>
              <a:buNone/>
              <a:defRPr sz="2800" b="0" i="1"/>
            </a:lvl4pPr>
            <a:lvl5pPr marL="1828800" indent="0">
              <a:lnSpc>
                <a:spcPct val="150000"/>
              </a:lnSpc>
              <a:buNone/>
              <a:defRPr sz="2800" b="0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4267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D11871-99BF-439B-BC8B-E7FE8F17D556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14E42C2-25A7-40EE-9C58-1D6BF0A1E567}"/>
              </a:ext>
            </a:extLst>
          </p:cNvPr>
          <p:cNvSpPr/>
          <p:nvPr/>
        </p:nvSpPr>
        <p:spPr>
          <a:xfrm rot="5400000">
            <a:off x="3597900" y="782521"/>
            <a:ext cx="1208191" cy="356466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26B62339-2041-45A3-BBC7-76CBE3345111}"/>
              </a:ext>
            </a:extLst>
          </p:cNvPr>
          <p:cNvSpPr/>
          <p:nvPr/>
        </p:nvSpPr>
        <p:spPr>
          <a:xfrm rot="5400000">
            <a:off x="3599359" y="782520"/>
            <a:ext cx="1208191" cy="356466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BCFBD6D-5314-4AD1-B7E4-9F4E8C4CD8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54552" y="1848052"/>
            <a:ext cx="7199247" cy="42828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94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  <a:ln>
            <a:noFill/>
          </a:ln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DD11871-99BF-439B-BC8B-E7FE8F17D556}"/>
              </a:ext>
            </a:extLst>
          </p:cNvPr>
          <p:cNvSpPr/>
          <p:nvPr/>
        </p:nvSpPr>
        <p:spPr>
          <a:xfrm>
            <a:off x="4005137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D14E42C2-25A7-40EE-9C58-1D6BF0A1E567}"/>
              </a:ext>
            </a:extLst>
          </p:cNvPr>
          <p:cNvSpPr/>
          <p:nvPr/>
        </p:nvSpPr>
        <p:spPr>
          <a:xfrm rot="5400000">
            <a:off x="3597900" y="782521"/>
            <a:ext cx="1208191" cy="356466"/>
          </a:xfrm>
          <a:prstGeom prst="triangle">
            <a:avLst>
              <a:gd name="adj" fmla="val 42222"/>
            </a:avLst>
          </a:prstGeom>
          <a:solidFill>
            <a:srgbClr val="868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26B62339-2041-45A3-BBC7-76CBE3345111}"/>
              </a:ext>
            </a:extLst>
          </p:cNvPr>
          <p:cNvSpPr/>
          <p:nvPr/>
        </p:nvSpPr>
        <p:spPr>
          <a:xfrm rot="5400000">
            <a:off x="3599359" y="782520"/>
            <a:ext cx="1208191" cy="356466"/>
          </a:xfrm>
          <a:prstGeom prst="triangle">
            <a:avLst>
              <a:gd name="adj" fmla="val 52766"/>
            </a:avLst>
          </a:prstGeom>
          <a:solidFill>
            <a:srgbClr val="ED0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BCFBD6D-5314-4AD1-B7E4-9F4E8C4CD8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54552" y="1848052"/>
            <a:ext cx="7199247" cy="42828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4112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33B5C7-B18F-4870-9B88-8EE6CB31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658"/>
            <a:ext cx="3063240" cy="5849408"/>
          </a:xfrm>
        </p:spPr>
        <p:txBody>
          <a:bodyPr>
            <a:normAutofit/>
          </a:bodyPr>
          <a:lstStyle>
            <a:lvl1pPr algn="r">
              <a:defRPr sz="36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2D9349-91D6-4BDF-A370-987B62D3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7D259C-A394-4AE0-9C09-BF558843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F8AEA3-8D55-4E98-B801-83C0C7D5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EB4C29A-1206-4996-9BE6-092D198558FE}"/>
              </a:ext>
            </a:extLst>
          </p:cNvPr>
          <p:cNvGrpSpPr/>
          <p:nvPr/>
        </p:nvGrpSpPr>
        <p:grpSpPr>
          <a:xfrm>
            <a:off x="11344420" y="3996964"/>
            <a:ext cx="847580" cy="2861035"/>
            <a:chOff x="11344420" y="3996964"/>
            <a:chExt cx="847580" cy="2861035"/>
          </a:xfrm>
        </p:grpSpPr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C89BAF11-2094-42D0-96AA-C5360C4083FE}"/>
                </a:ext>
              </a:extLst>
            </p:cNvPr>
            <p:cNvSpPr/>
            <p:nvPr/>
          </p:nvSpPr>
          <p:spPr>
            <a:xfrm rot="16200000">
              <a:off x="10335965" y="5005420"/>
              <a:ext cx="2861034" cy="844123"/>
            </a:xfrm>
            <a:prstGeom prst="triangle">
              <a:avLst>
                <a:gd name="adj" fmla="val 52766"/>
              </a:avLst>
            </a:prstGeom>
            <a:solidFill>
              <a:srgbClr val="ED07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FABE11D9-6F94-47E4-9523-2DA282513C44}"/>
                </a:ext>
              </a:extLst>
            </p:cNvPr>
            <p:cNvSpPr/>
            <p:nvPr/>
          </p:nvSpPr>
          <p:spPr>
            <a:xfrm rot="16200000">
              <a:off x="10339422" y="5005419"/>
              <a:ext cx="2861034" cy="844123"/>
            </a:xfrm>
            <a:prstGeom prst="triangle">
              <a:avLst>
                <a:gd name="adj" fmla="val 42222"/>
              </a:avLst>
            </a:prstGeom>
            <a:solidFill>
              <a:srgbClr val="868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F3F5F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B489A0B-07AD-47A4-A802-D3E33DF353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600" y="1058778"/>
            <a:ext cx="3825240" cy="51467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xmlns="" id="{460D66BA-4461-4D6C-841B-71D8D33036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01000" y="1058778"/>
            <a:ext cx="3825240" cy="514675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AEB5C7B1-6819-4594-8E98-89F741C923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356658"/>
            <a:ext cx="3825240" cy="55130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Heading</a:t>
            </a:r>
            <a:endParaRPr lang="en-IN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45E9EAEC-37AA-4362-83EF-BDA752F4183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01000" y="356657"/>
            <a:ext cx="3825240" cy="551307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Heading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5D9B0C7-3ED1-4321-9157-403BA07BADBA}"/>
              </a:ext>
            </a:extLst>
          </p:cNvPr>
          <p:cNvSpPr/>
          <p:nvPr/>
        </p:nvSpPr>
        <p:spPr>
          <a:xfrm>
            <a:off x="7912998" y="356658"/>
            <a:ext cx="45719" cy="5849408"/>
          </a:xfrm>
          <a:prstGeom prst="rect">
            <a:avLst/>
          </a:prstGeom>
          <a:solidFill>
            <a:srgbClr val="868D8D"/>
          </a:solidFill>
          <a:ln w="38100">
            <a:solidFill>
              <a:srgbClr val="F3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3F5F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2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B3D82A-F7D7-424F-B74E-5883CA6B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5DCD-8C44-4BA2-8E42-964B7DB2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367B01-00F1-46B4-B4B4-483536FA4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51CD2-E5D7-451A-8E82-E35EAD784C03}" type="datetimeFigureOut">
              <a:rPr lang="en-IN" smtClean="0"/>
              <a:pPr/>
              <a:t>07-05-2022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F736F5-BFBB-42F2-A0F3-385668E31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A6234B-EDD7-4E14-856E-8BBCD960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4222-A4B0-49A8-AB9B-A8FE516218F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160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info@careerera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65AC13B2-46CF-4124-8D03-011F14F6B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897" y="2954337"/>
            <a:ext cx="9144000" cy="474663"/>
          </a:xfrm>
        </p:spPr>
        <p:txBody>
          <a:bodyPr>
            <a:normAutofit/>
          </a:bodyPr>
          <a:lstStyle/>
          <a:p>
            <a:r>
              <a:rPr lang="en-US" sz="1800" dirty="0"/>
              <a:t>A Warm Welcome To Careerera Family</a:t>
            </a:r>
          </a:p>
        </p:txBody>
      </p:sp>
    </p:spTree>
    <p:extLst>
      <p:ext uri="{BB962C8B-B14F-4D97-AF65-F5344CB8AC3E}">
        <p14:creationId xmlns:p14="http://schemas.microsoft.com/office/powerpoint/2010/main" xmlns="" val="628409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365126"/>
            <a:ext cx="9044887" cy="114449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Outliers are the values that look different from the other values in the data.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OUTLI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39" y="2857716"/>
            <a:ext cx="4587240" cy="3040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586596"/>
            <a:ext cx="9044887" cy="11040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ARE THE METHODS TO IDENTIFY OUTLIERS IN DATA 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Box plots</a:t>
            </a:r>
          </a:p>
          <a:p>
            <a:r>
              <a:rPr lang="en-US" dirty="0" smtClean="0"/>
              <a:t>IQR method</a:t>
            </a:r>
          </a:p>
          <a:p>
            <a:r>
              <a:rPr lang="en-US" dirty="0" smtClean="0"/>
              <a:t>Z-score method</a:t>
            </a:r>
          </a:p>
          <a:p>
            <a:r>
              <a:rPr lang="en-US" dirty="0" smtClean="0"/>
              <a:t>‘Distance from the mean’ method (Multivariate method)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BOX PLOT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Box plots are a visual method to identify outliers. </a:t>
            </a:r>
          </a:p>
          <a:p>
            <a:r>
              <a:rPr lang="en-US" dirty="0" smtClean="0"/>
              <a:t>Box plots is one of the many ways to visualize data distribution. </a:t>
            </a:r>
          </a:p>
          <a:p>
            <a:r>
              <a:rPr lang="en-US" dirty="0" smtClean="0"/>
              <a:t>Box plot plots the q1 (25th percentile), q2 (50th percentile or median) and q3 (75th percentile) of the data along with </a:t>
            </a:r>
            <a:r>
              <a:rPr lang="en-US" i="1" dirty="0" smtClean="0"/>
              <a:t>(q1–1.5*(q3-q1))</a:t>
            </a:r>
            <a:r>
              <a:rPr lang="en-US" dirty="0" smtClean="0"/>
              <a:t> and </a:t>
            </a:r>
            <a:r>
              <a:rPr lang="en-US" i="1" dirty="0" smtClean="0"/>
              <a:t>(q3+1.5*(q3-q1))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BOX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49" y="4376691"/>
            <a:ext cx="7037368" cy="18451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IQR METHOD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2242868"/>
            <a:ext cx="9044887" cy="3614468"/>
          </a:xfrm>
        </p:spPr>
        <p:txBody>
          <a:bodyPr>
            <a:noAutofit/>
          </a:bodyPr>
          <a:lstStyle/>
          <a:p>
            <a:r>
              <a:rPr lang="en-US" dirty="0" smtClean="0"/>
              <a:t>IQR method is used by box plot to highlight outliers. </a:t>
            </a:r>
          </a:p>
          <a:p>
            <a:r>
              <a:rPr lang="en-US" dirty="0" smtClean="0"/>
              <a:t>IQR stands for </a:t>
            </a:r>
            <a:r>
              <a:rPr lang="en-US" dirty="0" err="1" smtClean="0"/>
              <a:t>interquartile</a:t>
            </a:r>
            <a:r>
              <a:rPr lang="en-US" dirty="0" smtClean="0"/>
              <a:t> range, which is the difference between q3 (75th percentile) and q1 (25th percentile). </a:t>
            </a:r>
          </a:p>
          <a:p>
            <a:r>
              <a:rPr lang="en-US" dirty="0" smtClean="0"/>
              <a:t>The IQR method computes lower bound and upper bound to identify outliers.</a:t>
            </a:r>
          </a:p>
          <a:p>
            <a:r>
              <a:rPr lang="en-US" i="1" dirty="0" smtClean="0"/>
              <a:t>Lower Bound = q1–1.5*IQR</a:t>
            </a:r>
            <a:endParaRPr lang="en-US" dirty="0" smtClean="0"/>
          </a:p>
          <a:p>
            <a:r>
              <a:rPr lang="en-US" i="1" dirty="0" smtClean="0"/>
              <a:t>Upper Bound = q3+1.5*IQR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METHOD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Z-score method is another method for detecting outliers.</a:t>
            </a:r>
          </a:p>
          <a:p>
            <a:r>
              <a:rPr lang="en-US" dirty="0" smtClean="0"/>
              <a:t> This method is generally used when a variable’ distribution looks close to Gaussian. </a:t>
            </a:r>
          </a:p>
          <a:p>
            <a:r>
              <a:rPr lang="en-US" dirty="0" smtClean="0"/>
              <a:t>Z-score is the number of standard deviations a value of a variable is away from the variable’ mean.</a:t>
            </a:r>
          </a:p>
          <a:p>
            <a:r>
              <a:rPr lang="en-US" i="1" dirty="0" smtClean="0"/>
              <a:t>Z-Score = (X-mean) / Standard deviation</a:t>
            </a:r>
          </a:p>
          <a:p>
            <a:r>
              <a:rPr lang="en-US" dirty="0" smtClean="0"/>
              <a:t>When the values of a variable are converted to Z-scores, then the distribution of the variable is called standard normal distribution with mean=0 and standard deviation=1. </a:t>
            </a:r>
          </a:p>
          <a:p>
            <a:r>
              <a:rPr lang="en-US" dirty="0" smtClean="0"/>
              <a:t>The Z-score method requires a cut-off specified by the user, to identify outliers.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“DISTANCE FROM THE MEAN” METHOD(MULTIVARIATE METHOD)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method calculates the Euclidean distance of the data points from their mean and converts the distances into absolute z-scores. </a:t>
            </a:r>
          </a:p>
          <a:p>
            <a:r>
              <a:rPr lang="en-US" sz="2400" dirty="0" smtClean="0"/>
              <a:t>Any z-score greater than the pre-specified cut-off is considered to be an outlier.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EUCL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79" y="3390181"/>
            <a:ext cx="3764136" cy="3166110"/>
          </a:xfrm>
          <a:prstGeom prst="rect">
            <a:avLst/>
          </a:prstGeom>
        </p:spPr>
      </p:pic>
      <p:pic>
        <p:nvPicPr>
          <p:cNvPr id="6" name="Picture 5" descr="EUC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33" y="3761118"/>
            <a:ext cx="4624629" cy="2618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ARE THE TYPES OF VARIABLE 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Content Placeholder 4" descr="VARIABLES TYPE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30387" y="1733905"/>
            <a:ext cx="7729268" cy="3830024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741872"/>
            <a:ext cx="9044887" cy="948816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CATEGORICAL VARIABLE AND CONTINUOUS VARIABLE?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Categorical Variables:</a:t>
            </a:r>
            <a:r>
              <a:rPr lang="en-US" sz="2400" dirty="0" smtClean="0"/>
              <a:t> Categorical variables are those data fields that can be divided into definite groups.</a:t>
            </a:r>
          </a:p>
          <a:p>
            <a:r>
              <a:rPr lang="en-US" sz="2400" dirty="0" smtClean="0"/>
              <a:t>In this case, Gender(Male OR Female), Married(Yes Or No), Education(Graduate Or Not Graduate), </a:t>
            </a:r>
            <a:r>
              <a:rPr lang="en-US" sz="2400" dirty="0" err="1" smtClean="0"/>
              <a:t>Self_Employed</a:t>
            </a:r>
            <a:r>
              <a:rPr lang="en-US" sz="2400" dirty="0" smtClean="0"/>
              <a:t>(Yes Or No), </a:t>
            </a:r>
            <a:r>
              <a:rPr lang="en-US" sz="2400" dirty="0" err="1" smtClean="0"/>
              <a:t>Loan_Status</a:t>
            </a:r>
            <a:r>
              <a:rPr lang="en-US" sz="2400" dirty="0" smtClean="0"/>
              <a:t>(Y Or N) are categorical variables.</a:t>
            </a:r>
          </a:p>
          <a:p>
            <a:r>
              <a:rPr lang="en-US" sz="2400" b="1" dirty="0" smtClean="0"/>
              <a:t>Numerical or Continuous Variables:</a:t>
            </a:r>
            <a:r>
              <a:rPr lang="en-US" sz="2400" dirty="0" smtClean="0"/>
              <a:t> Numerical variables are those that can take up any value within a given range. </a:t>
            </a:r>
          </a:p>
          <a:p>
            <a:r>
              <a:rPr lang="en-US" sz="2400" dirty="0" smtClean="0"/>
              <a:t>For example, </a:t>
            </a:r>
            <a:r>
              <a:rPr lang="en-US" sz="2400" dirty="0" err="1" smtClean="0"/>
              <a:t>ApplicantIncome</a:t>
            </a:r>
            <a:r>
              <a:rPr lang="en-US" sz="2400" dirty="0" smtClean="0"/>
              <a:t>, </a:t>
            </a:r>
            <a:r>
              <a:rPr lang="en-US" sz="2400" dirty="0" err="1" smtClean="0"/>
              <a:t>CoapplicantIncome</a:t>
            </a:r>
            <a:r>
              <a:rPr lang="en-US" sz="2400" dirty="0" smtClean="0"/>
              <a:t>, </a:t>
            </a:r>
            <a:r>
              <a:rPr lang="en-US" sz="2400" dirty="0" err="1" smtClean="0"/>
              <a:t>Loan_Term</a:t>
            </a:r>
            <a:r>
              <a:rPr lang="en-US" sz="2400" dirty="0" smtClean="0"/>
              <a:t>, </a:t>
            </a:r>
            <a:r>
              <a:rPr lang="en-US" sz="2400" dirty="0" err="1" smtClean="0"/>
              <a:t>Loan_Amount</a:t>
            </a:r>
            <a:r>
              <a:rPr lang="en-US" sz="2400" dirty="0" smtClean="0"/>
              <a:t>, </a:t>
            </a:r>
            <a:r>
              <a:rPr lang="en-US" sz="2400" dirty="0" err="1" smtClean="0"/>
              <a:t>Credit_History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9B3A6-2A0D-4008-8B1D-1EF2F8F8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4" y="790113"/>
            <a:ext cx="9044887" cy="141154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IS UNIVARIATE ,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BIVARIATE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AND MULTIVARIATE IN STATISTICS?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9C0D20-44EF-4F01-8200-B1EC717E5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90438"/>
            <a:ext cx="9044887" cy="3045041"/>
          </a:xfrm>
        </p:spPr>
        <p:txBody>
          <a:bodyPr>
            <a:normAutofit/>
          </a:bodyPr>
          <a:lstStyle/>
          <a:p>
            <a:r>
              <a:rPr lang="en-US" b="1" dirty="0"/>
              <a:t>UNIVARIATE:- </a:t>
            </a:r>
            <a:r>
              <a:rPr lang="en-US" dirty="0"/>
              <a:t>Univariate involves the analysis of a single variable.</a:t>
            </a:r>
          </a:p>
          <a:p>
            <a:r>
              <a:rPr lang="en-IN" b="1" dirty="0"/>
              <a:t>BIVARIATE:- </a:t>
            </a:r>
            <a:r>
              <a:rPr lang="en-IN" dirty="0"/>
              <a:t>Bivariate statistics compare two variables.</a:t>
            </a:r>
            <a:endParaRPr lang="en-US" dirty="0"/>
          </a:p>
          <a:p>
            <a:r>
              <a:rPr lang="en-US" b="1" dirty="0"/>
              <a:t>MULTIVARIATE:- </a:t>
            </a:r>
            <a:r>
              <a:rPr lang="en-US" dirty="0"/>
              <a:t>Multivariate analysis examines two or more variables.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66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88534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1705F-F48C-4980-A9C2-A1859D02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THANK YOU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E4CF73-36A4-4BBE-BDCE-6B7364EB6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6751" y="1930400"/>
            <a:ext cx="4767943" cy="42751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3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(USA)</a:t>
            </a:r>
          </a:p>
          <a:p>
            <a:pPr marL="0" marR="5080" indent="0">
              <a:lnSpc>
                <a:spcPct val="120000"/>
              </a:lnSpc>
              <a:spcBef>
                <a:spcPts val="2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2-Industrial Park Drive, E-Waldorf, MD,  20602,</a:t>
            </a:r>
          </a:p>
          <a:p>
            <a:pPr marL="0" indent="0">
              <a:lnSpc>
                <a:spcPct val="120000"/>
              </a:lnSpc>
              <a:spcBef>
                <a:spcPts val="209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United States</a:t>
            </a:r>
          </a:p>
          <a:p>
            <a:pPr marL="0" indent="0">
              <a:lnSpc>
                <a:spcPct val="120000"/>
              </a:lnSpc>
              <a:spcBef>
                <a:spcPts val="35"/>
              </a:spcBef>
              <a:buNone/>
            </a:pPr>
            <a:endParaRPr lang="en-IN" sz="2400" b="1" spc="-5" dirty="0">
              <a:latin typeface="Adobe Caslon Pro Bold" panose="0205070206050A020403" pitchFamily="18" charset="0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(USA)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+1-844-889-4054</a:t>
            </a:r>
          </a:p>
          <a:p>
            <a:pPr marL="0" indent="0">
              <a:lnSpc>
                <a:spcPct val="120000"/>
              </a:lnSpc>
              <a:spcBef>
                <a:spcPts val="1650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(Singapore)</a:t>
            </a:r>
          </a:p>
          <a:p>
            <a:pPr marL="0" indent="0">
              <a:lnSpc>
                <a:spcPct val="120000"/>
              </a:lnSpc>
              <a:spcBef>
                <a:spcPts val="210"/>
              </a:spcBef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3 Temasek Avenue, Singapore 039190</a:t>
            </a:r>
          </a:p>
          <a:p>
            <a:pPr marL="0" marR="1608455" indent="0">
              <a:lnSpc>
                <a:spcPct val="120000"/>
              </a:lnSpc>
              <a:buNone/>
            </a:pPr>
            <a:r>
              <a:rPr lang="en-IN" sz="2400" b="1" spc="-5" dirty="0">
                <a:latin typeface="Adobe Caslon Pro Bold" panose="0205070206050A020403" pitchFamily="18" charset="0"/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info@careerera.com </a:t>
            </a:r>
            <a:r>
              <a:rPr lang="en-IN" sz="2400" b="1" spc="-5" dirty="0">
                <a:latin typeface="Adobe Caslon Pro Bold" panose="0205070206050A020403" pitchFamily="18" charset="0"/>
                <a:cs typeface="Arial"/>
              </a:rPr>
              <a:t> www.careerera.com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="" xmlns:a16="http://schemas.microsoft.com/office/drawing/2014/main" id="{FA98B58C-91CF-4A65-8E0D-A501FC7061B5}"/>
              </a:ext>
            </a:extLst>
          </p:cNvPr>
          <p:cNvSpPr txBox="1"/>
          <p:nvPr/>
        </p:nvSpPr>
        <p:spPr>
          <a:xfrm>
            <a:off x="7291293" y="1930400"/>
            <a:ext cx="2565918" cy="2816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2400" b="1" spc="-5" dirty="0">
                <a:latin typeface="Adobe Caslon Pro Bold" panose="0205070206050A020403" pitchFamily="18" charset="0"/>
                <a:cs typeface="Arial"/>
              </a:rPr>
              <a:t>(</a:t>
            </a:r>
            <a:r>
              <a:rPr sz="2400" b="1" spc="-5" dirty="0">
                <a:latin typeface="Adobe Caslon Pro Bold" panose="0205070206050A020403" pitchFamily="18" charset="0"/>
                <a:cs typeface="Arial"/>
              </a:rPr>
              <a:t>INDIA)</a:t>
            </a:r>
          </a:p>
          <a:p>
            <a:pPr marL="12700" marR="5080">
              <a:spcBef>
                <a:spcPts val="1680"/>
              </a:spcBef>
            </a:pPr>
            <a:r>
              <a:rPr sz="2400" b="1" spc="-5" dirty="0">
                <a:latin typeface="Adobe Caslon Pro Bold" panose="0205070206050A020403" pitchFamily="18" charset="0"/>
                <a:cs typeface="Arial"/>
              </a:rPr>
              <a:t>B-44, Sector-59, Noida  Uttar Pradesh 201301</a:t>
            </a:r>
          </a:p>
          <a:p>
            <a:pPr>
              <a:spcBef>
                <a:spcPts val="20"/>
              </a:spcBef>
            </a:pPr>
            <a:endParaRPr sz="2400" b="1" spc="-5" dirty="0">
              <a:latin typeface="Adobe Caslon Pro Bold" panose="0205070206050A020403" pitchFamily="18" charset="0"/>
              <a:cs typeface="Arial"/>
            </a:endParaRPr>
          </a:p>
          <a:p>
            <a:pPr marL="12700"/>
            <a:r>
              <a:rPr sz="2400" b="1" spc="-5" dirty="0">
                <a:latin typeface="Adobe Caslon Pro Bold" panose="0205070206050A020403" pitchFamily="18" charset="0"/>
                <a:cs typeface="Arial"/>
              </a:rPr>
              <a:t>(INDIA)</a:t>
            </a:r>
          </a:p>
          <a:p>
            <a:pPr marL="12700"/>
            <a:r>
              <a:rPr sz="2400" b="1" spc="-5" dirty="0">
                <a:latin typeface="Adobe Caslon Pro Bold" panose="0205070206050A020403" pitchFamily="18" charset="0"/>
                <a:cs typeface="Arial"/>
              </a:rPr>
              <a:t>+91-92-5000-4000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101F597-3B0F-4FF6-B040-1BA87A6B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8" y="1690688"/>
            <a:ext cx="1120874" cy="451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8F39A8-B7B2-4ADF-9790-4B7F9102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33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0172139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F3125C-690C-489C-B054-B17DDDF0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12" y="4057095"/>
            <a:ext cx="11446276" cy="781235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277102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56EFC0-CBA5-42FD-BEAF-3A1AB639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4" y="824752"/>
            <a:ext cx="9044887" cy="86593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IS EXPLORATORY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EB05D4-C89F-4912-8657-D274DD9B86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30399"/>
            <a:ext cx="9044887" cy="25250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Exploratory Data Analysis (EDA) is an approach to analyzing datasets to summarize their main characteristics, often with visual methods.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EDA is used for seeing what the data can tell us before the modeling task.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66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07697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D966A-47A8-4FEC-B1FD-36B83BE2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4" y="609599"/>
            <a:ext cx="9044887" cy="1876149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HOW CAN EXPLORATORY DATA ANALYSIS BE USED IN REAL LIFE SITUATION?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7D417C-EC89-479D-9098-40AE4F2569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485748"/>
            <a:ext cx="9044887" cy="2982897"/>
          </a:xfrm>
        </p:spPr>
        <p:txBody>
          <a:bodyPr>
            <a:normAutofit/>
          </a:bodyPr>
          <a:lstStyle/>
          <a:p>
            <a:r>
              <a:rPr lang="en-US" dirty="0"/>
              <a:t>There are dress shoes, hiking boots, sandals, etc. Using EDA, you are open to the fact that any number of people might buy any number of different types of shoes. </a:t>
            </a:r>
          </a:p>
          <a:p>
            <a:r>
              <a:rPr lang="en-US" dirty="0"/>
              <a:t>You visualize the data using exploratory data analysis to find that most customers buy 1-3 different types of shoes.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64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0436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898D6-662C-4A21-9B58-24902DF8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4" y="652462"/>
            <a:ext cx="9044887" cy="1038226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WHAT ARE THE ADVANTAGES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OF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EXPLORATORY DATA ANALYSIS 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Adobe Fangsong Std R" panose="02020400000000000000" pitchFamily="18" charset="-128"/>
              </a:rPr>
              <a:t>?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Adobe Fangsong Std R" panose="02020400000000000000" pitchFamily="18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F7B8CB-2E64-4BFE-84FC-E32980B409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324" y="1690689"/>
            <a:ext cx="9044887" cy="1482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It gives us valuable insights into the data.</a:t>
            </a:r>
          </a:p>
          <a:p>
            <a:pPr marL="0" indent="0">
              <a:buNone/>
            </a:pPr>
            <a:r>
              <a:rPr lang="en-US" sz="2400" dirty="0"/>
              <a:t>2. It helps us with feature selection </a:t>
            </a:r>
          </a:p>
          <a:p>
            <a:pPr marL="0" indent="0">
              <a:buNone/>
            </a:pPr>
            <a:r>
              <a:rPr lang="en-US" sz="2400" dirty="0"/>
              <a:t>3. Visualization is an effective way of detecting outliers.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84CF8A7-B6EA-4EE4-A36D-76B040443D06}"/>
              </a:ext>
            </a:extLst>
          </p:cNvPr>
          <p:cNvSpPr txBox="1"/>
          <p:nvPr/>
        </p:nvSpPr>
        <p:spPr>
          <a:xfrm>
            <a:off x="905522" y="3528204"/>
            <a:ext cx="8513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Adobe Fangsong Std R" panose="02020400000000000000" pitchFamily="18" charset="-128"/>
                <a:cs typeface="+mj-cs"/>
              </a:rPr>
              <a:t>WHAT ARE THE DISADVANTAGES </a:t>
            </a: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Fangsong Std R" panose="02020400000000000000" pitchFamily="18" charset="-128"/>
                <a:cs typeface="+mj-cs"/>
              </a:rPr>
              <a:t>OF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Fangsong Std R" panose="02020400000000000000" pitchFamily="18" charset="-128"/>
              </a:rPr>
              <a:t>EXPLORATORY DATA ANALYSIS</a:t>
            </a:r>
            <a:r>
              <a:rPr lang="en-I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dobe Fangsong Std R" panose="02020400000000000000" pitchFamily="18" charset="-128"/>
                <a:cs typeface="+mj-cs"/>
              </a:rPr>
              <a:t> ?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ea typeface="Adobe Fangsong Std R" panose="02020400000000000000" pitchFamily="18" charset="-128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0FC034-D656-4095-9393-B3293A308570}"/>
              </a:ext>
            </a:extLst>
          </p:cNvPr>
          <p:cNvSpPr txBox="1"/>
          <p:nvPr/>
        </p:nvSpPr>
        <p:spPr>
          <a:xfrm>
            <a:off x="812324" y="4310394"/>
            <a:ext cx="9044886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400" dirty="0"/>
              <a:t>1. If not perform properly EDA can misguide a problem.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400" dirty="0"/>
              <a:t>2. EDA does not effective when we deal with high-dimensional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66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04051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324" y="552091"/>
            <a:ext cx="9044887" cy="11385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TO HANDLE MISSING VALUES ?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WAYS TO HANDLE MISSING VALUES:-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1. DELETING ROWS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2. REPLACING WITH MEAN/MEDIAN/MODE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3. ASSIGNING AN UNIQUE CATEGORY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4. PREDICTING THE MISSING VALUES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5. USING ALGORITHM WHICH SUPPORT MISSING VALUES </a:t>
            </a:r>
          </a:p>
          <a:p>
            <a:pPr>
              <a:buNone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DELETING ROWS 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457864"/>
            <a:ext cx="9044887" cy="47476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method commonly used to handle the null values.</a:t>
            </a:r>
          </a:p>
          <a:p>
            <a:r>
              <a:rPr lang="en-US" sz="2000" dirty="0" smtClean="0"/>
              <a:t> Here, we either delete a particular row if it has a null value for a particular feature and a particular column if it has more than 70-75% of missing values. </a:t>
            </a:r>
          </a:p>
          <a:p>
            <a:r>
              <a:rPr lang="en-US" sz="2000" dirty="0" smtClean="0"/>
              <a:t>This method is advised only when there are enough samples in the data set. </a:t>
            </a:r>
          </a:p>
          <a:p>
            <a:r>
              <a:rPr lang="en-US" sz="2000" dirty="0" smtClean="0"/>
              <a:t>One has to make sure that after we have deleted the data, there is no addition of bias. </a:t>
            </a:r>
          </a:p>
          <a:p>
            <a:r>
              <a:rPr lang="en-US" sz="2000" dirty="0" smtClean="0"/>
              <a:t>Removing the data will lead to loss of information which will not give the expected results while predicting the output.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deleTING_ROW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15" y="4238948"/>
            <a:ext cx="4175760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REPLACING WITH MEAN / MEDIAN / MODE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strategy can be applied on a feature which has numeric data like the age of a person or the ticket fare. </a:t>
            </a:r>
          </a:p>
          <a:p>
            <a:r>
              <a:rPr lang="en-US" dirty="0" smtClean="0"/>
              <a:t>We can calculate the mean, median or mode of the feature and replace it with the missing values.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median-and-m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34" y="3700732"/>
            <a:ext cx="4244340" cy="2631057"/>
          </a:xfrm>
          <a:prstGeom prst="rect">
            <a:avLst/>
          </a:prstGeom>
        </p:spPr>
      </p:pic>
      <p:pic>
        <p:nvPicPr>
          <p:cNvPr id="6" name="Picture 5" descr="mean_value_fi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94" y="3692106"/>
            <a:ext cx="4206240" cy="26655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ASSIGNING AN UNIQUE CATEGORY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200" y="1708030"/>
            <a:ext cx="9044887" cy="44975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categorical feature will have a definite number of possibilities, such as gender. </a:t>
            </a:r>
          </a:p>
          <a:p>
            <a:r>
              <a:rPr lang="en-US" sz="2000" dirty="0" smtClean="0"/>
              <a:t>Since they have a definite number of classes, we can assign another class for the missing values. </a:t>
            </a:r>
          </a:p>
          <a:p>
            <a:r>
              <a:rPr lang="en-US" sz="2000" dirty="0" smtClean="0"/>
              <a:t>Here, the features Cabin and Embarked have missing values which can be replaced with a new category, say, U for ‘unknown’.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8FD248-6090-4A01-8835-94749759F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718" cy="655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uniq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09" y="3847381"/>
            <a:ext cx="4221480" cy="25102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reerEra">
      <a:dk1>
        <a:srgbClr val="010A13"/>
      </a:dk1>
      <a:lt1>
        <a:srgbClr val="F3F5F5"/>
      </a:lt1>
      <a:dk2>
        <a:srgbClr val="263A39"/>
      </a:dk2>
      <a:lt2>
        <a:srgbClr val="E7E6E6"/>
      </a:lt2>
      <a:accent1>
        <a:srgbClr val="ED072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reerEra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7DF27116-FD70-4315-B382-5D547321E7AE}" vid="{D5FF7ED6-637F-4081-BCE0-EEF45BAD61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2786</TotalTime>
  <Words>858</Words>
  <Application>Microsoft Office PowerPoint</Application>
  <PresentationFormat>Custom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Slide 1</vt:lpstr>
      <vt:lpstr>Exploratory Data Analysis</vt:lpstr>
      <vt:lpstr>WHAT IS EXPLORATORY DATA ANALYSIS?</vt:lpstr>
      <vt:lpstr>HOW CAN EXPLORATORY DATA ANALYSIS BE USED IN REAL LIFE SITUATION?</vt:lpstr>
      <vt:lpstr>WHAT ARE THE ADVANTAGES OF EXPLORATORY DATA ANALYSIS ?</vt:lpstr>
      <vt:lpstr>HOW TO HANDLE MISSING VALUES ?</vt:lpstr>
      <vt:lpstr>DELETING ROWS </vt:lpstr>
      <vt:lpstr>REPLACING WITH MEAN / MEDIAN / MODE</vt:lpstr>
      <vt:lpstr>ASSIGNING AN UNIQUE CATEGORY </vt:lpstr>
      <vt:lpstr>OUTLIERS</vt:lpstr>
      <vt:lpstr>WHAT ARE THE METHODS TO IDENTIFY OUTLIERS IN DATA ?</vt:lpstr>
      <vt:lpstr>BOX PLOT</vt:lpstr>
      <vt:lpstr>IQR METHOD</vt:lpstr>
      <vt:lpstr>Z-SCORE METHOD</vt:lpstr>
      <vt:lpstr>“DISTANCE FROM THE MEAN” METHOD(MULTIVARIATE METHOD)</vt:lpstr>
      <vt:lpstr>WHAT ARE THE TYPES OF VARIABLE ?</vt:lpstr>
      <vt:lpstr>WHAT ARE CATEGORICAL VARIABLE AND CONTINUOUS VARIABLE?</vt:lpstr>
      <vt:lpstr>WHAT IS UNIVARIATE ,BIVARIATE AND MULTIVARIATE IN STATISTICS?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tiwari</dc:creator>
  <cp:lastModifiedBy>SNVA</cp:lastModifiedBy>
  <cp:revision>272</cp:revision>
  <dcterms:created xsi:type="dcterms:W3CDTF">2021-11-20T04:21:33Z</dcterms:created>
  <dcterms:modified xsi:type="dcterms:W3CDTF">2022-05-07T05:00:17Z</dcterms:modified>
</cp:coreProperties>
</file>