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362" r:id="rId3"/>
    <p:sldId id="368" r:id="rId4"/>
    <p:sldId id="281" r:id="rId5"/>
    <p:sldId id="321" r:id="rId6"/>
    <p:sldId id="322" r:id="rId7"/>
    <p:sldId id="323" r:id="rId8"/>
    <p:sldId id="346" r:id="rId9"/>
    <p:sldId id="347" r:id="rId10"/>
    <p:sldId id="348" r:id="rId11"/>
    <p:sldId id="369" r:id="rId12"/>
    <p:sldId id="370" r:id="rId13"/>
    <p:sldId id="371" r:id="rId14"/>
    <p:sldId id="372" r:id="rId15"/>
    <p:sldId id="283" r:id="rId16"/>
    <p:sldId id="324" r:id="rId17"/>
    <p:sldId id="344" r:id="rId18"/>
    <p:sldId id="345" r:id="rId19"/>
    <p:sldId id="373" r:id="rId20"/>
    <p:sldId id="374" r:id="rId21"/>
    <p:sldId id="332" r:id="rId22"/>
    <p:sldId id="328" r:id="rId23"/>
    <p:sldId id="329" r:id="rId24"/>
    <p:sldId id="340" r:id="rId25"/>
    <p:sldId id="341" r:id="rId26"/>
    <p:sldId id="377" r:id="rId27"/>
    <p:sldId id="378" r:id="rId28"/>
    <p:sldId id="379" r:id="rId29"/>
    <p:sldId id="380" r:id="rId30"/>
    <p:sldId id="33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764" autoAdjust="0"/>
    <p:restoredTop sz="94660"/>
  </p:normalViewPr>
  <p:slideViewPr>
    <p:cSldViewPr snapToGrid="0">
      <p:cViewPr varScale="1">
        <p:scale>
          <a:sx n="83" d="100"/>
          <a:sy n="83" d="100"/>
        </p:scale>
        <p:origin x="-533"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5D8FB0D7-83FC-48AB-87E0-F8FDF8A85079}"/>
              </a:ext>
            </a:extLst>
          </p:cNvPr>
          <p:cNvGrpSpPr/>
          <p:nvPr/>
        </p:nvGrpSpPr>
        <p:grpSpPr>
          <a:xfrm rot="281639">
            <a:off x="9203860" y="2164070"/>
            <a:ext cx="3832496" cy="5271389"/>
            <a:chOff x="4819517" y="2883145"/>
            <a:chExt cx="664917" cy="914557"/>
          </a:xfrm>
        </p:grpSpPr>
        <p:sp>
          <p:nvSpPr>
            <p:cNvPr id="8" name="Isosceles Triangle 7">
              <a:extLst>
                <a:ext uri="{FF2B5EF4-FFF2-40B4-BE49-F238E27FC236}">
                  <a16:creationId xmlns="" xmlns:a16="http://schemas.microsoft.com/office/drawing/2014/main" id="{9B9C52BA-4CCB-456B-9858-0D2E3307482F}"/>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DF44E2BA-1A4F-4F1C-A48B-CFBA12B9D8F5}"/>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AF4B6B3C-9B7B-4F3B-A698-F2A509F8F9D1}"/>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6E1F0B4F-E967-400C-B8A8-271393632B8C}"/>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 name="Title 1">
            <a:extLst>
              <a:ext uri="{FF2B5EF4-FFF2-40B4-BE49-F238E27FC236}">
                <a16:creationId xmlns="" xmlns:a16="http://schemas.microsoft.com/office/drawing/2014/main" id="{F0CA5A05-E4B7-4ED5-8A28-3BF7640CEB5E}"/>
              </a:ext>
            </a:extLst>
          </p:cNvPr>
          <p:cNvSpPr>
            <a:spLocks noGrp="1"/>
          </p:cNvSpPr>
          <p:nvPr>
            <p:ph type="ctrTitle"/>
          </p:nvPr>
        </p:nvSpPr>
        <p:spPr>
          <a:xfrm>
            <a:off x="838200" y="2901952"/>
            <a:ext cx="9144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 xmlns:a16="http://schemas.microsoft.com/office/drawing/2014/main" id="{2C2799B5-4B78-43A9-BC48-E6FAEA4D7981}"/>
              </a:ext>
            </a:extLst>
          </p:cNvPr>
          <p:cNvSpPr>
            <a:spLocks noGrp="1"/>
          </p:cNvSpPr>
          <p:nvPr>
            <p:ph type="subTitle" idx="1"/>
          </p:nvPr>
        </p:nvSpPr>
        <p:spPr>
          <a:xfrm>
            <a:off x="838200" y="4242053"/>
            <a:ext cx="9144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 xmlns:a16="http://schemas.microsoft.com/office/drawing/2014/main" id="{750CEEEB-FA8D-4DDE-8C81-E7C9352317FB}"/>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5" name="Footer Placeholder 4">
            <a:extLst>
              <a:ext uri="{FF2B5EF4-FFF2-40B4-BE49-F238E27FC236}">
                <a16:creationId xmlns="" xmlns:a16="http://schemas.microsoft.com/office/drawing/2014/main" id="{71311DFE-8BCD-43F1-AAB3-6B4D414F8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33B8969-9C6A-41EC-99CB-97D32C31A9AC}"/>
              </a:ext>
            </a:extLst>
          </p:cNvPr>
          <p:cNvSpPr>
            <a:spLocks noGrp="1"/>
          </p:cNvSpPr>
          <p:nvPr>
            <p:ph type="sldNum" sz="quarter" idx="12"/>
          </p:nvPr>
        </p:nvSpPr>
        <p:spPr/>
        <p:txBody>
          <a:bodyPr/>
          <a:lstStyle/>
          <a:p>
            <a:fld id="{A87582E2-542E-4805-9090-FB39499A5C23}" type="slidenum">
              <a:rPr lang="en-IN" smtClean="0"/>
              <a:pPr/>
              <a:t>‹#›</a:t>
            </a:fld>
            <a:endParaRPr lang="en-IN"/>
          </a:p>
        </p:txBody>
      </p:sp>
      <p:grpSp>
        <p:nvGrpSpPr>
          <p:cNvPr id="23" name="Group 22">
            <a:extLst>
              <a:ext uri="{FF2B5EF4-FFF2-40B4-BE49-F238E27FC236}">
                <a16:creationId xmlns="" xmlns:a16="http://schemas.microsoft.com/office/drawing/2014/main" id="{8D34AB07-6B1E-4407-8FC1-F7C3B9D69FD2}"/>
              </a:ext>
            </a:extLst>
          </p:cNvPr>
          <p:cNvGrpSpPr/>
          <p:nvPr/>
        </p:nvGrpSpPr>
        <p:grpSpPr>
          <a:xfrm>
            <a:off x="403300" y="1773213"/>
            <a:ext cx="3178100" cy="1128739"/>
            <a:chOff x="4819517" y="2883145"/>
            <a:chExt cx="2575046" cy="914557"/>
          </a:xfrm>
        </p:grpSpPr>
        <p:grpSp>
          <p:nvGrpSpPr>
            <p:cNvPr id="24" name="Group 23">
              <a:extLst>
                <a:ext uri="{FF2B5EF4-FFF2-40B4-BE49-F238E27FC236}">
                  <a16:creationId xmlns="" xmlns:a16="http://schemas.microsoft.com/office/drawing/2014/main" id="{F2E69536-681A-410F-B254-6925898D1784}"/>
                </a:ext>
              </a:extLst>
            </p:cNvPr>
            <p:cNvGrpSpPr/>
            <p:nvPr/>
          </p:nvGrpSpPr>
          <p:grpSpPr>
            <a:xfrm>
              <a:off x="4819517" y="2883145"/>
              <a:ext cx="664917" cy="914557"/>
              <a:chOff x="4819517" y="2883145"/>
              <a:chExt cx="664917" cy="914557"/>
            </a:xfrm>
          </p:grpSpPr>
          <p:sp>
            <p:nvSpPr>
              <p:cNvPr id="27" name="Isosceles Triangle 26">
                <a:extLst>
                  <a:ext uri="{FF2B5EF4-FFF2-40B4-BE49-F238E27FC236}">
                    <a16:creationId xmlns="" xmlns:a16="http://schemas.microsoft.com/office/drawing/2014/main" id="{4F5577B1-57F9-43EF-9370-9DDC4475407D}"/>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EF3D72C-E454-49AE-BFB6-0DFE929BE569}"/>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29B53A02-2B41-4728-B85C-6B050F937022}"/>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7D1B2F26-9C3C-483E-8786-87550CF020E6}"/>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5" name="TextBox 24">
              <a:extLst>
                <a:ext uri="{FF2B5EF4-FFF2-40B4-BE49-F238E27FC236}">
                  <a16:creationId xmlns="" xmlns:a16="http://schemas.microsoft.com/office/drawing/2014/main" id="{15DED0BD-2E3E-4687-85AE-1F3627EC882D}"/>
                </a:ext>
              </a:extLst>
            </p:cNvPr>
            <p:cNvSpPr txBox="1"/>
            <p:nvPr/>
          </p:nvSpPr>
          <p:spPr>
            <a:xfrm>
              <a:off x="5359039" y="3320627"/>
              <a:ext cx="2035524" cy="4738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28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6" name="TextBox 25">
              <a:extLst>
                <a:ext uri="{FF2B5EF4-FFF2-40B4-BE49-F238E27FC236}">
                  <a16:creationId xmlns="" xmlns:a16="http://schemas.microsoft.com/office/drawing/2014/main" id="{663911DA-D578-42C3-A0B7-DAE8B3F15127}"/>
                </a:ext>
              </a:extLst>
            </p:cNvPr>
            <p:cNvSpPr txBox="1"/>
            <p:nvPr/>
          </p:nvSpPr>
          <p:spPr>
            <a:xfrm>
              <a:off x="7180073" y="3320627"/>
              <a:ext cx="143275" cy="1995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1197472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 xmlns:a16="http://schemas.microsoft.com/office/drawing/2014/main"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255082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50B4DD2-B3DA-45F3-9459-0DD5C1559FAC}"/>
              </a:ext>
            </a:extLst>
          </p:cNvPr>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0" y="816864"/>
            <a:ext cx="12192000" cy="5224272"/>
          </a:xfrm>
          <a:prstGeom prst="rect">
            <a:avLst/>
          </a:prstGeom>
        </p:spPr>
      </p:pic>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 xmlns:a16="http://schemas.microsoft.com/office/drawing/2014/main"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617162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8880"/>
          </a:xfrm>
        </p:spPr>
        <p:txBody>
          <a:bodyPr anchor="ct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356130"/>
            <a:ext cx="73152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 xmlns:a16="http://schemas.microsoft.com/office/drawing/2014/main" id="{19F0D554-057C-4CF2-9999-1188563C6E74}"/>
              </a:ext>
            </a:extLst>
          </p:cNvPr>
          <p:cNvSpPr>
            <a:spLocks noGrp="1"/>
          </p:cNvSpPr>
          <p:nvPr>
            <p:ph type="subTitle" idx="1"/>
          </p:nvPr>
        </p:nvSpPr>
        <p:spPr>
          <a:xfrm>
            <a:off x="4038600" y="3429000"/>
            <a:ext cx="73152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 xmlns:a16="http://schemas.microsoft.com/office/drawing/2014/main" id="{7EE04511-8959-4CD1-88F9-51A8846ECCA6}"/>
              </a:ext>
            </a:extLst>
          </p:cNvPr>
          <p:cNvSpPr/>
          <p:nvPr/>
        </p:nvSpPr>
        <p:spPr>
          <a:xfrm rot="16200000">
            <a:off x="10946371" y="5615825"/>
            <a:ext cx="1918353" cy="56599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p:nvSpPr>
        <p:spPr>
          <a:xfrm rot="16200000">
            <a:off x="10949828" y="5615824"/>
            <a:ext cx="1918353" cy="56599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201507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8" name="Isosceles Triangle 7">
            <a:extLst>
              <a:ext uri="{FF2B5EF4-FFF2-40B4-BE49-F238E27FC236}">
                <a16:creationId xmlns="" xmlns:a16="http://schemas.microsoft.com/office/drawing/2014/main" id="{7EE04511-8959-4CD1-88F9-51A8846ECCA6}"/>
              </a:ext>
            </a:extLst>
          </p:cNvPr>
          <p:cNvSpPr/>
          <p:nvPr/>
        </p:nvSpPr>
        <p:spPr>
          <a:xfrm rot="16200000">
            <a:off x="10683897" y="5353351"/>
            <a:ext cx="2323705" cy="685589"/>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42D5A23A-3A1E-4469-9FAA-5A72B4686C9D}"/>
              </a:ext>
            </a:extLst>
          </p:cNvPr>
          <p:cNvSpPr/>
          <p:nvPr/>
        </p:nvSpPr>
        <p:spPr>
          <a:xfrm rot="16200000">
            <a:off x="10687354" y="5353350"/>
            <a:ext cx="2323705" cy="685589"/>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4" name="Content Placeholder 6">
            <a:extLst>
              <a:ext uri="{FF2B5EF4-FFF2-40B4-BE49-F238E27FC236}">
                <a16:creationId xmlns="" xmlns:a16="http://schemas.microsoft.com/office/drawing/2014/main" id="{8888642D-7086-4C35-8CEA-5DBC0E4F95C0}"/>
              </a:ext>
            </a:extLst>
          </p:cNvPr>
          <p:cNvSpPr>
            <a:spLocks noGrp="1"/>
          </p:cNvSpPr>
          <p:nvPr>
            <p:ph sz="quarter" idx="15"/>
          </p:nvPr>
        </p:nvSpPr>
        <p:spPr>
          <a:xfrm>
            <a:off x="859209" y="4350203"/>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4" name="Freeform: Shape 43">
            <a:extLst>
              <a:ext uri="{FF2B5EF4-FFF2-40B4-BE49-F238E27FC236}">
                <a16:creationId xmlns="" xmlns:a16="http://schemas.microsoft.com/office/drawing/2014/main" id="{FE5AF42F-6FD9-458C-8FB7-EC37208EA618}"/>
              </a:ext>
            </a:extLst>
          </p:cNvPr>
          <p:cNvSpPr/>
          <p:nvPr/>
        </p:nvSpPr>
        <p:spPr>
          <a:xfrm>
            <a:off x="1849660"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3" name="Title 1">
            <a:extLst>
              <a:ext uri="{FF2B5EF4-FFF2-40B4-BE49-F238E27FC236}">
                <a16:creationId xmlns="" xmlns:a16="http://schemas.microsoft.com/office/drawing/2014/main" id="{8D39A750-7640-4D62-9841-4E4AED771465}"/>
              </a:ext>
            </a:extLst>
          </p:cNvPr>
          <p:cNvSpPr>
            <a:spLocks noGrp="1"/>
          </p:cNvSpPr>
          <p:nvPr>
            <p:ph type="title"/>
          </p:nvPr>
        </p:nvSpPr>
        <p:spPr>
          <a:xfrm>
            <a:off x="838200" y="356659"/>
            <a:ext cx="10515600" cy="699144"/>
          </a:xfrm>
        </p:spPr>
        <p:txBody>
          <a:bodyPr anchor="b">
            <a:normAutofit/>
          </a:bodyPr>
          <a:lstStyle>
            <a:lvl1pPr algn="ctr">
              <a:defRPr sz="3600" b="1"/>
            </a:lvl1pPr>
          </a:lstStyle>
          <a:p>
            <a:r>
              <a:rPr lang="en-US"/>
              <a:t>Click to edit Master title style</a:t>
            </a:r>
            <a:endParaRPr lang="en-IN" dirty="0"/>
          </a:p>
        </p:txBody>
      </p:sp>
      <p:sp>
        <p:nvSpPr>
          <p:cNvPr id="47" name="Freeform: Shape 46">
            <a:extLst>
              <a:ext uri="{FF2B5EF4-FFF2-40B4-BE49-F238E27FC236}">
                <a16:creationId xmlns="" xmlns:a16="http://schemas.microsoft.com/office/drawing/2014/main" id="{3177C1C4-AA32-4A07-B795-A9914CD14E32}"/>
              </a:ext>
            </a:extLst>
          </p:cNvPr>
          <p:cNvSpPr/>
          <p:nvPr/>
        </p:nvSpPr>
        <p:spPr>
          <a:xfrm>
            <a:off x="7253793"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50" name="Content Placeholder 6">
            <a:extLst>
              <a:ext uri="{FF2B5EF4-FFF2-40B4-BE49-F238E27FC236}">
                <a16:creationId xmlns="" xmlns:a16="http://schemas.microsoft.com/office/drawing/2014/main" id="{F0E58C78-BE35-42E0-8CED-8499BD50FDCB}"/>
              </a:ext>
            </a:extLst>
          </p:cNvPr>
          <p:cNvSpPr>
            <a:spLocks noGrp="1"/>
          </p:cNvSpPr>
          <p:nvPr>
            <p:ph sz="quarter" idx="22"/>
          </p:nvPr>
        </p:nvSpPr>
        <p:spPr>
          <a:xfrm>
            <a:off x="6181743" y="4343132"/>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3" name="Picture Placeholder 52">
            <a:extLst>
              <a:ext uri="{FF2B5EF4-FFF2-40B4-BE49-F238E27FC236}">
                <a16:creationId xmlns="" xmlns:a16="http://schemas.microsoft.com/office/drawing/2014/main" id="{0E431E79-2066-4366-AA0C-8206543B5440}"/>
              </a:ext>
            </a:extLst>
          </p:cNvPr>
          <p:cNvSpPr>
            <a:spLocks noGrp="1"/>
          </p:cNvSpPr>
          <p:nvPr>
            <p:ph type="pic" sz="quarter" idx="23"/>
          </p:nvPr>
        </p:nvSpPr>
        <p:spPr>
          <a:xfrm>
            <a:off x="1937537"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54" name="Picture Placeholder 53">
            <a:extLst>
              <a:ext uri="{FF2B5EF4-FFF2-40B4-BE49-F238E27FC236}">
                <a16:creationId xmlns="" xmlns:a16="http://schemas.microsoft.com/office/drawing/2014/main" id="{8DC3A275-742B-4C04-84F4-DCC4427770B8}"/>
              </a:ext>
            </a:extLst>
          </p:cNvPr>
          <p:cNvSpPr>
            <a:spLocks noGrp="1"/>
          </p:cNvSpPr>
          <p:nvPr>
            <p:ph type="pic" sz="quarter" idx="24"/>
          </p:nvPr>
        </p:nvSpPr>
        <p:spPr>
          <a:xfrm>
            <a:off x="7344492"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46" name="Text Placeholder 45">
            <a:extLst>
              <a:ext uri="{FF2B5EF4-FFF2-40B4-BE49-F238E27FC236}">
                <a16:creationId xmlns="" xmlns:a16="http://schemas.microsoft.com/office/drawing/2014/main" id="{86B0E411-B629-453D-8745-BED7B640523F}"/>
              </a:ext>
            </a:extLst>
          </p:cNvPr>
          <p:cNvSpPr>
            <a:spLocks noGrp="1"/>
          </p:cNvSpPr>
          <p:nvPr>
            <p:ph type="body" sz="quarter" idx="19" hasCustomPrompt="1"/>
          </p:nvPr>
        </p:nvSpPr>
        <p:spPr>
          <a:xfrm>
            <a:off x="1609306"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 xmlns:a16="http://schemas.microsoft.com/office/drawing/2014/main" id="{DCAE8264-9D82-41D2-AEFC-F6B4BD727EBB}"/>
              </a:ext>
            </a:extLst>
          </p:cNvPr>
          <p:cNvSpPr>
            <a:spLocks noGrp="1"/>
          </p:cNvSpPr>
          <p:nvPr>
            <p:ph type="body" sz="quarter" idx="21" hasCustomPrompt="1"/>
          </p:nvPr>
        </p:nvSpPr>
        <p:spPr>
          <a:xfrm>
            <a:off x="7013439"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 xmlns:p14="http://schemas.microsoft.com/office/powerpoint/2010/main" val="2947072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ECC27F65-3504-44D9-BDFF-7FFF30BF6422}"/>
              </a:ext>
            </a:extLst>
          </p:cNvPr>
          <p:cNvGrpSpPr/>
          <p:nvPr/>
        </p:nvGrpSpPr>
        <p:grpSpPr>
          <a:xfrm rot="9900000">
            <a:off x="9086387" y="2127580"/>
            <a:ext cx="2339953" cy="3218478"/>
            <a:chOff x="4819517" y="2883145"/>
            <a:chExt cx="664917" cy="914557"/>
          </a:xfrm>
        </p:grpSpPr>
        <p:sp>
          <p:nvSpPr>
            <p:cNvPr id="7" name="Isosceles Triangle 6">
              <a:extLst>
                <a:ext uri="{FF2B5EF4-FFF2-40B4-BE49-F238E27FC236}">
                  <a16:creationId xmlns="" xmlns:a16="http://schemas.microsoft.com/office/drawing/2014/main" id="{67B065FB-9C3A-4E31-B232-ABA7525CBD77}"/>
                </a:ext>
              </a:extLst>
            </p:cNvPr>
            <p:cNvSpPr/>
            <p:nvPr/>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79006805-3E10-427F-998F-48BA748DDC5F}"/>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7D15DA48-6924-4DDE-B0FD-1054DF86F011}"/>
                </a:ext>
              </a:extLst>
            </p:cNvPr>
            <p:cNvSpPr/>
            <p:nvPr/>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119228F7-CD6D-40BA-9BE5-0B537CD7A9C7}"/>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2" name="Rectangle 11">
            <a:extLst>
              <a:ext uri="{FF2B5EF4-FFF2-40B4-BE49-F238E27FC236}">
                <a16:creationId xmlns="" xmlns:a16="http://schemas.microsoft.com/office/drawing/2014/main" id="{D453461E-406D-481D-9134-5AF03435206D}"/>
              </a:ext>
            </a:extLst>
          </p:cNvPr>
          <p:cNvSpPr/>
          <p:nvPr/>
        </p:nvSpPr>
        <p:spPr>
          <a:xfrm>
            <a:off x="1024839" y="1930400"/>
            <a:ext cx="9044887"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83E85F10-7EFD-4DC0-8528-B6765A37FAC9}"/>
              </a:ext>
            </a:extLst>
          </p:cNvPr>
          <p:cNvSpPr>
            <a:spLocks noGrp="1"/>
          </p:cNvSpPr>
          <p:nvPr>
            <p:ph type="title"/>
          </p:nvPr>
        </p:nvSpPr>
        <p:spPr>
          <a:xfrm>
            <a:off x="812324" y="365125"/>
            <a:ext cx="9044887"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4CF7CD23-5403-44E1-AD5C-CCB4A7250706}"/>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 xmlns:a16="http://schemas.microsoft.com/office/drawing/2014/main" id="{73DCA1AA-70AC-444C-B5B4-1C39EC10E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277FDC5-09F9-4045-B251-FB5548AD1C3D}"/>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11" name="Content Placeholder 6">
            <a:extLst>
              <a:ext uri="{FF2B5EF4-FFF2-40B4-BE49-F238E27FC236}">
                <a16:creationId xmlns="" xmlns:a16="http://schemas.microsoft.com/office/drawing/2014/main" id="{33A119E5-4A5A-4CAC-8869-41975B83DF5A}"/>
              </a:ext>
            </a:extLst>
          </p:cNvPr>
          <p:cNvSpPr>
            <a:spLocks noGrp="1"/>
          </p:cNvSpPr>
          <p:nvPr>
            <p:ph sz="quarter" idx="13"/>
          </p:nvPr>
        </p:nvSpPr>
        <p:spPr>
          <a:xfrm>
            <a:off x="838200" y="1930400"/>
            <a:ext cx="9044887"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 xmlns:a16="http://schemas.microsoft.com/office/drawing/2014/main" id="{AE4112E8-9749-4C60-AE8B-334887AC4EA4}"/>
              </a:ext>
            </a:extLst>
          </p:cNvPr>
          <p:cNvSpPr/>
          <p:nvPr/>
        </p:nvSpPr>
        <p:spPr>
          <a:xfrm>
            <a:off x="9722139" y="1930400"/>
            <a:ext cx="386980"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2952950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D06DBD-A819-4766-9F72-BFE553A54BFC}"/>
              </a:ext>
            </a:extLst>
          </p:cNvPr>
          <p:cNvSpPr>
            <a:spLocks noGrp="1"/>
          </p:cNvSpPr>
          <p:nvPr>
            <p:ph type="title"/>
          </p:nvPr>
        </p:nvSpPr>
        <p:spPr>
          <a:xfrm>
            <a:off x="838200" y="996809"/>
            <a:ext cx="6438900" cy="1325563"/>
          </a:xfrm>
        </p:spPr>
        <p:txBody>
          <a:bodyPr/>
          <a:lstStyle>
            <a:lvl1pPr>
              <a:defRPr b="1">
                <a:solidFill>
                  <a:srgbClr val="010F0E"/>
                </a:solidFill>
              </a:defRPr>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4CC99273-778A-4118-9367-79732E4A768D}"/>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15" name="Text Placeholder 14">
            <a:extLst>
              <a:ext uri="{FF2B5EF4-FFF2-40B4-BE49-F238E27FC236}">
                <a16:creationId xmlns="" xmlns:a16="http://schemas.microsoft.com/office/drawing/2014/main" id="{E662688D-28CA-4B6C-A566-B55C0440041E}"/>
              </a:ext>
            </a:extLst>
          </p:cNvPr>
          <p:cNvSpPr>
            <a:spLocks noGrp="1"/>
          </p:cNvSpPr>
          <p:nvPr>
            <p:ph type="body" sz="quarter" idx="14"/>
          </p:nvPr>
        </p:nvSpPr>
        <p:spPr>
          <a:xfrm>
            <a:off x="901707" y="2483959"/>
            <a:ext cx="6375393"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a:t>Click to edit Master text styles</a:t>
            </a:r>
          </a:p>
        </p:txBody>
      </p:sp>
      <p:pic>
        <p:nvPicPr>
          <p:cNvPr id="164" name="Graphic 163">
            <a:extLst>
              <a:ext uri="{FF2B5EF4-FFF2-40B4-BE49-F238E27FC236}">
                <a16:creationId xmlns="" xmlns:a16="http://schemas.microsoft.com/office/drawing/2014/main" id="{AC3E733B-3BD8-45D9-AFF3-F33D16BDC675}"/>
              </a:ext>
            </a:extLst>
          </p:cNvPr>
          <p:cNvPicPr>
            <a:picLocks noChangeAspect="1"/>
          </p:cNvPicPr>
          <p:nvPr/>
        </p:nvPicPr>
        <p:blipFill rotWithShape="1">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t="11118" r="12732" b="11521"/>
          <a:stretch/>
        </p:blipFill>
        <p:spPr>
          <a:xfrm>
            <a:off x="7544481" y="0"/>
            <a:ext cx="4610186" cy="6892798"/>
          </a:xfrm>
          <a:prstGeom prst="rect">
            <a:avLst/>
          </a:prstGeom>
        </p:spPr>
      </p:pic>
      <p:pic>
        <p:nvPicPr>
          <p:cNvPr id="162" name="Graphic 161">
            <a:extLst>
              <a:ext uri="{FF2B5EF4-FFF2-40B4-BE49-F238E27FC236}">
                <a16:creationId xmlns="" xmlns:a16="http://schemas.microsoft.com/office/drawing/2014/main" id="{59184293-A429-483E-ADBB-C70680115318}"/>
              </a:ext>
            </a:extLst>
          </p:cNvPr>
          <p:cNvPicPr>
            <a:picLocks noChangeAspect="1"/>
          </p:cNvPicPr>
          <p:nvPr/>
        </p:nvPicPr>
        <p:blipFill rotWithShape="1">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b="14972"/>
          <a:stretch/>
        </p:blipFill>
        <p:spPr>
          <a:xfrm>
            <a:off x="8221462" y="1013148"/>
            <a:ext cx="3933204" cy="5860796"/>
          </a:xfrm>
          <a:prstGeom prst="rect">
            <a:avLst/>
          </a:prstGeom>
        </p:spPr>
      </p:pic>
      <p:sp>
        <p:nvSpPr>
          <p:cNvPr id="8" name="Footer Placeholder 3">
            <a:extLst>
              <a:ext uri="{FF2B5EF4-FFF2-40B4-BE49-F238E27FC236}">
                <a16:creationId xmlns="" xmlns:a16="http://schemas.microsoft.com/office/drawing/2014/main" id="{83E91401-8550-4261-896F-F2AA6E7F28A8}"/>
              </a:ext>
            </a:extLst>
          </p:cNvPr>
          <p:cNvSpPr>
            <a:spLocks noGrp="1"/>
          </p:cNvSpPr>
          <p:nvPr>
            <p:ph type="ftr" sz="quarter" idx="11"/>
          </p:nvPr>
        </p:nvSpPr>
        <p:spPr>
          <a:xfrm>
            <a:off x="4038600" y="6356350"/>
            <a:ext cx="4114800" cy="365125"/>
          </a:xfrm>
        </p:spPr>
        <p:txBody>
          <a:bodyPr/>
          <a:lstStyle/>
          <a:p>
            <a:endParaRPr lang="en-IN"/>
          </a:p>
        </p:txBody>
      </p:sp>
    </p:spTree>
    <p:extLst>
      <p:ext uri="{BB962C8B-B14F-4D97-AF65-F5344CB8AC3E}">
        <p14:creationId xmlns="" xmlns:p14="http://schemas.microsoft.com/office/powerpoint/2010/main" val="305977226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C48EE7EF-FB5B-4DA3-A6FA-CBD4E43E22AC}"/>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 xmlns:a16="http://schemas.microsoft.com/office/drawing/2014/main" id="{312AA6B6-1EC1-4E1C-B4F8-A80A4616FE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3EEF7A31-542F-4FFE-90E7-A6D8D2E686D3}"/>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7" name="Picture Placeholder 6">
            <a:extLst>
              <a:ext uri="{FF2B5EF4-FFF2-40B4-BE49-F238E27FC236}">
                <a16:creationId xmlns="" xmlns:a16="http://schemas.microsoft.com/office/drawing/2014/main" id="{396B0270-95D9-4185-B451-BF501F9A00EA}"/>
              </a:ext>
            </a:extLst>
          </p:cNvPr>
          <p:cNvSpPr>
            <a:spLocks noGrp="1"/>
          </p:cNvSpPr>
          <p:nvPr>
            <p:ph type="pic" sz="quarter" idx="13"/>
          </p:nvPr>
        </p:nvSpPr>
        <p:spPr>
          <a:xfrm>
            <a:off x="365125" y="885523"/>
            <a:ext cx="11512550" cy="5370897"/>
          </a:xfrm>
        </p:spPr>
        <p:txBody>
          <a:bodyPr/>
          <a:lstStyle/>
          <a:p>
            <a:r>
              <a:rPr lang="en-US"/>
              <a:t>Click icon to add picture</a:t>
            </a:r>
            <a:endParaRPr lang="en-IN" dirty="0"/>
          </a:p>
        </p:txBody>
      </p:sp>
      <p:sp>
        <p:nvSpPr>
          <p:cNvPr id="8" name="Title 1">
            <a:extLst>
              <a:ext uri="{FF2B5EF4-FFF2-40B4-BE49-F238E27FC236}">
                <a16:creationId xmlns="" xmlns:a16="http://schemas.microsoft.com/office/drawing/2014/main" id="{53E2A135-FEFF-4C8B-B393-AD3A15727353}"/>
              </a:ext>
            </a:extLst>
          </p:cNvPr>
          <p:cNvSpPr>
            <a:spLocks noGrp="1"/>
          </p:cNvSpPr>
          <p:nvPr>
            <p:ph type="title"/>
          </p:nvPr>
        </p:nvSpPr>
        <p:spPr>
          <a:xfrm>
            <a:off x="365125" y="260350"/>
            <a:ext cx="11512550" cy="517734"/>
          </a:xfrm>
        </p:spPr>
        <p:txBody>
          <a:bodyPr>
            <a:normAutofit/>
          </a:bodyPr>
          <a:lstStyle>
            <a:lvl1pPr>
              <a:defRPr sz="1800"/>
            </a:lvl1pPr>
          </a:lstStyle>
          <a:p>
            <a:r>
              <a:rPr lang="en-US"/>
              <a:t>Click to edit Master title style</a:t>
            </a:r>
            <a:endParaRPr lang="en-IN" dirty="0"/>
          </a:p>
        </p:txBody>
      </p:sp>
    </p:spTree>
    <p:extLst>
      <p:ext uri="{BB962C8B-B14F-4D97-AF65-F5344CB8AC3E}">
        <p14:creationId xmlns="" xmlns:p14="http://schemas.microsoft.com/office/powerpoint/2010/main" val="926148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06BAC64-D913-4D94-9F27-7CCC047A091E}"/>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 xmlns:a16="http://schemas.microsoft.com/office/drawing/2014/main" id="{F0827068-87FA-4182-9B7D-160F86FED6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FAEAF436-5552-4D19-BD78-C192C806F89E}"/>
              </a:ext>
            </a:extLst>
          </p:cNvPr>
          <p:cNvSpPr>
            <a:spLocks noGrp="1"/>
          </p:cNvSpPr>
          <p:nvPr>
            <p:ph type="sldNum" sz="quarter" idx="12"/>
          </p:nvPr>
        </p:nvSpPr>
        <p:spPr/>
        <p:txBody>
          <a:bodyPr/>
          <a:lstStyle/>
          <a:p>
            <a:fld id="{A87582E2-542E-4805-9090-FB39499A5C23}" type="slidenum">
              <a:rPr lang="en-IN" smtClean="0"/>
              <a:pPr/>
              <a:t>‹#›</a:t>
            </a:fld>
            <a:endParaRPr lang="en-IN"/>
          </a:p>
        </p:txBody>
      </p:sp>
    </p:spTree>
    <p:extLst>
      <p:ext uri="{BB962C8B-B14F-4D97-AF65-F5344CB8AC3E}">
        <p14:creationId xmlns="" xmlns:p14="http://schemas.microsoft.com/office/powerpoint/2010/main" val="2001049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7B73B0-A0E8-4F87-9DDD-8C70C1A3201F}"/>
              </a:ext>
            </a:extLst>
          </p:cNvPr>
          <p:cNvSpPr>
            <a:spLocks noGrp="1"/>
          </p:cNvSpPr>
          <p:nvPr>
            <p:ph type="title"/>
          </p:nvPr>
        </p:nvSpPr>
        <p:spPr>
          <a:xfrm>
            <a:off x="838200" y="365125"/>
            <a:ext cx="4233421" cy="5853112"/>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EA286CEA-6786-4726-9AD7-B7F9DBAC4110}"/>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 xmlns:a16="http://schemas.microsoft.com/office/drawing/2014/main" id="{BCB6770B-6046-46BB-8FCC-30EC32DABA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256F0D61-1E22-4F55-B1DE-BB39C2B8DA7F}"/>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6" name="Content Placeholder 6">
            <a:extLst>
              <a:ext uri="{FF2B5EF4-FFF2-40B4-BE49-F238E27FC236}">
                <a16:creationId xmlns="" xmlns:a16="http://schemas.microsoft.com/office/drawing/2014/main" id="{3735C6AB-0441-4823-BAA5-5FF687BC82B9}"/>
              </a:ext>
            </a:extLst>
          </p:cNvPr>
          <p:cNvSpPr>
            <a:spLocks noGrp="1"/>
          </p:cNvSpPr>
          <p:nvPr>
            <p:ph sz="quarter" idx="13" hasCustomPrompt="1"/>
          </p:nvPr>
        </p:nvSpPr>
        <p:spPr>
          <a:xfrm>
            <a:off x="5297864" y="1809946"/>
            <a:ext cx="2957660"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 xmlns:a16="http://schemas.microsoft.com/office/drawing/2014/main" id="{6D5A989B-2427-4AAF-ABB8-08AC740F5840}"/>
              </a:ext>
            </a:extLst>
          </p:cNvPr>
          <p:cNvSpPr>
            <a:spLocks noGrp="1"/>
          </p:cNvSpPr>
          <p:nvPr>
            <p:ph sz="quarter" idx="14" hasCustomPrompt="1"/>
          </p:nvPr>
        </p:nvSpPr>
        <p:spPr>
          <a:xfrm>
            <a:off x="8396140" y="1819373"/>
            <a:ext cx="2957660"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 xmlns:a16="http://schemas.microsoft.com/office/drawing/2014/main" id="{8B1A3D77-E557-4D1B-86B1-3C2C69C9F525}"/>
              </a:ext>
            </a:extLst>
          </p:cNvPr>
          <p:cNvSpPr>
            <a:spLocks noGrp="1"/>
          </p:cNvSpPr>
          <p:nvPr>
            <p:ph sz="quarter" idx="15" hasCustomPrompt="1"/>
          </p:nvPr>
        </p:nvSpPr>
        <p:spPr>
          <a:xfrm>
            <a:off x="5297864" y="4304758"/>
            <a:ext cx="2957660"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 xmlns:a16="http://schemas.microsoft.com/office/drawing/2014/main" id="{E82FE50C-AC83-451F-B5FE-CFF1E33D70F9}"/>
              </a:ext>
            </a:extLst>
          </p:cNvPr>
          <p:cNvSpPr>
            <a:spLocks noGrp="1"/>
          </p:cNvSpPr>
          <p:nvPr>
            <p:ph sz="quarter" idx="16" hasCustomPrompt="1"/>
          </p:nvPr>
        </p:nvSpPr>
        <p:spPr>
          <a:xfrm>
            <a:off x="8396140" y="4314185"/>
            <a:ext cx="2957660"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 xmlns:p14="http://schemas.microsoft.com/office/powerpoint/2010/main" val="3271308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1B41B-42F0-441D-A4AE-CF6156723F8B}"/>
              </a:ext>
            </a:extLst>
          </p:cNvPr>
          <p:cNvSpPr>
            <a:spLocks noGrp="1"/>
          </p:cNvSpPr>
          <p:nvPr>
            <p:ph type="title"/>
          </p:nvPr>
        </p:nvSpPr>
        <p:spPr/>
        <p:txBody>
          <a:body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DBBB7FB-8DED-464F-8A5B-FBF290BC6AE1}"/>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 xmlns:a16="http://schemas.microsoft.com/office/drawing/2014/main" id="{1A049A73-12B2-4923-8811-5C8E6C08C5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60E2FD3E-DB3C-4BFC-8408-FBAFD78A7831}"/>
              </a:ext>
            </a:extLst>
          </p:cNvPr>
          <p:cNvSpPr>
            <a:spLocks noGrp="1"/>
          </p:cNvSpPr>
          <p:nvPr>
            <p:ph type="sldNum" sz="quarter" idx="12"/>
          </p:nvPr>
        </p:nvSpPr>
        <p:spPr/>
        <p:txBody>
          <a:bodyPr/>
          <a:lstStyle/>
          <a:p>
            <a:fld id="{A87582E2-542E-4805-9090-FB39499A5C23}" type="slidenum">
              <a:rPr lang="en-IN" smtClean="0"/>
              <a:pPr/>
              <a:t>‹#›</a:t>
            </a:fld>
            <a:endParaRPr lang="en-IN"/>
          </a:p>
        </p:txBody>
      </p:sp>
      <p:grpSp>
        <p:nvGrpSpPr>
          <p:cNvPr id="19" name="Group 18">
            <a:extLst>
              <a:ext uri="{FF2B5EF4-FFF2-40B4-BE49-F238E27FC236}">
                <a16:creationId xmlns="" xmlns:a16="http://schemas.microsoft.com/office/drawing/2014/main" id="{BDBAF478-E063-4206-98C6-6C10FA9F590B}"/>
              </a:ext>
            </a:extLst>
          </p:cNvPr>
          <p:cNvGrpSpPr/>
          <p:nvPr/>
        </p:nvGrpSpPr>
        <p:grpSpPr>
          <a:xfrm>
            <a:off x="11077802" y="19966"/>
            <a:ext cx="1095434" cy="407431"/>
            <a:chOff x="4819517" y="2883145"/>
            <a:chExt cx="2688941" cy="1000113"/>
          </a:xfrm>
        </p:grpSpPr>
        <p:grpSp>
          <p:nvGrpSpPr>
            <p:cNvPr id="12" name="Group 11">
              <a:extLst>
                <a:ext uri="{FF2B5EF4-FFF2-40B4-BE49-F238E27FC236}">
                  <a16:creationId xmlns="" xmlns:a16="http://schemas.microsoft.com/office/drawing/2014/main" id="{AFF1E570-F6DB-433B-A826-C51389A47246}"/>
                </a:ext>
              </a:extLst>
            </p:cNvPr>
            <p:cNvGrpSpPr/>
            <p:nvPr/>
          </p:nvGrpSpPr>
          <p:grpSpPr>
            <a:xfrm>
              <a:off x="4819517" y="2883145"/>
              <a:ext cx="664917" cy="914557"/>
              <a:chOff x="4819517" y="2883145"/>
              <a:chExt cx="664917" cy="914557"/>
            </a:xfrm>
          </p:grpSpPr>
          <p:sp>
            <p:nvSpPr>
              <p:cNvPr id="8" name="Isosceles Triangle 7">
                <a:extLst>
                  <a:ext uri="{FF2B5EF4-FFF2-40B4-BE49-F238E27FC236}">
                    <a16:creationId xmlns="" xmlns:a16="http://schemas.microsoft.com/office/drawing/2014/main" id="{166CA144-59DA-4E12-8741-6389B91CB390}"/>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5C33F313-E67A-4699-AA45-13361C34F8E3}"/>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BCE09CCF-B33B-49DD-8238-87BD7C7E4E7D}"/>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D0A5364A-1B93-466E-B141-82141D29DD7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TextBox 6">
              <a:extLst>
                <a:ext uri="{FF2B5EF4-FFF2-40B4-BE49-F238E27FC236}">
                  <a16:creationId xmlns="" xmlns:a16="http://schemas.microsoft.com/office/drawing/2014/main" id="{D355B7B9-A175-4F96-82D0-7FA671CDBF02}"/>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5" name="TextBox 24">
              <a:extLst>
                <a:ext uri="{FF2B5EF4-FFF2-40B4-BE49-F238E27FC236}">
                  <a16:creationId xmlns="" xmlns:a16="http://schemas.microsoft.com/office/drawing/2014/main" id="{D7D070FE-00AE-4653-89FB-56EC84CAB449}"/>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
        <p:nvSpPr>
          <p:cNvPr id="21" name="Isosceles Triangle 20">
            <a:extLst>
              <a:ext uri="{FF2B5EF4-FFF2-40B4-BE49-F238E27FC236}">
                <a16:creationId xmlns="" xmlns:a16="http://schemas.microsoft.com/office/drawing/2014/main" id="{B3E04498-C436-4A32-A931-061530A4B9A4}"/>
              </a:ext>
            </a:extLst>
          </p:cNvPr>
          <p:cNvSpPr/>
          <p:nvPr/>
        </p:nvSpPr>
        <p:spPr>
          <a:xfrm rot="21272627">
            <a:off x="2898465" y="2744286"/>
            <a:ext cx="1671828"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2" name="Isosceles Triangle 21">
            <a:extLst>
              <a:ext uri="{FF2B5EF4-FFF2-40B4-BE49-F238E27FC236}">
                <a16:creationId xmlns="" xmlns:a16="http://schemas.microsoft.com/office/drawing/2014/main" id="{57207036-5AE2-45EF-817C-E859E1974C57}"/>
              </a:ext>
            </a:extLst>
          </p:cNvPr>
          <p:cNvSpPr/>
          <p:nvPr/>
        </p:nvSpPr>
        <p:spPr>
          <a:xfrm rot="3384323">
            <a:off x="3416369" y="1697024"/>
            <a:ext cx="1671828" cy="49325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B0C0B796-F8E1-4E92-830A-550D42456BFE}"/>
              </a:ext>
            </a:extLst>
          </p:cNvPr>
          <p:cNvSpPr/>
          <p:nvPr/>
        </p:nvSpPr>
        <p:spPr>
          <a:xfrm rot="1499749">
            <a:off x="2986757" y="2150475"/>
            <a:ext cx="1671828"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BE3F208C-5279-41F5-8AB0-A9AAA58A8593}"/>
              </a:ext>
            </a:extLst>
          </p:cNvPr>
          <p:cNvSpPr/>
          <p:nvPr/>
        </p:nvSpPr>
        <p:spPr>
          <a:xfrm rot="19337628">
            <a:off x="3101773" y="3304036"/>
            <a:ext cx="1671828"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pic>
        <p:nvPicPr>
          <p:cNvPr id="13" name="Picture 12">
            <a:extLst>
              <a:ext uri="{FF2B5EF4-FFF2-40B4-BE49-F238E27FC236}">
                <a16:creationId xmlns="" xmlns:a16="http://schemas.microsoft.com/office/drawing/2014/main" id="{2DE41851-7DE7-4B8E-B47C-E88DF2ECB0EC}"/>
              </a:ext>
            </a:extLst>
          </p:cNvPr>
          <p:cNvPicPr>
            <a:picLocks noChangeAspect="1"/>
          </p:cNvPicPr>
          <p:nvPr/>
        </p:nvPicPr>
        <p:blipFill>
          <a:blip r:embed="rId2"/>
          <a:stretch>
            <a:fillRect/>
          </a:stretch>
        </p:blipFill>
        <p:spPr>
          <a:xfrm>
            <a:off x="-78396" y="4477933"/>
            <a:ext cx="12192000" cy="2317750"/>
          </a:xfrm>
          <a:prstGeom prst="rect">
            <a:avLst/>
          </a:prstGeom>
        </p:spPr>
      </p:pic>
      <p:grpSp>
        <p:nvGrpSpPr>
          <p:cNvPr id="26" name="Group 25">
            <a:extLst>
              <a:ext uri="{FF2B5EF4-FFF2-40B4-BE49-F238E27FC236}">
                <a16:creationId xmlns="" xmlns:a16="http://schemas.microsoft.com/office/drawing/2014/main" id="{D54A3989-9E34-4A50-8BCF-FBE44111CBEC}"/>
              </a:ext>
            </a:extLst>
          </p:cNvPr>
          <p:cNvGrpSpPr/>
          <p:nvPr/>
        </p:nvGrpSpPr>
        <p:grpSpPr>
          <a:xfrm rot="20877761">
            <a:off x="515449" y="1351048"/>
            <a:ext cx="1882018" cy="2588613"/>
            <a:chOff x="4819517" y="2883145"/>
            <a:chExt cx="664917" cy="914557"/>
          </a:xfrm>
        </p:grpSpPr>
        <p:sp>
          <p:nvSpPr>
            <p:cNvPr id="27" name="Isosceles Triangle 26">
              <a:extLst>
                <a:ext uri="{FF2B5EF4-FFF2-40B4-BE49-F238E27FC236}">
                  <a16:creationId xmlns="" xmlns:a16="http://schemas.microsoft.com/office/drawing/2014/main" id="{F9C3FC71-AC13-4456-BAA2-1AB0EA0CEF3F}"/>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 xmlns:a16="http://schemas.microsoft.com/office/drawing/2014/main" id="{222B7D90-02D7-42F3-98DA-E8141B3682B2}"/>
                </a:ext>
              </a:extLst>
            </p:cNvPr>
            <p:cNvSpPr/>
            <p:nvPr/>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 xmlns:a16="http://schemas.microsoft.com/office/drawing/2014/main" id="{A021A0FA-0D97-496D-A4A5-243ADD0A2D09}"/>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 xmlns:a16="http://schemas.microsoft.com/office/drawing/2014/main" id="{CBF98C6E-0BDC-4196-975C-BBC095A83F45}"/>
                </a:ext>
              </a:extLst>
            </p:cNvPr>
            <p:cNvSpPr/>
            <p:nvPr/>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grpSp>
        <p:nvGrpSpPr>
          <p:cNvPr id="6" name="Group 5">
            <a:extLst>
              <a:ext uri="{FF2B5EF4-FFF2-40B4-BE49-F238E27FC236}">
                <a16:creationId xmlns="" xmlns:a16="http://schemas.microsoft.com/office/drawing/2014/main" id="{1C85DD83-E78E-4476-93E0-A9715E5DB9FA}"/>
              </a:ext>
            </a:extLst>
          </p:cNvPr>
          <p:cNvGrpSpPr/>
          <p:nvPr/>
        </p:nvGrpSpPr>
        <p:grpSpPr>
          <a:xfrm>
            <a:off x="11344420" y="3996964"/>
            <a:ext cx="847580" cy="2861035"/>
            <a:chOff x="11344420" y="3996964"/>
            <a:chExt cx="847580" cy="2861035"/>
          </a:xfrm>
        </p:grpSpPr>
        <p:sp>
          <p:nvSpPr>
            <p:cNvPr id="31" name="Isosceles Triangle 30">
              <a:extLst>
                <a:ext uri="{FF2B5EF4-FFF2-40B4-BE49-F238E27FC236}">
                  <a16:creationId xmlns="" xmlns:a16="http://schemas.microsoft.com/office/drawing/2014/main" id="{49EF0FE0-D362-428F-8DF7-EF89CC8B676A}"/>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2" name="Isosceles Triangle 31">
              <a:extLst>
                <a:ext uri="{FF2B5EF4-FFF2-40B4-BE49-F238E27FC236}">
                  <a16:creationId xmlns="" xmlns:a16="http://schemas.microsoft.com/office/drawing/2014/main" id="{89106AEC-8454-4ACF-AF95-76F09BC6A411}"/>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883963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p:nvSpPr>
        <p:spPr>
          <a:xfrm>
            <a:off x="0" y="3883245"/>
            <a:ext cx="12192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838200" y="4010680"/>
            <a:ext cx="10515600" cy="872541"/>
          </a:xfrm>
        </p:spPr>
        <p:txBody>
          <a:body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8" name="Group 17">
            <a:extLst>
              <a:ext uri="{FF2B5EF4-FFF2-40B4-BE49-F238E27FC236}">
                <a16:creationId xmlns="" xmlns:a16="http://schemas.microsoft.com/office/drawing/2014/main" id="{4F3EB639-A998-4865-818A-B4421A64D72E}"/>
              </a:ext>
            </a:extLst>
          </p:cNvPr>
          <p:cNvGrpSpPr/>
          <p:nvPr/>
        </p:nvGrpSpPr>
        <p:grpSpPr>
          <a:xfrm>
            <a:off x="10925402" y="136525"/>
            <a:ext cx="1095434" cy="407431"/>
            <a:chOff x="4819517" y="2883145"/>
            <a:chExt cx="2688941" cy="1000113"/>
          </a:xfrm>
        </p:grpSpPr>
        <p:grpSp>
          <p:nvGrpSpPr>
            <p:cNvPr id="19" name="Group 18">
              <a:extLst>
                <a:ext uri="{FF2B5EF4-FFF2-40B4-BE49-F238E27FC236}">
                  <a16:creationId xmlns="" xmlns:a16="http://schemas.microsoft.com/office/drawing/2014/main" id="{08ED60D1-58FC-4CA8-895C-9473890FC7E3}"/>
                </a:ext>
              </a:extLst>
            </p:cNvPr>
            <p:cNvGrpSpPr/>
            <p:nvPr/>
          </p:nvGrpSpPr>
          <p:grpSpPr>
            <a:xfrm>
              <a:off x="4819517" y="2883145"/>
              <a:ext cx="664917" cy="914557"/>
              <a:chOff x="4819517" y="2883145"/>
              <a:chExt cx="664917" cy="914557"/>
            </a:xfrm>
          </p:grpSpPr>
          <p:sp>
            <p:nvSpPr>
              <p:cNvPr id="22" name="Isosceles Triangle 21">
                <a:extLst>
                  <a:ext uri="{FF2B5EF4-FFF2-40B4-BE49-F238E27FC236}">
                    <a16:creationId xmlns="" xmlns:a16="http://schemas.microsoft.com/office/drawing/2014/main" id="{87D7F2FB-114E-4049-A750-CBD25A147415}"/>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 xmlns:a16="http://schemas.microsoft.com/office/drawing/2014/main" id="{13B2DDCB-7E0B-471F-ADCB-3BF3935DF4D7}"/>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 xmlns:a16="http://schemas.microsoft.com/office/drawing/2014/main" id="{0A28B9F8-A2A9-46B0-B128-D2940A3D3ECF}"/>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5" name="Isosceles Triangle 24">
                <a:extLst>
                  <a:ext uri="{FF2B5EF4-FFF2-40B4-BE49-F238E27FC236}">
                    <a16:creationId xmlns="" xmlns:a16="http://schemas.microsoft.com/office/drawing/2014/main" id="{9CE9145D-72C0-44E3-87D2-D9B03A1F84F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0" name="TextBox 19">
              <a:extLst>
                <a:ext uri="{FF2B5EF4-FFF2-40B4-BE49-F238E27FC236}">
                  <a16:creationId xmlns="" xmlns:a16="http://schemas.microsoft.com/office/drawing/2014/main" id="{04984FB0-251D-4148-8C62-95C4BCDC97B9}"/>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1" name="TextBox 20">
              <a:extLst>
                <a:ext uri="{FF2B5EF4-FFF2-40B4-BE49-F238E27FC236}">
                  <a16:creationId xmlns="" xmlns:a16="http://schemas.microsoft.com/office/drawing/2014/main" id="{89EA5FFF-2876-4310-8ACF-E9E5F8E4280D}"/>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 xmlns:p14="http://schemas.microsoft.com/office/powerpoint/2010/main" val="27995765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31803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ED73C4D0-BAF3-4164-8A61-ADB46BA38280}"/>
              </a:ext>
            </a:extLst>
          </p:cNvPr>
          <p:cNvSpPr/>
          <p:nvPr/>
        </p:nvSpPr>
        <p:spPr>
          <a:xfrm>
            <a:off x="0" y="3883245"/>
            <a:ext cx="12192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 xmlns:a16="http://schemas.microsoft.com/office/drawing/2014/main" id="{2FFEEDE1-8D65-4689-8D37-4C0E8E480834}"/>
              </a:ext>
            </a:extLst>
          </p:cNvPr>
          <p:cNvSpPr>
            <a:spLocks noGrp="1"/>
          </p:cNvSpPr>
          <p:nvPr>
            <p:ph type="title"/>
          </p:nvPr>
        </p:nvSpPr>
        <p:spPr>
          <a:xfrm>
            <a:off x="838200" y="4010680"/>
            <a:ext cx="105156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3598956F-6896-4538-A7CF-1530C0879448}"/>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51AE942-9270-4DCB-96A7-BB168EB1AE78}"/>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17" name="Subtitle 2">
            <a:extLst>
              <a:ext uri="{FF2B5EF4-FFF2-40B4-BE49-F238E27FC236}">
                <a16:creationId xmlns="" xmlns:a16="http://schemas.microsoft.com/office/drawing/2014/main"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 xmlns:p14="http://schemas.microsoft.com/office/powerpoint/2010/main" val="422479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 xmlns:a16="http://schemas.microsoft.com/office/drawing/2014/main" id="{0DF45512-F504-4217-B7FB-AE04CD5BF6AB}"/>
              </a:ext>
            </a:extLst>
          </p:cNvPr>
          <p:cNvGrpSpPr/>
          <p:nvPr/>
        </p:nvGrpSpPr>
        <p:grpSpPr>
          <a:xfrm>
            <a:off x="11344420" y="3996964"/>
            <a:ext cx="847580" cy="2861035"/>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 xmlns:a16="http://schemas.microsoft.com/office/drawing/2014/main" id="{16A33C2C-0513-4AF6-8AEF-CC4EFF6EF0DA}"/>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3292314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 xmlns:a16="http://schemas.microsoft.com/office/drawing/2014/main" id="{0DF45512-F504-4217-B7FB-AE04CD5BF6AB}"/>
              </a:ext>
            </a:extLst>
          </p:cNvPr>
          <p:cNvGrpSpPr/>
          <p:nvPr/>
        </p:nvGrpSpPr>
        <p:grpSpPr>
          <a:xfrm>
            <a:off x="11572076" y="4765425"/>
            <a:ext cx="619924" cy="2092574"/>
            <a:chOff x="11344420" y="3996964"/>
            <a:chExt cx="847580" cy="2861035"/>
          </a:xfrm>
        </p:grpSpPr>
        <p:sp>
          <p:nvSpPr>
            <p:cNvPr id="9" name="Isosceles Triangle 8">
              <a:extLst>
                <a:ext uri="{FF2B5EF4-FFF2-40B4-BE49-F238E27FC236}">
                  <a16:creationId xmlns=""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 xmlns:p14="http://schemas.microsoft.com/office/powerpoint/2010/main" val="422252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6" name="Text Placeholder 15">
            <a:extLst>
              <a:ext uri="{FF2B5EF4-FFF2-40B4-BE49-F238E27FC236}">
                <a16:creationId xmlns="" xmlns:a16="http://schemas.microsoft.com/office/drawing/2014/main" id="{8CF7E567-62DE-4C6D-B9FC-2DC311E50D81}"/>
              </a:ext>
            </a:extLst>
          </p:cNvPr>
          <p:cNvSpPr>
            <a:spLocks noGrp="1"/>
          </p:cNvSpPr>
          <p:nvPr>
            <p:ph type="body" sz="quarter" idx="13"/>
          </p:nvPr>
        </p:nvSpPr>
        <p:spPr>
          <a:xfrm>
            <a:off x="4038601" y="356656"/>
            <a:ext cx="73152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a:t>Click to edit Master text styles</a:t>
            </a:r>
          </a:p>
        </p:txBody>
      </p:sp>
    </p:spTree>
    <p:extLst>
      <p:ext uri="{BB962C8B-B14F-4D97-AF65-F5344CB8AC3E}">
        <p14:creationId xmlns="" xmlns:p14="http://schemas.microsoft.com/office/powerpoint/2010/main" val="357301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 xmlns:p14="http://schemas.microsoft.com/office/powerpoint/2010/main" val="3988350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6" name="Rectangle 5">
            <a:extLst>
              <a:ext uri="{FF2B5EF4-FFF2-40B4-BE49-F238E27FC236}">
                <a16:creationId xmlns=""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 xmlns:a16="http://schemas.microsoft.com/office/drawing/2014/main"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 xmlns:a16="http://schemas.microsoft.com/office/drawing/2014/main"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 xmlns:a16="http://schemas.microsoft.com/office/drawing/2014/main"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 xmlns:p14="http://schemas.microsoft.com/office/powerpoint/2010/main" val="426564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 xmlns:a16="http://schemas.microsoft.com/office/drawing/2014/main"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grpSp>
        <p:nvGrpSpPr>
          <p:cNvPr id="9" name="Group 8">
            <a:extLst>
              <a:ext uri="{FF2B5EF4-FFF2-40B4-BE49-F238E27FC236}">
                <a16:creationId xmlns="" xmlns:a16="http://schemas.microsoft.com/office/drawing/2014/main" id="{CEB4C29A-1206-4996-9BE6-092D198558FE}"/>
              </a:ext>
            </a:extLst>
          </p:cNvPr>
          <p:cNvGrpSpPr/>
          <p:nvPr/>
        </p:nvGrpSpPr>
        <p:grpSpPr>
          <a:xfrm>
            <a:off x="11344420" y="3996964"/>
            <a:ext cx="847580" cy="2861035"/>
            <a:chOff x="11344420" y="3996964"/>
            <a:chExt cx="847580" cy="2861035"/>
          </a:xfrm>
        </p:grpSpPr>
        <p:sp>
          <p:nvSpPr>
            <p:cNvPr id="10" name="Isosceles Triangle 9">
              <a:extLst>
                <a:ext uri="{FF2B5EF4-FFF2-40B4-BE49-F238E27FC236}">
                  <a16:creationId xmlns="" xmlns:a16="http://schemas.microsoft.com/office/drawing/2014/main" id="{C89BAF11-2094-42D0-96AA-C5360C4083FE}"/>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 xmlns:a16="http://schemas.microsoft.com/office/drawing/2014/main" id="{FABE11D9-6F94-47E4-9523-2DA282513C44}"/>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Content Placeholder 6">
            <a:extLst>
              <a:ext uri="{FF2B5EF4-FFF2-40B4-BE49-F238E27FC236}">
                <a16:creationId xmlns="" xmlns:a16="http://schemas.microsoft.com/office/drawing/2014/main" id="{6B489A0B-07AD-47A4-A802-D3E33DF3537B}"/>
              </a:ext>
            </a:extLst>
          </p:cNvPr>
          <p:cNvSpPr>
            <a:spLocks noGrp="1"/>
          </p:cNvSpPr>
          <p:nvPr>
            <p:ph sz="quarter" idx="13"/>
          </p:nvPr>
        </p:nvSpPr>
        <p:spPr>
          <a:xfrm>
            <a:off x="40386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 xmlns:a16="http://schemas.microsoft.com/office/drawing/2014/main" id="{460D66BA-4461-4D6C-841B-71D8D33036F6}"/>
              </a:ext>
            </a:extLst>
          </p:cNvPr>
          <p:cNvSpPr>
            <a:spLocks noGrp="1"/>
          </p:cNvSpPr>
          <p:nvPr>
            <p:ph sz="quarter" idx="14"/>
          </p:nvPr>
        </p:nvSpPr>
        <p:spPr>
          <a:xfrm>
            <a:off x="80010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 xmlns:a16="http://schemas.microsoft.com/office/drawing/2014/main" id="{AEB5C7B1-6819-4594-8E98-89F741C923C6}"/>
              </a:ext>
            </a:extLst>
          </p:cNvPr>
          <p:cNvSpPr>
            <a:spLocks noGrp="1"/>
          </p:cNvSpPr>
          <p:nvPr>
            <p:ph sz="quarter" idx="15" hasCustomPrompt="1"/>
          </p:nvPr>
        </p:nvSpPr>
        <p:spPr>
          <a:xfrm>
            <a:off x="4038600" y="356658"/>
            <a:ext cx="382524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 xmlns:a16="http://schemas.microsoft.com/office/drawing/2014/main" id="{45E9EAEC-37AA-4362-83EF-BDA752F41835}"/>
              </a:ext>
            </a:extLst>
          </p:cNvPr>
          <p:cNvSpPr>
            <a:spLocks noGrp="1"/>
          </p:cNvSpPr>
          <p:nvPr>
            <p:ph sz="quarter" idx="16" hasCustomPrompt="1"/>
          </p:nvPr>
        </p:nvSpPr>
        <p:spPr>
          <a:xfrm>
            <a:off x="8001000" y="356657"/>
            <a:ext cx="382524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 xmlns:a16="http://schemas.microsoft.com/office/drawing/2014/main" id="{F5D9B0C7-3ED1-4321-9157-403BA07BADBA}"/>
              </a:ext>
            </a:extLst>
          </p:cNvPr>
          <p:cNvSpPr/>
          <p:nvPr/>
        </p:nvSpPr>
        <p:spPr>
          <a:xfrm>
            <a:off x="7912998"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 xmlns:p14="http://schemas.microsoft.com/office/powerpoint/2010/main" val="362248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FB3D82A-F7D7-424F-B74E-5883CA6B7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CC65DCD-8C44-4BA2-8E42-964B7DB23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0367B01-00F1-46B4-B4B4-483536FA4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93050-113E-4ED0-A3AA-64633809B3B7}" type="datetimeFigureOut">
              <a:rPr lang="en-IN" smtClean="0"/>
              <a:pPr/>
              <a:t>28-04-2022</a:t>
            </a:fld>
            <a:endParaRPr lang="en-IN"/>
          </a:p>
        </p:txBody>
      </p:sp>
      <p:sp>
        <p:nvSpPr>
          <p:cNvPr id="5" name="Footer Placeholder 4">
            <a:extLst>
              <a:ext uri="{FF2B5EF4-FFF2-40B4-BE49-F238E27FC236}">
                <a16:creationId xmlns="" xmlns:a16="http://schemas.microsoft.com/office/drawing/2014/main" id="{7FF736F5-BFBB-42F2-A0F3-385668E31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BA6234B-EDD7-4E14-856E-8BBCD9602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582E2-542E-4805-9090-FB39499A5C23}" type="slidenum">
              <a:rPr lang="en-IN" smtClean="0"/>
              <a:pPr/>
              <a:t>‹#›</a:t>
            </a:fld>
            <a:endParaRPr lang="en-IN"/>
          </a:p>
        </p:txBody>
      </p:sp>
    </p:spTree>
    <p:extLst>
      <p:ext uri="{BB962C8B-B14F-4D97-AF65-F5344CB8AC3E}">
        <p14:creationId xmlns="" xmlns:p14="http://schemas.microsoft.com/office/powerpoint/2010/main" val="3434150666"/>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sixsigmastudyguide.com/one-sample-z-hypothesis-test/"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s://www.statisticshowto.com/probability-and-statistics/variance/" TargetMode="External"/><Relationship Id="rId2" Type="http://schemas.openxmlformats.org/officeDocument/2006/relationships/hyperlink" Target="https://www.statisticshowto.com/random-variable/" TargetMode="Externa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6.jpeg"/></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mailto:info@careerera.com"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0EF6AB92-9F93-4DCC-867D-4B411832634A}"/>
              </a:ext>
            </a:extLst>
          </p:cNvPr>
          <p:cNvSpPr>
            <a:spLocks noGrp="1"/>
          </p:cNvSpPr>
          <p:nvPr>
            <p:ph type="subTitle" idx="1"/>
          </p:nvPr>
        </p:nvSpPr>
        <p:spPr>
          <a:xfrm>
            <a:off x="1473958" y="2688609"/>
            <a:ext cx="9403308" cy="1160059"/>
          </a:xfrm>
        </p:spPr>
        <p:txBody>
          <a:bodyPr>
            <a:normAutofit/>
          </a:bodyPr>
          <a:lstStyle/>
          <a:p>
            <a:endParaRPr lang="en-US" b="1" dirty="0">
              <a:latin typeface="Adobe Fangsong Std R" panose="02020400000000000000" pitchFamily="18" charset="-128"/>
              <a:ea typeface="Adobe Fangsong Std R" panose="02020400000000000000" pitchFamily="18" charset="-128"/>
            </a:endParaRPr>
          </a:p>
          <a:p>
            <a:r>
              <a:rPr lang="en-US" b="1" dirty="0">
                <a:latin typeface="Adobe Fangsong Std R" panose="02020400000000000000" pitchFamily="18" charset="-128"/>
                <a:ea typeface="Adobe Fangsong Std R" panose="02020400000000000000" pitchFamily="18" charset="-128"/>
              </a:rPr>
              <a:t>A Warm Welcome To Careerera Family</a:t>
            </a:r>
            <a:endParaRPr lang="en-IN" b="1" dirty="0">
              <a:latin typeface="Adobe Fangsong Std R" panose="02020400000000000000" pitchFamily="18" charset="-128"/>
              <a:ea typeface="Adobe Fangsong Std R" panose="02020400000000000000" pitchFamily="18" charset="-128"/>
            </a:endParaRPr>
          </a:p>
          <a:p>
            <a:endParaRPr lang="en-IN" dirty="0"/>
          </a:p>
        </p:txBody>
      </p:sp>
    </p:spTree>
    <p:extLst>
      <p:ext uri="{BB962C8B-B14F-4D97-AF65-F5344CB8AC3E}">
        <p14:creationId xmlns="" xmlns:p14="http://schemas.microsoft.com/office/powerpoint/2010/main" val="222331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A52BB9-E2FA-4DB7-A81C-47842D1BD7F2}"/>
              </a:ext>
            </a:extLst>
          </p:cNvPr>
          <p:cNvSpPr>
            <a:spLocks noGrp="1"/>
          </p:cNvSpPr>
          <p:nvPr>
            <p:ph type="title"/>
          </p:nvPr>
        </p:nvSpPr>
        <p:spPr>
          <a:xfrm>
            <a:off x="704194" y="1106390"/>
            <a:ext cx="9411890" cy="629920"/>
          </a:xfrm>
        </p:spPr>
        <p:txBody>
          <a:bodyPr>
            <a:noAutofit/>
          </a:bodyPr>
          <a:lstStyle/>
          <a:p>
            <a:pPr algn="ctr"/>
            <a:r>
              <a:rPr lang="en-IN" sz="3600" dirty="0">
                <a:solidFill>
                  <a:schemeClr val="accent5">
                    <a:lumMod val="50000"/>
                  </a:schemeClr>
                </a:solidFill>
              </a:rPr>
              <a:t>QUESTIONS ON HYPOTHESIS TESTING</a:t>
            </a:r>
          </a:p>
        </p:txBody>
      </p:sp>
      <p:sp>
        <p:nvSpPr>
          <p:cNvPr id="4" name="Rectangle 1">
            <a:extLst>
              <a:ext uri="{FF2B5EF4-FFF2-40B4-BE49-F238E27FC236}">
                <a16:creationId xmlns="" xmlns:a16="http://schemas.microsoft.com/office/drawing/2014/main" id="{A3FF658E-FBB4-4148-AD92-A2139EB6986B}"/>
              </a:ext>
            </a:extLst>
          </p:cNvPr>
          <p:cNvSpPr>
            <a:spLocks noGrp="1" noChangeArrowheads="1"/>
          </p:cNvSpPr>
          <p:nvPr>
            <p:ph sz="quarter" idx="13"/>
          </p:nvPr>
        </p:nvSpPr>
        <p:spPr bwMode="auto">
          <a:xfrm>
            <a:off x="1148080" y="1937911"/>
            <a:ext cx="8727440" cy="473975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eaLnBrk="1" hangingPunct="1">
              <a:lnSpc>
                <a:spcPct val="100000"/>
              </a:lnSpc>
              <a:spcBef>
                <a:spcPts val="1000"/>
              </a:spcBef>
              <a:buNone/>
            </a:pPr>
            <a:r>
              <a:rPr lang="en-US" altLang="en-US" sz="2400" dirty="0">
                <a:latin typeface="+mn-lt"/>
                <a:cs typeface="Arial" panose="020B0604020202020204" pitchFamily="34" charset="0"/>
              </a:rPr>
              <a:t>Q3. A statistics instructor believes that fewer than 20% of Evergreen Valley College (EVC) students attended the opening night midnight showing of the latest Harry Potter movie. She surveys 84 of her students and finds that 11 attended the midnight showing. An appropriate alternative hypothesis is:</a:t>
            </a:r>
          </a:p>
          <a:p>
            <a:pPr marL="0" indent="0" eaLnBrk="1" hangingPunct="1">
              <a:lnSpc>
                <a:spcPct val="100000"/>
              </a:lnSpc>
              <a:spcBef>
                <a:spcPts val="1000"/>
              </a:spcBef>
              <a:buNone/>
            </a:pPr>
            <a:r>
              <a:rPr lang="en-US" altLang="en-US" sz="2400" dirty="0">
                <a:latin typeface="+mn-lt"/>
                <a:cs typeface="Arial" panose="020B0604020202020204" pitchFamily="34" charset="0"/>
              </a:rPr>
              <a:t>       1.p=0.20    2. p&gt;0.20</a:t>
            </a:r>
          </a:p>
          <a:p>
            <a:pPr marL="457200" lvl="1" indent="0" eaLnBrk="1" hangingPunct="1">
              <a:lnSpc>
                <a:spcPct val="100000"/>
              </a:lnSpc>
              <a:spcBef>
                <a:spcPts val="1000"/>
              </a:spcBef>
              <a:buNone/>
            </a:pPr>
            <a:r>
              <a:rPr lang="en-US" altLang="en-US" dirty="0">
                <a:latin typeface="+mn-lt"/>
                <a:cs typeface="Arial" panose="020B0604020202020204" pitchFamily="34" charset="0"/>
              </a:rPr>
              <a:t>3.p&lt;0.20       4. p≤0.20</a:t>
            </a:r>
          </a:p>
          <a:p>
            <a:pPr marL="457200" lvl="1" indent="0" eaLnBrk="1" hangingPunct="1">
              <a:lnSpc>
                <a:spcPct val="100000"/>
              </a:lnSpc>
              <a:spcBef>
                <a:spcPts val="1000"/>
              </a:spcBef>
              <a:buNone/>
            </a:pPr>
            <a:endParaRPr lang="en-US" altLang="en-US" sz="2000" dirty="0">
              <a:latin typeface="+mn-lt"/>
              <a:cs typeface="Arial" panose="020B0604020202020204" pitchFamily="34" charset="0"/>
            </a:endParaRPr>
          </a:p>
          <a:p>
            <a:pPr marL="457200" lvl="1" indent="0" eaLnBrk="1" hangingPunct="1">
              <a:lnSpc>
                <a:spcPct val="100000"/>
              </a:lnSpc>
              <a:spcBef>
                <a:spcPts val="1000"/>
              </a:spcBef>
              <a:buNone/>
            </a:pPr>
            <a:r>
              <a:rPr lang="en-US" altLang="en-US" b="1" dirty="0">
                <a:latin typeface="+mn-lt"/>
                <a:cs typeface="Arial" panose="020B0604020202020204" pitchFamily="34" charset="0"/>
              </a:rPr>
              <a:t>Soln : 3. p&lt;0.20</a:t>
            </a:r>
          </a:p>
          <a:p>
            <a:pPr marL="457200" lvl="1" indent="0" eaLnBrk="1" hangingPunct="1">
              <a:lnSpc>
                <a:spcPct val="100000"/>
              </a:lnSpc>
              <a:spcBef>
                <a:spcPts val="1000"/>
              </a:spcBef>
              <a:buNone/>
            </a:pPr>
            <a:endParaRPr lang="en-US" altLang="en-US" sz="2000" b="1" dirty="0">
              <a:latin typeface="+mn-lt"/>
              <a:cs typeface="Arial" panose="020B0604020202020204" pitchFamily="34" charset="0"/>
            </a:endParaRPr>
          </a:p>
          <a:p>
            <a:pPr marL="457200" lvl="1" indent="0" eaLnBrk="1" hangingPunct="1">
              <a:lnSpc>
                <a:spcPct val="100000"/>
              </a:lnSpc>
              <a:spcBef>
                <a:spcPts val="1000"/>
              </a:spcBef>
              <a:buNone/>
            </a:pPr>
            <a:endParaRPr lang="en-US" altLang="en-US" sz="2000" b="1" dirty="0">
              <a:latin typeface="+mn-lt"/>
              <a:cs typeface="Arial" panose="020B0604020202020204" pitchFamily="34" charset="0"/>
            </a:endParaRPr>
          </a:p>
        </p:txBody>
      </p:sp>
      <p:pic>
        <p:nvPicPr>
          <p:cNvPr id="7" name="Picture 2" descr="careereraonline Events | Eventbrite">
            <a:extLst>
              <a:ext uri="{FF2B5EF4-FFF2-40B4-BE49-F238E27FC236}">
                <a16:creationId xmlns="" xmlns:a16="http://schemas.microsoft.com/office/drawing/2014/main" id="{7570BF46-AE07-4728-8413-E2DCEF66854D}"/>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109210"/>
            <a:ext cx="2581275" cy="1093218"/>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80938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036" y="575437"/>
            <a:ext cx="9044887" cy="1783715"/>
          </a:xfrm>
        </p:spPr>
        <p:txBody>
          <a:bodyPr>
            <a:normAutofit/>
          </a:bodyPr>
          <a:lstStyle/>
          <a:p>
            <a:pPr algn="ctr"/>
            <a:r>
              <a:rPr lang="en-US" sz="2800" dirty="0" smtClean="0">
                <a:solidFill>
                  <a:schemeClr val="tx1">
                    <a:lumMod val="75000"/>
                    <a:lumOff val="25000"/>
                  </a:schemeClr>
                </a:solidFill>
                <a:latin typeface="+mn-lt"/>
              </a:rPr>
              <a:t>WHAT IS CRITICAL VALUE IN HYPOTHESIS TESTING ?</a:t>
            </a:r>
            <a:endParaRPr lang="en-US" sz="2800" dirty="0">
              <a:solidFill>
                <a:schemeClr val="tx1">
                  <a:lumMod val="75000"/>
                  <a:lumOff val="25000"/>
                </a:schemeClr>
              </a:solidFill>
              <a:latin typeface="+mn-lt"/>
            </a:endParaRPr>
          </a:p>
        </p:txBody>
      </p:sp>
      <p:sp>
        <p:nvSpPr>
          <p:cNvPr id="3" name="Content Placeholder 2"/>
          <p:cNvSpPr>
            <a:spLocks noGrp="1"/>
          </p:cNvSpPr>
          <p:nvPr>
            <p:ph sz="quarter" idx="13"/>
          </p:nvPr>
        </p:nvSpPr>
        <p:spPr>
          <a:xfrm>
            <a:off x="838200" y="2249424"/>
            <a:ext cx="9044887" cy="3956114"/>
          </a:xfrm>
        </p:spPr>
        <p:txBody>
          <a:bodyPr>
            <a:normAutofit fontScale="92500" lnSpcReduction="20000"/>
          </a:bodyPr>
          <a:lstStyle/>
          <a:p>
            <a:r>
              <a:rPr lang="en-US" dirty="0" smtClean="0"/>
              <a:t>The critical value approach involves determining "likely" or "unlikely" by determining whether or not the observed test statistic is more extreme than would be expected if the null hypothesis were true. </a:t>
            </a:r>
          </a:p>
          <a:p>
            <a:r>
              <a:rPr lang="en-US" dirty="0" smtClean="0"/>
              <a:t>That is, it entails comparing the observed test statistic to some cutoff value, called the "</a:t>
            </a:r>
            <a:r>
              <a:rPr lang="en-US" b="1" dirty="0" smtClean="0"/>
              <a:t>critical value</a:t>
            </a:r>
            <a:r>
              <a:rPr lang="en-US" dirty="0" smtClean="0"/>
              <a:t>." </a:t>
            </a:r>
          </a:p>
          <a:p>
            <a:r>
              <a:rPr lang="en-US" dirty="0" smtClean="0"/>
              <a:t>If the test statistic is more extreme than the critical value, then the null hypothesis is rejected in favor of the alternative hypothesis. </a:t>
            </a:r>
          </a:p>
          <a:p>
            <a:r>
              <a:rPr lang="en-US" dirty="0" smtClean="0"/>
              <a:t>If the test statistic is not as extreme as the critical value, then the null hypothesis is not rejected.</a:t>
            </a:r>
            <a:endParaRPr lang="en-US" dirty="0"/>
          </a:p>
        </p:txBody>
      </p:sp>
      <p:pic>
        <p:nvPicPr>
          <p:cNvPr id="4" name="Picture 2" descr="careereraonline Events | Eventbrite">
            <a:extLst>
              <a:ext uri="{FF2B5EF4-FFF2-40B4-BE49-F238E27FC236}">
                <a16:creationId xmlns="" xmlns:a16="http://schemas.microsoft.com/office/drawing/2014/main" id="{7570BF46-AE07-4728-8413-E2DCEF66854D}"/>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18288" y="-18806"/>
            <a:ext cx="2581275" cy="1093218"/>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EC842B-ED1C-47A0-8934-F65B6D9C00E4}"/>
              </a:ext>
            </a:extLst>
          </p:cNvPr>
          <p:cNvSpPr>
            <a:spLocks noGrp="1"/>
          </p:cNvSpPr>
          <p:nvPr>
            <p:ph type="title"/>
          </p:nvPr>
        </p:nvSpPr>
        <p:spPr>
          <a:xfrm>
            <a:off x="812324" y="772160"/>
            <a:ext cx="9044887" cy="670560"/>
          </a:xfrm>
        </p:spPr>
        <p:txBody>
          <a:bodyPr>
            <a:noAutofit/>
          </a:bodyPr>
          <a:lstStyle/>
          <a:p>
            <a:pPr algn="ctr"/>
            <a:r>
              <a:rPr lang="en-US" sz="3600" dirty="0">
                <a:solidFill>
                  <a:schemeClr val="accent5">
                    <a:lumMod val="50000"/>
                  </a:schemeClr>
                </a:solidFill>
              </a:rPr>
              <a:t/>
            </a:r>
            <a:br>
              <a:rPr lang="en-US" sz="3600" dirty="0">
                <a:solidFill>
                  <a:schemeClr val="accent5">
                    <a:lumMod val="50000"/>
                  </a:schemeClr>
                </a:solidFill>
              </a:rPr>
            </a:br>
            <a:r>
              <a:rPr lang="en-US" sz="3600" dirty="0">
                <a:solidFill>
                  <a:schemeClr val="accent5">
                    <a:lumMod val="50000"/>
                  </a:schemeClr>
                </a:solidFill>
              </a:rPr>
              <a:t>WHAT IS </a:t>
            </a:r>
            <a:r>
              <a:rPr lang="en-US" sz="3600" dirty="0">
                <a:solidFill>
                  <a:schemeClr val="accent5">
                    <a:lumMod val="50000"/>
                  </a:schemeClr>
                </a:solidFill>
                <a:highlight>
                  <a:srgbClr val="C0C0C0"/>
                </a:highlight>
              </a:rPr>
              <a:t>Type 1</a:t>
            </a:r>
            <a:r>
              <a:rPr lang="en-US" sz="3600" dirty="0">
                <a:solidFill>
                  <a:schemeClr val="accent5">
                    <a:lumMod val="50000"/>
                  </a:schemeClr>
                </a:solidFill>
              </a:rPr>
              <a:t> error ? </a:t>
            </a:r>
            <a:br>
              <a:rPr lang="en-US" sz="3600" dirty="0">
                <a:solidFill>
                  <a:schemeClr val="accent5">
                    <a:lumMod val="50000"/>
                  </a:schemeClr>
                </a:solidFill>
              </a:rPr>
            </a:br>
            <a:endParaRPr lang="en-IN" sz="3600" dirty="0">
              <a:solidFill>
                <a:schemeClr val="accent5">
                  <a:lumMod val="50000"/>
                </a:schemeClr>
              </a:solidFill>
            </a:endParaRPr>
          </a:p>
        </p:txBody>
      </p:sp>
      <p:sp>
        <p:nvSpPr>
          <p:cNvPr id="3" name="Content Placeholder 2">
            <a:extLst>
              <a:ext uri="{FF2B5EF4-FFF2-40B4-BE49-F238E27FC236}">
                <a16:creationId xmlns="" xmlns:a16="http://schemas.microsoft.com/office/drawing/2014/main" id="{F383B520-08B9-41F0-BC4E-5E3D6BA8025D}"/>
              </a:ext>
            </a:extLst>
          </p:cNvPr>
          <p:cNvSpPr>
            <a:spLocks noGrp="1"/>
          </p:cNvSpPr>
          <p:nvPr>
            <p:ph sz="quarter" idx="13"/>
          </p:nvPr>
        </p:nvSpPr>
        <p:spPr>
          <a:xfrm>
            <a:off x="1432560" y="1767840"/>
            <a:ext cx="8424650" cy="3208421"/>
          </a:xfrm>
        </p:spPr>
        <p:txBody>
          <a:bodyPr>
            <a:normAutofit lnSpcReduction="10000"/>
          </a:bodyPr>
          <a:lstStyle/>
          <a:p>
            <a:pPr marL="0" indent="0">
              <a:buNone/>
            </a:pPr>
            <a:endParaRPr lang="en-US" sz="2400" dirty="0">
              <a:cs typeface="Arial" panose="020B0604020202020204" pitchFamily="34" charset="0"/>
            </a:endParaRPr>
          </a:p>
          <a:p>
            <a:pPr>
              <a:buFont typeface="Arial" panose="020B0604020202020204" pitchFamily="34" charset="0"/>
              <a:buChar char="•"/>
            </a:pPr>
            <a:endParaRPr lang="en-US" sz="2400" dirty="0">
              <a:cs typeface="Arial" panose="020B0604020202020204" pitchFamily="34" charset="0"/>
            </a:endParaRPr>
          </a:p>
          <a:p>
            <a:pPr>
              <a:buFont typeface="Arial" panose="020B0604020202020204" pitchFamily="34" charset="0"/>
              <a:buChar char="•"/>
            </a:pPr>
            <a:r>
              <a:rPr lang="en-US" sz="2400" dirty="0">
                <a:cs typeface="Arial" panose="020B0604020202020204" pitchFamily="34" charset="0"/>
              </a:rPr>
              <a:t>Type 1 error, in statistical hypothesis testing, is the error caused by rejecting a null hypothesis when it is true.</a:t>
            </a:r>
          </a:p>
          <a:p>
            <a:pPr>
              <a:buFont typeface="Arial" panose="020B0604020202020204" pitchFamily="34" charset="0"/>
              <a:buChar char="•"/>
            </a:pPr>
            <a:r>
              <a:rPr lang="en-US" sz="2400" dirty="0">
                <a:cs typeface="Arial" panose="020B0604020202020204" pitchFamily="34" charset="0"/>
              </a:rPr>
              <a:t>Type I error is denoted by α (alpha) known as an error, also called the level of significance of the test.</a:t>
            </a:r>
          </a:p>
          <a:p>
            <a:pPr>
              <a:buFont typeface="Arial" panose="020B0604020202020204" pitchFamily="34" charset="0"/>
              <a:buChar char="•"/>
            </a:pPr>
            <a:r>
              <a:rPr lang="en-US" sz="2400" dirty="0">
                <a:cs typeface="Arial" panose="020B0604020202020204" pitchFamily="34" charset="0"/>
              </a:rPr>
              <a:t>Type 1 error occurs when the null hypothesis is rejected even when there is no relationship between the variables.</a:t>
            </a:r>
          </a:p>
          <a:p>
            <a:pPr marL="0" indent="0">
              <a:buNone/>
            </a:pPr>
            <a:endParaRPr lang="en-US" sz="2400" dirty="0">
              <a:cs typeface="Arial" panose="020B0604020202020204" pitchFamily="34" charset="0"/>
            </a:endParaRPr>
          </a:p>
          <a:p>
            <a:pPr marL="0" indent="0">
              <a:buNone/>
            </a:pPr>
            <a:endParaRPr lang="en-US" sz="2400" dirty="0">
              <a:cs typeface="Arial" panose="020B0604020202020204" pitchFamily="34" charset="0"/>
            </a:endParaRPr>
          </a:p>
          <a:p>
            <a:pPr marL="0" indent="0">
              <a:buNone/>
            </a:pPr>
            <a:endParaRPr lang="en-IN" sz="2400" dirty="0">
              <a:cs typeface="Arial" panose="020B0604020202020204" pitchFamily="34" charset="0"/>
            </a:endParaRPr>
          </a:p>
        </p:txBody>
      </p:sp>
      <p:pic>
        <p:nvPicPr>
          <p:cNvPr id="4" name="Picture 2" descr="careereraonline Events | Eventbrite">
            <a:extLst>
              <a:ext uri="{FF2B5EF4-FFF2-40B4-BE49-F238E27FC236}">
                <a16:creationId xmlns="" xmlns:a16="http://schemas.microsoft.com/office/drawing/2014/main" id="{1DC9A14B-AAB0-4F86-B912-F00119842A74}"/>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70854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099835-889D-460A-982E-6C35529320FA}"/>
              </a:ext>
            </a:extLst>
          </p:cNvPr>
          <p:cNvSpPr>
            <a:spLocks noGrp="1"/>
          </p:cNvSpPr>
          <p:nvPr>
            <p:ph type="title"/>
          </p:nvPr>
        </p:nvSpPr>
        <p:spPr>
          <a:xfrm>
            <a:off x="1178669" y="1187362"/>
            <a:ext cx="8034867" cy="691416"/>
          </a:xfrm>
        </p:spPr>
        <p:txBody>
          <a:bodyPr>
            <a:noAutofit/>
          </a:bodyPr>
          <a:lstStyle/>
          <a:p>
            <a:pPr algn="ctr"/>
            <a:r>
              <a:rPr lang="en-US" sz="3600" dirty="0">
                <a:solidFill>
                  <a:schemeClr val="accent5">
                    <a:lumMod val="50000"/>
                  </a:schemeClr>
                </a:solidFill>
                <a:latin typeface="Arial Narrow" panose="020B0606020202030204" pitchFamily="34" charset="0"/>
              </a:rPr>
              <a:t/>
            </a:r>
            <a:br>
              <a:rPr lang="en-US" sz="3600" dirty="0">
                <a:solidFill>
                  <a:schemeClr val="accent5">
                    <a:lumMod val="50000"/>
                  </a:schemeClr>
                </a:solidFill>
                <a:latin typeface="Arial Narrow" panose="020B0606020202030204" pitchFamily="34" charset="0"/>
              </a:rPr>
            </a:br>
            <a:r>
              <a:rPr lang="en-US" sz="3600" dirty="0">
                <a:solidFill>
                  <a:schemeClr val="accent5">
                    <a:lumMod val="50000"/>
                  </a:schemeClr>
                </a:solidFill>
                <a:latin typeface="Arial Narrow" panose="020B0606020202030204" pitchFamily="34" charset="0"/>
              </a:rPr>
              <a:t>WHAT IS Type II error ?</a:t>
            </a:r>
            <a:br>
              <a:rPr lang="en-US" sz="3600" dirty="0">
                <a:solidFill>
                  <a:schemeClr val="accent5">
                    <a:lumMod val="50000"/>
                  </a:schemeClr>
                </a:solidFill>
                <a:latin typeface="Arial Narrow" panose="020B0606020202030204" pitchFamily="34" charset="0"/>
              </a:rPr>
            </a:br>
            <a:endParaRPr lang="en-IN" sz="3600" dirty="0">
              <a:solidFill>
                <a:schemeClr val="accent5">
                  <a:lumMod val="50000"/>
                </a:schemeClr>
              </a:solidFill>
              <a:latin typeface="Arial Narrow" panose="020B0606020202030204" pitchFamily="34" charset="0"/>
            </a:endParaRPr>
          </a:p>
        </p:txBody>
      </p:sp>
      <p:sp>
        <p:nvSpPr>
          <p:cNvPr id="3" name="Content Placeholder 2">
            <a:extLst>
              <a:ext uri="{FF2B5EF4-FFF2-40B4-BE49-F238E27FC236}">
                <a16:creationId xmlns="" xmlns:a16="http://schemas.microsoft.com/office/drawing/2014/main" id="{1339D97D-721C-48D6-AF6B-09B9FA34D72A}"/>
              </a:ext>
            </a:extLst>
          </p:cNvPr>
          <p:cNvSpPr>
            <a:spLocks noGrp="1"/>
          </p:cNvSpPr>
          <p:nvPr>
            <p:ph sz="quarter" idx="13"/>
          </p:nvPr>
        </p:nvSpPr>
        <p:spPr>
          <a:xfrm>
            <a:off x="1076960" y="1911235"/>
            <a:ext cx="8832566" cy="3604041"/>
          </a:xfrm>
        </p:spPr>
        <p:txBody>
          <a:bodyPr>
            <a:noAutofit/>
          </a:bodyPr>
          <a:lstStyle/>
          <a:p>
            <a:pPr marL="0" indent="0">
              <a:buNone/>
            </a:pPr>
            <a:endParaRPr lang="en-US" sz="2400" dirty="0">
              <a:solidFill>
                <a:schemeClr val="bg1">
                  <a:lumMod val="10000"/>
                </a:schemeClr>
              </a:solidFill>
            </a:endParaRPr>
          </a:p>
          <a:p>
            <a:pPr marL="0" indent="0">
              <a:buNone/>
            </a:pPr>
            <a:endParaRPr lang="en-US" sz="2400" dirty="0">
              <a:solidFill>
                <a:schemeClr val="bg1">
                  <a:lumMod val="10000"/>
                </a:schemeClr>
              </a:solidFill>
            </a:endParaRPr>
          </a:p>
          <a:p>
            <a:r>
              <a:rPr lang="en-US" sz="2400" dirty="0">
                <a:solidFill>
                  <a:schemeClr val="bg1">
                    <a:lumMod val="10000"/>
                  </a:schemeClr>
                </a:solidFill>
              </a:rPr>
              <a:t>Type II error is the error that occurs when the null hypothesis is accepted when it is not true.</a:t>
            </a:r>
          </a:p>
          <a:p>
            <a:r>
              <a:rPr lang="en-US" sz="2400" dirty="0">
                <a:solidFill>
                  <a:schemeClr val="bg1">
                    <a:lumMod val="10000"/>
                  </a:schemeClr>
                </a:solidFill>
              </a:rPr>
              <a:t>The type II error results in a false negative result.</a:t>
            </a:r>
          </a:p>
          <a:p>
            <a:r>
              <a:rPr lang="en-US" sz="2400" dirty="0">
                <a:solidFill>
                  <a:schemeClr val="bg1">
                    <a:lumMod val="10000"/>
                  </a:schemeClr>
                </a:solidFill>
              </a:rPr>
              <a:t>The Type II error is denoted by β (beta) and is also termed as the beta error.</a:t>
            </a:r>
          </a:p>
          <a:p>
            <a:r>
              <a:rPr lang="en-US" sz="2400" dirty="0">
                <a:solidFill>
                  <a:schemeClr val="bg1">
                    <a:lumMod val="10000"/>
                  </a:schemeClr>
                </a:solidFill>
              </a:rPr>
              <a:t>The null hypothesis is set to state that there is no relationship between two variables and the cause-effect relationship between two variables, if present, is caused by chance.</a:t>
            </a:r>
          </a:p>
          <a:p>
            <a:pPr marL="0" indent="0">
              <a:buNone/>
            </a:pPr>
            <a:endParaRPr lang="en-US" sz="2400" dirty="0">
              <a:solidFill>
                <a:schemeClr val="bg1">
                  <a:lumMod val="10000"/>
                </a:schemeClr>
              </a:solidFill>
            </a:endParaRPr>
          </a:p>
          <a:p>
            <a:endParaRPr lang="en-IN" sz="2400" dirty="0">
              <a:solidFill>
                <a:schemeClr val="bg1">
                  <a:lumMod val="10000"/>
                </a:schemeClr>
              </a:solidFill>
            </a:endParaRPr>
          </a:p>
        </p:txBody>
      </p:sp>
      <p:pic>
        <p:nvPicPr>
          <p:cNvPr id="4" name="Picture 2" descr="careereraonline Events | Eventbrite">
            <a:extLst>
              <a:ext uri="{FF2B5EF4-FFF2-40B4-BE49-F238E27FC236}">
                <a16:creationId xmlns="" xmlns:a16="http://schemas.microsoft.com/office/drawing/2014/main" id="{93A0F4B4-D008-48B9-8F75-2BF25905DA3E}"/>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10229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59B335-07B5-4780-9D12-E7006C312319}"/>
              </a:ext>
            </a:extLst>
          </p:cNvPr>
          <p:cNvSpPr>
            <a:spLocks noGrp="1"/>
          </p:cNvSpPr>
          <p:nvPr>
            <p:ph type="title"/>
          </p:nvPr>
        </p:nvSpPr>
        <p:spPr>
          <a:xfrm rot="10800000" flipV="1">
            <a:off x="1456267" y="968789"/>
            <a:ext cx="8339666" cy="696382"/>
          </a:xfrm>
        </p:spPr>
        <p:txBody>
          <a:bodyPr>
            <a:noAutofit/>
          </a:bodyPr>
          <a:lstStyle/>
          <a:p>
            <a:pPr marL="0" marR="0" lvl="0" indent="0" algn="ctr" fontAlgn="base">
              <a:spcAft>
                <a:spcPct val="0"/>
              </a:spcAft>
              <a:tabLst/>
            </a:pPr>
            <a:r>
              <a:rPr lang="en-US" altLang="en-US" sz="2000" dirty="0">
                <a:solidFill>
                  <a:schemeClr val="accent5">
                    <a:lumMod val="50000"/>
                  </a:schemeClr>
                </a:solidFill>
              </a:rPr>
              <a:t/>
            </a:r>
            <a:br>
              <a:rPr lang="en-US" altLang="en-US" sz="2000" dirty="0">
                <a:solidFill>
                  <a:schemeClr val="accent5">
                    <a:lumMod val="50000"/>
                  </a:schemeClr>
                </a:solidFill>
              </a:rPr>
            </a:br>
            <a:r>
              <a:rPr lang="en-US" altLang="en-US" sz="2000" dirty="0">
                <a:solidFill>
                  <a:schemeClr val="accent5">
                    <a:lumMod val="50000"/>
                  </a:schemeClr>
                </a:solidFill>
              </a:rPr>
              <a:t/>
            </a:r>
            <a:br>
              <a:rPr lang="en-US" altLang="en-US" sz="2000" dirty="0">
                <a:solidFill>
                  <a:schemeClr val="accent5">
                    <a:lumMod val="50000"/>
                  </a:schemeClr>
                </a:solidFill>
              </a:rPr>
            </a:br>
            <a:r>
              <a:rPr lang="en-US" altLang="en-US" sz="2000" dirty="0">
                <a:solidFill>
                  <a:schemeClr val="accent5">
                    <a:lumMod val="50000"/>
                  </a:schemeClr>
                </a:solidFill>
              </a:rPr>
              <a:t>      WHAT IS THE DIFFERENCE BETWEEN  Type I error AND  Type II error?</a:t>
            </a:r>
            <a:br>
              <a:rPr lang="en-US" altLang="en-US" sz="2000" dirty="0">
                <a:solidFill>
                  <a:schemeClr val="accent5">
                    <a:lumMod val="50000"/>
                  </a:schemeClr>
                </a:solidFill>
              </a:rPr>
            </a:br>
            <a:r>
              <a:rPr lang="en-US" altLang="en-US" sz="2000" dirty="0">
                <a:solidFill>
                  <a:schemeClr val="accent5">
                    <a:lumMod val="50000"/>
                  </a:schemeClr>
                </a:solidFill>
              </a:rPr>
              <a:t/>
            </a:r>
            <a:br>
              <a:rPr lang="en-US" altLang="en-US" sz="2000" dirty="0">
                <a:solidFill>
                  <a:schemeClr val="accent5">
                    <a:lumMod val="50000"/>
                  </a:schemeClr>
                </a:solidFill>
              </a:rPr>
            </a:br>
            <a:endParaRPr lang="en-IN" sz="2000" dirty="0">
              <a:solidFill>
                <a:schemeClr val="accent5">
                  <a:lumMod val="50000"/>
                </a:schemeClr>
              </a:solidFill>
            </a:endParaRPr>
          </a:p>
        </p:txBody>
      </p:sp>
      <p:graphicFrame>
        <p:nvGraphicFramePr>
          <p:cNvPr id="4" name="Content Placeholder 3">
            <a:extLst>
              <a:ext uri="{FF2B5EF4-FFF2-40B4-BE49-F238E27FC236}">
                <a16:creationId xmlns="" xmlns:a16="http://schemas.microsoft.com/office/drawing/2014/main" id="{296FF995-6F0C-42EB-99F5-E8CC3BC5B88D}"/>
              </a:ext>
            </a:extLst>
          </p:cNvPr>
          <p:cNvGraphicFramePr>
            <a:graphicFrameLocks noGrp="1"/>
          </p:cNvGraphicFramePr>
          <p:nvPr>
            <p:ph sz="quarter" idx="13"/>
            <p:extLst>
              <p:ext uri="{D42A27DB-BD31-4B8C-83A1-F6EECF244321}">
                <p14:modId xmlns="" xmlns:p14="http://schemas.microsoft.com/office/powerpoint/2010/main" val="1400447113"/>
              </p:ext>
            </p:extLst>
          </p:nvPr>
        </p:nvGraphicFramePr>
        <p:xfrm>
          <a:off x="1574800" y="1910882"/>
          <a:ext cx="8221133" cy="3978329"/>
        </p:xfrm>
        <a:graphic>
          <a:graphicData uri="http://schemas.openxmlformats.org/drawingml/2006/table">
            <a:tbl>
              <a:tblPr>
                <a:tableStyleId>{5940675A-B579-460E-94D1-54222C63F5DA}</a:tableStyleId>
              </a:tblPr>
              <a:tblGrid>
                <a:gridCol w="4121300">
                  <a:extLst>
                    <a:ext uri="{9D8B030D-6E8A-4147-A177-3AD203B41FA5}">
                      <a16:colId xmlns="" xmlns:a16="http://schemas.microsoft.com/office/drawing/2014/main" val="853531352"/>
                    </a:ext>
                  </a:extLst>
                </a:gridCol>
                <a:gridCol w="4099833">
                  <a:extLst>
                    <a:ext uri="{9D8B030D-6E8A-4147-A177-3AD203B41FA5}">
                      <a16:colId xmlns="" xmlns:a16="http://schemas.microsoft.com/office/drawing/2014/main" val="1599252782"/>
                    </a:ext>
                  </a:extLst>
                </a:gridCol>
              </a:tblGrid>
              <a:tr h="474133">
                <a:tc>
                  <a:txBody>
                    <a:bodyPr/>
                    <a:lstStyle/>
                    <a:p>
                      <a:pPr algn="ctr"/>
                      <a:r>
                        <a:rPr lang="en-IN" sz="2000" b="1">
                          <a:effectLst/>
                        </a:rPr>
                        <a:t>Type I error</a:t>
                      </a:r>
                      <a:endParaRPr lang="en-IN" sz="2000" b="0">
                        <a:effectLst/>
                        <a:latin typeface="Arial" panose="020B0604020202020204" pitchFamily="34" charset="0"/>
                      </a:endParaRPr>
                    </a:p>
                  </a:txBody>
                  <a:tcPr marL="16409" marR="16409" marT="12328" marB="12328" anchor="ctr"/>
                </a:tc>
                <a:tc>
                  <a:txBody>
                    <a:bodyPr/>
                    <a:lstStyle/>
                    <a:p>
                      <a:pPr algn="ctr"/>
                      <a:r>
                        <a:rPr lang="en-IN" sz="2000" b="1" dirty="0">
                          <a:effectLst/>
                        </a:rPr>
                        <a:t>Type II error</a:t>
                      </a:r>
                      <a:endParaRPr lang="en-IN" sz="2000" b="0" dirty="0">
                        <a:effectLst/>
                        <a:latin typeface="Arial" panose="020B0604020202020204" pitchFamily="34" charset="0"/>
                      </a:endParaRPr>
                    </a:p>
                  </a:txBody>
                  <a:tcPr marL="16409" marR="16409" marT="12328" marB="12328" anchor="ctr"/>
                </a:tc>
                <a:extLst>
                  <a:ext uri="{0D108BD9-81ED-4DB2-BD59-A6C34878D82A}">
                    <a16:rowId xmlns="" xmlns:a16="http://schemas.microsoft.com/office/drawing/2014/main" val="942630518"/>
                  </a:ext>
                </a:extLst>
              </a:tr>
              <a:tr h="643263">
                <a:tc>
                  <a:txBody>
                    <a:bodyPr/>
                    <a:lstStyle/>
                    <a:p>
                      <a:pPr algn="ctr"/>
                      <a:r>
                        <a:rPr lang="en-US" sz="1800" b="0" dirty="0">
                          <a:effectLst/>
                        </a:rPr>
                        <a:t>Type 1 error, in statistical hypothesis testing, is the error caused by rejecting a null hypothesis when it is true.</a:t>
                      </a:r>
                    </a:p>
                    <a:p>
                      <a:pPr algn="ctr"/>
                      <a:r>
                        <a:rPr lang="en-US" sz="1800" b="0" dirty="0">
                          <a:effectLst/>
                        </a:rPr>
                        <a:t> </a:t>
                      </a:r>
                    </a:p>
                  </a:txBody>
                  <a:tcPr marL="16409" marR="16409" marT="12328" marB="12328" anchor="ctr"/>
                </a:tc>
                <a:tc>
                  <a:txBody>
                    <a:bodyPr/>
                    <a:lstStyle/>
                    <a:p>
                      <a:pPr algn="ctr"/>
                      <a:r>
                        <a:rPr lang="en-US" sz="1800" b="0" dirty="0">
                          <a:effectLst/>
                        </a:rPr>
                        <a:t>Type II error is the error that occurs when the null hypothesis is accepted when it is not true.</a:t>
                      </a:r>
                    </a:p>
                    <a:p>
                      <a:pPr algn="ctr"/>
                      <a:r>
                        <a:rPr lang="en-US" sz="1800" b="0" dirty="0">
                          <a:effectLst/>
                        </a:rPr>
                        <a:t> </a:t>
                      </a:r>
                    </a:p>
                  </a:txBody>
                  <a:tcPr marL="16409" marR="16409" marT="12328" marB="12328" anchor="ctr"/>
                </a:tc>
                <a:extLst>
                  <a:ext uri="{0D108BD9-81ED-4DB2-BD59-A6C34878D82A}">
                    <a16:rowId xmlns="" xmlns:a16="http://schemas.microsoft.com/office/drawing/2014/main" val="2445461827"/>
                  </a:ext>
                </a:extLst>
              </a:tr>
              <a:tr h="554464">
                <a:tc>
                  <a:txBody>
                    <a:bodyPr/>
                    <a:lstStyle/>
                    <a:p>
                      <a:pPr algn="ctr"/>
                      <a:r>
                        <a:rPr lang="en-US" sz="1800" b="0">
                          <a:effectLst/>
                        </a:rPr>
                        <a:t>It is a false rejection of a true hypothesis.</a:t>
                      </a:r>
                    </a:p>
                  </a:txBody>
                  <a:tcPr marL="16409" marR="16409" marT="12328" marB="12328" anchor="ctr"/>
                </a:tc>
                <a:tc>
                  <a:txBody>
                    <a:bodyPr/>
                    <a:lstStyle/>
                    <a:p>
                      <a:pPr algn="ctr"/>
                      <a:r>
                        <a:rPr lang="en-US" sz="1800" b="0" dirty="0">
                          <a:effectLst/>
                        </a:rPr>
                        <a:t>It is the false acceptance of an incorrect hypothesis.</a:t>
                      </a:r>
                    </a:p>
                  </a:txBody>
                  <a:tcPr marL="16409" marR="16409" marT="12328" marB="12328" anchor="ctr"/>
                </a:tc>
                <a:extLst>
                  <a:ext uri="{0D108BD9-81ED-4DB2-BD59-A6C34878D82A}">
                    <a16:rowId xmlns="" xmlns:a16="http://schemas.microsoft.com/office/drawing/2014/main" val="1441779757"/>
                  </a:ext>
                </a:extLst>
              </a:tr>
              <a:tr h="310016">
                <a:tc>
                  <a:txBody>
                    <a:bodyPr/>
                    <a:lstStyle/>
                    <a:p>
                      <a:pPr algn="ctr"/>
                      <a:r>
                        <a:rPr lang="en-US" sz="1800" b="0">
                          <a:effectLst/>
                        </a:rPr>
                        <a:t>Type I error is denoted by α.</a:t>
                      </a:r>
                    </a:p>
                  </a:txBody>
                  <a:tcPr marL="16409" marR="16409" marT="12328" marB="12328" anchor="ctr"/>
                </a:tc>
                <a:tc>
                  <a:txBody>
                    <a:bodyPr/>
                    <a:lstStyle/>
                    <a:p>
                      <a:pPr algn="ctr"/>
                      <a:r>
                        <a:rPr lang="en-US" sz="1800" b="0" dirty="0">
                          <a:effectLst/>
                        </a:rPr>
                        <a:t>Type II error is denoted by β.</a:t>
                      </a:r>
                    </a:p>
                  </a:txBody>
                  <a:tcPr marL="16409" marR="16409" marT="12328" marB="12328" anchor="ctr"/>
                </a:tc>
                <a:extLst>
                  <a:ext uri="{0D108BD9-81ED-4DB2-BD59-A6C34878D82A}">
                    <a16:rowId xmlns="" xmlns:a16="http://schemas.microsoft.com/office/drawing/2014/main" val="4096169705"/>
                  </a:ext>
                </a:extLst>
              </a:tr>
              <a:tr h="594466">
                <a:tc>
                  <a:txBody>
                    <a:bodyPr/>
                    <a:lstStyle/>
                    <a:p>
                      <a:pPr algn="ctr"/>
                      <a:r>
                        <a:rPr lang="en-US" sz="1800" b="0">
                          <a:effectLst/>
                        </a:rPr>
                        <a:t>The probability of type I error is equal to the level of significance.</a:t>
                      </a:r>
                    </a:p>
                  </a:txBody>
                  <a:tcPr marL="16409" marR="16409" marT="12328" marB="12328" anchor="ctr"/>
                </a:tc>
                <a:tc>
                  <a:txBody>
                    <a:bodyPr/>
                    <a:lstStyle/>
                    <a:p>
                      <a:pPr algn="ctr"/>
                      <a:r>
                        <a:rPr lang="en-US" sz="1800" b="0" dirty="0">
                          <a:effectLst/>
                        </a:rPr>
                        <a:t>The probability of type II error is equal to one minus the power of the test.</a:t>
                      </a:r>
                    </a:p>
                  </a:txBody>
                  <a:tcPr marL="16409" marR="16409" marT="12328" marB="12328" anchor="ctr"/>
                </a:tc>
                <a:extLst>
                  <a:ext uri="{0D108BD9-81ED-4DB2-BD59-A6C34878D82A}">
                    <a16:rowId xmlns="" xmlns:a16="http://schemas.microsoft.com/office/drawing/2014/main" val="2831663818"/>
                  </a:ext>
                </a:extLst>
              </a:tr>
              <a:tr h="594466">
                <a:tc>
                  <a:txBody>
                    <a:bodyPr/>
                    <a:lstStyle/>
                    <a:p>
                      <a:pPr algn="ctr"/>
                      <a:r>
                        <a:rPr lang="en-US" sz="1800" b="0">
                          <a:effectLst/>
                        </a:rPr>
                        <a:t>It can be reduced by decreasing the level of significance.</a:t>
                      </a:r>
                    </a:p>
                  </a:txBody>
                  <a:tcPr marL="16409" marR="16409" marT="12328" marB="12328" anchor="ctr"/>
                </a:tc>
                <a:tc>
                  <a:txBody>
                    <a:bodyPr/>
                    <a:lstStyle/>
                    <a:p>
                      <a:pPr algn="ctr"/>
                      <a:r>
                        <a:rPr lang="en-US" sz="1800" b="0" dirty="0">
                          <a:effectLst/>
                        </a:rPr>
                        <a:t>It can be reduced by increasing the level of significance.</a:t>
                      </a:r>
                    </a:p>
                  </a:txBody>
                  <a:tcPr marL="16409" marR="16409" marT="12328" marB="12328" anchor="ctr"/>
                </a:tc>
                <a:extLst>
                  <a:ext uri="{0D108BD9-81ED-4DB2-BD59-A6C34878D82A}">
                    <a16:rowId xmlns="" xmlns:a16="http://schemas.microsoft.com/office/drawing/2014/main" val="3607768840"/>
                  </a:ext>
                </a:extLst>
              </a:tr>
              <a:tr h="310016">
                <a:tc>
                  <a:txBody>
                    <a:bodyPr/>
                    <a:lstStyle/>
                    <a:p>
                      <a:pPr algn="ctr"/>
                      <a:r>
                        <a:rPr lang="en-US" sz="1800" b="0" dirty="0">
                          <a:effectLst/>
                        </a:rPr>
                        <a:t>Type I error is similar to a false hit.</a:t>
                      </a:r>
                    </a:p>
                  </a:txBody>
                  <a:tcPr marL="16409" marR="16409" marT="12328" marB="12328" anchor="ctr"/>
                </a:tc>
                <a:tc>
                  <a:txBody>
                    <a:bodyPr/>
                    <a:lstStyle/>
                    <a:p>
                      <a:pPr algn="ctr"/>
                      <a:r>
                        <a:rPr lang="en-US" sz="1800" b="0" dirty="0">
                          <a:effectLst/>
                        </a:rPr>
                        <a:t>Type II error is similar to a miss.</a:t>
                      </a:r>
                    </a:p>
                  </a:txBody>
                  <a:tcPr marL="16409" marR="16409" marT="12328" marB="12328" anchor="ctr"/>
                </a:tc>
                <a:extLst>
                  <a:ext uri="{0D108BD9-81ED-4DB2-BD59-A6C34878D82A}">
                    <a16:rowId xmlns="" xmlns:a16="http://schemas.microsoft.com/office/drawing/2014/main" val="3247121414"/>
                  </a:ext>
                </a:extLst>
              </a:tr>
            </a:tbl>
          </a:graphicData>
        </a:graphic>
      </p:graphicFrame>
      <p:pic>
        <p:nvPicPr>
          <p:cNvPr id="5" name="Picture 2" descr="careereraonline Events | Eventbrite">
            <a:extLst>
              <a:ext uri="{FF2B5EF4-FFF2-40B4-BE49-F238E27FC236}">
                <a16:creationId xmlns="" xmlns:a16="http://schemas.microsoft.com/office/drawing/2014/main" id="{884E9633-65FF-4FF6-9534-5C9089CB706C}"/>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0476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38ED11-AF45-4B9A-B638-2D46AEBB2E36}"/>
              </a:ext>
            </a:extLst>
          </p:cNvPr>
          <p:cNvSpPr>
            <a:spLocks noGrp="1"/>
          </p:cNvSpPr>
          <p:nvPr>
            <p:ph type="title"/>
          </p:nvPr>
        </p:nvSpPr>
        <p:spPr>
          <a:xfrm>
            <a:off x="1181849" y="1258171"/>
            <a:ext cx="8701238" cy="670561"/>
          </a:xfrm>
        </p:spPr>
        <p:txBody>
          <a:bodyPr>
            <a:normAutofit/>
          </a:bodyPr>
          <a:lstStyle/>
          <a:p>
            <a:pPr algn="ctr"/>
            <a:r>
              <a:rPr lang="en-US" sz="3600" dirty="0">
                <a:solidFill>
                  <a:schemeClr val="accent5">
                    <a:lumMod val="50000"/>
                  </a:schemeClr>
                </a:solidFill>
              </a:rPr>
              <a:t>WHAT IS ONE SAMPLE T-TEST ?</a:t>
            </a:r>
            <a:endParaRPr lang="en-IN" sz="3600" dirty="0">
              <a:solidFill>
                <a:schemeClr val="accent5">
                  <a:lumMod val="50000"/>
                </a:schemeClr>
              </a:solidFill>
            </a:endParaRPr>
          </a:p>
        </p:txBody>
      </p:sp>
      <p:sp>
        <p:nvSpPr>
          <p:cNvPr id="3" name="Content Placeholder 2">
            <a:extLst>
              <a:ext uri="{FF2B5EF4-FFF2-40B4-BE49-F238E27FC236}">
                <a16:creationId xmlns="" xmlns:a16="http://schemas.microsoft.com/office/drawing/2014/main" id="{104A05DA-0B82-40C8-BEE2-D758F7A846F0}"/>
              </a:ext>
            </a:extLst>
          </p:cNvPr>
          <p:cNvSpPr>
            <a:spLocks noGrp="1"/>
          </p:cNvSpPr>
          <p:nvPr>
            <p:ph sz="quarter" idx="13"/>
          </p:nvPr>
        </p:nvSpPr>
        <p:spPr>
          <a:xfrm>
            <a:off x="1181849" y="1930400"/>
            <a:ext cx="8701238" cy="3527124"/>
          </a:xfrm>
        </p:spPr>
        <p:txBody>
          <a:bodyPr/>
          <a:lstStyle/>
          <a:p>
            <a:pPr fontAlgn="base"/>
            <a:r>
              <a:rPr lang="en-US" sz="2400" dirty="0">
                <a:cs typeface="Arial" panose="020B0604020202020204" pitchFamily="34" charset="0"/>
              </a:rPr>
              <a:t>The One Sample T-Test (Student’s T Test) allows to compares the (small) population mean to some hypothesized value or one sample mean to determine if they are significantly different.</a:t>
            </a:r>
          </a:p>
          <a:p>
            <a:r>
              <a:rPr lang="en-US" sz="2400" dirty="0">
                <a:cs typeface="Arial" panose="020B0604020202020204" pitchFamily="34" charset="0"/>
              </a:rPr>
              <a:t>T test is used when the population standard deviation is unknown .</a:t>
            </a:r>
          </a:p>
          <a:p>
            <a:r>
              <a:rPr lang="en-US" sz="2400" dirty="0">
                <a:cs typeface="Arial" panose="020B0604020202020204" pitchFamily="34" charset="0"/>
              </a:rPr>
              <a:t>T- test is applied when the sample size is below 30, otherwise use </a:t>
            </a:r>
            <a:r>
              <a:rPr lang="en-US" sz="2400" dirty="0">
                <a:cs typeface="Arial" panose="020B0604020202020204" pitchFamily="34" charset="0"/>
                <a:hlinkClick r:id="rId2">
                  <a:extLst>
                    <a:ext uri="{A12FA001-AC4F-418D-AE19-62706E023703}">
                      <ahyp:hlinkClr xmlns="" xmlns:ahyp="http://schemas.microsoft.com/office/drawing/2018/hyperlinkcolor" val="tx"/>
                    </a:ext>
                  </a:extLst>
                </a:hlinkClick>
              </a:rPr>
              <a:t>Z-test </a:t>
            </a:r>
            <a:r>
              <a:rPr lang="en-US" sz="2400" dirty="0">
                <a:cs typeface="Arial" panose="020B0604020202020204" pitchFamily="34" charset="0"/>
              </a:rPr>
              <a:t>(for known variance)</a:t>
            </a:r>
          </a:p>
          <a:p>
            <a:pPr marL="0" indent="0">
              <a:buNone/>
            </a:pPr>
            <a:endParaRPr lang="en-IN" sz="2400" dirty="0">
              <a:cs typeface="Arial" panose="020B0604020202020204" pitchFamily="34" charset="0"/>
            </a:endParaRPr>
          </a:p>
        </p:txBody>
      </p:sp>
      <p:pic>
        <p:nvPicPr>
          <p:cNvPr id="4" name="Picture 2" descr="careereraonline Events | Eventbrite">
            <a:extLst>
              <a:ext uri="{FF2B5EF4-FFF2-40B4-BE49-F238E27FC236}">
                <a16:creationId xmlns="" xmlns:a16="http://schemas.microsoft.com/office/drawing/2014/main" id="{386D9BA1-5A11-4A2C-8B8C-062A0EE62319}"/>
              </a:ext>
            </a:extLst>
          </p:cNvPr>
          <p:cNvPicPr>
            <a:picLocks noChangeAspect="1" noChangeArrowheads="1"/>
          </p:cNvPicPr>
          <p:nvPr/>
        </p:nvPicPr>
        <p:blipFill rotWithShape="1">
          <a:blip r:embed="rId3">
            <a:extLst>
              <a:ext uri="{28A0092B-C50C-407E-A947-70E740481C1C}">
                <a14:useLocalDpi xmlns="" xmlns:a14="http://schemas.microsoft.com/office/drawing/2010/main"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33079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A1CA4B-2BB3-41C9-950D-1D58DDCEFE9B}"/>
              </a:ext>
            </a:extLst>
          </p:cNvPr>
          <p:cNvSpPr>
            <a:spLocks noGrp="1"/>
          </p:cNvSpPr>
          <p:nvPr>
            <p:ph type="title"/>
          </p:nvPr>
        </p:nvSpPr>
        <p:spPr>
          <a:xfrm>
            <a:off x="760396" y="969794"/>
            <a:ext cx="9336505" cy="987426"/>
          </a:xfrm>
        </p:spPr>
        <p:txBody>
          <a:bodyPr>
            <a:noAutofit/>
          </a:bodyPr>
          <a:lstStyle/>
          <a:p>
            <a:pPr algn="ctr"/>
            <a:r>
              <a:rPr lang="en-US" altLang="en-US" sz="2800" dirty="0">
                <a:solidFill>
                  <a:schemeClr val="accent5">
                    <a:lumMod val="50000"/>
                  </a:schemeClr>
                </a:solidFill>
              </a:rPr>
              <a:t/>
            </a:r>
            <a:br>
              <a:rPr lang="en-US" altLang="en-US" sz="2800" dirty="0">
                <a:solidFill>
                  <a:schemeClr val="accent5">
                    <a:lumMod val="50000"/>
                  </a:schemeClr>
                </a:solidFill>
              </a:rPr>
            </a:br>
            <a:r>
              <a:rPr lang="en-US" altLang="en-US" sz="2800" dirty="0">
                <a:solidFill>
                  <a:schemeClr val="accent5">
                    <a:lumMod val="50000"/>
                  </a:schemeClr>
                </a:solidFill>
              </a:rPr>
              <a:t>     WHAT IS THE FORMULA OF ONE SAMPLE T-TEST ?</a:t>
            </a:r>
            <a:br>
              <a:rPr lang="en-US" altLang="en-US" sz="2800" dirty="0">
                <a:solidFill>
                  <a:schemeClr val="accent5">
                    <a:lumMod val="50000"/>
                  </a:schemeClr>
                </a:solidFill>
              </a:rPr>
            </a:br>
            <a:endParaRPr lang="en-IN" sz="2800" dirty="0">
              <a:solidFill>
                <a:schemeClr val="accent5">
                  <a:lumMod val="50000"/>
                </a:schemeClr>
              </a:solidFill>
            </a:endParaRPr>
          </a:p>
        </p:txBody>
      </p:sp>
      <p:sp>
        <p:nvSpPr>
          <p:cNvPr id="3" name="Content Placeholder 2">
            <a:extLst>
              <a:ext uri="{FF2B5EF4-FFF2-40B4-BE49-F238E27FC236}">
                <a16:creationId xmlns="" xmlns:a16="http://schemas.microsoft.com/office/drawing/2014/main" id="{E3F8F672-A37E-43A4-9F68-745EC3D234CD}"/>
              </a:ext>
            </a:extLst>
          </p:cNvPr>
          <p:cNvSpPr>
            <a:spLocks noGrp="1"/>
          </p:cNvSpPr>
          <p:nvPr>
            <p:ph sz="quarter" idx="13"/>
          </p:nvPr>
        </p:nvSpPr>
        <p:spPr>
          <a:xfrm>
            <a:off x="838200" y="1930400"/>
            <a:ext cx="9044887" cy="3873634"/>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200" b="0" i="0" u="none" strike="noStrike" cap="none" normalizeH="0" baseline="0" dirty="0">
                <a:ln>
                  <a:noFill/>
                </a:ln>
                <a:solidFill>
                  <a:srgbClr val="444444"/>
                </a:solidFill>
                <a:effectLst/>
                <a:latin typeface="Lato"/>
              </a:rPr>
              <a:t> </a:t>
            </a:r>
            <a:endParaRPr kumimoji="0" lang="en-US" altLang="en-US" sz="1300" b="0" i="0" u="none" strike="noStrike" cap="none" normalizeH="0" baseline="0" dirty="0">
              <a:ln>
                <a:noFill/>
              </a:ln>
              <a:solidFill>
                <a:srgbClr val="444444"/>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1030" name="Picture 6" descr="One-Sample T-test | Data Analyze">
            <a:extLst>
              <a:ext uri="{FF2B5EF4-FFF2-40B4-BE49-F238E27FC236}">
                <a16:creationId xmlns="" xmlns:a16="http://schemas.microsoft.com/office/drawing/2014/main" id="{52AD969C-F813-47D8-86C3-1923CDDDA4A6}"/>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33707" y="1957220"/>
            <a:ext cx="8349380" cy="3615807"/>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2" descr="careereraonline Events | Eventbrite">
            <a:extLst>
              <a:ext uri="{FF2B5EF4-FFF2-40B4-BE49-F238E27FC236}">
                <a16:creationId xmlns="" xmlns:a16="http://schemas.microsoft.com/office/drawing/2014/main" id="{B56DEB92-7DDF-4B0C-BE33-A7E6A7878BD0}"/>
              </a:ext>
            </a:extLst>
          </p:cNvPr>
          <p:cNvPicPr>
            <a:picLocks noChangeAspect="1" noChangeArrowheads="1"/>
          </p:cNvPicPr>
          <p:nvPr/>
        </p:nvPicPr>
        <p:blipFill rotWithShape="1">
          <a:blip r:embed="rId3">
            <a:extLst>
              <a:ext uri="{28A0092B-C50C-407E-A947-70E740481C1C}">
                <a14:useLocalDpi xmlns="" xmlns:a14="http://schemas.microsoft.com/office/drawing/2010/main"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89745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1785C7-2A03-4961-9B1C-9AC14CA4FCC5}"/>
              </a:ext>
            </a:extLst>
          </p:cNvPr>
          <p:cNvSpPr>
            <a:spLocks noGrp="1"/>
          </p:cNvSpPr>
          <p:nvPr>
            <p:ph type="title"/>
          </p:nvPr>
        </p:nvSpPr>
        <p:spPr>
          <a:xfrm>
            <a:off x="838200" y="1066800"/>
            <a:ext cx="9044887" cy="695008"/>
          </a:xfrm>
        </p:spPr>
        <p:txBody>
          <a:bodyPr>
            <a:normAutofit/>
          </a:bodyPr>
          <a:lstStyle/>
          <a:p>
            <a:pPr algn="ctr"/>
            <a:r>
              <a:rPr lang="en-US" sz="3600" dirty="0">
                <a:solidFill>
                  <a:schemeClr val="accent5">
                    <a:lumMod val="50000"/>
                  </a:schemeClr>
                </a:solidFill>
              </a:rPr>
              <a:t>WHAT IS TWO-SAMPLE T-TEST ?</a:t>
            </a:r>
            <a:endParaRPr lang="en-IN" sz="3600" dirty="0">
              <a:solidFill>
                <a:schemeClr val="accent5">
                  <a:lumMod val="50000"/>
                </a:schemeClr>
              </a:solidFill>
            </a:endParaRPr>
          </a:p>
        </p:txBody>
      </p:sp>
      <p:sp>
        <p:nvSpPr>
          <p:cNvPr id="3" name="Content Placeholder 2">
            <a:extLst>
              <a:ext uri="{FF2B5EF4-FFF2-40B4-BE49-F238E27FC236}">
                <a16:creationId xmlns="" xmlns:a16="http://schemas.microsoft.com/office/drawing/2014/main" id="{8A990A3C-7550-4CBD-B01C-7D19AA41FABC}"/>
              </a:ext>
            </a:extLst>
          </p:cNvPr>
          <p:cNvSpPr>
            <a:spLocks noGrp="1"/>
          </p:cNvSpPr>
          <p:nvPr>
            <p:ph sz="quarter" idx="13"/>
          </p:nvPr>
        </p:nvSpPr>
        <p:spPr>
          <a:xfrm>
            <a:off x="1056640" y="1930400"/>
            <a:ext cx="8826447" cy="4275138"/>
          </a:xfrm>
        </p:spPr>
        <p:txBody>
          <a:bodyPr>
            <a:normAutofit/>
          </a:bodyPr>
          <a:lstStyle/>
          <a:p>
            <a:pPr>
              <a:lnSpc>
                <a:spcPct val="100000"/>
              </a:lnSpc>
            </a:pPr>
            <a:r>
              <a:rPr lang="en-US" sz="2400" dirty="0">
                <a:cs typeface="Arial" panose="020B0604020202020204" pitchFamily="34" charset="0"/>
              </a:rPr>
              <a:t>The two-sample t-test (also known as the independent samples t-test) is a method used to test whether the unknown population means of two groups are equal or not.</a:t>
            </a:r>
          </a:p>
          <a:p>
            <a:pPr>
              <a:lnSpc>
                <a:spcPct val="100000"/>
              </a:lnSpc>
            </a:pPr>
            <a:r>
              <a:rPr lang="en-US" sz="2400" dirty="0">
                <a:cs typeface="Arial" panose="020B0604020202020204" pitchFamily="34" charset="0"/>
              </a:rPr>
              <a:t>The assumptions of the two-sample t-test are: </a:t>
            </a:r>
          </a:p>
          <a:p>
            <a:pPr marL="457200" lvl="1" indent="0">
              <a:lnSpc>
                <a:spcPct val="100000"/>
              </a:lnSpc>
              <a:buNone/>
            </a:pPr>
            <a:r>
              <a:rPr lang="en-US" sz="2000" dirty="0">
                <a:cs typeface="Arial" panose="020B0604020202020204" pitchFamily="34" charset="0"/>
              </a:rPr>
              <a:t>1</a:t>
            </a:r>
            <a:r>
              <a:rPr lang="en-US" dirty="0">
                <a:cs typeface="Arial" panose="020B0604020202020204" pitchFamily="34" charset="0"/>
              </a:rPr>
              <a:t>. The data are continuous.</a:t>
            </a:r>
          </a:p>
          <a:p>
            <a:pPr marL="457200" lvl="1" indent="0">
              <a:lnSpc>
                <a:spcPct val="100000"/>
              </a:lnSpc>
              <a:buNone/>
            </a:pPr>
            <a:r>
              <a:rPr lang="en-US" dirty="0">
                <a:cs typeface="Arial" panose="020B0604020202020204" pitchFamily="34" charset="0"/>
              </a:rPr>
              <a:t>2. The data follow the normal probability distribution. </a:t>
            </a:r>
          </a:p>
          <a:p>
            <a:pPr marL="457200" lvl="1" indent="0">
              <a:lnSpc>
                <a:spcPct val="100000"/>
              </a:lnSpc>
              <a:buNone/>
            </a:pPr>
            <a:r>
              <a:rPr lang="en-US" dirty="0">
                <a:cs typeface="Arial" panose="020B0604020202020204" pitchFamily="34" charset="0"/>
              </a:rPr>
              <a:t>3. The variances of the two populations are equal.  </a:t>
            </a:r>
          </a:p>
          <a:p>
            <a:pPr marL="457200" lvl="1" indent="0">
              <a:lnSpc>
                <a:spcPct val="100000"/>
              </a:lnSpc>
              <a:buNone/>
            </a:pPr>
            <a:r>
              <a:rPr lang="en-US" dirty="0">
                <a:cs typeface="Arial" panose="020B0604020202020204" pitchFamily="34" charset="0"/>
              </a:rPr>
              <a:t>4. The two samples are independent. </a:t>
            </a:r>
          </a:p>
        </p:txBody>
      </p:sp>
      <p:pic>
        <p:nvPicPr>
          <p:cNvPr id="4" name="Picture 2" descr="careereraonline Events | Eventbrite">
            <a:extLst>
              <a:ext uri="{FF2B5EF4-FFF2-40B4-BE49-F238E27FC236}">
                <a16:creationId xmlns="" xmlns:a16="http://schemas.microsoft.com/office/drawing/2014/main" id="{E2D1214E-FB52-4EA1-B098-C22652F75555}"/>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32702"/>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28469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50F62-2793-4BC2-A1E9-086BAACC7BA8}"/>
              </a:ext>
            </a:extLst>
          </p:cNvPr>
          <p:cNvSpPr>
            <a:spLocks noGrp="1"/>
          </p:cNvSpPr>
          <p:nvPr>
            <p:ph type="title"/>
          </p:nvPr>
        </p:nvSpPr>
        <p:spPr>
          <a:xfrm>
            <a:off x="1473201" y="1092994"/>
            <a:ext cx="8109690" cy="664528"/>
          </a:xfrm>
        </p:spPr>
        <p:txBody>
          <a:bodyPr>
            <a:noAutofit/>
          </a:bodyPr>
          <a:lstStyle/>
          <a:p>
            <a:pPr algn="ctr"/>
            <a:r>
              <a:rPr lang="en-US" altLang="en-US" sz="2800" dirty="0">
                <a:solidFill>
                  <a:schemeClr val="accent5">
                    <a:lumMod val="50000"/>
                  </a:schemeClr>
                </a:solidFill>
              </a:rPr>
              <a:t/>
            </a:r>
            <a:br>
              <a:rPr lang="en-US" altLang="en-US" sz="2800" dirty="0">
                <a:solidFill>
                  <a:schemeClr val="accent5">
                    <a:lumMod val="50000"/>
                  </a:schemeClr>
                </a:solidFill>
              </a:rPr>
            </a:br>
            <a:r>
              <a:rPr lang="en-US" altLang="en-US" sz="2800" dirty="0">
                <a:solidFill>
                  <a:schemeClr val="accent5">
                    <a:lumMod val="50000"/>
                  </a:schemeClr>
                </a:solidFill>
              </a:rPr>
              <a:t>     WHAT IS THE FORMULA OF TWO SAMPLE T-TEST ?</a:t>
            </a:r>
            <a:br>
              <a:rPr lang="en-US" altLang="en-US" sz="2800" dirty="0">
                <a:solidFill>
                  <a:schemeClr val="accent5">
                    <a:lumMod val="50000"/>
                  </a:schemeClr>
                </a:solidFill>
              </a:rPr>
            </a:br>
            <a:endParaRPr lang="en-IN" sz="2800" dirty="0">
              <a:solidFill>
                <a:schemeClr val="accent5">
                  <a:lumMod val="50000"/>
                </a:schemeClr>
              </a:solidFill>
            </a:endParaRPr>
          </a:p>
        </p:txBody>
      </p:sp>
      <p:sp>
        <p:nvSpPr>
          <p:cNvPr id="5" name="Content Placeholder 4">
            <a:extLst>
              <a:ext uri="{FF2B5EF4-FFF2-40B4-BE49-F238E27FC236}">
                <a16:creationId xmlns="" xmlns:a16="http://schemas.microsoft.com/office/drawing/2014/main" id="{3D8DF228-4969-4430-A575-DF0C491EDEE5}"/>
              </a:ext>
            </a:extLst>
          </p:cNvPr>
          <p:cNvSpPr>
            <a:spLocks noGrp="1"/>
          </p:cNvSpPr>
          <p:nvPr>
            <p:ph sz="quarter" idx="13"/>
          </p:nvPr>
        </p:nvSpPr>
        <p:spPr>
          <a:xfrm>
            <a:off x="1473201" y="1690688"/>
            <a:ext cx="8280400" cy="4374832"/>
          </a:xfrm>
        </p:spPr>
        <p:txBody>
          <a:bodyPr/>
          <a:lstStyle/>
          <a:p>
            <a:endParaRPr lang="en-IN" dirty="0"/>
          </a:p>
          <a:p>
            <a:endParaRPr lang="en-IN" dirty="0"/>
          </a:p>
          <a:p>
            <a:endParaRPr lang="en-IN" dirty="0"/>
          </a:p>
          <a:p>
            <a:pPr marL="0" indent="0">
              <a:buNone/>
            </a:pPr>
            <a:endParaRPr lang="en-IN" dirty="0"/>
          </a:p>
          <a:p>
            <a:endParaRPr lang="en-IN" dirty="0"/>
          </a:p>
          <a:p>
            <a:endParaRPr lang="en-IN" dirty="0"/>
          </a:p>
          <a:p>
            <a:endParaRPr lang="en-IN" dirty="0"/>
          </a:p>
        </p:txBody>
      </p:sp>
      <p:pic>
        <p:nvPicPr>
          <p:cNvPr id="8" name="Picture 4" descr="Two Sample T Hypothesis Tests">
            <a:extLst>
              <a:ext uri="{FF2B5EF4-FFF2-40B4-BE49-F238E27FC236}">
                <a16:creationId xmlns="" xmlns:a16="http://schemas.microsoft.com/office/drawing/2014/main" id="{633BDB16-B599-4745-8C75-7D50C1B08088}"/>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18639" y="2313694"/>
            <a:ext cx="6014721" cy="2045084"/>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a:extLst>
              <a:ext uri="{FF2B5EF4-FFF2-40B4-BE49-F238E27FC236}">
                <a16:creationId xmlns="" xmlns:a16="http://schemas.microsoft.com/office/drawing/2014/main" id="{DC51E903-F695-4377-85B6-8372915AA32A}"/>
              </a:ext>
            </a:extLst>
          </p:cNvPr>
          <p:cNvSpPr txBox="1"/>
          <p:nvPr/>
        </p:nvSpPr>
        <p:spPr>
          <a:xfrm>
            <a:off x="1362456" y="4539144"/>
            <a:ext cx="7111751" cy="1346010"/>
          </a:xfrm>
          <a:prstGeom prst="rect">
            <a:avLst/>
          </a:prstGeom>
          <a:noFill/>
        </p:spPr>
        <p:txBody>
          <a:bodyPr wrap="square">
            <a:spAutoFit/>
          </a:bodyPr>
          <a:lstStyle/>
          <a:p>
            <a:pPr fontAlgn="base">
              <a:lnSpc>
                <a:spcPct val="90000"/>
              </a:lnSpc>
              <a:spcBef>
                <a:spcPts val="1000"/>
              </a:spcBef>
              <a:buFont typeface="Arial" panose="020B0604020202020204" pitchFamily="34" charset="0"/>
              <a:buChar char="•"/>
            </a:pPr>
            <a:r>
              <a:rPr lang="en-US" sz="2400" dirty="0">
                <a:cs typeface="Arial" panose="020B0604020202020204" pitchFamily="34" charset="0"/>
              </a:rPr>
              <a:t>Where n1 and n2 are sample sizes</a:t>
            </a:r>
          </a:p>
          <a:p>
            <a:pPr fontAlgn="base">
              <a:lnSpc>
                <a:spcPct val="90000"/>
              </a:lnSpc>
              <a:spcBef>
                <a:spcPts val="1000"/>
              </a:spcBef>
              <a:buFont typeface="Arial" panose="020B0604020202020204" pitchFamily="34" charset="0"/>
              <a:buChar char="•"/>
            </a:pPr>
            <a:r>
              <a:rPr lang="en-US" sz="2400" dirty="0">
                <a:cs typeface="Arial" panose="020B0604020202020204" pitchFamily="34" charset="0"/>
              </a:rPr>
              <a:t>x̅1 and x̅2 are means of sample sizes</a:t>
            </a:r>
          </a:p>
          <a:p>
            <a:pPr fontAlgn="base">
              <a:lnSpc>
                <a:spcPct val="90000"/>
              </a:lnSpc>
              <a:spcBef>
                <a:spcPts val="1000"/>
              </a:spcBef>
              <a:buFont typeface="Arial" panose="020B0604020202020204" pitchFamily="34" charset="0"/>
              <a:buChar char="•"/>
            </a:pPr>
            <a:r>
              <a:rPr lang="en-US" sz="2400" dirty="0">
                <a:cs typeface="Arial" panose="020B0604020202020204" pitchFamily="34" charset="0"/>
              </a:rPr>
              <a:t>Sp is the pooled standard deviation</a:t>
            </a:r>
          </a:p>
        </p:txBody>
      </p:sp>
      <p:pic>
        <p:nvPicPr>
          <p:cNvPr id="13" name="Picture 2" descr="careereraonline Events | Eventbrite">
            <a:extLst>
              <a:ext uri="{FF2B5EF4-FFF2-40B4-BE49-F238E27FC236}">
                <a16:creationId xmlns="" xmlns:a16="http://schemas.microsoft.com/office/drawing/2014/main" id="{87DCCF63-B97C-43BE-B966-0897A6BE6510}"/>
              </a:ext>
            </a:extLst>
          </p:cNvPr>
          <p:cNvPicPr>
            <a:picLocks noChangeAspect="1" noChangeArrowheads="1"/>
          </p:cNvPicPr>
          <p:nvPr/>
        </p:nvPicPr>
        <p:blipFill rotWithShape="1">
          <a:blip r:embed="rId3">
            <a:extLst>
              <a:ext uri="{28A0092B-C50C-407E-A947-70E740481C1C}">
                <a14:useLocalDpi xmlns="" xmlns:a14="http://schemas.microsoft.com/office/drawing/2010/main" val="0"/>
              </a:ext>
            </a:extLst>
          </a:blip>
          <a:srcRect t="27828" b="28506"/>
          <a:stretch/>
        </p:blipFill>
        <p:spPr bwMode="auto">
          <a:xfrm>
            <a:off x="0" y="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05593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0A6C94-DAD0-45EE-9CA9-97795FA2593B}"/>
              </a:ext>
            </a:extLst>
          </p:cNvPr>
          <p:cNvSpPr>
            <a:spLocks noGrp="1"/>
          </p:cNvSpPr>
          <p:nvPr>
            <p:ph type="title"/>
          </p:nvPr>
        </p:nvSpPr>
        <p:spPr>
          <a:xfrm>
            <a:off x="1151823" y="1177837"/>
            <a:ext cx="8585735" cy="595710"/>
          </a:xfrm>
        </p:spPr>
        <p:txBody>
          <a:bodyPr>
            <a:noAutofit/>
          </a:bodyPr>
          <a:lstStyle/>
          <a:p>
            <a:pPr algn="ctr"/>
            <a:r>
              <a:rPr lang="en-IN" sz="3600" dirty="0">
                <a:solidFill>
                  <a:schemeClr val="accent5">
                    <a:lumMod val="50000"/>
                  </a:schemeClr>
                </a:solidFill>
              </a:rPr>
              <a:t> </a:t>
            </a:r>
            <a:br>
              <a:rPr lang="en-IN" sz="3600" dirty="0">
                <a:solidFill>
                  <a:schemeClr val="accent5">
                    <a:lumMod val="50000"/>
                  </a:schemeClr>
                </a:solidFill>
              </a:rPr>
            </a:br>
            <a:r>
              <a:rPr lang="en-IN" sz="3600" dirty="0">
                <a:solidFill>
                  <a:schemeClr val="accent5">
                    <a:lumMod val="50000"/>
                  </a:schemeClr>
                </a:solidFill>
              </a:rPr>
              <a:t>WHAT IS Z-TEST ?</a:t>
            </a:r>
            <a:br>
              <a:rPr lang="en-IN" sz="3600" dirty="0">
                <a:solidFill>
                  <a:schemeClr val="accent5">
                    <a:lumMod val="50000"/>
                  </a:schemeClr>
                </a:solidFill>
              </a:rPr>
            </a:br>
            <a:endParaRPr lang="en-IN" sz="3600" dirty="0">
              <a:solidFill>
                <a:schemeClr val="accent5">
                  <a:lumMod val="50000"/>
                </a:schemeClr>
              </a:solidFill>
            </a:endParaRPr>
          </a:p>
        </p:txBody>
      </p:sp>
      <p:sp>
        <p:nvSpPr>
          <p:cNvPr id="3" name="Content Placeholder 2">
            <a:extLst>
              <a:ext uri="{FF2B5EF4-FFF2-40B4-BE49-F238E27FC236}">
                <a16:creationId xmlns="" xmlns:a16="http://schemas.microsoft.com/office/drawing/2014/main" id="{722D476E-A014-40EE-A55B-903BD8145742}"/>
              </a:ext>
            </a:extLst>
          </p:cNvPr>
          <p:cNvSpPr>
            <a:spLocks noGrp="1"/>
          </p:cNvSpPr>
          <p:nvPr>
            <p:ph sz="quarter" idx="13"/>
          </p:nvPr>
        </p:nvSpPr>
        <p:spPr>
          <a:xfrm>
            <a:off x="1666112" y="1906059"/>
            <a:ext cx="8191099" cy="3648850"/>
          </a:xfrm>
        </p:spPr>
        <p:txBody>
          <a:bodyPr>
            <a:noAutofit/>
          </a:bodyPr>
          <a:lstStyle/>
          <a:p>
            <a:pPr>
              <a:buFont typeface="Arial" panose="020B0604020202020204" pitchFamily="34" charset="0"/>
              <a:buChar char="•"/>
            </a:pPr>
            <a:endParaRPr lang="en-US" sz="2400" dirty="0">
              <a:cs typeface="Arial" panose="020B0604020202020204" pitchFamily="34" charset="0"/>
            </a:endParaRPr>
          </a:p>
          <a:p>
            <a:pPr>
              <a:buFont typeface="Arial" panose="020B0604020202020204" pitchFamily="34" charset="0"/>
              <a:buChar char="•"/>
            </a:pPr>
            <a:r>
              <a:rPr lang="en-US" sz="2400" dirty="0">
                <a:cs typeface="Arial" panose="020B0604020202020204" pitchFamily="34" charset="0"/>
              </a:rPr>
              <a:t>Z-test is a statistical test to determine whether two population means are different when the variances are known and the sample size is large.</a:t>
            </a:r>
          </a:p>
          <a:p>
            <a:pPr>
              <a:buFont typeface="Arial" panose="020B0604020202020204" pitchFamily="34" charset="0"/>
              <a:buChar char="•"/>
            </a:pPr>
            <a:r>
              <a:rPr lang="en-US" sz="2400" dirty="0">
                <a:cs typeface="Arial" panose="020B0604020202020204" pitchFamily="34" charset="0"/>
              </a:rPr>
              <a:t>Z-test is a hypothesis test in which the z-statistic follows a normal distribution. </a:t>
            </a:r>
          </a:p>
          <a:p>
            <a:pPr>
              <a:buFont typeface="Arial" panose="020B0604020202020204" pitchFamily="34" charset="0"/>
              <a:buChar char="•"/>
            </a:pPr>
            <a:r>
              <a:rPr lang="en-US" sz="2400" dirty="0">
                <a:cs typeface="Arial" panose="020B0604020202020204" pitchFamily="34" charset="0"/>
              </a:rPr>
              <a:t>A z-statistic, or z-score, is a number representing the result from the z-test.</a:t>
            </a:r>
          </a:p>
          <a:p>
            <a:pPr>
              <a:buFont typeface="Arial" panose="020B0604020202020204" pitchFamily="34" charset="0"/>
              <a:buChar char="•"/>
            </a:pPr>
            <a:r>
              <a:rPr lang="en-US" sz="2400" dirty="0">
                <a:cs typeface="Arial" panose="020B0604020202020204" pitchFamily="34" charset="0"/>
              </a:rPr>
              <a:t>Z-tests assume the standard deviation is known</a:t>
            </a:r>
          </a:p>
          <a:p>
            <a:endParaRPr lang="en-IN" sz="2400" dirty="0">
              <a:cs typeface="Arial" panose="020B0604020202020204" pitchFamily="34" charset="0"/>
            </a:endParaRPr>
          </a:p>
        </p:txBody>
      </p:sp>
      <p:pic>
        <p:nvPicPr>
          <p:cNvPr id="4" name="Picture 2" descr="careereraonline Events | Eventbrite">
            <a:extLst>
              <a:ext uri="{FF2B5EF4-FFF2-40B4-BE49-F238E27FC236}">
                <a16:creationId xmlns="" xmlns:a16="http://schemas.microsoft.com/office/drawing/2014/main" id="{B5E76039-0747-4D6D-B31E-DEDF15EC87F2}"/>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8408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62263F-E0F1-4D27-9BA7-CB70ED8F4CA3}"/>
              </a:ext>
            </a:extLst>
          </p:cNvPr>
          <p:cNvSpPr>
            <a:spLocks noGrp="1"/>
          </p:cNvSpPr>
          <p:nvPr>
            <p:ph type="title"/>
          </p:nvPr>
        </p:nvSpPr>
        <p:spPr>
          <a:xfrm>
            <a:off x="838200" y="1203643"/>
            <a:ext cx="9044887" cy="650240"/>
          </a:xfrm>
        </p:spPr>
        <p:txBody>
          <a:bodyPr>
            <a:normAutofit/>
          </a:bodyPr>
          <a:lstStyle/>
          <a:p>
            <a:pPr algn="ctr"/>
            <a:r>
              <a:rPr lang="en-IN" sz="3600" dirty="0">
                <a:solidFill>
                  <a:schemeClr val="accent5">
                    <a:lumMod val="50000"/>
                  </a:schemeClr>
                </a:solidFill>
              </a:rPr>
              <a:t>WHAT IS STATISTICS?</a:t>
            </a:r>
          </a:p>
        </p:txBody>
      </p:sp>
      <p:sp>
        <p:nvSpPr>
          <p:cNvPr id="3" name="Content Placeholder 2">
            <a:extLst>
              <a:ext uri="{FF2B5EF4-FFF2-40B4-BE49-F238E27FC236}">
                <a16:creationId xmlns="" xmlns:a16="http://schemas.microsoft.com/office/drawing/2014/main" id="{7C1D02E0-C4E8-44CD-B8D7-C83BDA5C2D34}"/>
              </a:ext>
            </a:extLst>
          </p:cNvPr>
          <p:cNvSpPr>
            <a:spLocks noGrp="1"/>
          </p:cNvSpPr>
          <p:nvPr>
            <p:ph sz="quarter" idx="13"/>
          </p:nvPr>
        </p:nvSpPr>
        <p:spPr>
          <a:xfrm>
            <a:off x="838200" y="1930400"/>
            <a:ext cx="9044887" cy="4287520"/>
          </a:xfrm>
        </p:spPr>
        <p:txBody>
          <a:bodyPr>
            <a:normAutofit/>
          </a:bodyPr>
          <a:lstStyle/>
          <a:p>
            <a:r>
              <a:rPr lang="en-US" sz="2400" dirty="0"/>
              <a:t>“Statistics is defined as Collection, Presentation, Analysis and Interpretation of Numerical Data.”</a:t>
            </a:r>
          </a:p>
          <a:p>
            <a:r>
              <a:rPr lang="en-US" sz="2400" dirty="0"/>
              <a:t>Statistics is the science and art of dealing with figure and facts.</a:t>
            </a:r>
          </a:p>
          <a:p>
            <a:endParaRPr lang="en-US" sz="2400" dirty="0"/>
          </a:p>
          <a:p>
            <a:endParaRPr lang="en-US" sz="2400" dirty="0"/>
          </a:p>
          <a:p>
            <a:endParaRPr lang="en-US" sz="2400" dirty="0"/>
          </a:p>
          <a:p>
            <a:endParaRPr lang="en-US" sz="2400" dirty="0"/>
          </a:p>
          <a:p>
            <a:endParaRPr lang="en-US" sz="2400" dirty="0"/>
          </a:p>
          <a:p>
            <a:pPr marL="0" indent="0">
              <a:lnSpc>
                <a:spcPct val="100000"/>
              </a:lnSpc>
              <a:buNone/>
            </a:pPr>
            <a:endParaRPr lang="en-IN" sz="2400" dirty="0">
              <a:cs typeface="Arial" panose="020B0604020202020204" pitchFamily="34" charset="0"/>
            </a:endParaRPr>
          </a:p>
        </p:txBody>
      </p:sp>
      <p:pic>
        <p:nvPicPr>
          <p:cNvPr id="4" name="Picture 2" descr="careereraonline Events | Eventbrite">
            <a:extLst>
              <a:ext uri="{FF2B5EF4-FFF2-40B4-BE49-F238E27FC236}">
                <a16:creationId xmlns="" xmlns:a16="http://schemas.microsoft.com/office/drawing/2014/main" id="{A974DE8B-A3ED-474E-8C31-29AFE22A3C5E}"/>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8128" y="12509"/>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
        <p:nvSpPr>
          <p:cNvPr id="5" name="Down Arrow 4"/>
          <p:cNvSpPr/>
          <p:nvPr/>
        </p:nvSpPr>
        <p:spPr>
          <a:xfrm>
            <a:off x="2441448" y="3419856"/>
            <a:ext cx="548640" cy="539496"/>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6821424" y="3410712"/>
            <a:ext cx="594360" cy="5669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143000" y="4160520"/>
            <a:ext cx="3337560" cy="1947672"/>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accent1"/>
                </a:solidFill>
                <a:effectLst>
                  <a:outerShdw blurRad="38100" dist="38100" dir="2700000" algn="tl">
                    <a:srgbClr val="000000">
                      <a:alpha val="43137"/>
                    </a:srgbClr>
                  </a:outerShdw>
                </a:effectLst>
              </a:rPr>
              <a:t>DESCRIPTIVE STATISTICS</a:t>
            </a:r>
          </a:p>
          <a:p>
            <a:pPr algn="ctr"/>
            <a:endParaRPr lang="en-US" b="1" u="sng" dirty="0">
              <a:solidFill>
                <a:schemeClr val="accent1"/>
              </a:solidFill>
              <a:effectLst>
                <a:outerShdw blurRad="38100" dist="38100" dir="2700000" algn="tl">
                  <a:srgbClr val="000000">
                    <a:alpha val="43137"/>
                  </a:srgbClr>
                </a:outerShdw>
              </a:effectLst>
            </a:endParaRPr>
          </a:p>
          <a:p>
            <a:pPr algn="ctr">
              <a:buFont typeface="Arial" pitchFamily="34" charset="0"/>
              <a:buChar char="•"/>
            </a:pPr>
            <a:r>
              <a:rPr lang="en-US" dirty="0">
                <a:solidFill>
                  <a:schemeClr val="accent1"/>
                </a:solidFill>
              </a:rPr>
              <a:t> Collecting, Summarizing and Describing Data</a:t>
            </a:r>
          </a:p>
          <a:p>
            <a:pPr algn="ctr"/>
            <a:endParaRPr lang="en-US" dirty="0">
              <a:solidFill>
                <a:schemeClr val="tx1">
                  <a:lumMod val="10000"/>
                  <a:lumOff val="90000"/>
                </a:schemeClr>
              </a:solidFill>
            </a:endParaRPr>
          </a:p>
        </p:txBody>
      </p:sp>
      <p:sp>
        <p:nvSpPr>
          <p:cNvPr id="9" name="Rounded Rectangle 8"/>
          <p:cNvSpPr/>
          <p:nvPr/>
        </p:nvSpPr>
        <p:spPr>
          <a:xfrm>
            <a:off x="5468112" y="4184904"/>
            <a:ext cx="3337560" cy="1947672"/>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accent1"/>
                </a:solidFill>
                <a:effectLst>
                  <a:outerShdw blurRad="38100" dist="38100" dir="2700000" algn="tl">
                    <a:srgbClr val="000000">
                      <a:alpha val="43137"/>
                    </a:srgbClr>
                  </a:outerShdw>
                </a:effectLst>
              </a:rPr>
              <a:t>INFERENCIAL STATISTICS</a:t>
            </a:r>
          </a:p>
          <a:p>
            <a:pPr algn="ctr">
              <a:buFont typeface="Arial" pitchFamily="34" charset="0"/>
              <a:buChar char="•"/>
            </a:pPr>
            <a:r>
              <a:rPr lang="en-US" dirty="0">
                <a:solidFill>
                  <a:schemeClr val="accent1"/>
                </a:solidFill>
              </a:rPr>
              <a:t> Drawing conclusion and/or making decision concerning a population based on sample data.</a:t>
            </a:r>
          </a:p>
          <a:p>
            <a:pPr algn="ctr"/>
            <a:endParaRPr lang="en-US" dirty="0">
              <a:solidFill>
                <a:schemeClr val="accent1"/>
              </a:solidFill>
            </a:endParaRPr>
          </a:p>
        </p:txBody>
      </p:sp>
    </p:spTree>
    <p:extLst>
      <p:ext uri="{BB962C8B-B14F-4D97-AF65-F5344CB8AC3E}">
        <p14:creationId xmlns="" xmlns:p14="http://schemas.microsoft.com/office/powerpoint/2010/main" val="886693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99BB77-3854-44F6-97F7-0AD78EE747DA}"/>
              </a:ext>
            </a:extLst>
          </p:cNvPr>
          <p:cNvSpPr>
            <a:spLocks noGrp="1"/>
          </p:cNvSpPr>
          <p:nvPr>
            <p:ph type="title"/>
          </p:nvPr>
        </p:nvSpPr>
        <p:spPr>
          <a:xfrm>
            <a:off x="1828800" y="1047513"/>
            <a:ext cx="8075596" cy="800538"/>
          </a:xfrm>
        </p:spPr>
        <p:txBody>
          <a:bodyPr>
            <a:normAutofit/>
          </a:bodyPr>
          <a:lstStyle/>
          <a:p>
            <a:pPr algn="ctr"/>
            <a:r>
              <a:rPr lang="en-IN" sz="3600" dirty="0">
                <a:solidFill>
                  <a:schemeClr val="accent5">
                    <a:lumMod val="50000"/>
                  </a:schemeClr>
                </a:solidFill>
              </a:rPr>
              <a:t>WHAT IS THE FORMULA OF Z TEST ?</a:t>
            </a:r>
          </a:p>
        </p:txBody>
      </p:sp>
      <p:pic>
        <p:nvPicPr>
          <p:cNvPr id="22" name="Content Placeholder 21">
            <a:extLst>
              <a:ext uri="{FF2B5EF4-FFF2-40B4-BE49-F238E27FC236}">
                <a16:creationId xmlns="" xmlns:a16="http://schemas.microsoft.com/office/drawing/2014/main" id="{FEF9136A-4C36-4AA7-803D-A4D7B5250738}"/>
              </a:ext>
            </a:extLst>
          </p:cNvPr>
          <p:cNvPicPr>
            <a:picLocks noGrp="1" noChangeAspect="1"/>
          </p:cNvPicPr>
          <p:nvPr>
            <p:ph sz="quarter" idx="13"/>
          </p:nvPr>
        </p:nvPicPr>
        <p:blipFill>
          <a:blip r:embed="rId2"/>
          <a:stretch>
            <a:fillRect/>
          </a:stretch>
        </p:blipFill>
        <p:spPr>
          <a:xfrm>
            <a:off x="1391920" y="2082801"/>
            <a:ext cx="8425848" cy="3544808"/>
          </a:xfrm>
          <a:prstGeom prst="rect">
            <a:avLst/>
          </a:prstGeom>
        </p:spPr>
      </p:pic>
      <p:pic>
        <p:nvPicPr>
          <p:cNvPr id="23" name="Picture 2" descr="careereraonline Events | Eventbrite">
            <a:extLst>
              <a:ext uri="{FF2B5EF4-FFF2-40B4-BE49-F238E27FC236}">
                <a16:creationId xmlns="" xmlns:a16="http://schemas.microsoft.com/office/drawing/2014/main" id="{E1A90998-0659-48F2-A690-60813632CA10}"/>
              </a:ext>
            </a:extLst>
          </p:cNvPr>
          <p:cNvPicPr>
            <a:picLocks noChangeAspect="1" noChangeArrowheads="1"/>
          </p:cNvPicPr>
          <p:nvPr/>
        </p:nvPicPr>
        <p:blipFill rotWithShape="1">
          <a:blip r:embed="rId3">
            <a:extLst>
              <a:ext uri="{28A0092B-C50C-407E-A947-70E740481C1C}">
                <a14:useLocalDpi xmlns="" xmlns:a14="http://schemas.microsoft.com/office/drawing/2010/main"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82765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0F5B72-FD06-4399-B9D2-C3F9A857B463}"/>
              </a:ext>
            </a:extLst>
          </p:cNvPr>
          <p:cNvSpPr>
            <a:spLocks noGrp="1"/>
          </p:cNvSpPr>
          <p:nvPr>
            <p:ph type="title"/>
          </p:nvPr>
        </p:nvSpPr>
        <p:spPr>
          <a:xfrm>
            <a:off x="2131367" y="1058144"/>
            <a:ext cx="6458551" cy="645527"/>
          </a:xfrm>
        </p:spPr>
        <p:txBody>
          <a:bodyPr>
            <a:normAutofit/>
          </a:bodyPr>
          <a:lstStyle/>
          <a:p>
            <a:pPr algn="ctr"/>
            <a:r>
              <a:rPr lang="en-IN" sz="3600" dirty="0">
                <a:solidFill>
                  <a:schemeClr val="accent5">
                    <a:lumMod val="50000"/>
                  </a:schemeClr>
                </a:solidFill>
              </a:rPr>
              <a:t>WHAT IS ANOVA ?</a:t>
            </a:r>
          </a:p>
        </p:txBody>
      </p:sp>
      <p:sp>
        <p:nvSpPr>
          <p:cNvPr id="3" name="Content Placeholder 2">
            <a:extLst>
              <a:ext uri="{FF2B5EF4-FFF2-40B4-BE49-F238E27FC236}">
                <a16:creationId xmlns="" xmlns:a16="http://schemas.microsoft.com/office/drawing/2014/main" id="{D2D2B290-2170-4941-87CF-D42DDCD409D5}"/>
              </a:ext>
            </a:extLst>
          </p:cNvPr>
          <p:cNvSpPr>
            <a:spLocks noGrp="1"/>
          </p:cNvSpPr>
          <p:nvPr>
            <p:ph sz="quarter" idx="13"/>
          </p:nvPr>
        </p:nvSpPr>
        <p:spPr>
          <a:xfrm>
            <a:off x="1412240" y="1930400"/>
            <a:ext cx="8470847" cy="3642627"/>
          </a:xfrm>
        </p:spPr>
        <p:txBody>
          <a:bodyPr/>
          <a:lstStyle/>
          <a:p>
            <a:pPr marL="0" marR="0" lvl="0" indent="0" fontAlgn="base">
              <a:spcAft>
                <a:spcPct val="0"/>
              </a:spcAft>
              <a:buClrTx/>
              <a:buSzTx/>
              <a:buFont typeface="Arial" panose="020B0604020202020204" pitchFamily="34" charset="0"/>
              <a:buNone/>
              <a:tabLst/>
            </a:pPr>
            <a:endParaRPr lang="en-US" altLang="en-US" sz="2400" dirty="0">
              <a:cs typeface="Arial" panose="020B0604020202020204" pitchFamily="34" charset="0"/>
            </a:endParaRPr>
          </a:p>
          <a:p>
            <a:pPr marL="0" marR="0" lvl="0" indent="0" fontAlgn="base">
              <a:spcAft>
                <a:spcPct val="0"/>
              </a:spcAft>
              <a:buClrTx/>
              <a:buSzTx/>
              <a:buFont typeface="Arial" panose="020B0604020202020204" pitchFamily="34" charset="0"/>
              <a:buChar char="•"/>
              <a:tabLst/>
            </a:pPr>
            <a:r>
              <a:rPr lang="en-US" altLang="en-US" sz="2400" dirty="0">
                <a:cs typeface="Arial" panose="020B0604020202020204" pitchFamily="34" charset="0"/>
              </a:rPr>
              <a:t> Analysis of variance, or ANOVA, is a statistical method that separates variance data into different components to use for additional tests.</a:t>
            </a:r>
          </a:p>
          <a:p>
            <a:pPr marL="0" marR="0" lvl="0" indent="0" fontAlgn="base">
              <a:spcAft>
                <a:spcPct val="0"/>
              </a:spcAft>
              <a:buClrTx/>
              <a:buSzTx/>
              <a:buFont typeface="Arial" panose="020B0604020202020204" pitchFamily="34" charset="0"/>
              <a:buChar char="•"/>
              <a:tabLst/>
            </a:pPr>
            <a:r>
              <a:rPr lang="en-US" altLang="en-US" sz="2400" dirty="0">
                <a:cs typeface="Arial" panose="020B0604020202020204" pitchFamily="34" charset="0"/>
              </a:rPr>
              <a:t> A one-way ANOVA is used for three or more groups of data, to gain information about the relationship between the dependent and independent variables.</a:t>
            </a:r>
          </a:p>
          <a:p>
            <a:pPr marL="0" marR="0" lvl="0" indent="0" fontAlgn="base">
              <a:spcAft>
                <a:spcPct val="0"/>
              </a:spcAft>
              <a:buClrTx/>
              <a:buSzTx/>
              <a:buFont typeface="Arial" panose="020B0604020202020204" pitchFamily="34" charset="0"/>
              <a:buChar char="•"/>
              <a:tabLst/>
            </a:pPr>
            <a:r>
              <a:rPr lang="en-US" altLang="en-US" sz="2400" dirty="0">
                <a:cs typeface="Arial" panose="020B0604020202020204" pitchFamily="34" charset="0"/>
              </a:rPr>
              <a:t> If no true variance exists between the groups, the ANOVA's F-ratio should equal close to 1.</a:t>
            </a:r>
          </a:p>
          <a:p>
            <a:pPr marL="0" marR="0" lvl="0" indent="0" fontAlgn="base">
              <a:spcAft>
                <a:spcPct val="0"/>
              </a:spcAft>
              <a:buClrTx/>
              <a:buSzTx/>
              <a:buFont typeface="Arial" panose="020B0604020202020204" pitchFamily="34" charset="0"/>
              <a:buNone/>
              <a:tabLst/>
            </a:pPr>
            <a:endParaRPr lang="en-US" altLang="en-US" sz="2400" dirty="0">
              <a:cs typeface="Arial" panose="020B0604020202020204" pitchFamily="34" charset="0"/>
            </a:endParaRPr>
          </a:p>
          <a:p>
            <a:endParaRPr lang="en-IN" sz="2400" dirty="0">
              <a:cs typeface="Arial" panose="020B0604020202020204" pitchFamily="34" charset="0"/>
            </a:endParaRPr>
          </a:p>
        </p:txBody>
      </p:sp>
      <p:pic>
        <p:nvPicPr>
          <p:cNvPr id="6" name="Picture 2" descr="careereraonline Events | Eventbrite">
            <a:extLst>
              <a:ext uri="{FF2B5EF4-FFF2-40B4-BE49-F238E27FC236}">
                <a16:creationId xmlns="" xmlns:a16="http://schemas.microsoft.com/office/drawing/2014/main" id="{F709812D-42CE-4A7F-863E-2E968F30CB25}"/>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03862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D2E8A0-107D-47E9-8AB7-AC2AE1F1BCAF}"/>
              </a:ext>
            </a:extLst>
          </p:cNvPr>
          <p:cNvSpPr>
            <a:spLocks noGrp="1"/>
          </p:cNvSpPr>
          <p:nvPr>
            <p:ph type="title"/>
          </p:nvPr>
        </p:nvSpPr>
        <p:spPr>
          <a:xfrm>
            <a:off x="838199" y="1154907"/>
            <a:ext cx="9044887" cy="775494"/>
          </a:xfrm>
        </p:spPr>
        <p:txBody>
          <a:bodyPr>
            <a:normAutofit/>
          </a:bodyPr>
          <a:lstStyle/>
          <a:p>
            <a:pPr algn="ctr"/>
            <a:r>
              <a:rPr lang="en-IN" sz="3600" dirty="0">
                <a:solidFill>
                  <a:schemeClr val="accent5">
                    <a:lumMod val="50000"/>
                  </a:schemeClr>
                </a:solidFill>
              </a:rPr>
              <a:t>WHAT IS THE NEED OF ANOVA ?</a:t>
            </a:r>
          </a:p>
        </p:txBody>
      </p:sp>
      <p:sp>
        <p:nvSpPr>
          <p:cNvPr id="3" name="Content Placeholder 2">
            <a:extLst>
              <a:ext uri="{FF2B5EF4-FFF2-40B4-BE49-F238E27FC236}">
                <a16:creationId xmlns="" xmlns:a16="http://schemas.microsoft.com/office/drawing/2014/main" id="{8BF449AC-AF98-4E5B-958F-3FBA94E82EA2}"/>
              </a:ext>
            </a:extLst>
          </p:cNvPr>
          <p:cNvSpPr>
            <a:spLocks noGrp="1"/>
          </p:cNvSpPr>
          <p:nvPr>
            <p:ph sz="quarter" idx="13"/>
          </p:nvPr>
        </p:nvSpPr>
        <p:spPr>
          <a:xfrm>
            <a:off x="1078029" y="1930400"/>
            <a:ext cx="8805057" cy="3296117"/>
          </a:xfrm>
        </p:spPr>
        <p:txBody>
          <a:bodyPr/>
          <a:lstStyle/>
          <a:p>
            <a:endParaRPr lang="en-US" sz="2400" dirty="0">
              <a:cs typeface="Arial" panose="020B0604020202020204" pitchFamily="34" charset="0"/>
            </a:endParaRPr>
          </a:p>
          <a:p>
            <a:r>
              <a:rPr lang="en-US" sz="2400" dirty="0">
                <a:cs typeface="Arial" panose="020B0604020202020204" pitchFamily="34" charset="0"/>
              </a:rPr>
              <a:t>The ANOVA test allows a comparison of more than two groups at the same time to determine whether a relationship exists between them.</a:t>
            </a:r>
          </a:p>
          <a:p>
            <a:r>
              <a:rPr lang="en-US" sz="2400" dirty="0">
                <a:cs typeface="Arial" panose="020B0604020202020204" pitchFamily="34" charset="0"/>
              </a:rPr>
              <a:t> The result of the ANOVA formula, the F statistic (also called the F-ratio), allows for the analysis of multiple groups of data to determine the variability between samples and within samples.</a:t>
            </a:r>
          </a:p>
          <a:p>
            <a:pPr marL="0" indent="0">
              <a:buNone/>
            </a:pPr>
            <a:endParaRPr lang="en-US" sz="2400" dirty="0">
              <a:cs typeface="Arial" panose="020B0604020202020204" pitchFamily="34" charset="0"/>
            </a:endParaRPr>
          </a:p>
          <a:p>
            <a:pPr marL="0" indent="0">
              <a:buNone/>
            </a:pPr>
            <a:endParaRPr lang="en-IN" sz="2400" dirty="0">
              <a:cs typeface="Arial" panose="020B0604020202020204" pitchFamily="34" charset="0"/>
            </a:endParaRPr>
          </a:p>
        </p:txBody>
      </p:sp>
      <p:pic>
        <p:nvPicPr>
          <p:cNvPr id="4" name="Picture 2" descr="careereraonline Events | Eventbrite">
            <a:extLst>
              <a:ext uri="{FF2B5EF4-FFF2-40B4-BE49-F238E27FC236}">
                <a16:creationId xmlns="" xmlns:a16="http://schemas.microsoft.com/office/drawing/2014/main" id="{8A296E76-A861-4813-AC69-25A370AABE61}"/>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27781"/>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5731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78E86E-FBA4-4E63-9535-EBB50344C5C3}"/>
              </a:ext>
            </a:extLst>
          </p:cNvPr>
          <p:cNvSpPr>
            <a:spLocks noGrp="1"/>
          </p:cNvSpPr>
          <p:nvPr>
            <p:ph type="title"/>
          </p:nvPr>
        </p:nvSpPr>
        <p:spPr>
          <a:xfrm>
            <a:off x="1087656" y="1132583"/>
            <a:ext cx="8576109" cy="740065"/>
          </a:xfrm>
        </p:spPr>
        <p:txBody>
          <a:bodyPr>
            <a:normAutofit/>
          </a:bodyPr>
          <a:lstStyle/>
          <a:p>
            <a:pPr algn="ctr"/>
            <a:r>
              <a:rPr lang="en-IN" sz="3600" dirty="0">
                <a:solidFill>
                  <a:schemeClr val="accent5">
                    <a:lumMod val="50000"/>
                  </a:schemeClr>
                </a:solidFill>
              </a:rPr>
              <a:t>WHAT IS CHI-SQUARE ?</a:t>
            </a:r>
          </a:p>
        </p:txBody>
      </p:sp>
      <p:sp>
        <p:nvSpPr>
          <p:cNvPr id="3" name="Content Placeholder 2">
            <a:extLst>
              <a:ext uri="{FF2B5EF4-FFF2-40B4-BE49-F238E27FC236}">
                <a16:creationId xmlns="" xmlns:a16="http://schemas.microsoft.com/office/drawing/2014/main" id="{52AF14FF-D844-47CB-B0B8-7CBD04309E0F}"/>
              </a:ext>
            </a:extLst>
          </p:cNvPr>
          <p:cNvSpPr>
            <a:spLocks noGrp="1"/>
          </p:cNvSpPr>
          <p:nvPr>
            <p:ph sz="quarter" idx="13"/>
          </p:nvPr>
        </p:nvSpPr>
        <p:spPr>
          <a:xfrm>
            <a:off x="1290637" y="2035209"/>
            <a:ext cx="8576109" cy="3142113"/>
          </a:xfrm>
        </p:spPr>
        <p:txBody>
          <a:bodyPr/>
          <a:lstStyle/>
          <a:p>
            <a:endParaRPr lang="en-US" sz="2400" dirty="0">
              <a:cs typeface="Arial" panose="020B0604020202020204" pitchFamily="34" charset="0"/>
            </a:endParaRPr>
          </a:p>
          <a:p>
            <a:r>
              <a:rPr lang="en-US" sz="2400" dirty="0">
                <a:cs typeface="Arial" panose="020B0604020202020204" pitchFamily="34" charset="0"/>
              </a:rPr>
              <a:t>The Chi Square test is a type of Non-Parametric test, which deals with multiple samples with categorical data.</a:t>
            </a:r>
          </a:p>
          <a:p>
            <a:r>
              <a:rPr lang="en-US" sz="2400" dirty="0">
                <a:cs typeface="Arial" panose="020B0604020202020204" pitchFamily="34" charset="0"/>
              </a:rPr>
              <a:t>Chi-square is a statistical test commonly used to compare observed data with data we would expect to obtain according to a specific hypothesis.</a:t>
            </a:r>
          </a:p>
          <a:p>
            <a:r>
              <a:rPr lang="en-US" sz="2400" dirty="0">
                <a:cs typeface="Arial" panose="020B0604020202020204" pitchFamily="34" charset="0"/>
              </a:rPr>
              <a:t>Chi square is used when we have categorical data</a:t>
            </a:r>
          </a:p>
          <a:p>
            <a:pPr marL="0" indent="0">
              <a:buNone/>
            </a:pPr>
            <a:endParaRPr lang="en-US" sz="2400" dirty="0">
              <a:cs typeface="Arial" panose="020B0604020202020204" pitchFamily="34" charset="0"/>
            </a:endParaRPr>
          </a:p>
          <a:p>
            <a:pPr marL="0" indent="0">
              <a:buNone/>
            </a:pPr>
            <a:endParaRPr lang="en-IN" sz="2400" dirty="0">
              <a:cs typeface="Arial" panose="020B0604020202020204" pitchFamily="34" charset="0"/>
            </a:endParaRPr>
          </a:p>
        </p:txBody>
      </p:sp>
      <p:pic>
        <p:nvPicPr>
          <p:cNvPr id="4" name="Picture 2" descr="careereraonline Events | Eventbrite">
            <a:extLst>
              <a:ext uri="{FF2B5EF4-FFF2-40B4-BE49-F238E27FC236}">
                <a16:creationId xmlns="" xmlns:a16="http://schemas.microsoft.com/office/drawing/2014/main" id="{2B31F20E-3DD4-4388-A673-90EF08311D19}"/>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44975"/>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13623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288" y="1033876"/>
            <a:ext cx="8477799" cy="698671"/>
          </a:xfrm>
        </p:spPr>
        <p:txBody>
          <a:bodyPr>
            <a:normAutofit/>
          </a:bodyPr>
          <a:lstStyle/>
          <a:p>
            <a:pPr algn="ctr"/>
            <a:r>
              <a:rPr lang="en-US" sz="2800" dirty="0">
                <a:solidFill>
                  <a:schemeClr val="accent5">
                    <a:lumMod val="50000"/>
                  </a:schemeClr>
                </a:solidFill>
              </a:rPr>
              <a:t>WHAT IS THE FORMULA OF CHI SQUARE TEST ?</a:t>
            </a:r>
          </a:p>
        </p:txBody>
      </p:sp>
      <p:sp>
        <p:nvSpPr>
          <p:cNvPr id="3" name="Content Placeholder 2"/>
          <p:cNvSpPr>
            <a:spLocks noGrp="1"/>
          </p:cNvSpPr>
          <p:nvPr>
            <p:ph sz="quarter" idx="13"/>
          </p:nvPr>
        </p:nvSpPr>
        <p:spPr>
          <a:xfrm>
            <a:off x="1405288" y="1930400"/>
            <a:ext cx="8477799" cy="2397760"/>
          </a:xfrm>
        </p:spPr>
        <p:txBody>
          <a:bodyPr/>
          <a:lstStyle/>
          <a:p>
            <a:r>
              <a:rPr lang="en-US" sz="2400" dirty="0">
                <a:cs typeface="Arial" panose="020B0604020202020204" pitchFamily="34" charset="0"/>
              </a:rPr>
              <a:t>The Chi Square Test is a statistical test which consists of three different types of analysis </a:t>
            </a:r>
          </a:p>
          <a:p>
            <a:r>
              <a:rPr lang="en-US" sz="2400" dirty="0">
                <a:cs typeface="Arial" panose="020B0604020202020204" pitchFamily="34" charset="0"/>
              </a:rPr>
              <a:t>1) Test for Homogeneity</a:t>
            </a:r>
          </a:p>
          <a:p>
            <a:r>
              <a:rPr lang="en-US" sz="2400" dirty="0">
                <a:cs typeface="Arial" panose="020B0604020202020204" pitchFamily="34" charset="0"/>
              </a:rPr>
              <a:t>2) Chi Square test of Association or Test of Independence </a:t>
            </a:r>
          </a:p>
          <a:p>
            <a:r>
              <a:rPr lang="en-US" sz="2400" dirty="0">
                <a:cs typeface="Arial" panose="020B0604020202020204" pitchFamily="34" charset="0"/>
              </a:rPr>
              <a:t>3) Goodness of fit</a:t>
            </a:r>
          </a:p>
        </p:txBody>
      </p:sp>
      <p:pic>
        <p:nvPicPr>
          <p:cNvPr id="4" name="Picture 3">
            <a:extLst>
              <a:ext uri="{FF2B5EF4-FFF2-40B4-BE49-F238E27FC236}">
                <a16:creationId xmlns="" xmlns:a16="http://schemas.microsoft.com/office/drawing/2014/main" id="{FC018306-901C-4F1C-80FE-3ACFEA61FD66}"/>
              </a:ext>
            </a:extLst>
          </p:cNvPr>
          <p:cNvPicPr>
            <a:picLocks noChangeAspect="1"/>
          </p:cNvPicPr>
          <p:nvPr/>
        </p:nvPicPr>
        <p:blipFill rotWithShape="1">
          <a:blip r:embed="rId2"/>
          <a:srcRect l="50022" t="58900" r="19901" b="17022"/>
          <a:stretch/>
        </p:blipFill>
        <p:spPr>
          <a:xfrm>
            <a:off x="2308913" y="4328160"/>
            <a:ext cx="6055441" cy="21590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2" descr="careereraonline Events | Eventbrite">
            <a:extLst>
              <a:ext uri="{FF2B5EF4-FFF2-40B4-BE49-F238E27FC236}">
                <a16:creationId xmlns="" xmlns:a16="http://schemas.microsoft.com/office/drawing/2014/main" id="{D3271017-4F3E-4AF8-B9F8-A0725BC8161E}"/>
              </a:ext>
            </a:extLst>
          </p:cNvPr>
          <p:cNvPicPr>
            <a:picLocks noChangeAspect="1" noChangeArrowheads="1"/>
          </p:cNvPicPr>
          <p:nvPr/>
        </p:nvPicPr>
        <p:blipFill rotWithShape="1">
          <a:blip r:embed="rId3">
            <a:extLst>
              <a:ext uri="{28A0092B-C50C-407E-A947-70E740481C1C}">
                <a14:useLocalDpi xmlns="" xmlns:a14="http://schemas.microsoft.com/office/drawing/2010/main"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20804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CCA38A5-2EF9-4B2A-B92D-698735EC7F06}"/>
              </a:ext>
            </a:extLst>
          </p:cNvPr>
          <p:cNvSpPr>
            <a:spLocks noGrp="1"/>
          </p:cNvSpPr>
          <p:nvPr>
            <p:ph sz="quarter" idx="13"/>
          </p:nvPr>
        </p:nvSpPr>
        <p:spPr>
          <a:xfrm>
            <a:off x="1239519" y="1838425"/>
            <a:ext cx="8662817" cy="3829885"/>
          </a:xfrm>
        </p:spPr>
        <p:txBody>
          <a:bodyPr>
            <a:noAutofit/>
          </a:bodyPr>
          <a:lstStyle/>
          <a:p>
            <a:pPr marL="0" indent="0">
              <a:buNone/>
            </a:pPr>
            <a:endParaRPr lang="en-US" sz="2400" dirty="0">
              <a:cs typeface="Arial" panose="020B0604020202020204" pitchFamily="34" charset="0"/>
            </a:endParaRPr>
          </a:p>
          <a:p>
            <a:r>
              <a:rPr lang="en-US" sz="2400" dirty="0">
                <a:cs typeface="Arial" panose="020B0604020202020204" pitchFamily="34" charset="0"/>
              </a:rPr>
              <a:t>In the chi-square test, two hypotheses are tested. </a:t>
            </a:r>
          </a:p>
          <a:p>
            <a:r>
              <a:rPr lang="en-US" sz="2400" dirty="0">
                <a:cs typeface="Arial" panose="020B0604020202020204" pitchFamily="34" charset="0"/>
              </a:rPr>
              <a:t>The null hypothesis (H0) states that there is no difference between the two observed and expected values; they are statistically the same and any difference that may be detected is due to chance.</a:t>
            </a:r>
          </a:p>
          <a:p>
            <a:r>
              <a:rPr lang="en-US" sz="2400" dirty="0">
                <a:cs typeface="Arial" panose="020B0604020202020204" pitchFamily="34" charset="0"/>
              </a:rPr>
              <a:t> The alternative hypothesis (Ha) states that the two sets of data, the observed and expected values, are different; the difference is statistically significant and must be due to some reason other than chance.</a:t>
            </a:r>
          </a:p>
          <a:p>
            <a:pPr marL="0" indent="0">
              <a:buFont typeface="Arial" panose="020B0604020202020204" pitchFamily="34" charset="0"/>
              <a:buNone/>
            </a:pPr>
            <a:r>
              <a:rPr lang="en-US" sz="2400" dirty="0">
                <a:cs typeface="Arial" panose="020B0604020202020204" pitchFamily="34" charset="0"/>
              </a:rPr>
              <a:t>           </a:t>
            </a:r>
          </a:p>
          <a:p>
            <a:pPr marL="0" indent="0">
              <a:buFont typeface="Arial" panose="020B0604020202020204" pitchFamily="34" charset="0"/>
              <a:buNone/>
            </a:pPr>
            <a:r>
              <a:rPr lang="en-US" sz="2400" dirty="0">
                <a:cs typeface="Arial" panose="020B0604020202020204" pitchFamily="34" charset="0"/>
              </a:rPr>
              <a:t>           χ2=∑(observed−expected) 2 /expected</a:t>
            </a:r>
          </a:p>
        </p:txBody>
      </p:sp>
      <p:pic>
        <p:nvPicPr>
          <p:cNvPr id="6" name="Picture 2" descr="careereraonline Events | Eventbrite">
            <a:extLst>
              <a:ext uri="{FF2B5EF4-FFF2-40B4-BE49-F238E27FC236}">
                <a16:creationId xmlns="" xmlns:a16="http://schemas.microsoft.com/office/drawing/2014/main" id="{5A23BAC3-28A0-40A8-B1F0-317046F9E157}"/>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2BD0E106-CA2E-479C-A780-4FE9AEDD0C08}"/>
              </a:ext>
            </a:extLst>
          </p:cNvPr>
          <p:cNvSpPr txBox="1"/>
          <p:nvPr/>
        </p:nvSpPr>
        <p:spPr>
          <a:xfrm flipH="1">
            <a:off x="1626667" y="1074187"/>
            <a:ext cx="8075597" cy="535531"/>
          </a:xfrm>
          <a:prstGeom prst="rect">
            <a:avLst/>
          </a:prstGeom>
          <a:noFill/>
        </p:spPr>
        <p:txBody>
          <a:bodyPr wrap="square" rtlCol="0">
            <a:spAutoFit/>
          </a:bodyPr>
          <a:lstStyle/>
          <a:p>
            <a:pPr algn="ctr">
              <a:lnSpc>
                <a:spcPct val="90000"/>
              </a:lnSpc>
              <a:spcBef>
                <a:spcPct val="0"/>
              </a:spcBef>
            </a:pPr>
            <a:r>
              <a:rPr lang="en-US" sz="3200" b="1" dirty="0">
                <a:solidFill>
                  <a:schemeClr val="accent5">
                    <a:lumMod val="50000"/>
                  </a:schemeClr>
                </a:solidFill>
                <a:latin typeface="+mj-lt"/>
                <a:ea typeface="+mj-ea"/>
                <a:cs typeface="+mj-cs"/>
              </a:rPr>
              <a:t> WHAT IS CHI-SQUARE TESTING ?</a:t>
            </a:r>
            <a:endParaRPr lang="en-IN" sz="3200" b="1" dirty="0">
              <a:solidFill>
                <a:schemeClr val="accent5">
                  <a:lumMod val="50000"/>
                </a:schemeClr>
              </a:solidFill>
              <a:latin typeface="+mj-lt"/>
              <a:ea typeface="+mj-ea"/>
              <a:cs typeface="+mj-cs"/>
            </a:endParaRPr>
          </a:p>
        </p:txBody>
      </p:sp>
    </p:spTree>
    <p:extLst>
      <p:ext uri="{BB962C8B-B14F-4D97-AF65-F5344CB8AC3E}">
        <p14:creationId xmlns="" xmlns:p14="http://schemas.microsoft.com/office/powerpoint/2010/main" val="2304796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1060704"/>
            <a:ext cx="9044887" cy="629984"/>
          </a:xfrm>
        </p:spPr>
        <p:txBody>
          <a:bodyPr>
            <a:normAutofit fontScale="90000"/>
          </a:bodyPr>
          <a:lstStyle/>
          <a:p>
            <a:pPr algn="ctr"/>
            <a:r>
              <a:rPr lang="en-US" sz="4000" dirty="0" smtClean="0">
                <a:solidFill>
                  <a:schemeClr val="tx1">
                    <a:lumMod val="75000"/>
                    <a:lumOff val="25000"/>
                  </a:schemeClr>
                </a:solidFill>
                <a:latin typeface="+mn-lt"/>
              </a:rPr>
              <a:t>WHAT IS A/B TESTING?</a:t>
            </a:r>
            <a:endParaRPr lang="en-US" sz="4000" dirty="0">
              <a:solidFill>
                <a:schemeClr val="tx1">
                  <a:lumMod val="75000"/>
                  <a:lumOff val="25000"/>
                </a:schemeClr>
              </a:solidFill>
              <a:latin typeface="+mn-lt"/>
            </a:endParaRPr>
          </a:p>
        </p:txBody>
      </p:sp>
      <p:sp>
        <p:nvSpPr>
          <p:cNvPr id="3" name="Content Placeholder 2"/>
          <p:cNvSpPr>
            <a:spLocks noGrp="1"/>
          </p:cNvSpPr>
          <p:nvPr>
            <p:ph sz="quarter" idx="13"/>
          </p:nvPr>
        </p:nvSpPr>
        <p:spPr/>
        <p:txBody>
          <a:bodyPr/>
          <a:lstStyle/>
          <a:p>
            <a:r>
              <a:rPr lang="en-US" dirty="0" smtClean="0"/>
              <a:t>A/B testing is a basic randomized control experiment. It is a way to compare the two versions of a variable to find out which performs better in a controlled environment.</a:t>
            </a:r>
          </a:p>
          <a:p>
            <a:endParaRPr lang="en-US" dirty="0" smtClean="0"/>
          </a:p>
          <a:p>
            <a:endParaRPr lang="en-US" dirty="0" smtClean="0"/>
          </a:p>
          <a:p>
            <a:endParaRPr lang="en-US" dirty="0" smtClean="0"/>
          </a:p>
          <a:p>
            <a:endParaRPr lang="en-US" dirty="0" smtClean="0"/>
          </a:p>
          <a:p>
            <a:endParaRPr lang="en-US" dirty="0"/>
          </a:p>
        </p:txBody>
      </p:sp>
      <p:pic>
        <p:nvPicPr>
          <p:cNvPr id="4" name="Picture 2" descr="careereraonline Events | Eventbrite">
            <a:extLst>
              <a:ext uri="{FF2B5EF4-FFF2-40B4-BE49-F238E27FC236}">
                <a16:creationId xmlns="" xmlns:a16="http://schemas.microsoft.com/office/drawing/2014/main" id="{5A23BAC3-28A0-40A8-B1F0-317046F9E157}"/>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pic>
        <p:nvPicPr>
          <p:cNvPr id="5" name="Picture 4" descr="A B TEST.png"/>
          <p:cNvPicPr>
            <a:picLocks noChangeAspect="1"/>
          </p:cNvPicPr>
          <p:nvPr/>
        </p:nvPicPr>
        <p:blipFill>
          <a:blip r:embed="rId3"/>
          <a:stretch>
            <a:fillRect/>
          </a:stretch>
        </p:blipFill>
        <p:spPr>
          <a:xfrm>
            <a:off x="1213104" y="3493008"/>
            <a:ext cx="8534400" cy="242773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1024128"/>
            <a:ext cx="9044887" cy="666560"/>
          </a:xfrm>
        </p:spPr>
        <p:txBody>
          <a:bodyPr>
            <a:normAutofit/>
          </a:bodyPr>
          <a:lstStyle/>
          <a:p>
            <a:pPr algn="ctr"/>
            <a:r>
              <a:rPr lang="en-US" sz="3600" dirty="0" smtClean="0">
                <a:solidFill>
                  <a:schemeClr val="tx1">
                    <a:lumMod val="75000"/>
                    <a:lumOff val="25000"/>
                  </a:schemeClr>
                </a:solidFill>
              </a:rPr>
              <a:t>WHAT IS PEARSON CORRELATION ?</a:t>
            </a:r>
            <a:endParaRPr lang="en-US" sz="3600" dirty="0">
              <a:solidFill>
                <a:schemeClr val="tx1">
                  <a:lumMod val="75000"/>
                  <a:lumOff val="25000"/>
                </a:schemeClr>
              </a:solidFill>
            </a:endParaRPr>
          </a:p>
        </p:txBody>
      </p:sp>
      <p:sp>
        <p:nvSpPr>
          <p:cNvPr id="3" name="Content Placeholder 2"/>
          <p:cNvSpPr>
            <a:spLocks noGrp="1"/>
          </p:cNvSpPr>
          <p:nvPr>
            <p:ph sz="quarter" idx="13"/>
          </p:nvPr>
        </p:nvSpPr>
        <p:spPr/>
        <p:txBody>
          <a:bodyPr>
            <a:normAutofit/>
          </a:bodyPr>
          <a:lstStyle/>
          <a:p>
            <a:r>
              <a:rPr lang="en-US" sz="2400" dirty="0" smtClean="0"/>
              <a:t>Pearson's correlation coefficient is the test statistics that </a:t>
            </a:r>
            <a:r>
              <a:rPr lang="en-US" sz="2400" b="1" dirty="0" smtClean="0"/>
              <a:t>measures the statistical relationship, or association, between two continuous variables</a:t>
            </a:r>
            <a:r>
              <a:rPr lang="en-US" sz="2400" dirty="0" smtClean="0"/>
              <a:t>. </a:t>
            </a:r>
            <a:endParaRPr lang="en-US" sz="2400" dirty="0" smtClean="0"/>
          </a:p>
          <a:p>
            <a:r>
              <a:rPr lang="en-US" sz="2400" dirty="0" smtClean="0"/>
              <a:t>It </a:t>
            </a:r>
            <a:r>
              <a:rPr lang="en-US" sz="2400" dirty="0" smtClean="0"/>
              <a:t>is known as the best method of measuring the association between variables of interest because it is based on the method of covariance</a:t>
            </a:r>
            <a:r>
              <a:rPr lang="en-US" sz="2400" dirty="0" smtClean="0"/>
              <a:t>.</a:t>
            </a:r>
          </a:p>
          <a:p>
            <a:endParaRPr lang="en-US" sz="2400" dirty="0" smtClean="0"/>
          </a:p>
          <a:p>
            <a:endParaRPr lang="en-US" sz="2400" dirty="0" smtClean="0"/>
          </a:p>
          <a:p>
            <a:endParaRPr lang="en-US" sz="2400" dirty="0" smtClean="0"/>
          </a:p>
          <a:p>
            <a:endParaRPr lang="en-US" sz="2400" dirty="0" smtClean="0"/>
          </a:p>
          <a:p>
            <a:endParaRPr lang="en-US" sz="2400" dirty="0"/>
          </a:p>
        </p:txBody>
      </p:sp>
      <p:pic>
        <p:nvPicPr>
          <p:cNvPr id="4" name="Picture 2" descr="careereraonline Events | Eventbrite">
            <a:extLst>
              <a:ext uri="{FF2B5EF4-FFF2-40B4-BE49-F238E27FC236}">
                <a16:creationId xmlns="" xmlns:a16="http://schemas.microsoft.com/office/drawing/2014/main" id="{5A23BAC3-28A0-40A8-B1F0-317046F9E157}"/>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pic>
        <p:nvPicPr>
          <p:cNvPr id="5" name="Picture 4" descr="PEARSON_CORRELATION.png"/>
          <p:cNvPicPr>
            <a:picLocks noChangeAspect="1"/>
          </p:cNvPicPr>
          <p:nvPr/>
        </p:nvPicPr>
        <p:blipFill>
          <a:blip r:embed="rId3"/>
          <a:stretch>
            <a:fillRect/>
          </a:stretch>
        </p:blipFill>
        <p:spPr>
          <a:xfrm>
            <a:off x="2446782" y="4136136"/>
            <a:ext cx="4658106" cy="17983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768096"/>
            <a:ext cx="9044887" cy="922592"/>
          </a:xfrm>
        </p:spPr>
        <p:txBody>
          <a:bodyPr>
            <a:normAutofit/>
          </a:bodyPr>
          <a:lstStyle/>
          <a:p>
            <a:pPr algn="ctr"/>
            <a:r>
              <a:rPr lang="en-US" sz="3600" dirty="0" smtClean="0">
                <a:solidFill>
                  <a:schemeClr val="tx1">
                    <a:lumMod val="75000"/>
                    <a:lumOff val="25000"/>
                  </a:schemeClr>
                </a:solidFill>
              </a:rPr>
              <a:t>WHAT IS CO-VARIANCE?</a:t>
            </a:r>
            <a:endParaRPr lang="en-US" sz="3600" dirty="0">
              <a:solidFill>
                <a:schemeClr val="tx1">
                  <a:lumMod val="75000"/>
                  <a:lumOff val="25000"/>
                </a:schemeClr>
              </a:solidFill>
            </a:endParaRPr>
          </a:p>
        </p:txBody>
      </p:sp>
      <p:sp>
        <p:nvSpPr>
          <p:cNvPr id="3" name="Content Placeholder 2"/>
          <p:cNvSpPr>
            <a:spLocks noGrp="1"/>
          </p:cNvSpPr>
          <p:nvPr>
            <p:ph sz="quarter" idx="13"/>
          </p:nvPr>
        </p:nvSpPr>
        <p:spPr/>
        <p:txBody>
          <a:bodyPr/>
          <a:lstStyle/>
          <a:p>
            <a:r>
              <a:rPr lang="en-US" sz="2000" dirty="0" smtClean="0"/>
              <a:t>Covariance is a measure of how much two </a:t>
            </a:r>
            <a:r>
              <a:rPr lang="en-US" sz="2000" dirty="0" smtClean="0">
                <a:hlinkClick r:id="rId2"/>
              </a:rPr>
              <a:t>random variables</a:t>
            </a:r>
            <a:r>
              <a:rPr lang="en-US" sz="2000" dirty="0" smtClean="0"/>
              <a:t> vary together. </a:t>
            </a:r>
            <a:endParaRPr lang="en-US" sz="2000" dirty="0" smtClean="0"/>
          </a:p>
          <a:p>
            <a:r>
              <a:rPr lang="en-US" sz="2000" dirty="0" smtClean="0"/>
              <a:t>It’s </a:t>
            </a:r>
            <a:r>
              <a:rPr lang="en-US" sz="2000" dirty="0" smtClean="0"/>
              <a:t>similar to </a:t>
            </a:r>
            <a:r>
              <a:rPr lang="en-US" sz="2000" dirty="0" smtClean="0">
                <a:hlinkClick r:id="rId3"/>
              </a:rPr>
              <a:t>variance</a:t>
            </a:r>
            <a:r>
              <a:rPr lang="en-US" sz="2000" dirty="0" smtClean="0"/>
              <a:t>, but where variance tells you how a </a:t>
            </a:r>
            <a:r>
              <a:rPr lang="en-US" sz="2000" i="1" dirty="0" smtClean="0"/>
              <a:t>single </a:t>
            </a:r>
            <a:r>
              <a:rPr lang="en-US" sz="2000" dirty="0" smtClean="0"/>
              <a:t>variable varies, </a:t>
            </a:r>
            <a:r>
              <a:rPr lang="en-US" sz="2000" b="1" dirty="0" smtClean="0"/>
              <a:t>co</a:t>
            </a:r>
            <a:r>
              <a:rPr lang="en-US" sz="2000" dirty="0" smtClean="0"/>
              <a:t> variance tells </a:t>
            </a:r>
            <a:r>
              <a:rPr lang="en-US" sz="2000" dirty="0" smtClean="0"/>
              <a:t>you how</a:t>
            </a:r>
            <a:r>
              <a:rPr lang="en-US" sz="2000" dirty="0" smtClean="0"/>
              <a:t> </a:t>
            </a:r>
            <a:r>
              <a:rPr lang="en-US" sz="2000" b="1" dirty="0" smtClean="0"/>
              <a:t>two </a:t>
            </a:r>
            <a:r>
              <a:rPr lang="en-US" sz="2000" dirty="0" smtClean="0"/>
              <a:t>variables vary together</a:t>
            </a:r>
            <a:r>
              <a:rPr lang="en-US" sz="2000" dirty="0" smtClean="0"/>
              <a:t>.</a:t>
            </a:r>
          </a:p>
          <a:p>
            <a:endParaRPr lang="en-US" sz="2000"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2" descr="careereraonline Events | Eventbrite">
            <a:extLst>
              <a:ext uri="{FF2B5EF4-FFF2-40B4-BE49-F238E27FC236}">
                <a16:creationId xmlns="" xmlns:a16="http://schemas.microsoft.com/office/drawing/2014/main" id="{5A23BAC3-28A0-40A8-B1F0-317046F9E157}"/>
              </a:ext>
            </a:extLst>
          </p:cNvPr>
          <p:cNvPicPr>
            <a:picLocks noChangeAspect="1" noChangeArrowheads="1"/>
          </p:cNvPicPr>
          <p:nvPr/>
        </p:nvPicPr>
        <p:blipFill rotWithShape="1">
          <a:blip r:embed="rId4">
            <a:extLst>
              <a:ext uri="{28A0092B-C50C-407E-A947-70E740481C1C}">
                <a14:useLocalDpi xmlns="" xmlns:a14="http://schemas.microsoft.com/office/drawing/2010/main" val="0"/>
              </a:ext>
            </a:extLst>
          </a:blip>
          <a:srcRect t="27828" b="28506"/>
          <a:stretch/>
        </p:blipFill>
        <p:spPr bwMode="auto">
          <a:xfrm>
            <a:off x="0" y="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pic>
        <p:nvPicPr>
          <p:cNvPr id="5" name="Picture 4" descr="covariance.gif"/>
          <p:cNvPicPr>
            <a:picLocks noChangeAspect="1"/>
          </p:cNvPicPr>
          <p:nvPr/>
        </p:nvPicPr>
        <p:blipFill>
          <a:blip r:embed="rId5"/>
          <a:stretch>
            <a:fillRect/>
          </a:stretch>
        </p:blipFill>
        <p:spPr>
          <a:xfrm>
            <a:off x="1216152" y="3255264"/>
            <a:ext cx="3657600" cy="2459736"/>
          </a:xfrm>
          <a:prstGeom prst="rect">
            <a:avLst/>
          </a:prstGeom>
        </p:spPr>
      </p:pic>
      <p:pic>
        <p:nvPicPr>
          <p:cNvPr id="6" name="Picture 5" descr="COVARIANCE_FORMULA.png"/>
          <p:cNvPicPr>
            <a:picLocks noChangeAspect="1"/>
          </p:cNvPicPr>
          <p:nvPr/>
        </p:nvPicPr>
        <p:blipFill>
          <a:blip r:embed="rId6"/>
          <a:stretch>
            <a:fillRect/>
          </a:stretch>
        </p:blipFill>
        <p:spPr>
          <a:xfrm>
            <a:off x="5148072" y="3277362"/>
            <a:ext cx="4279392" cy="242849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324" y="1088136"/>
            <a:ext cx="9044887" cy="602552"/>
          </a:xfrm>
        </p:spPr>
        <p:txBody>
          <a:bodyPr>
            <a:normAutofit/>
          </a:bodyPr>
          <a:lstStyle/>
          <a:p>
            <a:pPr algn="ctr"/>
            <a:r>
              <a:rPr lang="en-US" sz="3200" dirty="0" smtClean="0">
                <a:solidFill>
                  <a:schemeClr val="tx1">
                    <a:lumMod val="75000"/>
                    <a:lumOff val="25000"/>
                  </a:schemeClr>
                </a:solidFill>
              </a:rPr>
              <a:t>WHAT IS CHEBYSHEV’S INEQUALITY?</a:t>
            </a:r>
            <a:endParaRPr lang="en-US" sz="3200" dirty="0">
              <a:solidFill>
                <a:schemeClr val="tx1">
                  <a:lumMod val="75000"/>
                  <a:lumOff val="25000"/>
                </a:schemeClr>
              </a:solidFill>
            </a:endParaRPr>
          </a:p>
        </p:txBody>
      </p:sp>
      <p:sp>
        <p:nvSpPr>
          <p:cNvPr id="3" name="Content Placeholder 2"/>
          <p:cNvSpPr>
            <a:spLocks noGrp="1"/>
          </p:cNvSpPr>
          <p:nvPr>
            <p:ph sz="quarter" idx="13"/>
          </p:nvPr>
        </p:nvSpPr>
        <p:spPr/>
        <p:txBody>
          <a:bodyPr/>
          <a:lstStyle/>
          <a:p>
            <a:r>
              <a:rPr lang="en-US" dirty="0" err="1" smtClean="0"/>
              <a:t>Chebyshev's</a:t>
            </a:r>
            <a:r>
              <a:rPr lang="en-US" dirty="0" smtClean="0"/>
              <a:t> inequality then states that the probability that an observation will be more than k standard deviations from the mean is at most 1/k</a:t>
            </a:r>
            <a:r>
              <a:rPr lang="en-US" baseline="30000" dirty="0" smtClean="0"/>
              <a:t>2</a:t>
            </a:r>
            <a:r>
              <a:rPr lang="en-US" dirty="0" smtClean="0"/>
              <a:t>. </a:t>
            </a:r>
            <a:endParaRPr lang="en-US" dirty="0" smtClean="0"/>
          </a:p>
          <a:p>
            <a:r>
              <a:rPr lang="en-US" dirty="0" err="1" smtClean="0"/>
              <a:t>Chebyshev</a:t>
            </a:r>
            <a:r>
              <a:rPr lang="en-US" dirty="0" smtClean="0"/>
              <a:t> </a:t>
            </a:r>
            <a:r>
              <a:rPr lang="en-US" dirty="0" smtClean="0"/>
              <a:t>used the inequality </a:t>
            </a:r>
            <a:r>
              <a:rPr lang="en-US" b="1" dirty="0" smtClean="0"/>
              <a:t>to prove his version of the law of large numbers</a:t>
            </a:r>
            <a:r>
              <a:rPr lang="en-US" dirty="0" smtClean="0"/>
              <a:t>.</a:t>
            </a:r>
          </a:p>
          <a:p>
            <a:endParaRPr lang="en-US" dirty="0" smtClean="0"/>
          </a:p>
          <a:p>
            <a:endParaRPr lang="en-US" dirty="0" smtClean="0"/>
          </a:p>
          <a:p>
            <a:endParaRPr lang="en-US" dirty="0" smtClean="0"/>
          </a:p>
          <a:p>
            <a:endParaRPr lang="en-US" dirty="0"/>
          </a:p>
        </p:txBody>
      </p:sp>
      <p:pic>
        <p:nvPicPr>
          <p:cNvPr id="4" name="Picture 2" descr="careereraonline Events | Eventbrite">
            <a:extLst>
              <a:ext uri="{FF2B5EF4-FFF2-40B4-BE49-F238E27FC236}">
                <a16:creationId xmlns="" xmlns:a16="http://schemas.microsoft.com/office/drawing/2014/main" id="{5A23BAC3-28A0-40A8-B1F0-317046F9E157}"/>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34EC06-7415-4B1A-B00A-7C2C2CA759AF}"/>
              </a:ext>
            </a:extLst>
          </p:cNvPr>
          <p:cNvSpPr>
            <a:spLocks noGrp="1"/>
          </p:cNvSpPr>
          <p:nvPr>
            <p:ph type="title"/>
          </p:nvPr>
        </p:nvSpPr>
        <p:spPr>
          <a:xfrm>
            <a:off x="812324" y="1203643"/>
            <a:ext cx="9044887" cy="709133"/>
          </a:xfrm>
        </p:spPr>
        <p:txBody>
          <a:bodyPr>
            <a:normAutofit/>
          </a:bodyPr>
          <a:lstStyle/>
          <a:p>
            <a:pPr algn="ctr"/>
            <a:r>
              <a:rPr lang="en-US" sz="2400" dirty="0">
                <a:solidFill>
                  <a:schemeClr val="tx1">
                    <a:lumMod val="75000"/>
                    <a:lumOff val="25000"/>
                  </a:schemeClr>
                </a:solidFill>
              </a:rPr>
              <a:t>WHAT IS POPULATION AND SAMPLE IN STATISTICS?</a:t>
            </a:r>
            <a:endParaRPr lang="en-IN" sz="2400" dirty="0">
              <a:solidFill>
                <a:schemeClr val="tx1">
                  <a:lumMod val="75000"/>
                  <a:lumOff val="25000"/>
                </a:schemeClr>
              </a:solidFill>
            </a:endParaRPr>
          </a:p>
        </p:txBody>
      </p:sp>
      <p:sp>
        <p:nvSpPr>
          <p:cNvPr id="3" name="Content Placeholder 2">
            <a:extLst>
              <a:ext uri="{FF2B5EF4-FFF2-40B4-BE49-F238E27FC236}">
                <a16:creationId xmlns="" xmlns:a16="http://schemas.microsoft.com/office/drawing/2014/main" id="{E1789F3F-84DF-441B-9BD9-0F6999BC27BB}"/>
              </a:ext>
            </a:extLst>
          </p:cNvPr>
          <p:cNvSpPr>
            <a:spLocks noGrp="1"/>
          </p:cNvSpPr>
          <p:nvPr>
            <p:ph sz="quarter" idx="13"/>
          </p:nvPr>
        </p:nvSpPr>
        <p:spPr>
          <a:xfrm>
            <a:off x="812324" y="2108717"/>
            <a:ext cx="9044887" cy="4031505"/>
          </a:xfrm>
        </p:spPr>
        <p:txBody>
          <a:bodyPr/>
          <a:lstStyle/>
          <a:p>
            <a:r>
              <a:rPr lang="en-US" b="1" dirty="0"/>
              <a:t>POPULATION:- </a:t>
            </a:r>
            <a:r>
              <a:rPr lang="en-US" dirty="0"/>
              <a:t>A population is the entire group that you want to draw conclusions about.</a:t>
            </a:r>
          </a:p>
          <a:p>
            <a:r>
              <a:rPr lang="en-US" b="1" dirty="0"/>
              <a:t>SAMPLE:- </a:t>
            </a:r>
            <a:r>
              <a:rPr lang="en-US" dirty="0"/>
              <a:t>A sample is the specific group that you will collect data from.</a:t>
            </a:r>
          </a:p>
          <a:p>
            <a:endParaRPr lang="en-US" b="1" dirty="0"/>
          </a:p>
          <a:p>
            <a:endParaRPr lang="en-US" b="1" dirty="0"/>
          </a:p>
          <a:p>
            <a:endParaRPr lang="en-US" b="1" dirty="0"/>
          </a:p>
          <a:p>
            <a:pPr marL="0" indent="0">
              <a:buNone/>
            </a:pPr>
            <a:endParaRPr lang="en-US" b="1" dirty="0"/>
          </a:p>
          <a:p>
            <a:endParaRPr lang="en-IN" dirty="0"/>
          </a:p>
        </p:txBody>
      </p:sp>
      <p:pic>
        <p:nvPicPr>
          <p:cNvPr id="4" name="Picture 2" descr="careereraonline Events | Eventbrite">
            <a:extLst>
              <a:ext uri="{FF2B5EF4-FFF2-40B4-BE49-F238E27FC236}">
                <a16:creationId xmlns="" xmlns:a16="http://schemas.microsoft.com/office/drawing/2014/main" id="{58B15D04-0362-402E-8AFE-A15341157AC0}"/>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81280" y="76517"/>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pic>
        <p:nvPicPr>
          <p:cNvPr id="1026" name="Picture 2" descr="Difference Between Population and Sample | Difference Between">
            <a:extLst>
              <a:ext uri="{FF2B5EF4-FFF2-40B4-BE49-F238E27FC236}">
                <a16:creationId xmlns="" xmlns:a16="http://schemas.microsoft.com/office/drawing/2014/main" id="{54ADE567-FBBC-4A99-9452-182F3A433960}"/>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929812" y="3907290"/>
            <a:ext cx="4497355" cy="190568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26762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21705F-F48C-4980-A9C2-A1859D026FBD}"/>
              </a:ext>
            </a:extLst>
          </p:cNvPr>
          <p:cNvSpPr>
            <a:spLocks noGrp="1"/>
          </p:cNvSpPr>
          <p:nvPr>
            <p:ph type="title"/>
          </p:nvPr>
        </p:nvSpPr>
        <p:spPr/>
        <p:txBody>
          <a:bodyPr>
            <a:normAutofit/>
          </a:bodyPr>
          <a:lstStyle/>
          <a:p>
            <a:pPr algn="ctr"/>
            <a:r>
              <a:rPr lang="en-IN" sz="3600" dirty="0">
                <a:solidFill>
                  <a:schemeClr val="accent5">
                    <a:lumMod val="50000"/>
                  </a:schemeClr>
                </a:solidFill>
              </a:rPr>
              <a:t>Thank You !!!</a:t>
            </a:r>
          </a:p>
        </p:txBody>
      </p:sp>
      <p:sp>
        <p:nvSpPr>
          <p:cNvPr id="3" name="Content Placeholder 2">
            <a:extLst>
              <a:ext uri="{FF2B5EF4-FFF2-40B4-BE49-F238E27FC236}">
                <a16:creationId xmlns="" xmlns:a16="http://schemas.microsoft.com/office/drawing/2014/main" id="{4FE4CF73-36A4-4BBE-BDCE-6B7364EB66C1}"/>
              </a:ext>
            </a:extLst>
          </p:cNvPr>
          <p:cNvSpPr>
            <a:spLocks noGrp="1"/>
          </p:cNvSpPr>
          <p:nvPr>
            <p:ph sz="quarter" idx="13"/>
          </p:nvPr>
        </p:nvSpPr>
        <p:spPr>
          <a:xfrm>
            <a:off x="1996751" y="1930400"/>
            <a:ext cx="4767943" cy="4275138"/>
          </a:xfrm>
        </p:spPr>
        <p:txBody>
          <a:bodyPr>
            <a:normAutofit fontScale="85000" lnSpcReduction="20000"/>
          </a:bodyPr>
          <a:lstStyle/>
          <a:p>
            <a:pPr marL="0" indent="0">
              <a:lnSpc>
                <a:spcPct val="120000"/>
              </a:lnSpc>
              <a:spcBef>
                <a:spcPts val="309"/>
              </a:spcBef>
              <a:buNone/>
            </a:pPr>
            <a:r>
              <a:rPr lang="en-IN" sz="2400" b="1" spc="-5" dirty="0">
                <a:latin typeface="Adobe Caslon Pro Bold" panose="0205070206050A020403" pitchFamily="18" charset="0"/>
                <a:cs typeface="Arial"/>
              </a:rPr>
              <a:t>(USA)</a:t>
            </a:r>
          </a:p>
          <a:p>
            <a:pPr marL="0" marR="5080" indent="0">
              <a:lnSpc>
                <a:spcPct val="120000"/>
              </a:lnSpc>
              <a:spcBef>
                <a:spcPts val="209"/>
              </a:spcBef>
              <a:buNone/>
            </a:pPr>
            <a:r>
              <a:rPr lang="en-IN" sz="2400" b="1" spc="-5" dirty="0">
                <a:latin typeface="Adobe Caslon Pro Bold" panose="0205070206050A020403" pitchFamily="18" charset="0"/>
                <a:cs typeface="Arial"/>
              </a:rPr>
              <a:t>2-Industrial Park Drive, E-Waldorf, MD,  20602,</a:t>
            </a:r>
          </a:p>
          <a:p>
            <a:pPr marL="0" indent="0">
              <a:lnSpc>
                <a:spcPct val="120000"/>
              </a:lnSpc>
              <a:spcBef>
                <a:spcPts val="209"/>
              </a:spcBef>
              <a:buNone/>
            </a:pPr>
            <a:r>
              <a:rPr lang="en-IN" sz="2400" b="1" spc="-5" dirty="0">
                <a:latin typeface="Adobe Caslon Pro Bold" panose="0205070206050A020403" pitchFamily="18" charset="0"/>
                <a:cs typeface="Arial"/>
              </a:rPr>
              <a:t>United States</a:t>
            </a:r>
          </a:p>
          <a:p>
            <a:pPr marL="0" indent="0">
              <a:lnSpc>
                <a:spcPct val="120000"/>
              </a:lnSpc>
              <a:spcBef>
                <a:spcPts val="35"/>
              </a:spcBef>
              <a:buNone/>
            </a:pPr>
            <a:endParaRPr lang="en-IN" sz="2400" b="1" spc="-5" dirty="0">
              <a:latin typeface="Adobe Caslon Pro Bold" panose="0205070206050A020403" pitchFamily="18" charset="0"/>
              <a:cs typeface="Arial"/>
            </a:endParaRPr>
          </a:p>
          <a:p>
            <a:pPr marL="0" indent="0">
              <a:lnSpc>
                <a:spcPct val="120000"/>
              </a:lnSpc>
              <a:buNone/>
            </a:pPr>
            <a:r>
              <a:rPr lang="en-IN" sz="2400" b="1" spc="-5" dirty="0">
                <a:latin typeface="Adobe Caslon Pro Bold" panose="0205070206050A020403" pitchFamily="18" charset="0"/>
                <a:cs typeface="Arial"/>
              </a:rPr>
              <a:t>(USA)</a:t>
            </a:r>
          </a:p>
          <a:p>
            <a:pPr marL="0" indent="0">
              <a:lnSpc>
                <a:spcPct val="120000"/>
              </a:lnSpc>
              <a:buNone/>
            </a:pPr>
            <a:r>
              <a:rPr lang="en-IN" sz="2400" b="1" spc="-5" dirty="0">
                <a:latin typeface="Adobe Caslon Pro Bold" panose="0205070206050A020403" pitchFamily="18" charset="0"/>
                <a:cs typeface="Arial"/>
              </a:rPr>
              <a:t>+1-844-889-4054</a:t>
            </a:r>
          </a:p>
          <a:p>
            <a:pPr marL="0" indent="0">
              <a:lnSpc>
                <a:spcPct val="120000"/>
              </a:lnSpc>
              <a:spcBef>
                <a:spcPts val="1650"/>
              </a:spcBef>
              <a:buNone/>
            </a:pPr>
            <a:r>
              <a:rPr lang="en-IN" sz="2400" b="1" spc="-5" dirty="0">
                <a:latin typeface="Adobe Caslon Pro Bold" panose="0205070206050A020403" pitchFamily="18" charset="0"/>
                <a:cs typeface="Arial"/>
              </a:rPr>
              <a:t>(Singapore)</a:t>
            </a:r>
          </a:p>
          <a:p>
            <a:pPr marL="0" indent="0">
              <a:lnSpc>
                <a:spcPct val="120000"/>
              </a:lnSpc>
              <a:spcBef>
                <a:spcPts val="210"/>
              </a:spcBef>
              <a:buNone/>
            </a:pPr>
            <a:r>
              <a:rPr lang="en-IN" sz="2400" b="1" spc="-5" dirty="0">
                <a:latin typeface="Adobe Caslon Pro Bold" panose="0205070206050A020403" pitchFamily="18" charset="0"/>
                <a:cs typeface="Arial"/>
              </a:rPr>
              <a:t>3 Temasek Avenue, Singapore 039190</a:t>
            </a:r>
          </a:p>
          <a:p>
            <a:pPr marL="0" marR="1608455" indent="0">
              <a:lnSpc>
                <a:spcPct val="120000"/>
              </a:lnSpc>
              <a:buNone/>
            </a:pPr>
            <a:r>
              <a:rPr lang="en-IN" sz="2400" b="1" spc="-5" dirty="0">
                <a:latin typeface="Adobe Caslon Pro Bold" panose="0205070206050A020403" pitchFamily="18" charset="0"/>
                <a:cs typeface="Arial"/>
                <a:hlinkClick r:id="rId2">
                  <a:extLst>
                    <a:ext uri="{A12FA001-AC4F-418D-AE19-62706E023703}">
                      <ahyp:hlinkClr xmlns="" xmlns:ahyp="http://schemas.microsoft.com/office/drawing/2018/hyperlinkcolor" val="tx"/>
                    </a:ext>
                  </a:extLst>
                </a:hlinkClick>
              </a:rPr>
              <a:t>info@careerera.com </a:t>
            </a:r>
            <a:r>
              <a:rPr lang="en-IN" sz="2400" b="1" spc="-5" dirty="0">
                <a:latin typeface="Adobe Caslon Pro Bold" panose="0205070206050A020403" pitchFamily="18" charset="0"/>
                <a:cs typeface="Arial"/>
              </a:rPr>
              <a:t> www.careerera.com</a:t>
            </a:r>
          </a:p>
        </p:txBody>
      </p:sp>
      <p:sp>
        <p:nvSpPr>
          <p:cNvPr id="4" name="object 3">
            <a:extLst>
              <a:ext uri="{FF2B5EF4-FFF2-40B4-BE49-F238E27FC236}">
                <a16:creationId xmlns="" xmlns:a16="http://schemas.microsoft.com/office/drawing/2014/main" id="{FA98B58C-91CF-4A65-8E0D-A501FC7061B5}"/>
              </a:ext>
            </a:extLst>
          </p:cNvPr>
          <p:cNvSpPr txBox="1"/>
          <p:nvPr/>
        </p:nvSpPr>
        <p:spPr>
          <a:xfrm>
            <a:off x="7291293" y="1930400"/>
            <a:ext cx="2565918" cy="2816156"/>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2400" b="1" spc="-5" dirty="0">
                <a:latin typeface="Adobe Caslon Pro Bold" panose="0205070206050A020403" pitchFamily="18" charset="0"/>
                <a:cs typeface="Arial"/>
              </a:rPr>
              <a:t>(</a:t>
            </a:r>
            <a:r>
              <a:rPr sz="2400" b="1" spc="-5" dirty="0">
                <a:latin typeface="Adobe Caslon Pro Bold" panose="0205070206050A020403" pitchFamily="18" charset="0"/>
                <a:cs typeface="Arial"/>
              </a:rPr>
              <a:t>INDIA)</a:t>
            </a:r>
          </a:p>
          <a:p>
            <a:pPr marL="12700" marR="5080">
              <a:spcBef>
                <a:spcPts val="1680"/>
              </a:spcBef>
            </a:pPr>
            <a:r>
              <a:rPr sz="2400" b="1" spc="-5" dirty="0">
                <a:latin typeface="Adobe Caslon Pro Bold" panose="0205070206050A020403" pitchFamily="18" charset="0"/>
                <a:cs typeface="Arial"/>
              </a:rPr>
              <a:t>B-44, Sector-59, Noida  Uttar Pradesh 201301</a:t>
            </a:r>
          </a:p>
          <a:p>
            <a:pPr>
              <a:spcBef>
                <a:spcPts val="20"/>
              </a:spcBef>
            </a:pPr>
            <a:endParaRPr sz="2400" b="1" spc="-5" dirty="0">
              <a:latin typeface="Adobe Caslon Pro Bold" panose="0205070206050A020403" pitchFamily="18" charset="0"/>
              <a:cs typeface="Arial"/>
            </a:endParaRPr>
          </a:p>
          <a:p>
            <a:pPr marL="12700"/>
            <a:r>
              <a:rPr sz="2400" b="1" spc="-5" dirty="0">
                <a:latin typeface="Adobe Caslon Pro Bold" panose="0205070206050A020403" pitchFamily="18" charset="0"/>
                <a:cs typeface="Arial"/>
              </a:rPr>
              <a:t>(INDIA)</a:t>
            </a:r>
          </a:p>
          <a:p>
            <a:pPr marL="12700"/>
            <a:r>
              <a:rPr sz="2400" b="1" spc="-5" dirty="0">
                <a:latin typeface="Adobe Caslon Pro Bold" panose="0205070206050A020403" pitchFamily="18" charset="0"/>
                <a:cs typeface="Arial"/>
              </a:rPr>
              <a:t>+91-92-5000-4000</a:t>
            </a:r>
          </a:p>
        </p:txBody>
      </p:sp>
      <p:pic>
        <p:nvPicPr>
          <p:cNvPr id="6" name="Picture 5">
            <a:extLst>
              <a:ext uri="{FF2B5EF4-FFF2-40B4-BE49-F238E27FC236}">
                <a16:creationId xmlns="" xmlns:a16="http://schemas.microsoft.com/office/drawing/2014/main" id="{3101F597-3B0F-4FF6-B040-1BA87A6B68C0}"/>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43698" y="1690688"/>
            <a:ext cx="1120874" cy="4514850"/>
          </a:xfrm>
          <a:prstGeom prst="rect">
            <a:avLst/>
          </a:prstGeom>
        </p:spPr>
      </p:pic>
    </p:spTree>
    <p:extLst>
      <p:ext uri="{BB962C8B-B14F-4D97-AF65-F5344CB8AC3E}">
        <p14:creationId xmlns="" xmlns:p14="http://schemas.microsoft.com/office/powerpoint/2010/main" val="224618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C7B4B3-F03E-4B65-9FD9-3B91A23B417E}"/>
              </a:ext>
            </a:extLst>
          </p:cNvPr>
          <p:cNvSpPr>
            <a:spLocks noGrp="1"/>
          </p:cNvSpPr>
          <p:nvPr>
            <p:ph type="title"/>
          </p:nvPr>
        </p:nvSpPr>
        <p:spPr>
          <a:xfrm>
            <a:off x="1290637" y="1154906"/>
            <a:ext cx="8128001" cy="558271"/>
          </a:xfrm>
        </p:spPr>
        <p:txBody>
          <a:bodyPr>
            <a:noAutofit/>
          </a:bodyPr>
          <a:lstStyle/>
          <a:p>
            <a:pPr algn="ctr"/>
            <a:r>
              <a:rPr lang="en-IN" sz="3600" dirty="0">
                <a:solidFill>
                  <a:schemeClr val="accent5">
                    <a:lumMod val="50000"/>
                  </a:schemeClr>
                </a:solidFill>
              </a:rPr>
              <a:t/>
            </a:r>
            <a:br>
              <a:rPr lang="en-IN" sz="3600" dirty="0">
                <a:solidFill>
                  <a:schemeClr val="accent5">
                    <a:lumMod val="50000"/>
                  </a:schemeClr>
                </a:solidFill>
              </a:rPr>
            </a:br>
            <a:r>
              <a:rPr lang="en-IN" sz="3600" dirty="0">
                <a:solidFill>
                  <a:schemeClr val="accent5">
                    <a:lumMod val="50000"/>
                  </a:schemeClr>
                </a:solidFill>
              </a:rPr>
              <a:t>WHAT IS HYPOTHESIS TESTING ?</a:t>
            </a:r>
            <a:br>
              <a:rPr lang="en-IN" sz="3600" dirty="0">
                <a:solidFill>
                  <a:schemeClr val="accent5">
                    <a:lumMod val="50000"/>
                  </a:schemeClr>
                </a:solidFill>
              </a:rPr>
            </a:br>
            <a:endParaRPr lang="en-IN" sz="3600" dirty="0">
              <a:solidFill>
                <a:schemeClr val="accent5">
                  <a:lumMod val="50000"/>
                </a:schemeClr>
              </a:solidFill>
            </a:endParaRPr>
          </a:p>
        </p:txBody>
      </p:sp>
      <p:sp>
        <p:nvSpPr>
          <p:cNvPr id="3" name="Content Placeholder 2">
            <a:extLst>
              <a:ext uri="{FF2B5EF4-FFF2-40B4-BE49-F238E27FC236}">
                <a16:creationId xmlns="" xmlns:a16="http://schemas.microsoft.com/office/drawing/2014/main" id="{2846DD9C-5497-4738-A3AF-CADCB58F89D2}"/>
              </a:ext>
            </a:extLst>
          </p:cNvPr>
          <p:cNvSpPr>
            <a:spLocks noGrp="1"/>
          </p:cNvSpPr>
          <p:nvPr>
            <p:ph sz="quarter" idx="13"/>
          </p:nvPr>
        </p:nvSpPr>
        <p:spPr>
          <a:xfrm>
            <a:off x="1046835" y="1925053"/>
            <a:ext cx="8858620" cy="2252311"/>
          </a:xfrm>
        </p:spPr>
        <p:txBody>
          <a:bodyPr>
            <a:normAutofit/>
          </a:bodyPr>
          <a:lstStyle/>
          <a:p>
            <a:pPr marL="0" indent="0">
              <a:lnSpc>
                <a:spcPct val="80000"/>
              </a:lnSpc>
              <a:buNone/>
            </a:pPr>
            <a:r>
              <a:rPr lang="en-US" sz="2400" dirty="0"/>
              <a:t>Hypothesis testing is a well defined procedure which helps us to decide objectively whether to accept or reject the hypothesis based on the information available from the sample.</a:t>
            </a:r>
            <a:endParaRPr lang="en-IN" sz="2400" dirty="0"/>
          </a:p>
          <a:p>
            <a:pPr marL="0" indent="0">
              <a:buNone/>
            </a:pPr>
            <a:endParaRPr lang="en-IN" sz="2400" dirty="0"/>
          </a:p>
          <a:p>
            <a:pPr marL="0" indent="0">
              <a:buNone/>
            </a:pPr>
            <a:endParaRPr lang="en-IN" sz="2400" dirty="0"/>
          </a:p>
        </p:txBody>
      </p:sp>
      <p:pic>
        <p:nvPicPr>
          <p:cNvPr id="7" name="Picture 4" descr="What is null and alternative hypothesis?">
            <a:extLst>
              <a:ext uri="{FF2B5EF4-FFF2-40B4-BE49-F238E27FC236}">
                <a16:creationId xmlns="" xmlns:a16="http://schemas.microsoft.com/office/drawing/2014/main" id="{215422AC-A3AA-4ABB-A9F5-FED6212BD60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81275" y="3498916"/>
            <a:ext cx="5387287" cy="2108201"/>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2" descr="careereraonline Events | Eventbrite">
            <a:extLst>
              <a:ext uri="{FF2B5EF4-FFF2-40B4-BE49-F238E27FC236}">
                <a16:creationId xmlns="" xmlns:a16="http://schemas.microsoft.com/office/drawing/2014/main" id="{28001163-1DD8-462A-AF72-C62EEC6AAB35}"/>
              </a:ext>
            </a:extLst>
          </p:cNvPr>
          <p:cNvPicPr>
            <a:picLocks noChangeAspect="1" noChangeArrowheads="1"/>
          </p:cNvPicPr>
          <p:nvPr/>
        </p:nvPicPr>
        <p:blipFill rotWithShape="1">
          <a:blip r:embed="rId3">
            <a:extLst>
              <a:ext uri="{28A0092B-C50C-407E-A947-70E740481C1C}">
                <a14:useLocalDpi xmlns="" xmlns:a14="http://schemas.microsoft.com/office/drawing/2010/main"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645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025" y="1307306"/>
            <a:ext cx="8797491" cy="723625"/>
          </a:xfrm>
        </p:spPr>
        <p:txBody>
          <a:bodyPr>
            <a:normAutofit/>
          </a:bodyPr>
          <a:lstStyle/>
          <a:p>
            <a:pPr algn="ctr"/>
            <a:r>
              <a:rPr lang="en-US" sz="3600" dirty="0">
                <a:solidFill>
                  <a:schemeClr val="accent5">
                    <a:lumMod val="50000"/>
                  </a:schemeClr>
                </a:solidFill>
              </a:rPr>
              <a:t>WHAT IS NULL HYPOTHESIS ?</a:t>
            </a:r>
          </a:p>
        </p:txBody>
      </p:sp>
      <p:sp>
        <p:nvSpPr>
          <p:cNvPr id="3" name="Content Placeholder 2"/>
          <p:cNvSpPr>
            <a:spLocks noGrp="1"/>
          </p:cNvSpPr>
          <p:nvPr>
            <p:ph sz="quarter" idx="13"/>
          </p:nvPr>
        </p:nvSpPr>
        <p:spPr>
          <a:xfrm>
            <a:off x="1047721" y="2183331"/>
            <a:ext cx="8797491" cy="3950018"/>
          </a:xfrm>
        </p:spPr>
        <p:txBody>
          <a:bodyPr>
            <a:normAutofit/>
          </a:bodyPr>
          <a:lstStyle/>
          <a:p>
            <a:pPr marL="0" indent="0">
              <a:lnSpc>
                <a:spcPct val="100000"/>
              </a:lnSpc>
              <a:buFont typeface="Arial" panose="020B0604020202020204" pitchFamily="34" charset="0"/>
              <a:buNone/>
            </a:pPr>
            <a:endParaRPr lang="en-US" sz="2400" dirty="0">
              <a:cs typeface="Arial" panose="020B0604020202020204" pitchFamily="34" charset="0"/>
            </a:endParaRPr>
          </a:p>
          <a:p>
            <a:pPr>
              <a:lnSpc>
                <a:spcPct val="100000"/>
              </a:lnSpc>
            </a:pPr>
            <a:r>
              <a:rPr lang="en-US" sz="2400" dirty="0">
                <a:cs typeface="Arial" panose="020B0604020202020204" pitchFamily="34" charset="0"/>
              </a:rPr>
              <a:t>Null Hypothesis (H</a:t>
            </a:r>
            <a:r>
              <a:rPr lang="en-US" sz="2400" baseline="-25000" dirty="0">
                <a:cs typeface="Arial" panose="020B0604020202020204" pitchFamily="34" charset="0"/>
              </a:rPr>
              <a:t>0</a:t>
            </a:r>
            <a:r>
              <a:rPr lang="en-US" sz="2400" dirty="0">
                <a:cs typeface="Arial" panose="020B0604020202020204" pitchFamily="34" charset="0"/>
              </a:rPr>
              <a:t>) is the hypothesis which is tested for the possible rejection under the assumption that is true. </a:t>
            </a:r>
          </a:p>
          <a:p>
            <a:pPr>
              <a:lnSpc>
                <a:spcPct val="100000"/>
              </a:lnSpc>
            </a:pPr>
            <a:r>
              <a:rPr lang="en-US" sz="2400" dirty="0">
                <a:cs typeface="Arial" panose="020B0604020202020204" pitchFamily="34" charset="0"/>
              </a:rPr>
              <a:t> It  is used to determine whether the hypothesis assumed for the sample of data stands true for the entire population or not.</a:t>
            </a:r>
          </a:p>
          <a:p>
            <a:pPr>
              <a:lnSpc>
                <a:spcPct val="100000"/>
              </a:lnSpc>
            </a:pPr>
            <a:r>
              <a:rPr lang="en-US" sz="2400" dirty="0">
                <a:cs typeface="Arial" panose="020B0604020202020204" pitchFamily="34" charset="0"/>
              </a:rPr>
              <a:t> A null hypothesis proposes that no statistical significance exists in a set of given observations. </a:t>
            </a:r>
          </a:p>
          <a:p>
            <a:pPr>
              <a:lnSpc>
                <a:spcPct val="100000"/>
              </a:lnSpc>
            </a:pPr>
            <a:r>
              <a:rPr lang="en-US" sz="2400" dirty="0">
                <a:cs typeface="Arial" panose="020B0604020202020204" pitchFamily="34" charset="0"/>
              </a:rPr>
              <a:t>The hypothesized value of the parameter is called the null hypothesis.</a:t>
            </a:r>
          </a:p>
          <a:p>
            <a:pPr marL="0" indent="0">
              <a:lnSpc>
                <a:spcPct val="100000"/>
              </a:lnSpc>
              <a:buFont typeface="Arial" panose="020B0604020202020204" pitchFamily="34" charset="0"/>
              <a:buNone/>
            </a:pPr>
            <a:endParaRPr lang="en-US" sz="2400" dirty="0">
              <a:cs typeface="Arial" panose="020B0604020202020204" pitchFamily="34" charset="0"/>
            </a:endParaRPr>
          </a:p>
        </p:txBody>
      </p:sp>
      <p:pic>
        <p:nvPicPr>
          <p:cNvPr id="4" name="Picture 2" descr="careereraonline Events | Eventbrite">
            <a:extLst>
              <a:ext uri="{FF2B5EF4-FFF2-40B4-BE49-F238E27FC236}">
                <a16:creationId xmlns="" xmlns:a16="http://schemas.microsoft.com/office/drawing/2014/main" id="{F58D0000-A182-4C36-BDB9-3CA1E2059BF0}"/>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40382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154906"/>
            <a:ext cx="9044887" cy="587268"/>
          </a:xfrm>
        </p:spPr>
        <p:txBody>
          <a:bodyPr>
            <a:normAutofit/>
          </a:bodyPr>
          <a:lstStyle/>
          <a:p>
            <a:pPr algn="ctr"/>
            <a:r>
              <a:rPr lang="en-US" sz="3600" dirty="0">
                <a:solidFill>
                  <a:schemeClr val="accent5">
                    <a:lumMod val="50000"/>
                  </a:schemeClr>
                </a:solidFill>
              </a:rPr>
              <a:t>WHAT IS ALTERNATIVE HYPOTHESIS ?</a:t>
            </a:r>
          </a:p>
        </p:txBody>
      </p:sp>
      <p:sp>
        <p:nvSpPr>
          <p:cNvPr id="3" name="Content Placeholder 2"/>
          <p:cNvSpPr>
            <a:spLocks noGrp="1"/>
          </p:cNvSpPr>
          <p:nvPr>
            <p:ph sz="quarter" idx="13"/>
          </p:nvPr>
        </p:nvSpPr>
        <p:spPr>
          <a:xfrm>
            <a:off x="1168400" y="1930401"/>
            <a:ext cx="8714687" cy="3873634"/>
          </a:xfrm>
        </p:spPr>
        <p:txBody>
          <a:bodyPr>
            <a:normAutofit/>
          </a:bodyPr>
          <a:lstStyle/>
          <a:p>
            <a:pPr marL="0" indent="0">
              <a:lnSpc>
                <a:spcPct val="100000"/>
              </a:lnSpc>
              <a:buFont typeface="Arial" panose="020B0604020202020204" pitchFamily="34" charset="0"/>
              <a:buNone/>
            </a:pPr>
            <a:endParaRPr lang="en-US" sz="2400" dirty="0">
              <a:cs typeface="Arial" panose="020B0604020202020204" pitchFamily="34" charset="0"/>
            </a:endParaRPr>
          </a:p>
          <a:p>
            <a:pPr>
              <a:lnSpc>
                <a:spcPct val="100000"/>
              </a:lnSpc>
            </a:pPr>
            <a:r>
              <a:rPr lang="en-US" sz="2400" dirty="0">
                <a:cs typeface="Arial" panose="020B0604020202020204" pitchFamily="34" charset="0"/>
              </a:rPr>
              <a:t>Alternative Hypothesis (H</a:t>
            </a:r>
            <a:r>
              <a:rPr lang="en-US" sz="2400" baseline="-25000" dirty="0">
                <a:cs typeface="Arial" panose="020B0604020202020204" pitchFamily="34" charset="0"/>
              </a:rPr>
              <a:t>a</a:t>
            </a:r>
            <a:r>
              <a:rPr lang="en-US" sz="2400" dirty="0">
                <a:cs typeface="Arial" panose="020B0604020202020204" pitchFamily="34" charset="0"/>
              </a:rPr>
              <a:t>) is the logical opposite of the null hypothesis </a:t>
            </a:r>
          </a:p>
          <a:p>
            <a:pPr>
              <a:lnSpc>
                <a:spcPct val="100000"/>
              </a:lnSpc>
            </a:pPr>
            <a:r>
              <a:rPr lang="en-US" sz="2400" dirty="0">
                <a:cs typeface="Arial" panose="020B0604020202020204" pitchFamily="34" charset="0"/>
              </a:rPr>
              <a:t>The alternative hypothesis is a statement that will be accepted as a result of the null hypothesis being rejected.</a:t>
            </a:r>
          </a:p>
          <a:p>
            <a:pPr>
              <a:lnSpc>
                <a:spcPct val="100000"/>
              </a:lnSpc>
            </a:pPr>
            <a:r>
              <a:rPr lang="en-US" sz="2400" dirty="0">
                <a:cs typeface="Arial" panose="020B0604020202020204" pitchFamily="34" charset="0"/>
              </a:rPr>
              <a:t>The alternative hypothesis is the residual of the null hypothesis </a:t>
            </a:r>
          </a:p>
          <a:p>
            <a:pPr>
              <a:lnSpc>
                <a:spcPct val="100000"/>
              </a:lnSpc>
            </a:pPr>
            <a:r>
              <a:rPr lang="en-US" sz="2400" dirty="0">
                <a:cs typeface="Arial" panose="020B0604020202020204" pitchFamily="34" charset="0"/>
              </a:rPr>
              <a:t>Alternative Hypothesis includes the outcomes not covered by the null hypothesis.</a:t>
            </a:r>
            <a:endParaRPr lang="en-IN" sz="2400" dirty="0">
              <a:cs typeface="Arial" panose="020B0604020202020204" pitchFamily="34" charset="0"/>
            </a:endParaRPr>
          </a:p>
          <a:p>
            <a:pPr marL="0" indent="0">
              <a:lnSpc>
                <a:spcPct val="100000"/>
              </a:lnSpc>
              <a:buFont typeface="Arial" panose="020B0604020202020204" pitchFamily="34" charset="0"/>
              <a:buNone/>
            </a:pPr>
            <a:endParaRPr lang="en-US" sz="2400" dirty="0">
              <a:cs typeface="Arial" panose="020B0604020202020204" pitchFamily="34" charset="0"/>
            </a:endParaRPr>
          </a:p>
          <a:p>
            <a:pPr marL="0" indent="0">
              <a:lnSpc>
                <a:spcPct val="100000"/>
              </a:lnSpc>
              <a:buFont typeface="Arial" panose="020B0604020202020204" pitchFamily="34" charset="0"/>
              <a:buNone/>
            </a:pPr>
            <a:endParaRPr lang="en-US" sz="2400" dirty="0">
              <a:cs typeface="Arial" panose="020B0604020202020204" pitchFamily="34" charset="0"/>
            </a:endParaRPr>
          </a:p>
        </p:txBody>
      </p:sp>
      <p:pic>
        <p:nvPicPr>
          <p:cNvPr id="4" name="Picture 2" descr="careereraonline Events | Eventbrite">
            <a:extLst>
              <a:ext uri="{FF2B5EF4-FFF2-40B4-BE49-F238E27FC236}">
                <a16:creationId xmlns="" xmlns:a16="http://schemas.microsoft.com/office/drawing/2014/main" id="{45272257-4172-4139-B7FD-3217E2B28EEC}"/>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15331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FF531E-B7CC-48D0-8335-9C652C1ED3E7}"/>
              </a:ext>
            </a:extLst>
          </p:cNvPr>
          <p:cNvSpPr>
            <a:spLocks noGrp="1"/>
          </p:cNvSpPr>
          <p:nvPr>
            <p:ph type="title"/>
          </p:nvPr>
        </p:nvSpPr>
        <p:spPr>
          <a:xfrm>
            <a:off x="529082" y="1154906"/>
            <a:ext cx="10038556" cy="801671"/>
          </a:xfrm>
        </p:spPr>
        <p:txBody>
          <a:bodyPr>
            <a:normAutofit/>
          </a:bodyPr>
          <a:lstStyle/>
          <a:p>
            <a:pPr algn="ctr"/>
            <a:r>
              <a:rPr lang="en-US" sz="3200" dirty="0">
                <a:solidFill>
                  <a:schemeClr val="accent5">
                    <a:lumMod val="50000"/>
                  </a:schemeClr>
                </a:solidFill>
              </a:rPr>
              <a:t>  WHAT ARE THE STEPS OF HYPOTHESIS TESTING  ?</a:t>
            </a:r>
            <a:endParaRPr lang="en-IN" sz="3200" dirty="0">
              <a:solidFill>
                <a:schemeClr val="accent5">
                  <a:lumMod val="50000"/>
                </a:schemeClr>
              </a:solidFill>
            </a:endParaRPr>
          </a:p>
        </p:txBody>
      </p:sp>
      <p:sp>
        <p:nvSpPr>
          <p:cNvPr id="3" name="Content Placeholder 2">
            <a:extLst>
              <a:ext uri="{FF2B5EF4-FFF2-40B4-BE49-F238E27FC236}">
                <a16:creationId xmlns="" xmlns:a16="http://schemas.microsoft.com/office/drawing/2014/main" id="{3B1B1249-AEEB-46F8-B018-5105214F7FE6}"/>
              </a:ext>
            </a:extLst>
          </p:cNvPr>
          <p:cNvSpPr>
            <a:spLocks noGrp="1"/>
          </p:cNvSpPr>
          <p:nvPr>
            <p:ph sz="quarter" idx="13"/>
          </p:nvPr>
        </p:nvSpPr>
        <p:spPr>
          <a:xfrm>
            <a:off x="1330960" y="2067628"/>
            <a:ext cx="8552978" cy="2778272"/>
          </a:xfrm>
        </p:spPr>
        <p:txBody>
          <a:bodyPr/>
          <a:lstStyle/>
          <a:p>
            <a:pPr>
              <a:buFont typeface="Arial" panose="020B0604020202020204" pitchFamily="34" charset="0"/>
              <a:buChar char="•"/>
            </a:pPr>
            <a:r>
              <a:rPr lang="en-US" sz="2400" dirty="0">
                <a:cs typeface="Arial" panose="020B0604020202020204" pitchFamily="34" charset="0"/>
              </a:rPr>
              <a:t>Step 1: Specify the Null Hypothesis. ...</a:t>
            </a:r>
          </a:p>
          <a:p>
            <a:pPr>
              <a:buFont typeface="Arial" panose="020B0604020202020204" pitchFamily="34" charset="0"/>
              <a:buChar char="•"/>
            </a:pPr>
            <a:r>
              <a:rPr lang="en-US" sz="2400" dirty="0">
                <a:cs typeface="Arial" panose="020B0604020202020204" pitchFamily="34" charset="0"/>
              </a:rPr>
              <a:t>Step 2: Specify the Alternative Hypothesis. ...</a:t>
            </a:r>
          </a:p>
          <a:p>
            <a:pPr>
              <a:buFont typeface="Arial" panose="020B0604020202020204" pitchFamily="34" charset="0"/>
              <a:buChar char="•"/>
            </a:pPr>
            <a:r>
              <a:rPr lang="en-US" sz="2400" dirty="0">
                <a:cs typeface="Arial" panose="020B0604020202020204" pitchFamily="34" charset="0"/>
              </a:rPr>
              <a:t>Step 3: Set the Significance Level (a) ...</a:t>
            </a:r>
          </a:p>
          <a:p>
            <a:pPr>
              <a:buFont typeface="Arial" panose="020B0604020202020204" pitchFamily="34" charset="0"/>
              <a:buChar char="•"/>
            </a:pPr>
            <a:r>
              <a:rPr lang="en-US" sz="2400" dirty="0">
                <a:cs typeface="Arial" panose="020B0604020202020204" pitchFamily="34" charset="0"/>
              </a:rPr>
              <a:t>Step 4: Calculate the Test Statistic and Corresponding P-Value. ...</a:t>
            </a:r>
          </a:p>
          <a:p>
            <a:pPr>
              <a:buFont typeface="Arial" panose="020B0604020202020204" pitchFamily="34" charset="0"/>
              <a:buChar char="•"/>
            </a:pPr>
            <a:r>
              <a:rPr lang="en-US" sz="2400" dirty="0">
                <a:cs typeface="Arial" panose="020B0604020202020204" pitchFamily="34" charset="0"/>
              </a:rPr>
              <a:t>Step 5: Drawing a Conclusion.</a:t>
            </a:r>
          </a:p>
        </p:txBody>
      </p:sp>
      <p:pic>
        <p:nvPicPr>
          <p:cNvPr id="4" name="Picture 2" descr="careereraonline Events | Eventbrite">
            <a:extLst>
              <a:ext uri="{FF2B5EF4-FFF2-40B4-BE49-F238E27FC236}">
                <a16:creationId xmlns="" xmlns:a16="http://schemas.microsoft.com/office/drawing/2014/main" id="{A44447AE-E0F0-402D-81DE-D4FD38713C96}"/>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3798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4B35EE-8BDB-4D88-928A-AD073792D311}"/>
              </a:ext>
            </a:extLst>
          </p:cNvPr>
          <p:cNvSpPr>
            <a:spLocks noGrp="1"/>
          </p:cNvSpPr>
          <p:nvPr>
            <p:ph type="title"/>
          </p:nvPr>
        </p:nvSpPr>
        <p:spPr>
          <a:xfrm>
            <a:off x="934244" y="1239520"/>
            <a:ext cx="9044887" cy="680720"/>
          </a:xfrm>
        </p:spPr>
        <p:txBody>
          <a:bodyPr>
            <a:normAutofit/>
          </a:bodyPr>
          <a:lstStyle/>
          <a:p>
            <a:pPr algn="ctr"/>
            <a:r>
              <a:rPr lang="en-IN" sz="3600" dirty="0">
                <a:solidFill>
                  <a:schemeClr val="accent5">
                    <a:lumMod val="50000"/>
                  </a:schemeClr>
                </a:solidFill>
              </a:rPr>
              <a:t>QUESTIONS ON HYPOTHESIS TESTING</a:t>
            </a:r>
          </a:p>
        </p:txBody>
      </p:sp>
      <p:sp>
        <p:nvSpPr>
          <p:cNvPr id="3" name="Content Placeholder 2">
            <a:extLst>
              <a:ext uri="{FF2B5EF4-FFF2-40B4-BE49-F238E27FC236}">
                <a16:creationId xmlns="" xmlns:a16="http://schemas.microsoft.com/office/drawing/2014/main" id="{DB4A0AD6-65BF-4A4D-84A2-0374A6F12F27}"/>
              </a:ext>
            </a:extLst>
          </p:cNvPr>
          <p:cNvSpPr>
            <a:spLocks noGrp="1"/>
          </p:cNvSpPr>
          <p:nvPr>
            <p:ph sz="quarter" idx="13"/>
          </p:nvPr>
        </p:nvSpPr>
        <p:spPr>
          <a:xfrm>
            <a:off x="934244" y="2011680"/>
            <a:ext cx="8963607" cy="4600258"/>
          </a:xfrm>
        </p:spPr>
        <p:txBody>
          <a:bodyPr>
            <a:noAutofit/>
          </a:bodyPr>
          <a:lstStyle/>
          <a:p>
            <a:pPr marL="0" indent="0">
              <a:lnSpc>
                <a:spcPct val="100000"/>
              </a:lnSpc>
              <a:buFont typeface="Arial" panose="020B0604020202020204" pitchFamily="34" charset="0"/>
              <a:buNone/>
            </a:pPr>
            <a:endParaRPr lang="en-US" sz="2000" dirty="0">
              <a:cs typeface="Arial" panose="020B0604020202020204" pitchFamily="34" charset="0"/>
            </a:endParaRPr>
          </a:p>
          <a:p>
            <a:pPr marL="0" indent="0">
              <a:lnSpc>
                <a:spcPct val="100000"/>
              </a:lnSpc>
              <a:buFont typeface="Arial" panose="020B0604020202020204" pitchFamily="34" charset="0"/>
              <a:buNone/>
            </a:pPr>
            <a:endParaRPr lang="en-US" sz="2000" dirty="0">
              <a:cs typeface="Arial" panose="020B0604020202020204" pitchFamily="34" charset="0"/>
            </a:endParaRPr>
          </a:p>
          <a:p>
            <a:pPr marL="0" indent="0">
              <a:lnSpc>
                <a:spcPct val="100000"/>
              </a:lnSpc>
              <a:buFont typeface="Arial" panose="020B0604020202020204" pitchFamily="34" charset="0"/>
              <a:buNone/>
            </a:pPr>
            <a:endParaRPr lang="en-US" sz="2000" dirty="0">
              <a:cs typeface="Arial" panose="020B0604020202020204" pitchFamily="34" charset="0"/>
            </a:endParaRPr>
          </a:p>
          <a:p>
            <a:pPr marL="0" indent="0">
              <a:lnSpc>
                <a:spcPct val="100000"/>
              </a:lnSpc>
              <a:buFont typeface="Arial" panose="020B0604020202020204" pitchFamily="34" charset="0"/>
              <a:buNone/>
            </a:pPr>
            <a:endParaRPr lang="en-US" sz="2000" dirty="0">
              <a:cs typeface="Arial" panose="020B0604020202020204" pitchFamily="34" charset="0"/>
            </a:endParaRPr>
          </a:p>
          <a:p>
            <a:pPr marL="0" indent="0">
              <a:lnSpc>
                <a:spcPct val="100000"/>
              </a:lnSpc>
              <a:buFont typeface="Arial" panose="020B0604020202020204" pitchFamily="34" charset="0"/>
              <a:buNone/>
            </a:pPr>
            <a:endParaRPr lang="en-US" sz="2000" dirty="0">
              <a:cs typeface="Arial" panose="020B0604020202020204" pitchFamily="34" charset="0"/>
            </a:endParaRPr>
          </a:p>
          <a:p>
            <a:pPr marL="0" indent="0">
              <a:lnSpc>
                <a:spcPct val="100000"/>
              </a:lnSpc>
              <a:buFont typeface="Arial" panose="020B0604020202020204" pitchFamily="34" charset="0"/>
              <a:buNone/>
            </a:pPr>
            <a:endParaRPr lang="en-US" sz="2000" dirty="0">
              <a:cs typeface="Arial" panose="020B0604020202020204" pitchFamily="34" charset="0"/>
            </a:endParaRPr>
          </a:p>
          <a:p>
            <a:pPr marL="0" indent="0">
              <a:lnSpc>
                <a:spcPct val="100000"/>
              </a:lnSpc>
              <a:buFont typeface="Arial" panose="020B0604020202020204" pitchFamily="34" charset="0"/>
              <a:buNone/>
            </a:pPr>
            <a:endParaRPr lang="en-US" sz="2000" dirty="0">
              <a:cs typeface="Arial" panose="020B0604020202020204" pitchFamily="34" charset="0"/>
            </a:endParaRPr>
          </a:p>
          <a:p>
            <a:pPr marL="0" indent="0">
              <a:lnSpc>
                <a:spcPct val="100000"/>
              </a:lnSpc>
              <a:buFont typeface="Arial" panose="020B0604020202020204" pitchFamily="34" charset="0"/>
              <a:buNone/>
            </a:pPr>
            <a:endParaRPr lang="en-US" sz="2000" dirty="0">
              <a:cs typeface="Arial" panose="020B0604020202020204" pitchFamily="34" charset="0"/>
            </a:endParaRPr>
          </a:p>
          <a:p>
            <a:pPr marL="0" indent="0">
              <a:lnSpc>
                <a:spcPct val="100000"/>
              </a:lnSpc>
              <a:buFont typeface="Arial" panose="020B0604020202020204" pitchFamily="34" charset="0"/>
              <a:buNone/>
            </a:pPr>
            <a:endParaRPr lang="en-US" sz="2000" dirty="0">
              <a:cs typeface="Arial" panose="020B0604020202020204" pitchFamily="34" charset="0"/>
            </a:endParaRPr>
          </a:p>
          <a:p>
            <a:pPr marL="0" indent="0">
              <a:lnSpc>
                <a:spcPct val="100000"/>
              </a:lnSpc>
              <a:buFont typeface="Arial" panose="020B0604020202020204" pitchFamily="34" charset="0"/>
              <a:buNone/>
            </a:pPr>
            <a:endParaRPr lang="en-US" sz="2000" dirty="0">
              <a:cs typeface="Arial" panose="020B0604020202020204" pitchFamily="34" charset="0"/>
            </a:endParaRPr>
          </a:p>
          <a:p>
            <a:pPr marL="0" indent="0">
              <a:lnSpc>
                <a:spcPct val="100000"/>
              </a:lnSpc>
              <a:buFont typeface="Arial" panose="020B0604020202020204" pitchFamily="34" charset="0"/>
              <a:buNone/>
            </a:pPr>
            <a:r>
              <a:rPr lang="en-US" sz="2000" dirty="0">
                <a:cs typeface="Arial" panose="020B0604020202020204" pitchFamily="34" charset="0"/>
              </a:rPr>
              <a:t>Q1. A test of H0:μ=20H0:μ=20 versus Ha: μ&gt;20Ha:μ&gt;20  rejects the null hypothesis. Later it is discovered that μ=19.9μ=19.9. What type of error, if any, has been made?</a:t>
            </a:r>
          </a:p>
          <a:p>
            <a:pPr marL="0" indent="0">
              <a:lnSpc>
                <a:spcPct val="100000"/>
              </a:lnSpc>
              <a:buFont typeface="Arial" panose="020B0604020202020204" pitchFamily="34" charset="0"/>
              <a:buNone/>
            </a:pPr>
            <a:r>
              <a:rPr lang="en-US" sz="2000" dirty="0">
                <a:cs typeface="Arial" panose="020B0604020202020204" pitchFamily="34" charset="0"/>
              </a:rPr>
              <a:t>Soln : </a:t>
            </a:r>
            <a:r>
              <a:rPr lang="en-IN" sz="2000" dirty="0">
                <a:cs typeface="Arial" panose="020B0604020202020204" pitchFamily="34" charset="0"/>
              </a:rPr>
              <a:t>Null Hypothesis:</a:t>
            </a:r>
          </a:p>
          <a:p>
            <a:pPr marL="457200" lvl="1" indent="0">
              <a:lnSpc>
                <a:spcPct val="100000"/>
              </a:lnSpc>
              <a:spcBef>
                <a:spcPts val="1000"/>
              </a:spcBef>
              <a:buFont typeface="Arial" panose="020B0604020202020204" pitchFamily="34" charset="0"/>
              <a:buNone/>
            </a:pPr>
            <a:r>
              <a:rPr lang="en-IN" sz="2000" dirty="0">
                <a:cs typeface="Arial" panose="020B0604020202020204" pitchFamily="34" charset="0"/>
              </a:rPr>
              <a:t>                           H0:</a:t>
            </a:r>
            <a:r>
              <a:rPr lang="el-GR" sz="2000" dirty="0">
                <a:cs typeface="Arial" panose="020B0604020202020204" pitchFamily="34" charset="0"/>
              </a:rPr>
              <a:t>μ=20</a:t>
            </a:r>
            <a:r>
              <a:rPr lang="en-IN" sz="2000" dirty="0">
                <a:cs typeface="Arial" panose="020B0604020202020204" pitchFamily="34" charset="0"/>
              </a:rPr>
              <a:t>H0:</a:t>
            </a:r>
            <a:r>
              <a:rPr lang="el-GR" sz="2000" dirty="0">
                <a:cs typeface="Arial" panose="020B0604020202020204" pitchFamily="34" charset="0"/>
              </a:rPr>
              <a:t>μ=20</a:t>
            </a:r>
          </a:p>
          <a:p>
            <a:pPr marL="457200" lvl="1" indent="0">
              <a:lnSpc>
                <a:spcPct val="100000"/>
              </a:lnSpc>
              <a:spcBef>
                <a:spcPts val="1000"/>
              </a:spcBef>
              <a:buFont typeface="Arial" panose="020B0604020202020204" pitchFamily="34" charset="0"/>
              <a:buNone/>
            </a:pPr>
            <a:r>
              <a:rPr lang="en-IN" sz="2000" dirty="0">
                <a:cs typeface="Arial" panose="020B0604020202020204" pitchFamily="34" charset="0"/>
              </a:rPr>
              <a:t>     Alternative Hypothesis:</a:t>
            </a:r>
          </a:p>
          <a:p>
            <a:pPr marL="457200" lvl="1" indent="0">
              <a:lnSpc>
                <a:spcPct val="100000"/>
              </a:lnSpc>
              <a:spcBef>
                <a:spcPts val="1000"/>
              </a:spcBef>
              <a:buFont typeface="Arial" panose="020B0604020202020204" pitchFamily="34" charset="0"/>
              <a:buNone/>
            </a:pPr>
            <a:r>
              <a:rPr lang="en-IN" sz="2000" dirty="0">
                <a:cs typeface="Arial" panose="020B0604020202020204" pitchFamily="34" charset="0"/>
              </a:rPr>
              <a:t>                           Ha:</a:t>
            </a:r>
            <a:r>
              <a:rPr lang="el-GR" sz="2000" dirty="0">
                <a:cs typeface="Arial" panose="020B0604020202020204" pitchFamily="34" charset="0"/>
              </a:rPr>
              <a:t>μ&gt;20</a:t>
            </a:r>
            <a:endParaRPr lang="en-IN" sz="2000" dirty="0">
              <a:cs typeface="Arial" panose="020B0604020202020204" pitchFamily="34" charset="0"/>
            </a:endParaRPr>
          </a:p>
          <a:p>
            <a:pPr marL="457200" lvl="1" indent="0">
              <a:lnSpc>
                <a:spcPct val="100000"/>
              </a:lnSpc>
              <a:spcBef>
                <a:spcPts val="1000"/>
              </a:spcBef>
              <a:buFont typeface="Arial" panose="020B0604020202020204" pitchFamily="34" charset="0"/>
              <a:buNone/>
            </a:pPr>
            <a:r>
              <a:rPr lang="en-US" sz="2000" dirty="0">
                <a:cs typeface="Arial" panose="020B0604020202020204" pitchFamily="34" charset="0"/>
              </a:rPr>
              <a:t>The new population mean, μ=19.9</a:t>
            </a:r>
          </a:p>
          <a:p>
            <a:pPr marL="0" indent="0">
              <a:lnSpc>
                <a:spcPct val="100000"/>
              </a:lnSpc>
              <a:buFont typeface="Arial" panose="020B0604020202020204" pitchFamily="34" charset="0"/>
              <a:buNone/>
            </a:pPr>
            <a:r>
              <a:rPr lang="en-US" sz="2000" dirty="0">
                <a:cs typeface="Arial" panose="020B0604020202020204" pitchFamily="34" charset="0"/>
              </a:rPr>
              <a:t>Conclusion:</a:t>
            </a:r>
          </a:p>
          <a:p>
            <a:pPr marL="0" indent="0">
              <a:lnSpc>
                <a:spcPct val="100000"/>
              </a:lnSpc>
              <a:buFont typeface="Arial" panose="020B0604020202020204" pitchFamily="34" charset="0"/>
              <a:buNone/>
            </a:pPr>
            <a:r>
              <a:rPr lang="en-US" sz="2000" dirty="0">
                <a:cs typeface="Arial" panose="020B0604020202020204" pitchFamily="34" charset="0"/>
              </a:rPr>
              <a:t>In this question, we are rejecting the null hypothesis when it is false because the actual mean is μ=19.9μ=19.9. Therefore, it is neither a type I error nor a type II error. Option (c) is correct.</a:t>
            </a:r>
          </a:p>
          <a:p>
            <a:pPr marL="0" indent="0">
              <a:lnSpc>
                <a:spcPct val="100000"/>
              </a:lnSpc>
              <a:buFont typeface="Arial" panose="020B0604020202020204" pitchFamily="34" charset="0"/>
              <a:buNone/>
            </a:pPr>
            <a:endParaRPr lang="en-US" sz="2000" dirty="0">
              <a:cs typeface="Arial" panose="020B0604020202020204" pitchFamily="34" charset="0"/>
            </a:endParaRPr>
          </a:p>
          <a:p>
            <a:pPr marL="0" indent="0">
              <a:lnSpc>
                <a:spcPct val="100000"/>
              </a:lnSpc>
              <a:buFont typeface="Arial" panose="020B0604020202020204" pitchFamily="34" charset="0"/>
              <a:buNone/>
            </a:pPr>
            <a:endParaRPr lang="en-US" sz="2000" dirty="0">
              <a:cs typeface="Arial" panose="020B0604020202020204" pitchFamily="34" charset="0"/>
            </a:endParaRPr>
          </a:p>
          <a:p>
            <a:pPr marL="457200" lvl="1" indent="0">
              <a:lnSpc>
                <a:spcPct val="100000"/>
              </a:lnSpc>
              <a:spcBef>
                <a:spcPts val="1000"/>
              </a:spcBef>
              <a:buFont typeface="Arial" panose="020B0604020202020204" pitchFamily="34" charset="0"/>
              <a:buNone/>
            </a:pPr>
            <a:endParaRPr lang="el-GR" sz="2000" dirty="0">
              <a:cs typeface="Arial" panose="020B0604020202020204" pitchFamily="34" charset="0"/>
            </a:endParaRPr>
          </a:p>
          <a:p>
            <a:pPr marL="0" indent="0">
              <a:lnSpc>
                <a:spcPct val="100000"/>
              </a:lnSpc>
              <a:buFont typeface="Arial" panose="020B0604020202020204" pitchFamily="34" charset="0"/>
              <a:buNone/>
            </a:pPr>
            <a:endParaRPr lang="en-US" sz="2000" dirty="0">
              <a:cs typeface="Arial" panose="020B0604020202020204" pitchFamily="34" charset="0"/>
            </a:endParaRPr>
          </a:p>
          <a:p>
            <a:pPr marL="0" indent="0">
              <a:lnSpc>
                <a:spcPct val="100000"/>
              </a:lnSpc>
              <a:buFont typeface="Arial" panose="020B0604020202020204" pitchFamily="34" charset="0"/>
              <a:buNone/>
            </a:pPr>
            <a:endParaRPr lang="en-US" sz="2000" dirty="0">
              <a:cs typeface="Arial" panose="020B0604020202020204" pitchFamily="34" charset="0"/>
            </a:endParaRPr>
          </a:p>
          <a:p>
            <a:pPr marL="0" indent="0">
              <a:lnSpc>
                <a:spcPct val="100000"/>
              </a:lnSpc>
              <a:buFont typeface="Arial" panose="020B0604020202020204" pitchFamily="34" charset="0"/>
              <a:buNone/>
            </a:pPr>
            <a:endParaRPr lang="en-US" sz="2000" dirty="0">
              <a:cs typeface="Arial" panose="020B0604020202020204" pitchFamily="34" charset="0"/>
            </a:endParaRPr>
          </a:p>
          <a:p>
            <a:pPr marL="0" indent="0">
              <a:lnSpc>
                <a:spcPct val="100000"/>
              </a:lnSpc>
              <a:buFont typeface="Arial" panose="020B0604020202020204" pitchFamily="34" charset="0"/>
              <a:buNone/>
            </a:pPr>
            <a:endParaRPr lang="en-US" sz="2000" dirty="0">
              <a:cs typeface="Arial" panose="020B0604020202020204" pitchFamily="34" charset="0"/>
            </a:endParaRPr>
          </a:p>
          <a:p>
            <a:pPr marL="0" indent="0">
              <a:lnSpc>
                <a:spcPct val="100000"/>
              </a:lnSpc>
              <a:buFont typeface="Arial" panose="020B0604020202020204" pitchFamily="34" charset="0"/>
              <a:buNone/>
            </a:pPr>
            <a:endParaRPr lang="en-US" sz="2000" dirty="0">
              <a:cs typeface="Arial" panose="020B0604020202020204" pitchFamily="34" charset="0"/>
            </a:endParaRPr>
          </a:p>
          <a:p>
            <a:pPr marL="0" indent="0">
              <a:lnSpc>
                <a:spcPct val="100000"/>
              </a:lnSpc>
              <a:buFont typeface="Arial" panose="020B0604020202020204" pitchFamily="34" charset="0"/>
              <a:buNone/>
            </a:pPr>
            <a:endParaRPr lang="en-US" sz="2000" dirty="0">
              <a:cs typeface="Arial" panose="020B0604020202020204" pitchFamily="34" charset="0"/>
            </a:endParaRPr>
          </a:p>
          <a:p>
            <a:pPr marL="0" indent="0">
              <a:lnSpc>
                <a:spcPct val="100000"/>
              </a:lnSpc>
              <a:buFont typeface="Arial" panose="020B0604020202020204" pitchFamily="34" charset="0"/>
              <a:buNone/>
            </a:pPr>
            <a:endParaRPr lang="en-IN" sz="2000" dirty="0">
              <a:cs typeface="Arial" panose="020B0604020202020204" pitchFamily="34" charset="0"/>
            </a:endParaRPr>
          </a:p>
        </p:txBody>
      </p:sp>
      <p:pic>
        <p:nvPicPr>
          <p:cNvPr id="5" name="Picture 2" descr="careereraonline Events | Eventbrite">
            <a:extLst>
              <a:ext uri="{FF2B5EF4-FFF2-40B4-BE49-F238E27FC236}">
                <a16:creationId xmlns="" xmlns:a16="http://schemas.microsoft.com/office/drawing/2014/main" id="{20FAEB73-F697-434F-B9B4-B66EC4AC08B6}"/>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112394"/>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6353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620238-B8B2-4205-89A9-C675C436A4B2}"/>
              </a:ext>
            </a:extLst>
          </p:cNvPr>
          <p:cNvSpPr>
            <a:spLocks noGrp="1"/>
          </p:cNvSpPr>
          <p:nvPr>
            <p:ph type="title"/>
          </p:nvPr>
        </p:nvSpPr>
        <p:spPr>
          <a:xfrm>
            <a:off x="960120" y="1168400"/>
            <a:ext cx="9044887" cy="705168"/>
          </a:xfrm>
        </p:spPr>
        <p:txBody>
          <a:bodyPr>
            <a:normAutofit/>
          </a:bodyPr>
          <a:lstStyle/>
          <a:p>
            <a:pPr algn="ctr"/>
            <a:r>
              <a:rPr lang="en-IN" sz="3600" dirty="0">
                <a:solidFill>
                  <a:schemeClr val="accent5">
                    <a:lumMod val="50000"/>
                  </a:schemeClr>
                </a:solidFill>
                <a:latin typeface="Arial Narrow" panose="020B0606020202030204" pitchFamily="34" charset="0"/>
              </a:rPr>
              <a:t>QUESTIONS</a:t>
            </a:r>
            <a:r>
              <a:rPr lang="en-IN" sz="3600" dirty="0">
                <a:solidFill>
                  <a:schemeClr val="accent5">
                    <a:lumMod val="50000"/>
                  </a:schemeClr>
                </a:solidFill>
              </a:rPr>
              <a:t> ON HYPOTHESIS TESTING</a:t>
            </a:r>
            <a:endParaRPr lang="en-IN" sz="3600" dirty="0"/>
          </a:p>
        </p:txBody>
      </p:sp>
      <p:sp>
        <p:nvSpPr>
          <p:cNvPr id="3" name="Content Placeholder 2">
            <a:extLst>
              <a:ext uri="{FF2B5EF4-FFF2-40B4-BE49-F238E27FC236}">
                <a16:creationId xmlns="" xmlns:a16="http://schemas.microsoft.com/office/drawing/2014/main" id="{4FFBB226-FDEC-4BF8-A50F-5B2D8E873643}"/>
              </a:ext>
            </a:extLst>
          </p:cNvPr>
          <p:cNvSpPr>
            <a:spLocks noGrp="1"/>
          </p:cNvSpPr>
          <p:nvPr>
            <p:ph sz="quarter" idx="13"/>
          </p:nvPr>
        </p:nvSpPr>
        <p:spPr>
          <a:xfrm>
            <a:off x="1229359" y="1873568"/>
            <a:ext cx="8646161" cy="4689792"/>
          </a:xfrm>
        </p:spPr>
        <p:txBody>
          <a:bodyPr>
            <a:noAutofit/>
          </a:bodyPr>
          <a:lstStyle/>
          <a:p>
            <a:pPr>
              <a:lnSpc>
                <a:spcPct val="100000"/>
              </a:lnSpc>
            </a:pPr>
            <a:endParaRPr lang="en-US" sz="2400" dirty="0">
              <a:cs typeface="Arial" panose="020B0604020202020204" pitchFamily="34" charset="0"/>
            </a:endParaRPr>
          </a:p>
          <a:p>
            <a:pPr>
              <a:lnSpc>
                <a:spcPct val="100000"/>
              </a:lnSpc>
            </a:pPr>
            <a:endParaRPr lang="en-US" sz="2400" dirty="0">
              <a:cs typeface="Arial" panose="020B0604020202020204" pitchFamily="34" charset="0"/>
            </a:endParaRPr>
          </a:p>
          <a:p>
            <a:pPr marL="0" indent="0">
              <a:lnSpc>
                <a:spcPct val="100000"/>
              </a:lnSpc>
              <a:buNone/>
            </a:pPr>
            <a:endParaRPr lang="en-US" sz="2400" dirty="0">
              <a:cs typeface="Arial" panose="020B0604020202020204" pitchFamily="34" charset="0"/>
            </a:endParaRPr>
          </a:p>
          <a:p>
            <a:pPr marL="0" indent="0">
              <a:lnSpc>
                <a:spcPct val="100000"/>
              </a:lnSpc>
              <a:buNone/>
            </a:pPr>
            <a:endParaRPr lang="en-US" sz="2400" dirty="0">
              <a:cs typeface="Arial" panose="020B0604020202020204" pitchFamily="34" charset="0"/>
            </a:endParaRPr>
          </a:p>
          <a:p>
            <a:pPr marL="0" indent="0">
              <a:lnSpc>
                <a:spcPct val="100000"/>
              </a:lnSpc>
              <a:buNone/>
            </a:pPr>
            <a:endParaRPr lang="en-US" sz="2400" dirty="0">
              <a:cs typeface="Arial" panose="020B0604020202020204" pitchFamily="34" charset="0"/>
            </a:endParaRPr>
          </a:p>
          <a:p>
            <a:pPr marL="0" indent="0">
              <a:lnSpc>
                <a:spcPct val="100000"/>
              </a:lnSpc>
              <a:buNone/>
            </a:pPr>
            <a:endParaRPr lang="en-US" sz="2400" dirty="0">
              <a:cs typeface="Arial" panose="020B0604020202020204" pitchFamily="34" charset="0"/>
            </a:endParaRPr>
          </a:p>
          <a:p>
            <a:pPr>
              <a:lnSpc>
                <a:spcPct val="100000"/>
              </a:lnSpc>
              <a:buNone/>
            </a:pPr>
            <a:r>
              <a:rPr lang="en-US" sz="2400" dirty="0">
                <a:cs typeface="Arial" panose="020B0604020202020204" pitchFamily="34" charset="0"/>
              </a:rPr>
              <a:t>Q2. Assume that the difference between the observed, paired sample values is defined in the same manner and that the specified significance level is the same for both hypothesis tests. Using the same data, the statement that “a paired/dependent two sample t-test is equivalent to a one sample t-test on the paired differences, resulting in the same test statistic, same p-value, and same conclusion” is:</a:t>
            </a:r>
          </a:p>
          <a:p>
            <a:pPr>
              <a:lnSpc>
                <a:spcPct val="100000"/>
              </a:lnSpc>
            </a:pPr>
            <a:r>
              <a:rPr lang="en-US" sz="2400" dirty="0">
                <a:cs typeface="Arial" panose="020B0604020202020204" pitchFamily="34" charset="0"/>
              </a:rPr>
              <a:t>a. Always True                   b. Never True</a:t>
            </a:r>
          </a:p>
          <a:p>
            <a:pPr>
              <a:lnSpc>
                <a:spcPct val="100000"/>
              </a:lnSpc>
            </a:pPr>
            <a:r>
              <a:rPr lang="en-US" sz="2400" dirty="0">
                <a:cs typeface="Arial" panose="020B0604020202020204" pitchFamily="34" charset="0"/>
              </a:rPr>
              <a:t>c. Sometimes True           d. Not Enough Information.</a:t>
            </a:r>
          </a:p>
          <a:p>
            <a:pPr marL="0" indent="0">
              <a:lnSpc>
                <a:spcPct val="100000"/>
              </a:lnSpc>
              <a:buNone/>
            </a:pPr>
            <a:r>
              <a:rPr lang="en-US" sz="2400" dirty="0">
                <a:cs typeface="Arial" panose="020B0604020202020204" pitchFamily="34" charset="0"/>
              </a:rPr>
              <a:t>Soln </a:t>
            </a:r>
            <a:r>
              <a:rPr lang="en-US" sz="2000" b="1" dirty="0">
                <a:cs typeface="Arial" panose="020B0604020202020204" pitchFamily="34" charset="0"/>
              </a:rPr>
              <a:t>:  a . Always True</a:t>
            </a:r>
          </a:p>
          <a:p>
            <a:pPr marL="0" indent="0">
              <a:lnSpc>
                <a:spcPct val="100000"/>
              </a:lnSpc>
              <a:buNone/>
            </a:pPr>
            <a:endParaRPr lang="en-US" sz="2000" dirty="0">
              <a:cs typeface="Arial" panose="020B0604020202020204" pitchFamily="34" charset="0"/>
            </a:endParaRPr>
          </a:p>
          <a:p>
            <a:pPr marL="0" indent="0">
              <a:lnSpc>
                <a:spcPct val="100000"/>
              </a:lnSpc>
              <a:buNone/>
            </a:pPr>
            <a:endParaRPr lang="en-US" sz="2000" dirty="0">
              <a:cs typeface="Arial" panose="020B0604020202020204" pitchFamily="34" charset="0"/>
            </a:endParaRPr>
          </a:p>
          <a:p>
            <a:pPr marL="0" indent="0">
              <a:lnSpc>
                <a:spcPct val="100000"/>
              </a:lnSpc>
              <a:buFont typeface="Arial" panose="020B0604020202020204" pitchFamily="34" charset="0"/>
              <a:buNone/>
            </a:pPr>
            <a:endParaRPr lang="en-US" sz="2400" dirty="0">
              <a:cs typeface="Arial" panose="020B0604020202020204" pitchFamily="34" charset="0"/>
            </a:endParaRPr>
          </a:p>
          <a:p>
            <a:pPr>
              <a:lnSpc>
                <a:spcPct val="100000"/>
              </a:lnSpc>
            </a:pPr>
            <a:endParaRPr lang="en-US" sz="2400" dirty="0">
              <a:cs typeface="Arial" panose="020B0604020202020204" pitchFamily="34" charset="0"/>
            </a:endParaRPr>
          </a:p>
          <a:p>
            <a:pPr>
              <a:lnSpc>
                <a:spcPct val="100000"/>
              </a:lnSpc>
            </a:pPr>
            <a:endParaRPr lang="en-US" sz="2400" dirty="0">
              <a:cs typeface="Arial" panose="020B0604020202020204" pitchFamily="34" charset="0"/>
            </a:endParaRPr>
          </a:p>
          <a:p>
            <a:pPr>
              <a:lnSpc>
                <a:spcPct val="100000"/>
              </a:lnSpc>
            </a:pPr>
            <a:endParaRPr lang="en-US" sz="2400" dirty="0">
              <a:cs typeface="Arial" panose="020B0604020202020204" pitchFamily="34" charset="0"/>
            </a:endParaRPr>
          </a:p>
          <a:p>
            <a:pPr>
              <a:lnSpc>
                <a:spcPct val="100000"/>
              </a:lnSpc>
            </a:pPr>
            <a:endParaRPr lang="en-IN" sz="2400" dirty="0">
              <a:cs typeface="Arial" panose="020B0604020202020204" pitchFamily="34" charset="0"/>
            </a:endParaRPr>
          </a:p>
        </p:txBody>
      </p:sp>
      <p:pic>
        <p:nvPicPr>
          <p:cNvPr id="5" name="Picture 2" descr="careereraonline Events | Eventbrite">
            <a:extLst>
              <a:ext uri="{FF2B5EF4-FFF2-40B4-BE49-F238E27FC236}">
                <a16:creationId xmlns="" xmlns:a16="http://schemas.microsoft.com/office/drawing/2014/main" id="{21E43A2C-6CCC-4E37-B767-181EC3757A7D}"/>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7828" b="28506"/>
          <a:stretch/>
        </p:blipFill>
        <p:spPr bwMode="auto">
          <a:xfrm>
            <a:off x="0" y="41274"/>
            <a:ext cx="2581275" cy="1127126"/>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74254079"/>
      </p:ext>
    </p:extLst>
  </p:cSld>
  <p:clrMapOvr>
    <a:masterClrMapping/>
  </p:clrMapOvr>
</p:sld>
</file>

<file path=ppt/theme/theme1.xml><?xml version="1.0" encoding="utf-8"?>
<a:theme xmlns:a="http://schemas.openxmlformats.org/drawingml/2006/main" name="Theme1">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heme1" id="{66198476-4D85-40BF-B7A8-89FBAF28C706}" vid="{862B4B27-51C0-406F-B0ED-6F131394D583}"/>
    </a:ext>
  </a:extLst>
</a:theme>
</file>

<file path=docProps/app.xml><?xml version="1.0" encoding="utf-8"?>
<Properties xmlns="http://schemas.openxmlformats.org/officeDocument/2006/extended-properties" xmlns:vt="http://schemas.openxmlformats.org/officeDocument/2006/docPropsVTypes">
  <Template>Statistical Methods for Decision Making Careerera (1)</Template>
  <TotalTime>1432</TotalTime>
  <Words>1324</Words>
  <Application>Microsoft Office PowerPoint</Application>
  <PresentationFormat>Custom</PresentationFormat>
  <Paragraphs>218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Theme1</vt:lpstr>
      <vt:lpstr>Slide 1</vt:lpstr>
      <vt:lpstr>WHAT IS STATISTICS?</vt:lpstr>
      <vt:lpstr>WHAT IS POPULATION AND SAMPLE IN STATISTICS?</vt:lpstr>
      <vt:lpstr> WHAT IS HYPOTHESIS TESTING ? </vt:lpstr>
      <vt:lpstr>WHAT IS NULL HYPOTHESIS ?</vt:lpstr>
      <vt:lpstr>WHAT IS ALTERNATIVE HYPOTHESIS ?</vt:lpstr>
      <vt:lpstr>  WHAT ARE THE STEPS OF HYPOTHESIS TESTING  ?</vt:lpstr>
      <vt:lpstr>QUESTIONS ON HYPOTHESIS TESTING</vt:lpstr>
      <vt:lpstr>QUESTIONS ON HYPOTHESIS TESTING</vt:lpstr>
      <vt:lpstr>QUESTIONS ON HYPOTHESIS TESTING</vt:lpstr>
      <vt:lpstr>WHAT IS CRITICAL VALUE IN HYPOTHESIS TESTING ?</vt:lpstr>
      <vt:lpstr> WHAT IS Type 1 error ?  </vt:lpstr>
      <vt:lpstr> WHAT IS Type II error ? </vt:lpstr>
      <vt:lpstr>        WHAT IS THE DIFFERENCE BETWEEN  Type I error AND  Type II error?  </vt:lpstr>
      <vt:lpstr>WHAT IS ONE SAMPLE T-TEST ?</vt:lpstr>
      <vt:lpstr>      WHAT IS THE FORMULA OF ONE SAMPLE T-TEST ? </vt:lpstr>
      <vt:lpstr>WHAT IS TWO-SAMPLE T-TEST ?</vt:lpstr>
      <vt:lpstr>      WHAT IS THE FORMULA OF TWO SAMPLE T-TEST ? </vt:lpstr>
      <vt:lpstr>  WHAT IS Z-TEST ? </vt:lpstr>
      <vt:lpstr>WHAT IS THE FORMULA OF Z TEST ?</vt:lpstr>
      <vt:lpstr>WHAT IS ANOVA ?</vt:lpstr>
      <vt:lpstr>WHAT IS THE NEED OF ANOVA ?</vt:lpstr>
      <vt:lpstr>WHAT IS CHI-SQUARE ?</vt:lpstr>
      <vt:lpstr>WHAT IS THE FORMULA OF CHI SQUARE TEST ?</vt:lpstr>
      <vt:lpstr>Slide 25</vt:lpstr>
      <vt:lpstr>WHAT IS A/B TESTING?</vt:lpstr>
      <vt:lpstr>WHAT IS PEARSON CORRELATION ?</vt:lpstr>
      <vt:lpstr>WHAT IS CO-VARIANCE?</vt:lpstr>
      <vt:lpstr>WHAT IS CHEBYSHEV’S INEQUALITY?</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 kumari</dc:creator>
  <cp:lastModifiedBy>SNVA</cp:lastModifiedBy>
  <cp:revision>222</cp:revision>
  <dcterms:created xsi:type="dcterms:W3CDTF">2021-07-14T09:10:26Z</dcterms:created>
  <dcterms:modified xsi:type="dcterms:W3CDTF">2022-04-28T10:12:09Z</dcterms:modified>
</cp:coreProperties>
</file>