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slides/slide169.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1"/>
  </p:notesMasterIdLst>
  <p:sldIdLst>
    <p:sldId id="257" r:id="rId2"/>
    <p:sldId id="258" r:id="rId3"/>
    <p:sldId id="260" r:id="rId4"/>
    <p:sldId id="259" r:id="rId5"/>
    <p:sldId id="272" r:id="rId6"/>
    <p:sldId id="318" r:id="rId7"/>
    <p:sldId id="261" r:id="rId8"/>
    <p:sldId id="273" r:id="rId9"/>
    <p:sldId id="262" r:id="rId10"/>
    <p:sldId id="263" r:id="rId11"/>
    <p:sldId id="264" r:id="rId12"/>
    <p:sldId id="265" r:id="rId13"/>
    <p:sldId id="266" r:id="rId14"/>
    <p:sldId id="267" r:id="rId15"/>
    <p:sldId id="268" r:id="rId16"/>
    <p:sldId id="269" r:id="rId17"/>
    <p:sldId id="270" r:id="rId18"/>
    <p:sldId id="282" r:id="rId19"/>
    <p:sldId id="283" r:id="rId20"/>
    <p:sldId id="285" r:id="rId21"/>
    <p:sldId id="284" r:id="rId22"/>
    <p:sldId id="274" r:id="rId23"/>
    <p:sldId id="275" r:id="rId24"/>
    <p:sldId id="276" r:id="rId25"/>
    <p:sldId id="277" r:id="rId26"/>
    <p:sldId id="278" r:id="rId27"/>
    <p:sldId id="279" r:id="rId28"/>
    <p:sldId id="280" r:id="rId29"/>
    <p:sldId id="281" r:id="rId30"/>
    <p:sldId id="286"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9" r:id="rId47"/>
    <p:sldId id="320" r:id="rId48"/>
    <p:sldId id="321" r:id="rId49"/>
    <p:sldId id="311" r:id="rId50"/>
    <p:sldId id="312" r:id="rId51"/>
    <p:sldId id="313" r:id="rId52"/>
    <p:sldId id="314" r:id="rId53"/>
    <p:sldId id="315" r:id="rId54"/>
    <p:sldId id="316" r:id="rId55"/>
    <p:sldId id="317" r:id="rId56"/>
    <p:sldId id="294" r:id="rId57"/>
    <p:sldId id="329" r:id="rId58"/>
    <p:sldId id="330" r:id="rId59"/>
    <p:sldId id="331" r:id="rId60"/>
    <p:sldId id="322" r:id="rId61"/>
    <p:sldId id="332" r:id="rId62"/>
    <p:sldId id="333" r:id="rId63"/>
    <p:sldId id="334" r:id="rId64"/>
    <p:sldId id="335" r:id="rId65"/>
    <p:sldId id="336" r:id="rId66"/>
    <p:sldId id="323" r:id="rId67"/>
    <p:sldId id="324" r:id="rId68"/>
    <p:sldId id="337" r:id="rId69"/>
    <p:sldId id="338" r:id="rId70"/>
    <p:sldId id="339" r:id="rId71"/>
    <p:sldId id="437" r:id="rId72"/>
    <p:sldId id="340" r:id="rId73"/>
    <p:sldId id="341" r:id="rId74"/>
    <p:sldId id="342" r:id="rId75"/>
    <p:sldId id="343" r:id="rId76"/>
    <p:sldId id="344" r:id="rId77"/>
    <p:sldId id="345" r:id="rId78"/>
    <p:sldId id="346" r:id="rId79"/>
    <p:sldId id="347" r:id="rId80"/>
    <p:sldId id="348" r:id="rId81"/>
    <p:sldId id="349" r:id="rId82"/>
    <p:sldId id="350" r:id="rId83"/>
    <p:sldId id="351" r:id="rId84"/>
    <p:sldId id="352" r:id="rId85"/>
    <p:sldId id="353" r:id="rId86"/>
    <p:sldId id="354" r:id="rId87"/>
    <p:sldId id="355" r:id="rId88"/>
    <p:sldId id="356" r:id="rId89"/>
    <p:sldId id="357" r:id="rId90"/>
    <p:sldId id="358" r:id="rId91"/>
    <p:sldId id="359" r:id="rId92"/>
    <p:sldId id="360" r:id="rId93"/>
    <p:sldId id="361" r:id="rId94"/>
    <p:sldId id="362" r:id="rId95"/>
    <p:sldId id="363" r:id="rId96"/>
    <p:sldId id="364" r:id="rId97"/>
    <p:sldId id="365" r:id="rId98"/>
    <p:sldId id="366" r:id="rId99"/>
    <p:sldId id="367" r:id="rId100"/>
    <p:sldId id="368" r:id="rId101"/>
    <p:sldId id="369" r:id="rId102"/>
    <p:sldId id="370" r:id="rId103"/>
    <p:sldId id="371" r:id="rId104"/>
    <p:sldId id="372" r:id="rId105"/>
    <p:sldId id="373" r:id="rId106"/>
    <p:sldId id="374" r:id="rId107"/>
    <p:sldId id="375" r:id="rId108"/>
    <p:sldId id="376" r:id="rId109"/>
    <p:sldId id="377" r:id="rId110"/>
    <p:sldId id="378" r:id="rId111"/>
    <p:sldId id="379" r:id="rId112"/>
    <p:sldId id="380" r:id="rId113"/>
    <p:sldId id="381" r:id="rId114"/>
    <p:sldId id="382" r:id="rId115"/>
    <p:sldId id="383" r:id="rId116"/>
    <p:sldId id="384" r:id="rId117"/>
    <p:sldId id="385" r:id="rId118"/>
    <p:sldId id="386" r:id="rId119"/>
    <p:sldId id="387" r:id="rId120"/>
    <p:sldId id="388" r:id="rId121"/>
    <p:sldId id="389" r:id="rId122"/>
    <p:sldId id="390" r:id="rId123"/>
    <p:sldId id="391" r:id="rId124"/>
    <p:sldId id="392" r:id="rId125"/>
    <p:sldId id="393" r:id="rId126"/>
    <p:sldId id="394" r:id="rId127"/>
    <p:sldId id="395" r:id="rId128"/>
    <p:sldId id="396" r:id="rId129"/>
    <p:sldId id="397" r:id="rId130"/>
    <p:sldId id="398" r:id="rId131"/>
    <p:sldId id="399" r:id="rId132"/>
    <p:sldId id="400" r:id="rId133"/>
    <p:sldId id="401" r:id="rId134"/>
    <p:sldId id="402" r:id="rId135"/>
    <p:sldId id="403" r:id="rId136"/>
    <p:sldId id="404" r:id="rId137"/>
    <p:sldId id="405" r:id="rId138"/>
    <p:sldId id="406" r:id="rId139"/>
    <p:sldId id="407" r:id="rId140"/>
    <p:sldId id="408" r:id="rId141"/>
    <p:sldId id="409" r:id="rId142"/>
    <p:sldId id="410" r:id="rId143"/>
    <p:sldId id="411" r:id="rId144"/>
    <p:sldId id="412" r:id="rId145"/>
    <p:sldId id="413" r:id="rId146"/>
    <p:sldId id="414" r:id="rId147"/>
    <p:sldId id="415" r:id="rId148"/>
    <p:sldId id="416" r:id="rId149"/>
    <p:sldId id="417" r:id="rId150"/>
    <p:sldId id="418" r:id="rId151"/>
    <p:sldId id="419" r:id="rId152"/>
    <p:sldId id="420" r:id="rId153"/>
    <p:sldId id="421" r:id="rId154"/>
    <p:sldId id="422" r:id="rId155"/>
    <p:sldId id="423" r:id="rId156"/>
    <p:sldId id="424" r:id="rId157"/>
    <p:sldId id="425" r:id="rId158"/>
    <p:sldId id="426" r:id="rId159"/>
    <p:sldId id="427" r:id="rId160"/>
    <p:sldId id="428" r:id="rId161"/>
    <p:sldId id="429" r:id="rId162"/>
    <p:sldId id="430" r:id="rId163"/>
    <p:sldId id="327" r:id="rId164"/>
    <p:sldId id="431" r:id="rId165"/>
    <p:sldId id="432" r:id="rId166"/>
    <p:sldId id="433" r:id="rId167"/>
    <p:sldId id="434" r:id="rId168"/>
    <p:sldId id="435" r:id="rId169"/>
    <p:sldId id="436" r:id="rId1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66" d="100"/>
        <a:sy n="66"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tableStyles" Target="tableStyles.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4882AA-C653-459D-9852-A36EFE9A6511}" type="datetimeFigureOut">
              <a:rPr lang="en-US" smtClean="0"/>
              <a:pPr/>
              <a:t>5/18/2022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C77003-7D1F-464F-8700-F10BF41E899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68C77003-7D1F-464F-8700-F10BF41E899B}"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C77003-7D1F-464F-8700-F10BF41E899B}"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C77003-7D1F-464F-8700-F10BF41E899B}" type="slidenum">
              <a:rPr lang="en-US" smtClean="0"/>
              <a:pPr/>
              <a:t>13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C77003-7D1F-464F-8700-F10BF41E899B}" type="slidenum">
              <a:rPr lang="en-US" smtClean="0"/>
              <a:pPr/>
              <a:t>16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C77003-7D1F-464F-8700-F10BF41E899B}" type="slidenum">
              <a:rPr lang="en-US" smtClean="0"/>
              <a:pPr/>
              <a:t>22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C77003-7D1F-464F-8700-F10BF41E899B}" type="slidenum">
              <a:rPr lang="en-US" smtClean="0"/>
              <a:pPr/>
              <a:t>93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C77003-7D1F-464F-8700-F10BF41E899B}" type="slidenum">
              <a:rPr lang="en-US" smtClean="0"/>
              <a:pPr/>
              <a:t>103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C77003-7D1F-464F-8700-F10BF41E899B}" type="slidenum">
              <a:rPr lang="en-US" smtClean="0"/>
              <a:pPr/>
              <a:t>146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5D8FB0D7-83FC-48AB-87E0-F8FDF8A85079}"/>
              </a:ext>
            </a:extLst>
          </p:cNvPr>
          <p:cNvGrpSpPr/>
          <p:nvPr/>
        </p:nvGrpSpPr>
        <p:grpSpPr>
          <a:xfrm rot="281639">
            <a:off x="6902895" y="2164077"/>
            <a:ext cx="2874372" cy="5271389"/>
            <a:chOff x="4819517" y="2883145"/>
            <a:chExt cx="664917" cy="914557"/>
          </a:xfrm>
        </p:grpSpPr>
        <p:sp>
          <p:nvSpPr>
            <p:cNvPr id="8" name="Isosceles Triangle 7">
              <a:extLst>
                <a:ext uri="{FF2B5EF4-FFF2-40B4-BE49-F238E27FC236}">
                  <a16:creationId xmlns:a16="http://schemas.microsoft.com/office/drawing/2014/main" xmlns="" id="{9B9C52BA-4CCB-456B-9858-0D2E3307482F}"/>
                </a:ext>
              </a:extLst>
            </p:cNvPr>
            <p:cNvSpPr/>
            <p:nvPr/>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DF44E2BA-1A4F-4F1C-A48B-CFBA12B9D8F5}"/>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AF4B6B3C-9B7B-4F3B-A698-F2A509F8F9D1}"/>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xmlns="" id="{6E1F0B4F-E967-400C-B8A8-271393632B8C}"/>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xmlns="" id="{F0CA5A05-E4B7-4ED5-8A28-3BF7640CEB5E}"/>
              </a:ext>
            </a:extLst>
          </p:cNvPr>
          <p:cNvSpPr>
            <a:spLocks noGrp="1"/>
          </p:cNvSpPr>
          <p:nvPr>
            <p:ph type="ctrTitle"/>
          </p:nvPr>
        </p:nvSpPr>
        <p:spPr>
          <a:xfrm>
            <a:off x="628650" y="2901952"/>
            <a:ext cx="6858000" cy="1248026"/>
          </a:xfrm>
        </p:spPr>
        <p:txBody>
          <a:bodyPr anchor="b"/>
          <a:lstStyle>
            <a:lvl1pPr algn="l">
              <a:defRPr sz="6000"/>
            </a:lvl1pPr>
          </a:lstStyle>
          <a:p>
            <a:r>
              <a:rPr lang="en-US"/>
              <a:t>Click to edit Master title style</a:t>
            </a:r>
            <a:endParaRPr lang="en-IN" dirty="0"/>
          </a:p>
        </p:txBody>
      </p:sp>
      <p:sp>
        <p:nvSpPr>
          <p:cNvPr id="3" name="Subtitle 2">
            <a:extLst>
              <a:ext uri="{FF2B5EF4-FFF2-40B4-BE49-F238E27FC236}">
                <a16:creationId xmlns:a16="http://schemas.microsoft.com/office/drawing/2014/main" xmlns="" id="{2C2799B5-4B78-43A9-BC48-E6FAEA4D7981}"/>
              </a:ext>
            </a:extLst>
          </p:cNvPr>
          <p:cNvSpPr>
            <a:spLocks noGrp="1"/>
          </p:cNvSpPr>
          <p:nvPr>
            <p:ph type="subTitle" idx="1"/>
          </p:nvPr>
        </p:nvSpPr>
        <p:spPr>
          <a:xfrm>
            <a:off x="628650" y="4242053"/>
            <a:ext cx="6858000" cy="473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4" name="Date Placeholder 3">
            <a:extLst>
              <a:ext uri="{FF2B5EF4-FFF2-40B4-BE49-F238E27FC236}">
                <a16:creationId xmlns:a16="http://schemas.microsoft.com/office/drawing/2014/main" xmlns="" id="{750CEEEB-FA8D-4DDE-8C81-E7C9352317FB}"/>
              </a:ext>
            </a:extLst>
          </p:cNvPr>
          <p:cNvSpPr>
            <a:spLocks noGrp="1"/>
          </p:cNvSpPr>
          <p:nvPr>
            <p:ph type="dt" sz="half" idx="10"/>
          </p:nvPr>
        </p:nvSpPr>
        <p:spPr/>
        <p:txBody>
          <a:bodyPr/>
          <a:lstStyle/>
          <a:p>
            <a:fld id="{97451CD2-E5D7-451A-8E82-E35EAD784C03}" type="datetimeFigureOut">
              <a:rPr lang="en-IN" smtClean="0"/>
              <a:pPr/>
              <a:t>18-05-2022</a:t>
            </a:fld>
            <a:endParaRPr lang="en-IN"/>
          </a:p>
        </p:txBody>
      </p:sp>
      <p:sp>
        <p:nvSpPr>
          <p:cNvPr id="5" name="Footer Placeholder 4">
            <a:extLst>
              <a:ext uri="{FF2B5EF4-FFF2-40B4-BE49-F238E27FC236}">
                <a16:creationId xmlns:a16="http://schemas.microsoft.com/office/drawing/2014/main" xmlns="" id="{71311DFE-8BCD-43F1-AAB3-6B4D414F83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33B8969-9C6A-41EC-99CB-97D32C31A9AC}"/>
              </a:ext>
            </a:extLst>
          </p:cNvPr>
          <p:cNvSpPr>
            <a:spLocks noGrp="1"/>
          </p:cNvSpPr>
          <p:nvPr>
            <p:ph type="sldNum" sz="quarter" idx="12"/>
          </p:nvPr>
        </p:nvSpPr>
        <p:spPr/>
        <p:txBody>
          <a:bodyPr/>
          <a:lstStyle/>
          <a:p>
            <a:fld id="{3A514222-A4B0-49A8-AB9B-A8FE516218FC}" type="slidenum">
              <a:rPr lang="en-IN" smtClean="0"/>
              <a:pPr/>
              <a:t>‹#›</a:t>
            </a:fld>
            <a:endParaRPr lang="en-IN"/>
          </a:p>
        </p:txBody>
      </p:sp>
      <p:grpSp>
        <p:nvGrpSpPr>
          <p:cNvPr id="12" name="Group 22">
            <a:extLst>
              <a:ext uri="{FF2B5EF4-FFF2-40B4-BE49-F238E27FC236}">
                <a16:creationId xmlns:a16="http://schemas.microsoft.com/office/drawing/2014/main" xmlns="" id="{8D34AB07-6B1E-4407-8FC1-F7C3B9D69FD2}"/>
              </a:ext>
            </a:extLst>
          </p:cNvPr>
          <p:cNvGrpSpPr/>
          <p:nvPr/>
        </p:nvGrpSpPr>
        <p:grpSpPr>
          <a:xfrm>
            <a:off x="302474" y="1773220"/>
            <a:ext cx="2719885" cy="1128739"/>
            <a:chOff x="4819517" y="2883145"/>
            <a:chExt cx="2938372" cy="914557"/>
          </a:xfrm>
        </p:grpSpPr>
        <p:grpSp>
          <p:nvGrpSpPr>
            <p:cNvPr id="13" name="Group 23">
              <a:extLst>
                <a:ext uri="{FF2B5EF4-FFF2-40B4-BE49-F238E27FC236}">
                  <a16:creationId xmlns:a16="http://schemas.microsoft.com/office/drawing/2014/main" xmlns="" id="{F2E69536-681A-410F-B254-6925898D1784}"/>
                </a:ext>
              </a:extLst>
            </p:cNvPr>
            <p:cNvGrpSpPr/>
            <p:nvPr/>
          </p:nvGrpSpPr>
          <p:grpSpPr>
            <a:xfrm>
              <a:off x="4819517" y="2883145"/>
              <a:ext cx="664917" cy="914557"/>
              <a:chOff x="4819517" y="2883145"/>
              <a:chExt cx="664917" cy="914557"/>
            </a:xfrm>
          </p:grpSpPr>
          <p:sp>
            <p:nvSpPr>
              <p:cNvPr id="27" name="Isosceles Triangle 26">
                <a:extLst>
                  <a:ext uri="{FF2B5EF4-FFF2-40B4-BE49-F238E27FC236}">
                    <a16:creationId xmlns:a16="http://schemas.microsoft.com/office/drawing/2014/main" xmlns="" id="{4F5577B1-57F9-43EF-9370-9DDC4475407D}"/>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a16="http://schemas.microsoft.com/office/drawing/2014/main" xmlns="" id="{2EF3D72C-E454-49AE-BFB6-0DFE929BE569}"/>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a16="http://schemas.microsoft.com/office/drawing/2014/main" xmlns="" id="{29B53A02-2B41-4728-B85C-6B050F937022}"/>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a16="http://schemas.microsoft.com/office/drawing/2014/main" xmlns="" id="{7D1B2F26-9C3C-483E-8786-87550CF020E6}"/>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5" name="TextBox 24">
              <a:extLst>
                <a:ext uri="{FF2B5EF4-FFF2-40B4-BE49-F238E27FC236}">
                  <a16:creationId xmlns:a16="http://schemas.microsoft.com/office/drawing/2014/main" xmlns="" id="{15DED0BD-2E3E-4687-85AE-1F3627EC882D}"/>
                </a:ext>
              </a:extLst>
            </p:cNvPr>
            <p:cNvSpPr txBox="1"/>
            <p:nvPr/>
          </p:nvSpPr>
          <p:spPr>
            <a:xfrm>
              <a:off x="5359039" y="3320627"/>
              <a:ext cx="2398850" cy="47381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28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6" name="TextBox 25">
              <a:extLst>
                <a:ext uri="{FF2B5EF4-FFF2-40B4-BE49-F238E27FC236}">
                  <a16:creationId xmlns:a16="http://schemas.microsoft.com/office/drawing/2014/main" xmlns="" id="{663911DA-D578-42C3-A0B7-DAE8B3F15127}"/>
                </a:ext>
              </a:extLst>
            </p:cNvPr>
            <p:cNvSpPr txBox="1"/>
            <p:nvPr/>
          </p:nvSpPr>
          <p:spPr>
            <a:xfrm>
              <a:off x="7180073" y="3320627"/>
              <a:ext cx="143275" cy="1995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p14="http://schemas.microsoft.com/office/powerpoint/2010/main" xmlns="" val="86183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628650" y="356659"/>
            <a:ext cx="229743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97451CD2-E5D7-451A-8E82-E35EAD784C03}" type="datetimeFigureOut">
              <a:rPr lang="en-IN" smtClean="0"/>
              <a:pPr/>
              <a:t>18-05-2022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3028951" y="356130"/>
            <a:ext cx="5476772"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xmlns="" id="{19F0D554-057C-4CF2-9999-1188563C6E74}"/>
              </a:ext>
            </a:extLst>
          </p:cNvPr>
          <p:cNvSpPr>
            <a:spLocks noGrp="1"/>
          </p:cNvSpPr>
          <p:nvPr>
            <p:ph type="subTitle" idx="1"/>
          </p:nvPr>
        </p:nvSpPr>
        <p:spPr>
          <a:xfrm>
            <a:off x="628650" y="3429000"/>
            <a:ext cx="229743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6" name="Group 7">
            <a:extLst>
              <a:ext uri="{FF2B5EF4-FFF2-40B4-BE49-F238E27FC236}">
                <a16:creationId xmlns:a16="http://schemas.microsoft.com/office/drawing/2014/main" xmlns="" id="{B931190E-DC85-470F-A793-7CC3FDD687A1}"/>
              </a:ext>
            </a:extLst>
          </p:cNvPr>
          <p:cNvGrpSpPr/>
          <p:nvPr/>
        </p:nvGrpSpPr>
        <p:grpSpPr>
          <a:xfrm>
            <a:off x="8814114" y="5373285"/>
            <a:ext cx="329886" cy="1484721"/>
            <a:chOff x="11344420" y="3996964"/>
            <a:chExt cx="847580" cy="2861035"/>
          </a:xfrm>
        </p:grpSpPr>
        <p:sp>
          <p:nvSpPr>
            <p:cNvPr id="9" name="Isosceles Triangle 8">
              <a:extLst>
                <a:ext uri="{FF2B5EF4-FFF2-40B4-BE49-F238E27FC236}">
                  <a16:creationId xmlns:a16="http://schemas.microsoft.com/office/drawing/2014/main" xmlns="" id="{4F74CCC5-4C4F-4107-B4DA-B973E2380F86}"/>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xmlns="" id="{43B84D8B-DB0C-40E8-93BF-E3AC539FC4F2}"/>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p14="http://schemas.microsoft.com/office/powerpoint/2010/main" xmlns="" val="3377000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8_Custom Layout">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xmlns="" id="{150B4DD2-B3DA-45F3-9459-0DD5C1559FAC}"/>
              </a:ext>
            </a:extLst>
          </p:cNvPr>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
              </a:ext>
            </a:extLst>
          </a:blip>
          <a:stretch>
            <a:fillRect/>
          </a:stretch>
        </p:blipFill>
        <p:spPr>
          <a:xfrm>
            <a:off x="0" y="816864"/>
            <a:ext cx="9144000" cy="5224272"/>
          </a:xfrm>
          <a:prstGeom prst="rect">
            <a:avLst/>
          </a:prstGeom>
        </p:spPr>
      </p:pic>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628650" y="356659"/>
            <a:ext cx="229743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97451CD2-E5D7-451A-8E82-E35EAD784C03}" type="datetimeFigureOut">
              <a:rPr lang="en-IN" smtClean="0"/>
              <a:pPr/>
              <a:t>18-05-2022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3028951" y="356130"/>
            <a:ext cx="5476772"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xmlns="" id="{19F0D554-057C-4CF2-9999-1188563C6E74}"/>
              </a:ext>
            </a:extLst>
          </p:cNvPr>
          <p:cNvSpPr>
            <a:spLocks noGrp="1"/>
          </p:cNvSpPr>
          <p:nvPr>
            <p:ph type="subTitle" idx="1"/>
          </p:nvPr>
        </p:nvSpPr>
        <p:spPr>
          <a:xfrm>
            <a:off x="628650" y="3429000"/>
            <a:ext cx="229743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6" name="Group 7">
            <a:extLst>
              <a:ext uri="{FF2B5EF4-FFF2-40B4-BE49-F238E27FC236}">
                <a16:creationId xmlns:a16="http://schemas.microsoft.com/office/drawing/2014/main" xmlns="" id="{B931190E-DC85-470F-A793-7CC3FDD687A1}"/>
              </a:ext>
            </a:extLst>
          </p:cNvPr>
          <p:cNvGrpSpPr/>
          <p:nvPr/>
        </p:nvGrpSpPr>
        <p:grpSpPr>
          <a:xfrm>
            <a:off x="8814114" y="5373285"/>
            <a:ext cx="329886" cy="1484721"/>
            <a:chOff x="11344420" y="3996964"/>
            <a:chExt cx="847580" cy="2861035"/>
          </a:xfrm>
        </p:grpSpPr>
        <p:sp>
          <p:nvSpPr>
            <p:cNvPr id="9" name="Isosceles Triangle 8">
              <a:extLst>
                <a:ext uri="{FF2B5EF4-FFF2-40B4-BE49-F238E27FC236}">
                  <a16:creationId xmlns:a16="http://schemas.microsoft.com/office/drawing/2014/main" xmlns="" id="{4F74CCC5-4C4F-4107-B4DA-B973E2380F86}"/>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xmlns="" id="{43B84D8B-DB0C-40E8-93BF-E3AC539FC4F2}"/>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p14="http://schemas.microsoft.com/office/powerpoint/2010/main" xmlns="" val="3407845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628650" y="356658"/>
            <a:ext cx="2297430" cy="5848880"/>
          </a:xfrm>
        </p:spPr>
        <p:txBody>
          <a:bodyPr anchor="ct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97451CD2-E5D7-451A-8E82-E35EAD784C03}" type="datetimeFigureOut">
              <a:rPr lang="en-IN" smtClean="0"/>
              <a:pPr/>
              <a:t>18-05-2022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3028950" y="356133"/>
            <a:ext cx="5486400" cy="293687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xmlns="" id="{19F0D554-057C-4CF2-9999-1188563C6E74}"/>
              </a:ext>
            </a:extLst>
          </p:cNvPr>
          <p:cNvSpPr>
            <a:spLocks noGrp="1"/>
          </p:cNvSpPr>
          <p:nvPr>
            <p:ph type="subTitle" idx="1"/>
          </p:nvPr>
        </p:nvSpPr>
        <p:spPr>
          <a:xfrm>
            <a:off x="3028950" y="3429000"/>
            <a:ext cx="5486400" cy="277653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8" name="Isosceles Triangle 7">
            <a:extLst>
              <a:ext uri="{FF2B5EF4-FFF2-40B4-BE49-F238E27FC236}">
                <a16:creationId xmlns:a16="http://schemas.microsoft.com/office/drawing/2014/main" xmlns="" id="{7EE04511-8959-4CD1-88F9-51A8846ECCA6}"/>
              </a:ext>
            </a:extLst>
          </p:cNvPr>
          <p:cNvSpPr/>
          <p:nvPr/>
        </p:nvSpPr>
        <p:spPr>
          <a:xfrm rot="16200000">
            <a:off x="7969988" y="5686581"/>
            <a:ext cx="1918353" cy="424495"/>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42D5A23A-3A1E-4469-9FAA-5A72B4686C9D}"/>
              </a:ext>
            </a:extLst>
          </p:cNvPr>
          <p:cNvSpPr/>
          <p:nvPr/>
        </p:nvSpPr>
        <p:spPr>
          <a:xfrm rot="16200000">
            <a:off x="7972580" y="5686580"/>
            <a:ext cx="1918353" cy="424495"/>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p14="http://schemas.microsoft.com/office/powerpoint/2010/main" xmlns="" val="470202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97451CD2-E5D7-451A-8E82-E35EAD784C03}" type="datetimeFigureOut">
              <a:rPr lang="en-IN" smtClean="0"/>
              <a:pPr/>
              <a:t>18-05-2022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8" name="Isosceles Triangle 7">
            <a:extLst>
              <a:ext uri="{FF2B5EF4-FFF2-40B4-BE49-F238E27FC236}">
                <a16:creationId xmlns:a16="http://schemas.microsoft.com/office/drawing/2014/main" xmlns="" id="{7EE04511-8959-4CD1-88F9-51A8846ECCA6}"/>
              </a:ext>
            </a:extLst>
          </p:cNvPr>
          <p:cNvSpPr/>
          <p:nvPr/>
        </p:nvSpPr>
        <p:spPr>
          <a:xfrm rot="16200000">
            <a:off x="7722463" y="5439053"/>
            <a:ext cx="2323705" cy="514192"/>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42D5A23A-3A1E-4469-9FAA-5A72B4686C9D}"/>
              </a:ext>
            </a:extLst>
          </p:cNvPr>
          <p:cNvSpPr/>
          <p:nvPr/>
        </p:nvSpPr>
        <p:spPr>
          <a:xfrm rot="16200000">
            <a:off x="7725056" y="5439052"/>
            <a:ext cx="2323705" cy="514192"/>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4" name="Content Placeholder 6">
            <a:extLst>
              <a:ext uri="{FF2B5EF4-FFF2-40B4-BE49-F238E27FC236}">
                <a16:creationId xmlns:a16="http://schemas.microsoft.com/office/drawing/2014/main" xmlns="" id="{8888642D-7086-4C35-8CEA-5DBC0E4F95C0}"/>
              </a:ext>
            </a:extLst>
          </p:cNvPr>
          <p:cNvSpPr>
            <a:spLocks noGrp="1"/>
          </p:cNvSpPr>
          <p:nvPr>
            <p:ph sz="quarter" idx="15"/>
          </p:nvPr>
        </p:nvSpPr>
        <p:spPr>
          <a:xfrm>
            <a:off x="644410" y="4350203"/>
            <a:ext cx="3874601"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4" name="Freeform: Shape 43">
            <a:extLst>
              <a:ext uri="{FF2B5EF4-FFF2-40B4-BE49-F238E27FC236}">
                <a16:creationId xmlns:a16="http://schemas.microsoft.com/office/drawing/2014/main" xmlns="" id="{FE5AF42F-6FD9-458C-8FB7-EC37208EA618}"/>
              </a:ext>
            </a:extLst>
          </p:cNvPr>
          <p:cNvSpPr/>
          <p:nvPr/>
        </p:nvSpPr>
        <p:spPr>
          <a:xfrm>
            <a:off x="1387245" y="1244529"/>
            <a:ext cx="2195856"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3" name="Title 1">
            <a:extLst>
              <a:ext uri="{FF2B5EF4-FFF2-40B4-BE49-F238E27FC236}">
                <a16:creationId xmlns:a16="http://schemas.microsoft.com/office/drawing/2014/main" xmlns="" id="{8D39A750-7640-4D62-9841-4E4AED771465}"/>
              </a:ext>
            </a:extLst>
          </p:cNvPr>
          <p:cNvSpPr>
            <a:spLocks noGrp="1"/>
          </p:cNvSpPr>
          <p:nvPr>
            <p:ph type="title"/>
          </p:nvPr>
        </p:nvSpPr>
        <p:spPr>
          <a:xfrm>
            <a:off x="628650" y="356659"/>
            <a:ext cx="7886700" cy="699144"/>
          </a:xfrm>
        </p:spPr>
        <p:txBody>
          <a:bodyPr anchor="b">
            <a:normAutofit/>
          </a:bodyPr>
          <a:lstStyle>
            <a:lvl1pPr algn="ctr">
              <a:defRPr sz="3600" b="1"/>
            </a:lvl1pPr>
          </a:lstStyle>
          <a:p>
            <a:r>
              <a:rPr lang="en-US"/>
              <a:t>Click to edit Master title style</a:t>
            </a:r>
            <a:endParaRPr lang="en-IN" dirty="0"/>
          </a:p>
        </p:txBody>
      </p:sp>
      <p:sp>
        <p:nvSpPr>
          <p:cNvPr id="47" name="Freeform: Shape 46">
            <a:extLst>
              <a:ext uri="{FF2B5EF4-FFF2-40B4-BE49-F238E27FC236}">
                <a16:creationId xmlns:a16="http://schemas.microsoft.com/office/drawing/2014/main" xmlns="" id="{3177C1C4-AA32-4A07-B795-A9914CD14E32}"/>
              </a:ext>
            </a:extLst>
          </p:cNvPr>
          <p:cNvSpPr/>
          <p:nvPr/>
        </p:nvSpPr>
        <p:spPr>
          <a:xfrm>
            <a:off x="5440345" y="1244529"/>
            <a:ext cx="2195856"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50" name="Content Placeholder 6">
            <a:extLst>
              <a:ext uri="{FF2B5EF4-FFF2-40B4-BE49-F238E27FC236}">
                <a16:creationId xmlns:a16="http://schemas.microsoft.com/office/drawing/2014/main" xmlns="" id="{F0E58C78-BE35-42E0-8CED-8499BD50FDCB}"/>
              </a:ext>
            </a:extLst>
          </p:cNvPr>
          <p:cNvSpPr>
            <a:spLocks noGrp="1"/>
          </p:cNvSpPr>
          <p:nvPr>
            <p:ph sz="quarter" idx="22"/>
          </p:nvPr>
        </p:nvSpPr>
        <p:spPr>
          <a:xfrm>
            <a:off x="4636310" y="4343132"/>
            <a:ext cx="3874601"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3" name="Picture Placeholder 52">
            <a:extLst>
              <a:ext uri="{FF2B5EF4-FFF2-40B4-BE49-F238E27FC236}">
                <a16:creationId xmlns:a16="http://schemas.microsoft.com/office/drawing/2014/main" xmlns="" id="{0E431E79-2066-4366-AA0C-8206543B5440}"/>
              </a:ext>
            </a:extLst>
          </p:cNvPr>
          <p:cNvSpPr>
            <a:spLocks noGrp="1"/>
          </p:cNvSpPr>
          <p:nvPr>
            <p:ph type="pic" sz="quarter" idx="23"/>
          </p:nvPr>
        </p:nvSpPr>
        <p:spPr>
          <a:xfrm>
            <a:off x="1453155" y="1332400"/>
            <a:ext cx="2064040"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r>
              <a:rPr lang="en-US"/>
              <a:t>Click icon to add picture</a:t>
            </a:r>
            <a:endParaRPr lang="en-IN" dirty="0"/>
          </a:p>
        </p:txBody>
      </p:sp>
      <p:sp>
        <p:nvSpPr>
          <p:cNvPr id="54" name="Picture Placeholder 53">
            <a:extLst>
              <a:ext uri="{FF2B5EF4-FFF2-40B4-BE49-F238E27FC236}">
                <a16:creationId xmlns:a16="http://schemas.microsoft.com/office/drawing/2014/main" xmlns="" id="{8DC3A275-742B-4C04-84F4-DCC4427770B8}"/>
              </a:ext>
            </a:extLst>
          </p:cNvPr>
          <p:cNvSpPr>
            <a:spLocks noGrp="1"/>
          </p:cNvSpPr>
          <p:nvPr>
            <p:ph type="pic" sz="quarter" idx="24"/>
          </p:nvPr>
        </p:nvSpPr>
        <p:spPr>
          <a:xfrm>
            <a:off x="5508369" y="1332400"/>
            <a:ext cx="2064040"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r>
              <a:rPr lang="en-US"/>
              <a:t>Click icon to add picture</a:t>
            </a:r>
            <a:endParaRPr lang="en-IN" dirty="0"/>
          </a:p>
        </p:txBody>
      </p:sp>
      <p:sp>
        <p:nvSpPr>
          <p:cNvPr id="46" name="Text Placeholder 45">
            <a:extLst>
              <a:ext uri="{FF2B5EF4-FFF2-40B4-BE49-F238E27FC236}">
                <a16:creationId xmlns:a16="http://schemas.microsoft.com/office/drawing/2014/main" xmlns="" id="{86B0E411-B629-453D-8745-BED7B640523F}"/>
              </a:ext>
            </a:extLst>
          </p:cNvPr>
          <p:cNvSpPr>
            <a:spLocks noGrp="1"/>
          </p:cNvSpPr>
          <p:nvPr>
            <p:ph type="body" sz="quarter" idx="19" hasCustomPrompt="1"/>
          </p:nvPr>
        </p:nvSpPr>
        <p:spPr>
          <a:xfrm>
            <a:off x="1206981" y="3633982"/>
            <a:ext cx="2680097"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
        <p:nvSpPr>
          <p:cNvPr id="49" name="Text Placeholder 45">
            <a:extLst>
              <a:ext uri="{FF2B5EF4-FFF2-40B4-BE49-F238E27FC236}">
                <a16:creationId xmlns:a16="http://schemas.microsoft.com/office/drawing/2014/main" xmlns="" id="{DCAE8264-9D82-41D2-AEFC-F6B4BD727EBB}"/>
              </a:ext>
            </a:extLst>
          </p:cNvPr>
          <p:cNvSpPr>
            <a:spLocks noGrp="1"/>
          </p:cNvSpPr>
          <p:nvPr>
            <p:ph type="body" sz="quarter" idx="21" hasCustomPrompt="1"/>
          </p:nvPr>
        </p:nvSpPr>
        <p:spPr>
          <a:xfrm>
            <a:off x="5260083" y="3633982"/>
            <a:ext cx="2680097"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Tree>
    <p:extLst>
      <p:ext uri="{BB962C8B-B14F-4D97-AF65-F5344CB8AC3E}">
        <p14:creationId xmlns:p14="http://schemas.microsoft.com/office/powerpoint/2010/main" xmlns="" val="4126336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ECC27F65-3504-44D9-BDFF-7FFF30BF6422}"/>
              </a:ext>
            </a:extLst>
          </p:cNvPr>
          <p:cNvGrpSpPr/>
          <p:nvPr/>
        </p:nvGrpSpPr>
        <p:grpSpPr>
          <a:xfrm rot="9900000">
            <a:off x="6814794" y="2127580"/>
            <a:ext cx="1754965" cy="3218478"/>
            <a:chOff x="4819517" y="2883145"/>
            <a:chExt cx="664917" cy="914557"/>
          </a:xfrm>
        </p:grpSpPr>
        <p:sp>
          <p:nvSpPr>
            <p:cNvPr id="7" name="Isosceles Triangle 6">
              <a:extLst>
                <a:ext uri="{FF2B5EF4-FFF2-40B4-BE49-F238E27FC236}">
                  <a16:creationId xmlns:a16="http://schemas.microsoft.com/office/drawing/2014/main" xmlns="" id="{67B065FB-9C3A-4E31-B232-ABA7525CBD77}"/>
                </a:ext>
              </a:extLst>
            </p:cNvPr>
            <p:cNvSpPr/>
            <p:nvPr/>
          </p:nvSpPr>
          <p:spPr>
            <a:xfrm rot="394866">
              <a:off x="4819517" y="3415043"/>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a16="http://schemas.microsoft.com/office/drawing/2014/main" xmlns="" id="{79006805-3E10-427F-998F-48BA748DDC5F}"/>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7D15DA48-6924-4DDE-B0FD-1054DF86F011}"/>
                </a:ext>
              </a:extLst>
            </p:cNvPr>
            <p:cNvSpPr/>
            <p:nvPr/>
          </p:nvSpPr>
          <p:spPr>
            <a:xfrm rot="2221988">
              <a:off x="4893777" y="3216368"/>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119228F7-CD6D-40BA-9BE5-0B537CD7A9C7}"/>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2" name="Rectangle 11">
            <a:extLst>
              <a:ext uri="{FF2B5EF4-FFF2-40B4-BE49-F238E27FC236}">
                <a16:creationId xmlns:a16="http://schemas.microsoft.com/office/drawing/2014/main" xmlns="" id="{D453461E-406D-481D-9134-5AF03435206D}"/>
              </a:ext>
            </a:extLst>
          </p:cNvPr>
          <p:cNvSpPr/>
          <p:nvPr/>
        </p:nvSpPr>
        <p:spPr>
          <a:xfrm>
            <a:off x="768633" y="1930400"/>
            <a:ext cx="6783665"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a16="http://schemas.microsoft.com/office/drawing/2014/main" xmlns="" id="{83E85F10-7EFD-4DC0-8528-B6765A37FAC9}"/>
              </a:ext>
            </a:extLst>
          </p:cNvPr>
          <p:cNvSpPr>
            <a:spLocks noGrp="1"/>
          </p:cNvSpPr>
          <p:nvPr>
            <p:ph type="title"/>
          </p:nvPr>
        </p:nvSpPr>
        <p:spPr>
          <a:xfrm>
            <a:off x="609247" y="365129"/>
            <a:ext cx="6783665" cy="1325563"/>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4CF7CD23-5403-44E1-AD5C-CCB4A7250706}"/>
              </a:ext>
            </a:extLst>
          </p:cNvPr>
          <p:cNvSpPr>
            <a:spLocks noGrp="1"/>
          </p:cNvSpPr>
          <p:nvPr>
            <p:ph type="dt" sz="half" idx="10"/>
          </p:nvPr>
        </p:nvSpPr>
        <p:spPr/>
        <p:txBody>
          <a:bodyPr/>
          <a:lstStyle/>
          <a:p>
            <a:fld id="{97451CD2-E5D7-451A-8E82-E35EAD784C03}" type="datetimeFigureOut">
              <a:rPr lang="en-IN" smtClean="0"/>
              <a:pPr/>
              <a:t>18-05-2022</a:t>
            </a:fld>
            <a:endParaRPr lang="en-IN"/>
          </a:p>
        </p:txBody>
      </p:sp>
      <p:sp>
        <p:nvSpPr>
          <p:cNvPr id="4" name="Footer Placeholder 3">
            <a:extLst>
              <a:ext uri="{FF2B5EF4-FFF2-40B4-BE49-F238E27FC236}">
                <a16:creationId xmlns:a16="http://schemas.microsoft.com/office/drawing/2014/main" xmlns="" id="{73DCA1AA-70AC-444C-B5B4-1C39EC10E5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7277FDC5-09F9-4045-B251-FB5548AD1C3D}"/>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11" name="Content Placeholder 6">
            <a:extLst>
              <a:ext uri="{FF2B5EF4-FFF2-40B4-BE49-F238E27FC236}">
                <a16:creationId xmlns:a16="http://schemas.microsoft.com/office/drawing/2014/main" xmlns="" id="{33A119E5-4A5A-4CAC-8869-41975B83DF5A}"/>
              </a:ext>
            </a:extLst>
          </p:cNvPr>
          <p:cNvSpPr>
            <a:spLocks noGrp="1"/>
          </p:cNvSpPr>
          <p:nvPr>
            <p:ph sz="quarter" idx="13"/>
          </p:nvPr>
        </p:nvSpPr>
        <p:spPr>
          <a:xfrm>
            <a:off x="628654" y="1930400"/>
            <a:ext cx="6783665" cy="427513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Rectangle 12">
            <a:extLst>
              <a:ext uri="{FF2B5EF4-FFF2-40B4-BE49-F238E27FC236}">
                <a16:creationId xmlns:a16="http://schemas.microsoft.com/office/drawing/2014/main" xmlns="" id="{AE4112E8-9749-4C60-AE8B-334887AC4EA4}"/>
              </a:ext>
            </a:extLst>
          </p:cNvPr>
          <p:cNvSpPr/>
          <p:nvPr/>
        </p:nvSpPr>
        <p:spPr>
          <a:xfrm>
            <a:off x="7291604" y="1930400"/>
            <a:ext cx="290235"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p14="http://schemas.microsoft.com/office/powerpoint/2010/main" xmlns="" val="2808551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D06DBD-A819-4766-9F72-BFE553A54BFC}"/>
              </a:ext>
            </a:extLst>
          </p:cNvPr>
          <p:cNvSpPr>
            <a:spLocks noGrp="1"/>
          </p:cNvSpPr>
          <p:nvPr>
            <p:ph type="title"/>
          </p:nvPr>
        </p:nvSpPr>
        <p:spPr>
          <a:xfrm>
            <a:off x="628652" y="996816"/>
            <a:ext cx="4829175" cy="1325563"/>
          </a:xfrm>
        </p:spPr>
        <p:txBody>
          <a:bodyPr/>
          <a:lstStyle>
            <a:lvl1pPr>
              <a:defRPr b="1">
                <a:solidFill>
                  <a:srgbClr val="010F0E"/>
                </a:solidFill>
              </a:defRPr>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4CC99273-778A-4118-9367-79732E4A768D}"/>
              </a:ext>
            </a:extLst>
          </p:cNvPr>
          <p:cNvSpPr>
            <a:spLocks noGrp="1"/>
          </p:cNvSpPr>
          <p:nvPr>
            <p:ph type="dt" sz="half" idx="10"/>
          </p:nvPr>
        </p:nvSpPr>
        <p:spPr/>
        <p:txBody>
          <a:bodyPr/>
          <a:lstStyle/>
          <a:p>
            <a:fld id="{97451CD2-E5D7-451A-8E82-E35EAD784C03}" type="datetimeFigureOut">
              <a:rPr lang="en-IN" smtClean="0"/>
              <a:pPr/>
              <a:t>18-05-2022</a:t>
            </a:fld>
            <a:endParaRPr lang="en-IN"/>
          </a:p>
        </p:txBody>
      </p:sp>
      <p:sp>
        <p:nvSpPr>
          <p:cNvPr id="15" name="Text Placeholder 14">
            <a:extLst>
              <a:ext uri="{FF2B5EF4-FFF2-40B4-BE49-F238E27FC236}">
                <a16:creationId xmlns:a16="http://schemas.microsoft.com/office/drawing/2014/main" xmlns="" id="{E662688D-28CA-4B6C-A566-B55C0440041E}"/>
              </a:ext>
            </a:extLst>
          </p:cNvPr>
          <p:cNvSpPr>
            <a:spLocks noGrp="1"/>
          </p:cNvSpPr>
          <p:nvPr>
            <p:ph type="body" sz="quarter" idx="14"/>
          </p:nvPr>
        </p:nvSpPr>
        <p:spPr>
          <a:xfrm>
            <a:off x="676284" y="2483959"/>
            <a:ext cx="4781545" cy="3713760"/>
          </a:xfrm>
          <a:prstGeom prst="rect">
            <a:avLst/>
          </a:prstGeom>
          <a:noFill/>
        </p:spPr>
        <p:txBody>
          <a:bodyPr anchor="t">
            <a:normAutofit/>
          </a:bodyPr>
          <a:lstStyle>
            <a:lvl1pPr marL="0" indent="0">
              <a:buNone/>
              <a:defRPr sz="2400">
                <a:solidFill>
                  <a:srgbClr val="868D8D"/>
                </a:solidFill>
              </a:defRPr>
            </a:lvl1pPr>
            <a:lvl2pPr marL="457200" indent="0">
              <a:buFont typeface="Arial" panose="020B0604020202020204" pitchFamily="34" charse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a:t>Click to edit Master text styles</a:t>
            </a:r>
          </a:p>
        </p:txBody>
      </p:sp>
      <p:pic>
        <p:nvPicPr>
          <p:cNvPr id="164" name="Graphic 163">
            <a:extLst>
              <a:ext uri="{FF2B5EF4-FFF2-40B4-BE49-F238E27FC236}">
                <a16:creationId xmlns:a16="http://schemas.microsoft.com/office/drawing/2014/main" xmlns="" id="{AC3E733B-3BD8-45D9-AFF3-F33D16BDC675}"/>
              </a:ext>
            </a:extLst>
          </p:cNvPr>
          <p:cNvPicPr>
            <a:picLocks noChangeAspect="1"/>
          </p:cNvPicPr>
          <p:nvPr/>
        </p:nvPicPr>
        <p:blipFill rotWithShape="1">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t="11118" r="12732" b="11521"/>
          <a:stretch/>
        </p:blipFill>
        <p:spPr>
          <a:xfrm>
            <a:off x="5658360" y="0"/>
            <a:ext cx="3457640" cy="6892798"/>
          </a:xfrm>
          <a:prstGeom prst="rect">
            <a:avLst/>
          </a:prstGeom>
        </p:spPr>
      </p:pic>
      <p:pic>
        <p:nvPicPr>
          <p:cNvPr id="162" name="Graphic 161">
            <a:extLst>
              <a:ext uri="{FF2B5EF4-FFF2-40B4-BE49-F238E27FC236}">
                <a16:creationId xmlns:a16="http://schemas.microsoft.com/office/drawing/2014/main" xmlns="" id="{59184293-A429-483E-ADBB-C70680115318}"/>
              </a:ext>
            </a:extLst>
          </p:cNvPr>
          <p:cNvPicPr>
            <a:picLocks noChangeAspect="1"/>
          </p:cNvPicPr>
          <p:nvPr/>
        </p:nvPicPr>
        <p:blipFill rotWithShape="1">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b="14972"/>
          <a:stretch/>
        </p:blipFill>
        <p:spPr>
          <a:xfrm>
            <a:off x="6166097" y="1013148"/>
            <a:ext cx="2949903" cy="5860796"/>
          </a:xfrm>
          <a:prstGeom prst="rect">
            <a:avLst/>
          </a:prstGeom>
        </p:spPr>
      </p:pic>
      <p:sp>
        <p:nvSpPr>
          <p:cNvPr id="8" name="Footer Placeholder 3">
            <a:extLst>
              <a:ext uri="{FF2B5EF4-FFF2-40B4-BE49-F238E27FC236}">
                <a16:creationId xmlns:a16="http://schemas.microsoft.com/office/drawing/2014/main" xmlns="" id="{83E91401-8550-4261-896F-F2AA6E7F28A8}"/>
              </a:ext>
            </a:extLst>
          </p:cNvPr>
          <p:cNvSpPr>
            <a:spLocks noGrp="1"/>
          </p:cNvSpPr>
          <p:nvPr>
            <p:ph type="ftr" sz="quarter" idx="11"/>
          </p:nvPr>
        </p:nvSpPr>
        <p:spPr>
          <a:xfrm>
            <a:off x="3028950" y="6356357"/>
            <a:ext cx="3086100" cy="365125"/>
          </a:xfrm>
        </p:spPr>
        <p:txBody>
          <a:bodyPr/>
          <a:lstStyle/>
          <a:p>
            <a:endParaRPr lang="en-IN"/>
          </a:p>
        </p:txBody>
      </p:sp>
    </p:spTree>
    <p:extLst>
      <p:ext uri="{BB962C8B-B14F-4D97-AF65-F5344CB8AC3E}">
        <p14:creationId xmlns:p14="http://schemas.microsoft.com/office/powerpoint/2010/main" xmlns="" val="387116535"/>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2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C48EE7EF-FB5B-4DA3-A6FA-CBD4E43E22AC}"/>
              </a:ext>
            </a:extLst>
          </p:cNvPr>
          <p:cNvSpPr>
            <a:spLocks noGrp="1"/>
          </p:cNvSpPr>
          <p:nvPr>
            <p:ph type="dt" sz="half" idx="10"/>
          </p:nvPr>
        </p:nvSpPr>
        <p:spPr/>
        <p:txBody>
          <a:bodyPr/>
          <a:lstStyle/>
          <a:p>
            <a:fld id="{97451CD2-E5D7-451A-8E82-E35EAD784C03}" type="datetimeFigureOut">
              <a:rPr lang="en-IN" smtClean="0"/>
              <a:pPr/>
              <a:t>18-05-2022</a:t>
            </a:fld>
            <a:endParaRPr lang="en-IN"/>
          </a:p>
        </p:txBody>
      </p:sp>
      <p:sp>
        <p:nvSpPr>
          <p:cNvPr id="4" name="Footer Placeholder 3">
            <a:extLst>
              <a:ext uri="{FF2B5EF4-FFF2-40B4-BE49-F238E27FC236}">
                <a16:creationId xmlns:a16="http://schemas.microsoft.com/office/drawing/2014/main" xmlns="" id="{312AA6B6-1EC1-4E1C-B4F8-A80A4616FE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3EEF7A31-542F-4FFE-90E7-A6D8D2E686D3}"/>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7" name="Picture Placeholder 6">
            <a:extLst>
              <a:ext uri="{FF2B5EF4-FFF2-40B4-BE49-F238E27FC236}">
                <a16:creationId xmlns:a16="http://schemas.microsoft.com/office/drawing/2014/main" xmlns="" id="{396B0270-95D9-4185-B451-BF501F9A00EA}"/>
              </a:ext>
            </a:extLst>
          </p:cNvPr>
          <p:cNvSpPr>
            <a:spLocks noGrp="1"/>
          </p:cNvSpPr>
          <p:nvPr>
            <p:ph type="pic" sz="quarter" idx="13"/>
          </p:nvPr>
        </p:nvSpPr>
        <p:spPr>
          <a:xfrm>
            <a:off x="273847" y="885528"/>
            <a:ext cx="8634413" cy="5370897"/>
          </a:xfrm>
        </p:spPr>
        <p:txBody>
          <a:bodyPr/>
          <a:lstStyle/>
          <a:p>
            <a:r>
              <a:rPr lang="en-US"/>
              <a:t>Click icon to add picture</a:t>
            </a:r>
            <a:endParaRPr lang="en-IN" dirty="0"/>
          </a:p>
        </p:txBody>
      </p:sp>
      <p:sp>
        <p:nvSpPr>
          <p:cNvPr id="8" name="Title 1">
            <a:extLst>
              <a:ext uri="{FF2B5EF4-FFF2-40B4-BE49-F238E27FC236}">
                <a16:creationId xmlns:a16="http://schemas.microsoft.com/office/drawing/2014/main" xmlns="" id="{53E2A135-FEFF-4C8B-B393-AD3A15727353}"/>
              </a:ext>
            </a:extLst>
          </p:cNvPr>
          <p:cNvSpPr>
            <a:spLocks noGrp="1"/>
          </p:cNvSpPr>
          <p:nvPr>
            <p:ph type="title"/>
          </p:nvPr>
        </p:nvSpPr>
        <p:spPr>
          <a:xfrm>
            <a:off x="273847" y="260350"/>
            <a:ext cx="8634413" cy="517734"/>
          </a:xfrm>
        </p:spPr>
        <p:txBody>
          <a:bodyPr>
            <a:normAutofit/>
          </a:bodyPr>
          <a:lstStyle>
            <a:lvl1pPr>
              <a:defRPr sz="1800"/>
            </a:lvl1pPr>
          </a:lstStyle>
          <a:p>
            <a:r>
              <a:rPr lang="en-US"/>
              <a:t>Click to edit Master title style</a:t>
            </a:r>
            <a:endParaRPr lang="en-IN" dirty="0"/>
          </a:p>
        </p:txBody>
      </p:sp>
    </p:spTree>
    <p:extLst>
      <p:ext uri="{BB962C8B-B14F-4D97-AF65-F5344CB8AC3E}">
        <p14:creationId xmlns:p14="http://schemas.microsoft.com/office/powerpoint/2010/main" xmlns="" val="3907651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3D3775-13FB-4D42-BC8C-65831B82B9A6}"/>
              </a:ext>
            </a:extLst>
          </p:cNvPr>
          <p:cNvSpPr>
            <a:spLocks noGrp="1"/>
          </p:cNvSpPr>
          <p:nvPr>
            <p:ph type="title"/>
          </p:nvPr>
        </p:nvSpPr>
        <p:spPr/>
        <p:txBody>
          <a:bodyPr/>
          <a:lstStyle>
            <a:lvl1pPr>
              <a:defRPr b="1"/>
            </a:lvl1p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06BAC64-D913-4D94-9F27-7CCC047A091E}"/>
              </a:ext>
            </a:extLst>
          </p:cNvPr>
          <p:cNvSpPr>
            <a:spLocks noGrp="1"/>
          </p:cNvSpPr>
          <p:nvPr>
            <p:ph type="dt" sz="half" idx="10"/>
          </p:nvPr>
        </p:nvSpPr>
        <p:spPr/>
        <p:txBody>
          <a:bodyPr/>
          <a:lstStyle/>
          <a:p>
            <a:fld id="{97451CD2-E5D7-451A-8E82-E35EAD784C03}" type="datetimeFigureOut">
              <a:rPr lang="en-IN" smtClean="0"/>
              <a:pPr/>
              <a:t>18-05-2022</a:t>
            </a:fld>
            <a:endParaRPr lang="en-IN"/>
          </a:p>
        </p:txBody>
      </p:sp>
      <p:sp>
        <p:nvSpPr>
          <p:cNvPr id="4" name="Footer Placeholder 3">
            <a:extLst>
              <a:ext uri="{FF2B5EF4-FFF2-40B4-BE49-F238E27FC236}">
                <a16:creationId xmlns:a16="http://schemas.microsoft.com/office/drawing/2014/main" xmlns="" id="{F0827068-87FA-4182-9B7D-160F86FED6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FAEAF436-5552-4D19-BD78-C192C806F89E}"/>
              </a:ext>
            </a:extLst>
          </p:cNvPr>
          <p:cNvSpPr>
            <a:spLocks noGrp="1"/>
          </p:cNvSpPr>
          <p:nvPr>
            <p:ph type="sldNum" sz="quarter" idx="12"/>
          </p:nvPr>
        </p:nvSpPr>
        <p:spPr/>
        <p:txBody>
          <a:bodyPr/>
          <a:lstStyle/>
          <a:p>
            <a:fld id="{3A514222-A4B0-49A8-AB9B-A8FE516218FC}" type="slidenum">
              <a:rPr lang="en-IN" smtClean="0"/>
              <a:pPr/>
              <a:t>‹#›</a:t>
            </a:fld>
            <a:endParaRPr lang="en-IN"/>
          </a:p>
        </p:txBody>
      </p:sp>
    </p:spTree>
    <p:extLst>
      <p:ext uri="{BB962C8B-B14F-4D97-AF65-F5344CB8AC3E}">
        <p14:creationId xmlns:p14="http://schemas.microsoft.com/office/powerpoint/2010/main" xmlns="" val="1638831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7B73B0-A0E8-4F87-9DDD-8C70C1A3201F}"/>
              </a:ext>
            </a:extLst>
          </p:cNvPr>
          <p:cNvSpPr>
            <a:spLocks noGrp="1"/>
          </p:cNvSpPr>
          <p:nvPr>
            <p:ph type="title"/>
          </p:nvPr>
        </p:nvSpPr>
        <p:spPr>
          <a:xfrm>
            <a:off x="628650" y="365125"/>
            <a:ext cx="3175066" cy="5853112"/>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EA286CEA-6786-4726-9AD7-B7F9DBAC4110}"/>
              </a:ext>
            </a:extLst>
          </p:cNvPr>
          <p:cNvSpPr>
            <a:spLocks noGrp="1"/>
          </p:cNvSpPr>
          <p:nvPr>
            <p:ph type="dt" sz="half" idx="10"/>
          </p:nvPr>
        </p:nvSpPr>
        <p:spPr/>
        <p:txBody>
          <a:bodyPr/>
          <a:lstStyle/>
          <a:p>
            <a:fld id="{97451CD2-E5D7-451A-8E82-E35EAD784C03}" type="datetimeFigureOut">
              <a:rPr lang="en-IN" smtClean="0"/>
              <a:pPr/>
              <a:t>18-05-2022</a:t>
            </a:fld>
            <a:endParaRPr lang="en-IN"/>
          </a:p>
        </p:txBody>
      </p:sp>
      <p:sp>
        <p:nvSpPr>
          <p:cNvPr id="4" name="Footer Placeholder 3">
            <a:extLst>
              <a:ext uri="{FF2B5EF4-FFF2-40B4-BE49-F238E27FC236}">
                <a16:creationId xmlns:a16="http://schemas.microsoft.com/office/drawing/2014/main" xmlns="" id="{BCB6770B-6046-46BB-8FCC-30EC32DABA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256F0D61-1E22-4F55-B1DE-BB39C2B8DA7F}"/>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6" name="Content Placeholder 6">
            <a:extLst>
              <a:ext uri="{FF2B5EF4-FFF2-40B4-BE49-F238E27FC236}">
                <a16:creationId xmlns:a16="http://schemas.microsoft.com/office/drawing/2014/main" xmlns="" id="{3735C6AB-0441-4823-BAA5-5FF687BC82B9}"/>
              </a:ext>
            </a:extLst>
          </p:cNvPr>
          <p:cNvSpPr>
            <a:spLocks noGrp="1"/>
          </p:cNvSpPr>
          <p:nvPr>
            <p:ph sz="quarter" idx="13" hasCustomPrompt="1"/>
          </p:nvPr>
        </p:nvSpPr>
        <p:spPr>
          <a:xfrm>
            <a:off x="3973400" y="1809946"/>
            <a:ext cx="2218245" cy="2366128"/>
          </a:xfrm>
        </p:spPr>
        <p:txBody>
          <a:bodyPr anchor="ctr"/>
          <a:lstStyle>
            <a:lvl1pPr marL="0" indent="0">
              <a:buNone/>
              <a:defRPr/>
            </a:lvl1pPr>
          </a:lstStyle>
          <a:p>
            <a:pPr lvl="0"/>
            <a:r>
              <a:rPr lang="en-US" dirty="0"/>
              <a:t>Details</a:t>
            </a:r>
            <a:endParaRPr lang="en-IN" dirty="0"/>
          </a:p>
        </p:txBody>
      </p:sp>
      <p:sp>
        <p:nvSpPr>
          <p:cNvPr id="11" name="Content Placeholder 6">
            <a:extLst>
              <a:ext uri="{FF2B5EF4-FFF2-40B4-BE49-F238E27FC236}">
                <a16:creationId xmlns:a16="http://schemas.microsoft.com/office/drawing/2014/main" xmlns="" id="{6D5A989B-2427-4AAF-ABB8-08AC740F5840}"/>
              </a:ext>
            </a:extLst>
          </p:cNvPr>
          <p:cNvSpPr>
            <a:spLocks noGrp="1"/>
          </p:cNvSpPr>
          <p:nvPr>
            <p:ph sz="quarter" idx="14" hasCustomPrompt="1"/>
          </p:nvPr>
        </p:nvSpPr>
        <p:spPr>
          <a:xfrm>
            <a:off x="6297107" y="1819373"/>
            <a:ext cx="2218245" cy="2366128"/>
          </a:xfrm>
        </p:spPr>
        <p:txBody>
          <a:bodyPr anchor="ctr"/>
          <a:lstStyle>
            <a:lvl1pPr marL="0" indent="0">
              <a:buNone/>
              <a:defRPr/>
            </a:lvl1pPr>
          </a:lstStyle>
          <a:p>
            <a:pPr lvl="0"/>
            <a:r>
              <a:rPr lang="en-US" dirty="0"/>
              <a:t>Details</a:t>
            </a:r>
            <a:endParaRPr lang="en-IN" dirty="0"/>
          </a:p>
        </p:txBody>
      </p:sp>
      <p:sp>
        <p:nvSpPr>
          <p:cNvPr id="12" name="Content Placeholder 6">
            <a:extLst>
              <a:ext uri="{FF2B5EF4-FFF2-40B4-BE49-F238E27FC236}">
                <a16:creationId xmlns:a16="http://schemas.microsoft.com/office/drawing/2014/main" xmlns="" id="{8B1A3D77-E557-4D1B-86B1-3C2C69C9F525}"/>
              </a:ext>
            </a:extLst>
          </p:cNvPr>
          <p:cNvSpPr>
            <a:spLocks noGrp="1"/>
          </p:cNvSpPr>
          <p:nvPr>
            <p:ph sz="quarter" idx="15" hasCustomPrompt="1"/>
          </p:nvPr>
        </p:nvSpPr>
        <p:spPr>
          <a:xfrm>
            <a:off x="3973400" y="4304765"/>
            <a:ext cx="2218245" cy="1913479"/>
          </a:xfrm>
        </p:spPr>
        <p:txBody>
          <a:bodyPr anchor="ctr"/>
          <a:lstStyle>
            <a:lvl1pPr marL="0" indent="0">
              <a:buNone/>
              <a:defRPr/>
            </a:lvl1pPr>
          </a:lstStyle>
          <a:p>
            <a:pPr lvl="0"/>
            <a:r>
              <a:rPr lang="en-US" dirty="0"/>
              <a:t>Details</a:t>
            </a:r>
            <a:endParaRPr lang="en-IN" dirty="0"/>
          </a:p>
        </p:txBody>
      </p:sp>
      <p:sp>
        <p:nvSpPr>
          <p:cNvPr id="13" name="Content Placeholder 6">
            <a:extLst>
              <a:ext uri="{FF2B5EF4-FFF2-40B4-BE49-F238E27FC236}">
                <a16:creationId xmlns:a16="http://schemas.microsoft.com/office/drawing/2014/main" xmlns="" id="{E82FE50C-AC83-451F-B5FE-CFF1E33D70F9}"/>
              </a:ext>
            </a:extLst>
          </p:cNvPr>
          <p:cNvSpPr>
            <a:spLocks noGrp="1"/>
          </p:cNvSpPr>
          <p:nvPr>
            <p:ph sz="quarter" idx="16" hasCustomPrompt="1"/>
          </p:nvPr>
        </p:nvSpPr>
        <p:spPr>
          <a:xfrm>
            <a:off x="6297107" y="4314192"/>
            <a:ext cx="2218245" cy="1913479"/>
          </a:xfrm>
        </p:spPr>
        <p:txBody>
          <a:bodyPr anchor="ctr"/>
          <a:lstStyle>
            <a:lvl1pPr marL="0" indent="0">
              <a:buNone/>
              <a:defRPr/>
            </a:lvl1pPr>
          </a:lstStyle>
          <a:p>
            <a:pPr lvl="0"/>
            <a:r>
              <a:rPr lang="en-US" dirty="0"/>
              <a:t>Details</a:t>
            </a:r>
            <a:endParaRPr lang="en-IN" dirty="0"/>
          </a:p>
        </p:txBody>
      </p:sp>
    </p:spTree>
    <p:extLst>
      <p:ext uri="{BB962C8B-B14F-4D97-AF65-F5344CB8AC3E}">
        <p14:creationId xmlns:p14="http://schemas.microsoft.com/office/powerpoint/2010/main" xmlns="" val="26794982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bg>
      <p:bgPr>
        <a:solidFill>
          <a:srgbClr val="263A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91B41B-42F0-441D-A4AE-CF6156723F8B}"/>
              </a:ext>
            </a:extLst>
          </p:cNvPr>
          <p:cNvSpPr>
            <a:spLocks noGrp="1"/>
          </p:cNvSpPr>
          <p:nvPr>
            <p:ph type="title"/>
          </p:nvPr>
        </p:nvSpPr>
        <p:spPr/>
        <p:txBody>
          <a:body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DBBB7FB-8DED-464F-8A5B-FBF290BC6AE1}"/>
              </a:ext>
            </a:extLst>
          </p:cNvPr>
          <p:cNvSpPr>
            <a:spLocks noGrp="1"/>
          </p:cNvSpPr>
          <p:nvPr>
            <p:ph type="dt" sz="half" idx="10"/>
          </p:nvPr>
        </p:nvSpPr>
        <p:spPr/>
        <p:txBody>
          <a:bodyPr/>
          <a:lstStyle/>
          <a:p>
            <a:fld id="{97451CD2-E5D7-451A-8E82-E35EAD784C03}" type="datetimeFigureOut">
              <a:rPr lang="en-IN" smtClean="0"/>
              <a:pPr/>
              <a:t>18-05-2022</a:t>
            </a:fld>
            <a:endParaRPr lang="en-IN"/>
          </a:p>
        </p:txBody>
      </p:sp>
      <p:sp>
        <p:nvSpPr>
          <p:cNvPr id="4" name="Footer Placeholder 3">
            <a:extLst>
              <a:ext uri="{FF2B5EF4-FFF2-40B4-BE49-F238E27FC236}">
                <a16:creationId xmlns:a16="http://schemas.microsoft.com/office/drawing/2014/main" xmlns="" id="{1A049A73-12B2-4923-8811-5C8E6C08C5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60E2FD3E-DB3C-4BFC-8408-FBAFD78A7831}"/>
              </a:ext>
            </a:extLst>
          </p:cNvPr>
          <p:cNvSpPr>
            <a:spLocks noGrp="1"/>
          </p:cNvSpPr>
          <p:nvPr>
            <p:ph type="sldNum" sz="quarter" idx="12"/>
          </p:nvPr>
        </p:nvSpPr>
        <p:spPr/>
        <p:txBody>
          <a:bodyPr/>
          <a:lstStyle/>
          <a:p>
            <a:fld id="{3A514222-A4B0-49A8-AB9B-A8FE516218FC}" type="slidenum">
              <a:rPr lang="en-IN" smtClean="0"/>
              <a:pPr/>
              <a:t>‹#›</a:t>
            </a:fld>
            <a:endParaRPr lang="en-IN"/>
          </a:p>
        </p:txBody>
      </p:sp>
      <p:grpSp>
        <p:nvGrpSpPr>
          <p:cNvPr id="6" name="Group 18">
            <a:extLst>
              <a:ext uri="{FF2B5EF4-FFF2-40B4-BE49-F238E27FC236}">
                <a16:creationId xmlns:a16="http://schemas.microsoft.com/office/drawing/2014/main" xmlns="" id="{BDBAF478-E063-4206-98C6-6C10FA9F590B}"/>
              </a:ext>
            </a:extLst>
          </p:cNvPr>
          <p:cNvGrpSpPr/>
          <p:nvPr/>
        </p:nvGrpSpPr>
        <p:grpSpPr>
          <a:xfrm>
            <a:off x="8308352" y="19967"/>
            <a:ext cx="965926" cy="407431"/>
            <a:chOff x="4819517" y="2883145"/>
            <a:chExt cx="3161387" cy="1000113"/>
          </a:xfrm>
        </p:grpSpPr>
        <p:grpSp>
          <p:nvGrpSpPr>
            <p:cNvPr id="12" name="Group 11">
              <a:extLst>
                <a:ext uri="{FF2B5EF4-FFF2-40B4-BE49-F238E27FC236}">
                  <a16:creationId xmlns:a16="http://schemas.microsoft.com/office/drawing/2014/main" xmlns="" id="{AFF1E570-F6DB-433B-A826-C51389A47246}"/>
                </a:ext>
              </a:extLst>
            </p:cNvPr>
            <p:cNvGrpSpPr/>
            <p:nvPr/>
          </p:nvGrpSpPr>
          <p:grpSpPr>
            <a:xfrm>
              <a:off x="4819517" y="2883145"/>
              <a:ext cx="664917" cy="914557"/>
              <a:chOff x="4819517" y="2883145"/>
              <a:chExt cx="664917" cy="914557"/>
            </a:xfrm>
          </p:grpSpPr>
          <p:sp>
            <p:nvSpPr>
              <p:cNvPr id="8" name="Isosceles Triangle 7">
                <a:extLst>
                  <a:ext uri="{FF2B5EF4-FFF2-40B4-BE49-F238E27FC236}">
                    <a16:creationId xmlns:a16="http://schemas.microsoft.com/office/drawing/2014/main" xmlns="" id="{166CA144-59DA-4E12-8741-6389B91CB390}"/>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5C33F313-E67A-4699-AA45-13361C34F8E3}"/>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BCE09CCF-B33B-49DD-8238-87BD7C7E4E7D}"/>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xmlns="" id="{D0A5364A-1B93-466E-B141-82141D29DD72}"/>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TextBox 6">
              <a:extLst>
                <a:ext uri="{FF2B5EF4-FFF2-40B4-BE49-F238E27FC236}">
                  <a16:creationId xmlns:a16="http://schemas.microsoft.com/office/drawing/2014/main" xmlns="" id="{D355B7B9-A175-4F96-82D0-7FA671CDBF02}"/>
                </a:ext>
              </a:extLst>
            </p:cNvPr>
            <p:cNvSpPr txBox="1"/>
            <p:nvPr/>
          </p:nvSpPr>
          <p:spPr>
            <a:xfrm>
              <a:off x="5178231" y="3203314"/>
              <a:ext cx="2802673"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5" name="TextBox 24">
              <a:extLst>
                <a:ext uri="{FF2B5EF4-FFF2-40B4-BE49-F238E27FC236}">
                  <a16:creationId xmlns:a16="http://schemas.microsoft.com/office/drawing/2014/main" xmlns="" id="{D7D070FE-00AE-4653-89FB-56EC84CAB449}"/>
                </a:ext>
              </a:extLst>
            </p:cNvPr>
            <p:cNvSpPr txBox="1"/>
            <p:nvPr/>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
        <p:nvSpPr>
          <p:cNvPr id="21" name="Isosceles Triangle 20">
            <a:extLst>
              <a:ext uri="{FF2B5EF4-FFF2-40B4-BE49-F238E27FC236}">
                <a16:creationId xmlns:a16="http://schemas.microsoft.com/office/drawing/2014/main" xmlns="" id="{B3E04498-C436-4A32-A931-061530A4B9A4}"/>
              </a:ext>
            </a:extLst>
          </p:cNvPr>
          <p:cNvSpPr/>
          <p:nvPr/>
        </p:nvSpPr>
        <p:spPr>
          <a:xfrm rot="21272627">
            <a:off x="2173850" y="2744286"/>
            <a:ext cx="1253871" cy="49325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2" name="Isosceles Triangle 21">
            <a:extLst>
              <a:ext uri="{FF2B5EF4-FFF2-40B4-BE49-F238E27FC236}">
                <a16:creationId xmlns:a16="http://schemas.microsoft.com/office/drawing/2014/main" xmlns="" id="{57207036-5AE2-45EF-817C-E859E1974C57}"/>
              </a:ext>
            </a:extLst>
          </p:cNvPr>
          <p:cNvSpPr/>
          <p:nvPr/>
        </p:nvSpPr>
        <p:spPr>
          <a:xfrm rot="3384323">
            <a:off x="2353298" y="1758684"/>
            <a:ext cx="1671828" cy="369944"/>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a16="http://schemas.microsoft.com/office/drawing/2014/main" xmlns="" id="{B0C0B796-F8E1-4E92-830A-550D42456BFE}"/>
              </a:ext>
            </a:extLst>
          </p:cNvPr>
          <p:cNvSpPr/>
          <p:nvPr/>
        </p:nvSpPr>
        <p:spPr>
          <a:xfrm rot="1499749">
            <a:off x="2240069" y="2150475"/>
            <a:ext cx="1253871" cy="49325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a16="http://schemas.microsoft.com/office/drawing/2014/main" xmlns="" id="{BE3F208C-5279-41F5-8AB0-A9AAA58A8593}"/>
              </a:ext>
            </a:extLst>
          </p:cNvPr>
          <p:cNvSpPr/>
          <p:nvPr/>
        </p:nvSpPr>
        <p:spPr>
          <a:xfrm rot="19337628">
            <a:off x="2326331" y="3304036"/>
            <a:ext cx="1253871" cy="49325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pic>
        <p:nvPicPr>
          <p:cNvPr id="13" name="Picture 12">
            <a:extLst>
              <a:ext uri="{FF2B5EF4-FFF2-40B4-BE49-F238E27FC236}">
                <a16:creationId xmlns:a16="http://schemas.microsoft.com/office/drawing/2014/main" xmlns="" id="{2DE41851-7DE7-4B8E-B47C-E88DF2ECB0EC}"/>
              </a:ext>
            </a:extLst>
          </p:cNvPr>
          <p:cNvPicPr>
            <a:picLocks noChangeAspect="1"/>
          </p:cNvPicPr>
          <p:nvPr/>
        </p:nvPicPr>
        <p:blipFill>
          <a:blip r:embed="rId2"/>
          <a:stretch>
            <a:fillRect/>
          </a:stretch>
        </p:blipFill>
        <p:spPr>
          <a:xfrm>
            <a:off x="-58797" y="4477933"/>
            <a:ext cx="9144000" cy="2317750"/>
          </a:xfrm>
          <a:prstGeom prst="rect">
            <a:avLst/>
          </a:prstGeom>
        </p:spPr>
      </p:pic>
      <p:grpSp>
        <p:nvGrpSpPr>
          <p:cNvPr id="14" name="Group 25">
            <a:extLst>
              <a:ext uri="{FF2B5EF4-FFF2-40B4-BE49-F238E27FC236}">
                <a16:creationId xmlns:a16="http://schemas.microsoft.com/office/drawing/2014/main" xmlns="" id="{D54A3989-9E34-4A50-8BCF-FBE44111CBEC}"/>
              </a:ext>
            </a:extLst>
          </p:cNvPr>
          <p:cNvGrpSpPr/>
          <p:nvPr/>
        </p:nvGrpSpPr>
        <p:grpSpPr>
          <a:xfrm rot="20877761">
            <a:off x="386587" y="1351055"/>
            <a:ext cx="1411514" cy="2588613"/>
            <a:chOff x="4819517" y="2883145"/>
            <a:chExt cx="664917" cy="914557"/>
          </a:xfrm>
        </p:grpSpPr>
        <p:sp>
          <p:nvSpPr>
            <p:cNvPr id="27" name="Isosceles Triangle 26">
              <a:extLst>
                <a:ext uri="{FF2B5EF4-FFF2-40B4-BE49-F238E27FC236}">
                  <a16:creationId xmlns:a16="http://schemas.microsoft.com/office/drawing/2014/main" xmlns="" id="{F9C3FC71-AC13-4456-BAA2-1AB0EA0CEF3F}"/>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a16="http://schemas.microsoft.com/office/drawing/2014/main" xmlns="" id="{222B7D90-02D7-42F3-98DA-E8141B3682B2}"/>
                </a:ext>
              </a:extLst>
            </p:cNvPr>
            <p:cNvSpPr/>
            <p:nvPr/>
          </p:nvSpPr>
          <p:spPr>
            <a:xfrm rot="4106562">
              <a:off x="5075632"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a16="http://schemas.microsoft.com/office/drawing/2014/main" xmlns="" id="{A021A0FA-0D97-496D-A4A5-243ADD0A2D09}"/>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a16="http://schemas.microsoft.com/office/drawing/2014/main" xmlns="" id="{CBF98C6E-0BDC-4196-975C-BBC095A83F45}"/>
                </a:ext>
              </a:extLst>
            </p:cNvPr>
            <p:cNvSpPr/>
            <p:nvPr/>
          </p:nvSpPr>
          <p:spPr>
            <a:xfrm rot="20059867">
              <a:off x="4848524" y="3623434"/>
              <a:ext cx="590657" cy="17426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grpSp>
        <p:nvGrpSpPr>
          <p:cNvPr id="15" name="Group 5">
            <a:extLst>
              <a:ext uri="{FF2B5EF4-FFF2-40B4-BE49-F238E27FC236}">
                <a16:creationId xmlns:a16="http://schemas.microsoft.com/office/drawing/2014/main" xmlns="" id="{1C85DD83-E78E-4476-93E0-A9715E5DB9FA}"/>
              </a:ext>
            </a:extLst>
          </p:cNvPr>
          <p:cNvGrpSpPr/>
          <p:nvPr/>
        </p:nvGrpSpPr>
        <p:grpSpPr>
          <a:xfrm>
            <a:off x="8508317" y="3996971"/>
            <a:ext cx="635685" cy="2861035"/>
            <a:chOff x="11344420" y="3996964"/>
            <a:chExt cx="847580" cy="2861035"/>
          </a:xfrm>
        </p:grpSpPr>
        <p:sp>
          <p:nvSpPr>
            <p:cNvPr id="31" name="Isosceles Triangle 30">
              <a:extLst>
                <a:ext uri="{FF2B5EF4-FFF2-40B4-BE49-F238E27FC236}">
                  <a16:creationId xmlns:a16="http://schemas.microsoft.com/office/drawing/2014/main" xmlns="" id="{49EF0FE0-D362-428F-8DF7-EF89CC8B676A}"/>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2" name="Isosceles Triangle 31">
              <a:extLst>
                <a:ext uri="{FF2B5EF4-FFF2-40B4-BE49-F238E27FC236}">
                  <a16:creationId xmlns:a16="http://schemas.microsoft.com/office/drawing/2014/main" xmlns="" id="{89106AEC-8454-4ACF-AF95-76F09BC6A411}"/>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p14="http://schemas.microsoft.com/office/powerpoint/2010/main" xmlns="" val="189125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C868FCC7-393E-4802-BC78-09C744A932E5}"/>
              </a:ext>
            </a:extLst>
          </p:cNvPr>
          <p:cNvGrpSpPr/>
          <p:nvPr/>
        </p:nvGrpSpPr>
        <p:grpSpPr>
          <a:xfrm rot="17341529" flipH="1">
            <a:off x="437219" y="3026417"/>
            <a:ext cx="1557717" cy="1548390"/>
            <a:chOff x="4819517" y="2883145"/>
            <a:chExt cx="664917" cy="914557"/>
          </a:xfrm>
        </p:grpSpPr>
        <p:sp>
          <p:nvSpPr>
            <p:cNvPr id="7" name="Isosceles Triangle 6">
              <a:extLst>
                <a:ext uri="{FF2B5EF4-FFF2-40B4-BE49-F238E27FC236}">
                  <a16:creationId xmlns:a16="http://schemas.microsoft.com/office/drawing/2014/main" xmlns="" id="{D6D3FC2F-9BA1-45BC-BEBD-8F9AE280B648}"/>
                </a:ext>
              </a:extLst>
            </p:cNvPr>
            <p:cNvSpPr/>
            <p:nvPr/>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a16="http://schemas.microsoft.com/office/drawing/2014/main" xmlns="" id="{4F30374A-B58F-45A1-BA35-CC2C37409CB6}"/>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988F6E31-E110-4840-9E6A-8508A7B79B73}"/>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48F7D5A4-1587-41AA-A903-E07A386B1E0D}"/>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a16="http://schemas.microsoft.com/office/drawing/2014/main" xmlns="" id="{ED73C4D0-BAF3-4164-8A61-ADB46BA38280}"/>
              </a:ext>
            </a:extLst>
          </p:cNvPr>
          <p:cNvSpPr/>
          <p:nvPr/>
        </p:nvSpPr>
        <p:spPr>
          <a:xfrm>
            <a:off x="0" y="3883252"/>
            <a:ext cx="9144000" cy="2950143"/>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a16="http://schemas.microsoft.com/office/drawing/2014/main" xmlns="" id="{2FFEEDE1-8D65-4689-8D37-4C0E8E480834}"/>
              </a:ext>
            </a:extLst>
          </p:cNvPr>
          <p:cNvSpPr>
            <a:spLocks noGrp="1"/>
          </p:cNvSpPr>
          <p:nvPr>
            <p:ph type="title"/>
          </p:nvPr>
        </p:nvSpPr>
        <p:spPr>
          <a:xfrm>
            <a:off x="628650" y="4010687"/>
            <a:ext cx="7886700" cy="872541"/>
          </a:xfrm>
        </p:spPr>
        <p:txBody>
          <a:body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3598956F-6896-4538-A7CF-1530C0879448}"/>
              </a:ext>
            </a:extLst>
          </p:cNvPr>
          <p:cNvSpPr>
            <a:spLocks noGrp="1"/>
          </p:cNvSpPr>
          <p:nvPr>
            <p:ph type="dt" sz="half" idx="10"/>
          </p:nvPr>
        </p:nvSpPr>
        <p:spPr/>
        <p:txBody>
          <a:bodyPr/>
          <a:lstStyle/>
          <a:p>
            <a:fld id="{97451CD2-E5D7-451A-8E82-E35EAD784C03}" type="datetimeFigureOut">
              <a:rPr lang="en-IN" smtClean="0"/>
              <a:pPr/>
              <a:t>18-05-2022</a:t>
            </a:fld>
            <a:endParaRPr lang="en-IN"/>
          </a:p>
        </p:txBody>
      </p:sp>
      <p:sp>
        <p:nvSpPr>
          <p:cNvPr id="4" name="Footer Placeholder 3">
            <a:extLst>
              <a:ext uri="{FF2B5EF4-FFF2-40B4-BE49-F238E27FC236}">
                <a16:creationId xmlns:a16="http://schemas.microsoft.com/office/drawing/2014/main" xmlns="" id="{C21010AB-6E54-4154-82E3-F10670258C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51AE942-9270-4DCB-96A7-BB168EB1AE78}"/>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17" name="Subtitle 2">
            <a:extLst>
              <a:ext uri="{FF2B5EF4-FFF2-40B4-BE49-F238E27FC236}">
                <a16:creationId xmlns:a16="http://schemas.microsoft.com/office/drawing/2014/main" xmlns="" id="{1471B2DA-31AB-403C-B78B-A8FDD5B21B53}"/>
              </a:ext>
            </a:extLst>
          </p:cNvPr>
          <p:cNvSpPr>
            <a:spLocks noGrp="1"/>
          </p:cNvSpPr>
          <p:nvPr>
            <p:ph type="subTitle" idx="1"/>
          </p:nvPr>
        </p:nvSpPr>
        <p:spPr>
          <a:xfrm>
            <a:off x="628650" y="4976753"/>
            <a:ext cx="7886700" cy="47364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12" name="Group 17">
            <a:extLst>
              <a:ext uri="{FF2B5EF4-FFF2-40B4-BE49-F238E27FC236}">
                <a16:creationId xmlns:a16="http://schemas.microsoft.com/office/drawing/2014/main" xmlns="" id="{4F3EB639-A998-4865-818A-B4421A64D72E}"/>
              </a:ext>
            </a:extLst>
          </p:cNvPr>
          <p:cNvGrpSpPr/>
          <p:nvPr/>
        </p:nvGrpSpPr>
        <p:grpSpPr>
          <a:xfrm>
            <a:off x="8194052" y="136532"/>
            <a:ext cx="965926" cy="407431"/>
            <a:chOff x="4819517" y="2883145"/>
            <a:chExt cx="3161387" cy="1000113"/>
          </a:xfrm>
        </p:grpSpPr>
        <p:grpSp>
          <p:nvGrpSpPr>
            <p:cNvPr id="13" name="Group 18">
              <a:extLst>
                <a:ext uri="{FF2B5EF4-FFF2-40B4-BE49-F238E27FC236}">
                  <a16:creationId xmlns:a16="http://schemas.microsoft.com/office/drawing/2014/main" xmlns="" id="{08ED60D1-58FC-4CA8-895C-9473890FC7E3}"/>
                </a:ext>
              </a:extLst>
            </p:cNvPr>
            <p:cNvGrpSpPr/>
            <p:nvPr/>
          </p:nvGrpSpPr>
          <p:grpSpPr>
            <a:xfrm>
              <a:off x="4819517" y="2883145"/>
              <a:ext cx="664917" cy="914557"/>
              <a:chOff x="4819517" y="2883145"/>
              <a:chExt cx="664917" cy="914557"/>
            </a:xfrm>
          </p:grpSpPr>
          <p:sp>
            <p:nvSpPr>
              <p:cNvPr id="22" name="Isosceles Triangle 21">
                <a:extLst>
                  <a:ext uri="{FF2B5EF4-FFF2-40B4-BE49-F238E27FC236}">
                    <a16:creationId xmlns:a16="http://schemas.microsoft.com/office/drawing/2014/main" xmlns="" id="{87D7F2FB-114E-4049-A750-CBD25A147415}"/>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a16="http://schemas.microsoft.com/office/drawing/2014/main" xmlns="" id="{13B2DDCB-7E0B-471F-ADCB-3BF3935DF4D7}"/>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a16="http://schemas.microsoft.com/office/drawing/2014/main" xmlns="" id="{0A28B9F8-A2A9-46B0-B128-D2940A3D3ECF}"/>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5" name="Isosceles Triangle 24">
                <a:extLst>
                  <a:ext uri="{FF2B5EF4-FFF2-40B4-BE49-F238E27FC236}">
                    <a16:creationId xmlns:a16="http://schemas.microsoft.com/office/drawing/2014/main" xmlns="" id="{9CE9145D-72C0-44E3-87D2-D9B03A1F84F2}"/>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0" name="TextBox 19">
              <a:extLst>
                <a:ext uri="{FF2B5EF4-FFF2-40B4-BE49-F238E27FC236}">
                  <a16:creationId xmlns:a16="http://schemas.microsoft.com/office/drawing/2014/main" xmlns="" id="{04984FB0-251D-4148-8C62-95C4BCDC97B9}"/>
                </a:ext>
              </a:extLst>
            </p:cNvPr>
            <p:cNvSpPr txBox="1"/>
            <p:nvPr/>
          </p:nvSpPr>
          <p:spPr>
            <a:xfrm>
              <a:off x="5178231" y="3203314"/>
              <a:ext cx="2802673"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1" name="TextBox 20">
              <a:extLst>
                <a:ext uri="{FF2B5EF4-FFF2-40B4-BE49-F238E27FC236}">
                  <a16:creationId xmlns:a16="http://schemas.microsoft.com/office/drawing/2014/main" xmlns="" id="{89EA5FFF-2876-4310-8ACF-E9E5F8E4280D}"/>
                </a:ext>
              </a:extLst>
            </p:cNvPr>
            <p:cNvSpPr txBox="1"/>
            <p:nvPr/>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p14="http://schemas.microsoft.com/office/powerpoint/2010/main" xmlns="" val="27455418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36551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_Custom Layout">
    <p:bg>
      <p:bgPr>
        <a:solidFill>
          <a:srgbClr val="010F0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C868FCC7-393E-4802-BC78-09C744A932E5}"/>
              </a:ext>
            </a:extLst>
          </p:cNvPr>
          <p:cNvGrpSpPr/>
          <p:nvPr/>
        </p:nvGrpSpPr>
        <p:grpSpPr>
          <a:xfrm rot="17341529" flipH="1">
            <a:off x="437219" y="3026417"/>
            <a:ext cx="1557717" cy="1548390"/>
            <a:chOff x="4819517" y="2883145"/>
            <a:chExt cx="664917" cy="914557"/>
          </a:xfrm>
        </p:grpSpPr>
        <p:sp>
          <p:nvSpPr>
            <p:cNvPr id="7" name="Isosceles Triangle 6">
              <a:extLst>
                <a:ext uri="{FF2B5EF4-FFF2-40B4-BE49-F238E27FC236}">
                  <a16:creationId xmlns:a16="http://schemas.microsoft.com/office/drawing/2014/main" xmlns="" id="{D6D3FC2F-9BA1-45BC-BEBD-8F9AE280B648}"/>
                </a:ext>
              </a:extLst>
            </p:cNvPr>
            <p:cNvSpPr/>
            <p:nvPr/>
          </p:nvSpPr>
          <p:spPr>
            <a:xfrm rot="394866">
              <a:off x="4819517" y="3415043"/>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a16="http://schemas.microsoft.com/office/drawing/2014/main" xmlns="" id="{4F30374A-B58F-45A1-BA35-CC2C37409CB6}"/>
                </a:ext>
              </a:extLst>
            </p:cNvPr>
            <p:cNvSpPr/>
            <p:nvPr/>
          </p:nvSpPr>
          <p:spPr>
            <a:xfrm rot="4106562">
              <a:off x="5075632" y="3091340"/>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988F6E31-E110-4840-9E6A-8508A7B79B73}"/>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48F7D5A4-1587-41AA-A903-E07A386B1E0D}"/>
                </a:ext>
              </a:extLst>
            </p:cNvPr>
            <p:cNvSpPr/>
            <p:nvPr/>
          </p:nvSpPr>
          <p:spPr>
            <a:xfrm rot="20059867">
              <a:off x="4848524" y="3623434"/>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a16="http://schemas.microsoft.com/office/drawing/2014/main" xmlns="" id="{ED73C4D0-BAF3-4164-8A61-ADB46BA38280}"/>
              </a:ext>
            </a:extLst>
          </p:cNvPr>
          <p:cNvSpPr/>
          <p:nvPr/>
        </p:nvSpPr>
        <p:spPr>
          <a:xfrm>
            <a:off x="0" y="3883252"/>
            <a:ext cx="9144000" cy="2950143"/>
          </a:xfrm>
          <a:prstGeom prst="rect">
            <a:avLst/>
          </a:prstGeom>
          <a:solidFill>
            <a:srgbClr val="010F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a16="http://schemas.microsoft.com/office/drawing/2014/main" xmlns="" id="{2FFEEDE1-8D65-4689-8D37-4C0E8E480834}"/>
              </a:ext>
            </a:extLst>
          </p:cNvPr>
          <p:cNvSpPr>
            <a:spLocks noGrp="1"/>
          </p:cNvSpPr>
          <p:nvPr>
            <p:ph type="title"/>
          </p:nvPr>
        </p:nvSpPr>
        <p:spPr>
          <a:xfrm>
            <a:off x="628650" y="4010687"/>
            <a:ext cx="7886700" cy="872541"/>
          </a:xfrm>
        </p:spPr>
        <p:txBody>
          <a:bodyPr/>
          <a:lstStyle>
            <a:lvl1pPr>
              <a:defRPr>
                <a:solidFill>
                  <a:srgbClr val="F3F5F5"/>
                </a:solidFill>
              </a:defRPr>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3598956F-6896-4538-A7CF-1530C0879448}"/>
              </a:ext>
            </a:extLst>
          </p:cNvPr>
          <p:cNvSpPr>
            <a:spLocks noGrp="1"/>
          </p:cNvSpPr>
          <p:nvPr>
            <p:ph type="dt" sz="half" idx="10"/>
          </p:nvPr>
        </p:nvSpPr>
        <p:spPr/>
        <p:txBody>
          <a:bodyPr/>
          <a:lstStyle/>
          <a:p>
            <a:fld id="{97451CD2-E5D7-451A-8E82-E35EAD784C03}" type="datetimeFigureOut">
              <a:rPr lang="en-IN" smtClean="0"/>
              <a:pPr/>
              <a:t>18-05-2022</a:t>
            </a:fld>
            <a:endParaRPr lang="en-IN"/>
          </a:p>
        </p:txBody>
      </p:sp>
      <p:sp>
        <p:nvSpPr>
          <p:cNvPr id="4" name="Footer Placeholder 3">
            <a:extLst>
              <a:ext uri="{FF2B5EF4-FFF2-40B4-BE49-F238E27FC236}">
                <a16:creationId xmlns:a16="http://schemas.microsoft.com/office/drawing/2014/main" xmlns="" id="{C21010AB-6E54-4154-82E3-F10670258C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51AE942-9270-4DCB-96A7-BB168EB1AE78}"/>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17" name="Subtitle 2">
            <a:extLst>
              <a:ext uri="{FF2B5EF4-FFF2-40B4-BE49-F238E27FC236}">
                <a16:creationId xmlns:a16="http://schemas.microsoft.com/office/drawing/2014/main" xmlns="" id="{1471B2DA-31AB-403C-B78B-A8FDD5B21B53}"/>
              </a:ext>
            </a:extLst>
          </p:cNvPr>
          <p:cNvSpPr>
            <a:spLocks noGrp="1"/>
          </p:cNvSpPr>
          <p:nvPr>
            <p:ph type="subTitle" idx="1"/>
          </p:nvPr>
        </p:nvSpPr>
        <p:spPr>
          <a:xfrm>
            <a:off x="628650" y="4976753"/>
            <a:ext cx="7886700" cy="473648"/>
          </a:xfrm>
        </p:spPr>
        <p:txBody>
          <a:bodyPr>
            <a:normAutofit/>
          </a:bodyPr>
          <a:lstStyle>
            <a:lvl1pPr marL="0" indent="0" algn="l">
              <a:buNone/>
              <a:defRPr sz="2000">
                <a:solidFill>
                  <a:srgbClr val="FDECE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Tree>
    <p:extLst>
      <p:ext uri="{BB962C8B-B14F-4D97-AF65-F5344CB8AC3E}">
        <p14:creationId xmlns:p14="http://schemas.microsoft.com/office/powerpoint/2010/main" xmlns="" val="145064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628650" y="356658"/>
            <a:ext cx="229743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97451CD2-E5D7-451A-8E82-E35EAD784C03}" type="datetimeFigureOut">
              <a:rPr lang="en-IN" smtClean="0"/>
              <a:pPr/>
              <a:t>18-05-2022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3089789" y="356130"/>
            <a:ext cx="5425563"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6" name="Group 7">
            <a:extLst>
              <a:ext uri="{FF2B5EF4-FFF2-40B4-BE49-F238E27FC236}">
                <a16:creationId xmlns:a16="http://schemas.microsoft.com/office/drawing/2014/main" xmlns="" id="{0DF45512-F504-4217-B7FB-AE04CD5BF6AB}"/>
              </a:ext>
            </a:extLst>
          </p:cNvPr>
          <p:cNvGrpSpPr/>
          <p:nvPr/>
        </p:nvGrpSpPr>
        <p:grpSpPr>
          <a:xfrm>
            <a:off x="8508317" y="3996971"/>
            <a:ext cx="635685" cy="2861035"/>
            <a:chOff x="11344420" y="3996964"/>
            <a:chExt cx="847580" cy="2861035"/>
          </a:xfrm>
        </p:grpSpPr>
        <p:sp>
          <p:nvSpPr>
            <p:cNvPr id="9" name="Isosceles Triangle 8">
              <a:extLst>
                <a:ext uri="{FF2B5EF4-FFF2-40B4-BE49-F238E27FC236}">
                  <a16:creationId xmlns:a16="http://schemas.microsoft.com/office/drawing/2014/main" xmlns="" id="{26B62339-2041-45A3-BBC7-76CBE3345111}"/>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D14E42C2-25A7-40EE-9C58-1D6BF0A1E567}"/>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a16="http://schemas.microsoft.com/office/drawing/2014/main" xmlns="" id="{16A33C2C-0513-4AF6-8AEF-CC4EFF6EF0DA}"/>
              </a:ext>
            </a:extLst>
          </p:cNvPr>
          <p:cNvSpPr/>
          <p:nvPr/>
        </p:nvSpPr>
        <p:spPr>
          <a:xfrm>
            <a:off x="3003856"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p14="http://schemas.microsoft.com/office/powerpoint/2010/main" xmlns="" val="809761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628650" y="356658"/>
            <a:ext cx="229743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97451CD2-E5D7-451A-8E82-E35EAD784C03}" type="datetimeFigureOut">
              <a:rPr lang="en-IN" smtClean="0"/>
              <a:pPr/>
              <a:t>18-05-2022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3089789" y="356130"/>
            <a:ext cx="5425563"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6" name="Group 7">
            <a:extLst>
              <a:ext uri="{FF2B5EF4-FFF2-40B4-BE49-F238E27FC236}">
                <a16:creationId xmlns:a16="http://schemas.microsoft.com/office/drawing/2014/main" xmlns="" id="{0DF45512-F504-4217-B7FB-AE04CD5BF6AB}"/>
              </a:ext>
            </a:extLst>
          </p:cNvPr>
          <p:cNvGrpSpPr/>
          <p:nvPr/>
        </p:nvGrpSpPr>
        <p:grpSpPr>
          <a:xfrm>
            <a:off x="8679059" y="4765425"/>
            <a:ext cx="464943" cy="2092574"/>
            <a:chOff x="11344420" y="3996964"/>
            <a:chExt cx="847580" cy="2861035"/>
          </a:xfrm>
        </p:grpSpPr>
        <p:sp>
          <p:nvSpPr>
            <p:cNvPr id="9" name="Isosceles Triangle 8">
              <a:extLst>
                <a:ext uri="{FF2B5EF4-FFF2-40B4-BE49-F238E27FC236}">
                  <a16:creationId xmlns:a16="http://schemas.microsoft.com/office/drawing/2014/main" xmlns="" id="{26B62339-2041-45A3-BBC7-76CBE3345111}"/>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D14E42C2-25A7-40EE-9C58-1D6BF0A1E567}"/>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p14="http://schemas.microsoft.com/office/powerpoint/2010/main" xmlns="" val="406312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628650" y="356658"/>
            <a:ext cx="229743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97451CD2-E5D7-451A-8E82-E35EAD784C03}" type="datetimeFigureOut">
              <a:rPr lang="en-IN" smtClean="0"/>
              <a:pPr/>
              <a:t>18-05-2022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6" name="Rectangle 5">
            <a:extLst>
              <a:ext uri="{FF2B5EF4-FFF2-40B4-BE49-F238E27FC236}">
                <a16:creationId xmlns:a16="http://schemas.microsoft.com/office/drawing/2014/main" xmlns="" id="{2DD11871-99BF-439B-BC8B-E7FE8F17D556}"/>
              </a:ext>
            </a:extLst>
          </p:cNvPr>
          <p:cNvSpPr/>
          <p:nvPr/>
        </p:nvSpPr>
        <p:spPr>
          <a:xfrm>
            <a:off x="3003856"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D14E42C2-25A7-40EE-9C58-1D6BF0A1E567}"/>
              </a:ext>
            </a:extLst>
          </p:cNvPr>
          <p:cNvSpPr/>
          <p:nvPr/>
        </p:nvSpPr>
        <p:spPr>
          <a:xfrm rot="5400000">
            <a:off x="2547405" y="827082"/>
            <a:ext cx="1208191" cy="267350"/>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26B62339-2041-45A3-BBC7-76CBE3345111}"/>
              </a:ext>
            </a:extLst>
          </p:cNvPr>
          <p:cNvSpPr/>
          <p:nvPr/>
        </p:nvSpPr>
        <p:spPr>
          <a:xfrm rot="5400000">
            <a:off x="2548499" y="827081"/>
            <a:ext cx="1208191" cy="267350"/>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6" name="Text Placeholder 15">
            <a:extLst>
              <a:ext uri="{FF2B5EF4-FFF2-40B4-BE49-F238E27FC236}">
                <a16:creationId xmlns:a16="http://schemas.microsoft.com/office/drawing/2014/main" xmlns="" id="{8CF7E567-62DE-4C6D-B9FC-2DC311E50D81}"/>
              </a:ext>
            </a:extLst>
          </p:cNvPr>
          <p:cNvSpPr>
            <a:spLocks noGrp="1"/>
          </p:cNvSpPr>
          <p:nvPr>
            <p:ph type="body" sz="quarter" idx="13"/>
          </p:nvPr>
        </p:nvSpPr>
        <p:spPr>
          <a:xfrm>
            <a:off x="3028951" y="356656"/>
            <a:ext cx="5486400" cy="5849408"/>
          </a:xfrm>
        </p:spPr>
        <p:txBody>
          <a:bodyPr anchor="ctr">
            <a:normAutofit/>
          </a:bodyPr>
          <a:lstStyle>
            <a:lvl1pPr marL="0" indent="0">
              <a:lnSpc>
                <a:spcPct val="100000"/>
              </a:lnSpc>
              <a:buNone/>
              <a:defRPr sz="2800" b="0" i="0"/>
            </a:lvl1pPr>
            <a:lvl2pPr marL="457200" indent="0">
              <a:lnSpc>
                <a:spcPct val="150000"/>
              </a:lnSpc>
              <a:buNone/>
              <a:defRPr sz="2800" b="0" i="1"/>
            </a:lvl2pPr>
            <a:lvl3pPr marL="914400" indent="0">
              <a:lnSpc>
                <a:spcPct val="150000"/>
              </a:lnSpc>
              <a:buNone/>
              <a:defRPr sz="2800" b="0" i="1"/>
            </a:lvl3pPr>
            <a:lvl4pPr marL="1371600" indent="0">
              <a:lnSpc>
                <a:spcPct val="150000"/>
              </a:lnSpc>
              <a:buNone/>
              <a:defRPr sz="2800" b="0" i="1"/>
            </a:lvl4pPr>
            <a:lvl5pPr marL="1828800" indent="0">
              <a:lnSpc>
                <a:spcPct val="150000"/>
              </a:lnSpc>
              <a:buNone/>
              <a:defRPr sz="2800" b="0" i="1"/>
            </a:lvl5pPr>
          </a:lstStyle>
          <a:p>
            <a:pPr lvl="0"/>
            <a:r>
              <a:rPr lang="en-US"/>
              <a:t>Click to edit Master text styles</a:t>
            </a:r>
          </a:p>
        </p:txBody>
      </p:sp>
    </p:spTree>
    <p:extLst>
      <p:ext uri="{BB962C8B-B14F-4D97-AF65-F5344CB8AC3E}">
        <p14:creationId xmlns:p14="http://schemas.microsoft.com/office/powerpoint/2010/main" xmlns="" val="3842678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628650" y="356658"/>
            <a:ext cx="229743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97451CD2-E5D7-451A-8E82-E35EAD784C03}" type="datetimeFigureOut">
              <a:rPr lang="en-IN" smtClean="0"/>
              <a:pPr/>
              <a:t>18-05-2022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6" name="Rectangle 5">
            <a:extLst>
              <a:ext uri="{FF2B5EF4-FFF2-40B4-BE49-F238E27FC236}">
                <a16:creationId xmlns:a16="http://schemas.microsoft.com/office/drawing/2014/main" xmlns="" id="{2DD11871-99BF-439B-BC8B-E7FE8F17D556}"/>
              </a:ext>
            </a:extLst>
          </p:cNvPr>
          <p:cNvSpPr/>
          <p:nvPr/>
        </p:nvSpPr>
        <p:spPr>
          <a:xfrm>
            <a:off x="3003856"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D14E42C2-25A7-40EE-9C58-1D6BF0A1E567}"/>
              </a:ext>
            </a:extLst>
          </p:cNvPr>
          <p:cNvSpPr/>
          <p:nvPr/>
        </p:nvSpPr>
        <p:spPr>
          <a:xfrm rot="5400000">
            <a:off x="2547405" y="827082"/>
            <a:ext cx="1208191" cy="267350"/>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26B62339-2041-45A3-BBC7-76CBE3345111}"/>
              </a:ext>
            </a:extLst>
          </p:cNvPr>
          <p:cNvSpPr/>
          <p:nvPr/>
        </p:nvSpPr>
        <p:spPr>
          <a:xfrm rot="5400000">
            <a:off x="2548499" y="827081"/>
            <a:ext cx="1208191" cy="267350"/>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a16="http://schemas.microsoft.com/office/drawing/2014/main" xmlns="" id="{8BCFBD6D-5314-4AD1-B7E4-9F4E8C4CD86E}"/>
              </a:ext>
            </a:extLst>
          </p:cNvPr>
          <p:cNvSpPr>
            <a:spLocks noGrp="1"/>
          </p:cNvSpPr>
          <p:nvPr>
            <p:ph sz="quarter" idx="14"/>
          </p:nvPr>
        </p:nvSpPr>
        <p:spPr>
          <a:xfrm>
            <a:off x="3115918" y="1848052"/>
            <a:ext cx="5399435" cy="4282874"/>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xmlns="" val="270945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6_Custom Layout">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628650" y="356658"/>
            <a:ext cx="229743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97451CD2-E5D7-451A-8E82-E35EAD784C03}" type="datetimeFigureOut">
              <a:rPr lang="en-IN" smtClean="0"/>
              <a:pPr/>
              <a:t>18-05-2022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6" name="Rectangle 5">
            <a:extLst>
              <a:ext uri="{FF2B5EF4-FFF2-40B4-BE49-F238E27FC236}">
                <a16:creationId xmlns:a16="http://schemas.microsoft.com/office/drawing/2014/main" xmlns="" id="{2DD11871-99BF-439B-BC8B-E7FE8F17D556}"/>
              </a:ext>
            </a:extLst>
          </p:cNvPr>
          <p:cNvSpPr/>
          <p:nvPr/>
        </p:nvSpPr>
        <p:spPr>
          <a:xfrm>
            <a:off x="3003856"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D14E42C2-25A7-40EE-9C58-1D6BF0A1E567}"/>
              </a:ext>
            </a:extLst>
          </p:cNvPr>
          <p:cNvSpPr/>
          <p:nvPr/>
        </p:nvSpPr>
        <p:spPr>
          <a:xfrm rot="5400000">
            <a:off x="2547405" y="827082"/>
            <a:ext cx="1208191" cy="267350"/>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26B62339-2041-45A3-BBC7-76CBE3345111}"/>
              </a:ext>
            </a:extLst>
          </p:cNvPr>
          <p:cNvSpPr/>
          <p:nvPr/>
        </p:nvSpPr>
        <p:spPr>
          <a:xfrm rot="5400000">
            <a:off x="2548499" y="827081"/>
            <a:ext cx="1208191" cy="267350"/>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a16="http://schemas.microsoft.com/office/drawing/2014/main" xmlns="" id="{8BCFBD6D-5314-4AD1-B7E4-9F4E8C4CD86E}"/>
              </a:ext>
            </a:extLst>
          </p:cNvPr>
          <p:cNvSpPr>
            <a:spLocks noGrp="1"/>
          </p:cNvSpPr>
          <p:nvPr>
            <p:ph sz="quarter" idx="14"/>
          </p:nvPr>
        </p:nvSpPr>
        <p:spPr>
          <a:xfrm>
            <a:off x="3115918" y="1848052"/>
            <a:ext cx="5399435" cy="4282874"/>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xmlns="" val="1841120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628650" y="356658"/>
            <a:ext cx="229743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97451CD2-E5D7-451A-8E82-E35EAD784C03}" type="datetimeFigureOut">
              <a:rPr lang="en-IN" smtClean="0"/>
              <a:pPr/>
              <a:t>18-05-2022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grpSp>
        <p:nvGrpSpPr>
          <p:cNvPr id="6" name="Group 8">
            <a:extLst>
              <a:ext uri="{FF2B5EF4-FFF2-40B4-BE49-F238E27FC236}">
                <a16:creationId xmlns:a16="http://schemas.microsoft.com/office/drawing/2014/main" xmlns="" id="{CEB4C29A-1206-4996-9BE6-092D198558FE}"/>
              </a:ext>
            </a:extLst>
          </p:cNvPr>
          <p:cNvGrpSpPr/>
          <p:nvPr/>
        </p:nvGrpSpPr>
        <p:grpSpPr>
          <a:xfrm>
            <a:off x="8508317" y="3996971"/>
            <a:ext cx="635685" cy="2861035"/>
            <a:chOff x="11344420" y="3996964"/>
            <a:chExt cx="847580" cy="2861035"/>
          </a:xfrm>
        </p:grpSpPr>
        <p:sp>
          <p:nvSpPr>
            <p:cNvPr id="10" name="Isosceles Triangle 9">
              <a:extLst>
                <a:ext uri="{FF2B5EF4-FFF2-40B4-BE49-F238E27FC236}">
                  <a16:creationId xmlns:a16="http://schemas.microsoft.com/office/drawing/2014/main" xmlns="" id="{C89BAF11-2094-42D0-96AA-C5360C4083FE}"/>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xmlns="" id="{FABE11D9-6F94-47E4-9523-2DA282513C44}"/>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3028950" y="1058778"/>
            <a:ext cx="286893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6">
            <a:extLst>
              <a:ext uri="{FF2B5EF4-FFF2-40B4-BE49-F238E27FC236}">
                <a16:creationId xmlns:a16="http://schemas.microsoft.com/office/drawing/2014/main" xmlns="" id="{460D66BA-4461-4D6C-841B-71D8D33036F6}"/>
              </a:ext>
            </a:extLst>
          </p:cNvPr>
          <p:cNvSpPr>
            <a:spLocks noGrp="1"/>
          </p:cNvSpPr>
          <p:nvPr>
            <p:ph sz="quarter" idx="14"/>
          </p:nvPr>
        </p:nvSpPr>
        <p:spPr>
          <a:xfrm>
            <a:off x="6000750" y="1058778"/>
            <a:ext cx="286893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6">
            <a:extLst>
              <a:ext uri="{FF2B5EF4-FFF2-40B4-BE49-F238E27FC236}">
                <a16:creationId xmlns:a16="http://schemas.microsoft.com/office/drawing/2014/main" xmlns="" id="{AEB5C7B1-6819-4594-8E98-89F741C923C6}"/>
              </a:ext>
            </a:extLst>
          </p:cNvPr>
          <p:cNvSpPr>
            <a:spLocks noGrp="1"/>
          </p:cNvSpPr>
          <p:nvPr>
            <p:ph sz="quarter" idx="15" hasCustomPrompt="1"/>
          </p:nvPr>
        </p:nvSpPr>
        <p:spPr>
          <a:xfrm>
            <a:off x="3028950" y="356665"/>
            <a:ext cx="2868930" cy="551307"/>
          </a:xfrm>
        </p:spPr>
        <p:txBody>
          <a:bodyPr anchor="ctr"/>
          <a:lstStyle>
            <a:lvl1pPr marL="0" indent="0" algn="ctr">
              <a:buNone/>
              <a:defRPr b="1"/>
            </a:lvl1pPr>
          </a:lstStyle>
          <a:p>
            <a:pPr lvl="0"/>
            <a:r>
              <a:rPr lang="en-US" dirty="0"/>
              <a:t>Heading</a:t>
            </a:r>
            <a:endParaRPr lang="en-IN" dirty="0"/>
          </a:p>
        </p:txBody>
      </p:sp>
      <p:sp>
        <p:nvSpPr>
          <p:cNvPr id="14" name="Content Placeholder 6">
            <a:extLst>
              <a:ext uri="{FF2B5EF4-FFF2-40B4-BE49-F238E27FC236}">
                <a16:creationId xmlns:a16="http://schemas.microsoft.com/office/drawing/2014/main" xmlns="" id="{45E9EAEC-37AA-4362-83EF-BDA752F41835}"/>
              </a:ext>
            </a:extLst>
          </p:cNvPr>
          <p:cNvSpPr>
            <a:spLocks noGrp="1"/>
          </p:cNvSpPr>
          <p:nvPr>
            <p:ph sz="quarter" idx="16" hasCustomPrompt="1"/>
          </p:nvPr>
        </p:nvSpPr>
        <p:spPr>
          <a:xfrm>
            <a:off x="6000750" y="356664"/>
            <a:ext cx="2868930" cy="551307"/>
          </a:xfrm>
        </p:spPr>
        <p:txBody>
          <a:bodyPr anchor="ctr"/>
          <a:lstStyle>
            <a:lvl1pPr marL="0" indent="0" algn="ctr">
              <a:buNone/>
              <a:defRPr b="1"/>
            </a:lvl1pPr>
          </a:lstStyle>
          <a:p>
            <a:pPr lvl="0"/>
            <a:r>
              <a:rPr lang="en-US" dirty="0"/>
              <a:t>Heading</a:t>
            </a:r>
            <a:endParaRPr lang="en-IN" dirty="0"/>
          </a:p>
        </p:txBody>
      </p:sp>
      <p:sp>
        <p:nvSpPr>
          <p:cNvPr id="17" name="Rectangle 16">
            <a:extLst>
              <a:ext uri="{FF2B5EF4-FFF2-40B4-BE49-F238E27FC236}">
                <a16:creationId xmlns:a16="http://schemas.microsoft.com/office/drawing/2014/main" xmlns="" id="{F5D9B0C7-3ED1-4321-9157-403BA07BADBA}"/>
              </a:ext>
            </a:extLst>
          </p:cNvPr>
          <p:cNvSpPr/>
          <p:nvPr/>
        </p:nvSpPr>
        <p:spPr>
          <a:xfrm>
            <a:off x="5934752"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p14="http://schemas.microsoft.com/office/powerpoint/2010/main" xmlns="" val="2704218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FB3D82A-F7D7-424F-B74E-5883CA6B77D9}"/>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CC65DCD-8C44-4BA2-8E42-964B7DB231D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0367B01-00F1-46B4-B4B4-483536FA4422}"/>
              </a:ext>
            </a:extLst>
          </p:cNvPr>
          <p:cNvSpPr>
            <a:spLocks noGrp="1"/>
          </p:cNvSpPr>
          <p:nvPr>
            <p:ph type="dt" sz="half" idx="2"/>
          </p:nvPr>
        </p:nvSpPr>
        <p:spPr>
          <a:xfrm>
            <a:off x="628650" y="635635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451CD2-E5D7-451A-8E82-E35EAD784C03}" type="datetimeFigureOut">
              <a:rPr lang="en-IN" smtClean="0"/>
              <a:pPr/>
              <a:t>18-05-2022</a:t>
            </a:fld>
            <a:endParaRPr lang="en-IN"/>
          </a:p>
        </p:txBody>
      </p:sp>
      <p:sp>
        <p:nvSpPr>
          <p:cNvPr id="5" name="Footer Placeholder 4">
            <a:extLst>
              <a:ext uri="{FF2B5EF4-FFF2-40B4-BE49-F238E27FC236}">
                <a16:creationId xmlns:a16="http://schemas.microsoft.com/office/drawing/2014/main" xmlns="" id="{7FF736F5-BFBB-42F2-A0F3-385668E31B50}"/>
              </a:ext>
            </a:extLst>
          </p:cNvPr>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0BA6234B-EDD7-4E14-856E-8BBCD9602485}"/>
              </a:ext>
            </a:extLst>
          </p:cNvPr>
          <p:cNvSpPr>
            <a:spLocks noGrp="1"/>
          </p:cNvSpPr>
          <p:nvPr>
            <p:ph type="sldNum" sz="quarter" idx="4"/>
          </p:nvPr>
        </p:nvSpPr>
        <p:spPr>
          <a:xfrm>
            <a:off x="6457950" y="635635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514222-A4B0-49A8-AB9B-A8FE516218FC}" type="slidenum">
              <a:rPr lang="en-IN" smtClean="0"/>
              <a:pPr/>
              <a:t>‹#›</a:t>
            </a:fld>
            <a:endParaRPr lang="en-IN"/>
          </a:p>
        </p:txBody>
      </p:sp>
    </p:spTree>
    <p:extLst>
      <p:ext uri="{BB962C8B-B14F-4D97-AF65-F5344CB8AC3E}">
        <p14:creationId xmlns:p14="http://schemas.microsoft.com/office/powerpoint/2010/main" xmlns="" val="2161607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9.png"/><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0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0.png"/><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1.png"/><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2.png"/><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5.png"/><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6.png"/><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7.png"/><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8.png"/><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1.png"/><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2.png"/><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3.png"/><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4.png"/><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5.png"/><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69.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7.png"/><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8.png"/><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9.png"/><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0.png"/><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1.png"/><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2.png"/><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3.png"/><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javatpoint.com/mysql-select" TargetMode="External"/><Relationship Id="rId1" Type="http://schemas.openxmlformats.org/officeDocument/2006/relationships/slideLayout" Target="../slideLayouts/slideLayout14.xml"/></Relationships>
</file>

<file path=ppt/slides/_rels/slide1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javatpoint.com/mysql-tutorial" TargetMode="External"/><Relationship Id="rId1" Type="http://schemas.openxmlformats.org/officeDocument/2006/relationships/slideLayout" Target="../slideLayouts/slideLayout14.xml"/><Relationship Id="rId4" Type="http://schemas.openxmlformats.org/officeDocument/2006/relationships/image" Target="../media/image84.png"/></Relationships>
</file>

<file path=ppt/slides/_rels/slide1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5.png"/><Relationship Id="rId1" Type="http://schemas.openxmlformats.org/officeDocument/2006/relationships/slideLayout" Target="../slideLayouts/slideLayout14.xml"/></Relationships>
</file>

<file path=ppt/slides/_rels/slide1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7.png"/><Relationship Id="rId1" Type="http://schemas.openxmlformats.org/officeDocument/2006/relationships/slideLayout" Target="../slideLayouts/slideLayout14.xml"/></Relationships>
</file>

<file path=ppt/slides/_rels/slide1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8.png"/><Relationship Id="rId1" Type="http://schemas.openxmlformats.org/officeDocument/2006/relationships/slideLayout" Target="../slideLayouts/slideLayout14.xml"/></Relationships>
</file>

<file path=ppt/slides/_rels/slide1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9.png"/><Relationship Id="rId1" Type="http://schemas.openxmlformats.org/officeDocument/2006/relationships/slideLayout" Target="../slideLayouts/slideLayout14.xml"/></Relationships>
</file>

<file path=ppt/slides/_rels/slide1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0.png"/><Relationship Id="rId1" Type="http://schemas.openxmlformats.org/officeDocument/2006/relationships/slideLayout" Target="../slideLayouts/slideLayout14.xml"/></Relationships>
</file>

<file path=ppt/slides/_rels/slide14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hyperlink" Target="https://www.javatpoint.com/mysql-order-by" TargetMode="Externa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2.png"/><Relationship Id="rId1" Type="http://schemas.openxmlformats.org/officeDocument/2006/relationships/slideLayout" Target="../slideLayouts/slideLayout14.xml"/></Relationships>
</file>

<file path=ppt/slides/_rels/slide1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hyperlink" Target="https://www.javatpoint.com/sql-tutorial" TargetMode="Externa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5.png"/><Relationship Id="rId1" Type="http://schemas.openxmlformats.org/officeDocument/2006/relationships/slideLayout" Target="../slideLayouts/slideLayout14.xml"/></Relationships>
</file>

<file path=ppt/slides/_rels/slide1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6.png"/><Relationship Id="rId1" Type="http://schemas.openxmlformats.org/officeDocument/2006/relationships/slideLayout" Target="../slideLayouts/slideLayout14.xml"/></Relationships>
</file>

<file path=ppt/slides/_rels/slide1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7.png"/><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8.png"/><Relationship Id="rId1" Type="http://schemas.openxmlformats.org/officeDocument/2006/relationships/slideLayout" Target="../slideLayouts/slideLayout14.xml"/></Relationships>
</file>

<file path=ppt/slides/_rels/slide1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9.png"/><Relationship Id="rId1" Type="http://schemas.openxmlformats.org/officeDocument/2006/relationships/slideLayout" Target="../slideLayouts/slideLayout14.xml"/></Relationships>
</file>

<file path=ppt/slides/_rels/slide1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5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0.png"/><Relationship Id="rId1" Type="http://schemas.openxmlformats.org/officeDocument/2006/relationships/slideLayout" Target="../slideLayouts/slideLayout14.xml"/></Relationships>
</file>

<file path=ppt/slides/_rels/slide1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2.png"/><Relationship Id="rId1" Type="http://schemas.openxmlformats.org/officeDocument/2006/relationships/slideLayout" Target="../slideLayouts/slideLayout14.xml"/></Relationships>
</file>

<file path=ppt/slides/_rels/slide1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3.png"/><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4.png"/><Relationship Id="rId1" Type="http://schemas.openxmlformats.org/officeDocument/2006/relationships/slideLayout" Target="../slideLayouts/slideLayout14.xml"/></Relationships>
</file>

<file path=ppt/slides/_rels/slide1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ibm.com/cloud/learn/nosql-databases" TargetMode="External"/><Relationship Id="rId1" Type="http://schemas.openxmlformats.org/officeDocument/2006/relationships/slideLayout" Target="../slideLayouts/slideLayout14.xml"/></Relationships>
</file>

<file path=ppt/slides/_rels/slide1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69.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hyperlink" Target="mailto:info@careerera.com" TargetMode="Externa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javatpoint.com/mysql-tutorial" TargetMode="Externa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javatpoint.com/mysql-tutorial" TargetMode="Externa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hyperlink" Target="https://www.javatpoint.com/mysql-create-table" TargetMode="External"/><Relationship Id="rId2" Type="http://schemas.openxmlformats.org/officeDocument/2006/relationships/hyperlink" Target="https://www.javatpoint.com/mysql-tutorial" TargetMode="Externa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7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w3schools.com/MySQL/mysql_primarykey.asp" TargetMode="Externa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6.png"/><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7.png"/><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8.png"/><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9.png"/><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2.png"/><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9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4.png"/><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5.png"/><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6.png"/><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a16="http://schemas.microsoft.com/office/drawing/2014/main" xmlns="" id="{65AC13B2-46CF-4124-8D03-011F14F6BA78}"/>
              </a:ext>
            </a:extLst>
          </p:cNvPr>
          <p:cNvSpPr>
            <a:spLocks noGrp="1"/>
          </p:cNvSpPr>
          <p:nvPr>
            <p:ph type="subTitle" idx="1"/>
          </p:nvPr>
        </p:nvSpPr>
        <p:spPr>
          <a:xfrm>
            <a:off x="808423" y="2954346"/>
            <a:ext cx="6858000" cy="474663"/>
          </a:xfrm>
        </p:spPr>
        <p:txBody>
          <a:bodyPr>
            <a:normAutofit/>
          </a:bodyPr>
          <a:lstStyle/>
          <a:p>
            <a:r>
              <a:rPr lang="en-US" sz="1800" dirty="0"/>
              <a:t>A Warm Welcome To Careerera Family</a:t>
            </a:r>
          </a:p>
        </p:txBody>
      </p:sp>
    </p:spTree>
    <p:extLst>
      <p:ext uri="{BB962C8B-B14F-4D97-AF65-F5344CB8AC3E}">
        <p14:creationId xmlns:p14="http://schemas.microsoft.com/office/powerpoint/2010/main" xmlns="" val="6284093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824753"/>
            <a:ext cx="6783665" cy="865935"/>
          </a:xfrm>
        </p:spPr>
        <p:txBody>
          <a:bodyPr>
            <a:normAutofit/>
          </a:bodyPr>
          <a:lstStyle/>
          <a:p>
            <a:pPr algn="ctr"/>
            <a:r>
              <a:rPr lang="en-IN" sz="3200" dirty="0" smtClean="0">
                <a:solidFill>
                  <a:schemeClr val="tx1">
                    <a:lumMod val="75000"/>
                    <a:lumOff val="25000"/>
                  </a:schemeClr>
                </a:solidFill>
                <a:latin typeface="+mn-lt"/>
                <a:ea typeface="Adobe Fangsong Std R" panose="02020400000000000000" pitchFamily="18" charset="-128"/>
              </a:rPr>
              <a:t>WHAT IS A TABLE?</a:t>
            </a:r>
            <a:endParaRPr lang="en-IN" sz="32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EDEB05D4-C89F-4912-8657-D274DD9B8674}"/>
              </a:ext>
            </a:extLst>
          </p:cNvPr>
          <p:cNvSpPr>
            <a:spLocks noGrp="1"/>
          </p:cNvSpPr>
          <p:nvPr>
            <p:ph sz="quarter" idx="13"/>
          </p:nvPr>
        </p:nvSpPr>
        <p:spPr>
          <a:xfrm>
            <a:off x="714348" y="1930401"/>
            <a:ext cx="6697968" cy="1284285"/>
          </a:xfrm>
        </p:spPr>
        <p:txBody>
          <a:bodyPr>
            <a:normAutofit/>
          </a:bodyPr>
          <a:lstStyle/>
          <a:p>
            <a:r>
              <a:rPr lang="en-US" sz="2000" dirty="0" smtClean="0"/>
              <a:t>The RDBMS database uses tables to store data. A table is a collection of related data entries and contains rows and columns to store data.</a:t>
            </a:r>
            <a:endParaRPr lang="en-IN" sz="2000" dirty="0"/>
          </a:p>
        </p:txBody>
      </p:sp>
      <p:pic>
        <p:nvPicPr>
          <p:cNvPr id="4" name="Picture 3" descr="t1.png"/>
          <p:cNvPicPr>
            <a:picLocks noChangeAspect="1"/>
          </p:cNvPicPr>
          <p:nvPr/>
        </p:nvPicPr>
        <p:blipFill>
          <a:blip r:embed="rId2"/>
          <a:stretch>
            <a:fillRect/>
          </a:stretch>
        </p:blipFill>
        <p:spPr>
          <a:xfrm>
            <a:off x="762384" y="3286124"/>
            <a:ext cx="6381384" cy="2498000"/>
          </a:xfrm>
          <a:prstGeom prst="rect">
            <a:avLst/>
          </a:prstGeom>
        </p:spPr>
      </p:pic>
      <p:pic>
        <p:nvPicPr>
          <p:cNvPr id="5" name="Picture 4">
            <a:extLst>
              <a:ext uri="{FF2B5EF4-FFF2-40B4-BE49-F238E27FC236}">
                <a16:creationId xmlns="" xmlns:a16="http://schemas.microsoft.com/office/drawing/2014/main" id="{26491CA9-656C-4247-9DA0-5E3F7AF5849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12459"/>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0FAFE0-A5B4-4E7C-9282-9DE39344E5CF}"/>
              </a:ext>
            </a:extLst>
          </p:cNvPr>
          <p:cNvSpPr>
            <a:spLocks noGrp="1"/>
          </p:cNvSpPr>
          <p:nvPr>
            <p:ph type="title"/>
          </p:nvPr>
        </p:nvSpPr>
        <p:spPr>
          <a:xfrm>
            <a:off x="609244" y="365126"/>
            <a:ext cx="6783665" cy="1095252"/>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 GROUP BY CLAUSE</a:t>
            </a:r>
          </a:p>
        </p:txBody>
      </p:sp>
      <p:sp>
        <p:nvSpPr>
          <p:cNvPr id="3" name="Content Placeholder 2">
            <a:extLst>
              <a:ext uri="{FF2B5EF4-FFF2-40B4-BE49-F238E27FC236}">
                <a16:creationId xmlns="" xmlns:a16="http://schemas.microsoft.com/office/drawing/2014/main" id="{6F30271F-2694-4854-A65D-5270F77F9663}"/>
              </a:ext>
            </a:extLst>
          </p:cNvPr>
          <p:cNvSpPr>
            <a:spLocks noGrp="1"/>
          </p:cNvSpPr>
          <p:nvPr>
            <p:ph sz="quarter" idx="13"/>
          </p:nvPr>
        </p:nvSpPr>
        <p:spPr>
          <a:xfrm>
            <a:off x="548752" y="1690689"/>
            <a:ext cx="6783665" cy="3706935"/>
          </a:xfrm>
        </p:spPr>
        <p:txBody>
          <a:bodyPr>
            <a:normAutofit lnSpcReduction="10000"/>
          </a:bodyPr>
          <a:lstStyle/>
          <a:p>
            <a:pPr algn="just"/>
            <a:r>
              <a:rPr lang="en-US" sz="2000" b="0" i="0" dirty="0">
                <a:effectLst/>
              </a:rPr>
              <a:t>The GROUP BY Clause is used to collect data from multiple records and group the result by one or more column. It is generally used in a SELECT statement.</a:t>
            </a:r>
          </a:p>
          <a:p>
            <a:pPr algn="just"/>
            <a:r>
              <a:rPr lang="en-US" sz="2000" b="0" i="0" dirty="0">
                <a:effectLst/>
              </a:rPr>
              <a:t>You can also use some aggregate functions like COUNT, SUM, MIN, MAX, AVG etc. on the grouped column.</a:t>
            </a:r>
          </a:p>
          <a:p>
            <a:pPr algn="just"/>
            <a:r>
              <a:rPr lang="en-IN" sz="2000" b="1" i="0" dirty="0">
                <a:effectLst/>
              </a:rPr>
              <a:t>Syntax:</a:t>
            </a:r>
            <a:endParaRPr lang="en-IN" sz="2000" b="0" i="0" dirty="0">
              <a:effectLst/>
            </a:endParaRPr>
          </a:p>
          <a:p>
            <a:pPr marL="0" indent="0" algn="just">
              <a:buNone/>
            </a:pPr>
            <a:r>
              <a:rPr lang="en-IN" sz="2000" b="1" i="0" dirty="0">
                <a:effectLst/>
              </a:rPr>
              <a:t>SELECT</a:t>
            </a:r>
            <a:r>
              <a:rPr lang="en-IN" sz="2000" b="0" i="0" dirty="0">
                <a:effectLst/>
              </a:rPr>
              <a:t> expression1, expression2, ... expression_n,   </a:t>
            </a:r>
          </a:p>
          <a:p>
            <a:pPr marL="0" indent="0" algn="just">
              <a:buNone/>
            </a:pPr>
            <a:r>
              <a:rPr lang="en-IN" sz="2000" b="0" i="0" dirty="0">
                <a:effectLst/>
              </a:rPr>
              <a:t>aggregate_function (expression)  </a:t>
            </a:r>
          </a:p>
          <a:p>
            <a:pPr marL="0" indent="0" algn="just">
              <a:buNone/>
            </a:pPr>
            <a:r>
              <a:rPr lang="en-IN" sz="2000" b="1" i="0" dirty="0">
                <a:effectLst/>
              </a:rPr>
              <a:t>FROM</a:t>
            </a:r>
            <a:r>
              <a:rPr lang="en-IN" sz="2000" b="0" i="0" dirty="0">
                <a:effectLst/>
              </a:rPr>
              <a:t> tables  </a:t>
            </a:r>
          </a:p>
          <a:p>
            <a:pPr marL="0" indent="0" algn="just">
              <a:buNone/>
            </a:pPr>
            <a:r>
              <a:rPr lang="en-IN" sz="2000" b="0" i="0" dirty="0">
                <a:effectLst/>
              </a:rPr>
              <a:t>[</a:t>
            </a:r>
            <a:r>
              <a:rPr lang="en-IN" sz="2000" b="1" i="0" dirty="0">
                <a:effectLst/>
              </a:rPr>
              <a:t>WHERE</a:t>
            </a:r>
            <a:r>
              <a:rPr lang="en-IN" sz="2000" b="0" i="0" dirty="0">
                <a:effectLst/>
              </a:rPr>
              <a:t> conditions]  </a:t>
            </a:r>
          </a:p>
          <a:p>
            <a:pPr marL="0" indent="0" algn="just">
              <a:buNone/>
            </a:pPr>
            <a:r>
              <a:rPr lang="en-IN" sz="2000" b="1" i="0" dirty="0">
                <a:effectLst/>
              </a:rPr>
              <a:t>GROUP</a:t>
            </a:r>
            <a:r>
              <a:rPr lang="en-IN" sz="2000" b="0" i="0" dirty="0">
                <a:effectLst/>
              </a:rPr>
              <a:t> </a:t>
            </a:r>
            <a:r>
              <a:rPr lang="en-IN" sz="2000" b="1" i="0" dirty="0">
                <a:effectLst/>
              </a:rPr>
              <a:t>BY</a:t>
            </a:r>
            <a:r>
              <a:rPr lang="en-IN" sz="2000" b="0" i="0" dirty="0">
                <a:effectLst/>
              </a:rPr>
              <a:t> expression1, expression2, ... expression_n;  </a:t>
            </a:r>
          </a:p>
        </p:txBody>
      </p:sp>
      <p:pic>
        <p:nvPicPr>
          <p:cNvPr id="4" name="Picture 3">
            <a:extLst>
              <a:ext uri="{FF2B5EF4-FFF2-40B4-BE49-F238E27FC236}">
                <a16:creationId xmlns="" xmlns:a16="http://schemas.microsoft.com/office/drawing/2014/main" id="{E618E9F1-FC48-4EDE-8DBD-2190179DFC26}"/>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276164337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34AA2A-0C35-4B51-86D4-5F614AA269CC}"/>
              </a:ext>
            </a:extLst>
          </p:cNvPr>
          <p:cNvSpPr>
            <a:spLocks noGrp="1"/>
          </p:cNvSpPr>
          <p:nvPr>
            <p:ph type="title"/>
          </p:nvPr>
        </p:nvSpPr>
        <p:spPr>
          <a:xfrm>
            <a:off x="546546" y="418392"/>
            <a:ext cx="6947873" cy="1325563"/>
          </a:xfrm>
        </p:spPr>
        <p:txBody>
          <a:bodyPr>
            <a:normAutofit/>
          </a:bodyPr>
          <a:lstStyle/>
          <a:p>
            <a:pPr algn="ctr"/>
            <a:r>
              <a:rPr lang="en-US" sz="2800" dirty="0">
                <a:solidFill>
                  <a:schemeClr val="tx1">
                    <a:lumMod val="75000"/>
                    <a:lumOff val="25000"/>
                  </a:schemeClr>
                </a:solidFill>
                <a:latin typeface="+mn-lt"/>
                <a:ea typeface="Adobe Fangsong Std R" panose="02020400000000000000" pitchFamily="18" charset="-128"/>
              </a:rPr>
              <a:t>GROUP BY CLAUSE WITH COUNT FUNCTION</a:t>
            </a:r>
            <a:endParaRPr lang="en-IN" sz="28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 xmlns:a16="http://schemas.microsoft.com/office/drawing/2014/main" id="{75184DF1-7822-49BA-B43A-CC2A8205E9DD}"/>
              </a:ext>
            </a:extLst>
          </p:cNvPr>
          <p:cNvSpPr>
            <a:spLocks noGrp="1"/>
          </p:cNvSpPr>
          <p:nvPr>
            <p:ph sz="quarter" idx="13"/>
          </p:nvPr>
        </p:nvSpPr>
        <p:spPr>
          <a:xfrm>
            <a:off x="628651" y="1930401"/>
            <a:ext cx="6783665" cy="1594035"/>
          </a:xfrm>
        </p:spPr>
        <p:txBody>
          <a:bodyPr>
            <a:normAutofit fontScale="92500" lnSpcReduction="20000"/>
          </a:bodyPr>
          <a:lstStyle/>
          <a:p>
            <a:pPr algn="just"/>
            <a:r>
              <a:rPr lang="en-US" sz="2000" dirty="0"/>
              <a:t>L</a:t>
            </a:r>
            <a:r>
              <a:rPr lang="en-US" sz="2000" b="0" i="0" dirty="0" smtClean="0">
                <a:effectLst/>
              </a:rPr>
              <a:t>et's </a:t>
            </a:r>
            <a:r>
              <a:rPr lang="en-US" sz="2000" b="0" i="0" dirty="0">
                <a:effectLst/>
              </a:rPr>
              <a:t>count repetitive number of WORKING_HOURS in the column WORKING_HOURS.</a:t>
            </a:r>
          </a:p>
          <a:p>
            <a:pPr marL="0" indent="0" algn="just">
              <a:buNone/>
            </a:pPr>
            <a:r>
              <a:rPr lang="en-US" sz="2000" b="1" i="0" dirty="0">
                <a:effectLst/>
              </a:rPr>
              <a:t>SELECT</a:t>
            </a:r>
            <a:r>
              <a:rPr lang="en-US" sz="2000" b="0" i="0" dirty="0">
                <a:effectLst/>
              </a:rPr>
              <a:t> WORKING_HOURS, COUNT(*)  </a:t>
            </a:r>
          </a:p>
          <a:p>
            <a:pPr marL="0" indent="0" algn="just">
              <a:buNone/>
            </a:pPr>
            <a:r>
              <a:rPr lang="en-US" sz="2000" b="1" i="0" dirty="0">
                <a:effectLst/>
              </a:rPr>
              <a:t>FROM</a:t>
            </a:r>
            <a:r>
              <a:rPr lang="en-US" sz="2000" b="0" i="0" dirty="0">
                <a:effectLst/>
              </a:rPr>
              <a:t>   EMPLOYEE  </a:t>
            </a:r>
          </a:p>
          <a:p>
            <a:pPr marL="0" indent="0" algn="just">
              <a:buNone/>
            </a:pPr>
            <a:r>
              <a:rPr lang="en-US" sz="2000" b="1" i="0" dirty="0">
                <a:effectLst/>
              </a:rPr>
              <a:t>GROUP</a:t>
            </a:r>
            <a:r>
              <a:rPr lang="en-US" sz="2000" b="0" i="0" dirty="0">
                <a:effectLst/>
              </a:rPr>
              <a:t> </a:t>
            </a:r>
            <a:r>
              <a:rPr lang="en-US" sz="2000" b="1" i="0" dirty="0">
                <a:effectLst/>
              </a:rPr>
              <a:t>BY</a:t>
            </a:r>
            <a:r>
              <a:rPr lang="en-US" sz="2000" b="0" i="0" dirty="0">
                <a:effectLst/>
              </a:rPr>
              <a:t> WORKING_HOURS;   </a:t>
            </a:r>
          </a:p>
        </p:txBody>
      </p:sp>
      <p:pic>
        <p:nvPicPr>
          <p:cNvPr id="5" name="Picture 4">
            <a:extLst>
              <a:ext uri="{FF2B5EF4-FFF2-40B4-BE49-F238E27FC236}">
                <a16:creationId xmlns="" xmlns:a16="http://schemas.microsoft.com/office/drawing/2014/main" id="{831CFA5D-0970-4FF7-8A3B-4CD53F327D62}"/>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15755" y="3524435"/>
            <a:ext cx="4024542" cy="220166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8E7C7593-6DCB-48DB-A660-E9B761E4EC3C}"/>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373711610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5DC7BD-D350-463A-BE15-553796C9A775}"/>
              </a:ext>
            </a:extLst>
          </p:cNvPr>
          <p:cNvSpPr>
            <a:spLocks noGrp="1"/>
          </p:cNvSpPr>
          <p:nvPr>
            <p:ph type="title"/>
          </p:nvPr>
        </p:nvSpPr>
        <p:spPr/>
        <p:txBody>
          <a:bodyPr>
            <a:normAutofit/>
          </a:bodyPr>
          <a:lstStyle/>
          <a:p>
            <a:pPr algn="ctr"/>
            <a:r>
              <a:rPr lang="en-US" sz="2800" dirty="0">
                <a:solidFill>
                  <a:schemeClr val="tx1">
                    <a:lumMod val="75000"/>
                    <a:lumOff val="25000"/>
                  </a:schemeClr>
                </a:solidFill>
                <a:latin typeface="+mn-lt"/>
                <a:ea typeface="Adobe Fangsong Std R" panose="02020400000000000000" pitchFamily="18" charset="-128"/>
              </a:rPr>
              <a:t>GROUP BY CLAUSE WITH SUM FUNCTION</a:t>
            </a:r>
            <a:endParaRPr lang="en-IN" sz="28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 xmlns:a16="http://schemas.microsoft.com/office/drawing/2014/main" id="{E07149AD-BE9C-42AB-B91F-35ECB43B671D}"/>
              </a:ext>
            </a:extLst>
          </p:cNvPr>
          <p:cNvSpPr>
            <a:spLocks noGrp="1"/>
          </p:cNvSpPr>
          <p:nvPr>
            <p:ph sz="quarter" idx="13"/>
          </p:nvPr>
        </p:nvSpPr>
        <p:spPr>
          <a:xfrm>
            <a:off x="628651" y="1930401"/>
            <a:ext cx="6783665" cy="1949142"/>
          </a:xfrm>
        </p:spPr>
        <p:txBody>
          <a:bodyPr>
            <a:normAutofit fontScale="92500" lnSpcReduction="20000"/>
          </a:bodyPr>
          <a:lstStyle/>
          <a:p>
            <a:pPr algn="just"/>
            <a:r>
              <a:rPr lang="en-US" sz="2000" b="0" i="0" dirty="0">
                <a:effectLst/>
              </a:rPr>
              <a:t>Now, the following query will GROUP BY the example using the SUM function and return the emp_name and total working hours of each employee.</a:t>
            </a:r>
          </a:p>
          <a:p>
            <a:pPr marL="0" indent="0" algn="just">
              <a:buNone/>
            </a:pPr>
            <a:r>
              <a:rPr lang="en-US" sz="2000" b="1" i="0" dirty="0">
                <a:effectLst/>
              </a:rPr>
              <a:t>SELECT</a:t>
            </a:r>
            <a:r>
              <a:rPr lang="en-US" sz="2000" b="0" i="0" dirty="0">
                <a:effectLst/>
              </a:rPr>
              <a:t> emp_name, SUM(working_hours) </a:t>
            </a:r>
            <a:r>
              <a:rPr lang="en-US" sz="2000" b="1" i="0" dirty="0">
                <a:effectLst/>
              </a:rPr>
              <a:t>AS</a:t>
            </a:r>
            <a:r>
              <a:rPr lang="en-US" sz="2000" b="0" i="0" dirty="0">
                <a:effectLst/>
              </a:rPr>
              <a:t> "Total working hours"  </a:t>
            </a:r>
          </a:p>
          <a:p>
            <a:pPr marL="0" indent="0" algn="just">
              <a:buNone/>
            </a:pPr>
            <a:r>
              <a:rPr lang="en-US" sz="2000" b="1" i="0" dirty="0">
                <a:effectLst/>
              </a:rPr>
              <a:t>FROM</a:t>
            </a:r>
            <a:r>
              <a:rPr lang="en-US" sz="2000" b="0" i="0" dirty="0">
                <a:effectLst/>
              </a:rPr>
              <a:t> employees  </a:t>
            </a:r>
          </a:p>
          <a:p>
            <a:pPr marL="0" indent="0" algn="just">
              <a:buNone/>
            </a:pPr>
            <a:r>
              <a:rPr lang="en-US" sz="2000" b="1" i="0" dirty="0">
                <a:effectLst/>
              </a:rPr>
              <a:t>GROUP</a:t>
            </a:r>
            <a:r>
              <a:rPr lang="en-US" sz="2000" b="0" i="0" dirty="0">
                <a:effectLst/>
              </a:rPr>
              <a:t> </a:t>
            </a:r>
            <a:r>
              <a:rPr lang="en-US" sz="2000" b="1" i="0" dirty="0">
                <a:effectLst/>
              </a:rPr>
              <a:t>BY</a:t>
            </a:r>
            <a:r>
              <a:rPr lang="en-US" sz="2000" b="0" i="0" dirty="0">
                <a:effectLst/>
              </a:rPr>
              <a:t> emp_name;  </a:t>
            </a:r>
          </a:p>
        </p:txBody>
      </p:sp>
      <p:pic>
        <p:nvPicPr>
          <p:cNvPr id="5" name="Picture 4">
            <a:extLst>
              <a:ext uri="{FF2B5EF4-FFF2-40B4-BE49-F238E27FC236}">
                <a16:creationId xmlns="" xmlns:a16="http://schemas.microsoft.com/office/drawing/2014/main" id="{ED2613BA-9E2D-404F-889A-2C88F67341B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16962" y="3879543"/>
            <a:ext cx="4476097" cy="221103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04DAEE2C-A6C2-423F-A401-9DFC067C79FB}"/>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249025612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8CAB-F993-4D45-B1FD-EA26F10E78E8}"/>
              </a:ext>
            </a:extLst>
          </p:cNvPr>
          <p:cNvSpPr>
            <a:spLocks noGrp="1"/>
          </p:cNvSpPr>
          <p:nvPr>
            <p:ph type="title"/>
          </p:nvPr>
        </p:nvSpPr>
        <p:spPr/>
        <p:txBody>
          <a:bodyPr>
            <a:normAutofit/>
          </a:bodyPr>
          <a:lstStyle/>
          <a:p>
            <a:pPr algn="ctr"/>
            <a:r>
              <a:rPr lang="en-US" sz="2800" dirty="0">
                <a:solidFill>
                  <a:schemeClr val="tx1">
                    <a:lumMod val="75000"/>
                    <a:lumOff val="25000"/>
                  </a:schemeClr>
                </a:solidFill>
                <a:latin typeface="+mn-lt"/>
                <a:ea typeface="Adobe Fangsong Std R" panose="02020400000000000000" pitchFamily="18" charset="-128"/>
              </a:rPr>
              <a:t>GROUP BY CLAUSE WITH MIN FUNCTION</a:t>
            </a:r>
            <a:endParaRPr lang="en-IN" sz="28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 xmlns:a16="http://schemas.microsoft.com/office/drawing/2014/main" id="{AA5EA039-720B-4155-B4C1-E66FE6286D9F}"/>
              </a:ext>
            </a:extLst>
          </p:cNvPr>
          <p:cNvSpPr>
            <a:spLocks noGrp="1"/>
          </p:cNvSpPr>
          <p:nvPr>
            <p:ph sz="quarter" idx="13"/>
          </p:nvPr>
        </p:nvSpPr>
        <p:spPr>
          <a:xfrm>
            <a:off x="628651" y="1930400"/>
            <a:ext cx="6783665" cy="2004234"/>
          </a:xfrm>
        </p:spPr>
        <p:txBody>
          <a:bodyPr>
            <a:normAutofit/>
          </a:bodyPr>
          <a:lstStyle/>
          <a:p>
            <a:pPr>
              <a:buNone/>
            </a:pPr>
            <a:r>
              <a:rPr lang="en-US" sz="2000" b="0" i="0" dirty="0">
                <a:effectLst/>
              </a:rPr>
              <a:t>The following example specifies the minimum working hours of the employees form the table "employees".</a:t>
            </a:r>
          </a:p>
          <a:p>
            <a:pPr algn="just">
              <a:buNone/>
            </a:pPr>
            <a:r>
              <a:rPr lang="en-US" sz="2000" b="1" dirty="0" smtClean="0"/>
              <a:t>Syntax</a:t>
            </a:r>
            <a:r>
              <a:rPr lang="en-US" sz="2000" b="1" i="0" dirty="0" smtClean="0">
                <a:effectLst/>
              </a:rPr>
              <a:t>:</a:t>
            </a:r>
            <a:endParaRPr lang="en-US" sz="2000" b="0" i="0" dirty="0">
              <a:effectLst/>
            </a:endParaRPr>
          </a:p>
          <a:p>
            <a:pPr marL="457200" lvl="1" indent="0" algn="just">
              <a:buNone/>
            </a:pPr>
            <a:r>
              <a:rPr lang="en-US" sz="1600" b="1" i="0" dirty="0">
                <a:effectLst/>
              </a:rPr>
              <a:t>SELECT</a:t>
            </a:r>
            <a:r>
              <a:rPr lang="en-US" sz="1600" b="0" i="0" dirty="0">
                <a:effectLst/>
              </a:rPr>
              <a:t> emp_name, </a:t>
            </a:r>
            <a:r>
              <a:rPr lang="en-US" sz="1600" b="1" i="0" dirty="0">
                <a:effectLst/>
              </a:rPr>
              <a:t>MIN</a:t>
            </a:r>
            <a:r>
              <a:rPr lang="en-US" sz="1600" b="0" i="0" dirty="0">
                <a:effectLst/>
              </a:rPr>
              <a:t>(working_hours) </a:t>
            </a:r>
            <a:r>
              <a:rPr lang="en-US" sz="1600" b="1" i="0" dirty="0">
                <a:effectLst/>
              </a:rPr>
              <a:t>AS</a:t>
            </a:r>
            <a:r>
              <a:rPr lang="en-US" sz="1600" b="0" i="0" dirty="0">
                <a:effectLst/>
              </a:rPr>
              <a:t> "Minimum working hour"  </a:t>
            </a:r>
          </a:p>
          <a:p>
            <a:pPr marL="457200" lvl="1" indent="0" algn="just">
              <a:buNone/>
            </a:pPr>
            <a:r>
              <a:rPr lang="en-US" sz="1600" b="1" i="0" dirty="0">
                <a:effectLst/>
              </a:rPr>
              <a:t>FROM</a:t>
            </a:r>
            <a:r>
              <a:rPr lang="en-US" sz="1600" b="0" i="0" dirty="0">
                <a:effectLst/>
              </a:rPr>
              <a:t> employees  </a:t>
            </a:r>
          </a:p>
          <a:p>
            <a:pPr marL="457200" lvl="1" indent="0" algn="just">
              <a:buNone/>
            </a:pPr>
            <a:r>
              <a:rPr lang="en-US" sz="1600" b="1" i="0" dirty="0">
                <a:effectLst/>
              </a:rPr>
              <a:t>GROUP</a:t>
            </a:r>
            <a:r>
              <a:rPr lang="en-US" sz="1600" b="0" i="0" dirty="0">
                <a:effectLst/>
              </a:rPr>
              <a:t> </a:t>
            </a:r>
            <a:r>
              <a:rPr lang="en-US" sz="1600" b="1" i="0" dirty="0">
                <a:effectLst/>
              </a:rPr>
              <a:t>BY</a:t>
            </a:r>
            <a:r>
              <a:rPr lang="en-US" sz="1600" b="0" i="0" dirty="0">
                <a:effectLst/>
              </a:rPr>
              <a:t> emp_name;  </a:t>
            </a:r>
          </a:p>
        </p:txBody>
      </p:sp>
      <p:pic>
        <p:nvPicPr>
          <p:cNvPr id="5" name="Picture 4">
            <a:extLst>
              <a:ext uri="{FF2B5EF4-FFF2-40B4-BE49-F238E27FC236}">
                <a16:creationId xmlns="" xmlns:a16="http://schemas.microsoft.com/office/drawing/2014/main" id="{E12E04B1-195C-48D8-AE4C-7D285E60FF5D}"/>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84546" y="3934634"/>
            <a:ext cx="4541678" cy="20042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609A7626-276D-4288-895C-6DDFA65A7EAC}"/>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427951495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8CAB-F993-4D45-B1FD-EA26F10E78E8}"/>
              </a:ext>
            </a:extLst>
          </p:cNvPr>
          <p:cNvSpPr>
            <a:spLocks noGrp="1"/>
          </p:cNvSpPr>
          <p:nvPr>
            <p:ph type="title"/>
          </p:nvPr>
        </p:nvSpPr>
        <p:spPr/>
        <p:txBody>
          <a:bodyPr>
            <a:normAutofit/>
          </a:bodyPr>
          <a:lstStyle/>
          <a:p>
            <a:pPr algn="ctr"/>
            <a:r>
              <a:rPr lang="en-US" sz="2800" dirty="0">
                <a:solidFill>
                  <a:schemeClr val="tx1">
                    <a:lumMod val="75000"/>
                    <a:lumOff val="25000"/>
                  </a:schemeClr>
                </a:solidFill>
                <a:latin typeface="+mn-lt"/>
                <a:ea typeface="Adobe Fangsong Std R" panose="02020400000000000000" pitchFamily="18" charset="-128"/>
              </a:rPr>
              <a:t>GROUP BY CLAUSE WITH MIN FUNCTION</a:t>
            </a:r>
            <a:endParaRPr lang="en-IN" sz="28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 xmlns:a16="http://schemas.microsoft.com/office/drawing/2014/main" id="{AA5EA039-720B-4155-B4C1-E66FE6286D9F}"/>
              </a:ext>
            </a:extLst>
          </p:cNvPr>
          <p:cNvSpPr>
            <a:spLocks noGrp="1"/>
          </p:cNvSpPr>
          <p:nvPr>
            <p:ph sz="quarter" idx="13"/>
          </p:nvPr>
        </p:nvSpPr>
        <p:spPr>
          <a:xfrm>
            <a:off x="628651" y="1930400"/>
            <a:ext cx="6783665" cy="2004234"/>
          </a:xfrm>
        </p:spPr>
        <p:txBody>
          <a:bodyPr>
            <a:normAutofit fontScale="85000" lnSpcReduction="10000"/>
          </a:bodyPr>
          <a:lstStyle/>
          <a:p>
            <a:pPr algn="just"/>
            <a:r>
              <a:rPr lang="en-US" sz="2000" b="0" i="0" dirty="0">
                <a:effectLst/>
              </a:rPr>
              <a:t>The following example specifies the minimum working hours of the employees form the table "employees".</a:t>
            </a:r>
          </a:p>
          <a:p>
            <a:pPr algn="just"/>
            <a:r>
              <a:rPr lang="en-US" sz="2000" b="1" i="0" dirty="0">
                <a:effectLst/>
              </a:rPr>
              <a:t>Execute the following query:</a:t>
            </a:r>
            <a:endParaRPr lang="en-US" sz="2000" b="0" i="0" dirty="0">
              <a:effectLst/>
            </a:endParaRPr>
          </a:p>
          <a:p>
            <a:pPr marL="0" indent="0" algn="just">
              <a:buNone/>
            </a:pPr>
            <a:r>
              <a:rPr lang="en-US" sz="2000" b="1" i="0" dirty="0">
                <a:effectLst/>
              </a:rPr>
              <a:t>SELECT</a:t>
            </a:r>
            <a:r>
              <a:rPr lang="en-US" sz="2000" b="0" i="0" dirty="0">
                <a:effectLst/>
              </a:rPr>
              <a:t> emp_name, </a:t>
            </a:r>
            <a:r>
              <a:rPr lang="en-US" sz="2000" b="1" i="0" dirty="0">
                <a:effectLst/>
              </a:rPr>
              <a:t>MIN</a:t>
            </a:r>
            <a:r>
              <a:rPr lang="en-US" sz="2000" b="0" i="0" dirty="0">
                <a:effectLst/>
              </a:rPr>
              <a:t>(working_hours) </a:t>
            </a:r>
            <a:r>
              <a:rPr lang="en-US" sz="2000" b="1" i="0" dirty="0">
                <a:effectLst/>
              </a:rPr>
              <a:t>AS</a:t>
            </a:r>
            <a:r>
              <a:rPr lang="en-US" sz="2000" b="0" i="0" dirty="0">
                <a:effectLst/>
              </a:rPr>
              <a:t> "Minimum working hour"  </a:t>
            </a:r>
          </a:p>
          <a:p>
            <a:pPr marL="0" indent="0" algn="just">
              <a:buNone/>
            </a:pPr>
            <a:r>
              <a:rPr lang="en-US" sz="2000" b="1" i="0" dirty="0">
                <a:effectLst/>
              </a:rPr>
              <a:t>FROM</a:t>
            </a:r>
            <a:r>
              <a:rPr lang="en-US" sz="2000" b="0" i="0" dirty="0">
                <a:effectLst/>
              </a:rPr>
              <a:t> employees  </a:t>
            </a:r>
          </a:p>
          <a:p>
            <a:pPr marL="0" indent="0" algn="just">
              <a:buNone/>
            </a:pPr>
            <a:r>
              <a:rPr lang="en-US" sz="2000" b="1" i="0" dirty="0">
                <a:effectLst/>
              </a:rPr>
              <a:t>GROUP</a:t>
            </a:r>
            <a:r>
              <a:rPr lang="en-US" sz="2000" b="0" i="0" dirty="0">
                <a:effectLst/>
              </a:rPr>
              <a:t> </a:t>
            </a:r>
            <a:r>
              <a:rPr lang="en-US" sz="2000" b="1" i="0" dirty="0">
                <a:effectLst/>
              </a:rPr>
              <a:t>BY</a:t>
            </a:r>
            <a:r>
              <a:rPr lang="en-US" sz="2000" b="0" i="0" dirty="0">
                <a:effectLst/>
              </a:rPr>
              <a:t> emp_name;  </a:t>
            </a:r>
          </a:p>
        </p:txBody>
      </p:sp>
      <p:pic>
        <p:nvPicPr>
          <p:cNvPr id="5" name="Picture 4">
            <a:extLst>
              <a:ext uri="{FF2B5EF4-FFF2-40B4-BE49-F238E27FC236}">
                <a16:creationId xmlns="" xmlns:a16="http://schemas.microsoft.com/office/drawing/2014/main" id="{E12E04B1-195C-48D8-AE4C-7D285E60FF5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84546" y="3934634"/>
            <a:ext cx="4541678" cy="20042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609A7626-276D-4288-895C-6DDFA65A7EAC}"/>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427951495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5632D7-ED4E-4940-9B43-7697A1654F89}"/>
              </a:ext>
            </a:extLst>
          </p:cNvPr>
          <p:cNvSpPr>
            <a:spLocks noGrp="1"/>
          </p:cNvSpPr>
          <p:nvPr>
            <p:ph type="title"/>
          </p:nvPr>
        </p:nvSpPr>
        <p:spPr/>
        <p:txBody>
          <a:bodyPr>
            <a:normAutofit/>
          </a:bodyPr>
          <a:lstStyle/>
          <a:p>
            <a:pPr algn="ctr"/>
            <a:r>
              <a:rPr lang="en-US" sz="2800" dirty="0">
                <a:solidFill>
                  <a:schemeClr val="tx1">
                    <a:lumMod val="75000"/>
                    <a:lumOff val="25000"/>
                  </a:schemeClr>
                </a:solidFill>
                <a:latin typeface="+mn-lt"/>
                <a:ea typeface="Adobe Fangsong Std R" panose="02020400000000000000" pitchFamily="18" charset="-128"/>
              </a:rPr>
              <a:t>GROUP BY CLAUSE WITH MAX FUNCTION</a:t>
            </a:r>
            <a:endParaRPr lang="en-IN" sz="28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 xmlns:a16="http://schemas.microsoft.com/office/drawing/2014/main" id="{F1F98A4D-AA34-4166-B2BA-D1F2387E851A}"/>
              </a:ext>
            </a:extLst>
          </p:cNvPr>
          <p:cNvSpPr>
            <a:spLocks noGrp="1"/>
          </p:cNvSpPr>
          <p:nvPr>
            <p:ph sz="quarter" idx="13"/>
          </p:nvPr>
        </p:nvSpPr>
        <p:spPr>
          <a:xfrm>
            <a:off x="628651" y="1957034"/>
            <a:ext cx="6783665" cy="1815977"/>
          </a:xfrm>
        </p:spPr>
        <p:txBody>
          <a:bodyPr>
            <a:normAutofit fontScale="92500" lnSpcReduction="20000"/>
          </a:bodyPr>
          <a:lstStyle/>
          <a:p>
            <a:pPr algn="just"/>
            <a:r>
              <a:rPr lang="en-US" sz="2000" b="0" i="0" dirty="0">
                <a:effectLst/>
              </a:rPr>
              <a:t>The following example specifies the maximum working hours of the employees form the table "employees".</a:t>
            </a:r>
          </a:p>
          <a:p>
            <a:pPr marL="0" indent="0" algn="just">
              <a:buNone/>
            </a:pPr>
            <a:r>
              <a:rPr lang="en-US" sz="2000" b="1" i="0" dirty="0">
                <a:effectLst/>
              </a:rPr>
              <a:t>SELECT</a:t>
            </a:r>
            <a:r>
              <a:rPr lang="en-US" sz="2000" b="0" i="0" dirty="0">
                <a:effectLst/>
              </a:rPr>
              <a:t> emp_name, </a:t>
            </a:r>
            <a:r>
              <a:rPr lang="en-US" sz="2000" b="1" i="0" dirty="0">
                <a:effectLst/>
              </a:rPr>
              <a:t>MAX</a:t>
            </a:r>
            <a:r>
              <a:rPr lang="en-US" sz="2000" b="0" i="0" dirty="0">
                <a:effectLst/>
              </a:rPr>
              <a:t> (working_hours) </a:t>
            </a:r>
            <a:r>
              <a:rPr lang="en-US" sz="2000" b="1" i="0" dirty="0">
                <a:effectLst/>
              </a:rPr>
              <a:t>AS</a:t>
            </a:r>
            <a:r>
              <a:rPr lang="en-US" sz="2000" b="0" i="0" dirty="0">
                <a:effectLst/>
              </a:rPr>
              <a:t> "Minimum working hour"  </a:t>
            </a:r>
          </a:p>
          <a:p>
            <a:pPr marL="0" indent="0" algn="just">
              <a:buNone/>
            </a:pPr>
            <a:r>
              <a:rPr lang="en-US" sz="2000" b="1" i="0" dirty="0">
                <a:effectLst/>
              </a:rPr>
              <a:t>FROM</a:t>
            </a:r>
            <a:r>
              <a:rPr lang="en-US" sz="2000" b="0" i="0" dirty="0">
                <a:effectLst/>
              </a:rPr>
              <a:t> employees  </a:t>
            </a:r>
          </a:p>
          <a:p>
            <a:pPr marL="0" indent="0" algn="just">
              <a:buNone/>
            </a:pPr>
            <a:r>
              <a:rPr lang="en-US" sz="2000" b="1" i="0" dirty="0">
                <a:effectLst/>
              </a:rPr>
              <a:t>GROUP</a:t>
            </a:r>
            <a:r>
              <a:rPr lang="en-US" sz="2000" b="0" i="0" dirty="0">
                <a:effectLst/>
              </a:rPr>
              <a:t> </a:t>
            </a:r>
            <a:r>
              <a:rPr lang="en-US" sz="2000" b="1" i="0" dirty="0">
                <a:effectLst/>
              </a:rPr>
              <a:t>BY</a:t>
            </a:r>
            <a:r>
              <a:rPr lang="en-US" sz="2000" b="0" i="0" dirty="0">
                <a:effectLst/>
              </a:rPr>
              <a:t> emp_name;  </a:t>
            </a:r>
          </a:p>
        </p:txBody>
      </p:sp>
      <p:pic>
        <p:nvPicPr>
          <p:cNvPr id="5" name="Picture 4">
            <a:extLst>
              <a:ext uri="{FF2B5EF4-FFF2-40B4-BE49-F238E27FC236}">
                <a16:creationId xmlns="" xmlns:a16="http://schemas.microsoft.com/office/drawing/2014/main" id="{4BDCF4DB-F39B-483B-AA6E-441128949B4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22678" y="3773010"/>
            <a:ext cx="4423773" cy="214839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FD1FE9BD-512F-48C4-B944-30C975F57932}"/>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09449015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5E5B00-2CCD-41AF-9E31-D1E416C9CE5E}"/>
              </a:ext>
            </a:extLst>
          </p:cNvPr>
          <p:cNvSpPr>
            <a:spLocks noGrp="1"/>
          </p:cNvSpPr>
          <p:nvPr>
            <p:ph type="title"/>
          </p:nvPr>
        </p:nvSpPr>
        <p:spPr/>
        <p:txBody>
          <a:bodyPr>
            <a:normAutofit/>
          </a:bodyPr>
          <a:lstStyle/>
          <a:p>
            <a:pPr algn="ctr"/>
            <a:r>
              <a:rPr lang="en-US" sz="2800" dirty="0">
                <a:solidFill>
                  <a:schemeClr val="tx1">
                    <a:lumMod val="75000"/>
                    <a:lumOff val="25000"/>
                  </a:schemeClr>
                </a:solidFill>
                <a:latin typeface="+mn-lt"/>
                <a:ea typeface="Adobe Fangsong Std R" panose="02020400000000000000" pitchFamily="18" charset="-128"/>
              </a:rPr>
              <a:t>GROUP BY CLAUSE WITH AVG FUNCTION</a:t>
            </a:r>
            <a:endParaRPr lang="en-IN" sz="28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 xmlns:a16="http://schemas.microsoft.com/office/drawing/2014/main" id="{8A778022-A064-4186-B82A-2D1E8058C363}"/>
              </a:ext>
            </a:extLst>
          </p:cNvPr>
          <p:cNvSpPr>
            <a:spLocks noGrp="1"/>
          </p:cNvSpPr>
          <p:nvPr>
            <p:ph sz="quarter" idx="13"/>
          </p:nvPr>
        </p:nvSpPr>
        <p:spPr>
          <a:xfrm>
            <a:off x="628651" y="1500174"/>
            <a:ext cx="6783665" cy="2201815"/>
          </a:xfrm>
        </p:spPr>
        <p:txBody>
          <a:bodyPr>
            <a:normAutofit lnSpcReduction="10000"/>
          </a:bodyPr>
          <a:lstStyle/>
          <a:p>
            <a:r>
              <a:rPr lang="en-US" sz="2000" dirty="0"/>
              <a:t>The following example specifies the average working hours of the employees form the table "employees</a:t>
            </a:r>
            <a:r>
              <a:rPr lang="en-US" sz="2000" dirty="0" smtClean="0"/>
              <a:t>".</a:t>
            </a:r>
          </a:p>
          <a:p>
            <a:r>
              <a:rPr lang="en-IN" sz="2000" dirty="0" smtClean="0"/>
              <a:t>Syntax:</a:t>
            </a:r>
            <a:endParaRPr lang="en-US" sz="2000" dirty="0"/>
          </a:p>
          <a:p>
            <a:pPr marL="457200" lvl="1" indent="0">
              <a:buNone/>
            </a:pPr>
            <a:r>
              <a:rPr lang="en-US" sz="1800" b="1" dirty="0">
                <a:effectLst/>
              </a:rPr>
              <a:t>SELECT</a:t>
            </a:r>
            <a:r>
              <a:rPr lang="en-US" sz="1800" dirty="0">
                <a:effectLst/>
              </a:rPr>
              <a:t> emp_name, AVG(working_hours) </a:t>
            </a:r>
            <a:r>
              <a:rPr lang="en-US" sz="1800" b="1" dirty="0" smtClean="0">
                <a:effectLst/>
              </a:rPr>
              <a:t>AS</a:t>
            </a:r>
          </a:p>
          <a:p>
            <a:pPr marL="457200" lvl="1" indent="0">
              <a:buNone/>
            </a:pPr>
            <a:r>
              <a:rPr lang="en-US" sz="1800" dirty="0">
                <a:effectLst/>
              </a:rPr>
              <a:t> "Average working </a:t>
            </a:r>
            <a:r>
              <a:rPr lang="en-US" sz="1800" dirty="0" smtClean="0">
                <a:effectLst/>
              </a:rPr>
              <a:t>hour</a:t>
            </a:r>
            <a:r>
              <a:rPr lang="en-US" sz="1800" dirty="0">
                <a:effectLst/>
              </a:rPr>
              <a:t>"  </a:t>
            </a:r>
          </a:p>
          <a:p>
            <a:pPr marL="457200" lvl="1" indent="0">
              <a:buNone/>
            </a:pPr>
            <a:r>
              <a:rPr lang="en-US" sz="1800" b="1" dirty="0">
                <a:effectLst/>
              </a:rPr>
              <a:t>FROM</a:t>
            </a:r>
            <a:r>
              <a:rPr lang="en-US" sz="1800" dirty="0">
                <a:effectLst/>
              </a:rPr>
              <a:t> employees  </a:t>
            </a:r>
          </a:p>
          <a:p>
            <a:pPr marL="457200" lvl="1" indent="0">
              <a:buNone/>
            </a:pPr>
            <a:r>
              <a:rPr lang="en-US" sz="1800" b="1" dirty="0">
                <a:effectLst/>
              </a:rPr>
              <a:t>GROUP</a:t>
            </a:r>
            <a:r>
              <a:rPr lang="en-US" sz="1800" dirty="0">
                <a:effectLst/>
              </a:rPr>
              <a:t> </a:t>
            </a:r>
            <a:r>
              <a:rPr lang="en-US" sz="1800" b="1" dirty="0">
                <a:effectLst/>
              </a:rPr>
              <a:t>BY</a:t>
            </a:r>
            <a:r>
              <a:rPr lang="en-US" sz="1800" dirty="0">
                <a:effectLst/>
              </a:rPr>
              <a:t> emp_name;  </a:t>
            </a:r>
          </a:p>
        </p:txBody>
      </p:sp>
      <p:pic>
        <p:nvPicPr>
          <p:cNvPr id="5" name="Picture 4">
            <a:extLst>
              <a:ext uri="{FF2B5EF4-FFF2-40B4-BE49-F238E27FC236}">
                <a16:creationId xmlns="" xmlns:a16="http://schemas.microsoft.com/office/drawing/2014/main" id="{ED4E4A00-1D64-4E4F-BD9E-15D3AB291F24}"/>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143108" y="3714752"/>
            <a:ext cx="4150106" cy="191278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2262A6CB-9107-415D-B3F1-ABAA173BA9D6}"/>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249760146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6B6E59-9B40-419D-A4F0-EF56CF95E5ED}"/>
              </a:ext>
            </a:extLst>
          </p:cNvPr>
          <p:cNvSpPr>
            <a:spLocks noGrp="1"/>
          </p:cNvSpPr>
          <p:nvPr>
            <p:ph type="title"/>
          </p:nvPr>
        </p:nvSpPr>
        <p:spPr/>
        <p:txBody>
          <a:bodyPr/>
          <a:lstStyle/>
          <a:p>
            <a:pPr algn="ctr"/>
            <a:r>
              <a:rPr lang="en-IN" sz="4000" dirty="0">
                <a:solidFill>
                  <a:schemeClr val="tx1">
                    <a:lumMod val="75000"/>
                    <a:lumOff val="25000"/>
                  </a:schemeClr>
                </a:solidFill>
                <a:latin typeface="+mn-lt"/>
                <a:ea typeface="Adobe Fangsong Std R" panose="02020400000000000000" pitchFamily="18" charset="-128"/>
              </a:rPr>
              <a:t>JOINS</a:t>
            </a:r>
            <a:br>
              <a:rPr lang="en-IN" sz="4000" dirty="0">
                <a:solidFill>
                  <a:schemeClr val="tx1">
                    <a:lumMod val="75000"/>
                    <a:lumOff val="25000"/>
                  </a:schemeClr>
                </a:solidFill>
                <a:latin typeface="+mn-lt"/>
                <a:ea typeface="Adobe Fangsong Std R" panose="02020400000000000000" pitchFamily="18" charset="-128"/>
              </a:rPr>
            </a:br>
            <a:endParaRPr lang="en-IN" sz="40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 xmlns:a16="http://schemas.microsoft.com/office/drawing/2014/main" id="{E723D0E6-89E9-40F5-A026-979D2359E589}"/>
              </a:ext>
            </a:extLst>
          </p:cNvPr>
          <p:cNvSpPr>
            <a:spLocks noGrp="1"/>
          </p:cNvSpPr>
          <p:nvPr>
            <p:ph sz="quarter" idx="13"/>
          </p:nvPr>
        </p:nvSpPr>
        <p:spPr>
          <a:xfrm>
            <a:off x="628651" y="1643050"/>
            <a:ext cx="6783665" cy="3643338"/>
          </a:xfrm>
        </p:spPr>
        <p:txBody>
          <a:bodyPr>
            <a:normAutofit/>
          </a:bodyPr>
          <a:lstStyle/>
          <a:p>
            <a:pPr>
              <a:buNone/>
            </a:pPr>
            <a:r>
              <a:rPr lang="en-US" sz="2000" b="0" i="0" dirty="0">
                <a:effectLst/>
              </a:rPr>
              <a:t>JOINS are used with SELECT statement. It is used to retrieve </a:t>
            </a:r>
            <a:r>
              <a:rPr lang="en-US" sz="2000" b="0" i="0" dirty="0" smtClean="0">
                <a:effectLst/>
              </a:rPr>
              <a:t>data</a:t>
            </a:r>
          </a:p>
          <a:p>
            <a:pPr>
              <a:buNone/>
            </a:pPr>
            <a:r>
              <a:rPr lang="en-US" sz="2000" b="0" i="0" dirty="0" smtClean="0">
                <a:effectLst/>
              </a:rPr>
              <a:t>from </a:t>
            </a:r>
            <a:r>
              <a:rPr lang="en-US" sz="2000" b="0" i="0" dirty="0">
                <a:effectLst/>
              </a:rPr>
              <a:t>multiple tables. It is performed whenever you need to fetch </a:t>
            </a:r>
            <a:endParaRPr lang="en-US" sz="2000" b="0" i="0" dirty="0" smtClean="0">
              <a:effectLst/>
            </a:endParaRPr>
          </a:p>
          <a:p>
            <a:pPr>
              <a:buNone/>
            </a:pPr>
            <a:r>
              <a:rPr lang="en-US" sz="2000" b="0" i="0" dirty="0" smtClean="0">
                <a:effectLst/>
              </a:rPr>
              <a:t>records </a:t>
            </a:r>
            <a:r>
              <a:rPr lang="en-US" sz="2000" b="0" i="0" dirty="0">
                <a:effectLst/>
              </a:rPr>
              <a:t>from two or more tables.</a:t>
            </a:r>
          </a:p>
          <a:p>
            <a:pPr algn="just"/>
            <a:r>
              <a:rPr lang="en-US" sz="2000" b="0" i="0" dirty="0">
                <a:effectLst/>
              </a:rPr>
              <a:t>There are three types of MYSQL joins:</a:t>
            </a:r>
          </a:p>
          <a:p>
            <a:pPr marL="457200" indent="-457200" algn="just">
              <a:buFont typeface="+mj-lt"/>
              <a:buAutoNum type="arabicPeriod"/>
            </a:pPr>
            <a:r>
              <a:rPr lang="en-US" sz="2000" b="0" i="0" dirty="0">
                <a:effectLst/>
              </a:rPr>
              <a:t>MySQL INNER JOIN (or sometimes called simple join)</a:t>
            </a:r>
          </a:p>
          <a:p>
            <a:pPr marL="457200" indent="-457200" algn="just">
              <a:buFont typeface="+mj-lt"/>
              <a:buAutoNum type="arabicPeriod"/>
            </a:pPr>
            <a:r>
              <a:rPr lang="en-US" sz="2000" b="0" i="0" dirty="0">
                <a:effectLst/>
              </a:rPr>
              <a:t>MySQL LEFT OUTER JOIN (or sometimes called LEFT JOIN)</a:t>
            </a:r>
          </a:p>
          <a:p>
            <a:pPr marL="457200" indent="-457200" algn="just">
              <a:buFont typeface="+mj-lt"/>
              <a:buAutoNum type="arabicPeriod"/>
            </a:pPr>
            <a:r>
              <a:rPr lang="en-US" sz="2000" b="0" i="0" dirty="0">
                <a:effectLst/>
              </a:rPr>
              <a:t>MySQL RIGHT OUTER JOIN (or sometimes called RIGHT JOIN)</a:t>
            </a:r>
          </a:p>
        </p:txBody>
      </p:sp>
      <p:pic>
        <p:nvPicPr>
          <p:cNvPr id="4" name="Picture 3">
            <a:extLst>
              <a:ext uri="{FF2B5EF4-FFF2-40B4-BE49-F238E27FC236}">
                <a16:creationId xmlns="" xmlns:a16="http://schemas.microsoft.com/office/drawing/2014/main" id="{E4594A88-0157-454F-81BD-6FB00F2E852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4670022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9D6D024-8F11-46E7-B159-BF4DBE0B74B0}"/>
              </a:ext>
            </a:extLst>
          </p:cNvPr>
          <p:cNvSpPr>
            <a:spLocks noGrp="1"/>
          </p:cNvSpPr>
          <p:nvPr>
            <p:ph sz="quarter" idx="13"/>
          </p:nvPr>
        </p:nvSpPr>
        <p:spPr>
          <a:xfrm>
            <a:off x="628651" y="1930401"/>
            <a:ext cx="6783665" cy="2508435"/>
          </a:xfrm>
        </p:spPr>
        <p:txBody>
          <a:bodyPr>
            <a:normAutofit/>
          </a:bodyPr>
          <a:lstStyle/>
          <a:p>
            <a:pPr algn="just">
              <a:buNone/>
            </a:pPr>
            <a:r>
              <a:rPr lang="en-US" sz="2000" b="1" i="0" dirty="0">
                <a:effectLst/>
              </a:rPr>
              <a:t>Inner Join Syntax:</a:t>
            </a:r>
          </a:p>
          <a:p>
            <a:pPr algn="just"/>
            <a:r>
              <a:rPr lang="en-US" sz="2000" b="0" i="0" dirty="0">
                <a:effectLst/>
              </a:rPr>
              <a:t>The Inner Join keyword is used with the </a:t>
            </a:r>
            <a:r>
              <a:rPr lang="en-US" sz="2000" dirty="0"/>
              <a:t>SELECT statement</a:t>
            </a:r>
            <a:r>
              <a:rPr lang="en-US" sz="2000" b="0" i="0" dirty="0">
                <a:effectLst/>
              </a:rPr>
              <a:t> and must be written after the FROM clause. </a:t>
            </a:r>
          </a:p>
          <a:p>
            <a:pPr marL="457200" lvl="1" indent="0" algn="just">
              <a:buNone/>
            </a:pPr>
            <a:r>
              <a:rPr lang="en-US" sz="1800" b="1" i="0" dirty="0">
                <a:effectLst/>
              </a:rPr>
              <a:t>SELECT</a:t>
            </a:r>
            <a:r>
              <a:rPr lang="en-US" sz="1800" b="0" i="0" dirty="0">
                <a:effectLst/>
              </a:rPr>
              <a:t> columns  </a:t>
            </a:r>
          </a:p>
          <a:p>
            <a:pPr marL="457200" lvl="1" indent="0" algn="just">
              <a:buNone/>
            </a:pPr>
            <a:r>
              <a:rPr lang="en-US" sz="1800" b="1" i="0" dirty="0">
                <a:effectLst/>
              </a:rPr>
              <a:t>FROM</a:t>
            </a:r>
            <a:r>
              <a:rPr lang="en-US" sz="1800" b="0" i="0" dirty="0">
                <a:effectLst/>
              </a:rPr>
              <a:t> table1  </a:t>
            </a:r>
          </a:p>
          <a:p>
            <a:pPr marL="457200" lvl="1" indent="0" algn="just">
              <a:buNone/>
            </a:pPr>
            <a:r>
              <a:rPr lang="en-US" sz="1800" b="1" i="0" dirty="0">
                <a:effectLst/>
              </a:rPr>
              <a:t>INNER</a:t>
            </a:r>
            <a:r>
              <a:rPr lang="en-US" sz="1800" b="0" i="0" dirty="0">
                <a:effectLst/>
              </a:rPr>
              <a:t> JOIN table2 </a:t>
            </a:r>
            <a:r>
              <a:rPr lang="en-US" sz="1800" b="1" i="0" dirty="0">
                <a:effectLst/>
              </a:rPr>
              <a:t>ON</a:t>
            </a:r>
            <a:r>
              <a:rPr lang="en-US" sz="1800" b="0" i="0" dirty="0">
                <a:effectLst/>
              </a:rPr>
              <a:t> condition1  </a:t>
            </a:r>
          </a:p>
          <a:p>
            <a:pPr marL="457200" lvl="1" indent="0" algn="just">
              <a:buNone/>
            </a:pPr>
            <a:r>
              <a:rPr lang="en-US" sz="1800" b="1" i="0" dirty="0">
                <a:effectLst/>
              </a:rPr>
              <a:t>INNER</a:t>
            </a:r>
            <a:r>
              <a:rPr lang="en-US" sz="1800" b="0" i="0" dirty="0">
                <a:effectLst/>
              </a:rPr>
              <a:t> JOIN table3 </a:t>
            </a:r>
            <a:r>
              <a:rPr lang="en-US" sz="1800" b="1" i="0" dirty="0">
                <a:effectLst/>
              </a:rPr>
              <a:t>ON</a:t>
            </a:r>
            <a:r>
              <a:rPr lang="en-US" sz="1800" b="0" i="0" dirty="0">
                <a:effectLst/>
              </a:rPr>
              <a:t> condition2  ...; </a:t>
            </a:r>
          </a:p>
        </p:txBody>
      </p:sp>
      <p:sp>
        <p:nvSpPr>
          <p:cNvPr id="4" name="Title 1">
            <a:extLst>
              <a:ext uri="{FF2B5EF4-FFF2-40B4-BE49-F238E27FC236}">
                <a16:creationId xmlns="" xmlns:a16="http://schemas.microsoft.com/office/drawing/2014/main" id="{C8ACFD18-A39B-46FB-B5DD-F4F1BB9F06B9}"/>
              </a:ext>
            </a:extLst>
          </p:cNvPr>
          <p:cNvSpPr>
            <a:spLocks noGrp="1"/>
          </p:cNvSpPr>
          <p:nvPr>
            <p:ph type="title"/>
          </p:nvPr>
        </p:nvSpPr>
        <p:spPr>
          <a:xfrm>
            <a:off x="609600" y="365126"/>
            <a:ext cx="6782991" cy="1325563"/>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INNER JOIN (SIMPLE JOIN)</a:t>
            </a:r>
          </a:p>
        </p:txBody>
      </p:sp>
      <p:pic>
        <p:nvPicPr>
          <p:cNvPr id="5" name="Picture 4">
            <a:extLst>
              <a:ext uri="{FF2B5EF4-FFF2-40B4-BE49-F238E27FC236}">
                <a16:creationId xmlns="" xmlns:a16="http://schemas.microsoft.com/office/drawing/2014/main" id="{EB2998B8-31B4-4F1E-A416-1D5D187CD78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7204618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 xmlns:a16="http://schemas.microsoft.com/office/drawing/2014/main" id="{CD479B9E-2E23-4606-99A0-A0E6D2838442}"/>
              </a:ext>
            </a:extLst>
          </p:cNvPr>
          <p:cNvSpPr>
            <a:spLocks noGrp="1"/>
          </p:cNvSpPr>
          <p:nvPr>
            <p:ph sz="quarter" idx="13"/>
          </p:nvPr>
        </p:nvSpPr>
        <p:spPr>
          <a:xfrm>
            <a:off x="628651" y="1846557"/>
            <a:ext cx="6783665" cy="976543"/>
          </a:xfrm>
        </p:spPr>
        <p:txBody>
          <a:bodyPr>
            <a:normAutofit lnSpcReduction="10000"/>
          </a:bodyPr>
          <a:lstStyle/>
          <a:p>
            <a:pPr algn="just">
              <a:buNone/>
            </a:pPr>
            <a:r>
              <a:rPr lang="en-US" sz="2000" b="1" i="0" dirty="0" smtClean="0">
                <a:effectLst/>
              </a:rPr>
              <a:t>Example:</a:t>
            </a:r>
            <a:endParaRPr lang="en-US" sz="2000" b="1" i="0" dirty="0">
              <a:effectLst/>
            </a:endParaRPr>
          </a:p>
          <a:p>
            <a:pPr algn="just">
              <a:buNone/>
            </a:pPr>
            <a:r>
              <a:rPr lang="en-US" sz="2000" b="0" i="0" dirty="0">
                <a:effectLst/>
              </a:rPr>
              <a:t>Let us first create two tables "students" and "technologies" that contains the following data:</a:t>
            </a:r>
          </a:p>
        </p:txBody>
      </p:sp>
      <p:pic>
        <p:nvPicPr>
          <p:cNvPr id="10" name="Picture 9">
            <a:extLst>
              <a:ext uri="{FF2B5EF4-FFF2-40B4-BE49-F238E27FC236}">
                <a16:creationId xmlns="" xmlns:a16="http://schemas.microsoft.com/office/drawing/2014/main" id="{E9FD944F-770D-4BFA-BFC6-63A75BE9041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98141" y="2978968"/>
            <a:ext cx="3257832" cy="22411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Picture 11">
            <a:extLst>
              <a:ext uri="{FF2B5EF4-FFF2-40B4-BE49-F238E27FC236}">
                <a16:creationId xmlns="" xmlns:a16="http://schemas.microsoft.com/office/drawing/2014/main" id="{8C99CAAB-CF7F-4B6E-B497-1C182AD3C096}"/>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020482" y="2998018"/>
            <a:ext cx="3343565" cy="22411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3" name="Title 1">
            <a:extLst>
              <a:ext uri="{FF2B5EF4-FFF2-40B4-BE49-F238E27FC236}">
                <a16:creationId xmlns="" xmlns:a16="http://schemas.microsoft.com/office/drawing/2014/main" id="{5425AC45-71E2-4344-ADCC-B198AB2D4716}"/>
              </a:ext>
            </a:extLst>
          </p:cNvPr>
          <p:cNvSpPr>
            <a:spLocks noGrp="1"/>
          </p:cNvSpPr>
          <p:nvPr>
            <p:ph type="title"/>
          </p:nvPr>
        </p:nvSpPr>
        <p:spPr>
          <a:xfrm>
            <a:off x="609600" y="365126"/>
            <a:ext cx="6782991" cy="1325563"/>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INNER JOIN (SIMPLE JOIN)</a:t>
            </a:r>
          </a:p>
        </p:txBody>
      </p:sp>
      <p:pic>
        <p:nvPicPr>
          <p:cNvPr id="6" name="Picture 5">
            <a:extLst>
              <a:ext uri="{FF2B5EF4-FFF2-40B4-BE49-F238E27FC236}">
                <a16:creationId xmlns="" xmlns:a16="http://schemas.microsoft.com/office/drawing/2014/main" id="{814B48A0-AB21-4D1D-8E22-B04CB8D22CF5}"/>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51388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824753"/>
            <a:ext cx="6783665" cy="865935"/>
          </a:xfrm>
        </p:spPr>
        <p:txBody>
          <a:bodyPr>
            <a:normAutofit/>
          </a:bodyPr>
          <a:lstStyle/>
          <a:p>
            <a:pPr algn="ctr"/>
            <a:r>
              <a:rPr lang="en-US" sz="3200" dirty="0" smtClean="0">
                <a:solidFill>
                  <a:schemeClr val="tx1">
                    <a:lumMod val="75000"/>
                    <a:lumOff val="25000"/>
                  </a:schemeClr>
                </a:solidFill>
                <a:latin typeface="+mn-lt"/>
                <a:ea typeface="Adobe Fangsong Std R" panose="02020400000000000000" pitchFamily="18" charset="-128"/>
              </a:rPr>
              <a:t>WHAT IS A NULL VALUE?</a:t>
            </a:r>
            <a:endParaRPr lang="en-IN" sz="32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EDEB05D4-C89F-4912-8657-D274DD9B8674}"/>
              </a:ext>
            </a:extLst>
          </p:cNvPr>
          <p:cNvSpPr>
            <a:spLocks noGrp="1"/>
          </p:cNvSpPr>
          <p:nvPr>
            <p:ph sz="quarter" idx="13"/>
          </p:nvPr>
        </p:nvSpPr>
        <p:spPr>
          <a:xfrm>
            <a:off x="628651" y="1930400"/>
            <a:ext cx="6783665" cy="2525059"/>
          </a:xfrm>
        </p:spPr>
        <p:txBody>
          <a:bodyPr>
            <a:noAutofit/>
          </a:bodyPr>
          <a:lstStyle/>
          <a:p>
            <a:r>
              <a:rPr lang="en-US" sz="2000" dirty="0" smtClean="0"/>
              <a:t>A NULL value in a table is a value in a field that appears to be blank, which means a field with a NULL value is a field with no value.</a:t>
            </a:r>
          </a:p>
          <a:p>
            <a:r>
              <a:rPr lang="en-US" sz="2000" dirty="0" smtClean="0"/>
              <a:t>It is very important to understand that a NULL value is different than a zero value or a field that contains spaces. A field with a NULL value is the one that has been left blank during a record creation.</a:t>
            </a:r>
            <a:endParaRPr lang="en-IN" sz="2000" dirty="0"/>
          </a:p>
        </p:txBody>
      </p:sp>
      <p:pic>
        <p:nvPicPr>
          <p:cNvPr id="4" name="Picture 3">
            <a:extLst>
              <a:ext uri="{FF2B5EF4-FFF2-40B4-BE49-F238E27FC236}">
                <a16:creationId xmlns="" xmlns:a16="http://schemas.microsoft.com/office/drawing/2014/main" id="{26491CA9-656C-4247-9DA0-5E3F7AF5849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7DEAD52F-C572-46D8-85E0-51DDA8D788CB}"/>
              </a:ext>
            </a:extLst>
          </p:cNvPr>
          <p:cNvPicPr>
            <a:picLocks noGrp="1" noChangeAspect="1"/>
          </p:cNvPicPr>
          <p:nvPr>
            <p:ph sz="quarter" idx="13"/>
          </p:nvPr>
        </p:nvPicPr>
        <p:blipFill>
          <a:blip r:embed="rId2">
            <a:extLst>
              <a:ext uri="{28A0092B-C50C-407E-A947-70E740481C1C}">
                <a14:useLocalDpi xmlns="" xmlns:a14="http://schemas.microsoft.com/office/drawing/2010/main" val="0"/>
              </a:ext>
            </a:extLst>
          </a:blip>
          <a:stretch>
            <a:fillRect/>
          </a:stretch>
        </p:blipFill>
        <p:spPr>
          <a:xfrm>
            <a:off x="932156" y="3952283"/>
            <a:ext cx="5540871" cy="254059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extBox 5">
            <a:extLst>
              <a:ext uri="{FF2B5EF4-FFF2-40B4-BE49-F238E27FC236}">
                <a16:creationId xmlns="" xmlns:a16="http://schemas.microsoft.com/office/drawing/2014/main" id="{2CDAD57F-5DE4-4C0C-8BE7-87D1DCD8B889}"/>
              </a:ext>
            </a:extLst>
          </p:cNvPr>
          <p:cNvSpPr txBox="1"/>
          <p:nvPr/>
        </p:nvSpPr>
        <p:spPr>
          <a:xfrm>
            <a:off x="609244" y="1936221"/>
            <a:ext cx="6783665" cy="1785104"/>
          </a:xfrm>
          <a:prstGeom prst="rect">
            <a:avLst/>
          </a:prstGeom>
          <a:noFill/>
        </p:spPr>
        <p:txBody>
          <a:bodyPr wrap="square">
            <a:spAutoFit/>
          </a:bodyPr>
          <a:lstStyle/>
          <a:p>
            <a:pPr algn="just"/>
            <a:r>
              <a:rPr lang="en-IN" sz="2000" b="0" i="0" dirty="0">
                <a:effectLst/>
              </a:rPr>
              <a:t>To select records from both tables, execute the following query:</a:t>
            </a:r>
          </a:p>
          <a:p>
            <a:pPr lvl="1" algn="just"/>
            <a:r>
              <a:rPr lang="en-IN" b="1" i="0" dirty="0">
                <a:effectLst/>
              </a:rPr>
              <a:t>SELECT</a:t>
            </a:r>
            <a:r>
              <a:rPr lang="en-IN" b="0" i="0" dirty="0">
                <a:effectLst/>
              </a:rPr>
              <a:t> STUDENT.STUDENT_FNAME, STUDENT.STUDENT_LNAME, STUDENT.CITY, TECHNOLOGY.TECHNOLOGY</a:t>
            </a:r>
          </a:p>
          <a:p>
            <a:pPr lvl="1" algn="just"/>
            <a:r>
              <a:rPr lang="en-IN" b="1" i="0" dirty="0">
                <a:effectLst/>
              </a:rPr>
              <a:t>FROM</a:t>
            </a:r>
            <a:r>
              <a:rPr lang="en-IN" b="0" i="0" dirty="0">
                <a:effectLst/>
              </a:rPr>
              <a:t> </a:t>
            </a:r>
            <a:r>
              <a:rPr lang="en-IN" dirty="0"/>
              <a:t>STUDENT</a:t>
            </a:r>
            <a:r>
              <a:rPr lang="en-IN" b="0" i="0" dirty="0">
                <a:effectLst/>
              </a:rPr>
              <a:t> </a:t>
            </a:r>
          </a:p>
          <a:p>
            <a:pPr lvl="1" algn="just"/>
            <a:r>
              <a:rPr lang="en-IN" b="1" i="0" dirty="0">
                <a:effectLst/>
              </a:rPr>
              <a:t>INNER</a:t>
            </a:r>
            <a:r>
              <a:rPr lang="en-IN" b="0" i="0" dirty="0">
                <a:effectLst/>
              </a:rPr>
              <a:t> JOIN </a:t>
            </a:r>
            <a:r>
              <a:rPr lang="en-IN" dirty="0"/>
              <a:t>TECHNOLOGY</a:t>
            </a:r>
            <a:r>
              <a:rPr lang="en-IN" b="0" i="0" dirty="0">
                <a:effectLst/>
              </a:rPr>
              <a:t> </a:t>
            </a:r>
          </a:p>
          <a:p>
            <a:pPr lvl="1" algn="just"/>
            <a:r>
              <a:rPr lang="en-IN" b="1" i="0" dirty="0">
                <a:effectLst/>
              </a:rPr>
              <a:t>ON</a:t>
            </a:r>
            <a:r>
              <a:rPr lang="en-IN" b="0" i="0" dirty="0">
                <a:effectLst/>
              </a:rPr>
              <a:t> STUDENTS.STUDENT_ID = TECHNOLOGY.TECH_ID;  </a:t>
            </a:r>
          </a:p>
        </p:txBody>
      </p:sp>
      <p:sp>
        <p:nvSpPr>
          <p:cNvPr id="7" name="Title 1">
            <a:extLst>
              <a:ext uri="{FF2B5EF4-FFF2-40B4-BE49-F238E27FC236}">
                <a16:creationId xmlns="" xmlns:a16="http://schemas.microsoft.com/office/drawing/2014/main" id="{90D4C76C-E10F-4642-B601-20E8499D6DDA}"/>
              </a:ext>
            </a:extLst>
          </p:cNvPr>
          <p:cNvSpPr>
            <a:spLocks noGrp="1"/>
          </p:cNvSpPr>
          <p:nvPr>
            <p:ph type="title"/>
          </p:nvPr>
        </p:nvSpPr>
        <p:spPr>
          <a:xfrm>
            <a:off x="609600" y="365126"/>
            <a:ext cx="6782991" cy="1325563"/>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INNER JOIN (SIMPLE JOIN)</a:t>
            </a:r>
          </a:p>
        </p:txBody>
      </p:sp>
      <p:pic>
        <p:nvPicPr>
          <p:cNvPr id="5" name="Picture 4">
            <a:extLst>
              <a:ext uri="{FF2B5EF4-FFF2-40B4-BE49-F238E27FC236}">
                <a16:creationId xmlns="" xmlns:a16="http://schemas.microsoft.com/office/drawing/2014/main" id="{4212B37F-0C0B-439E-B2AE-9BBF75E96A5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287312871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077A72-2BAE-42F7-8A27-BFCD321C60A0}"/>
              </a:ext>
            </a:extLst>
          </p:cNvPr>
          <p:cNvSpPr>
            <a:spLocks noGrp="1"/>
          </p:cNvSpPr>
          <p:nvPr>
            <p:ph type="title"/>
          </p:nvPr>
        </p:nvSpPr>
        <p:spPr/>
        <p:txBody>
          <a:bodyPr>
            <a:normAutofit/>
          </a:bodyPr>
          <a:lstStyle/>
          <a:p>
            <a:pPr algn="ctr"/>
            <a:r>
              <a:rPr lang="en-US" sz="3200" dirty="0">
                <a:solidFill>
                  <a:schemeClr val="tx1">
                    <a:lumMod val="75000"/>
                    <a:lumOff val="25000"/>
                  </a:schemeClr>
                </a:solidFill>
                <a:latin typeface="+mn-lt"/>
                <a:ea typeface="Adobe Fangsong Std R" panose="02020400000000000000" pitchFamily="18" charset="-128"/>
              </a:rPr>
              <a:t>INNER JOIN WITH GROUP BY CLAUSE</a:t>
            </a:r>
            <a:endParaRPr lang="en-IN" sz="32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 xmlns:a16="http://schemas.microsoft.com/office/drawing/2014/main" id="{6222B854-8B7C-4D19-86C3-9D461D4EE7E8}"/>
              </a:ext>
            </a:extLst>
          </p:cNvPr>
          <p:cNvSpPr>
            <a:spLocks noGrp="1"/>
          </p:cNvSpPr>
          <p:nvPr>
            <p:ph sz="quarter" idx="13"/>
          </p:nvPr>
        </p:nvSpPr>
        <p:spPr>
          <a:xfrm>
            <a:off x="628651" y="1788359"/>
            <a:ext cx="6783665" cy="2088061"/>
          </a:xfrm>
        </p:spPr>
        <p:txBody>
          <a:bodyPr>
            <a:normAutofit/>
          </a:bodyPr>
          <a:lstStyle/>
          <a:p>
            <a:pPr algn="just"/>
            <a:r>
              <a:rPr lang="en-US" sz="2000" b="0" i="0" dirty="0">
                <a:effectLst/>
              </a:rPr>
              <a:t>The Inner Join can also be used with the GROUP BY clause. </a:t>
            </a:r>
          </a:p>
          <a:p>
            <a:pPr marL="457200" lvl="1" indent="0" algn="just">
              <a:buNone/>
            </a:pPr>
            <a:r>
              <a:rPr lang="en-US" sz="1600" b="1" i="0" dirty="0">
                <a:effectLst/>
              </a:rPr>
              <a:t>SELECT</a:t>
            </a:r>
            <a:r>
              <a:rPr lang="en-US" sz="1600" b="0" i="0" dirty="0">
                <a:effectLst/>
              </a:rPr>
              <a:t> STUDENTS.STUDENT_ID, TECHNOLOGY.INST_NAME, STUDENTS.CITY, TECHNOLOGY.TECHNOLOGY    </a:t>
            </a:r>
          </a:p>
          <a:p>
            <a:pPr marL="457200" lvl="1" indent="0" algn="just">
              <a:buNone/>
            </a:pPr>
            <a:r>
              <a:rPr lang="en-US" sz="1600" b="1" i="0" dirty="0">
                <a:effectLst/>
              </a:rPr>
              <a:t>FROM</a:t>
            </a:r>
            <a:r>
              <a:rPr lang="en-US" sz="1600" b="0" i="0" dirty="0">
                <a:effectLst/>
              </a:rPr>
              <a:t> STUDENT   </a:t>
            </a:r>
          </a:p>
          <a:p>
            <a:pPr marL="457200" lvl="1" indent="0" algn="just">
              <a:buNone/>
            </a:pPr>
            <a:r>
              <a:rPr lang="en-US" sz="1600" b="1" i="0" dirty="0">
                <a:effectLst/>
              </a:rPr>
              <a:t>INNER</a:t>
            </a:r>
            <a:r>
              <a:rPr lang="en-US" sz="1600" b="0" i="0" dirty="0">
                <a:effectLst/>
              </a:rPr>
              <a:t> JOIN TECHNOLOGY  </a:t>
            </a:r>
          </a:p>
          <a:p>
            <a:pPr marL="457200" lvl="1" indent="0" algn="just">
              <a:buNone/>
            </a:pPr>
            <a:r>
              <a:rPr lang="en-US" sz="1600" b="1" i="0" dirty="0">
                <a:effectLst/>
              </a:rPr>
              <a:t>ON</a:t>
            </a:r>
            <a:r>
              <a:rPr lang="en-US" sz="1600" b="0" i="0" dirty="0">
                <a:effectLst/>
              </a:rPr>
              <a:t> STUDENTS.STUDENT_ID = TECHNOLOGY.TECH_ID </a:t>
            </a:r>
            <a:r>
              <a:rPr lang="en-US" sz="1600" b="1" i="0" dirty="0">
                <a:effectLst/>
              </a:rPr>
              <a:t>GROUP</a:t>
            </a:r>
            <a:r>
              <a:rPr lang="en-US" sz="1600" b="0" i="0" dirty="0">
                <a:effectLst/>
              </a:rPr>
              <a:t> </a:t>
            </a:r>
            <a:r>
              <a:rPr lang="en-US" sz="1600" b="1" i="0" dirty="0">
                <a:effectLst/>
              </a:rPr>
              <a:t>BY</a:t>
            </a:r>
            <a:r>
              <a:rPr lang="en-US" sz="1600" b="0" i="0" dirty="0">
                <a:effectLst/>
              </a:rPr>
              <a:t> INST_NAME;  </a:t>
            </a:r>
          </a:p>
        </p:txBody>
      </p:sp>
      <p:pic>
        <p:nvPicPr>
          <p:cNvPr id="5" name="Picture 4">
            <a:extLst>
              <a:ext uri="{FF2B5EF4-FFF2-40B4-BE49-F238E27FC236}">
                <a16:creationId xmlns="" xmlns:a16="http://schemas.microsoft.com/office/drawing/2014/main" id="{32DCFCD7-BC3A-42F9-8338-6E8ED60F8FE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785918" y="4000504"/>
            <a:ext cx="5343411" cy="225144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ADA3AB24-2537-4784-9FC5-C810DCC55B4C}"/>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73993870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7CE378-06F6-4DE0-B392-6E43B1F5F568}"/>
              </a:ext>
            </a:extLst>
          </p:cNvPr>
          <p:cNvSpPr>
            <a:spLocks noGrp="1"/>
          </p:cNvSpPr>
          <p:nvPr>
            <p:ph type="title"/>
          </p:nvPr>
        </p:nvSpPr>
        <p:spPr/>
        <p:txBody>
          <a:bodyPr>
            <a:normAutofit/>
          </a:bodyPr>
          <a:lstStyle/>
          <a:p>
            <a:pPr algn="ctr"/>
            <a:r>
              <a:rPr lang="en-US" sz="3600" dirty="0">
                <a:solidFill>
                  <a:schemeClr val="tx1">
                    <a:lumMod val="75000"/>
                    <a:lumOff val="25000"/>
                  </a:schemeClr>
                </a:solidFill>
                <a:latin typeface="+mn-lt"/>
                <a:ea typeface="Adobe Fangsong Std R" panose="02020400000000000000" pitchFamily="18" charset="-128"/>
              </a:rPr>
              <a:t>INNER JOIN WITH WHERE CLAUSE</a:t>
            </a:r>
            <a:endParaRPr lang="en-IN" sz="36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 xmlns:a16="http://schemas.microsoft.com/office/drawing/2014/main" id="{3070CF7F-B2DA-4944-A4A8-169A0C13D345}"/>
              </a:ext>
            </a:extLst>
          </p:cNvPr>
          <p:cNvSpPr>
            <a:spLocks noGrp="1"/>
          </p:cNvSpPr>
          <p:nvPr>
            <p:ph sz="quarter" idx="13"/>
          </p:nvPr>
        </p:nvSpPr>
        <p:spPr>
          <a:xfrm>
            <a:off x="628651" y="1930401"/>
            <a:ext cx="6783665" cy="1958019"/>
          </a:xfrm>
        </p:spPr>
        <p:txBody>
          <a:bodyPr>
            <a:normAutofit/>
          </a:bodyPr>
          <a:lstStyle/>
          <a:p>
            <a:pPr algn="just"/>
            <a:r>
              <a:rPr lang="en-US" sz="2000" b="0" i="0" dirty="0">
                <a:effectLst/>
              </a:rPr>
              <a:t>The WHERE clause enables you to return the </a:t>
            </a:r>
            <a:r>
              <a:rPr lang="en-US" sz="2000" b="1" i="0" dirty="0">
                <a:effectLst/>
              </a:rPr>
              <a:t>filter</a:t>
            </a:r>
            <a:r>
              <a:rPr lang="en-US" sz="2000" b="0" i="0" dirty="0">
                <a:effectLst/>
              </a:rPr>
              <a:t> result. The following example illustrates this clause with Inner Join:</a:t>
            </a:r>
          </a:p>
          <a:p>
            <a:pPr marL="457200" lvl="1" indent="0" algn="just">
              <a:buNone/>
            </a:pPr>
            <a:r>
              <a:rPr lang="en-US" sz="1600" b="1" i="0" dirty="0">
                <a:effectLst/>
              </a:rPr>
              <a:t>SELECT</a:t>
            </a:r>
            <a:r>
              <a:rPr lang="en-US" sz="1600" b="0" i="0" dirty="0">
                <a:effectLst/>
              </a:rPr>
              <a:t> TECH_ID, INST_NAME, CITY, TECHNOLOGY    </a:t>
            </a:r>
          </a:p>
          <a:p>
            <a:pPr marL="457200" lvl="1" indent="0" algn="just">
              <a:buNone/>
            </a:pPr>
            <a:r>
              <a:rPr lang="en-US" sz="1600" b="1" i="0" dirty="0">
                <a:effectLst/>
              </a:rPr>
              <a:t>FROM</a:t>
            </a:r>
            <a:r>
              <a:rPr lang="en-US" sz="1600" b="0" i="0" dirty="0">
                <a:effectLst/>
              </a:rPr>
              <a:t> STUDENTS   </a:t>
            </a:r>
          </a:p>
          <a:p>
            <a:pPr marL="457200" lvl="1" indent="0" algn="just">
              <a:buNone/>
            </a:pPr>
            <a:r>
              <a:rPr lang="en-US" sz="1600" b="1" i="0" dirty="0">
                <a:effectLst/>
              </a:rPr>
              <a:t>INNER</a:t>
            </a:r>
            <a:r>
              <a:rPr lang="en-US" sz="1600" b="0" i="0" dirty="0">
                <a:effectLst/>
              </a:rPr>
              <a:t> JOIN TECHNOLOGY</a:t>
            </a:r>
          </a:p>
          <a:p>
            <a:pPr marL="457200" lvl="1" indent="0" algn="just">
              <a:buNone/>
            </a:pPr>
            <a:r>
              <a:rPr lang="en-US" sz="1600" b="0" i="0" dirty="0">
                <a:effectLst/>
              </a:rPr>
              <a:t>USING (STUDENT_ID) </a:t>
            </a:r>
            <a:r>
              <a:rPr lang="en-US" sz="1600" b="1" i="0" dirty="0">
                <a:effectLst/>
              </a:rPr>
              <a:t>WHERE</a:t>
            </a:r>
            <a:r>
              <a:rPr lang="en-US" sz="1600" b="0" i="0" dirty="0">
                <a:effectLst/>
              </a:rPr>
              <a:t> TECHNOLOGY = "JAVA</a:t>
            </a:r>
            <a:r>
              <a:rPr lang="en-US" sz="1200" b="0" i="0" dirty="0">
                <a:effectLst/>
              </a:rPr>
              <a:t>";  </a:t>
            </a:r>
          </a:p>
        </p:txBody>
      </p:sp>
      <p:pic>
        <p:nvPicPr>
          <p:cNvPr id="5" name="Picture 4">
            <a:extLst>
              <a:ext uri="{FF2B5EF4-FFF2-40B4-BE49-F238E27FC236}">
                <a16:creationId xmlns="" xmlns:a16="http://schemas.microsoft.com/office/drawing/2014/main" id="{024A63F9-2159-4947-9D03-102E65CBC296}"/>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357422" y="4000504"/>
            <a:ext cx="3480760" cy="16091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3A2B4D14-547B-44A6-B7A3-3D26C7871FC9}"/>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38971186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287D50-06B1-49A4-8E3A-30C04F6B70B1}"/>
              </a:ext>
            </a:extLst>
          </p:cNvPr>
          <p:cNvSpPr>
            <a:spLocks noGrp="1"/>
          </p:cNvSpPr>
          <p:nvPr>
            <p:ph type="title"/>
          </p:nvPr>
        </p:nvSpPr>
        <p:spPr/>
        <p:txBody>
          <a:bodyPr/>
          <a:lstStyle/>
          <a:p>
            <a:pPr algn="ctr"/>
            <a:r>
              <a:rPr lang="en-IN" sz="4000" dirty="0">
                <a:solidFill>
                  <a:schemeClr val="tx1">
                    <a:lumMod val="75000"/>
                    <a:lumOff val="25000"/>
                  </a:schemeClr>
                </a:solidFill>
                <a:latin typeface="+mn-lt"/>
                <a:ea typeface="Adobe Fangsong Std R" panose="02020400000000000000" pitchFamily="18" charset="-128"/>
              </a:rPr>
              <a:t>LEFT JOIN</a:t>
            </a:r>
          </a:p>
        </p:txBody>
      </p:sp>
      <p:sp>
        <p:nvSpPr>
          <p:cNvPr id="3" name="Content Placeholder 2">
            <a:extLst>
              <a:ext uri="{FF2B5EF4-FFF2-40B4-BE49-F238E27FC236}">
                <a16:creationId xmlns="" xmlns:a16="http://schemas.microsoft.com/office/drawing/2014/main" id="{2756DF3D-40A5-40DF-995E-9FE0705B3290}"/>
              </a:ext>
            </a:extLst>
          </p:cNvPr>
          <p:cNvSpPr>
            <a:spLocks noGrp="1"/>
          </p:cNvSpPr>
          <p:nvPr>
            <p:ph sz="quarter" idx="13"/>
          </p:nvPr>
        </p:nvSpPr>
        <p:spPr>
          <a:xfrm>
            <a:off x="628651" y="1357299"/>
            <a:ext cx="6783665" cy="3214709"/>
          </a:xfrm>
        </p:spPr>
        <p:txBody>
          <a:bodyPr>
            <a:normAutofit/>
          </a:bodyPr>
          <a:lstStyle/>
          <a:p>
            <a:r>
              <a:rPr lang="en-US" sz="1800" b="0" i="0" dirty="0">
                <a:solidFill>
                  <a:srgbClr val="333333"/>
                </a:solidFill>
                <a:effectLst/>
              </a:rPr>
              <a:t>The Left Join in MySQL is used to query records from multiple tables. This clause is similar to the Inner Join clause that can be used with a SELECT statement immediately after the FROM keyword. </a:t>
            </a:r>
            <a:endParaRPr lang="en-US" sz="1800" b="0" i="0" dirty="0" smtClean="0">
              <a:solidFill>
                <a:srgbClr val="333333"/>
              </a:solidFill>
              <a:effectLst/>
            </a:endParaRPr>
          </a:p>
          <a:p>
            <a:r>
              <a:rPr lang="en-US" sz="1800" b="0" i="0" dirty="0" smtClean="0">
                <a:solidFill>
                  <a:srgbClr val="333333"/>
                </a:solidFill>
                <a:effectLst/>
              </a:rPr>
              <a:t>When </a:t>
            </a:r>
            <a:r>
              <a:rPr lang="en-US" sz="1800" b="0" i="0" dirty="0">
                <a:solidFill>
                  <a:srgbClr val="333333"/>
                </a:solidFill>
                <a:effectLst/>
              </a:rPr>
              <a:t>we use the Left Join clause, it will return all the records from the first (left-side) table, even no matching records found from the second (right side) table. If it will not find any matches record from the right side table, then returns null.</a:t>
            </a:r>
          </a:p>
          <a:p>
            <a:r>
              <a:rPr lang="en-US" sz="1800" b="0" i="0" dirty="0" smtClean="0">
                <a:solidFill>
                  <a:srgbClr val="333333"/>
                </a:solidFill>
                <a:effectLst/>
              </a:rPr>
              <a:t>We can understand it with the following visual representation where Left Joins returns all records from the left-hand table and only the matching records from the right side table</a:t>
            </a:r>
            <a:r>
              <a:rPr lang="en-US" sz="2000" b="0" i="0" dirty="0" smtClean="0">
                <a:solidFill>
                  <a:srgbClr val="333333"/>
                </a:solidFill>
                <a:effectLst/>
              </a:rPr>
              <a:t>:</a:t>
            </a:r>
            <a:endParaRPr lang="en-IN" sz="2000" dirty="0"/>
          </a:p>
        </p:txBody>
      </p:sp>
      <p:pic>
        <p:nvPicPr>
          <p:cNvPr id="5" name="Picture 4">
            <a:extLst>
              <a:ext uri="{FF2B5EF4-FFF2-40B4-BE49-F238E27FC236}">
                <a16:creationId xmlns="" xmlns:a16="http://schemas.microsoft.com/office/drawing/2014/main" id="{9DA404C8-84E1-460E-ABEC-B44C447F1015}"/>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357422" y="4500570"/>
            <a:ext cx="3232450" cy="1867609"/>
          </a:xfrm>
          <a:prstGeom prst="rect">
            <a:avLst/>
          </a:prstGeom>
          <a:ln>
            <a:noFill/>
          </a:ln>
          <a:effectLst>
            <a:softEdge rad="112500"/>
          </a:effectLst>
        </p:spPr>
      </p:pic>
      <p:pic>
        <p:nvPicPr>
          <p:cNvPr id="6" name="Picture 5">
            <a:extLst>
              <a:ext uri="{FF2B5EF4-FFF2-40B4-BE49-F238E27FC236}">
                <a16:creationId xmlns="" xmlns:a16="http://schemas.microsoft.com/office/drawing/2014/main" id="{86F111B9-78E9-49AC-99BE-0E43C5FD1EC8}"/>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91626294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5E00B53-AF12-46A8-914C-4EB923DA5120}"/>
              </a:ext>
            </a:extLst>
          </p:cNvPr>
          <p:cNvSpPr>
            <a:spLocks noGrp="1"/>
          </p:cNvSpPr>
          <p:nvPr>
            <p:ph sz="quarter" idx="13"/>
          </p:nvPr>
        </p:nvSpPr>
        <p:spPr>
          <a:xfrm>
            <a:off x="628651" y="1428737"/>
            <a:ext cx="6783665" cy="3714775"/>
          </a:xfrm>
        </p:spPr>
        <p:txBody>
          <a:bodyPr>
            <a:noAutofit/>
          </a:bodyPr>
          <a:lstStyle/>
          <a:p>
            <a:pPr algn="just">
              <a:buNone/>
            </a:pPr>
            <a:r>
              <a:rPr lang="en-US" sz="2400" b="1" i="0" dirty="0">
                <a:effectLst/>
              </a:rPr>
              <a:t>LEFT JOIN Syntax</a:t>
            </a:r>
          </a:p>
          <a:p>
            <a:pPr algn="just"/>
            <a:r>
              <a:rPr lang="en-US" sz="2400" b="0" i="0" dirty="0">
                <a:effectLst/>
              </a:rPr>
              <a:t>The following syntax explains the Left Join clause to join the two or more tables:</a:t>
            </a:r>
          </a:p>
          <a:p>
            <a:pPr marL="457200" lvl="1" indent="0" algn="just">
              <a:buNone/>
            </a:pPr>
            <a:r>
              <a:rPr lang="en-US" sz="2000" b="1" i="0" dirty="0">
                <a:effectLst/>
              </a:rPr>
              <a:t>SELECT</a:t>
            </a:r>
            <a:r>
              <a:rPr lang="en-US" sz="2000" b="0" i="0" dirty="0">
                <a:effectLst/>
              </a:rPr>
              <a:t> columns    </a:t>
            </a:r>
          </a:p>
          <a:p>
            <a:pPr marL="457200" lvl="1" indent="0" algn="just">
              <a:buNone/>
            </a:pPr>
            <a:r>
              <a:rPr lang="en-US" sz="2000" b="1" i="0" dirty="0">
                <a:effectLst/>
              </a:rPr>
              <a:t>FROM</a:t>
            </a:r>
            <a:r>
              <a:rPr lang="en-US" sz="2000" b="0" i="0" dirty="0">
                <a:effectLst/>
              </a:rPr>
              <a:t> table1    </a:t>
            </a:r>
          </a:p>
          <a:p>
            <a:pPr marL="457200" lvl="1" indent="0" algn="just">
              <a:buNone/>
            </a:pPr>
            <a:r>
              <a:rPr lang="en-US" sz="2000" b="0" i="0" dirty="0">
                <a:effectLst/>
              </a:rPr>
              <a:t>LEFT [OUTER] JOIN table2    </a:t>
            </a:r>
          </a:p>
          <a:p>
            <a:pPr marL="457200" lvl="1" indent="0" algn="just">
              <a:buNone/>
            </a:pPr>
            <a:r>
              <a:rPr lang="en-US" sz="2000" b="1" i="0" dirty="0">
                <a:effectLst/>
              </a:rPr>
              <a:t>ON</a:t>
            </a:r>
            <a:r>
              <a:rPr lang="en-US" sz="2000" b="0" i="0" dirty="0">
                <a:effectLst/>
              </a:rPr>
              <a:t> Join_Condition;  </a:t>
            </a:r>
          </a:p>
        </p:txBody>
      </p:sp>
      <p:sp>
        <p:nvSpPr>
          <p:cNvPr id="4" name="Title 1">
            <a:extLst>
              <a:ext uri="{FF2B5EF4-FFF2-40B4-BE49-F238E27FC236}">
                <a16:creationId xmlns="" xmlns:a16="http://schemas.microsoft.com/office/drawing/2014/main" id="{4CAA50BC-8BA7-45EC-80EC-E29C67476D59}"/>
              </a:ext>
            </a:extLst>
          </p:cNvPr>
          <p:cNvSpPr>
            <a:spLocks noGrp="1"/>
          </p:cNvSpPr>
          <p:nvPr>
            <p:ph type="title"/>
          </p:nvPr>
        </p:nvSpPr>
        <p:spPr>
          <a:xfrm>
            <a:off x="609600" y="365126"/>
            <a:ext cx="6782991" cy="1325563"/>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LEFT JOIN</a:t>
            </a:r>
          </a:p>
        </p:txBody>
      </p:sp>
      <p:pic>
        <p:nvPicPr>
          <p:cNvPr id="5" name="Picture 4">
            <a:extLst>
              <a:ext uri="{FF2B5EF4-FFF2-40B4-BE49-F238E27FC236}">
                <a16:creationId xmlns="" xmlns:a16="http://schemas.microsoft.com/office/drawing/2014/main" id="{3BEFDCF5-BEFB-4399-A62E-718FD176794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94340466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6B80114-9B3A-4069-9A5D-7F746266DC8B}"/>
              </a:ext>
            </a:extLst>
          </p:cNvPr>
          <p:cNvSpPr>
            <a:spLocks noGrp="1"/>
          </p:cNvSpPr>
          <p:nvPr>
            <p:ph sz="quarter" idx="13"/>
          </p:nvPr>
        </p:nvSpPr>
        <p:spPr>
          <a:xfrm>
            <a:off x="628651" y="1930402"/>
            <a:ext cx="6783665" cy="1498599"/>
          </a:xfrm>
        </p:spPr>
        <p:txBody>
          <a:bodyPr/>
          <a:lstStyle/>
          <a:p>
            <a:pPr algn="just"/>
            <a:r>
              <a:rPr lang="en-US" sz="2000" b="0" i="0" dirty="0">
                <a:effectLst/>
              </a:rPr>
              <a:t>LEFT JOIN Example</a:t>
            </a:r>
          </a:p>
          <a:p>
            <a:pPr algn="just"/>
            <a:r>
              <a:rPr lang="en-US" sz="2000" b="0" i="0" dirty="0">
                <a:effectLst/>
              </a:rPr>
              <a:t>LEFT JOIN clause for joining two tables</a:t>
            </a:r>
          </a:p>
          <a:p>
            <a:pPr algn="just"/>
            <a:r>
              <a:rPr lang="en-US" sz="2000" b="0" i="0" dirty="0">
                <a:effectLst/>
              </a:rPr>
              <a:t>we are going to create two tables "</a:t>
            </a:r>
            <a:r>
              <a:rPr lang="en-US" sz="2000" b="1" i="0" dirty="0">
                <a:effectLst/>
              </a:rPr>
              <a:t>customers"</a:t>
            </a:r>
            <a:r>
              <a:rPr lang="en-US" sz="2000" b="0" i="0" dirty="0">
                <a:effectLst/>
              </a:rPr>
              <a:t> and "</a:t>
            </a:r>
            <a:r>
              <a:rPr lang="en-US" sz="2000" b="1" i="0" dirty="0">
                <a:effectLst/>
              </a:rPr>
              <a:t>orders"</a:t>
            </a:r>
            <a:r>
              <a:rPr lang="en-US" sz="2000" b="0" i="0" dirty="0">
                <a:effectLst/>
              </a:rPr>
              <a:t> that contains the following data:</a:t>
            </a:r>
          </a:p>
        </p:txBody>
      </p:sp>
      <p:sp>
        <p:nvSpPr>
          <p:cNvPr id="4" name="Title 1">
            <a:extLst>
              <a:ext uri="{FF2B5EF4-FFF2-40B4-BE49-F238E27FC236}">
                <a16:creationId xmlns="" xmlns:a16="http://schemas.microsoft.com/office/drawing/2014/main" id="{0EEE24A7-943F-4559-BDC6-D68654DB0CE6}"/>
              </a:ext>
            </a:extLst>
          </p:cNvPr>
          <p:cNvSpPr>
            <a:spLocks noGrp="1"/>
          </p:cNvSpPr>
          <p:nvPr>
            <p:ph type="title"/>
          </p:nvPr>
        </p:nvSpPr>
        <p:spPr>
          <a:xfrm>
            <a:off x="609600" y="365126"/>
            <a:ext cx="6782991" cy="1325563"/>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LEFT JOIN</a:t>
            </a:r>
          </a:p>
        </p:txBody>
      </p:sp>
      <p:pic>
        <p:nvPicPr>
          <p:cNvPr id="7" name="Picture 6">
            <a:extLst>
              <a:ext uri="{FF2B5EF4-FFF2-40B4-BE49-F238E27FC236}">
                <a16:creationId xmlns="" xmlns:a16="http://schemas.microsoft.com/office/drawing/2014/main" id="{3FC60728-CDFD-44E2-8CB8-20A48B4DC12B}"/>
              </a:ext>
            </a:extLst>
          </p:cNvPr>
          <p:cNvPicPr>
            <a:picLocks noChangeAspect="1"/>
          </p:cNvPicPr>
          <p:nvPr/>
        </p:nvPicPr>
        <p:blipFill rotWithShape="1">
          <a:blip r:embed="rId2">
            <a:extLst>
              <a:ext uri="{28A0092B-C50C-407E-A947-70E740481C1C}">
                <a14:useLocalDpi xmlns="" xmlns:a14="http://schemas.microsoft.com/office/drawing/2010/main" val="0"/>
              </a:ext>
            </a:extLst>
          </a:blip>
          <a:srcRect r="6672"/>
          <a:stretch/>
        </p:blipFill>
        <p:spPr>
          <a:xfrm>
            <a:off x="628650" y="3515557"/>
            <a:ext cx="3685898" cy="24613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a:extLst>
              <a:ext uri="{FF2B5EF4-FFF2-40B4-BE49-F238E27FC236}">
                <a16:creationId xmlns="" xmlns:a16="http://schemas.microsoft.com/office/drawing/2014/main" id="{66418BC2-DBFD-465E-920C-FE10BF4DD45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361155" y="3429000"/>
            <a:ext cx="3031436" cy="254789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DF01181A-07DF-41C5-8E9F-FCF1F62AE3EB}"/>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90950299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6A62EA-04BD-4B12-8BE8-4DEBEE703C6F}"/>
              </a:ext>
            </a:extLst>
          </p:cNvPr>
          <p:cNvSpPr>
            <a:spLocks noGrp="1"/>
          </p:cNvSpPr>
          <p:nvPr>
            <p:ph type="title"/>
          </p:nvPr>
        </p:nvSpPr>
        <p:spPr>
          <a:xfrm>
            <a:off x="609247" y="500042"/>
            <a:ext cx="6783665" cy="1190650"/>
          </a:xfrm>
        </p:spPr>
        <p:txBody>
          <a:bodyPr>
            <a:normAutofit/>
          </a:bodyPr>
          <a:lstStyle/>
          <a:p>
            <a:pPr algn="ctr"/>
            <a:r>
              <a:rPr lang="en-US" sz="3200" dirty="0">
                <a:solidFill>
                  <a:schemeClr val="tx1">
                    <a:lumMod val="75000"/>
                    <a:lumOff val="25000"/>
                  </a:schemeClr>
                </a:solidFill>
                <a:latin typeface="+mn-lt"/>
                <a:ea typeface="Adobe Fangsong Std R" panose="02020400000000000000" pitchFamily="18" charset="-128"/>
              </a:rPr>
              <a:t>LEFT JOIN WITH GROUP BY CLAUSE</a:t>
            </a:r>
            <a:endParaRPr lang="en-IN" sz="32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 xmlns:a16="http://schemas.microsoft.com/office/drawing/2014/main" id="{74AE5DC3-3E0D-4AC5-976C-8D5FC614B60F}"/>
              </a:ext>
            </a:extLst>
          </p:cNvPr>
          <p:cNvSpPr>
            <a:spLocks noGrp="1"/>
          </p:cNvSpPr>
          <p:nvPr>
            <p:ph sz="quarter" idx="13"/>
          </p:nvPr>
        </p:nvSpPr>
        <p:spPr>
          <a:xfrm>
            <a:off x="628651" y="1930401"/>
            <a:ext cx="6783665" cy="1041204"/>
          </a:xfrm>
        </p:spPr>
        <p:txBody>
          <a:bodyPr>
            <a:normAutofit/>
          </a:bodyPr>
          <a:lstStyle/>
          <a:p>
            <a:pPr marL="0" indent="0" algn="just">
              <a:buNone/>
            </a:pPr>
            <a:r>
              <a:rPr lang="en-US" sz="1800" b="0" i="0" dirty="0">
                <a:effectLst/>
              </a:rPr>
              <a:t>The Left Join can also be used with the GROUP BY clause. The following statement returns customer id, customer name, qualification, price, and date using the Left Join clause with the GROUP BY clause.</a:t>
            </a:r>
          </a:p>
        </p:txBody>
      </p:sp>
      <p:pic>
        <p:nvPicPr>
          <p:cNvPr id="5" name="Picture 4">
            <a:extLst>
              <a:ext uri="{FF2B5EF4-FFF2-40B4-BE49-F238E27FC236}">
                <a16:creationId xmlns="" xmlns:a16="http://schemas.microsoft.com/office/drawing/2014/main" id="{74B9C950-D017-4BFB-944D-A1C73CB8CBE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115364" y="2971606"/>
            <a:ext cx="4697291" cy="27900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ABFA4745-CE33-481F-893F-B618EBA7043D}"/>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424414427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69F461-1A07-4144-A363-E384E38A7956}"/>
              </a:ext>
            </a:extLst>
          </p:cNvPr>
          <p:cNvSpPr>
            <a:spLocks noGrp="1"/>
          </p:cNvSpPr>
          <p:nvPr>
            <p:ph type="title"/>
          </p:nvPr>
        </p:nvSpPr>
        <p:spPr>
          <a:xfrm>
            <a:off x="609244" y="365126"/>
            <a:ext cx="6783665" cy="1055302"/>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RIGHT JOIN</a:t>
            </a:r>
          </a:p>
        </p:txBody>
      </p:sp>
      <p:sp>
        <p:nvSpPr>
          <p:cNvPr id="3" name="Content Placeholder 2">
            <a:extLst>
              <a:ext uri="{FF2B5EF4-FFF2-40B4-BE49-F238E27FC236}">
                <a16:creationId xmlns="" xmlns:a16="http://schemas.microsoft.com/office/drawing/2014/main" id="{8B4EDA4B-7E3C-4292-8941-CE9C6842735B}"/>
              </a:ext>
            </a:extLst>
          </p:cNvPr>
          <p:cNvSpPr>
            <a:spLocks noGrp="1"/>
          </p:cNvSpPr>
          <p:nvPr>
            <p:ph sz="quarter" idx="13"/>
          </p:nvPr>
        </p:nvSpPr>
        <p:spPr>
          <a:xfrm>
            <a:off x="609243" y="1613709"/>
            <a:ext cx="6783665" cy="2694866"/>
          </a:xfrm>
        </p:spPr>
        <p:txBody>
          <a:bodyPr>
            <a:normAutofit fontScale="92500" lnSpcReduction="10000"/>
          </a:bodyPr>
          <a:lstStyle/>
          <a:p>
            <a:pPr algn="just"/>
            <a:r>
              <a:rPr lang="en-US" sz="2000" b="0" i="0" dirty="0">
                <a:solidFill>
                  <a:srgbClr val="333333"/>
                </a:solidFill>
                <a:effectLst/>
              </a:rPr>
              <a:t>The Right Join is used to joins two or more tables and returns all rows from the right-hand table, and only those results from the other table that fulfilled the join condition</a:t>
            </a:r>
            <a:r>
              <a:rPr lang="en-US" sz="2000" b="0" i="0" dirty="0" smtClean="0">
                <a:solidFill>
                  <a:srgbClr val="333333"/>
                </a:solidFill>
                <a:effectLst/>
              </a:rPr>
              <a:t>.</a:t>
            </a:r>
          </a:p>
          <a:p>
            <a:pPr algn="just"/>
            <a:r>
              <a:rPr lang="en-US" sz="2000" b="0" i="0" dirty="0" smtClean="0">
                <a:solidFill>
                  <a:srgbClr val="333333"/>
                </a:solidFill>
                <a:effectLst/>
              </a:rPr>
              <a:t> </a:t>
            </a:r>
            <a:r>
              <a:rPr lang="en-US" sz="2000" b="0" i="0" dirty="0">
                <a:solidFill>
                  <a:srgbClr val="333333"/>
                </a:solidFill>
                <a:effectLst/>
              </a:rPr>
              <a:t>If it finds unmatched records from the left side table, it returns Null value. It is similar to the Left Join, except it gives the reverse result of the join tables. It is also known as Right Outer Join. So, Outer is the optional clause used with the Right Join.</a:t>
            </a:r>
          </a:p>
          <a:p>
            <a:pPr algn="just"/>
            <a:r>
              <a:rPr lang="en-US" sz="2000" b="0" i="0" dirty="0">
                <a:solidFill>
                  <a:srgbClr val="333333"/>
                </a:solidFill>
                <a:effectLst/>
              </a:rPr>
              <a:t>We can understand it with the following visual representation where Right Outer Join returns all records from the left-hand table and only the matching records from the other table:</a:t>
            </a:r>
          </a:p>
        </p:txBody>
      </p:sp>
      <p:pic>
        <p:nvPicPr>
          <p:cNvPr id="5" name="Picture 4">
            <a:extLst>
              <a:ext uri="{FF2B5EF4-FFF2-40B4-BE49-F238E27FC236}">
                <a16:creationId xmlns="" xmlns:a16="http://schemas.microsoft.com/office/drawing/2014/main" id="{962E22C2-5820-4002-BA55-173765B8A90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39047" y="4308576"/>
            <a:ext cx="2382538" cy="1825895"/>
          </a:xfrm>
          <a:prstGeom prst="rect">
            <a:avLst/>
          </a:prstGeom>
          <a:ln>
            <a:noFill/>
          </a:ln>
          <a:effectLst>
            <a:softEdge rad="112500"/>
          </a:effectLst>
        </p:spPr>
      </p:pic>
      <p:pic>
        <p:nvPicPr>
          <p:cNvPr id="6" name="Picture 5">
            <a:extLst>
              <a:ext uri="{FF2B5EF4-FFF2-40B4-BE49-F238E27FC236}">
                <a16:creationId xmlns="" xmlns:a16="http://schemas.microsoft.com/office/drawing/2014/main" id="{A0CF6C28-AAD7-4AF6-B2F7-48CD7B611442}"/>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28414604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0064C4B-4F2F-4124-A288-25EAB7BCCADA}"/>
              </a:ext>
            </a:extLst>
          </p:cNvPr>
          <p:cNvSpPr>
            <a:spLocks noGrp="1"/>
          </p:cNvSpPr>
          <p:nvPr>
            <p:ph sz="quarter" idx="13"/>
          </p:nvPr>
        </p:nvSpPr>
        <p:spPr>
          <a:xfrm>
            <a:off x="628651" y="1930400"/>
            <a:ext cx="6783665" cy="2792520"/>
          </a:xfrm>
        </p:spPr>
        <p:txBody>
          <a:bodyPr>
            <a:normAutofit/>
          </a:bodyPr>
          <a:lstStyle/>
          <a:p>
            <a:pPr algn="just"/>
            <a:r>
              <a:rPr lang="en-US" sz="2400" b="1" i="0" dirty="0">
                <a:effectLst/>
              </a:rPr>
              <a:t>RIGHT JOIN Syntax</a:t>
            </a:r>
          </a:p>
          <a:p>
            <a:pPr marL="457200" lvl="1" indent="0" algn="just">
              <a:buNone/>
            </a:pPr>
            <a:r>
              <a:rPr lang="en-US" sz="2000" b="1" i="0" dirty="0">
                <a:effectLst/>
              </a:rPr>
              <a:t>SELECT</a:t>
            </a:r>
            <a:r>
              <a:rPr lang="en-US" sz="2000" b="0" i="0" dirty="0">
                <a:effectLst/>
              </a:rPr>
              <a:t> column_list  </a:t>
            </a:r>
          </a:p>
          <a:p>
            <a:pPr marL="457200" lvl="1" indent="0" algn="just">
              <a:buNone/>
            </a:pPr>
            <a:r>
              <a:rPr lang="en-US" sz="2000" b="1" i="0" dirty="0">
                <a:effectLst/>
              </a:rPr>
              <a:t>FROM</a:t>
            </a:r>
            <a:r>
              <a:rPr lang="en-US" sz="2000" b="0" i="0" dirty="0">
                <a:effectLst/>
              </a:rPr>
              <a:t> Table1  </a:t>
            </a:r>
          </a:p>
          <a:p>
            <a:pPr marL="457200" lvl="1" indent="0" algn="just">
              <a:buNone/>
            </a:pPr>
            <a:r>
              <a:rPr lang="en-US" sz="2000" b="0" i="0" dirty="0">
                <a:effectLst/>
              </a:rPr>
              <a:t>RIGHT [OUTER] JOIN Table2   </a:t>
            </a:r>
          </a:p>
          <a:p>
            <a:pPr marL="457200" lvl="1" indent="0" algn="just">
              <a:buNone/>
            </a:pPr>
            <a:r>
              <a:rPr lang="en-US" sz="2000" b="1" i="0" dirty="0">
                <a:effectLst/>
              </a:rPr>
              <a:t>ON</a:t>
            </a:r>
            <a:r>
              <a:rPr lang="en-US" sz="2000" b="0" i="0" dirty="0">
                <a:effectLst/>
              </a:rPr>
              <a:t> join_condition;  </a:t>
            </a:r>
          </a:p>
        </p:txBody>
      </p:sp>
      <p:sp>
        <p:nvSpPr>
          <p:cNvPr id="4" name="Title 1">
            <a:extLst>
              <a:ext uri="{FF2B5EF4-FFF2-40B4-BE49-F238E27FC236}">
                <a16:creationId xmlns="" xmlns:a16="http://schemas.microsoft.com/office/drawing/2014/main" id="{C4B6C600-8585-4C7B-B279-F3BD11562C5D}"/>
              </a:ext>
            </a:extLst>
          </p:cNvPr>
          <p:cNvSpPr>
            <a:spLocks noGrp="1"/>
          </p:cNvSpPr>
          <p:nvPr>
            <p:ph type="title"/>
          </p:nvPr>
        </p:nvSpPr>
        <p:spPr>
          <a:xfrm>
            <a:off x="609600" y="365126"/>
            <a:ext cx="6782991" cy="1325563"/>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RIGHT JOIN</a:t>
            </a:r>
          </a:p>
        </p:txBody>
      </p:sp>
      <p:pic>
        <p:nvPicPr>
          <p:cNvPr id="5" name="Picture 4">
            <a:extLst>
              <a:ext uri="{FF2B5EF4-FFF2-40B4-BE49-F238E27FC236}">
                <a16:creationId xmlns="" xmlns:a16="http://schemas.microsoft.com/office/drawing/2014/main" id="{5761ACFE-65CF-428D-9990-07F62134EE71}"/>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60799479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A4B0F22-6465-410B-B1F4-ED2310941D12}"/>
              </a:ext>
            </a:extLst>
          </p:cNvPr>
          <p:cNvSpPr>
            <a:spLocks noGrp="1"/>
          </p:cNvSpPr>
          <p:nvPr>
            <p:ph sz="quarter" idx="13"/>
          </p:nvPr>
        </p:nvSpPr>
        <p:spPr>
          <a:xfrm>
            <a:off x="628651" y="1930401"/>
            <a:ext cx="6783665" cy="1398726"/>
          </a:xfrm>
        </p:spPr>
        <p:txBody>
          <a:bodyPr/>
          <a:lstStyle/>
          <a:p>
            <a:pPr algn="just">
              <a:buNone/>
            </a:pPr>
            <a:r>
              <a:rPr lang="en-US" sz="2000" b="1" i="0" dirty="0">
                <a:effectLst/>
              </a:rPr>
              <a:t>RIGHT JOIN clause for joining two tables</a:t>
            </a:r>
          </a:p>
          <a:p>
            <a:pPr algn="just"/>
            <a:r>
              <a:rPr lang="en-US" sz="2000" b="0" i="0" dirty="0">
                <a:solidFill>
                  <a:srgbClr val="333333"/>
                </a:solidFill>
                <a:effectLst/>
              </a:rPr>
              <a:t>Here, we are going to create two tables "</a:t>
            </a:r>
            <a:r>
              <a:rPr lang="en-US" sz="2000" b="1" i="0" dirty="0">
                <a:solidFill>
                  <a:srgbClr val="333333"/>
                </a:solidFill>
                <a:effectLst/>
              </a:rPr>
              <a:t>customers"</a:t>
            </a:r>
            <a:r>
              <a:rPr lang="en-US" sz="2000" b="0" i="0" dirty="0">
                <a:solidFill>
                  <a:srgbClr val="333333"/>
                </a:solidFill>
                <a:effectLst/>
              </a:rPr>
              <a:t> and "</a:t>
            </a:r>
            <a:r>
              <a:rPr lang="en-US" sz="2000" b="1" i="0" dirty="0">
                <a:solidFill>
                  <a:srgbClr val="333333"/>
                </a:solidFill>
                <a:effectLst/>
              </a:rPr>
              <a:t>orders"</a:t>
            </a:r>
            <a:r>
              <a:rPr lang="en-US" sz="2000" b="0" i="0" dirty="0">
                <a:solidFill>
                  <a:srgbClr val="333333"/>
                </a:solidFill>
                <a:effectLst/>
              </a:rPr>
              <a:t> that contains the following data:</a:t>
            </a:r>
          </a:p>
        </p:txBody>
      </p:sp>
      <p:sp>
        <p:nvSpPr>
          <p:cNvPr id="4" name="Title 1">
            <a:extLst>
              <a:ext uri="{FF2B5EF4-FFF2-40B4-BE49-F238E27FC236}">
                <a16:creationId xmlns="" xmlns:a16="http://schemas.microsoft.com/office/drawing/2014/main" id="{40031670-2017-40CF-9A8E-BFAD9521F243}"/>
              </a:ext>
            </a:extLst>
          </p:cNvPr>
          <p:cNvSpPr>
            <a:spLocks noGrp="1"/>
          </p:cNvSpPr>
          <p:nvPr>
            <p:ph type="title"/>
          </p:nvPr>
        </p:nvSpPr>
        <p:spPr>
          <a:xfrm>
            <a:off x="609600" y="365126"/>
            <a:ext cx="6782991" cy="1325563"/>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RIGHT JOIN</a:t>
            </a:r>
          </a:p>
        </p:txBody>
      </p:sp>
      <p:pic>
        <p:nvPicPr>
          <p:cNvPr id="8" name="Picture 7">
            <a:extLst>
              <a:ext uri="{FF2B5EF4-FFF2-40B4-BE49-F238E27FC236}">
                <a16:creationId xmlns="" xmlns:a16="http://schemas.microsoft.com/office/drawing/2014/main" id="{660AC03D-25AD-4E91-9A44-6AC67DE9F1BA}"/>
              </a:ext>
            </a:extLst>
          </p:cNvPr>
          <p:cNvPicPr>
            <a:picLocks noChangeAspect="1"/>
          </p:cNvPicPr>
          <p:nvPr/>
        </p:nvPicPr>
        <p:blipFill rotWithShape="1">
          <a:blip r:embed="rId2">
            <a:extLst>
              <a:ext uri="{28A0092B-C50C-407E-A947-70E740481C1C}">
                <a14:useLocalDpi xmlns="" xmlns:a14="http://schemas.microsoft.com/office/drawing/2010/main" val="0"/>
              </a:ext>
            </a:extLst>
          </a:blip>
          <a:srcRect r="6672"/>
          <a:stretch/>
        </p:blipFill>
        <p:spPr>
          <a:xfrm>
            <a:off x="628650" y="3415684"/>
            <a:ext cx="3685898" cy="24613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Picture 11">
            <a:extLst>
              <a:ext uri="{FF2B5EF4-FFF2-40B4-BE49-F238E27FC236}">
                <a16:creationId xmlns="" xmlns:a16="http://schemas.microsoft.com/office/drawing/2014/main" id="{08A9F034-416F-4F65-A410-1B610D2BEACB}"/>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361155" y="3329127"/>
            <a:ext cx="3031436" cy="254789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4BCEEFEE-94A8-43C6-BF50-7422C962F82A}"/>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2616654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824753"/>
            <a:ext cx="6783665" cy="865935"/>
          </a:xfrm>
        </p:spPr>
        <p:txBody>
          <a:bodyPr>
            <a:normAutofit/>
          </a:bodyPr>
          <a:lstStyle/>
          <a:p>
            <a:pPr algn="ctr"/>
            <a:r>
              <a:rPr lang="en-IN" sz="3200" dirty="0" smtClean="0">
                <a:solidFill>
                  <a:schemeClr val="tx1">
                    <a:lumMod val="75000"/>
                    <a:lumOff val="25000"/>
                  </a:schemeClr>
                </a:solidFill>
                <a:latin typeface="+mn-lt"/>
                <a:ea typeface="Adobe Fangsong Std R" panose="02020400000000000000" pitchFamily="18" charset="-128"/>
              </a:rPr>
              <a:t>WHAT IS SQL?</a:t>
            </a:r>
            <a:endParaRPr lang="en-IN" sz="32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EDEB05D4-C89F-4912-8657-D274DD9B8674}"/>
              </a:ext>
            </a:extLst>
          </p:cNvPr>
          <p:cNvSpPr>
            <a:spLocks noGrp="1"/>
          </p:cNvSpPr>
          <p:nvPr>
            <p:ph sz="quarter" idx="13"/>
          </p:nvPr>
        </p:nvSpPr>
        <p:spPr>
          <a:xfrm>
            <a:off x="714348" y="1571612"/>
            <a:ext cx="6783665" cy="3786214"/>
          </a:xfrm>
        </p:spPr>
        <p:txBody>
          <a:bodyPr>
            <a:noAutofit/>
          </a:bodyPr>
          <a:lstStyle/>
          <a:p>
            <a:r>
              <a:rPr lang="en-US" sz="2000" dirty="0" smtClean="0"/>
              <a:t>SQL is a programming language for Relational Databases. It is designed over relational algebra and </a:t>
            </a:r>
            <a:r>
              <a:rPr lang="en-US" sz="2000" dirty="0" err="1" smtClean="0"/>
              <a:t>tuple</a:t>
            </a:r>
            <a:r>
              <a:rPr lang="en-US" sz="2000" dirty="0" smtClean="0"/>
              <a:t> relational calculus. SQL comes as a package with all major distributions of RDBMS.</a:t>
            </a:r>
          </a:p>
          <a:p>
            <a:endParaRPr lang="en-US" sz="1600" dirty="0" smtClean="0"/>
          </a:p>
          <a:p>
            <a:r>
              <a:rPr lang="en-US" sz="2000" dirty="0" smtClean="0"/>
              <a:t>SQL comprises both data definition and data manipulation languages. Using the data definition properties of SQL, one can design and modify database schema, whereas data manipulation properties allows SQL to store and retrieve data from  Database.</a:t>
            </a:r>
            <a:endParaRPr lang="en-IN" sz="2000" dirty="0"/>
          </a:p>
        </p:txBody>
      </p:sp>
      <p:pic>
        <p:nvPicPr>
          <p:cNvPr id="4" name="Picture 3">
            <a:extLst>
              <a:ext uri="{FF2B5EF4-FFF2-40B4-BE49-F238E27FC236}">
                <a16:creationId xmlns="" xmlns:a16="http://schemas.microsoft.com/office/drawing/2014/main" id="{26491CA9-656C-4247-9DA0-5E3F7AF5849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 xmlns:a16="http://schemas.microsoft.com/office/drawing/2014/main" id="{2593B53D-B7B5-4370-AAA2-AE31254B7C8B}"/>
              </a:ext>
            </a:extLst>
          </p:cNvPr>
          <p:cNvPicPr>
            <a:picLocks noGrp="1" noChangeAspect="1"/>
          </p:cNvPicPr>
          <p:nvPr>
            <p:ph sz="quarter" idx="13"/>
          </p:nvPr>
        </p:nvPicPr>
        <p:blipFill>
          <a:blip r:embed="rId2">
            <a:extLst>
              <a:ext uri="{28A0092B-C50C-407E-A947-70E740481C1C}">
                <a14:useLocalDpi xmlns="" xmlns:a14="http://schemas.microsoft.com/office/drawing/2010/main" val="0"/>
              </a:ext>
            </a:extLst>
          </a:blip>
          <a:stretch>
            <a:fillRect/>
          </a:stretch>
        </p:blipFill>
        <p:spPr>
          <a:xfrm>
            <a:off x="1205144" y="2246050"/>
            <a:ext cx="5825971" cy="343317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Title 1">
            <a:extLst>
              <a:ext uri="{FF2B5EF4-FFF2-40B4-BE49-F238E27FC236}">
                <a16:creationId xmlns="" xmlns:a16="http://schemas.microsoft.com/office/drawing/2014/main" id="{E1D52212-CAA1-49BD-9240-6506C3F4C336}"/>
              </a:ext>
            </a:extLst>
          </p:cNvPr>
          <p:cNvSpPr>
            <a:spLocks noGrp="1"/>
          </p:cNvSpPr>
          <p:nvPr>
            <p:ph type="title"/>
          </p:nvPr>
        </p:nvSpPr>
        <p:spPr>
          <a:xfrm>
            <a:off x="609600" y="365126"/>
            <a:ext cx="6782991" cy="1325563"/>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RIGHT JOIN</a:t>
            </a:r>
          </a:p>
        </p:txBody>
      </p:sp>
      <p:sp>
        <p:nvSpPr>
          <p:cNvPr id="8" name="TextBox 7">
            <a:extLst>
              <a:ext uri="{FF2B5EF4-FFF2-40B4-BE49-F238E27FC236}">
                <a16:creationId xmlns="" xmlns:a16="http://schemas.microsoft.com/office/drawing/2014/main" id="{18422E1D-71FB-4809-9640-C69A34AC9A61}"/>
              </a:ext>
            </a:extLst>
          </p:cNvPr>
          <p:cNvSpPr txBox="1"/>
          <p:nvPr/>
        </p:nvSpPr>
        <p:spPr>
          <a:xfrm>
            <a:off x="1205144" y="1783702"/>
            <a:ext cx="4570890" cy="369332"/>
          </a:xfrm>
          <a:prstGeom prst="rect">
            <a:avLst/>
          </a:prstGeom>
          <a:noFill/>
        </p:spPr>
        <p:txBody>
          <a:bodyPr wrap="square">
            <a:spAutoFit/>
          </a:bodyPr>
          <a:lstStyle/>
          <a:p>
            <a:pPr algn="just"/>
            <a:r>
              <a:rPr lang="en-US" sz="1800" b="1" i="0" dirty="0">
                <a:effectLst/>
              </a:rPr>
              <a:t>RIGHT JOIN clause for joining two tables</a:t>
            </a:r>
          </a:p>
        </p:txBody>
      </p:sp>
      <p:pic>
        <p:nvPicPr>
          <p:cNvPr id="5" name="Picture 4">
            <a:extLst>
              <a:ext uri="{FF2B5EF4-FFF2-40B4-BE49-F238E27FC236}">
                <a16:creationId xmlns="" xmlns:a16="http://schemas.microsoft.com/office/drawing/2014/main" id="{161F8997-34C9-4E73-9E07-70167B28ACAD}"/>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428539212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D99046-9357-4A49-8A0D-C5ABA2E9C410}"/>
              </a:ext>
            </a:extLst>
          </p:cNvPr>
          <p:cNvSpPr>
            <a:spLocks noGrp="1"/>
          </p:cNvSpPr>
          <p:nvPr>
            <p:ph type="title"/>
          </p:nvPr>
        </p:nvSpPr>
        <p:spPr/>
        <p:txBody>
          <a:bodyPr>
            <a:normAutofit/>
          </a:bodyPr>
          <a:lstStyle/>
          <a:p>
            <a:pPr algn="ctr"/>
            <a:r>
              <a:rPr lang="en-US" sz="3600" dirty="0">
                <a:solidFill>
                  <a:schemeClr val="tx1">
                    <a:lumMod val="75000"/>
                    <a:lumOff val="25000"/>
                  </a:schemeClr>
                </a:solidFill>
                <a:latin typeface="+mn-lt"/>
                <a:ea typeface="Adobe Fangsong Std R" panose="02020400000000000000" pitchFamily="18" charset="-128"/>
              </a:rPr>
              <a:t>RIGHT JOIN WITH WHERE CLAUSE</a:t>
            </a:r>
            <a:endParaRPr lang="en-IN" sz="36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 xmlns:a16="http://schemas.microsoft.com/office/drawing/2014/main" id="{563332A5-B010-4C06-8F8D-454AA2576D18}"/>
              </a:ext>
            </a:extLst>
          </p:cNvPr>
          <p:cNvSpPr>
            <a:spLocks noGrp="1"/>
          </p:cNvSpPr>
          <p:nvPr>
            <p:ph sz="quarter" idx="13"/>
          </p:nvPr>
        </p:nvSpPr>
        <p:spPr>
          <a:xfrm>
            <a:off x="628651" y="1930401"/>
            <a:ext cx="6783665" cy="848311"/>
          </a:xfrm>
        </p:spPr>
        <p:txBody>
          <a:bodyPr>
            <a:normAutofit lnSpcReduction="10000"/>
          </a:bodyPr>
          <a:lstStyle/>
          <a:p>
            <a:pPr algn="just"/>
            <a:r>
              <a:rPr lang="en-US" sz="2000" dirty="0"/>
              <a:t>MySQL </a:t>
            </a:r>
            <a:r>
              <a:rPr lang="en-US" sz="2000" b="0" i="0" dirty="0">
                <a:effectLst/>
              </a:rPr>
              <a:t> uses the </a:t>
            </a:r>
            <a:r>
              <a:rPr lang="en-US" sz="2000" dirty="0"/>
              <a:t>WHERE clause</a:t>
            </a:r>
            <a:r>
              <a:rPr lang="en-US" sz="2000" b="0" i="0" dirty="0">
                <a:effectLst/>
              </a:rPr>
              <a:t> to provide the </a:t>
            </a:r>
            <a:r>
              <a:rPr lang="en-US" sz="2000" b="1" i="0" dirty="0">
                <a:effectLst/>
              </a:rPr>
              <a:t>filter</a:t>
            </a:r>
            <a:r>
              <a:rPr lang="en-US" sz="2000" b="0" i="0" dirty="0">
                <a:effectLst/>
              </a:rPr>
              <a:t> result from the table. The following example illustrates this with the Right Join clause:</a:t>
            </a:r>
          </a:p>
        </p:txBody>
      </p:sp>
      <p:pic>
        <p:nvPicPr>
          <p:cNvPr id="5" name="Picture 4">
            <a:extLst>
              <a:ext uri="{FF2B5EF4-FFF2-40B4-BE49-F238E27FC236}">
                <a16:creationId xmlns="" xmlns:a16="http://schemas.microsoft.com/office/drawing/2014/main" id="{BF22CB66-1603-4822-B341-0336B3DEC1A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65320" y="2778711"/>
            <a:ext cx="5941767" cy="30006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AE1F43F6-3B55-475C-B72B-3F14A026AD1A}"/>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93903201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E297B5-5282-4042-A163-CE2649E7692B}"/>
              </a:ext>
            </a:extLst>
          </p:cNvPr>
          <p:cNvSpPr>
            <a:spLocks noGrp="1"/>
          </p:cNvSpPr>
          <p:nvPr>
            <p:ph type="title"/>
          </p:nvPr>
        </p:nvSpPr>
        <p:spPr>
          <a:xfrm>
            <a:off x="609247" y="500042"/>
            <a:ext cx="6783665" cy="714380"/>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 CROSS JOIN</a:t>
            </a:r>
          </a:p>
        </p:txBody>
      </p:sp>
      <p:sp>
        <p:nvSpPr>
          <p:cNvPr id="3" name="Content Placeholder 2">
            <a:extLst>
              <a:ext uri="{FF2B5EF4-FFF2-40B4-BE49-F238E27FC236}">
                <a16:creationId xmlns="" xmlns:a16="http://schemas.microsoft.com/office/drawing/2014/main" id="{94E0FFE1-FD37-4635-9216-F91D6C7F2C7D}"/>
              </a:ext>
            </a:extLst>
          </p:cNvPr>
          <p:cNvSpPr>
            <a:spLocks noGrp="1"/>
          </p:cNvSpPr>
          <p:nvPr>
            <p:ph sz="quarter" idx="13"/>
          </p:nvPr>
        </p:nvSpPr>
        <p:spPr>
          <a:xfrm>
            <a:off x="628651" y="1214422"/>
            <a:ext cx="6783665" cy="3143272"/>
          </a:xfrm>
        </p:spPr>
        <p:txBody>
          <a:bodyPr>
            <a:normAutofit/>
          </a:bodyPr>
          <a:lstStyle/>
          <a:p>
            <a:pPr algn="just"/>
            <a:r>
              <a:rPr lang="en-US" sz="1800" b="0" i="0" dirty="0">
                <a:solidFill>
                  <a:srgbClr val="333333"/>
                </a:solidFill>
                <a:effectLst/>
              </a:rPr>
              <a:t>CROSS JOIN is used to combine all possibilities of the two or more tables and returns the result that contains every row from all contributing tables. </a:t>
            </a:r>
            <a:endParaRPr lang="en-US" sz="1800" b="0" i="0" dirty="0" smtClean="0">
              <a:solidFill>
                <a:srgbClr val="333333"/>
              </a:solidFill>
              <a:effectLst/>
            </a:endParaRPr>
          </a:p>
          <a:p>
            <a:pPr algn="just"/>
            <a:r>
              <a:rPr lang="en-US" sz="1800" b="0" i="0" dirty="0" smtClean="0">
                <a:solidFill>
                  <a:srgbClr val="333333"/>
                </a:solidFill>
                <a:effectLst/>
              </a:rPr>
              <a:t>The </a:t>
            </a:r>
            <a:r>
              <a:rPr lang="en-US" sz="1800" b="0" i="0" dirty="0">
                <a:solidFill>
                  <a:srgbClr val="333333"/>
                </a:solidFill>
                <a:effectLst/>
              </a:rPr>
              <a:t>CROSS JOIN is also known as CARTESIAN JOIN, which provides the Cartesian product of all associated tables. The Cartesian product can be explained as all rows present in the first table multiplied by all rows present in the second table. It is similar to the Inner Join, where the join condition is not available with this clause.</a:t>
            </a:r>
          </a:p>
          <a:p>
            <a:pPr algn="just"/>
            <a:r>
              <a:rPr lang="en-US" sz="1800" b="0" i="0" dirty="0">
                <a:solidFill>
                  <a:srgbClr val="333333"/>
                </a:solidFill>
                <a:effectLst/>
              </a:rPr>
              <a:t>We can understand it with the following visual representation where CROSS JOIN returns all the records from table1 and table2, and each row is the combination of rows of both tables.</a:t>
            </a:r>
          </a:p>
        </p:txBody>
      </p:sp>
      <p:pic>
        <p:nvPicPr>
          <p:cNvPr id="5" name="Picture 4">
            <a:extLst>
              <a:ext uri="{FF2B5EF4-FFF2-40B4-BE49-F238E27FC236}">
                <a16:creationId xmlns="" xmlns:a16="http://schemas.microsoft.com/office/drawing/2014/main" id="{189D38CF-ED76-458D-B6E2-10D3B72628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500298" y="4429146"/>
            <a:ext cx="2780498" cy="2000250"/>
          </a:xfrm>
          <a:prstGeom prst="rect">
            <a:avLst/>
          </a:prstGeom>
          <a:ln>
            <a:noFill/>
          </a:ln>
          <a:effectLst>
            <a:softEdge rad="112500"/>
          </a:effectLst>
        </p:spPr>
      </p:pic>
      <p:pic>
        <p:nvPicPr>
          <p:cNvPr id="6" name="Picture 5">
            <a:extLst>
              <a:ext uri="{FF2B5EF4-FFF2-40B4-BE49-F238E27FC236}">
                <a16:creationId xmlns="" xmlns:a16="http://schemas.microsoft.com/office/drawing/2014/main" id="{90B39848-25CE-4AC7-8CD9-D1B7F02F6A7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308373277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4A0F207-A968-4BCA-BD21-4F1A7F5103EC}"/>
              </a:ext>
            </a:extLst>
          </p:cNvPr>
          <p:cNvSpPr>
            <a:spLocks noGrp="1"/>
          </p:cNvSpPr>
          <p:nvPr>
            <p:ph sz="quarter" idx="13"/>
          </p:nvPr>
        </p:nvSpPr>
        <p:spPr>
          <a:xfrm>
            <a:off x="628651" y="1571613"/>
            <a:ext cx="6783665" cy="2928958"/>
          </a:xfrm>
        </p:spPr>
        <p:txBody>
          <a:bodyPr>
            <a:normAutofit/>
          </a:bodyPr>
          <a:lstStyle/>
          <a:p>
            <a:pPr algn="just"/>
            <a:r>
              <a:rPr lang="en-US" sz="2000" b="0" i="0" dirty="0" smtClean="0">
                <a:effectLst/>
              </a:rPr>
              <a:t>The </a:t>
            </a:r>
            <a:r>
              <a:rPr lang="en-US" sz="2000" b="0" i="0" dirty="0">
                <a:effectLst/>
              </a:rPr>
              <a:t>CROSS JOIN keyword is always used with the SELECT statement and must be written after the FROM clause. </a:t>
            </a:r>
            <a:endParaRPr lang="en-US" sz="2000" b="0" i="0" dirty="0" smtClean="0">
              <a:effectLst/>
            </a:endParaRPr>
          </a:p>
          <a:p>
            <a:pPr algn="just">
              <a:buNone/>
            </a:pPr>
            <a:endParaRPr lang="en-US" sz="2000" b="0" i="0" dirty="0" smtClean="0">
              <a:effectLst/>
            </a:endParaRPr>
          </a:p>
          <a:p>
            <a:pPr algn="just">
              <a:buNone/>
            </a:pPr>
            <a:r>
              <a:rPr lang="en-US" sz="2000" b="1" dirty="0" smtClean="0"/>
              <a:t>CROSS JOIN Syntax:</a:t>
            </a:r>
            <a:endParaRPr lang="en-US" sz="2000" b="0" i="0" dirty="0">
              <a:effectLst/>
            </a:endParaRPr>
          </a:p>
          <a:p>
            <a:pPr lvl="1" algn="just">
              <a:buFont typeface="+mj-lt"/>
              <a:buAutoNum type="arabicPeriod"/>
            </a:pPr>
            <a:r>
              <a:rPr lang="en-US" sz="1800" b="1" dirty="0">
                <a:effectLst/>
              </a:rPr>
              <a:t>SELECT</a:t>
            </a:r>
            <a:r>
              <a:rPr lang="en-US" sz="1800" b="0" dirty="0">
                <a:effectLst/>
              </a:rPr>
              <a:t> </a:t>
            </a:r>
            <a:r>
              <a:rPr lang="en-US" sz="1800" b="1" dirty="0">
                <a:effectLst/>
              </a:rPr>
              <a:t>column</a:t>
            </a:r>
            <a:r>
              <a:rPr lang="en-US" sz="1800" b="0" dirty="0">
                <a:effectLst/>
              </a:rPr>
              <a:t>-lists  </a:t>
            </a:r>
          </a:p>
          <a:p>
            <a:pPr lvl="1" algn="just">
              <a:buFont typeface="+mj-lt"/>
              <a:buAutoNum type="arabicPeriod"/>
            </a:pPr>
            <a:r>
              <a:rPr lang="en-US" sz="1800" b="1" i="0" dirty="0">
                <a:effectLst/>
              </a:rPr>
              <a:t>FROM</a:t>
            </a:r>
            <a:r>
              <a:rPr lang="en-US" sz="1800" b="0" i="0" dirty="0">
                <a:effectLst/>
              </a:rPr>
              <a:t> table1  </a:t>
            </a:r>
          </a:p>
          <a:p>
            <a:pPr lvl="1" algn="just">
              <a:buFont typeface="+mj-lt"/>
              <a:buAutoNum type="arabicPeriod"/>
            </a:pPr>
            <a:r>
              <a:rPr lang="en-US" sz="1800" b="0" i="0" dirty="0">
                <a:effectLst/>
              </a:rPr>
              <a:t>CROSS JOIN table2;  </a:t>
            </a:r>
          </a:p>
        </p:txBody>
      </p:sp>
      <p:sp>
        <p:nvSpPr>
          <p:cNvPr id="4" name="Title 1">
            <a:extLst>
              <a:ext uri="{FF2B5EF4-FFF2-40B4-BE49-F238E27FC236}">
                <a16:creationId xmlns="" xmlns:a16="http://schemas.microsoft.com/office/drawing/2014/main" id="{4C0293FA-0C9C-462A-8F56-BB7DCCE9AC5F}"/>
              </a:ext>
            </a:extLst>
          </p:cNvPr>
          <p:cNvSpPr>
            <a:spLocks noGrp="1"/>
          </p:cNvSpPr>
          <p:nvPr>
            <p:ph type="title"/>
          </p:nvPr>
        </p:nvSpPr>
        <p:spPr>
          <a:xfrm>
            <a:off x="609600" y="365126"/>
            <a:ext cx="6782991" cy="1325563"/>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 CROSS JOIN</a:t>
            </a:r>
          </a:p>
        </p:txBody>
      </p:sp>
      <p:pic>
        <p:nvPicPr>
          <p:cNvPr id="5" name="Picture 4">
            <a:extLst>
              <a:ext uri="{FF2B5EF4-FFF2-40B4-BE49-F238E27FC236}">
                <a16:creationId xmlns="" xmlns:a16="http://schemas.microsoft.com/office/drawing/2014/main" id="{86E9A739-038F-4B29-A8B2-A4C299A05562}"/>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414824713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10F35B7-DEA2-4883-847C-A4306A0D72A5}"/>
              </a:ext>
            </a:extLst>
          </p:cNvPr>
          <p:cNvSpPr>
            <a:spLocks noGrp="1"/>
          </p:cNvSpPr>
          <p:nvPr>
            <p:ph sz="quarter" idx="13"/>
          </p:nvPr>
        </p:nvSpPr>
        <p:spPr>
          <a:xfrm>
            <a:off x="628651" y="1930400"/>
            <a:ext cx="6783665" cy="1498600"/>
          </a:xfrm>
        </p:spPr>
        <p:txBody>
          <a:bodyPr>
            <a:normAutofit/>
          </a:bodyPr>
          <a:lstStyle/>
          <a:p>
            <a:pPr algn="just"/>
            <a:r>
              <a:rPr lang="en-US" sz="2000" b="1" i="0" dirty="0">
                <a:effectLst/>
              </a:rPr>
              <a:t>CROSS JOIN clause for joining two tables</a:t>
            </a:r>
          </a:p>
          <a:p>
            <a:pPr algn="just"/>
            <a:r>
              <a:rPr lang="en-US" sz="2000" i="0" dirty="0" err="1" smtClean="0">
                <a:effectLst/>
              </a:rPr>
              <a:t>Here,we</a:t>
            </a:r>
            <a:r>
              <a:rPr lang="en-US" sz="2000" i="0" dirty="0" smtClean="0">
                <a:effectLst/>
              </a:rPr>
              <a:t> are </a:t>
            </a:r>
            <a:r>
              <a:rPr lang="en-US" sz="2000" i="0" dirty="0">
                <a:effectLst/>
              </a:rPr>
              <a:t>going to create two tables "customers" and "contacts" that contains the following data:</a:t>
            </a:r>
          </a:p>
        </p:txBody>
      </p:sp>
      <p:sp>
        <p:nvSpPr>
          <p:cNvPr id="4" name="Title 1">
            <a:extLst>
              <a:ext uri="{FF2B5EF4-FFF2-40B4-BE49-F238E27FC236}">
                <a16:creationId xmlns="" xmlns:a16="http://schemas.microsoft.com/office/drawing/2014/main" id="{6286F419-2322-4A16-A847-B8310EFBFD1C}"/>
              </a:ext>
            </a:extLst>
          </p:cNvPr>
          <p:cNvSpPr>
            <a:spLocks noGrp="1"/>
          </p:cNvSpPr>
          <p:nvPr>
            <p:ph type="title"/>
          </p:nvPr>
        </p:nvSpPr>
        <p:spPr>
          <a:xfrm>
            <a:off x="609600" y="365126"/>
            <a:ext cx="6782991" cy="1325563"/>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 CROSS JOIN</a:t>
            </a:r>
          </a:p>
        </p:txBody>
      </p:sp>
      <p:pic>
        <p:nvPicPr>
          <p:cNvPr id="5" name="Picture 4">
            <a:extLst>
              <a:ext uri="{FF2B5EF4-FFF2-40B4-BE49-F238E27FC236}">
                <a16:creationId xmlns="" xmlns:a16="http://schemas.microsoft.com/office/drawing/2014/main" id="{A50B4B59-00EC-42BC-A568-9175594D2BCB}"/>
              </a:ext>
            </a:extLst>
          </p:cNvPr>
          <p:cNvPicPr>
            <a:picLocks noChangeAspect="1"/>
          </p:cNvPicPr>
          <p:nvPr/>
        </p:nvPicPr>
        <p:blipFill rotWithShape="1">
          <a:blip r:embed="rId2">
            <a:extLst>
              <a:ext uri="{28A0092B-C50C-407E-A947-70E740481C1C}">
                <a14:useLocalDpi xmlns="" xmlns:a14="http://schemas.microsoft.com/office/drawing/2010/main" val="0"/>
              </a:ext>
            </a:extLst>
          </a:blip>
          <a:srcRect r="6672"/>
          <a:stretch/>
        </p:blipFill>
        <p:spPr>
          <a:xfrm>
            <a:off x="628650" y="3415684"/>
            <a:ext cx="3685898" cy="24613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 xmlns:a16="http://schemas.microsoft.com/office/drawing/2014/main" id="{9800B46E-734E-486F-8D41-D736FAC6FB6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374472" y="3415683"/>
            <a:ext cx="3018119" cy="24613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FF1687A4-C69B-4D6A-A7F8-26A2D5A59401}"/>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414935251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A253832-1BF4-40BD-B874-4DFCEB490B75}"/>
              </a:ext>
            </a:extLst>
          </p:cNvPr>
          <p:cNvSpPr>
            <a:spLocks noGrp="1"/>
          </p:cNvSpPr>
          <p:nvPr>
            <p:ph sz="quarter" idx="13"/>
          </p:nvPr>
        </p:nvSpPr>
        <p:spPr>
          <a:xfrm>
            <a:off x="609601" y="1343213"/>
            <a:ext cx="6783665" cy="315650"/>
          </a:xfrm>
        </p:spPr>
        <p:txBody>
          <a:bodyPr>
            <a:normAutofit fontScale="92500" lnSpcReduction="20000"/>
          </a:bodyPr>
          <a:lstStyle/>
          <a:p>
            <a:r>
              <a:rPr lang="en-US" sz="2000" b="1" i="0" dirty="0">
                <a:effectLst/>
              </a:rPr>
              <a:t>CROSS JOIN clause for joining two tables</a:t>
            </a:r>
          </a:p>
        </p:txBody>
      </p:sp>
      <p:sp>
        <p:nvSpPr>
          <p:cNvPr id="4" name="Title 1">
            <a:extLst>
              <a:ext uri="{FF2B5EF4-FFF2-40B4-BE49-F238E27FC236}">
                <a16:creationId xmlns="" xmlns:a16="http://schemas.microsoft.com/office/drawing/2014/main" id="{139413D4-51CF-4C94-921E-AD501D14A1EF}"/>
              </a:ext>
            </a:extLst>
          </p:cNvPr>
          <p:cNvSpPr>
            <a:spLocks noGrp="1"/>
          </p:cNvSpPr>
          <p:nvPr>
            <p:ph type="title"/>
          </p:nvPr>
        </p:nvSpPr>
        <p:spPr>
          <a:xfrm>
            <a:off x="609600" y="365126"/>
            <a:ext cx="6782991" cy="682440"/>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 CROSS JOIN</a:t>
            </a:r>
          </a:p>
        </p:txBody>
      </p:sp>
      <p:pic>
        <p:nvPicPr>
          <p:cNvPr id="6" name="Picture 5">
            <a:extLst>
              <a:ext uri="{FF2B5EF4-FFF2-40B4-BE49-F238E27FC236}">
                <a16:creationId xmlns="" xmlns:a16="http://schemas.microsoft.com/office/drawing/2014/main" id="{1DB1C333-CF32-489A-9DC5-67BF4D262721}"/>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09600" y="1676618"/>
            <a:ext cx="6782991" cy="481625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 xmlns:a16="http://schemas.microsoft.com/office/drawing/2014/main" id="{444562A3-66C7-4971-BA8B-AEE60FB8819F}"/>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6716776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EBB88D-773E-451B-9022-014AB67B07B5}"/>
              </a:ext>
            </a:extLst>
          </p:cNvPr>
          <p:cNvSpPr>
            <a:spLocks noGrp="1"/>
          </p:cNvSpPr>
          <p:nvPr>
            <p:ph type="title"/>
          </p:nvPr>
        </p:nvSpPr>
        <p:spPr/>
        <p:txBody>
          <a:bodyPr/>
          <a:lstStyle/>
          <a:p>
            <a:pPr algn="ctr"/>
            <a:r>
              <a:rPr lang="en-IN" sz="4000" dirty="0">
                <a:solidFill>
                  <a:schemeClr val="tx1">
                    <a:lumMod val="75000"/>
                    <a:lumOff val="25000"/>
                  </a:schemeClr>
                </a:solidFill>
                <a:latin typeface="+mn-lt"/>
                <a:ea typeface="Adobe Fangsong Std R" panose="02020400000000000000" pitchFamily="18" charset="-128"/>
              </a:rPr>
              <a:t>SELF JOIN</a:t>
            </a:r>
          </a:p>
        </p:txBody>
      </p:sp>
      <p:sp>
        <p:nvSpPr>
          <p:cNvPr id="3" name="Content Placeholder 2">
            <a:extLst>
              <a:ext uri="{FF2B5EF4-FFF2-40B4-BE49-F238E27FC236}">
                <a16:creationId xmlns="" xmlns:a16="http://schemas.microsoft.com/office/drawing/2014/main" id="{B9A43A22-AE40-499D-991C-44FF0A7C5964}"/>
              </a:ext>
            </a:extLst>
          </p:cNvPr>
          <p:cNvSpPr>
            <a:spLocks noGrp="1"/>
          </p:cNvSpPr>
          <p:nvPr>
            <p:ph sz="quarter" idx="13"/>
          </p:nvPr>
        </p:nvSpPr>
        <p:spPr>
          <a:xfrm>
            <a:off x="728524" y="1965587"/>
            <a:ext cx="6783665" cy="2508435"/>
          </a:xfrm>
        </p:spPr>
        <p:txBody>
          <a:bodyPr>
            <a:normAutofit/>
          </a:bodyPr>
          <a:lstStyle/>
          <a:p>
            <a:r>
              <a:rPr lang="en-US" sz="2000" b="0" i="0" dirty="0">
                <a:solidFill>
                  <a:srgbClr val="333333"/>
                </a:solidFill>
                <a:effectLst/>
              </a:rPr>
              <a:t>A SELF JOIN is a join that is used to join a table with </a:t>
            </a:r>
            <a:r>
              <a:rPr lang="en-US" sz="2000" b="1" i="0" dirty="0">
                <a:solidFill>
                  <a:srgbClr val="333333"/>
                </a:solidFill>
                <a:effectLst/>
              </a:rPr>
              <a:t>itself</a:t>
            </a:r>
            <a:r>
              <a:rPr lang="en-US" sz="2000" b="0" i="0" dirty="0">
                <a:solidFill>
                  <a:srgbClr val="333333"/>
                </a:solidFill>
                <a:effectLst/>
              </a:rPr>
              <a:t>. </a:t>
            </a:r>
          </a:p>
          <a:p>
            <a:r>
              <a:rPr lang="en-US" sz="2000" b="0" i="0" dirty="0">
                <a:solidFill>
                  <a:srgbClr val="333333"/>
                </a:solidFill>
                <a:effectLst/>
              </a:rPr>
              <a:t> There is a need to combine data with other data in the same table itself. </a:t>
            </a:r>
          </a:p>
          <a:p>
            <a:pPr algn="just">
              <a:buNone/>
            </a:pPr>
            <a:r>
              <a:rPr lang="en-US" sz="2000" b="1" i="0" dirty="0">
                <a:effectLst/>
              </a:rPr>
              <a:t>SELF JOIN </a:t>
            </a:r>
            <a:r>
              <a:rPr lang="en-US" sz="2000" b="1" i="0" dirty="0" smtClean="0">
                <a:effectLst/>
              </a:rPr>
              <a:t>Syntax:</a:t>
            </a:r>
            <a:endParaRPr lang="en-US" sz="2000" b="1" i="0" dirty="0">
              <a:effectLst/>
            </a:endParaRPr>
          </a:p>
          <a:p>
            <a:pPr marL="457200" lvl="1" indent="0" algn="just">
              <a:buNone/>
            </a:pPr>
            <a:r>
              <a:rPr lang="en-US" sz="1800" b="1" i="0" dirty="0">
                <a:effectLst/>
              </a:rPr>
              <a:t>SELECT</a:t>
            </a:r>
            <a:r>
              <a:rPr lang="en-US" sz="1800" b="0" i="0" dirty="0">
                <a:effectLst/>
              </a:rPr>
              <a:t> s1.col_name, s2.col_name...  </a:t>
            </a:r>
          </a:p>
          <a:p>
            <a:pPr marL="457200" lvl="1" indent="0" algn="just">
              <a:buNone/>
            </a:pPr>
            <a:r>
              <a:rPr lang="en-US" sz="1800" b="1" i="0" dirty="0">
                <a:effectLst/>
              </a:rPr>
              <a:t>FROM</a:t>
            </a:r>
            <a:r>
              <a:rPr lang="en-US" sz="1800" b="0" i="0" dirty="0">
                <a:effectLst/>
              </a:rPr>
              <a:t> table1 s1, table1 s2  </a:t>
            </a:r>
          </a:p>
          <a:p>
            <a:pPr marL="457200" lvl="1" indent="0" algn="just">
              <a:buNone/>
            </a:pPr>
            <a:r>
              <a:rPr lang="en-US" sz="1800" b="1" i="0" dirty="0">
                <a:effectLst/>
              </a:rPr>
              <a:t>WHERE</a:t>
            </a:r>
            <a:r>
              <a:rPr lang="en-US" sz="1800" b="0" i="0" dirty="0">
                <a:effectLst/>
              </a:rPr>
              <a:t> s1.common_col_name = s2.common_col_name;  </a:t>
            </a:r>
          </a:p>
        </p:txBody>
      </p:sp>
      <p:pic>
        <p:nvPicPr>
          <p:cNvPr id="4" name="Picture 3">
            <a:extLst>
              <a:ext uri="{FF2B5EF4-FFF2-40B4-BE49-F238E27FC236}">
                <a16:creationId xmlns="" xmlns:a16="http://schemas.microsoft.com/office/drawing/2014/main" id="{7D1A2FF3-6A5C-4CB9-9308-D1E95B74BC6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48054550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1B4915D-DDFE-43FA-ADFF-3B5EC7A8610A}"/>
              </a:ext>
            </a:extLst>
          </p:cNvPr>
          <p:cNvSpPr>
            <a:spLocks noGrp="1"/>
          </p:cNvSpPr>
          <p:nvPr>
            <p:ph sz="quarter" idx="13"/>
          </p:nvPr>
        </p:nvSpPr>
        <p:spPr>
          <a:xfrm>
            <a:off x="628651" y="1930400"/>
            <a:ext cx="6783665" cy="963720"/>
          </a:xfrm>
        </p:spPr>
        <p:txBody>
          <a:bodyPr>
            <a:normAutofit lnSpcReduction="10000"/>
          </a:bodyPr>
          <a:lstStyle/>
          <a:p>
            <a:pPr>
              <a:buNone/>
            </a:pPr>
            <a:r>
              <a:rPr lang="en-IN" sz="2000" b="1" i="0" dirty="0" smtClean="0">
                <a:effectLst/>
              </a:rPr>
              <a:t>Example:</a:t>
            </a:r>
            <a:endParaRPr lang="en-US" sz="2000" b="1" dirty="0" smtClean="0"/>
          </a:p>
          <a:p>
            <a:pPr>
              <a:buNone/>
            </a:pPr>
            <a:r>
              <a:rPr lang="en-US" sz="2000" b="1" i="0" dirty="0" smtClean="0">
                <a:solidFill>
                  <a:srgbClr val="333333"/>
                </a:solidFill>
                <a:effectLst/>
              </a:rPr>
              <a:t>	</a:t>
            </a:r>
            <a:r>
              <a:rPr lang="en-US" sz="2000" b="0" i="0" dirty="0" smtClean="0">
                <a:solidFill>
                  <a:srgbClr val="333333"/>
                </a:solidFill>
                <a:effectLst/>
              </a:rPr>
              <a:t>create </a:t>
            </a:r>
            <a:r>
              <a:rPr lang="en-US" sz="2000" b="0" i="0" dirty="0">
                <a:solidFill>
                  <a:srgbClr val="333333"/>
                </a:solidFill>
                <a:effectLst/>
              </a:rPr>
              <a:t>a table </a:t>
            </a:r>
            <a:r>
              <a:rPr lang="en-US" sz="2000" b="1" i="0" dirty="0">
                <a:solidFill>
                  <a:srgbClr val="333333"/>
                </a:solidFill>
                <a:effectLst/>
              </a:rPr>
              <a:t>"student"</a:t>
            </a:r>
            <a:r>
              <a:rPr lang="en-US" sz="2000" b="0" i="0" dirty="0">
                <a:solidFill>
                  <a:srgbClr val="333333"/>
                </a:solidFill>
                <a:effectLst/>
              </a:rPr>
              <a:t> in a database that contains the following data:</a:t>
            </a:r>
            <a:endParaRPr lang="en-IN" sz="2000" dirty="0"/>
          </a:p>
        </p:txBody>
      </p:sp>
      <p:pic>
        <p:nvPicPr>
          <p:cNvPr id="5" name="Picture 4">
            <a:extLst>
              <a:ext uri="{FF2B5EF4-FFF2-40B4-BE49-F238E27FC236}">
                <a16:creationId xmlns="" xmlns:a16="http://schemas.microsoft.com/office/drawing/2014/main" id="{7682CDC0-C014-4DB3-822D-1B222552264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356197" y="3018423"/>
            <a:ext cx="3878207" cy="247685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a:extLst>
              <a:ext uri="{FF2B5EF4-FFF2-40B4-BE49-F238E27FC236}">
                <a16:creationId xmlns="" xmlns:a16="http://schemas.microsoft.com/office/drawing/2014/main" id="{53368CFE-8567-42DC-8A9F-7913B04FE2F1}"/>
              </a:ext>
            </a:extLst>
          </p:cNvPr>
          <p:cNvSpPr>
            <a:spLocks noGrp="1"/>
          </p:cNvSpPr>
          <p:nvPr>
            <p:ph type="title"/>
          </p:nvPr>
        </p:nvSpPr>
        <p:spPr>
          <a:xfrm>
            <a:off x="609600" y="365126"/>
            <a:ext cx="6782991" cy="1325563"/>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SELF JOIN</a:t>
            </a:r>
          </a:p>
        </p:txBody>
      </p:sp>
      <p:pic>
        <p:nvPicPr>
          <p:cNvPr id="7" name="Picture 6">
            <a:extLst>
              <a:ext uri="{FF2B5EF4-FFF2-40B4-BE49-F238E27FC236}">
                <a16:creationId xmlns="" xmlns:a16="http://schemas.microsoft.com/office/drawing/2014/main" id="{6FD02B35-1E0C-44FD-AF18-F5F3EAA8E08A}"/>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81211809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68F555-F50A-4C58-B4C6-F35EBBC7644F}"/>
              </a:ext>
            </a:extLst>
          </p:cNvPr>
          <p:cNvSpPr>
            <a:spLocks noGrp="1"/>
          </p:cNvSpPr>
          <p:nvPr>
            <p:ph type="title"/>
          </p:nvPr>
        </p:nvSpPr>
        <p:spPr/>
        <p:txBody>
          <a:bodyPr/>
          <a:lstStyle/>
          <a:p>
            <a:pPr algn="ctr"/>
            <a:r>
              <a:rPr lang="en-IN" sz="4000" dirty="0">
                <a:solidFill>
                  <a:schemeClr val="tx1">
                    <a:lumMod val="75000"/>
                    <a:lumOff val="25000"/>
                  </a:schemeClr>
                </a:solidFill>
                <a:latin typeface="+mn-lt"/>
                <a:ea typeface="Adobe Fangsong Std R" panose="02020400000000000000" pitchFamily="18" charset="-128"/>
              </a:rPr>
              <a:t>UNION OPERATOR</a:t>
            </a:r>
          </a:p>
        </p:txBody>
      </p:sp>
      <p:sp>
        <p:nvSpPr>
          <p:cNvPr id="6" name="TextBox 5">
            <a:extLst>
              <a:ext uri="{FF2B5EF4-FFF2-40B4-BE49-F238E27FC236}">
                <a16:creationId xmlns="" xmlns:a16="http://schemas.microsoft.com/office/drawing/2014/main" id="{B8D2CCC9-83D3-4006-97D7-08EE0F6D579E}"/>
              </a:ext>
            </a:extLst>
          </p:cNvPr>
          <p:cNvSpPr txBox="1"/>
          <p:nvPr/>
        </p:nvSpPr>
        <p:spPr>
          <a:xfrm>
            <a:off x="714097" y="1936164"/>
            <a:ext cx="6678812" cy="3785652"/>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000" b="0" i="0" u="none" strike="noStrike" cap="none" normalizeH="0" baseline="0" dirty="0">
                <a:ln>
                  <a:noFill/>
                </a:ln>
                <a:effectLst/>
              </a:rPr>
              <a:t>The UNION operator is used to combine the result-set of two or more SELECT statements.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effectLst/>
              </a:rPr>
              <a:t>Every SELECT statement within UNION must have the same number of columns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effectLst/>
              </a:rPr>
              <a:t>The columns must also have similar data types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effectLst/>
              </a:rPr>
              <a:t>The columns in every SELECT statement must also be in the same order</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effectLst/>
            </a:endParaRPr>
          </a:p>
          <a:p>
            <a:pPr algn="l"/>
            <a:r>
              <a:rPr lang="en-US" sz="2000" b="1" i="0" dirty="0">
                <a:effectLst/>
              </a:rPr>
              <a:t>UNION </a:t>
            </a:r>
            <a:r>
              <a:rPr lang="en-US" sz="2000" b="1" i="0" dirty="0" smtClean="0">
                <a:effectLst/>
              </a:rPr>
              <a:t>Syntax:</a:t>
            </a:r>
            <a:endParaRPr lang="en-US" sz="2000" b="1" i="0" dirty="0">
              <a:effectLst/>
            </a:endParaRPr>
          </a:p>
          <a:p>
            <a:pPr lvl="1"/>
            <a:r>
              <a:rPr lang="en-US" sz="2000" b="0" i="0" dirty="0">
                <a:effectLst/>
              </a:rPr>
              <a:t>SELECT </a:t>
            </a:r>
            <a:r>
              <a:rPr lang="en-US" sz="2000" b="0" i="1" dirty="0">
                <a:effectLst/>
              </a:rPr>
              <a:t>column_name(s)</a:t>
            </a:r>
            <a:r>
              <a:rPr lang="en-US" sz="2000" b="0" i="0" dirty="0">
                <a:effectLst/>
              </a:rPr>
              <a:t> FROM </a:t>
            </a:r>
            <a:r>
              <a:rPr lang="en-US" sz="2000" b="0" i="1" dirty="0">
                <a:effectLst/>
              </a:rPr>
              <a:t>table1</a:t>
            </a:r>
            <a:r>
              <a:rPr lang="en-US" sz="2000" b="0" i="0" dirty="0">
                <a:effectLst/>
              </a:rPr>
              <a:t/>
            </a:r>
            <a:br>
              <a:rPr lang="en-US" sz="2000" b="0" i="0" dirty="0">
                <a:effectLst/>
              </a:rPr>
            </a:br>
            <a:r>
              <a:rPr lang="en-US" sz="2000" b="0" i="0" dirty="0">
                <a:effectLst/>
              </a:rPr>
              <a:t>UNION</a:t>
            </a:r>
            <a:br>
              <a:rPr lang="en-US" sz="2000" b="0" i="0" dirty="0">
                <a:effectLst/>
              </a:rPr>
            </a:br>
            <a:r>
              <a:rPr lang="en-US" sz="2000" b="0" i="0" dirty="0">
                <a:effectLst/>
              </a:rPr>
              <a:t>SELECT </a:t>
            </a:r>
            <a:r>
              <a:rPr lang="en-US" sz="2000" b="0" i="1" dirty="0">
                <a:effectLst/>
              </a:rPr>
              <a:t>column_name(s)</a:t>
            </a:r>
            <a:r>
              <a:rPr lang="en-US" sz="2000" b="0" i="0" dirty="0">
                <a:effectLst/>
              </a:rPr>
              <a:t> FROM </a:t>
            </a:r>
            <a:r>
              <a:rPr lang="en-US" sz="2000" b="0" i="1" dirty="0">
                <a:effectLst/>
              </a:rPr>
              <a:t>table2</a:t>
            </a:r>
            <a:r>
              <a:rPr lang="en-US" sz="2000" b="0" i="0" dirty="0">
                <a:effectLst/>
              </a:rPr>
              <a:t>;</a:t>
            </a:r>
          </a:p>
        </p:txBody>
      </p:sp>
      <p:pic>
        <p:nvPicPr>
          <p:cNvPr id="9" name="Picture 8">
            <a:extLst>
              <a:ext uri="{FF2B5EF4-FFF2-40B4-BE49-F238E27FC236}">
                <a16:creationId xmlns="" xmlns:a16="http://schemas.microsoft.com/office/drawing/2014/main" id="{385B751A-9BE1-4D78-AB81-69828246BBF4}"/>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379776168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821A9130-E87A-4972-A4F6-36B25506EC17}"/>
              </a:ext>
            </a:extLst>
          </p:cNvPr>
          <p:cNvSpPr txBox="1"/>
          <p:nvPr/>
        </p:nvSpPr>
        <p:spPr>
          <a:xfrm>
            <a:off x="609243" y="2446334"/>
            <a:ext cx="6247092" cy="196977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effectLst/>
                <a:cs typeface="Segoe UI" panose="020B0502040204020203" pitchFamily="34" charset="0"/>
              </a:rPr>
              <a:t>UNION ALL Syntax:</a:t>
            </a:r>
            <a:endParaRPr kumimoji="0" lang="en-US" altLang="en-US" sz="2000" b="1" i="0" u="none" strike="noStrike" cap="none" normalizeH="0" baseline="0" dirty="0">
              <a:ln>
                <a:noFill/>
              </a:ln>
              <a:effectLs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The UNION operator selects only distinct values by default. To allow duplicate values, use UNION ALL:</a:t>
            </a:r>
          </a:p>
          <a:p>
            <a:pPr lvl="1" eaLnBrk="0" fontAlgn="base" hangingPunct="0">
              <a:spcBef>
                <a:spcPct val="0"/>
              </a:spcBef>
              <a:spcAft>
                <a:spcPct val="0"/>
              </a:spcAft>
            </a:pPr>
            <a:r>
              <a:rPr kumimoji="0" lang="en-US" altLang="en-US" sz="2000" b="0" i="0" u="none" strike="noStrike" cap="none" normalizeH="0" baseline="0" dirty="0">
                <a:ln>
                  <a:noFill/>
                </a:ln>
                <a:effectLst/>
              </a:rPr>
              <a:t>SELECT </a:t>
            </a:r>
            <a:r>
              <a:rPr kumimoji="0" lang="en-US" altLang="en-US" sz="2000" b="0" i="1" u="none" strike="noStrike" cap="none" normalizeH="0" baseline="0" dirty="0">
                <a:ln>
                  <a:noFill/>
                </a:ln>
                <a:effectLst/>
              </a:rPr>
              <a:t>column_name(s)</a:t>
            </a:r>
            <a:r>
              <a:rPr kumimoji="0" lang="en-US" altLang="en-US" sz="2000" b="0" i="0" u="none" strike="noStrike" cap="none" normalizeH="0" baseline="0" dirty="0">
                <a:ln>
                  <a:noFill/>
                </a:ln>
                <a:effectLst/>
              </a:rPr>
              <a:t> FROM </a:t>
            </a:r>
            <a:r>
              <a:rPr kumimoji="0" lang="en-US" altLang="en-US" sz="2000" b="0" i="1" u="none" strike="noStrike" cap="none" normalizeH="0" baseline="0" dirty="0">
                <a:ln>
                  <a:noFill/>
                </a:ln>
                <a:effectLst/>
              </a:rPr>
              <a:t>table1</a:t>
            </a:r>
            <a:r>
              <a:rPr kumimoji="0" lang="en-US" altLang="en-US" sz="2000" b="0" i="0" u="none" strike="noStrike" cap="none" normalizeH="0" baseline="0" dirty="0">
                <a:ln>
                  <a:noFill/>
                </a:ln>
                <a:effectLst/>
              </a:rPr>
              <a:t/>
            </a:r>
            <a:br>
              <a:rPr kumimoji="0" lang="en-US" altLang="en-US" sz="2000" b="0" i="0" u="none" strike="noStrike" cap="none" normalizeH="0" baseline="0" dirty="0">
                <a:ln>
                  <a:noFill/>
                </a:ln>
                <a:effectLst/>
              </a:rPr>
            </a:br>
            <a:r>
              <a:rPr kumimoji="0" lang="en-US" altLang="en-US" sz="2000" b="0" i="0" u="none" strike="noStrike" cap="none" normalizeH="0" baseline="0" dirty="0">
                <a:ln>
                  <a:noFill/>
                </a:ln>
                <a:effectLst/>
              </a:rPr>
              <a:t>UNION ALL</a:t>
            </a:r>
            <a:br>
              <a:rPr kumimoji="0" lang="en-US" altLang="en-US" sz="2000" b="0" i="0" u="none" strike="noStrike" cap="none" normalizeH="0" baseline="0" dirty="0">
                <a:ln>
                  <a:noFill/>
                </a:ln>
                <a:effectLst/>
              </a:rPr>
            </a:br>
            <a:r>
              <a:rPr kumimoji="0" lang="en-US" altLang="en-US" sz="2000" b="0" i="0" u="none" strike="noStrike" cap="none" normalizeH="0" baseline="0" dirty="0">
                <a:ln>
                  <a:noFill/>
                </a:ln>
                <a:effectLst/>
              </a:rPr>
              <a:t>SELECT </a:t>
            </a:r>
            <a:r>
              <a:rPr kumimoji="0" lang="en-US" altLang="en-US" sz="2000" b="0" i="1" u="none" strike="noStrike" cap="none" normalizeH="0" baseline="0" dirty="0">
                <a:ln>
                  <a:noFill/>
                </a:ln>
                <a:effectLst/>
              </a:rPr>
              <a:t>column_name(s)</a:t>
            </a:r>
            <a:r>
              <a:rPr kumimoji="0" lang="en-US" altLang="en-US" sz="2000" b="0" i="0" u="none" strike="noStrike" cap="none" normalizeH="0" baseline="0" dirty="0">
                <a:ln>
                  <a:noFill/>
                </a:ln>
                <a:effectLst/>
              </a:rPr>
              <a:t> FROM </a:t>
            </a:r>
            <a:r>
              <a:rPr kumimoji="0" lang="en-US" altLang="en-US" sz="2000" b="0" i="1" u="none" strike="noStrike" cap="none" normalizeH="0" baseline="0" dirty="0">
                <a:ln>
                  <a:noFill/>
                </a:ln>
                <a:effectLst/>
              </a:rPr>
              <a:t>table2</a:t>
            </a:r>
            <a:r>
              <a:rPr kumimoji="0" lang="en-US" altLang="en-US" sz="2000" b="0" i="0" u="none" strike="noStrike" cap="none" normalizeH="0" baseline="0" dirty="0">
                <a:ln>
                  <a:noFill/>
                </a:ln>
                <a:effectLst/>
              </a:rPr>
              <a:t>;</a:t>
            </a:r>
          </a:p>
        </p:txBody>
      </p:sp>
      <p:sp>
        <p:nvSpPr>
          <p:cNvPr id="7" name="Title 1">
            <a:extLst>
              <a:ext uri="{FF2B5EF4-FFF2-40B4-BE49-F238E27FC236}">
                <a16:creationId xmlns="" xmlns:a16="http://schemas.microsoft.com/office/drawing/2014/main" id="{50005498-6168-467E-9C5A-C28668D06587}"/>
              </a:ext>
            </a:extLst>
          </p:cNvPr>
          <p:cNvSpPr>
            <a:spLocks noGrp="1"/>
          </p:cNvSpPr>
          <p:nvPr>
            <p:ph type="title"/>
          </p:nvPr>
        </p:nvSpPr>
        <p:spPr>
          <a:xfrm>
            <a:off x="609600" y="365126"/>
            <a:ext cx="6782991" cy="1325563"/>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UNION OPERATOR</a:t>
            </a:r>
          </a:p>
        </p:txBody>
      </p:sp>
      <p:pic>
        <p:nvPicPr>
          <p:cNvPr id="8" name="Picture 7">
            <a:extLst>
              <a:ext uri="{FF2B5EF4-FFF2-40B4-BE49-F238E27FC236}">
                <a16:creationId xmlns="" xmlns:a16="http://schemas.microsoft.com/office/drawing/2014/main" id="{F6DE806A-A551-42F9-B39E-C0862693AEF5}"/>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439470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824753"/>
            <a:ext cx="6783665" cy="865935"/>
          </a:xfrm>
        </p:spPr>
        <p:txBody>
          <a:bodyPr>
            <a:normAutofit/>
          </a:bodyPr>
          <a:lstStyle/>
          <a:p>
            <a:pPr algn="ctr"/>
            <a:r>
              <a:rPr lang="en-IN" sz="3200" dirty="0" smtClean="0">
                <a:solidFill>
                  <a:schemeClr val="tx1">
                    <a:lumMod val="75000"/>
                    <a:lumOff val="25000"/>
                  </a:schemeClr>
                </a:solidFill>
                <a:latin typeface="+mn-lt"/>
                <a:ea typeface="Adobe Fangsong Std R" panose="02020400000000000000" pitchFamily="18" charset="-128"/>
              </a:rPr>
              <a:t>SEMICOLON </a:t>
            </a:r>
            <a:r>
              <a:rPr lang="en-IN" sz="3200" dirty="0" smtClean="0">
                <a:solidFill>
                  <a:schemeClr val="tx1">
                    <a:lumMod val="75000"/>
                    <a:lumOff val="25000"/>
                  </a:schemeClr>
                </a:solidFill>
                <a:latin typeface="+mn-lt"/>
                <a:ea typeface="Adobe Fangsong Std R" panose="02020400000000000000" pitchFamily="18" charset="-128"/>
              </a:rPr>
              <a:t>AFTER </a:t>
            </a:r>
            <a:r>
              <a:rPr lang="en-IN" sz="3200" dirty="0" smtClean="0">
                <a:solidFill>
                  <a:schemeClr val="tx1">
                    <a:lumMod val="75000"/>
                    <a:lumOff val="25000"/>
                  </a:schemeClr>
                </a:solidFill>
                <a:latin typeface="+mn-lt"/>
                <a:ea typeface="Adobe Fangsong Std R" panose="02020400000000000000" pitchFamily="18" charset="-128"/>
              </a:rPr>
              <a:t>SQL </a:t>
            </a:r>
            <a:r>
              <a:rPr lang="en-IN" sz="3200" dirty="0" smtClean="0">
                <a:solidFill>
                  <a:schemeClr val="tx1">
                    <a:lumMod val="75000"/>
                    <a:lumOff val="25000"/>
                  </a:schemeClr>
                </a:solidFill>
                <a:latin typeface="+mn-lt"/>
                <a:ea typeface="Adobe Fangsong Std R" panose="02020400000000000000" pitchFamily="18" charset="-128"/>
              </a:rPr>
              <a:t>STATEMENTS</a:t>
            </a:r>
            <a:endParaRPr lang="en-IN" sz="32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EDEB05D4-C89F-4912-8657-D274DD9B8674}"/>
              </a:ext>
            </a:extLst>
          </p:cNvPr>
          <p:cNvSpPr>
            <a:spLocks noGrp="1"/>
          </p:cNvSpPr>
          <p:nvPr>
            <p:ph sz="quarter" idx="13"/>
          </p:nvPr>
        </p:nvSpPr>
        <p:spPr>
          <a:xfrm>
            <a:off x="628651" y="1930400"/>
            <a:ext cx="6783665" cy="2525059"/>
          </a:xfrm>
        </p:spPr>
        <p:txBody>
          <a:bodyPr>
            <a:normAutofit fontScale="70000" lnSpcReduction="20000"/>
          </a:bodyPr>
          <a:lstStyle/>
          <a:p>
            <a:r>
              <a:rPr lang="en-US" dirty="0" smtClean="0"/>
              <a:t>Some database systems require a semicolon at the end of each SQL statement.</a:t>
            </a:r>
          </a:p>
          <a:p>
            <a:endParaRPr lang="en-US" dirty="0" smtClean="0"/>
          </a:p>
          <a:p>
            <a:r>
              <a:rPr lang="en-US" dirty="0" smtClean="0"/>
              <a:t>Semicolon is the standard way to separate each SQL statement in </a:t>
            </a:r>
            <a:r>
              <a:rPr lang="en-US" sz="2600" dirty="0" smtClean="0"/>
              <a:t>database</a:t>
            </a:r>
            <a:r>
              <a:rPr lang="en-US" dirty="0" smtClean="0"/>
              <a:t> systems  that allow more than one SQL statement to be executed in the same call to the  server.</a:t>
            </a:r>
          </a:p>
          <a:p>
            <a:endParaRPr lang="en-US" dirty="0" smtClean="0"/>
          </a:p>
          <a:p>
            <a:r>
              <a:rPr lang="en-US" dirty="0" smtClean="0"/>
              <a:t>In this tutorial, we will use semicolon at the end of each SQL statement.</a:t>
            </a:r>
            <a:endParaRPr lang="en-IN" dirty="0"/>
          </a:p>
        </p:txBody>
      </p:sp>
      <p:pic>
        <p:nvPicPr>
          <p:cNvPr id="4" name="Picture 3">
            <a:extLst>
              <a:ext uri="{FF2B5EF4-FFF2-40B4-BE49-F238E27FC236}">
                <a16:creationId xmlns="" xmlns:a16="http://schemas.microsoft.com/office/drawing/2014/main" id="{26491CA9-656C-4247-9DA0-5E3F7AF5849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12459"/>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8DCA14E-CB19-48A0-9580-F4EC967BE12F}"/>
              </a:ext>
            </a:extLst>
          </p:cNvPr>
          <p:cNvSpPr>
            <a:spLocks noGrp="1"/>
          </p:cNvSpPr>
          <p:nvPr>
            <p:ph sz="quarter" idx="13"/>
          </p:nvPr>
        </p:nvSpPr>
        <p:spPr>
          <a:xfrm>
            <a:off x="628651" y="1930401"/>
            <a:ext cx="6783665" cy="1043619"/>
          </a:xfrm>
        </p:spPr>
        <p:txBody>
          <a:bodyPr>
            <a:normAutofit/>
          </a:bodyPr>
          <a:lstStyle/>
          <a:p>
            <a:pPr algn="l"/>
            <a:r>
              <a:rPr lang="en-US" sz="2000" b="0" i="0" dirty="0">
                <a:effectLst/>
              </a:rPr>
              <a:t>UNION Example</a:t>
            </a:r>
          </a:p>
          <a:p>
            <a:pPr algn="l"/>
            <a:r>
              <a:rPr lang="en-US" sz="2000" b="0" i="0" dirty="0">
                <a:effectLst/>
              </a:rPr>
              <a:t>The following SQL statement returns the cities (only distinct values) from both the "Customers" and the "Suppliers" table:</a:t>
            </a:r>
          </a:p>
        </p:txBody>
      </p:sp>
      <p:pic>
        <p:nvPicPr>
          <p:cNvPr id="5" name="Picture 4">
            <a:extLst>
              <a:ext uri="{FF2B5EF4-FFF2-40B4-BE49-F238E27FC236}">
                <a16:creationId xmlns="" xmlns:a16="http://schemas.microsoft.com/office/drawing/2014/main" id="{3FC7AEC7-6E5B-4670-9445-210260D2B926}"/>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28651" y="3070493"/>
            <a:ext cx="6764258" cy="342238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a:extLst>
              <a:ext uri="{FF2B5EF4-FFF2-40B4-BE49-F238E27FC236}">
                <a16:creationId xmlns="" xmlns:a16="http://schemas.microsoft.com/office/drawing/2014/main" id="{609856A3-4699-4BB1-A367-DA55E0BACFB5}"/>
              </a:ext>
            </a:extLst>
          </p:cNvPr>
          <p:cNvSpPr>
            <a:spLocks noGrp="1"/>
          </p:cNvSpPr>
          <p:nvPr>
            <p:ph type="title"/>
          </p:nvPr>
        </p:nvSpPr>
        <p:spPr>
          <a:xfrm>
            <a:off x="609600" y="365126"/>
            <a:ext cx="6782991" cy="1325563"/>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UNION OPERATOR</a:t>
            </a:r>
          </a:p>
        </p:txBody>
      </p:sp>
      <p:pic>
        <p:nvPicPr>
          <p:cNvPr id="7" name="Picture 6">
            <a:extLst>
              <a:ext uri="{FF2B5EF4-FFF2-40B4-BE49-F238E27FC236}">
                <a16:creationId xmlns="" xmlns:a16="http://schemas.microsoft.com/office/drawing/2014/main" id="{E914259A-73DF-4943-AD7C-199968B8B3A9}"/>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48183564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9D7587A-B34F-4365-8C5B-EFCFC9133B7B}"/>
              </a:ext>
            </a:extLst>
          </p:cNvPr>
          <p:cNvSpPr>
            <a:spLocks noGrp="1"/>
          </p:cNvSpPr>
          <p:nvPr>
            <p:ph sz="quarter" idx="13"/>
          </p:nvPr>
        </p:nvSpPr>
        <p:spPr>
          <a:xfrm>
            <a:off x="628651" y="1930401"/>
            <a:ext cx="6783665" cy="404427"/>
          </a:xfrm>
        </p:spPr>
        <p:txBody>
          <a:bodyPr>
            <a:normAutofit fontScale="92500" lnSpcReduction="20000"/>
          </a:bodyPr>
          <a:lstStyle/>
          <a:p>
            <a:pPr>
              <a:buNone/>
            </a:pPr>
            <a:r>
              <a:rPr lang="en-US" sz="2800" b="0" i="0" dirty="0" smtClean="0">
                <a:effectLst/>
              </a:rPr>
              <a:t>Example:</a:t>
            </a:r>
            <a:endParaRPr lang="en-IN" dirty="0"/>
          </a:p>
        </p:txBody>
      </p:sp>
      <p:sp>
        <p:nvSpPr>
          <p:cNvPr id="4" name="Title 1">
            <a:extLst>
              <a:ext uri="{FF2B5EF4-FFF2-40B4-BE49-F238E27FC236}">
                <a16:creationId xmlns="" xmlns:a16="http://schemas.microsoft.com/office/drawing/2014/main" id="{8CA6744B-F3AF-4CAF-A963-9834CA3C911F}"/>
              </a:ext>
            </a:extLst>
          </p:cNvPr>
          <p:cNvSpPr>
            <a:spLocks noGrp="1"/>
          </p:cNvSpPr>
          <p:nvPr>
            <p:ph type="title"/>
          </p:nvPr>
        </p:nvSpPr>
        <p:spPr>
          <a:xfrm>
            <a:off x="609600" y="365126"/>
            <a:ext cx="6782991" cy="1325563"/>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UNION OPERATOR</a:t>
            </a:r>
          </a:p>
        </p:txBody>
      </p:sp>
      <p:pic>
        <p:nvPicPr>
          <p:cNvPr id="6" name="Picture 5">
            <a:extLst>
              <a:ext uri="{FF2B5EF4-FFF2-40B4-BE49-F238E27FC236}">
                <a16:creationId xmlns="" xmlns:a16="http://schemas.microsoft.com/office/drawing/2014/main" id="{375527F8-289E-48AD-B57B-BFA4D4581CEB}"/>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500298" y="2428868"/>
            <a:ext cx="3341394" cy="230144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TextBox 8">
            <a:extLst>
              <a:ext uri="{FF2B5EF4-FFF2-40B4-BE49-F238E27FC236}">
                <a16:creationId xmlns="" xmlns:a16="http://schemas.microsoft.com/office/drawing/2014/main" id="{BEB20FB2-138D-4A16-94E8-E13E3ABC27A3}"/>
              </a:ext>
            </a:extLst>
          </p:cNvPr>
          <p:cNvSpPr txBox="1"/>
          <p:nvPr/>
        </p:nvSpPr>
        <p:spPr>
          <a:xfrm>
            <a:off x="629324" y="4946318"/>
            <a:ext cx="6782991" cy="10156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Verdana" panose="020B0604030504040204" pitchFamily="34" charset="0"/>
              </a:rPr>
              <a:t>Note:</a:t>
            </a:r>
            <a:r>
              <a:rPr kumimoji="0" lang="en-US" altLang="en-US" sz="2000" b="0" i="0" u="none" strike="noStrike" cap="none" normalizeH="0" baseline="0" dirty="0">
                <a:ln>
                  <a:noFill/>
                </a:ln>
                <a:effectLst/>
              </a:rPr>
              <a:t> If some customers or suppliers have the same city, each city will only be listed once, because UNION selects only distinct values. Use UNION ALL to also select duplicate values! </a:t>
            </a:r>
          </a:p>
        </p:txBody>
      </p:sp>
      <p:pic>
        <p:nvPicPr>
          <p:cNvPr id="10" name="Picture 9">
            <a:extLst>
              <a:ext uri="{FF2B5EF4-FFF2-40B4-BE49-F238E27FC236}">
                <a16:creationId xmlns="" xmlns:a16="http://schemas.microsoft.com/office/drawing/2014/main" id="{CD7DA417-334C-483B-951E-343B502FA48A}"/>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9933555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24661BC-9AE9-4D8C-A2CC-6083E9823FA6}"/>
              </a:ext>
            </a:extLst>
          </p:cNvPr>
          <p:cNvSpPr>
            <a:spLocks noGrp="1"/>
          </p:cNvSpPr>
          <p:nvPr>
            <p:ph sz="quarter" idx="13"/>
          </p:nvPr>
        </p:nvSpPr>
        <p:spPr>
          <a:xfrm>
            <a:off x="628651" y="1930401"/>
            <a:ext cx="6783665" cy="1150151"/>
          </a:xfrm>
        </p:spPr>
        <p:txBody>
          <a:bodyPr>
            <a:normAutofit fontScale="92500"/>
          </a:bodyPr>
          <a:lstStyle/>
          <a:p>
            <a:pPr algn="l">
              <a:buNone/>
            </a:pPr>
            <a:r>
              <a:rPr lang="en-US" sz="2000" b="1" i="0" dirty="0">
                <a:effectLst/>
              </a:rPr>
              <a:t>UNION ALL </a:t>
            </a:r>
            <a:r>
              <a:rPr lang="en-US" sz="2000" b="1" i="0" dirty="0" smtClean="0">
                <a:effectLst/>
              </a:rPr>
              <a:t>Example:</a:t>
            </a:r>
            <a:endParaRPr lang="en-US" sz="2000" b="1" i="0" dirty="0">
              <a:effectLst/>
            </a:endParaRPr>
          </a:p>
          <a:p>
            <a:pPr algn="l"/>
            <a:r>
              <a:rPr lang="en-US" sz="2000" b="0" i="0" dirty="0">
                <a:effectLst/>
              </a:rPr>
              <a:t>The following SQL statement returns the cities (duplicate values also) from both the "Customers" and the "Suppliers" table:</a:t>
            </a:r>
          </a:p>
        </p:txBody>
      </p:sp>
      <p:sp>
        <p:nvSpPr>
          <p:cNvPr id="4" name="Title 1">
            <a:extLst>
              <a:ext uri="{FF2B5EF4-FFF2-40B4-BE49-F238E27FC236}">
                <a16:creationId xmlns="" xmlns:a16="http://schemas.microsoft.com/office/drawing/2014/main" id="{8DF1B625-B314-467B-AEA5-FA19169F3C36}"/>
              </a:ext>
            </a:extLst>
          </p:cNvPr>
          <p:cNvSpPr>
            <a:spLocks noGrp="1"/>
          </p:cNvSpPr>
          <p:nvPr>
            <p:ph type="title"/>
          </p:nvPr>
        </p:nvSpPr>
        <p:spPr>
          <a:xfrm>
            <a:off x="609600" y="365126"/>
            <a:ext cx="6782991" cy="1325563"/>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UNION OPERATOR</a:t>
            </a:r>
          </a:p>
        </p:txBody>
      </p:sp>
      <p:pic>
        <p:nvPicPr>
          <p:cNvPr id="6" name="Picture 5">
            <a:extLst>
              <a:ext uri="{FF2B5EF4-FFF2-40B4-BE49-F238E27FC236}">
                <a16:creationId xmlns="" xmlns:a16="http://schemas.microsoft.com/office/drawing/2014/main" id="{11D69C64-C184-4BC8-A3ED-44BD6188765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78385" y="3087622"/>
            <a:ext cx="3974977" cy="263698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 xmlns:a16="http://schemas.microsoft.com/office/drawing/2014/main" id="{4F94A6BA-5F44-4B54-845C-07206656972B}"/>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99589960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79D5C45-76FC-4D80-813B-722051314804}"/>
              </a:ext>
            </a:extLst>
          </p:cNvPr>
          <p:cNvSpPr>
            <a:spLocks noGrp="1"/>
          </p:cNvSpPr>
          <p:nvPr>
            <p:ph sz="quarter" idx="13"/>
          </p:nvPr>
        </p:nvSpPr>
        <p:spPr>
          <a:xfrm>
            <a:off x="628651" y="1930400"/>
            <a:ext cx="6783665" cy="1398726"/>
          </a:xfrm>
        </p:spPr>
        <p:txBody>
          <a:bodyPr>
            <a:normAutofit fontScale="92500" lnSpcReduction="20000"/>
          </a:bodyPr>
          <a:lstStyle/>
          <a:p>
            <a:pPr algn="l">
              <a:buNone/>
            </a:pPr>
            <a:r>
              <a:rPr lang="en-US" sz="2000" b="1" i="0" dirty="0">
                <a:effectLst/>
              </a:rPr>
              <a:t>UNION With </a:t>
            </a:r>
            <a:r>
              <a:rPr lang="en-US" sz="2000" b="1" i="0" dirty="0" smtClean="0">
                <a:effectLst/>
              </a:rPr>
              <a:t>WHERE:</a:t>
            </a:r>
          </a:p>
          <a:p>
            <a:pPr>
              <a:buNone/>
            </a:pPr>
            <a:r>
              <a:rPr lang="en-US" sz="2000" b="0" i="0" dirty="0" smtClean="0">
                <a:effectLst/>
              </a:rPr>
              <a:t>The </a:t>
            </a:r>
            <a:r>
              <a:rPr lang="en-US" sz="2000" b="0" i="0" dirty="0">
                <a:effectLst/>
              </a:rPr>
              <a:t>following SQL statement returns the German cities (</a:t>
            </a:r>
            <a:r>
              <a:rPr lang="en-US" sz="2000" b="0" i="0" dirty="0" smtClean="0">
                <a:effectLst/>
              </a:rPr>
              <a:t>only</a:t>
            </a:r>
          </a:p>
          <a:p>
            <a:pPr>
              <a:buNone/>
            </a:pPr>
            <a:r>
              <a:rPr lang="en-US" sz="2000" b="0" i="0" dirty="0" smtClean="0">
                <a:effectLst/>
              </a:rPr>
              <a:t>distinct </a:t>
            </a:r>
            <a:r>
              <a:rPr lang="en-US" sz="2000" b="0" i="0" dirty="0">
                <a:effectLst/>
              </a:rPr>
              <a:t>values) from both the "Customers" and the "</a:t>
            </a:r>
            <a:r>
              <a:rPr lang="en-US" sz="2000" b="0" i="0" dirty="0" smtClean="0">
                <a:effectLst/>
              </a:rPr>
              <a:t>Suppliers“</a:t>
            </a:r>
          </a:p>
          <a:p>
            <a:pPr>
              <a:buNone/>
            </a:pPr>
            <a:r>
              <a:rPr lang="en-US" sz="2000" b="0" i="0" dirty="0" smtClean="0">
                <a:effectLst/>
              </a:rPr>
              <a:t>table</a:t>
            </a:r>
            <a:r>
              <a:rPr lang="en-US" sz="2000" b="0" i="0" dirty="0">
                <a:effectLst/>
              </a:rPr>
              <a:t>:</a:t>
            </a:r>
          </a:p>
        </p:txBody>
      </p:sp>
      <p:pic>
        <p:nvPicPr>
          <p:cNvPr id="5" name="Picture 4">
            <a:extLst>
              <a:ext uri="{FF2B5EF4-FFF2-40B4-BE49-F238E27FC236}">
                <a16:creationId xmlns="" xmlns:a16="http://schemas.microsoft.com/office/drawing/2014/main" id="{B233ECEE-F7A7-4AF8-8255-82588ADAD01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377069" y="3429000"/>
            <a:ext cx="3383581" cy="22083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a:extLst>
              <a:ext uri="{FF2B5EF4-FFF2-40B4-BE49-F238E27FC236}">
                <a16:creationId xmlns="" xmlns:a16="http://schemas.microsoft.com/office/drawing/2014/main" id="{E51BC12B-7D8B-4DB0-A2C3-D3583336F33D}"/>
              </a:ext>
            </a:extLst>
          </p:cNvPr>
          <p:cNvSpPr>
            <a:spLocks noGrp="1"/>
          </p:cNvSpPr>
          <p:nvPr>
            <p:ph type="title"/>
          </p:nvPr>
        </p:nvSpPr>
        <p:spPr>
          <a:xfrm>
            <a:off x="609600" y="365126"/>
            <a:ext cx="6782991" cy="1325563"/>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UNION OPERATOR</a:t>
            </a:r>
          </a:p>
        </p:txBody>
      </p:sp>
      <p:pic>
        <p:nvPicPr>
          <p:cNvPr id="7" name="Picture 6">
            <a:extLst>
              <a:ext uri="{FF2B5EF4-FFF2-40B4-BE49-F238E27FC236}">
                <a16:creationId xmlns="" xmlns:a16="http://schemas.microsoft.com/office/drawing/2014/main" id="{E0C58F56-9090-4E6C-9F6A-92295A329870}"/>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58809417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A43ECBA-FA84-4D0C-908C-938A743F4557}"/>
              </a:ext>
            </a:extLst>
          </p:cNvPr>
          <p:cNvSpPr>
            <a:spLocks noGrp="1"/>
          </p:cNvSpPr>
          <p:nvPr>
            <p:ph sz="quarter" idx="13"/>
          </p:nvPr>
        </p:nvSpPr>
        <p:spPr>
          <a:xfrm>
            <a:off x="628651" y="1930401"/>
            <a:ext cx="6783665" cy="1325563"/>
          </a:xfrm>
        </p:spPr>
        <p:txBody>
          <a:bodyPr>
            <a:normAutofit/>
          </a:bodyPr>
          <a:lstStyle/>
          <a:p>
            <a:pPr algn="l">
              <a:buNone/>
            </a:pPr>
            <a:r>
              <a:rPr lang="en-US" sz="2000" b="1" i="0" dirty="0">
                <a:solidFill>
                  <a:srgbClr val="000000"/>
                </a:solidFill>
                <a:effectLst/>
              </a:rPr>
              <a:t>UNION ALL With </a:t>
            </a:r>
            <a:r>
              <a:rPr lang="en-US" sz="2000" b="1" i="0" dirty="0" smtClean="0">
                <a:solidFill>
                  <a:srgbClr val="000000"/>
                </a:solidFill>
                <a:effectLst/>
              </a:rPr>
              <a:t>WHERE:</a:t>
            </a:r>
            <a:endParaRPr lang="en-US" sz="2000" b="1" dirty="0">
              <a:solidFill>
                <a:srgbClr val="000000"/>
              </a:solidFill>
            </a:endParaRPr>
          </a:p>
          <a:p>
            <a:pPr algn="l">
              <a:buNone/>
            </a:pPr>
            <a:r>
              <a:rPr lang="en-US" sz="2000" b="0" i="0" dirty="0" smtClean="0">
                <a:solidFill>
                  <a:srgbClr val="000000"/>
                </a:solidFill>
                <a:effectLst/>
              </a:rPr>
              <a:t>The </a:t>
            </a:r>
            <a:r>
              <a:rPr lang="en-US" sz="2000" b="0" i="0" dirty="0">
                <a:solidFill>
                  <a:srgbClr val="000000"/>
                </a:solidFill>
                <a:effectLst/>
              </a:rPr>
              <a:t>following SQL statement returns the German cities (duplicate values also) from both the "Customers" and the "Suppliers" table:</a:t>
            </a:r>
          </a:p>
        </p:txBody>
      </p:sp>
      <p:pic>
        <p:nvPicPr>
          <p:cNvPr id="5" name="Picture 4">
            <a:extLst>
              <a:ext uri="{FF2B5EF4-FFF2-40B4-BE49-F238E27FC236}">
                <a16:creationId xmlns="" xmlns:a16="http://schemas.microsoft.com/office/drawing/2014/main" id="{9F499A0C-9CCA-4BB3-881B-690F0E4B810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67814" y="3253667"/>
            <a:ext cx="3504187" cy="25523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a:extLst>
              <a:ext uri="{FF2B5EF4-FFF2-40B4-BE49-F238E27FC236}">
                <a16:creationId xmlns="" xmlns:a16="http://schemas.microsoft.com/office/drawing/2014/main" id="{27771631-079C-4939-82E2-A8FC3BD80865}"/>
              </a:ext>
            </a:extLst>
          </p:cNvPr>
          <p:cNvSpPr>
            <a:spLocks noGrp="1"/>
          </p:cNvSpPr>
          <p:nvPr>
            <p:ph type="title"/>
          </p:nvPr>
        </p:nvSpPr>
        <p:spPr>
          <a:xfrm>
            <a:off x="609600" y="365126"/>
            <a:ext cx="6782991" cy="1325563"/>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UNION OPERATOR</a:t>
            </a:r>
          </a:p>
        </p:txBody>
      </p:sp>
      <p:pic>
        <p:nvPicPr>
          <p:cNvPr id="7" name="Picture 6">
            <a:extLst>
              <a:ext uri="{FF2B5EF4-FFF2-40B4-BE49-F238E27FC236}">
                <a16:creationId xmlns="" xmlns:a16="http://schemas.microsoft.com/office/drawing/2014/main" id="{D7FAEE80-30D8-448C-AF6D-F15E3D8102B2}"/>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360609985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8A9787-8359-4D45-858A-BEF37A4E51C3}"/>
              </a:ext>
            </a:extLst>
          </p:cNvPr>
          <p:cNvSpPr>
            <a:spLocks noGrp="1"/>
          </p:cNvSpPr>
          <p:nvPr>
            <p:ph type="title"/>
          </p:nvPr>
        </p:nvSpPr>
        <p:spPr/>
        <p:txBody>
          <a:bodyPr/>
          <a:lstStyle/>
          <a:p>
            <a:pPr algn="ctr"/>
            <a:r>
              <a:rPr lang="en-IN" sz="4000" dirty="0">
                <a:solidFill>
                  <a:schemeClr val="tx1">
                    <a:lumMod val="75000"/>
                    <a:lumOff val="25000"/>
                  </a:schemeClr>
                </a:solidFill>
                <a:latin typeface="+mn-lt"/>
                <a:ea typeface="Adobe Fangsong Std R" panose="02020400000000000000" pitchFamily="18" charset="-128"/>
              </a:rPr>
              <a:t>AGGREGATE FUNCTIONS</a:t>
            </a:r>
          </a:p>
        </p:txBody>
      </p:sp>
      <p:sp>
        <p:nvSpPr>
          <p:cNvPr id="3" name="Content Placeholder 2">
            <a:extLst>
              <a:ext uri="{FF2B5EF4-FFF2-40B4-BE49-F238E27FC236}">
                <a16:creationId xmlns="" xmlns:a16="http://schemas.microsoft.com/office/drawing/2014/main" id="{1F6C9143-E518-4E61-8182-397E26D09476}"/>
              </a:ext>
            </a:extLst>
          </p:cNvPr>
          <p:cNvSpPr>
            <a:spLocks noGrp="1"/>
          </p:cNvSpPr>
          <p:nvPr>
            <p:ph sz="quarter" idx="13"/>
          </p:nvPr>
        </p:nvSpPr>
        <p:spPr>
          <a:xfrm>
            <a:off x="609244" y="1571612"/>
            <a:ext cx="6783665" cy="3714776"/>
          </a:xfrm>
        </p:spPr>
        <p:txBody>
          <a:bodyPr>
            <a:normAutofit/>
          </a:bodyPr>
          <a:lstStyle/>
          <a:p>
            <a:r>
              <a:rPr lang="en-US" sz="2000" i="0" dirty="0">
                <a:effectLst/>
              </a:rPr>
              <a:t>MySQL's aggregate function is used to perform calculations on multiple values and return the result in a single value like the average of all values, the sum of all values, and maximum &amp; minimum value among certain groups of values. </a:t>
            </a:r>
            <a:endParaRPr lang="en-US" sz="2000" i="0" dirty="0" smtClean="0">
              <a:effectLst/>
            </a:endParaRPr>
          </a:p>
          <a:p>
            <a:r>
              <a:rPr lang="en-US" sz="2000" i="0" dirty="0" smtClean="0">
                <a:effectLst/>
              </a:rPr>
              <a:t>We </a:t>
            </a:r>
            <a:r>
              <a:rPr lang="en-US" sz="2000" i="0" dirty="0">
                <a:effectLst/>
              </a:rPr>
              <a:t>mostly use the aggregate functions with </a:t>
            </a:r>
            <a:r>
              <a:rPr lang="en-US" sz="2000" i="0" u="none" strike="noStrike" dirty="0">
                <a:effectLst/>
                <a:hlinkClick r:id="rId2">
                  <a:extLst>
                    <a:ext uri="{A12FA001-AC4F-418D-AE19-62706E023703}">
                      <ahyp:hlinkClr xmlns="" xmlns:ahyp="http://schemas.microsoft.com/office/drawing/2018/hyperlinkcolor" val="tx"/>
                    </a:ext>
                  </a:extLst>
                </a:hlinkClick>
              </a:rPr>
              <a:t>SELECT statements</a:t>
            </a:r>
            <a:r>
              <a:rPr lang="en-US" sz="2000" i="0" dirty="0">
                <a:effectLst/>
              </a:rPr>
              <a:t> in the data query languages.</a:t>
            </a:r>
          </a:p>
          <a:p>
            <a:pPr algn="just">
              <a:buNone/>
            </a:pPr>
            <a:r>
              <a:rPr lang="en-US" sz="2000" b="1" i="0" dirty="0" smtClean="0">
                <a:effectLst/>
              </a:rPr>
              <a:t>Syntax:</a:t>
            </a:r>
          </a:p>
          <a:p>
            <a:pPr algn="just">
              <a:buNone/>
            </a:pPr>
            <a:r>
              <a:rPr lang="en-US" sz="2000" b="0" i="0" dirty="0" smtClean="0">
                <a:effectLst/>
              </a:rPr>
              <a:t>The </a:t>
            </a:r>
            <a:r>
              <a:rPr lang="en-US" sz="2000" b="0" i="0" dirty="0">
                <a:effectLst/>
              </a:rPr>
              <a:t>following are the syntax to use aggregate </a:t>
            </a:r>
            <a:r>
              <a:rPr lang="en-US" sz="2000" b="0" i="0" dirty="0" smtClean="0">
                <a:effectLst/>
              </a:rPr>
              <a:t>functions</a:t>
            </a:r>
          </a:p>
          <a:p>
            <a:pPr algn="just">
              <a:buNone/>
            </a:pPr>
            <a:r>
              <a:rPr lang="en-US" sz="2000" b="0" i="0" dirty="0" smtClean="0">
                <a:effectLst/>
              </a:rPr>
              <a:t> in </a:t>
            </a:r>
            <a:r>
              <a:rPr lang="en-US" sz="2000" b="0" i="0" dirty="0" err="1" smtClean="0">
                <a:effectLst/>
              </a:rPr>
              <a:t>MySQL</a:t>
            </a:r>
            <a:r>
              <a:rPr lang="en-US" sz="2000" b="0" i="0" dirty="0">
                <a:effectLst/>
              </a:rPr>
              <a:t>:</a:t>
            </a:r>
          </a:p>
          <a:p>
            <a:pPr marL="0" indent="0" algn="just">
              <a:buNone/>
            </a:pPr>
            <a:r>
              <a:rPr lang="en-US" sz="2000" b="0" i="0" dirty="0">
                <a:effectLst/>
              </a:rPr>
              <a:t>  </a:t>
            </a:r>
            <a:r>
              <a:rPr lang="en-US" sz="2000" b="0" i="0" dirty="0" err="1" smtClean="0">
                <a:effectLst/>
              </a:rPr>
              <a:t>function_name</a:t>
            </a:r>
            <a:r>
              <a:rPr lang="en-US" sz="2000" b="0" i="0" dirty="0">
                <a:effectLst/>
              </a:rPr>
              <a:t> (</a:t>
            </a:r>
            <a:r>
              <a:rPr lang="en-US" sz="2000" b="1" i="0" dirty="0">
                <a:effectLst/>
              </a:rPr>
              <a:t>DISTINCT</a:t>
            </a:r>
            <a:r>
              <a:rPr lang="en-US" sz="2000" b="0" i="0" dirty="0">
                <a:effectLst/>
              </a:rPr>
              <a:t> | ALL expression)  </a:t>
            </a:r>
          </a:p>
        </p:txBody>
      </p:sp>
      <p:pic>
        <p:nvPicPr>
          <p:cNvPr id="4" name="Picture 3">
            <a:extLst>
              <a:ext uri="{FF2B5EF4-FFF2-40B4-BE49-F238E27FC236}">
                <a16:creationId xmlns="" xmlns:a16="http://schemas.microsoft.com/office/drawing/2014/main" id="{ABB535BC-2861-4378-87CD-C1E43B5F7C8B}"/>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287648754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8A9787-8359-4D45-858A-BEF37A4E51C3}"/>
              </a:ext>
            </a:extLst>
          </p:cNvPr>
          <p:cNvSpPr>
            <a:spLocks noGrp="1"/>
          </p:cNvSpPr>
          <p:nvPr>
            <p:ph type="title"/>
          </p:nvPr>
        </p:nvSpPr>
        <p:spPr/>
        <p:txBody>
          <a:bodyPr/>
          <a:lstStyle/>
          <a:p>
            <a:pPr algn="ctr"/>
            <a:r>
              <a:rPr lang="en-IN" sz="4000" dirty="0">
                <a:solidFill>
                  <a:schemeClr val="tx1">
                    <a:lumMod val="75000"/>
                    <a:lumOff val="25000"/>
                  </a:schemeClr>
                </a:solidFill>
                <a:latin typeface="+mn-lt"/>
                <a:ea typeface="Adobe Fangsong Std R" panose="02020400000000000000" pitchFamily="18" charset="-128"/>
              </a:rPr>
              <a:t>AGGREGATE FUNCTIONS</a:t>
            </a:r>
          </a:p>
        </p:txBody>
      </p:sp>
      <p:sp>
        <p:nvSpPr>
          <p:cNvPr id="3" name="Content Placeholder 2">
            <a:extLst>
              <a:ext uri="{FF2B5EF4-FFF2-40B4-BE49-F238E27FC236}">
                <a16:creationId xmlns="" xmlns:a16="http://schemas.microsoft.com/office/drawing/2014/main" id="{1F6C9143-E518-4E61-8182-397E26D09476}"/>
              </a:ext>
            </a:extLst>
          </p:cNvPr>
          <p:cNvSpPr>
            <a:spLocks noGrp="1"/>
          </p:cNvSpPr>
          <p:nvPr>
            <p:ph sz="quarter" idx="13"/>
          </p:nvPr>
        </p:nvSpPr>
        <p:spPr>
          <a:xfrm>
            <a:off x="609244" y="1571612"/>
            <a:ext cx="6783665" cy="1071570"/>
          </a:xfrm>
        </p:spPr>
        <p:txBody>
          <a:bodyPr>
            <a:normAutofit fontScale="92500" lnSpcReduction="10000"/>
          </a:bodyPr>
          <a:lstStyle/>
          <a:p>
            <a:pPr>
              <a:buNone/>
            </a:pPr>
            <a:r>
              <a:rPr lang="en-US" sz="2000" dirty="0" smtClean="0"/>
              <a:t>There are various aggregate functions available in </a:t>
            </a:r>
            <a:r>
              <a:rPr lang="en-US" sz="2000" dirty="0" err="1" smtClean="0">
                <a:hlinkClick r:id="rId2"/>
              </a:rPr>
              <a:t>MySQL</a:t>
            </a:r>
            <a:r>
              <a:rPr lang="en-US" sz="2000" dirty="0" smtClean="0"/>
              <a:t>. Some</a:t>
            </a:r>
          </a:p>
          <a:p>
            <a:pPr>
              <a:buNone/>
            </a:pPr>
            <a:r>
              <a:rPr lang="en-US" sz="2000" dirty="0" smtClean="0"/>
              <a:t>of the most commonly used aggregate functions are</a:t>
            </a:r>
          </a:p>
          <a:p>
            <a:pPr>
              <a:buNone/>
            </a:pPr>
            <a:r>
              <a:rPr lang="en-US" sz="2000" dirty="0" err="1" smtClean="0"/>
              <a:t>summarised</a:t>
            </a:r>
            <a:r>
              <a:rPr lang="en-US" sz="2000" dirty="0" smtClean="0"/>
              <a:t> in the below table:</a:t>
            </a:r>
            <a:endParaRPr lang="en-US" sz="2000" b="0" i="0" dirty="0">
              <a:effectLst/>
            </a:endParaRPr>
          </a:p>
        </p:txBody>
      </p:sp>
      <p:pic>
        <p:nvPicPr>
          <p:cNvPr id="4" name="Picture 3">
            <a:extLst>
              <a:ext uri="{FF2B5EF4-FFF2-40B4-BE49-F238E27FC236}">
                <a16:creationId xmlns="" xmlns:a16="http://schemas.microsoft.com/office/drawing/2014/main" id="{ABB535BC-2861-4378-87CD-C1E43B5F7C8B}"/>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pic>
        <p:nvPicPr>
          <p:cNvPr id="5" name="Picture 4" descr="aggr.PNG"/>
          <p:cNvPicPr>
            <a:picLocks noChangeAspect="1"/>
          </p:cNvPicPr>
          <p:nvPr/>
        </p:nvPicPr>
        <p:blipFill>
          <a:blip r:embed="rId4"/>
          <a:stretch>
            <a:fillRect/>
          </a:stretch>
        </p:blipFill>
        <p:spPr>
          <a:xfrm>
            <a:off x="642909" y="2760811"/>
            <a:ext cx="6901855" cy="3788166"/>
          </a:xfrm>
          <a:prstGeom prst="rect">
            <a:avLst/>
          </a:prstGeom>
        </p:spPr>
      </p:pic>
    </p:spTree>
    <p:extLst>
      <p:ext uri="{BB962C8B-B14F-4D97-AF65-F5344CB8AC3E}">
        <p14:creationId xmlns="" xmlns:p14="http://schemas.microsoft.com/office/powerpoint/2010/main" val="287648754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862978-DC0E-4D73-9BD7-2EA41BD463E2}"/>
              </a:ext>
            </a:extLst>
          </p:cNvPr>
          <p:cNvSpPr>
            <a:spLocks noGrp="1"/>
          </p:cNvSpPr>
          <p:nvPr>
            <p:ph type="title"/>
          </p:nvPr>
        </p:nvSpPr>
        <p:spPr/>
        <p:txBody>
          <a:bodyPr/>
          <a:lstStyle/>
          <a:p>
            <a:pPr algn="ctr"/>
            <a:r>
              <a:rPr lang="en-IN" sz="4000" dirty="0">
                <a:solidFill>
                  <a:schemeClr val="tx1">
                    <a:lumMod val="75000"/>
                    <a:lumOff val="25000"/>
                  </a:schemeClr>
                </a:solidFill>
                <a:latin typeface="+mn-lt"/>
                <a:ea typeface="Adobe Fangsong Std R" panose="02020400000000000000" pitchFamily="18" charset="-128"/>
              </a:rPr>
              <a:t>COUNT() FUNCTION</a:t>
            </a:r>
          </a:p>
        </p:txBody>
      </p:sp>
      <p:sp>
        <p:nvSpPr>
          <p:cNvPr id="3" name="Content Placeholder 2">
            <a:extLst>
              <a:ext uri="{FF2B5EF4-FFF2-40B4-BE49-F238E27FC236}">
                <a16:creationId xmlns="" xmlns:a16="http://schemas.microsoft.com/office/drawing/2014/main" id="{2A473775-6EB2-4470-B8D3-02BEDC794C1D}"/>
              </a:ext>
            </a:extLst>
          </p:cNvPr>
          <p:cNvSpPr>
            <a:spLocks noGrp="1"/>
          </p:cNvSpPr>
          <p:nvPr>
            <p:ph sz="quarter" idx="13"/>
          </p:nvPr>
        </p:nvSpPr>
        <p:spPr>
          <a:xfrm>
            <a:off x="628651" y="1930400"/>
            <a:ext cx="6783665" cy="2845786"/>
          </a:xfrm>
        </p:spPr>
        <p:txBody>
          <a:bodyPr>
            <a:normAutofit fontScale="92500" lnSpcReduction="20000"/>
          </a:bodyPr>
          <a:lstStyle/>
          <a:p>
            <a:pPr algn="just"/>
            <a:r>
              <a:rPr lang="en-US" sz="2000" b="0" i="0" dirty="0">
                <a:solidFill>
                  <a:srgbClr val="333333"/>
                </a:solidFill>
                <a:effectLst/>
              </a:rPr>
              <a:t>MySQL count() function </a:t>
            </a:r>
            <a:r>
              <a:rPr lang="en-US" sz="2000" b="1" i="0" dirty="0">
                <a:solidFill>
                  <a:srgbClr val="333333"/>
                </a:solidFill>
                <a:effectLst/>
              </a:rPr>
              <a:t>returns the total number of values</a:t>
            </a:r>
            <a:r>
              <a:rPr lang="en-US" sz="2000" b="0" i="0" dirty="0">
                <a:solidFill>
                  <a:srgbClr val="333333"/>
                </a:solidFill>
                <a:effectLst/>
              </a:rPr>
              <a:t> in the expression. This function produces all rows or only some rows of the table based on a specified condition, and its return type is </a:t>
            </a:r>
            <a:r>
              <a:rPr lang="en-US" sz="2000" b="1" i="0" dirty="0">
                <a:solidFill>
                  <a:srgbClr val="333333"/>
                </a:solidFill>
                <a:effectLst/>
              </a:rPr>
              <a:t>BIGINT</a:t>
            </a:r>
            <a:r>
              <a:rPr lang="en-US" sz="2000" b="0" i="0" dirty="0" smtClean="0">
                <a:solidFill>
                  <a:srgbClr val="333333"/>
                </a:solidFill>
                <a:effectLst/>
              </a:rPr>
              <a:t>.</a:t>
            </a:r>
          </a:p>
          <a:p>
            <a:pPr algn="just"/>
            <a:r>
              <a:rPr lang="en-US" sz="2000" b="0" i="0" dirty="0" smtClean="0">
                <a:solidFill>
                  <a:srgbClr val="333333"/>
                </a:solidFill>
                <a:effectLst/>
              </a:rPr>
              <a:t> </a:t>
            </a:r>
            <a:r>
              <a:rPr lang="en-US" sz="2000" b="0" i="0" dirty="0">
                <a:solidFill>
                  <a:srgbClr val="333333"/>
                </a:solidFill>
                <a:effectLst/>
              </a:rPr>
              <a:t>It returns zero if it does not find any matching rows. It can work with both numeric and non-numeric data types.</a:t>
            </a:r>
          </a:p>
          <a:p>
            <a:pPr algn="just"/>
            <a:r>
              <a:rPr lang="en-US" sz="2000" b="0" i="0" dirty="0">
                <a:solidFill>
                  <a:srgbClr val="333333"/>
                </a:solidFill>
                <a:effectLst/>
              </a:rPr>
              <a:t>Suppose we want to get the total number of employees in the employee table, we need to use the count() function as shown in the following query</a:t>
            </a:r>
            <a:r>
              <a:rPr lang="en-US" sz="2000" b="0" i="0" dirty="0" smtClean="0">
                <a:solidFill>
                  <a:srgbClr val="333333"/>
                </a:solidFill>
                <a:effectLst/>
              </a:rPr>
              <a:t>:</a:t>
            </a:r>
          </a:p>
          <a:p>
            <a:pPr algn="just"/>
            <a:r>
              <a:rPr lang="en-IN" sz="2000" b="1" dirty="0" smtClean="0">
                <a:solidFill>
                  <a:srgbClr val="333333"/>
                </a:solidFill>
              </a:rPr>
              <a:t>Syntax:</a:t>
            </a:r>
            <a:endParaRPr lang="en-US" sz="2000" b="1" i="0" dirty="0">
              <a:solidFill>
                <a:srgbClr val="333333"/>
              </a:solidFill>
              <a:effectLst/>
            </a:endParaRPr>
          </a:p>
          <a:p>
            <a:pPr marL="0" indent="0" algn="just">
              <a:buNone/>
            </a:pPr>
            <a:r>
              <a:rPr lang="en-US" sz="2000" b="0" i="0" dirty="0">
                <a:solidFill>
                  <a:srgbClr val="000000"/>
                </a:solidFill>
                <a:effectLst/>
              </a:rPr>
              <a:t>          </a:t>
            </a:r>
            <a:r>
              <a:rPr lang="en-US" sz="2000" b="1" i="0" dirty="0" smtClean="0">
                <a:solidFill>
                  <a:srgbClr val="006699"/>
                </a:solidFill>
                <a:effectLst/>
              </a:rPr>
              <a:t>SELECT</a:t>
            </a:r>
            <a:r>
              <a:rPr lang="en-US" sz="2000" b="0" i="0" dirty="0">
                <a:solidFill>
                  <a:srgbClr val="000000"/>
                </a:solidFill>
                <a:effectLst/>
              </a:rPr>
              <a:t> </a:t>
            </a:r>
            <a:r>
              <a:rPr lang="en-US" sz="2000" b="0" i="0" dirty="0">
                <a:solidFill>
                  <a:srgbClr val="FF1493"/>
                </a:solidFill>
                <a:effectLst/>
              </a:rPr>
              <a:t>COUNT</a:t>
            </a:r>
            <a:r>
              <a:rPr lang="en-US" sz="2000" b="0" i="0" dirty="0">
                <a:solidFill>
                  <a:srgbClr val="000000"/>
                </a:solidFill>
                <a:effectLst/>
              </a:rPr>
              <a:t>(</a:t>
            </a:r>
            <a:r>
              <a:rPr lang="en-US" sz="2000" b="1" i="0" dirty="0">
                <a:solidFill>
                  <a:srgbClr val="006699"/>
                </a:solidFill>
                <a:effectLst/>
              </a:rPr>
              <a:t>name</a:t>
            </a:r>
            <a:r>
              <a:rPr lang="en-US" sz="2000" b="0" i="0" dirty="0">
                <a:solidFill>
                  <a:srgbClr val="000000"/>
                </a:solidFill>
                <a:effectLst/>
              </a:rPr>
              <a:t>) </a:t>
            </a:r>
            <a:r>
              <a:rPr lang="en-US" sz="2000" b="1" i="0" dirty="0">
                <a:solidFill>
                  <a:srgbClr val="006699"/>
                </a:solidFill>
                <a:effectLst/>
              </a:rPr>
              <a:t>FROM</a:t>
            </a:r>
            <a:r>
              <a:rPr lang="en-US" sz="2000" b="0" i="0" dirty="0">
                <a:solidFill>
                  <a:srgbClr val="000000"/>
                </a:solidFill>
                <a:effectLst/>
              </a:rPr>
              <a:t> employee;     </a:t>
            </a:r>
          </a:p>
        </p:txBody>
      </p:sp>
      <p:pic>
        <p:nvPicPr>
          <p:cNvPr id="4" name="Picture 3">
            <a:extLst>
              <a:ext uri="{FF2B5EF4-FFF2-40B4-BE49-F238E27FC236}">
                <a16:creationId xmlns="" xmlns:a16="http://schemas.microsoft.com/office/drawing/2014/main" id="{AE1D0DC3-1AD0-424B-8F8A-71BA7B56FEE1}"/>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270821607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730AAC80-9490-415B-B53B-0857DF51C48B}"/>
              </a:ext>
            </a:extLst>
          </p:cNvPr>
          <p:cNvPicPr>
            <a:picLocks noGrp="1" noChangeAspect="1"/>
          </p:cNvPicPr>
          <p:nvPr>
            <p:ph sz="quarter" idx="13"/>
          </p:nvPr>
        </p:nvPicPr>
        <p:blipFill>
          <a:blip r:embed="rId2">
            <a:extLst>
              <a:ext uri="{28A0092B-C50C-407E-A947-70E740481C1C}">
                <a14:useLocalDpi xmlns="" xmlns:a14="http://schemas.microsoft.com/office/drawing/2010/main" val="0"/>
              </a:ext>
            </a:extLst>
          </a:blip>
          <a:stretch>
            <a:fillRect/>
          </a:stretch>
        </p:blipFill>
        <p:spPr>
          <a:xfrm>
            <a:off x="1512702" y="2473583"/>
            <a:ext cx="5083280" cy="34874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a:extLst>
              <a:ext uri="{FF2B5EF4-FFF2-40B4-BE49-F238E27FC236}">
                <a16:creationId xmlns="" xmlns:a16="http://schemas.microsoft.com/office/drawing/2014/main" id="{51589363-6198-4C37-84A8-3A50575C871A}"/>
              </a:ext>
            </a:extLst>
          </p:cNvPr>
          <p:cNvSpPr>
            <a:spLocks noGrp="1"/>
          </p:cNvSpPr>
          <p:nvPr>
            <p:ph type="title"/>
          </p:nvPr>
        </p:nvSpPr>
        <p:spPr>
          <a:xfrm>
            <a:off x="609600" y="365126"/>
            <a:ext cx="6782991" cy="1325563"/>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COUNT() FUNCTION</a:t>
            </a:r>
          </a:p>
        </p:txBody>
      </p:sp>
      <p:sp>
        <p:nvSpPr>
          <p:cNvPr id="8" name="TextBox 7">
            <a:extLst>
              <a:ext uri="{FF2B5EF4-FFF2-40B4-BE49-F238E27FC236}">
                <a16:creationId xmlns="" xmlns:a16="http://schemas.microsoft.com/office/drawing/2014/main" id="{BD1205B5-A588-4931-A99C-2BBC26861703}"/>
              </a:ext>
            </a:extLst>
          </p:cNvPr>
          <p:cNvSpPr txBox="1"/>
          <p:nvPr/>
        </p:nvSpPr>
        <p:spPr>
          <a:xfrm>
            <a:off x="1106934" y="1897469"/>
            <a:ext cx="4570890" cy="369332"/>
          </a:xfrm>
          <a:prstGeom prst="rect">
            <a:avLst/>
          </a:prstGeom>
          <a:noFill/>
        </p:spPr>
        <p:txBody>
          <a:bodyPr wrap="square">
            <a:spAutoFit/>
          </a:bodyPr>
          <a:lstStyle/>
          <a:p>
            <a:r>
              <a:rPr lang="en-IN" b="1" i="0" dirty="0">
                <a:solidFill>
                  <a:srgbClr val="333333"/>
                </a:solidFill>
                <a:effectLst/>
                <a:latin typeface="Inter-Bold"/>
              </a:rPr>
              <a:t>Example</a:t>
            </a:r>
            <a:endParaRPr lang="en-IN" dirty="0"/>
          </a:p>
        </p:txBody>
      </p:sp>
      <p:pic>
        <p:nvPicPr>
          <p:cNvPr id="7" name="Picture 6">
            <a:extLst>
              <a:ext uri="{FF2B5EF4-FFF2-40B4-BE49-F238E27FC236}">
                <a16:creationId xmlns="" xmlns:a16="http://schemas.microsoft.com/office/drawing/2014/main" id="{B74DE18E-C94E-47BA-BE4D-07E6A155C4D6}"/>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397501197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2DE9B-3C63-4FF3-A168-48DE817B78D6}"/>
              </a:ext>
            </a:extLst>
          </p:cNvPr>
          <p:cNvSpPr>
            <a:spLocks noGrp="1"/>
          </p:cNvSpPr>
          <p:nvPr>
            <p:ph type="title"/>
          </p:nvPr>
        </p:nvSpPr>
        <p:spPr/>
        <p:txBody>
          <a:bodyPr/>
          <a:lstStyle/>
          <a:p>
            <a:pPr algn="ctr"/>
            <a:r>
              <a:rPr lang="en-IN" sz="4000" dirty="0">
                <a:solidFill>
                  <a:schemeClr val="tx1">
                    <a:lumMod val="75000"/>
                    <a:lumOff val="25000"/>
                  </a:schemeClr>
                </a:solidFill>
                <a:latin typeface="+mn-lt"/>
                <a:ea typeface="Adobe Fangsong Std R" panose="02020400000000000000" pitchFamily="18" charset="-128"/>
              </a:rPr>
              <a:t>SUM() FUNCTION</a:t>
            </a:r>
          </a:p>
        </p:txBody>
      </p:sp>
      <p:sp>
        <p:nvSpPr>
          <p:cNvPr id="3" name="Content Placeholder 2">
            <a:extLst>
              <a:ext uri="{FF2B5EF4-FFF2-40B4-BE49-F238E27FC236}">
                <a16:creationId xmlns="" xmlns:a16="http://schemas.microsoft.com/office/drawing/2014/main" id="{E5C771D6-B683-40AD-9DC4-D99265136BD1}"/>
              </a:ext>
            </a:extLst>
          </p:cNvPr>
          <p:cNvSpPr>
            <a:spLocks noGrp="1"/>
          </p:cNvSpPr>
          <p:nvPr>
            <p:ph sz="quarter" idx="13"/>
          </p:nvPr>
        </p:nvSpPr>
        <p:spPr>
          <a:xfrm>
            <a:off x="628651" y="1930400"/>
            <a:ext cx="6783665" cy="2055674"/>
          </a:xfrm>
        </p:spPr>
        <p:txBody>
          <a:bodyPr>
            <a:noAutofit/>
          </a:bodyPr>
          <a:lstStyle/>
          <a:p>
            <a:pPr algn="just"/>
            <a:r>
              <a:rPr lang="en-US" sz="2000" b="0" i="0" dirty="0">
                <a:effectLst/>
              </a:rPr>
              <a:t>The MySQL sum() function </a:t>
            </a:r>
            <a:r>
              <a:rPr lang="en-US" sz="2000" b="1" i="0" dirty="0">
                <a:effectLst/>
              </a:rPr>
              <a:t>returns the total summed (non-NULL) value</a:t>
            </a:r>
            <a:r>
              <a:rPr lang="en-US" sz="2000" b="0" i="0" dirty="0">
                <a:effectLst/>
              </a:rPr>
              <a:t> of an expression. It returns NULL if the result set does not have any rows. It works with numeric data type only.</a:t>
            </a:r>
          </a:p>
          <a:p>
            <a:pPr algn="just"/>
            <a:r>
              <a:rPr lang="en-US" sz="2000" b="0" i="0" dirty="0">
                <a:effectLst/>
              </a:rPr>
              <a:t>Suppose we want to calculate the total number of working hours of all employees in the table, we need to use the sum() function as shown in the following query:</a:t>
            </a:r>
          </a:p>
          <a:p>
            <a:pPr marL="0" indent="0" algn="just">
              <a:buNone/>
            </a:pPr>
            <a:r>
              <a:rPr lang="en-US" sz="2000" b="1" dirty="0" smtClean="0"/>
              <a:t>SYNTAX:</a:t>
            </a:r>
            <a:r>
              <a:rPr lang="en-US" sz="2000" b="1" i="0" dirty="0" smtClean="0">
                <a:effectLst/>
              </a:rPr>
              <a:t>    	SELECT</a:t>
            </a:r>
            <a:r>
              <a:rPr lang="en-US" sz="2000" b="0" i="0" dirty="0">
                <a:effectLst/>
              </a:rPr>
              <a:t> SUM(working_hours) </a:t>
            </a:r>
            <a:r>
              <a:rPr lang="en-US" sz="2000" b="1" i="0" dirty="0">
                <a:effectLst/>
              </a:rPr>
              <a:t>AS</a:t>
            </a:r>
            <a:r>
              <a:rPr lang="en-US" sz="2000" b="0" i="0" dirty="0">
                <a:effectLst/>
              </a:rPr>
              <a:t> "Total working hours" </a:t>
            </a:r>
            <a:r>
              <a:rPr lang="en-US" sz="2000" b="0" i="0" dirty="0" smtClean="0">
                <a:effectLst/>
              </a:rPr>
              <a:t>	</a:t>
            </a:r>
            <a:r>
              <a:rPr lang="en-US" sz="2000" b="1" i="0" dirty="0" smtClean="0">
                <a:effectLst/>
              </a:rPr>
              <a:t>FROM</a:t>
            </a:r>
            <a:r>
              <a:rPr lang="en-US" sz="2000" b="0" i="0" dirty="0">
                <a:effectLst/>
              </a:rPr>
              <a:t> employee;  </a:t>
            </a:r>
          </a:p>
        </p:txBody>
      </p:sp>
      <p:pic>
        <p:nvPicPr>
          <p:cNvPr id="5" name="Picture 4">
            <a:extLst>
              <a:ext uri="{FF2B5EF4-FFF2-40B4-BE49-F238E27FC236}">
                <a16:creationId xmlns="" xmlns:a16="http://schemas.microsoft.com/office/drawing/2014/main" id="{CEDF3E73-8D8A-44D2-B102-71FC5DFF13C4}"/>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214546" y="4643446"/>
            <a:ext cx="4327287" cy="161442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EA3F347F-D570-42DF-A0A7-074623C390E2}"/>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74637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824753"/>
            <a:ext cx="6783665" cy="865935"/>
          </a:xfrm>
        </p:spPr>
        <p:txBody>
          <a:bodyPr>
            <a:normAutofit/>
          </a:bodyPr>
          <a:lstStyle/>
          <a:p>
            <a:pPr algn="ctr"/>
            <a:r>
              <a:rPr lang="en-IN" sz="3200" dirty="0" smtClean="0">
                <a:solidFill>
                  <a:schemeClr val="tx1">
                    <a:lumMod val="75000"/>
                    <a:lumOff val="25000"/>
                  </a:schemeClr>
                </a:solidFill>
                <a:latin typeface="+mn-lt"/>
                <a:ea typeface="Adobe Fangsong Std R" panose="02020400000000000000" pitchFamily="18" charset="-128"/>
              </a:rPr>
              <a:t>ADVANTAGES OF SQL</a:t>
            </a:r>
            <a:endParaRPr lang="en-IN" sz="32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EDEB05D4-C89F-4912-8657-D274DD9B8674}"/>
              </a:ext>
            </a:extLst>
          </p:cNvPr>
          <p:cNvSpPr>
            <a:spLocks noGrp="1"/>
          </p:cNvSpPr>
          <p:nvPr>
            <p:ph sz="quarter" idx="13"/>
          </p:nvPr>
        </p:nvSpPr>
        <p:spPr>
          <a:xfrm>
            <a:off x="628651" y="1930400"/>
            <a:ext cx="6783665" cy="2525059"/>
          </a:xfrm>
        </p:spPr>
        <p:txBody>
          <a:bodyPr>
            <a:noAutofit/>
          </a:bodyPr>
          <a:lstStyle/>
          <a:p>
            <a:pPr marL="514350" indent="-514350">
              <a:buNone/>
            </a:pPr>
            <a:r>
              <a:rPr lang="en-US" sz="2000" dirty="0" smtClean="0"/>
              <a:t>1.No programming needed</a:t>
            </a:r>
          </a:p>
          <a:p>
            <a:pPr marL="514350" indent="-514350">
              <a:buNone/>
            </a:pPr>
            <a:r>
              <a:rPr lang="en-US" sz="2000" dirty="0" smtClean="0"/>
              <a:t>2. High-Speed Query Processing</a:t>
            </a:r>
          </a:p>
          <a:p>
            <a:pPr marL="514350" indent="-514350">
              <a:buNone/>
            </a:pPr>
            <a:r>
              <a:rPr lang="en-US" sz="2000" dirty="0" smtClean="0"/>
              <a:t>3. Standardized Language</a:t>
            </a:r>
          </a:p>
          <a:p>
            <a:pPr marL="514350" indent="-514350">
              <a:buNone/>
            </a:pPr>
            <a:r>
              <a:rPr lang="en-US" sz="2000" dirty="0" smtClean="0"/>
              <a:t>4. Portability</a:t>
            </a:r>
          </a:p>
          <a:p>
            <a:pPr marL="514350" indent="-514350">
              <a:buNone/>
            </a:pPr>
            <a:r>
              <a:rPr lang="en-US" sz="2000" dirty="0" smtClean="0"/>
              <a:t>5. Interactive language</a:t>
            </a:r>
          </a:p>
          <a:p>
            <a:pPr marL="514350" indent="-514350">
              <a:buNone/>
            </a:pPr>
            <a:r>
              <a:rPr lang="en-US" sz="2000" dirty="0" smtClean="0"/>
              <a:t>6. More than one Data View</a:t>
            </a:r>
            <a:endParaRPr lang="en-IN" sz="2000" dirty="0"/>
          </a:p>
        </p:txBody>
      </p:sp>
      <p:pic>
        <p:nvPicPr>
          <p:cNvPr id="4" name="Picture 3">
            <a:extLst>
              <a:ext uri="{FF2B5EF4-FFF2-40B4-BE49-F238E27FC236}">
                <a16:creationId xmlns="" xmlns:a16="http://schemas.microsoft.com/office/drawing/2014/main" id="{26491CA9-656C-4247-9DA0-5E3F7AF5849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67DBBB-9E87-4D0A-91E7-BA2B79760D22}"/>
              </a:ext>
            </a:extLst>
          </p:cNvPr>
          <p:cNvSpPr>
            <a:spLocks noGrp="1"/>
          </p:cNvSpPr>
          <p:nvPr>
            <p:ph type="title"/>
          </p:nvPr>
        </p:nvSpPr>
        <p:spPr/>
        <p:txBody>
          <a:bodyPr/>
          <a:lstStyle/>
          <a:p>
            <a:pPr algn="ctr"/>
            <a:r>
              <a:rPr lang="en-IN" sz="4000" dirty="0">
                <a:solidFill>
                  <a:schemeClr val="tx1">
                    <a:lumMod val="75000"/>
                    <a:lumOff val="25000"/>
                  </a:schemeClr>
                </a:solidFill>
                <a:latin typeface="+mn-lt"/>
                <a:ea typeface="Adobe Fangsong Std R" panose="02020400000000000000" pitchFamily="18" charset="-128"/>
              </a:rPr>
              <a:t>AVG() FUNCTION</a:t>
            </a:r>
          </a:p>
        </p:txBody>
      </p:sp>
      <p:sp>
        <p:nvSpPr>
          <p:cNvPr id="3" name="Content Placeholder 2">
            <a:extLst>
              <a:ext uri="{FF2B5EF4-FFF2-40B4-BE49-F238E27FC236}">
                <a16:creationId xmlns="" xmlns:a16="http://schemas.microsoft.com/office/drawing/2014/main" id="{B79E51B8-0135-4B0D-A77E-79B12069DD13}"/>
              </a:ext>
            </a:extLst>
          </p:cNvPr>
          <p:cNvSpPr>
            <a:spLocks noGrp="1"/>
          </p:cNvSpPr>
          <p:nvPr>
            <p:ph sz="quarter" idx="13"/>
          </p:nvPr>
        </p:nvSpPr>
        <p:spPr>
          <a:xfrm>
            <a:off x="628651" y="1930401"/>
            <a:ext cx="6783665" cy="1851487"/>
          </a:xfrm>
        </p:spPr>
        <p:txBody>
          <a:bodyPr>
            <a:noAutofit/>
          </a:bodyPr>
          <a:lstStyle/>
          <a:p>
            <a:pPr algn="just"/>
            <a:r>
              <a:rPr lang="en-US" sz="2000" b="0" i="0" dirty="0">
                <a:effectLst/>
              </a:rPr>
              <a:t>MySQL AVG() function </a:t>
            </a:r>
            <a:r>
              <a:rPr lang="en-US" sz="2000" b="1" i="0" dirty="0">
                <a:effectLst/>
              </a:rPr>
              <a:t>calculates the average of the values</a:t>
            </a:r>
            <a:r>
              <a:rPr lang="en-US" sz="2000" b="0" i="0" dirty="0">
                <a:effectLst/>
              </a:rPr>
              <a:t> specified in the column. Similar to the SUM() function, it also works with numeric data type only.</a:t>
            </a:r>
          </a:p>
          <a:p>
            <a:pPr algn="just"/>
            <a:r>
              <a:rPr lang="en-US" sz="2000" b="0" i="0" dirty="0">
                <a:effectLst/>
              </a:rPr>
              <a:t>Suppose we want to get the average working hours of all employees in the table, we need to use the AVG() function as shown in the following query:</a:t>
            </a:r>
          </a:p>
          <a:p>
            <a:pPr marL="0" indent="0" algn="just">
              <a:buNone/>
            </a:pPr>
            <a:r>
              <a:rPr lang="en-US" sz="2000" b="1" i="0" dirty="0">
                <a:effectLst/>
              </a:rPr>
              <a:t>  </a:t>
            </a:r>
            <a:r>
              <a:rPr lang="en-US" sz="2000" b="1" dirty="0" smtClean="0"/>
              <a:t>Syntax:</a:t>
            </a:r>
            <a:r>
              <a:rPr lang="en-US" sz="2000" b="1" i="0" dirty="0" smtClean="0">
                <a:effectLst/>
              </a:rPr>
              <a:t> 	SELECT</a:t>
            </a:r>
            <a:r>
              <a:rPr lang="en-US" sz="2000" b="0" i="0" dirty="0">
                <a:effectLst/>
              </a:rPr>
              <a:t> AVG(working_hours) </a:t>
            </a:r>
            <a:r>
              <a:rPr lang="en-US" sz="2000" b="1" i="0" dirty="0">
                <a:effectLst/>
              </a:rPr>
              <a:t>AS</a:t>
            </a:r>
            <a:r>
              <a:rPr lang="en-US" sz="2000" b="0" i="0" dirty="0">
                <a:effectLst/>
              </a:rPr>
              <a:t> "Average working </a:t>
            </a:r>
            <a:r>
              <a:rPr lang="en-US" sz="2000" b="0" i="0" dirty="0" smtClean="0">
                <a:effectLst/>
              </a:rPr>
              <a:t>hour	"</a:t>
            </a:r>
            <a:r>
              <a:rPr lang="en-US" sz="2000" b="0" i="0" dirty="0">
                <a:effectLst/>
              </a:rPr>
              <a:t> </a:t>
            </a:r>
            <a:r>
              <a:rPr lang="en-US" sz="2000" b="1" i="0" dirty="0">
                <a:effectLst/>
              </a:rPr>
              <a:t>FROM</a:t>
            </a:r>
            <a:r>
              <a:rPr lang="en-US" sz="2000" b="0" i="0" dirty="0">
                <a:effectLst/>
              </a:rPr>
              <a:t> employee;  </a:t>
            </a:r>
          </a:p>
        </p:txBody>
      </p:sp>
      <p:pic>
        <p:nvPicPr>
          <p:cNvPr id="5" name="Picture 4">
            <a:extLst>
              <a:ext uri="{FF2B5EF4-FFF2-40B4-BE49-F238E27FC236}">
                <a16:creationId xmlns="" xmlns:a16="http://schemas.microsoft.com/office/drawing/2014/main" id="{D1F2DCE4-DFED-4AEA-A6BE-C15FCB56B9E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071670" y="4357694"/>
            <a:ext cx="4109441" cy="15891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C4FA3284-B934-4BFC-8A1D-493EABEC08A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278392614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8B3A64-3D4B-4239-B4C2-09AA2CDF197E}"/>
              </a:ext>
            </a:extLst>
          </p:cNvPr>
          <p:cNvSpPr>
            <a:spLocks noGrp="1"/>
          </p:cNvSpPr>
          <p:nvPr>
            <p:ph type="title"/>
          </p:nvPr>
        </p:nvSpPr>
        <p:spPr>
          <a:xfrm>
            <a:off x="609247" y="365129"/>
            <a:ext cx="6783665" cy="920731"/>
          </a:xfrm>
        </p:spPr>
        <p:txBody>
          <a:bodyPr/>
          <a:lstStyle/>
          <a:p>
            <a:pPr algn="ctr"/>
            <a:r>
              <a:rPr lang="en-US" sz="4000" dirty="0">
                <a:solidFill>
                  <a:schemeClr val="tx1">
                    <a:lumMod val="75000"/>
                    <a:lumOff val="25000"/>
                  </a:schemeClr>
                </a:solidFill>
                <a:latin typeface="+mn-lt"/>
                <a:ea typeface="Adobe Fangsong Std R" panose="02020400000000000000" pitchFamily="18" charset="-128"/>
              </a:rPr>
              <a:t>MIN() FUNCTION</a:t>
            </a:r>
            <a:endParaRPr lang="en-IN" sz="40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 xmlns:a16="http://schemas.microsoft.com/office/drawing/2014/main" id="{95577937-8681-4E15-96AD-481752CC67DF}"/>
              </a:ext>
            </a:extLst>
          </p:cNvPr>
          <p:cNvSpPr>
            <a:spLocks noGrp="1"/>
          </p:cNvSpPr>
          <p:nvPr>
            <p:ph sz="quarter" idx="13"/>
          </p:nvPr>
        </p:nvSpPr>
        <p:spPr>
          <a:xfrm>
            <a:off x="628651" y="1500174"/>
            <a:ext cx="6783665" cy="2786082"/>
          </a:xfrm>
        </p:spPr>
        <p:txBody>
          <a:bodyPr>
            <a:normAutofit fontScale="92500"/>
          </a:bodyPr>
          <a:lstStyle/>
          <a:p>
            <a:pPr algn="just"/>
            <a:r>
              <a:rPr lang="en-US" sz="2000" b="0" i="0" dirty="0">
                <a:effectLst/>
              </a:rPr>
              <a:t>MySQL MIN() function </a:t>
            </a:r>
            <a:r>
              <a:rPr lang="en-US" sz="2000" b="1" i="0" dirty="0">
                <a:effectLst/>
              </a:rPr>
              <a:t>returns the minimum (lowest) value</a:t>
            </a:r>
            <a:r>
              <a:rPr lang="en-US" sz="2000" b="0" i="0" dirty="0">
                <a:effectLst/>
              </a:rPr>
              <a:t> of the specified column. It also works with numeric data type only.</a:t>
            </a:r>
          </a:p>
          <a:p>
            <a:pPr algn="just"/>
            <a:r>
              <a:rPr lang="en-US" sz="2000" b="0" i="0" dirty="0">
                <a:effectLst/>
              </a:rPr>
              <a:t>Suppose we want to get minimum working hours of an employee available in the table, we need to use the MIN() function as shown in the following query</a:t>
            </a:r>
            <a:r>
              <a:rPr lang="en-US" sz="2000" b="0" i="0" dirty="0" smtClean="0">
                <a:effectLst/>
              </a:rPr>
              <a:t>:</a:t>
            </a:r>
          </a:p>
          <a:p>
            <a:pPr algn="just">
              <a:buNone/>
            </a:pPr>
            <a:r>
              <a:rPr lang="en-IN" sz="2000" b="1" dirty="0" smtClean="0"/>
              <a:t>Syntax:</a:t>
            </a:r>
            <a:endParaRPr lang="en-US" sz="2000" b="1" dirty="0" smtClean="0"/>
          </a:p>
          <a:p>
            <a:pPr algn="just">
              <a:buNone/>
            </a:pPr>
            <a:r>
              <a:rPr lang="en-US" sz="2000" b="1" i="0" dirty="0" smtClean="0">
                <a:effectLst/>
              </a:rPr>
              <a:t>	SELECT</a:t>
            </a:r>
            <a:r>
              <a:rPr lang="en-US" sz="2000" b="0" i="0" dirty="0">
                <a:effectLst/>
              </a:rPr>
              <a:t> </a:t>
            </a:r>
            <a:r>
              <a:rPr lang="en-US" sz="2000" b="1" i="0" dirty="0">
                <a:effectLst/>
              </a:rPr>
              <a:t>MIN</a:t>
            </a:r>
            <a:r>
              <a:rPr lang="en-US" sz="2000" b="0" i="0" dirty="0">
                <a:effectLst/>
              </a:rPr>
              <a:t>(working_hours) </a:t>
            </a:r>
            <a:r>
              <a:rPr lang="en-US" sz="2000" b="1" i="0" dirty="0">
                <a:effectLst/>
              </a:rPr>
              <a:t>AS</a:t>
            </a:r>
            <a:r>
              <a:rPr lang="en-US" sz="2000" b="0" i="0" dirty="0">
                <a:effectLst/>
              </a:rPr>
              <a:t> </a:t>
            </a:r>
            <a:r>
              <a:rPr lang="en-US" sz="2000" b="0" i="0" dirty="0" err="1">
                <a:effectLst/>
              </a:rPr>
              <a:t>Minimum_working_hours</a:t>
            </a:r>
            <a:r>
              <a:rPr lang="en-US" sz="2000" b="0" i="0" dirty="0">
                <a:effectLst/>
              </a:rPr>
              <a:t> </a:t>
            </a:r>
            <a:endParaRPr lang="en-US" sz="2000" b="0" i="0" dirty="0" smtClean="0">
              <a:effectLst/>
            </a:endParaRPr>
          </a:p>
          <a:p>
            <a:pPr algn="just">
              <a:buNone/>
            </a:pPr>
            <a:r>
              <a:rPr lang="en-US" sz="2000" dirty="0" smtClean="0"/>
              <a:t>	</a:t>
            </a:r>
            <a:r>
              <a:rPr lang="en-US" sz="2000" b="1" i="0" dirty="0" smtClean="0">
                <a:effectLst/>
              </a:rPr>
              <a:t>FROM</a:t>
            </a:r>
            <a:r>
              <a:rPr lang="en-US" sz="2000" b="0" i="0" dirty="0">
                <a:effectLst/>
              </a:rPr>
              <a:t> employee;    </a:t>
            </a:r>
          </a:p>
        </p:txBody>
      </p:sp>
      <p:pic>
        <p:nvPicPr>
          <p:cNvPr id="7" name="Picture 6">
            <a:extLst>
              <a:ext uri="{FF2B5EF4-FFF2-40B4-BE49-F238E27FC236}">
                <a16:creationId xmlns="" xmlns:a16="http://schemas.microsoft.com/office/drawing/2014/main" id="{458FE3CF-017F-4F3E-845B-7D484CAB54A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143108" y="4476797"/>
            <a:ext cx="4445250" cy="159540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 xmlns:a16="http://schemas.microsoft.com/office/drawing/2014/main" id="{00A26EFF-8EE8-48D3-9B1F-6814DFA408AF}"/>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34555315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2B81A7-A437-4790-8684-DC632E8C62EF}"/>
              </a:ext>
            </a:extLst>
          </p:cNvPr>
          <p:cNvSpPr>
            <a:spLocks noGrp="1"/>
          </p:cNvSpPr>
          <p:nvPr>
            <p:ph type="title"/>
          </p:nvPr>
        </p:nvSpPr>
        <p:spPr>
          <a:xfrm>
            <a:off x="609247" y="365129"/>
            <a:ext cx="6783665" cy="992169"/>
          </a:xfrm>
        </p:spPr>
        <p:txBody>
          <a:bodyPr/>
          <a:lstStyle/>
          <a:p>
            <a:pPr algn="ctr"/>
            <a:r>
              <a:rPr lang="en-US" sz="4000" dirty="0">
                <a:solidFill>
                  <a:schemeClr val="tx1">
                    <a:lumMod val="75000"/>
                    <a:lumOff val="25000"/>
                  </a:schemeClr>
                </a:solidFill>
                <a:latin typeface="+mn-lt"/>
                <a:ea typeface="Adobe Fangsong Std R" panose="02020400000000000000" pitchFamily="18" charset="-128"/>
              </a:rPr>
              <a:t>MAX() FUNCTION</a:t>
            </a:r>
            <a:endParaRPr lang="en-IN" sz="40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 xmlns:a16="http://schemas.microsoft.com/office/drawing/2014/main" id="{FE3351AD-36D5-4ACA-BD57-0F9C336C798F}"/>
              </a:ext>
            </a:extLst>
          </p:cNvPr>
          <p:cNvSpPr>
            <a:spLocks noGrp="1"/>
          </p:cNvSpPr>
          <p:nvPr>
            <p:ph sz="quarter" idx="13"/>
          </p:nvPr>
        </p:nvSpPr>
        <p:spPr>
          <a:xfrm>
            <a:off x="628651" y="1357298"/>
            <a:ext cx="6783665" cy="2857520"/>
          </a:xfrm>
        </p:spPr>
        <p:txBody>
          <a:bodyPr>
            <a:normAutofit lnSpcReduction="10000"/>
          </a:bodyPr>
          <a:lstStyle/>
          <a:p>
            <a:pPr algn="just"/>
            <a:r>
              <a:rPr lang="en-US" sz="2000" b="0" i="0" dirty="0">
                <a:effectLst/>
              </a:rPr>
              <a:t>MySQL MAX() function </a:t>
            </a:r>
            <a:r>
              <a:rPr lang="en-US" sz="2000" b="1" i="0" dirty="0">
                <a:effectLst/>
              </a:rPr>
              <a:t>returns the maximum (highest) value</a:t>
            </a:r>
            <a:r>
              <a:rPr lang="en-US" sz="2000" b="0" i="0" dirty="0">
                <a:effectLst/>
              </a:rPr>
              <a:t> of the specified column. It also works with numeric data type only.</a:t>
            </a:r>
          </a:p>
          <a:p>
            <a:pPr algn="just"/>
            <a:r>
              <a:rPr lang="en-US" sz="2000" b="0" i="0" dirty="0">
                <a:effectLst/>
              </a:rPr>
              <a:t>Suppose we want to get maximum working hours of an employee available in the table, we need to use the MAX() function as shown in the following query:</a:t>
            </a:r>
          </a:p>
          <a:p>
            <a:pPr marL="0" indent="0" algn="just">
              <a:buNone/>
            </a:pPr>
            <a:r>
              <a:rPr lang="en-US" sz="2000" b="1" dirty="0" smtClean="0"/>
              <a:t>Syntax:</a:t>
            </a:r>
          </a:p>
          <a:p>
            <a:pPr marL="0" indent="0" algn="just">
              <a:buNone/>
            </a:pPr>
            <a:r>
              <a:rPr lang="en-US" sz="2000" b="0" i="0" dirty="0">
                <a:effectLst/>
              </a:rPr>
              <a:t> </a:t>
            </a:r>
            <a:r>
              <a:rPr lang="en-US" sz="2000" b="1" i="0" dirty="0" smtClean="0">
                <a:effectLst/>
              </a:rPr>
              <a:t>SELECT</a:t>
            </a:r>
            <a:r>
              <a:rPr lang="en-US" sz="2000" b="0" i="0" dirty="0">
                <a:effectLst/>
              </a:rPr>
              <a:t> </a:t>
            </a:r>
            <a:r>
              <a:rPr lang="en-US" sz="2000" b="1" i="0" dirty="0">
                <a:effectLst/>
              </a:rPr>
              <a:t>MAX</a:t>
            </a:r>
            <a:r>
              <a:rPr lang="en-US" sz="2000" b="0" i="0" dirty="0">
                <a:effectLst/>
              </a:rPr>
              <a:t>(working_hours) </a:t>
            </a:r>
            <a:r>
              <a:rPr lang="en-US" sz="2000" b="1" i="0" dirty="0">
                <a:effectLst/>
              </a:rPr>
              <a:t>AS</a:t>
            </a:r>
            <a:r>
              <a:rPr lang="en-US" sz="2000" b="0" i="0" dirty="0">
                <a:effectLst/>
              </a:rPr>
              <a:t> </a:t>
            </a:r>
            <a:r>
              <a:rPr lang="en-US" sz="2000" b="0" i="0" dirty="0" err="1" smtClean="0">
                <a:effectLst/>
              </a:rPr>
              <a:t>Maximum_working_hours</a:t>
            </a:r>
            <a:r>
              <a:rPr lang="en-US" sz="2000" b="0" i="0" dirty="0">
                <a:effectLst/>
              </a:rPr>
              <a:t> </a:t>
            </a:r>
            <a:r>
              <a:rPr lang="en-US" sz="2000" b="1" i="0" dirty="0">
                <a:effectLst/>
              </a:rPr>
              <a:t>FROM</a:t>
            </a:r>
            <a:r>
              <a:rPr lang="en-US" sz="2000" b="0" i="0" dirty="0">
                <a:effectLst/>
              </a:rPr>
              <a:t> employee;    </a:t>
            </a:r>
          </a:p>
        </p:txBody>
      </p:sp>
      <p:pic>
        <p:nvPicPr>
          <p:cNvPr id="5" name="Picture 4">
            <a:extLst>
              <a:ext uri="{FF2B5EF4-FFF2-40B4-BE49-F238E27FC236}">
                <a16:creationId xmlns="" xmlns:a16="http://schemas.microsoft.com/office/drawing/2014/main" id="{CAA5CAC7-68F6-46FB-B8F3-00006E0156D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357422" y="4357694"/>
            <a:ext cx="4056124" cy="169047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1F1C43A5-B6DB-44B2-BE0E-E606DF51D3E0}"/>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87970175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2288ED-FE36-4D67-AF3E-0795A1CD1EFB}"/>
              </a:ext>
            </a:extLst>
          </p:cNvPr>
          <p:cNvSpPr>
            <a:spLocks noGrp="1"/>
          </p:cNvSpPr>
          <p:nvPr>
            <p:ph type="title"/>
          </p:nvPr>
        </p:nvSpPr>
        <p:spPr>
          <a:xfrm>
            <a:off x="609247" y="365129"/>
            <a:ext cx="6783665" cy="992169"/>
          </a:xfrm>
        </p:spPr>
        <p:txBody>
          <a:bodyPr/>
          <a:lstStyle/>
          <a:p>
            <a:pPr algn="ctr"/>
            <a:r>
              <a:rPr lang="en-US" sz="4000" dirty="0">
                <a:solidFill>
                  <a:schemeClr val="tx1">
                    <a:lumMod val="75000"/>
                    <a:lumOff val="25000"/>
                  </a:schemeClr>
                </a:solidFill>
                <a:latin typeface="+mn-lt"/>
                <a:ea typeface="Adobe Fangsong Std R" panose="02020400000000000000" pitchFamily="18" charset="-128"/>
              </a:rPr>
              <a:t>FIRST() FUNCTION</a:t>
            </a:r>
            <a:endParaRPr lang="en-IN" sz="40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 xmlns:a16="http://schemas.microsoft.com/office/drawing/2014/main" id="{2D33C7BA-427D-4462-8A55-4E90B3891B7C}"/>
              </a:ext>
            </a:extLst>
          </p:cNvPr>
          <p:cNvSpPr>
            <a:spLocks noGrp="1"/>
          </p:cNvSpPr>
          <p:nvPr>
            <p:ph sz="quarter" idx="13"/>
          </p:nvPr>
        </p:nvSpPr>
        <p:spPr>
          <a:xfrm>
            <a:off x="628651" y="1285860"/>
            <a:ext cx="6783665" cy="2928958"/>
          </a:xfrm>
        </p:spPr>
        <p:txBody>
          <a:bodyPr>
            <a:normAutofit lnSpcReduction="10000"/>
          </a:bodyPr>
          <a:lstStyle/>
          <a:p>
            <a:pPr algn="just"/>
            <a:r>
              <a:rPr lang="en-US" sz="2000" b="0" i="0" dirty="0">
                <a:solidFill>
                  <a:srgbClr val="333333"/>
                </a:solidFill>
                <a:effectLst/>
              </a:rPr>
              <a:t>This function </a:t>
            </a:r>
            <a:r>
              <a:rPr lang="en-US" sz="2000" b="1" i="0" dirty="0">
                <a:solidFill>
                  <a:srgbClr val="333333"/>
                </a:solidFill>
                <a:effectLst/>
              </a:rPr>
              <a:t>returns the first value</a:t>
            </a:r>
            <a:r>
              <a:rPr lang="en-US" sz="2000" b="0" i="0" dirty="0">
                <a:solidFill>
                  <a:srgbClr val="333333"/>
                </a:solidFill>
                <a:effectLst/>
              </a:rPr>
              <a:t> of the specified column. To get the first value of the column, we must have to use the </a:t>
            </a:r>
            <a:r>
              <a:rPr lang="en-US" sz="2000" b="1" i="0" dirty="0">
                <a:solidFill>
                  <a:srgbClr val="333333"/>
                </a:solidFill>
                <a:effectLst/>
              </a:rPr>
              <a:t>LIMIT</a:t>
            </a:r>
            <a:r>
              <a:rPr lang="en-US" sz="2000" b="0" i="0" dirty="0">
                <a:solidFill>
                  <a:srgbClr val="333333"/>
                </a:solidFill>
                <a:effectLst/>
              </a:rPr>
              <a:t> clause. It is because FIRST() function only supports in MS Access.</a:t>
            </a:r>
          </a:p>
          <a:p>
            <a:pPr algn="just"/>
            <a:r>
              <a:rPr lang="en-US" sz="2000" b="0" i="0" dirty="0">
                <a:solidFill>
                  <a:srgbClr val="333333"/>
                </a:solidFill>
                <a:effectLst/>
              </a:rPr>
              <a:t>Suppose we want to get the first working date of an employee available in the table, we need to use the following query</a:t>
            </a:r>
            <a:r>
              <a:rPr lang="en-US" sz="2000" b="0" i="0" dirty="0" smtClean="0">
                <a:solidFill>
                  <a:srgbClr val="333333"/>
                </a:solidFill>
                <a:effectLst/>
              </a:rPr>
              <a:t>:</a:t>
            </a:r>
          </a:p>
          <a:p>
            <a:pPr algn="just">
              <a:buNone/>
            </a:pPr>
            <a:r>
              <a:rPr lang="en-IN" sz="2000" b="1" dirty="0" smtClean="0">
                <a:solidFill>
                  <a:srgbClr val="333333"/>
                </a:solidFill>
              </a:rPr>
              <a:t>Syntax:</a:t>
            </a:r>
            <a:endParaRPr lang="en-US" sz="2000" b="1" i="0" dirty="0">
              <a:solidFill>
                <a:srgbClr val="333333"/>
              </a:solidFill>
              <a:effectLst/>
            </a:endParaRPr>
          </a:p>
          <a:p>
            <a:pPr marL="0" indent="0">
              <a:buNone/>
            </a:pPr>
            <a:r>
              <a:rPr lang="en-US" sz="2000" b="0" i="0" dirty="0">
                <a:effectLst/>
              </a:rPr>
              <a:t>    </a:t>
            </a:r>
            <a:r>
              <a:rPr lang="en-US" sz="2000" b="0" i="0" dirty="0" smtClean="0">
                <a:effectLst/>
              </a:rPr>
              <a:t>	</a:t>
            </a:r>
            <a:r>
              <a:rPr lang="en-US" sz="2000" b="1" i="0" dirty="0" smtClean="0">
                <a:effectLst/>
              </a:rPr>
              <a:t>SELECT</a:t>
            </a:r>
            <a:r>
              <a:rPr lang="en-US" sz="2000" b="0" i="0" dirty="0">
                <a:effectLst/>
              </a:rPr>
              <a:t> </a:t>
            </a:r>
            <a:r>
              <a:rPr lang="en-US" sz="2000" b="0" i="0" dirty="0" err="1" smtClean="0">
                <a:effectLst/>
              </a:rPr>
              <a:t>working_date</a:t>
            </a:r>
            <a:r>
              <a:rPr lang="en-US" sz="2000" b="0" i="0" dirty="0">
                <a:effectLst/>
              </a:rPr>
              <a:t> </a:t>
            </a:r>
            <a:r>
              <a:rPr lang="en-US" sz="2000" b="1" i="0" dirty="0">
                <a:effectLst/>
              </a:rPr>
              <a:t>FROM</a:t>
            </a:r>
            <a:r>
              <a:rPr lang="en-US" sz="2000" b="0" i="0" dirty="0">
                <a:effectLst/>
              </a:rPr>
              <a:t> employee LIMIT 1;    </a:t>
            </a:r>
          </a:p>
        </p:txBody>
      </p:sp>
      <p:pic>
        <p:nvPicPr>
          <p:cNvPr id="5" name="Picture 4">
            <a:extLst>
              <a:ext uri="{FF2B5EF4-FFF2-40B4-BE49-F238E27FC236}">
                <a16:creationId xmlns="" xmlns:a16="http://schemas.microsoft.com/office/drawing/2014/main" id="{FB1C99C6-7542-4A57-AAA2-3C6CDC16DE45}"/>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714612" y="4374076"/>
            <a:ext cx="3302278" cy="16981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4F4D017D-8E8E-4604-818E-31F485DAD4F4}"/>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63487613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02A71-17AE-4877-8B25-411A861344AA}"/>
              </a:ext>
            </a:extLst>
          </p:cNvPr>
          <p:cNvSpPr>
            <a:spLocks noGrp="1"/>
          </p:cNvSpPr>
          <p:nvPr>
            <p:ph type="title"/>
          </p:nvPr>
        </p:nvSpPr>
        <p:spPr>
          <a:xfrm>
            <a:off x="609247" y="365129"/>
            <a:ext cx="6783665" cy="1063607"/>
          </a:xfrm>
        </p:spPr>
        <p:txBody>
          <a:bodyPr/>
          <a:lstStyle/>
          <a:p>
            <a:pPr algn="ctr"/>
            <a:r>
              <a:rPr lang="en-US" sz="4000" dirty="0">
                <a:solidFill>
                  <a:schemeClr val="tx1">
                    <a:lumMod val="75000"/>
                    <a:lumOff val="25000"/>
                  </a:schemeClr>
                </a:solidFill>
                <a:latin typeface="+mn-lt"/>
                <a:ea typeface="Adobe Fangsong Std R" panose="02020400000000000000" pitchFamily="18" charset="-128"/>
              </a:rPr>
              <a:t>LAST() FUNCTION</a:t>
            </a:r>
            <a:endParaRPr lang="en-IN" sz="40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 xmlns:a16="http://schemas.microsoft.com/office/drawing/2014/main" id="{FD03B18E-0809-4184-9377-5A9DEA3233D5}"/>
              </a:ext>
            </a:extLst>
          </p:cNvPr>
          <p:cNvSpPr>
            <a:spLocks noGrp="1"/>
          </p:cNvSpPr>
          <p:nvPr>
            <p:ph sz="quarter" idx="13"/>
          </p:nvPr>
        </p:nvSpPr>
        <p:spPr>
          <a:xfrm>
            <a:off x="628651" y="1357298"/>
            <a:ext cx="6783665" cy="2857520"/>
          </a:xfrm>
        </p:spPr>
        <p:txBody>
          <a:bodyPr>
            <a:normAutofit fontScale="92500" lnSpcReduction="10000"/>
          </a:bodyPr>
          <a:lstStyle/>
          <a:p>
            <a:pPr algn="just"/>
            <a:r>
              <a:rPr lang="en-US" sz="2000" b="0" i="0" dirty="0">
                <a:effectLst/>
              </a:rPr>
              <a:t>This function </a:t>
            </a:r>
            <a:r>
              <a:rPr lang="en-US" sz="2000" b="1" i="0" dirty="0">
                <a:effectLst/>
              </a:rPr>
              <a:t>returns the last value</a:t>
            </a:r>
            <a:r>
              <a:rPr lang="en-US" sz="2000" b="0" i="0" dirty="0">
                <a:effectLst/>
              </a:rPr>
              <a:t> of the specified column. To get the last value of the column, we must have to use the </a:t>
            </a:r>
            <a:r>
              <a:rPr lang="en-US" sz="2000" b="1" i="0" u="none" strike="noStrike" dirty="0">
                <a:effectLst/>
                <a:hlinkClick r:id="rId2">
                  <a:extLst>
                    <a:ext uri="{A12FA001-AC4F-418D-AE19-62706E023703}">
                      <ahyp:hlinkClr xmlns="" xmlns:ahyp="http://schemas.microsoft.com/office/drawing/2018/hyperlinkcolor" val="tx"/>
                    </a:ext>
                  </a:extLst>
                </a:hlinkClick>
              </a:rPr>
              <a:t>ORDER BY</a:t>
            </a:r>
            <a:r>
              <a:rPr lang="en-US" sz="2000" b="0" i="0" dirty="0">
                <a:effectLst/>
              </a:rPr>
              <a:t> and </a:t>
            </a:r>
            <a:r>
              <a:rPr lang="en-US" sz="2000" b="1" i="0" dirty="0">
                <a:effectLst/>
              </a:rPr>
              <a:t>LIMIT</a:t>
            </a:r>
            <a:r>
              <a:rPr lang="en-US" sz="2000" b="0" i="0" dirty="0">
                <a:effectLst/>
              </a:rPr>
              <a:t> clause. It is because the LAST() function only supports in MS Access.</a:t>
            </a:r>
          </a:p>
          <a:p>
            <a:pPr algn="just"/>
            <a:r>
              <a:rPr lang="en-US" sz="2000" b="0" i="0" dirty="0">
                <a:effectLst/>
              </a:rPr>
              <a:t>Suppose we want to get the last working hour of an employee available in the table, we need to use the following query</a:t>
            </a:r>
            <a:r>
              <a:rPr lang="en-US" sz="2000" b="0" i="0" dirty="0" smtClean="0">
                <a:effectLst/>
              </a:rPr>
              <a:t>:</a:t>
            </a:r>
          </a:p>
          <a:p>
            <a:pPr algn="just">
              <a:buNone/>
            </a:pPr>
            <a:r>
              <a:rPr lang="en-IN" sz="2000" b="1" dirty="0" smtClean="0"/>
              <a:t>Syntax:</a:t>
            </a:r>
            <a:endParaRPr lang="en-US" sz="2000" b="1" dirty="0" smtClean="0"/>
          </a:p>
          <a:p>
            <a:pPr algn="just">
              <a:buNone/>
            </a:pPr>
            <a:r>
              <a:rPr lang="en-US" sz="2000" b="1" i="0" dirty="0" smtClean="0">
                <a:effectLst/>
              </a:rPr>
              <a:t>	</a:t>
            </a:r>
            <a:r>
              <a:rPr lang="en-US" sz="2000" b="0" i="0" dirty="0">
                <a:effectLst/>
              </a:rPr>
              <a:t> </a:t>
            </a:r>
            <a:r>
              <a:rPr lang="en-US" sz="2000" b="0" i="0" dirty="0" smtClean="0">
                <a:effectLst/>
              </a:rPr>
              <a:t>	</a:t>
            </a:r>
            <a:r>
              <a:rPr lang="en-US" sz="2000" b="1" i="0" dirty="0" smtClean="0">
                <a:effectLst/>
              </a:rPr>
              <a:t>SELECT</a:t>
            </a:r>
            <a:r>
              <a:rPr lang="en-US" sz="2000" b="0" i="0" dirty="0">
                <a:effectLst/>
              </a:rPr>
              <a:t> working_hours </a:t>
            </a:r>
            <a:r>
              <a:rPr lang="en-US" sz="2000" b="1" i="0" dirty="0">
                <a:effectLst/>
              </a:rPr>
              <a:t>FROM</a:t>
            </a:r>
            <a:r>
              <a:rPr lang="en-US" sz="2000" b="0" i="0" dirty="0">
                <a:effectLst/>
              </a:rPr>
              <a:t> employee </a:t>
            </a:r>
            <a:r>
              <a:rPr lang="en-US" sz="2000" b="1" i="0" dirty="0">
                <a:effectLst/>
              </a:rPr>
              <a:t>ORDER</a:t>
            </a:r>
            <a:r>
              <a:rPr lang="en-US" sz="2000" b="0" i="0" dirty="0">
                <a:effectLst/>
              </a:rPr>
              <a:t> </a:t>
            </a:r>
            <a:r>
              <a:rPr lang="en-US" sz="2000" b="1" i="0" dirty="0">
                <a:effectLst/>
              </a:rPr>
              <a:t>BY</a:t>
            </a:r>
            <a:r>
              <a:rPr lang="en-US" sz="2000" b="0" i="0" dirty="0">
                <a:effectLst/>
              </a:rPr>
              <a:t> </a:t>
            </a:r>
            <a:r>
              <a:rPr lang="en-US" sz="2000" b="1" i="0" dirty="0" smtClean="0">
                <a:effectLst/>
              </a:rPr>
              <a:t>name</a:t>
            </a:r>
          </a:p>
          <a:p>
            <a:pPr algn="just">
              <a:buNone/>
            </a:pPr>
            <a:r>
              <a:rPr lang="en-US" sz="2000" b="1" dirty="0" smtClean="0"/>
              <a:t>		</a:t>
            </a:r>
            <a:r>
              <a:rPr lang="en-US" sz="2000" b="0" i="0" dirty="0">
                <a:effectLst/>
              </a:rPr>
              <a:t> </a:t>
            </a:r>
            <a:r>
              <a:rPr lang="en-US" sz="2000" b="1" i="0" dirty="0">
                <a:effectLst/>
              </a:rPr>
              <a:t>DESC</a:t>
            </a:r>
            <a:r>
              <a:rPr lang="en-US" sz="2000" b="0" i="0" dirty="0">
                <a:effectLst/>
              </a:rPr>
              <a:t> LIMIT 1;    </a:t>
            </a:r>
          </a:p>
        </p:txBody>
      </p:sp>
      <p:pic>
        <p:nvPicPr>
          <p:cNvPr id="5" name="Picture 4">
            <a:extLst>
              <a:ext uri="{FF2B5EF4-FFF2-40B4-BE49-F238E27FC236}">
                <a16:creationId xmlns="" xmlns:a16="http://schemas.microsoft.com/office/drawing/2014/main" id="{6158C0D4-C45F-4684-A002-FD68DF0CF35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357422" y="4286256"/>
            <a:ext cx="3926546" cy="167787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276B7B03-6561-4FD4-9FA5-FA9841259912}"/>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315126575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83458A-B31D-41EB-B035-352F7F56B8E4}"/>
              </a:ext>
            </a:extLst>
          </p:cNvPr>
          <p:cNvSpPr>
            <a:spLocks noGrp="1"/>
          </p:cNvSpPr>
          <p:nvPr>
            <p:ph type="title"/>
          </p:nvPr>
        </p:nvSpPr>
        <p:spPr/>
        <p:txBody>
          <a:bodyPr>
            <a:normAutofit/>
          </a:bodyPr>
          <a:lstStyle/>
          <a:p>
            <a:pPr algn="ctr"/>
            <a:r>
              <a:rPr lang="en-IN" dirty="0">
                <a:solidFill>
                  <a:schemeClr val="tx1">
                    <a:lumMod val="75000"/>
                    <a:lumOff val="25000"/>
                  </a:schemeClr>
                </a:solidFill>
                <a:latin typeface="+mn-lt"/>
                <a:ea typeface="Adobe Fangsong Std R" panose="02020400000000000000" pitchFamily="18" charset="-128"/>
              </a:rPr>
              <a:t>SUBQUERY</a:t>
            </a:r>
          </a:p>
        </p:txBody>
      </p:sp>
      <p:sp>
        <p:nvSpPr>
          <p:cNvPr id="3" name="Content Placeholder 2">
            <a:extLst>
              <a:ext uri="{FF2B5EF4-FFF2-40B4-BE49-F238E27FC236}">
                <a16:creationId xmlns="" xmlns:a16="http://schemas.microsoft.com/office/drawing/2014/main" id="{495317E9-585E-4E2B-B7C8-F4E814B765B8}"/>
              </a:ext>
            </a:extLst>
          </p:cNvPr>
          <p:cNvSpPr>
            <a:spLocks noGrp="1"/>
          </p:cNvSpPr>
          <p:nvPr>
            <p:ph sz="quarter" idx="13"/>
          </p:nvPr>
        </p:nvSpPr>
        <p:spPr>
          <a:xfrm>
            <a:off x="628651" y="1930400"/>
            <a:ext cx="6783665" cy="998534"/>
          </a:xfrm>
        </p:spPr>
        <p:txBody>
          <a:bodyPr>
            <a:normAutofit/>
          </a:bodyPr>
          <a:lstStyle/>
          <a:p>
            <a:r>
              <a:rPr lang="en-US" sz="2000" b="0" i="0" dirty="0">
                <a:effectLst/>
              </a:rPr>
              <a:t>A subquery in MySQL is a query, which is nested into another SQL query and embedded with SELECT, INSERT, UPDATE or DELETE statement along with the various operators. </a:t>
            </a:r>
            <a:endParaRPr lang="en-US" sz="2000" b="0" i="0" dirty="0" smtClean="0">
              <a:effectLst/>
            </a:endParaRPr>
          </a:p>
        </p:txBody>
      </p:sp>
      <p:pic>
        <p:nvPicPr>
          <p:cNvPr id="4" name="Picture 3">
            <a:extLst>
              <a:ext uri="{FF2B5EF4-FFF2-40B4-BE49-F238E27FC236}">
                <a16:creationId xmlns="" xmlns:a16="http://schemas.microsoft.com/office/drawing/2014/main" id="{30153C07-EE80-400D-9CB2-9F64C4D4FCB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
        <p:nvSpPr>
          <p:cNvPr id="6" name="TextBox 5"/>
          <p:cNvSpPr txBox="1"/>
          <p:nvPr/>
        </p:nvSpPr>
        <p:spPr>
          <a:xfrm>
            <a:off x="714348" y="2928934"/>
            <a:ext cx="6715172" cy="2554545"/>
          </a:xfrm>
          <a:prstGeom prst="rect">
            <a:avLst/>
          </a:prstGeom>
          <a:noFill/>
        </p:spPr>
        <p:txBody>
          <a:bodyPr wrap="square" rtlCol="0">
            <a:spAutoFit/>
          </a:bodyPr>
          <a:lstStyle/>
          <a:p>
            <a:pPr>
              <a:buFont typeface="Arial" pitchFamily="34" charset="0"/>
              <a:buChar char="•"/>
            </a:pPr>
            <a:r>
              <a:rPr lang="en-US" sz="2000" dirty="0" smtClean="0"/>
              <a:t>  We can also nest the </a:t>
            </a:r>
            <a:r>
              <a:rPr lang="en-US" sz="2000" dirty="0" err="1" smtClean="0"/>
              <a:t>subquery</a:t>
            </a:r>
            <a:r>
              <a:rPr lang="en-US" sz="2000" dirty="0" smtClean="0"/>
              <a:t> with another </a:t>
            </a:r>
            <a:r>
              <a:rPr lang="en-US" sz="2000" dirty="0" err="1" smtClean="0"/>
              <a:t>subquery</a:t>
            </a:r>
            <a:r>
              <a:rPr lang="en-US" sz="2000" dirty="0" smtClean="0"/>
              <a:t>. A </a:t>
            </a:r>
            <a:r>
              <a:rPr lang="en-US" sz="2000" dirty="0" err="1" smtClean="0"/>
              <a:t>subquery</a:t>
            </a:r>
            <a:r>
              <a:rPr lang="en-US" sz="2000" dirty="0" smtClean="0"/>
              <a:t> is known as the </a:t>
            </a:r>
            <a:r>
              <a:rPr lang="en-US" sz="2000" b="1" dirty="0" smtClean="0"/>
              <a:t>inner query</a:t>
            </a:r>
            <a:r>
              <a:rPr lang="en-US" sz="2000" dirty="0" smtClean="0"/>
              <a:t>, and the query that contains </a:t>
            </a:r>
            <a:r>
              <a:rPr lang="en-US" sz="2000" dirty="0" err="1" smtClean="0"/>
              <a:t>subquery</a:t>
            </a:r>
            <a:r>
              <a:rPr lang="en-US" sz="2000" dirty="0" smtClean="0"/>
              <a:t> is known as the </a:t>
            </a:r>
            <a:r>
              <a:rPr lang="en-US" sz="2000" b="1" dirty="0" smtClean="0"/>
              <a:t>outer query</a:t>
            </a:r>
            <a:r>
              <a:rPr lang="en-US" sz="2000" dirty="0" smtClean="0"/>
              <a:t>. </a:t>
            </a:r>
          </a:p>
          <a:p>
            <a:pPr>
              <a:buFont typeface="Arial" pitchFamily="34" charset="0"/>
              <a:buChar char="•"/>
            </a:pPr>
            <a:endParaRPr lang="en-US" sz="2000" dirty="0" smtClean="0"/>
          </a:p>
          <a:p>
            <a:pPr>
              <a:buFont typeface="Arial" pitchFamily="34" charset="0"/>
              <a:buChar char="•"/>
            </a:pPr>
            <a:r>
              <a:rPr lang="en-US" sz="2000" dirty="0" smtClean="0"/>
              <a:t> The inner query executed first gives the result to the outer query, and then the main/outer query will be performed. </a:t>
            </a:r>
            <a:r>
              <a:rPr lang="en-US" sz="2000" dirty="0" err="1" smtClean="0"/>
              <a:t>MySQL</a:t>
            </a:r>
            <a:r>
              <a:rPr lang="en-US" sz="2000" dirty="0" smtClean="0"/>
              <a:t> allows us to use </a:t>
            </a:r>
            <a:r>
              <a:rPr lang="en-US" sz="2000" dirty="0" err="1" smtClean="0"/>
              <a:t>subquery</a:t>
            </a:r>
            <a:r>
              <a:rPr lang="en-US" sz="2000" dirty="0" smtClean="0"/>
              <a:t> anywhere, but it must be closed within parenthesis. </a:t>
            </a:r>
            <a:endParaRPr lang="en-US" sz="2000" dirty="0"/>
          </a:p>
        </p:txBody>
      </p:sp>
    </p:spTree>
    <p:extLst>
      <p:ext uri="{BB962C8B-B14F-4D97-AF65-F5344CB8AC3E}">
        <p14:creationId xmlns="" xmlns:p14="http://schemas.microsoft.com/office/powerpoint/2010/main" val="239870185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C428447-7CDF-437D-BCFD-C7844A076C2B}"/>
              </a:ext>
            </a:extLst>
          </p:cNvPr>
          <p:cNvSpPr>
            <a:spLocks noGrp="1"/>
          </p:cNvSpPr>
          <p:nvPr>
            <p:ph sz="quarter" idx="13"/>
          </p:nvPr>
        </p:nvSpPr>
        <p:spPr>
          <a:xfrm>
            <a:off x="628651" y="1571612"/>
            <a:ext cx="6943745" cy="4357718"/>
          </a:xfrm>
        </p:spPr>
        <p:txBody>
          <a:bodyPr>
            <a:normAutofit/>
          </a:bodyPr>
          <a:lstStyle/>
          <a:p>
            <a:pPr algn="just">
              <a:buNone/>
            </a:pPr>
            <a:r>
              <a:rPr lang="en-US" sz="1800" b="1" i="0" dirty="0">
                <a:solidFill>
                  <a:srgbClr val="333333"/>
                </a:solidFill>
                <a:effectLst/>
              </a:rPr>
              <a:t>The following are the rules to use subqueries:</a:t>
            </a:r>
            <a:endParaRPr lang="en-US" sz="1800" b="0" i="0" dirty="0">
              <a:solidFill>
                <a:srgbClr val="333333"/>
              </a:solidFill>
              <a:effectLst/>
            </a:endParaRPr>
          </a:p>
          <a:p>
            <a:pPr algn="just">
              <a:buFont typeface="Arial" panose="020B0604020202020204" pitchFamily="34" charset="0"/>
              <a:buChar char="•"/>
            </a:pPr>
            <a:r>
              <a:rPr lang="en-US" sz="2000" b="0" i="0" dirty="0">
                <a:solidFill>
                  <a:srgbClr val="000000"/>
                </a:solidFill>
                <a:effectLst/>
              </a:rPr>
              <a:t>Subqueries should always use in </a:t>
            </a:r>
            <a:r>
              <a:rPr lang="en-US" sz="2000" b="1" i="0" dirty="0">
                <a:solidFill>
                  <a:srgbClr val="000000"/>
                </a:solidFill>
                <a:effectLst/>
              </a:rPr>
              <a:t>parentheses.</a:t>
            </a:r>
            <a:endParaRPr lang="en-US" sz="2000" b="0" i="0" dirty="0">
              <a:solidFill>
                <a:srgbClr val="000000"/>
              </a:solidFill>
              <a:effectLst/>
            </a:endParaRPr>
          </a:p>
          <a:p>
            <a:pPr algn="just">
              <a:buFont typeface="Arial" panose="020B0604020202020204" pitchFamily="34" charset="0"/>
              <a:buChar char="•"/>
            </a:pPr>
            <a:r>
              <a:rPr lang="en-US" sz="2000" b="0" i="0" dirty="0">
                <a:solidFill>
                  <a:srgbClr val="000000"/>
                </a:solidFill>
                <a:effectLst/>
              </a:rPr>
              <a:t>If the main query does not have multiple columns for subquery, then a subquery can have only one column in the SELECT command.</a:t>
            </a:r>
          </a:p>
          <a:p>
            <a:pPr algn="just">
              <a:buFont typeface="Arial" panose="020B0604020202020204" pitchFamily="34" charset="0"/>
              <a:buChar char="•"/>
            </a:pPr>
            <a:r>
              <a:rPr lang="en-US" sz="2000" b="0" i="0" dirty="0">
                <a:solidFill>
                  <a:srgbClr val="000000"/>
                </a:solidFill>
                <a:effectLst/>
              </a:rPr>
              <a:t>We can use various comparison operators with the subquery, such as &gt;, &lt;, =, IN, ANY, SOME, and ALL. A multiple-row operator is very useful when the subquery returns more than one row.</a:t>
            </a:r>
          </a:p>
          <a:p>
            <a:pPr algn="just">
              <a:buFont typeface="Arial" panose="020B0604020202020204" pitchFamily="34" charset="0"/>
              <a:buChar char="•"/>
            </a:pPr>
            <a:r>
              <a:rPr lang="en-US" sz="2000" b="0" i="0" dirty="0">
                <a:solidFill>
                  <a:srgbClr val="000000"/>
                </a:solidFill>
                <a:effectLst/>
              </a:rPr>
              <a:t>We cannot use the </a:t>
            </a:r>
            <a:r>
              <a:rPr lang="en-US" sz="2000" b="1" i="0" dirty="0">
                <a:solidFill>
                  <a:srgbClr val="000000"/>
                </a:solidFill>
                <a:effectLst/>
              </a:rPr>
              <a:t>ORDER BY</a:t>
            </a:r>
            <a:r>
              <a:rPr lang="en-US" sz="2000" b="0" i="0" dirty="0">
                <a:solidFill>
                  <a:srgbClr val="000000"/>
                </a:solidFill>
                <a:effectLst/>
              </a:rPr>
              <a:t> clause in a subquery, although it can be used inside the main query.</a:t>
            </a:r>
          </a:p>
          <a:p>
            <a:pPr algn="just">
              <a:buFont typeface="Arial" panose="020B0604020202020204" pitchFamily="34" charset="0"/>
              <a:buChar char="•"/>
            </a:pPr>
            <a:r>
              <a:rPr lang="en-US" sz="2000" b="0" i="0" dirty="0">
                <a:solidFill>
                  <a:srgbClr val="000000"/>
                </a:solidFill>
                <a:effectLst/>
              </a:rPr>
              <a:t>If we use a subquery in a </a:t>
            </a:r>
            <a:r>
              <a:rPr lang="en-US" sz="2000" b="1" i="0" dirty="0">
                <a:solidFill>
                  <a:srgbClr val="000000"/>
                </a:solidFill>
                <a:effectLst/>
              </a:rPr>
              <a:t>set function</a:t>
            </a:r>
            <a:r>
              <a:rPr lang="en-US" sz="2000" b="0" i="0" dirty="0">
                <a:solidFill>
                  <a:srgbClr val="000000"/>
                </a:solidFill>
                <a:effectLst/>
              </a:rPr>
              <a:t>, it cannot be immediately enclosed in a set function.</a:t>
            </a:r>
          </a:p>
        </p:txBody>
      </p:sp>
      <p:sp>
        <p:nvSpPr>
          <p:cNvPr id="4" name="Title 1">
            <a:extLst>
              <a:ext uri="{FF2B5EF4-FFF2-40B4-BE49-F238E27FC236}">
                <a16:creationId xmlns="" xmlns:a16="http://schemas.microsoft.com/office/drawing/2014/main" id="{B55A4A25-E1EE-4EA7-99D2-53622B82A8C8}"/>
              </a:ext>
            </a:extLst>
          </p:cNvPr>
          <p:cNvSpPr>
            <a:spLocks noGrp="1"/>
          </p:cNvSpPr>
          <p:nvPr>
            <p:ph type="title"/>
          </p:nvPr>
        </p:nvSpPr>
        <p:spPr>
          <a:xfrm>
            <a:off x="609600" y="365126"/>
            <a:ext cx="6782991" cy="1325563"/>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SUBQUERY</a:t>
            </a:r>
          </a:p>
        </p:txBody>
      </p:sp>
      <p:pic>
        <p:nvPicPr>
          <p:cNvPr id="5" name="Picture 4">
            <a:extLst>
              <a:ext uri="{FF2B5EF4-FFF2-40B4-BE49-F238E27FC236}">
                <a16:creationId xmlns="" xmlns:a16="http://schemas.microsoft.com/office/drawing/2014/main" id="{3E27410D-44F5-42E6-B923-F568CA6A9EB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409200638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677645-8E9B-4123-973F-9B3FF057CC67}"/>
              </a:ext>
            </a:extLst>
          </p:cNvPr>
          <p:cNvSpPr>
            <a:spLocks noGrp="1"/>
          </p:cNvSpPr>
          <p:nvPr>
            <p:ph type="title"/>
          </p:nvPr>
        </p:nvSpPr>
        <p:spPr/>
        <p:txBody>
          <a:bodyPr/>
          <a:lstStyle/>
          <a:p>
            <a:pPr algn="ctr"/>
            <a:r>
              <a:rPr lang="en-IN" sz="4400" dirty="0">
                <a:solidFill>
                  <a:schemeClr val="tx1">
                    <a:lumMod val="75000"/>
                    <a:lumOff val="25000"/>
                  </a:schemeClr>
                </a:solidFill>
                <a:latin typeface="+mn-lt"/>
                <a:ea typeface="Adobe Fangsong Std R" panose="02020400000000000000" pitchFamily="18" charset="-128"/>
              </a:rPr>
              <a:t>SUBQUERY</a:t>
            </a:r>
            <a:endParaRPr lang="en-IN" dirty="0">
              <a:latin typeface="+mn-lt"/>
            </a:endParaRPr>
          </a:p>
        </p:txBody>
      </p:sp>
      <p:sp>
        <p:nvSpPr>
          <p:cNvPr id="3" name="Content Placeholder 2">
            <a:extLst>
              <a:ext uri="{FF2B5EF4-FFF2-40B4-BE49-F238E27FC236}">
                <a16:creationId xmlns="" xmlns:a16="http://schemas.microsoft.com/office/drawing/2014/main" id="{41E08015-6A3E-437F-B16D-9DF260D71B34}"/>
              </a:ext>
            </a:extLst>
          </p:cNvPr>
          <p:cNvSpPr>
            <a:spLocks noGrp="1"/>
          </p:cNvSpPr>
          <p:nvPr>
            <p:ph sz="quarter" idx="13"/>
          </p:nvPr>
        </p:nvSpPr>
        <p:spPr>
          <a:xfrm>
            <a:off x="628651" y="1930401"/>
            <a:ext cx="6783665" cy="2304249"/>
          </a:xfrm>
        </p:spPr>
        <p:txBody>
          <a:bodyPr>
            <a:normAutofit fontScale="92500"/>
          </a:bodyPr>
          <a:lstStyle/>
          <a:p>
            <a:pPr algn="just">
              <a:buNone/>
            </a:pPr>
            <a:r>
              <a:rPr lang="en-US" sz="2000" b="1" i="0" dirty="0">
                <a:solidFill>
                  <a:srgbClr val="333333"/>
                </a:solidFill>
                <a:effectLst/>
              </a:rPr>
              <a:t>The following are the advantages of using subqueries:</a:t>
            </a:r>
            <a:endParaRPr lang="en-US" sz="2000" b="0" i="0" dirty="0">
              <a:solidFill>
                <a:srgbClr val="333333"/>
              </a:solidFill>
              <a:effectLst/>
            </a:endParaRPr>
          </a:p>
          <a:p>
            <a:pPr algn="just">
              <a:buFont typeface="Arial" panose="020B0604020202020204" pitchFamily="34" charset="0"/>
              <a:buChar char="•"/>
            </a:pPr>
            <a:r>
              <a:rPr lang="en-US" sz="2000" b="0" i="0" dirty="0">
                <a:solidFill>
                  <a:srgbClr val="000000"/>
                </a:solidFill>
                <a:effectLst/>
              </a:rPr>
              <a:t>The subqueries make the queries in a structured form that allows us to isolate each part of a statement.</a:t>
            </a:r>
          </a:p>
          <a:p>
            <a:pPr algn="just">
              <a:buFont typeface="Arial" panose="020B0604020202020204" pitchFamily="34" charset="0"/>
              <a:buChar char="•"/>
            </a:pPr>
            <a:r>
              <a:rPr lang="en-US" sz="2000" b="0" i="0" dirty="0">
                <a:solidFill>
                  <a:srgbClr val="000000"/>
                </a:solidFill>
                <a:effectLst/>
              </a:rPr>
              <a:t>The subqueries provide alternative ways to query the data from the table; otherwise, we need to use complex joins and unions.</a:t>
            </a:r>
          </a:p>
          <a:p>
            <a:pPr algn="just">
              <a:buFont typeface="Arial" panose="020B0604020202020204" pitchFamily="34" charset="0"/>
              <a:buChar char="•"/>
            </a:pPr>
            <a:r>
              <a:rPr lang="en-US" sz="2000" b="0" i="0" dirty="0">
                <a:solidFill>
                  <a:srgbClr val="000000"/>
                </a:solidFill>
                <a:effectLst/>
              </a:rPr>
              <a:t>The subqueries are more readable than complex join or union statements.</a:t>
            </a:r>
          </a:p>
        </p:txBody>
      </p:sp>
      <p:pic>
        <p:nvPicPr>
          <p:cNvPr id="4" name="Picture 3">
            <a:extLst>
              <a:ext uri="{FF2B5EF4-FFF2-40B4-BE49-F238E27FC236}">
                <a16:creationId xmlns="" xmlns:a16="http://schemas.microsoft.com/office/drawing/2014/main" id="{68AE16FD-57F7-42C6-AB51-EEA89132A055}"/>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
        <p:nvSpPr>
          <p:cNvPr id="5" name="TextBox 4"/>
          <p:cNvSpPr txBox="1"/>
          <p:nvPr/>
        </p:nvSpPr>
        <p:spPr>
          <a:xfrm>
            <a:off x="714348" y="4143380"/>
            <a:ext cx="6643734" cy="1477328"/>
          </a:xfrm>
          <a:prstGeom prst="rect">
            <a:avLst/>
          </a:prstGeom>
          <a:noFill/>
        </p:spPr>
        <p:txBody>
          <a:bodyPr wrap="square" rtlCol="0">
            <a:spAutoFit/>
          </a:bodyPr>
          <a:lstStyle/>
          <a:p>
            <a:pPr algn="just"/>
            <a:r>
              <a:rPr lang="en-US" b="1" dirty="0" smtClean="0"/>
              <a:t>SUBQUERY SYNTAX:</a:t>
            </a:r>
          </a:p>
          <a:p>
            <a:pPr algn="just">
              <a:buFont typeface="+mj-lt"/>
              <a:buAutoNum type="arabicPeriod"/>
            </a:pPr>
            <a:r>
              <a:rPr lang="en-US" b="1" dirty="0" smtClean="0"/>
              <a:t>SELECT</a:t>
            </a:r>
            <a:r>
              <a:rPr lang="en-US" dirty="0" smtClean="0"/>
              <a:t> </a:t>
            </a:r>
            <a:r>
              <a:rPr lang="en-US" dirty="0" err="1" smtClean="0"/>
              <a:t>column_list</a:t>
            </a:r>
            <a:r>
              <a:rPr lang="en-US" dirty="0" smtClean="0"/>
              <a:t> (s) </a:t>
            </a:r>
            <a:r>
              <a:rPr lang="en-US" b="1" dirty="0" smtClean="0"/>
              <a:t>FROM</a:t>
            </a:r>
            <a:r>
              <a:rPr lang="en-US" dirty="0" smtClean="0"/>
              <a:t>  </a:t>
            </a:r>
            <a:r>
              <a:rPr lang="en-US" dirty="0" err="1" smtClean="0"/>
              <a:t>table_name</a:t>
            </a:r>
            <a:r>
              <a:rPr lang="en-US" dirty="0" smtClean="0"/>
              <a:t>  </a:t>
            </a:r>
          </a:p>
          <a:p>
            <a:pPr algn="just">
              <a:buFont typeface="+mj-lt"/>
              <a:buAutoNum type="arabicPeriod"/>
            </a:pPr>
            <a:r>
              <a:rPr lang="en-US" b="1" dirty="0" smtClean="0"/>
              <a:t>WHERE</a:t>
            </a:r>
            <a:r>
              <a:rPr lang="en-US" dirty="0" smtClean="0"/>
              <a:t>  </a:t>
            </a:r>
            <a:r>
              <a:rPr lang="en-US" dirty="0" err="1" smtClean="0"/>
              <a:t>column_name</a:t>
            </a:r>
            <a:r>
              <a:rPr lang="en-US" dirty="0" smtClean="0"/>
              <a:t> OPERATOR  </a:t>
            </a:r>
          </a:p>
          <a:p>
            <a:pPr algn="just">
              <a:buFont typeface="+mj-lt"/>
              <a:buAutoNum type="arabicPeriod"/>
            </a:pPr>
            <a:r>
              <a:rPr lang="en-US" b="1" dirty="0" smtClean="0"/>
              <a:t>SELECT</a:t>
            </a:r>
            <a:r>
              <a:rPr lang="en-US" dirty="0" smtClean="0"/>
              <a:t> </a:t>
            </a:r>
            <a:r>
              <a:rPr lang="en-US" dirty="0" err="1" smtClean="0"/>
              <a:t>column_list</a:t>
            </a:r>
            <a:r>
              <a:rPr lang="en-US" dirty="0" smtClean="0"/>
              <a:t> (s)  </a:t>
            </a:r>
            <a:r>
              <a:rPr lang="en-US" b="1" dirty="0" smtClean="0"/>
              <a:t>FROM</a:t>
            </a:r>
            <a:r>
              <a:rPr lang="en-US" dirty="0" smtClean="0"/>
              <a:t> </a:t>
            </a:r>
            <a:r>
              <a:rPr lang="en-US" dirty="0" err="1" smtClean="0"/>
              <a:t>table_name</a:t>
            </a:r>
            <a:r>
              <a:rPr lang="en-US" dirty="0" smtClean="0"/>
              <a:t> [</a:t>
            </a:r>
            <a:r>
              <a:rPr lang="en-US" b="1" dirty="0" smtClean="0"/>
              <a:t>WHERE</a:t>
            </a:r>
            <a:r>
              <a:rPr lang="en-US" dirty="0" smtClean="0"/>
              <a:t>])  </a:t>
            </a:r>
          </a:p>
          <a:p>
            <a:endParaRPr lang="en-US" dirty="0"/>
          </a:p>
        </p:txBody>
      </p:sp>
    </p:spTree>
    <p:extLst>
      <p:ext uri="{BB962C8B-B14F-4D97-AF65-F5344CB8AC3E}">
        <p14:creationId xmlns="" xmlns:p14="http://schemas.microsoft.com/office/powerpoint/2010/main" val="5713475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B31A7AC-8288-4D0F-854A-673F2A2E9562}"/>
              </a:ext>
            </a:extLst>
          </p:cNvPr>
          <p:cNvSpPr>
            <a:spLocks noGrp="1"/>
          </p:cNvSpPr>
          <p:nvPr>
            <p:ph sz="quarter" idx="13"/>
          </p:nvPr>
        </p:nvSpPr>
        <p:spPr>
          <a:xfrm>
            <a:off x="628651" y="1930400"/>
            <a:ext cx="6783665" cy="1016986"/>
          </a:xfrm>
        </p:spPr>
        <p:txBody>
          <a:bodyPr>
            <a:normAutofit fontScale="92500" lnSpcReduction="20000"/>
          </a:bodyPr>
          <a:lstStyle/>
          <a:p>
            <a:pPr algn="just">
              <a:buNone/>
            </a:pPr>
            <a:r>
              <a:rPr lang="en-US" sz="2000" b="1" i="0" dirty="0" err="1" smtClean="0">
                <a:effectLst/>
              </a:rPr>
              <a:t>Subquery</a:t>
            </a:r>
            <a:r>
              <a:rPr lang="en-US" sz="2000" b="1" i="0" dirty="0" smtClean="0">
                <a:effectLst/>
              </a:rPr>
              <a:t> Example:</a:t>
            </a:r>
            <a:endParaRPr lang="en-US" sz="2000" b="1" dirty="0"/>
          </a:p>
          <a:p>
            <a:pPr>
              <a:buNone/>
            </a:pPr>
            <a:r>
              <a:rPr lang="en-US" sz="2000" b="0" i="0" dirty="0" smtClean="0">
                <a:effectLst/>
              </a:rPr>
              <a:t>Suppose </a:t>
            </a:r>
            <a:r>
              <a:rPr lang="en-US" sz="2000" b="0" i="0" dirty="0">
                <a:effectLst/>
              </a:rPr>
              <a:t>we have a table named </a:t>
            </a:r>
            <a:r>
              <a:rPr lang="en-US" sz="2000" b="1" i="0" dirty="0">
                <a:effectLst/>
              </a:rPr>
              <a:t>“customer"</a:t>
            </a:r>
            <a:r>
              <a:rPr lang="en-US" sz="2000" b="0" i="0" dirty="0">
                <a:effectLst/>
              </a:rPr>
              <a:t> that contains </a:t>
            </a:r>
            <a:r>
              <a:rPr lang="en-US" sz="2000" b="0" i="0" dirty="0" smtClean="0">
                <a:effectLst/>
              </a:rPr>
              <a:t>the</a:t>
            </a:r>
          </a:p>
          <a:p>
            <a:pPr>
              <a:buNone/>
            </a:pPr>
            <a:r>
              <a:rPr lang="en-US" sz="2000" b="0" i="0" dirty="0" smtClean="0">
                <a:effectLst/>
              </a:rPr>
              <a:t>following </a:t>
            </a:r>
            <a:r>
              <a:rPr lang="en-US" sz="2000" b="0" i="0" dirty="0">
                <a:effectLst/>
              </a:rPr>
              <a:t>data:</a:t>
            </a:r>
          </a:p>
        </p:txBody>
      </p:sp>
      <p:pic>
        <p:nvPicPr>
          <p:cNvPr id="5" name="Picture 4">
            <a:extLst>
              <a:ext uri="{FF2B5EF4-FFF2-40B4-BE49-F238E27FC236}">
                <a16:creationId xmlns="" xmlns:a16="http://schemas.microsoft.com/office/drawing/2014/main" id="{AAD8208A-776E-4F71-92AF-14F3A1792D32}"/>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928794" y="3286124"/>
            <a:ext cx="4802850" cy="265440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a:extLst>
              <a:ext uri="{FF2B5EF4-FFF2-40B4-BE49-F238E27FC236}">
                <a16:creationId xmlns="" xmlns:a16="http://schemas.microsoft.com/office/drawing/2014/main" id="{CAB08EF1-3FC0-4616-AEDF-459F6BCD415A}"/>
              </a:ext>
            </a:extLst>
          </p:cNvPr>
          <p:cNvSpPr>
            <a:spLocks noGrp="1"/>
          </p:cNvSpPr>
          <p:nvPr>
            <p:ph type="title"/>
          </p:nvPr>
        </p:nvSpPr>
        <p:spPr>
          <a:xfrm>
            <a:off x="609600" y="365126"/>
            <a:ext cx="6782991" cy="1325563"/>
          </a:xfrm>
        </p:spPr>
        <p:txBody>
          <a:bodyPr/>
          <a:lstStyle/>
          <a:p>
            <a:pPr algn="ctr"/>
            <a:r>
              <a:rPr lang="en-IN" sz="4400" dirty="0">
                <a:solidFill>
                  <a:schemeClr val="tx1">
                    <a:lumMod val="75000"/>
                    <a:lumOff val="25000"/>
                  </a:schemeClr>
                </a:solidFill>
                <a:latin typeface="+mn-lt"/>
                <a:ea typeface="Adobe Fangsong Std R" panose="02020400000000000000" pitchFamily="18" charset="-128"/>
              </a:rPr>
              <a:t>SUBQUERY</a:t>
            </a:r>
            <a:endParaRPr lang="en-IN" dirty="0">
              <a:latin typeface="+mn-lt"/>
            </a:endParaRPr>
          </a:p>
        </p:txBody>
      </p:sp>
      <p:pic>
        <p:nvPicPr>
          <p:cNvPr id="7" name="Picture 6">
            <a:extLst>
              <a:ext uri="{FF2B5EF4-FFF2-40B4-BE49-F238E27FC236}">
                <a16:creationId xmlns="" xmlns:a16="http://schemas.microsoft.com/office/drawing/2014/main" id="{75FE8206-DE78-49CF-9CC3-95DF665B3B3C}"/>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3153785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2E1EBD5-B0D2-4686-8D37-5C20B07C6C9B}"/>
              </a:ext>
            </a:extLst>
          </p:cNvPr>
          <p:cNvSpPr>
            <a:spLocks noGrp="1"/>
          </p:cNvSpPr>
          <p:nvPr>
            <p:ph sz="quarter" idx="13"/>
          </p:nvPr>
        </p:nvSpPr>
        <p:spPr>
          <a:xfrm>
            <a:off x="628651" y="1930401"/>
            <a:ext cx="6783665" cy="972598"/>
          </a:xfrm>
        </p:spPr>
        <p:txBody>
          <a:bodyPr>
            <a:normAutofit/>
          </a:bodyPr>
          <a:lstStyle/>
          <a:p>
            <a:r>
              <a:rPr lang="en-US" sz="2000" b="0" i="0" dirty="0">
                <a:effectLst/>
              </a:rPr>
              <a:t>Following is a simple SQL statement that returns the </a:t>
            </a:r>
            <a:r>
              <a:rPr lang="en-US" sz="2000" b="1" i="0" dirty="0">
                <a:effectLst/>
              </a:rPr>
              <a:t>employee detail whose id matches in a subquery</a:t>
            </a:r>
            <a:r>
              <a:rPr lang="en-US" sz="2000" b="0" i="0" dirty="0">
                <a:effectLst/>
              </a:rPr>
              <a:t>:</a:t>
            </a:r>
            <a:endParaRPr lang="en-IN" sz="2000" dirty="0"/>
          </a:p>
        </p:txBody>
      </p:sp>
      <p:pic>
        <p:nvPicPr>
          <p:cNvPr id="5" name="Picture 4">
            <a:extLst>
              <a:ext uri="{FF2B5EF4-FFF2-40B4-BE49-F238E27FC236}">
                <a16:creationId xmlns="" xmlns:a16="http://schemas.microsoft.com/office/drawing/2014/main" id="{880E5509-0BB8-413A-93C0-7DF1FDF20C3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14414" y="3071810"/>
            <a:ext cx="4889997" cy="265407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a:extLst>
              <a:ext uri="{FF2B5EF4-FFF2-40B4-BE49-F238E27FC236}">
                <a16:creationId xmlns="" xmlns:a16="http://schemas.microsoft.com/office/drawing/2014/main" id="{1F58BE7A-88E4-4567-B466-A1855256977E}"/>
              </a:ext>
            </a:extLst>
          </p:cNvPr>
          <p:cNvSpPr>
            <a:spLocks noGrp="1"/>
          </p:cNvSpPr>
          <p:nvPr>
            <p:ph type="title"/>
          </p:nvPr>
        </p:nvSpPr>
        <p:spPr>
          <a:xfrm>
            <a:off x="609600" y="365126"/>
            <a:ext cx="6782991" cy="1325563"/>
          </a:xfrm>
        </p:spPr>
        <p:txBody>
          <a:bodyPr/>
          <a:lstStyle/>
          <a:p>
            <a:pPr algn="ctr"/>
            <a:r>
              <a:rPr lang="en-IN" sz="4400" dirty="0">
                <a:solidFill>
                  <a:schemeClr val="tx1">
                    <a:lumMod val="75000"/>
                    <a:lumOff val="25000"/>
                  </a:schemeClr>
                </a:solidFill>
                <a:latin typeface="+mn-lt"/>
                <a:ea typeface="Adobe Fangsong Std R" panose="02020400000000000000" pitchFamily="18" charset="-128"/>
              </a:rPr>
              <a:t>SUBQUERY</a:t>
            </a:r>
            <a:endParaRPr lang="en-IN" dirty="0">
              <a:latin typeface="+mn-lt"/>
            </a:endParaRPr>
          </a:p>
        </p:txBody>
      </p:sp>
      <p:pic>
        <p:nvPicPr>
          <p:cNvPr id="7" name="Picture 6">
            <a:extLst>
              <a:ext uri="{FF2B5EF4-FFF2-40B4-BE49-F238E27FC236}">
                <a16:creationId xmlns="" xmlns:a16="http://schemas.microsoft.com/office/drawing/2014/main" id="{E4BD3294-ABDB-4471-9777-76DEC258A628}"/>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2838194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824753"/>
            <a:ext cx="6783665" cy="865935"/>
          </a:xfrm>
        </p:spPr>
        <p:txBody>
          <a:bodyPr>
            <a:normAutofit fontScale="90000"/>
          </a:bodyPr>
          <a:lstStyle/>
          <a:p>
            <a:pPr algn="ctr"/>
            <a:r>
              <a:rPr lang="en-IN" sz="3200" dirty="0" smtClean="0">
                <a:solidFill>
                  <a:schemeClr val="tx1">
                    <a:lumMod val="75000"/>
                    <a:lumOff val="25000"/>
                  </a:schemeClr>
                </a:solidFill>
                <a:latin typeface="Adobe Fangsong Std R" panose="02020400000000000000" pitchFamily="18" charset="-128"/>
                <a:ea typeface="Adobe Fangsong Std R" panose="02020400000000000000" pitchFamily="18" charset="-128"/>
              </a:rPr>
              <a:t/>
            </a:r>
            <a:br>
              <a:rPr lang="en-IN" sz="3200" dirty="0" smtClean="0">
                <a:solidFill>
                  <a:schemeClr val="tx1">
                    <a:lumMod val="75000"/>
                    <a:lumOff val="25000"/>
                  </a:schemeClr>
                </a:solidFill>
                <a:latin typeface="Adobe Fangsong Std R" panose="02020400000000000000" pitchFamily="18" charset="-128"/>
                <a:ea typeface="Adobe Fangsong Std R" panose="02020400000000000000" pitchFamily="18" charset="-128"/>
              </a:rPr>
            </a:br>
            <a:endParaRPr lang="en-IN" sz="32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pic>
        <p:nvPicPr>
          <p:cNvPr id="4" name="Content Placeholder 3" descr="type1.png"/>
          <p:cNvPicPr>
            <a:picLocks noGrp="1" noChangeAspect="1"/>
          </p:cNvPicPr>
          <p:nvPr>
            <p:ph sz="quarter" idx="13"/>
          </p:nvPr>
        </p:nvPicPr>
        <p:blipFill>
          <a:blip r:embed="rId2"/>
          <a:stretch>
            <a:fillRect/>
          </a:stretch>
        </p:blipFill>
        <p:spPr>
          <a:xfrm>
            <a:off x="428596" y="1285860"/>
            <a:ext cx="7190799" cy="3643338"/>
          </a:xfrm>
        </p:spPr>
      </p:pic>
      <p:pic>
        <p:nvPicPr>
          <p:cNvPr id="5" name="Picture 4">
            <a:extLst>
              <a:ext uri="{FF2B5EF4-FFF2-40B4-BE49-F238E27FC236}">
                <a16:creationId xmlns="" xmlns:a16="http://schemas.microsoft.com/office/drawing/2014/main" id="{26491CA9-656C-4247-9DA0-5E3F7AF5849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F25473-B548-4AF7-AAA8-734498DB5717}"/>
              </a:ext>
            </a:extLst>
          </p:cNvPr>
          <p:cNvSpPr>
            <a:spLocks noGrp="1"/>
          </p:cNvSpPr>
          <p:nvPr>
            <p:ph type="title"/>
          </p:nvPr>
        </p:nvSpPr>
        <p:spPr/>
        <p:txBody>
          <a:bodyPr>
            <a:normAutofit/>
          </a:bodyPr>
          <a:lstStyle/>
          <a:p>
            <a:pPr algn="ctr"/>
            <a:r>
              <a:rPr lang="en-IN" sz="2800" dirty="0">
                <a:solidFill>
                  <a:schemeClr val="tx1">
                    <a:lumMod val="75000"/>
                    <a:lumOff val="25000"/>
                  </a:schemeClr>
                </a:solidFill>
                <a:latin typeface="+mn-lt"/>
                <a:ea typeface="Adobe Fangsong Std R" panose="02020400000000000000" pitchFamily="18" charset="-128"/>
              </a:rPr>
              <a:t>SUBQUERY WITH COMPARISON OPERATOR</a:t>
            </a:r>
          </a:p>
        </p:txBody>
      </p:sp>
      <p:sp>
        <p:nvSpPr>
          <p:cNvPr id="3" name="Content Placeholder 2">
            <a:extLst>
              <a:ext uri="{FF2B5EF4-FFF2-40B4-BE49-F238E27FC236}">
                <a16:creationId xmlns="" xmlns:a16="http://schemas.microsoft.com/office/drawing/2014/main" id="{7836865F-2724-4DEA-8EEA-1F84802FCFCD}"/>
              </a:ext>
            </a:extLst>
          </p:cNvPr>
          <p:cNvSpPr>
            <a:spLocks noGrp="1"/>
          </p:cNvSpPr>
          <p:nvPr>
            <p:ph sz="quarter" idx="13"/>
          </p:nvPr>
        </p:nvSpPr>
        <p:spPr>
          <a:xfrm>
            <a:off x="642910" y="1500175"/>
            <a:ext cx="6769406" cy="1928825"/>
          </a:xfrm>
        </p:spPr>
        <p:txBody>
          <a:bodyPr>
            <a:normAutofit lnSpcReduction="10000"/>
          </a:bodyPr>
          <a:lstStyle/>
          <a:p>
            <a:r>
              <a:rPr lang="en-US" sz="2000" b="0" i="0" dirty="0">
                <a:solidFill>
                  <a:srgbClr val="333333"/>
                </a:solidFill>
                <a:effectLst/>
              </a:rPr>
              <a:t>A comparison operator is an operator used to compare values and returns the result, either true or false. The following comparison operators are used in MySQL &lt;, &gt;, =, &lt;&gt;, &lt;=&gt;, etc.</a:t>
            </a:r>
          </a:p>
          <a:p>
            <a:r>
              <a:rPr lang="en-US" sz="2000" b="0" i="0" dirty="0">
                <a:solidFill>
                  <a:srgbClr val="333333"/>
                </a:solidFill>
                <a:effectLst/>
              </a:rPr>
              <a:t>Following is a simple </a:t>
            </a:r>
            <a:r>
              <a:rPr lang="en-US" sz="2000" b="0" i="0" u="none" strike="noStrike" dirty="0">
                <a:solidFill>
                  <a:srgbClr val="008000"/>
                </a:solidFill>
                <a:effectLst/>
                <a:hlinkClick r:id="rId2"/>
              </a:rPr>
              <a:t>SQL</a:t>
            </a:r>
            <a:r>
              <a:rPr lang="en-US" sz="2000" b="0" i="0" dirty="0">
                <a:solidFill>
                  <a:srgbClr val="333333"/>
                </a:solidFill>
                <a:effectLst/>
              </a:rPr>
              <a:t> statement that returns the </a:t>
            </a:r>
            <a:r>
              <a:rPr lang="en-US" sz="2000" b="1" dirty="0">
                <a:solidFill>
                  <a:srgbClr val="333333"/>
                </a:solidFill>
              </a:rPr>
              <a:t>customer</a:t>
            </a:r>
            <a:r>
              <a:rPr lang="en-US" sz="2000" b="1" i="0" dirty="0">
                <a:solidFill>
                  <a:srgbClr val="333333"/>
                </a:solidFill>
                <a:effectLst/>
              </a:rPr>
              <a:t> detail whose income is more than 20000</a:t>
            </a:r>
            <a:r>
              <a:rPr lang="en-US" sz="2000" b="0" i="0" dirty="0">
                <a:solidFill>
                  <a:srgbClr val="333333"/>
                </a:solidFill>
                <a:effectLst/>
              </a:rPr>
              <a:t> with the help of subquery:</a:t>
            </a:r>
            <a:endParaRPr lang="en-IN" sz="2000" dirty="0"/>
          </a:p>
        </p:txBody>
      </p:sp>
      <p:pic>
        <p:nvPicPr>
          <p:cNvPr id="5" name="Picture 4">
            <a:extLst>
              <a:ext uri="{FF2B5EF4-FFF2-40B4-BE49-F238E27FC236}">
                <a16:creationId xmlns="" xmlns:a16="http://schemas.microsoft.com/office/drawing/2014/main" id="{25064E52-574D-44DB-9E68-DFE17101DBC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500166" y="3429000"/>
            <a:ext cx="4814193" cy="264554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C24B29EC-367A-4E8C-9443-979CE02CA651}"/>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45513042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7ECCAF4-8FD9-436E-808F-F91F4D3AA572}"/>
              </a:ext>
            </a:extLst>
          </p:cNvPr>
          <p:cNvSpPr>
            <a:spLocks noGrp="1"/>
          </p:cNvSpPr>
          <p:nvPr>
            <p:ph sz="quarter" idx="13"/>
          </p:nvPr>
        </p:nvSpPr>
        <p:spPr>
          <a:xfrm>
            <a:off x="628651" y="1930400"/>
            <a:ext cx="6783665" cy="706268"/>
          </a:xfrm>
        </p:spPr>
        <p:txBody>
          <a:bodyPr>
            <a:normAutofit/>
          </a:bodyPr>
          <a:lstStyle/>
          <a:p>
            <a:r>
              <a:rPr lang="en-US" sz="2000" b="0" i="0" dirty="0">
                <a:solidFill>
                  <a:srgbClr val="333333"/>
                </a:solidFill>
                <a:effectLst/>
              </a:rPr>
              <a:t>find employee details with </a:t>
            </a:r>
            <a:r>
              <a:rPr lang="en-US" sz="2000" b="1" i="0" dirty="0">
                <a:solidFill>
                  <a:srgbClr val="333333"/>
                </a:solidFill>
                <a:effectLst/>
              </a:rPr>
              <a:t>maximum income</a:t>
            </a:r>
            <a:r>
              <a:rPr lang="en-US" sz="2000" b="0" i="0" dirty="0">
                <a:solidFill>
                  <a:srgbClr val="333333"/>
                </a:solidFill>
                <a:effectLst/>
              </a:rPr>
              <a:t> using a subquery.</a:t>
            </a:r>
            <a:endParaRPr lang="en-IN" sz="2000" dirty="0"/>
          </a:p>
        </p:txBody>
      </p:sp>
      <p:pic>
        <p:nvPicPr>
          <p:cNvPr id="5" name="Picture 4">
            <a:extLst>
              <a:ext uri="{FF2B5EF4-FFF2-40B4-BE49-F238E27FC236}">
                <a16:creationId xmlns="" xmlns:a16="http://schemas.microsoft.com/office/drawing/2014/main" id="{EA7A5D11-941C-46E4-AEF6-BD02ACFBAF1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500166" y="2933389"/>
            <a:ext cx="4414227" cy="22815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a:extLst>
              <a:ext uri="{FF2B5EF4-FFF2-40B4-BE49-F238E27FC236}">
                <a16:creationId xmlns="" xmlns:a16="http://schemas.microsoft.com/office/drawing/2014/main" id="{DC043714-AFC9-4EF9-934A-E6E5A5C7660A}"/>
              </a:ext>
            </a:extLst>
          </p:cNvPr>
          <p:cNvSpPr>
            <a:spLocks noGrp="1"/>
          </p:cNvSpPr>
          <p:nvPr>
            <p:ph type="title"/>
          </p:nvPr>
        </p:nvSpPr>
        <p:spPr>
          <a:xfrm>
            <a:off x="609600" y="365126"/>
            <a:ext cx="6782991" cy="1325563"/>
          </a:xfrm>
        </p:spPr>
        <p:txBody>
          <a:bodyPr>
            <a:normAutofit/>
          </a:bodyPr>
          <a:lstStyle/>
          <a:p>
            <a:pPr algn="ctr"/>
            <a:r>
              <a:rPr lang="en-IN" sz="2800" dirty="0">
                <a:solidFill>
                  <a:schemeClr val="tx1">
                    <a:lumMod val="75000"/>
                    <a:lumOff val="25000"/>
                  </a:schemeClr>
                </a:solidFill>
                <a:latin typeface="+mn-lt"/>
                <a:ea typeface="Adobe Fangsong Std R" panose="02020400000000000000" pitchFamily="18" charset="-128"/>
              </a:rPr>
              <a:t>SUBQUERY WITH COMPARISON OPERATOR</a:t>
            </a:r>
          </a:p>
        </p:txBody>
      </p:sp>
      <p:pic>
        <p:nvPicPr>
          <p:cNvPr id="7" name="Picture 6">
            <a:extLst>
              <a:ext uri="{FF2B5EF4-FFF2-40B4-BE49-F238E27FC236}">
                <a16:creationId xmlns="" xmlns:a16="http://schemas.microsoft.com/office/drawing/2014/main" id="{24DBB7A5-FBD2-4756-9C02-5EA49CF37F12}"/>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27856015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D7663E-FDAD-4E54-9457-3100CC049636}"/>
              </a:ext>
            </a:extLst>
          </p:cNvPr>
          <p:cNvSpPr>
            <a:spLocks noGrp="1"/>
          </p:cNvSpPr>
          <p:nvPr>
            <p:ph type="title"/>
          </p:nvPr>
        </p:nvSpPr>
        <p:spPr>
          <a:xfrm>
            <a:off x="563725" y="391759"/>
            <a:ext cx="6913514" cy="824483"/>
          </a:xfrm>
        </p:spPr>
        <p:txBody>
          <a:bodyPr>
            <a:normAutofit/>
          </a:bodyPr>
          <a:lstStyle/>
          <a:p>
            <a:pPr algn="ctr"/>
            <a:r>
              <a:rPr lang="en-US" sz="2800" dirty="0">
                <a:solidFill>
                  <a:schemeClr val="tx1">
                    <a:lumMod val="75000"/>
                    <a:lumOff val="25000"/>
                  </a:schemeClr>
                </a:solidFill>
                <a:latin typeface="+mn-lt"/>
                <a:ea typeface="Adobe Fangsong Std R" panose="02020400000000000000" pitchFamily="18" charset="-128"/>
              </a:rPr>
              <a:t>SUBQUERY WITH IN OR NOT-IN OPERATOR</a:t>
            </a:r>
            <a:endParaRPr lang="en-IN" sz="28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 xmlns:a16="http://schemas.microsoft.com/office/drawing/2014/main" id="{138F0E29-235C-4ABC-B065-F7279FB1E0C4}"/>
              </a:ext>
            </a:extLst>
          </p:cNvPr>
          <p:cNvSpPr>
            <a:spLocks noGrp="1"/>
          </p:cNvSpPr>
          <p:nvPr>
            <p:ph sz="quarter" idx="13"/>
          </p:nvPr>
        </p:nvSpPr>
        <p:spPr>
          <a:xfrm>
            <a:off x="563725" y="1480430"/>
            <a:ext cx="6783665" cy="1061375"/>
          </a:xfrm>
        </p:spPr>
        <p:txBody>
          <a:bodyPr>
            <a:noAutofit/>
          </a:bodyPr>
          <a:lstStyle/>
          <a:p>
            <a:r>
              <a:rPr lang="en-US" sz="2000" b="0" i="0" dirty="0">
                <a:effectLst/>
              </a:rPr>
              <a:t>If the subquery produces more than one value, we need to use the IN or NOT IN operator with the </a:t>
            </a:r>
            <a:r>
              <a:rPr lang="en-US" sz="2000" dirty="0"/>
              <a:t>WHERE clause</a:t>
            </a:r>
            <a:r>
              <a:rPr lang="en-US" sz="2000" b="0" i="0" dirty="0">
                <a:effectLst/>
              </a:rPr>
              <a:t>.</a:t>
            </a:r>
          </a:p>
          <a:p>
            <a:r>
              <a:rPr lang="en-US" sz="2000" b="0" i="0" dirty="0">
                <a:solidFill>
                  <a:srgbClr val="333333"/>
                </a:solidFill>
                <a:effectLst/>
              </a:rPr>
              <a:t>Suppose we have a table named </a:t>
            </a:r>
            <a:r>
              <a:rPr lang="en-US" sz="2000" b="1" i="0" dirty="0">
                <a:solidFill>
                  <a:srgbClr val="333333"/>
                </a:solidFill>
                <a:effectLst/>
              </a:rPr>
              <a:t>"Student1"</a:t>
            </a:r>
            <a:r>
              <a:rPr lang="en-US" sz="2000" b="0" i="0" dirty="0">
                <a:solidFill>
                  <a:srgbClr val="333333"/>
                </a:solidFill>
                <a:effectLst/>
              </a:rPr>
              <a:t> and </a:t>
            </a:r>
            <a:r>
              <a:rPr lang="en-US" sz="2000" b="1" i="0" dirty="0">
                <a:solidFill>
                  <a:srgbClr val="333333"/>
                </a:solidFill>
                <a:effectLst/>
              </a:rPr>
              <a:t>"Student2"</a:t>
            </a:r>
            <a:r>
              <a:rPr lang="en-US" sz="2000" b="0" i="0" dirty="0">
                <a:solidFill>
                  <a:srgbClr val="333333"/>
                </a:solidFill>
                <a:effectLst/>
              </a:rPr>
              <a:t> that contains the following data:</a:t>
            </a:r>
            <a:endParaRPr lang="en-IN" sz="2000" dirty="0"/>
          </a:p>
        </p:txBody>
      </p:sp>
      <p:pic>
        <p:nvPicPr>
          <p:cNvPr id="5" name="Picture 4">
            <a:extLst>
              <a:ext uri="{FF2B5EF4-FFF2-40B4-BE49-F238E27FC236}">
                <a16:creationId xmlns="" xmlns:a16="http://schemas.microsoft.com/office/drawing/2014/main" id="{4195100C-0A8D-4BB4-88A4-42C7B595B4C8}"/>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857356" y="2857496"/>
            <a:ext cx="3875487" cy="35373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D45BBE64-1F55-4BDB-856A-FAE4469FE4D2}"/>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333015620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5F3AAF-57B1-4F55-8F81-EDA481B155AD}"/>
              </a:ext>
            </a:extLst>
          </p:cNvPr>
          <p:cNvSpPr>
            <a:spLocks noGrp="1"/>
          </p:cNvSpPr>
          <p:nvPr>
            <p:ph sz="quarter" idx="13"/>
          </p:nvPr>
        </p:nvSpPr>
        <p:spPr>
          <a:xfrm>
            <a:off x="628651" y="1930401"/>
            <a:ext cx="6783665" cy="901577"/>
          </a:xfrm>
        </p:spPr>
        <p:txBody>
          <a:bodyPr>
            <a:normAutofit lnSpcReduction="10000"/>
          </a:bodyPr>
          <a:lstStyle/>
          <a:p>
            <a:r>
              <a:rPr lang="en-US" sz="2000" i="0" dirty="0">
                <a:solidFill>
                  <a:srgbClr val="333333"/>
                </a:solidFill>
                <a:effectLst/>
              </a:rPr>
              <a:t>The following subquery with NOT IN operator returns the student1 detail who does not belong to Los Angeles City from both tables as follows:</a:t>
            </a:r>
            <a:endParaRPr lang="en-IN" sz="2000" dirty="0"/>
          </a:p>
        </p:txBody>
      </p:sp>
      <p:pic>
        <p:nvPicPr>
          <p:cNvPr id="5" name="Picture 4">
            <a:extLst>
              <a:ext uri="{FF2B5EF4-FFF2-40B4-BE49-F238E27FC236}">
                <a16:creationId xmlns="" xmlns:a16="http://schemas.microsoft.com/office/drawing/2014/main" id="{114B6C01-3AFB-4D02-82CB-0DAB804A2C7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729151" y="3067351"/>
            <a:ext cx="4343047" cy="236191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a:extLst>
              <a:ext uri="{FF2B5EF4-FFF2-40B4-BE49-F238E27FC236}">
                <a16:creationId xmlns="" xmlns:a16="http://schemas.microsoft.com/office/drawing/2014/main" id="{62C911D9-6D74-4AC0-99E1-0AD68905AC7C}"/>
              </a:ext>
            </a:extLst>
          </p:cNvPr>
          <p:cNvSpPr>
            <a:spLocks noGrp="1"/>
          </p:cNvSpPr>
          <p:nvPr>
            <p:ph type="title"/>
          </p:nvPr>
        </p:nvSpPr>
        <p:spPr>
          <a:xfrm>
            <a:off x="550053" y="480536"/>
            <a:ext cx="6940859" cy="1325563"/>
          </a:xfrm>
        </p:spPr>
        <p:txBody>
          <a:bodyPr>
            <a:normAutofit/>
          </a:bodyPr>
          <a:lstStyle/>
          <a:p>
            <a:pPr algn="ctr"/>
            <a:r>
              <a:rPr lang="en-US" sz="2800" dirty="0">
                <a:solidFill>
                  <a:schemeClr val="tx1">
                    <a:lumMod val="75000"/>
                    <a:lumOff val="25000"/>
                  </a:schemeClr>
                </a:solidFill>
                <a:latin typeface="+mn-lt"/>
                <a:ea typeface="Adobe Fangsong Std R" panose="02020400000000000000" pitchFamily="18" charset="-128"/>
              </a:rPr>
              <a:t>SUBQUERY WITH IN OR NOT-IN OPERATOR</a:t>
            </a:r>
            <a:endParaRPr lang="en-IN" sz="2800" dirty="0">
              <a:solidFill>
                <a:schemeClr val="tx1">
                  <a:lumMod val="75000"/>
                  <a:lumOff val="25000"/>
                </a:schemeClr>
              </a:solidFill>
              <a:latin typeface="+mn-lt"/>
              <a:ea typeface="Adobe Fangsong Std R" panose="02020400000000000000" pitchFamily="18" charset="-128"/>
            </a:endParaRPr>
          </a:p>
        </p:txBody>
      </p:sp>
      <p:pic>
        <p:nvPicPr>
          <p:cNvPr id="7" name="Picture 6">
            <a:extLst>
              <a:ext uri="{FF2B5EF4-FFF2-40B4-BE49-F238E27FC236}">
                <a16:creationId xmlns="" xmlns:a16="http://schemas.microsoft.com/office/drawing/2014/main" id="{749D55DA-4BE7-46BC-A7B1-0877D3CA21A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85490108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E8881F-4BF6-4621-A3EE-05050C59FD07}"/>
              </a:ext>
            </a:extLst>
          </p:cNvPr>
          <p:cNvSpPr>
            <a:spLocks noGrp="1"/>
          </p:cNvSpPr>
          <p:nvPr>
            <p:ph type="title"/>
          </p:nvPr>
        </p:nvSpPr>
        <p:spPr/>
        <p:txBody>
          <a:bodyPr>
            <a:normAutofit/>
          </a:bodyPr>
          <a:lstStyle/>
          <a:p>
            <a:pPr algn="ctr"/>
            <a:r>
              <a:rPr lang="en-US" sz="3600" dirty="0">
                <a:solidFill>
                  <a:schemeClr val="tx1">
                    <a:lumMod val="75000"/>
                    <a:lumOff val="25000"/>
                  </a:schemeClr>
                </a:solidFill>
                <a:latin typeface="+mn-lt"/>
                <a:ea typeface="Adobe Fangsong Std R" panose="02020400000000000000" pitchFamily="18" charset="-128"/>
              </a:rPr>
              <a:t>SUBQUERY IN THE FROM CLAUSE</a:t>
            </a:r>
            <a:endParaRPr lang="en-IN" sz="36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 xmlns:a16="http://schemas.microsoft.com/office/drawing/2014/main" id="{0872926A-8A46-47D7-8ECE-F7C2A3A0486F}"/>
              </a:ext>
            </a:extLst>
          </p:cNvPr>
          <p:cNvSpPr>
            <a:spLocks noGrp="1"/>
          </p:cNvSpPr>
          <p:nvPr>
            <p:ph sz="quarter" idx="13"/>
          </p:nvPr>
        </p:nvSpPr>
        <p:spPr>
          <a:xfrm>
            <a:off x="628651" y="1930401"/>
            <a:ext cx="6783665" cy="1594035"/>
          </a:xfrm>
        </p:spPr>
        <p:txBody>
          <a:bodyPr>
            <a:noAutofit/>
          </a:bodyPr>
          <a:lstStyle/>
          <a:p>
            <a:r>
              <a:rPr lang="en-US" sz="2000" b="0" i="0" dirty="0">
                <a:solidFill>
                  <a:srgbClr val="333333"/>
                </a:solidFill>
                <a:effectLst/>
              </a:rPr>
              <a:t>If we use a subquery in the FROM clause, MySQL will return the output from a subquery is used as a temporary table. We called this table as a derived table, inline views, or materialized subquery.</a:t>
            </a:r>
          </a:p>
          <a:p>
            <a:r>
              <a:rPr lang="en-US" sz="2000" b="0" i="0" dirty="0">
                <a:solidFill>
                  <a:srgbClr val="333333"/>
                </a:solidFill>
                <a:effectLst/>
              </a:rPr>
              <a:t>The following subquery returns the maximum, minimum, and average number of items in the order table:</a:t>
            </a:r>
            <a:endParaRPr lang="en-IN" sz="2000" dirty="0"/>
          </a:p>
        </p:txBody>
      </p:sp>
      <p:pic>
        <p:nvPicPr>
          <p:cNvPr id="5" name="Picture 4">
            <a:extLst>
              <a:ext uri="{FF2B5EF4-FFF2-40B4-BE49-F238E27FC236}">
                <a16:creationId xmlns="" xmlns:a16="http://schemas.microsoft.com/office/drawing/2014/main" id="{4BADAAEA-8D2A-40B2-85D5-7F59FE1255F5}"/>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857356" y="3929066"/>
            <a:ext cx="3994874" cy="226380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734560C5-85BB-4F64-8304-72BA4542A11B}"/>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24985148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DE735E-8102-4A47-AD9A-1ACAA30929B1}"/>
              </a:ext>
            </a:extLst>
          </p:cNvPr>
          <p:cNvSpPr>
            <a:spLocks noGrp="1"/>
          </p:cNvSpPr>
          <p:nvPr>
            <p:ph type="title"/>
          </p:nvPr>
        </p:nvSpPr>
        <p:spPr/>
        <p:txBody>
          <a:bodyPr/>
          <a:lstStyle/>
          <a:p>
            <a:pPr algn="ctr"/>
            <a:r>
              <a:rPr lang="en-IN" sz="4000" dirty="0">
                <a:solidFill>
                  <a:schemeClr val="tx1">
                    <a:lumMod val="75000"/>
                    <a:lumOff val="25000"/>
                  </a:schemeClr>
                </a:solidFill>
                <a:latin typeface="+mn-lt"/>
                <a:ea typeface="Adobe Fangsong Std R" panose="02020400000000000000" pitchFamily="18" charset="-128"/>
              </a:rPr>
              <a:t>CORRELATED SUBQUERIES</a:t>
            </a:r>
          </a:p>
        </p:txBody>
      </p:sp>
      <p:sp>
        <p:nvSpPr>
          <p:cNvPr id="3" name="Content Placeholder 2">
            <a:extLst>
              <a:ext uri="{FF2B5EF4-FFF2-40B4-BE49-F238E27FC236}">
                <a16:creationId xmlns="" xmlns:a16="http://schemas.microsoft.com/office/drawing/2014/main" id="{1CB6F6D6-0A8A-46FF-B41C-D505A665D2F2}"/>
              </a:ext>
            </a:extLst>
          </p:cNvPr>
          <p:cNvSpPr>
            <a:spLocks noGrp="1"/>
          </p:cNvSpPr>
          <p:nvPr>
            <p:ph sz="quarter" idx="13"/>
          </p:nvPr>
        </p:nvSpPr>
        <p:spPr>
          <a:xfrm>
            <a:off x="628651" y="1428736"/>
            <a:ext cx="6783665" cy="2335396"/>
          </a:xfrm>
        </p:spPr>
        <p:txBody>
          <a:bodyPr>
            <a:normAutofit fontScale="92500" lnSpcReduction="20000"/>
          </a:bodyPr>
          <a:lstStyle/>
          <a:p>
            <a:r>
              <a:rPr lang="en-US" sz="2000" b="0" i="0" dirty="0">
                <a:solidFill>
                  <a:srgbClr val="333333"/>
                </a:solidFill>
                <a:effectLst/>
              </a:rPr>
              <a:t>A correlated subquery in MySQL is a subquery that depends on the outer query. </a:t>
            </a:r>
            <a:endParaRPr lang="en-US" sz="2000" b="0" i="0" dirty="0" smtClean="0">
              <a:solidFill>
                <a:srgbClr val="333333"/>
              </a:solidFill>
              <a:effectLst/>
            </a:endParaRPr>
          </a:p>
          <a:p>
            <a:r>
              <a:rPr lang="en-US" sz="2000" b="0" i="0" dirty="0" smtClean="0">
                <a:solidFill>
                  <a:srgbClr val="333333"/>
                </a:solidFill>
                <a:effectLst/>
              </a:rPr>
              <a:t>It </a:t>
            </a:r>
            <a:r>
              <a:rPr lang="en-US" sz="2000" b="0" i="0" dirty="0">
                <a:solidFill>
                  <a:srgbClr val="333333"/>
                </a:solidFill>
                <a:effectLst/>
              </a:rPr>
              <a:t>uses the data from the outer query or contains a reference to a parent query that also appears in the outer query. MySQL evaluates it once from each row in the outer query.</a:t>
            </a:r>
          </a:p>
          <a:p>
            <a:pPr>
              <a:buNone/>
            </a:pPr>
            <a:r>
              <a:rPr lang="en-US" sz="2000" b="1" dirty="0" smtClean="0">
                <a:solidFill>
                  <a:srgbClr val="333333"/>
                </a:solidFill>
              </a:rPr>
              <a:t>EXAMPLE:</a:t>
            </a:r>
            <a:endParaRPr lang="en-US" sz="2000" b="1" dirty="0">
              <a:solidFill>
                <a:srgbClr val="333333"/>
              </a:solidFill>
            </a:endParaRPr>
          </a:p>
          <a:p>
            <a:pPr>
              <a:buNone/>
            </a:pPr>
            <a:r>
              <a:rPr lang="en-US" sz="2200" i="0" dirty="0" smtClean="0">
                <a:solidFill>
                  <a:srgbClr val="333333"/>
                </a:solidFill>
                <a:effectLst/>
              </a:rPr>
              <a:t>We </a:t>
            </a:r>
            <a:r>
              <a:rPr lang="en-US" sz="2200" i="0" dirty="0">
                <a:solidFill>
                  <a:srgbClr val="333333"/>
                </a:solidFill>
                <a:effectLst/>
              </a:rPr>
              <a:t>select an </a:t>
            </a:r>
            <a:r>
              <a:rPr lang="en-US" sz="2200" dirty="0">
                <a:solidFill>
                  <a:srgbClr val="333333"/>
                </a:solidFill>
              </a:rPr>
              <a:t>customer</a:t>
            </a:r>
            <a:r>
              <a:rPr lang="en-US" sz="2200" i="0" dirty="0">
                <a:solidFill>
                  <a:srgbClr val="333333"/>
                </a:solidFill>
                <a:effectLst/>
              </a:rPr>
              <a:t> name and city whose income is </a:t>
            </a:r>
            <a:r>
              <a:rPr lang="en-US" sz="2200" i="0" dirty="0" smtClean="0">
                <a:solidFill>
                  <a:srgbClr val="333333"/>
                </a:solidFill>
                <a:effectLst/>
              </a:rPr>
              <a:t>higher</a:t>
            </a:r>
          </a:p>
          <a:p>
            <a:pPr>
              <a:buNone/>
            </a:pPr>
            <a:r>
              <a:rPr lang="en-US" sz="2200" i="0" dirty="0" smtClean="0">
                <a:solidFill>
                  <a:srgbClr val="333333"/>
                </a:solidFill>
                <a:effectLst/>
              </a:rPr>
              <a:t>than </a:t>
            </a:r>
            <a:r>
              <a:rPr lang="en-US" sz="2200" i="0" dirty="0">
                <a:solidFill>
                  <a:srgbClr val="333333"/>
                </a:solidFill>
                <a:effectLst/>
              </a:rPr>
              <a:t>the average income of all employees in each city.</a:t>
            </a:r>
            <a:endParaRPr lang="en-IN" sz="2200" dirty="0"/>
          </a:p>
        </p:txBody>
      </p:sp>
      <p:pic>
        <p:nvPicPr>
          <p:cNvPr id="5" name="Picture 4">
            <a:extLst>
              <a:ext uri="{FF2B5EF4-FFF2-40B4-BE49-F238E27FC236}">
                <a16:creationId xmlns="" xmlns:a16="http://schemas.microsoft.com/office/drawing/2014/main" id="{E955E7E3-FE86-4B8F-AD9D-57177C75A575}"/>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714480" y="4000504"/>
            <a:ext cx="4742250" cy="220164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0D70F211-3167-40D9-9E23-8211554C099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21204524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3E3AA5-ADDD-4607-9796-EFF2103F5F51}"/>
              </a:ext>
            </a:extLst>
          </p:cNvPr>
          <p:cNvSpPr>
            <a:spLocks noGrp="1"/>
          </p:cNvSpPr>
          <p:nvPr>
            <p:ph type="title"/>
          </p:nvPr>
        </p:nvSpPr>
        <p:spPr>
          <a:xfrm>
            <a:off x="423368" y="436147"/>
            <a:ext cx="7194229" cy="1325563"/>
          </a:xfrm>
        </p:spPr>
        <p:txBody>
          <a:bodyPr>
            <a:normAutofit/>
          </a:bodyPr>
          <a:lstStyle/>
          <a:p>
            <a:pPr algn="ctr"/>
            <a:r>
              <a:rPr lang="en-US" sz="3200" dirty="0">
                <a:solidFill>
                  <a:schemeClr val="tx1">
                    <a:lumMod val="75000"/>
                    <a:lumOff val="25000"/>
                  </a:schemeClr>
                </a:solidFill>
                <a:latin typeface="+mn-lt"/>
                <a:ea typeface="Adobe Fangsong Std R" panose="02020400000000000000" pitchFamily="18" charset="-128"/>
              </a:rPr>
              <a:t>SUBQUERIES WITH EXISTS OR NOT EXISTS</a:t>
            </a:r>
            <a:endParaRPr lang="en-IN" sz="32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 xmlns:a16="http://schemas.microsoft.com/office/drawing/2014/main" id="{B6921FBD-E655-4A32-99CF-8E35522E75BF}"/>
              </a:ext>
            </a:extLst>
          </p:cNvPr>
          <p:cNvSpPr>
            <a:spLocks noGrp="1"/>
          </p:cNvSpPr>
          <p:nvPr>
            <p:ph sz="quarter" idx="13"/>
          </p:nvPr>
        </p:nvSpPr>
        <p:spPr>
          <a:xfrm>
            <a:off x="628651" y="1930400"/>
            <a:ext cx="6783665" cy="3498864"/>
          </a:xfrm>
        </p:spPr>
        <p:txBody>
          <a:bodyPr>
            <a:normAutofit/>
          </a:bodyPr>
          <a:lstStyle/>
          <a:p>
            <a:r>
              <a:rPr lang="en-US" sz="2000" b="0" i="0" dirty="0">
                <a:effectLst/>
              </a:rPr>
              <a:t>The </a:t>
            </a:r>
            <a:r>
              <a:rPr lang="en-US" sz="2000" dirty="0"/>
              <a:t>EXISTS operator </a:t>
            </a:r>
            <a:r>
              <a:rPr lang="en-US" sz="2000" b="0" i="0" dirty="0">
                <a:effectLst/>
              </a:rPr>
              <a:t>is a Boolean operator that returns either true or false result. It is used with a subquery and checks the existence of data in a </a:t>
            </a:r>
            <a:r>
              <a:rPr lang="en-US" sz="2000" b="0" i="0" dirty="0" err="1">
                <a:effectLst/>
              </a:rPr>
              <a:t>subquery</a:t>
            </a:r>
            <a:r>
              <a:rPr lang="en-US" sz="2000" b="0" i="0" dirty="0" smtClean="0">
                <a:effectLst/>
              </a:rPr>
              <a:t>.</a:t>
            </a:r>
          </a:p>
          <a:p>
            <a:r>
              <a:rPr lang="en-US" sz="2000" b="0" i="0" dirty="0" smtClean="0">
                <a:effectLst/>
              </a:rPr>
              <a:t> </a:t>
            </a:r>
            <a:r>
              <a:rPr lang="en-US" sz="2000" b="0" i="0" dirty="0">
                <a:effectLst/>
              </a:rPr>
              <a:t>If a subquery returns any record at all, this operator returns true. Otherwise, it will return false. </a:t>
            </a:r>
            <a:endParaRPr lang="en-US" sz="2000" b="0" i="0" dirty="0" smtClean="0">
              <a:effectLst/>
            </a:endParaRPr>
          </a:p>
          <a:p>
            <a:r>
              <a:rPr lang="en-US" sz="2000" b="0" i="0" dirty="0" smtClean="0">
                <a:effectLst/>
              </a:rPr>
              <a:t>The </a:t>
            </a:r>
            <a:r>
              <a:rPr lang="en-US" sz="2000" b="0" i="0" dirty="0">
                <a:effectLst/>
              </a:rPr>
              <a:t>NOT EXISTS operator used for negation that gives true value when the subquery does not return any row. Otherwise, it returns false. Both EXISTS and NOT EXISTS used with correlated subqueries.</a:t>
            </a:r>
          </a:p>
        </p:txBody>
      </p:sp>
      <p:pic>
        <p:nvPicPr>
          <p:cNvPr id="8" name="Picture 7">
            <a:extLst>
              <a:ext uri="{FF2B5EF4-FFF2-40B4-BE49-F238E27FC236}">
                <a16:creationId xmlns="" xmlns:a16="http://schemas.microsoft.com/office/drawing/2014/main" id="{6CBF71AC-92BF-453A-919A-9836E9770C18}"/>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49096515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D70739F-9077-43C8-81BF-B1751B02F994}"/>
              </a:ext>
            </a:extLst>
          </p:cNvPr>
          <p:cNvSpPr>
            <a:spLocks noGrp="1"/>
          </p:cNvSpPr>
          <p:nvPr>
            <p:ph sz="quarter" idx="13"/>
          </p:nvPr>
        </p:nvSpPr>
        <p:spPr>
          <a:xfrm>
            <a:off x="628651" y="1930401"/>
            <a:ext cx="6783665" cy="892699"/>
          </a:xfrm>
        </p:spPr>
        <p:txBody>
          <a:bodyPr>
            <a:normAutofit/>
          </a:bodyPr>
          <a:lstStyle/>
          <a:p>
            <a:r>
              <a:rPr lang="en-US" sz="2000" i="0" dirty="0">
                <a:solidFill>
                  <a:srgbClr val="333333"/>
                </a:solidFill>
                <a:effectLst/>
              </a:rPr>
              <a:t>Suppose we have a table customer and order that contains the data as follows:</a:t>
            </a:r>
            <a:endParaRPr lang="en-IN" sz="2000" dirty="0"/>
          </a:p>
        </p:txBody>
      </p:sp>
      <p:pic>
        <p:nvPicPr>
          <p:cNvPr id="6" name="Picture 5">
            <a:extLst>
              <a:ext uri="{FF2B5EF4-FFF2-40B4-BE49-F238E27FC236}">
                <a16:creationId xmlns="" xmlns:a16="http://schemas.microsoft.com/office/drawing/2014/main" id="{95755E10-6B53-4FBE-82BA-27E94453036F}"/>
              </a:ext>
            </a:extLst>
          </p:cNvPr>
          <p:cNvPicPr>
            <a:picLocks noChangeAspect="1"/>
          </p:cNvPicPr>
          <p:nvPr/>
        </p:nvPicPr>
        <p:blipFill rotWithShape="1">
          <a:blip r:embed="rId2">
            <a:extLst>
              <a:ext uri="{28A0092B-C50C-407E-A947-70E740481C1C}">
                <a14:useLocalDpi xmlns="" xmlns:a14="http://schemas.microsoft.com/office/drawing/2010/main" val="0"/>
              </a:ext>
            </a:extLst>
          </a:blip>
          <a:srcRect r="6672"/>
          <a:stretch/>
        </p:blipFill>
        <p:spPr>
          <a:xfrm>
            <a:off x="628650" y="2804236"/>
            <a:ext cx="3685898" cy="24613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 xmlns:a16="http://schemas.microsoft.com/office/drawing/2014/main" id="{AF613F57-A434-4A0E-951B-A26E989E2509}"/>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361473" y="2804236"/>
            <a:ext cx="3031436" cy="24613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Title 1">
            <a:extLst>
              <a:ext uri="{FF2B5EF4-FFF2-40B4-BE49-F238E27FC236}">
                <a16:creationId xmlns="" xmlns:a16="http://schemas.microsoft.com/office/drawing/2014/main" id="{AB50593E-AB6D-41B5-989E-6EBB9750DB9C}"/>
              </a:ext>
            </a:extLst>
          </p:cNvPr>
          <p:cNvSpPr>
            <a:spLocks noGrp="1"/>
          </p:cNvSpPr>
          <p:nvPr>
            <p:ph type="title"/>
          </p:nvPr>
        </p:nvSpPr>
        <p:spPr>
          <a:xfrm>
            <a:off x="323672" y="577050"/>
            <a:ext cx="7393620" cy="1127487"/>
          </a:xfrm>
        </p:spPr>
        <p:txBody>
          <a:bodyPr>
            <a:normAutofit/>
          </a:bodyPr>
          <a:lstStyle/>
          <a:p>
            <a:pPr algn="ctr"/>
            <a:r>
              <a:rPr lang="en-US" sz="3200" dirty="0">
                <a:solidFill>
                  <a:schemeClr val="tx1">
                    <a:lumMod val="75000"/>
                    <a:lumOff val="25000"/>
                  </a:schemeClr>
                </a:solidFill>
                <a:latin typeface="+mn-lt"/>
                <a:ea typeface="Adobe Fangsong Std R" panose="02020400000000000000" pitchFamily="18" charset="-128"/>
              </a:rPr>
              <a:t>SUBQUERIES WITH EXISTS OR NOT EXISTS</a:t>
            </a:r>
            <a:endParaRPr lang="en-IN" sz="3200" dirty="0">
              <a:solidFill>
                <a:schemeClr val="tx1">
                  <a:lumMod val="75000"/>
                  <a:lumOff val="25000"/>
                </a:schemeClr>
              </a:solidFill>
              <a:latin typeface="+mn-lt"/>
              <a:ea typeface="Adobe Fangsong Std R" panose="02020400000000000000" pitchFamily="18" charset="-128"/>
            </a:endParaRPr>
          </a:p>
        </p:txBody>
      </p:sp>
      <p:pic>
        <p:nvPicPr>
          <p:cNvPr id="9" name="Picture 8">
            <a:extLst>
              <a:ext uri="{FF2B5EF4-FFF2-40B4-BE49-F238E27FC236}">
                <a16:creationId xmlns="" xmlns:a16="http://schemas.microsoft.com/office/drawing/2014/main" id="{43DAEC2E-7C27-45ED-96BD-D96E6CA43CE0}"/>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242576313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3064E6E-CBA2-41B9-AC8D-8E7CF871766C}"/>
              </a:ext>
            </a:extLst>
          </p:cNvPr>
          <p:cNvSpPr>
            <a:spLocks noGrp="1"/>
          </p:cNvSpPr>
          <p:nvPr>
            <p:ph sz="quarter" idx="13"/>
          </p:nvPr>
        </p:nvSpPr>
        <p:spPr>
          <a:xfrm>
            <a:off x="628651" y="1930400"/>
            <a:ext cx="6783665" cy="803922"/>
          </a:xfrm>
        </p:spPr>
        <p:txBody>
          <a:bodyPr>
            <a:noAutofit/>
          </a:bodyPr>
          <a:lstStyle/>
          <a:p>
            <a:r>
              <a:rPr lang="en-US" sz="2000" b="0" i="0" dirty="0">
                <a:solidFill>
                  <a:srgbClr val="333333"/>
                </a:solidFill>
                <a:effectLst/>
              </a:rPr>
              <a:t>The below SQL statements uses EXISTS operator to find the name, occupation, and Qualification of the customer who has placed at least one order.</a:t>
            </a:r>
            <a:endParaRPr lang="en-IN" sz="2000" dirty="0"/>
          </a:p>
        </p:txBody>
      </p:sp>
      <p:pic>
        <p:nvPicPr>
          <p:cNvPr id="5" name="Picture 4">
            <a:extLst>
              <a:ext uri="{FF2B5EF4-FFF2-40B4-BE49-F238E27FC236}">
                <a16:creationId xmlns="" xmlns:a16="http://schemas.microsoft.com/office/drawing/2014/main" id="{6D5C2932-D8C9-4897-AC97-E455AAE04C81}"/>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43042" y="2928934"/>
            <a:ext cx="4374572" cy="289412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a:extLst>
              <a:ext uri="{FF2B5EF4-FFF2-40B4-BE49-F238E27FC236}">
                <a16:creationId xmlns="" xmlns:a16="http://schemas.microsoft.com/office/drawing/2014/main" id="{9A8F3EDE-F498-472C-AD81-DE8F276C6190}"/>
              </a:ext>
            </a:extLst>
          </p:cNvPr>
          <p:cNvSpPr>
            <a:spLocks noGrp="1"/>
          </p:cNvSpPr>
          <p:nvPr>
            <p:ph type="title"/>
          </p:nvPr>
        </p:nvSpPr>
        <p:spPr>
          <a:xfrm>
            <a:off x="356964" y="436148"/>
            <a:ext cx="7327037" cy="1325563"/>
          </a:xfrm>
        </p:spPr>
        <p:txBody>
          <a:bodyPr>
            <a:normAutofit/>
          </a:bodyPr>
          <a:lstStyle/>
          <a:p>
            <a:pPr algn="ctr"/>
            <a:r>
              <a:rPr lang="en-US" sz="3200" dirty="0">
                <a:solidFill>
                  <a:schemeClr val="tx1">
                    <a:lumMod val="75000"/>
                    <a:lumOff val="25000"/>
                  </a:schemeClr>
                </a:solidFill>
                <a:latin typeface="+mn-lt"/>
                <a:ea typeface="Adobe Fangsong Std R" panose="02020400000000000000" pitchFamily="18" charset="-128"/>
              </a:rPr>
              <a:t>SUBQUERIES WITH EXISTS OR NOT EXISTS</a:t>
            </a:r>
            <a:endParaRPr lang="en-IN" sz="3200" dirty="0">
              <a:solidFill>
                <a:schemeClr val="tx1">
                  <a:lumMod val="75000"/>
                  <a:lumOff val="25000"/>
                </a:schemeClr>
              </a:solidFill>
              <a:latin typeface="+mn-lt"/>
              <a:ea typeface="Adobe Fangsong Std R" panose="02020400000000000000" pitchFamily="18" charset="-128"/>
            </a:endParaRPr>
          </a:p>
        </p:txBody>
      </p:sp>
      <p:pic>
        <p:nvPicPr>
          <p:cNvPr id="7" name="Picture 6">
            <a:extLst>
              <a:ext uri="{FF2B5EF4-FFF2-40B4-BE49-F238E27FC236}">
                <a16:creationId xmlns="" xmlns:a16="http://schemas.microsoft.com/office/drawing/2014/main" id="{FB7198C1-B8B1-48BD-BFC7-405ABB40AAA0}"/>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72753605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DCCCF75-9E66-4CF9-B14E-71287D8518A9}"/>
              </a:ext>
            </a:extLst>
          </p:cNvPr>
          <p:cNvSpPr>
            <a:spLocks noGrp="1"/>
          </p:cNvSpPr>
          <p:nvPr>
            <p:ph sz="quarter" idx="13"/>
          </p:nvPr>
        </p:nvSpPr>
        <p:spPr>
          <a:xfrm>
            <a:off x="628651" y="1930401"/>
            <a:ext cx="6783665" cy="1069971"/>
          </a:xfrm>
        </p:spPr>
        <p:txBody>
          <a:bodyPr>
            <a:normAutofit/>
          </a:bodyPr>
          <a:lstStyle/>
          <a:p>
            <a:r>
              <a:rPr lang="en-US" sz="2000" b="0" i="0" dirty="0">
                <a:solidFill>
                  <a:srgbClr val="333333"/>
                </a:solidFill>
                <a:effectLst/>
              </a:rPr>
              <a:t>This statement uses NOT EXISTS operator that returns the customer details who have not placed an order.</a:t>
            </a:r>
            <a:endParaRPr lang="en-IN" sz="2000" dirty="0"/>
          </a:p>
        </p:txBody>
      </p:sp>
      <p:sp>
        <p:nvSpPr>
          <p:cNvPr id="4" name="Title 1">
            <a:extLst>
              <a:ext uri="{FF2B5EF4-FFF2-40B4-BE49-F238E27FC236}">
                <a16:creationId xmlns="" xmlns:a16="http://schemas.microsoft.com/office/drawing/2014/main" id="{FBE0577A-8B3A-43DA-8DE5-A8959C581917}"/>
              </a:ext>
            </a:extLst>
          </p:cNvPr>
          <p:cNvSpPr>
            <a:spLocks noGrp="1"/>
          </p:cNvSpPr>
          <p:nvPr>
            <p:ph type="title"/>
          </p:nvPr>
        </p:nvSpPr>
        <p:spPr>
          <a:xfrm>
            <a:off x="350305" y="374004"/>
            <a:ext cx="7340354" cy="1325563"/>
          </a:xfrm>
        </p:spPr>
        <p:txBody>
          <a:bodyPr>
            <a:normAutofit/>
          </a:bodyPr>
          <a:lstStyle/>
          <a:p>
            <a:pPr algn="ctr"/>
            <a:r>
              <a:rPr lang="en-US" sz="3200" dirty="0">
                <a:solidFill>
                  <a:schemeClr val="tx1">
                    <a:lumMod val="75000"/>
                    <a:lumOff val="25000"/>
                  </a:schemeClr>
                </a:solidFill>
                <a:latin typeface="+mn-lt"/>
                <a:ea typeface="Adobe Fangsong Std R" panose="02020400000000000000" pitchFamily="18" charset="-128"/>
              </a:rPr>
              <a:t>SUBQUERIES WITH EXISTS OR NOT EXISTS</a:t>
            </a:r>
            <a:endParaRPr lang="en-IN" sz="3200" dirty="0">
              <a:solidFill>
                <a:schemeClr val="tx1">
                  <a:lumMod val="75000"/>
                  <a:lumOff val="25000"/>
                </a:schemeClr>
              </a:solidFill>
              <a:latin typeface="+mn-lt"/>
              <a:ea typeface="Adobe Fangsong Std R" panose="02020400000000000000" pitchFamily="18" charset="-128"/>
            </a:endParaRPr>
          </a:p>
        </p:txBody>
      </p:sp>
      <p:pic>
        <p:nvPicPr>
          <p:cNvPr id="8" name="Picture 7">
            <a:extLst>
              <a:ext uri="{FF2B5EF4-FFF2-40B4-BE49-F238E27FC236}">
                <a16:creationId xmlns="" xmlns:a16="http://schemas.microsoft.com/office/drawing/2014/main" id="{47A8F4AC-9302-441C-82D5-62AB9C3320C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500166" y="3286124"/>
            <a:ext cx="4709429" cy="231611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 xmlns:a16="http://schemas.microsoft.com/office/drawing/2014/main" id="{D73F5194-DFAF-4E46-80FD-B0D39289ACB9}"/>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2989272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824753"/>
            <a:ext cx="6783665" cy="865935"/>
          </a:xfrm>
        </p:spPr>
        <p:txBody>
          <a:bodyPr>
            <a:normAutofit/>
          </a:bodyPr>
          <a:lstStyle/>
          <a:p>
            <a:pPr algn="ctr"/>
            <a:r>
              <a:rPr lang="en-US" sz="2400" dirty="0" smtClean="0">
                <a:solidFill>
                  <a:schemeClr val="tx1">
                    <a:lumMod val="75000"/>
                    <a:lumOff val="25000"/>
                  </a:schemeClr>
                </a:solidFill>
                <a:latin typeface="+mn-lt"/>
                <a:ea typeface="Adobe Fangsong Std R" panose="02020400000000000000" pitchFamily="18" charset="-128"/>
              </a:rPr>
              <a:t>WHAT IS DATA </a:t>
            </a:r>
            <a:r>
              <a:rPr lang="en-US" sz="2400" dirty="0" smtClean="0">
                <a:solidFill>
                  <a:schemeClr val="tx1">
                    <a:lumMod val="75000"/>
                    <a:lumOff val="25000"/>
                  </a:schemeClr>
                </a:solidFill>
                <a:latin typeface="+mn-lt"/>
                <a:ea typeface="Adobe Fangsong Std R" panose="02020400000000000000" pitchFamily="18" charset="-128"/>
              </a:rPr>
              <a:t>DEFINITION LANGUAGE</a:t>
            </a:r>
            <a:r>
              <a:rPr lang="en-US" sz="2400" dirty="0" smtClean="0">
                <a:solidFill>
                  <a:schemeClr val="tx1">
                    <a:lumMod val="75000"/>
                    <a:lumOff val="25000"/>
                  </a:schemeClr>
                </a:solidFill>
                <a:latin typeface="+mn-lt"/>
                <a:ea typeface="Adobe Fangsong Std R" panose="02020400000000000000" pitchFamily="18" charset="-128"/>
              </a:rPr>
              <a:t>?</a:t>
            </a:r>
            <a:endParaRPr lang="en-IN" sz="24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EDEB05D4-C89F-4912-8657-D274DD9B8674}"/>
              </a:ext>
            </a:extLst>
          </p:cNvPr>
          <p:cNvSpPr>
            <a:spLocks noGrp="1"/>
          </p:cNvSpPr>
          <p:nvPr>
            <p:ph sz="quarter" idx="13"/>
          </p:nvPr>
        </p:nvSpPr>
        <p:spPr>
          <a:xfrm>
            <a:off x="500035" y="1643051"/>
            <a:ext cx="6912282" cy="1357322"/>
          </a:xfrm>
        </p:spPr>
        <p:txBody>
          <a:bodyPr>
            <a:normAutofit fontScale="85000" lnSpcReduction="20000"/>
          </a:bodyPr>
          <a:lstStyle/>
          <a:p>
            <a:endParaRPr lang="en-US" dirty="0" smtClean="0"/>
          </a:p>
          <a:p>
            <a:r>
              <a:rPr lang="en-US" sz="2400" dirty="0" smtClean="0"/>
              <a:t>DDL stands for </a:t>
            </a:r>
            <a:r>
              <a:rPr lang="en-US" sz="2400" b="1" dirty="0" smtClean="0"/>
              <a:t>data definition language</a:t>
            </a:r>
            <a:r>
              <a:rPr lang="en-US" sz="2400" dirty="0" smtClean="0"/>
              <a:t>.</a:t>
            </a:r>
          </a:p>
          <a:p>
            <a:r>
              <a:rPr lang="en-US" sz="2400" dirty="0" smtClean="0"/>
              <a:t> DDL Commands deal with the schema, i.e., the table in which our data is stored.</a:t>
            </a:r>
          </a:p>
          <a:p>
            <a:pPr>
              <a:buNone/>
            </a:pPr>
            <a:endParaRPr lang="en-IN" dirty="0"/>
          </a:p>
        </p:txBody>
      </p:sp>
      <p:sp>
        <p:nvSpPr>
          <p:cNvPr id="4" name="TextBox 3"/>
          <p:cNvSpPr txBox="1"/>
          <p:nvPr/>
        </p:nvSpPr>
        <p:spPr>
          <a:xfrm>
            <a:off x="428596" y="2714621"/>
            <a:ext cx="6786610" cy="4385816"/>
          </a:xfrm>
          <a:prstGeom prst="rect">
            <a:avLst/>
          </a:prstGeom>
          <a:noFill/>
        </p:spPr>
        <p:txBody>
          <a:bodyPr wrap="square" rtlCol="0">
            <a:spAutoFit/>
          </a:bodyPr>
          <a:lstStyle/>
          <a:p>
            <a:r>
              <a:rPr lang="en-US" b="1" dirty="0" smtClean="0"/>
              <a:t>	Example:  </a:t>
            </a:r>
          </a:p>
          <a:p>
            <a:r>
              <a:rPr lang="en-US" b="1" dirty="0" smtClean="0"/>
              <a:t>	CREATE</a:t>
            </a:r>
            <a:r>
              <a:rPr lang="en-US" dirty="0"/>
              <a:t> </a:t>
            </a:r>
            <a:r>
              <a:rPr lang="en-US" b="1" dirty="0"/>
              <a:t>DATABASE</a:t>
            </a:r>
            <a:r>
              <a:rPr lang="en-US" dirty="0"/>
              <a:t> </a:t>
            </a:r>
            <a:r>
              <a:rPr lang="en-US" dirty="0" err="1"/>
              <a:t>DatabaseName</a:t>
            </a:r>
            <a:r>
              <a:rPr lang="en-US" dirty="0" smtClean="0"/>
              <a:t>;</a:t>
            </a:r>
          </a:p>
          <a:p>
            <a:pPr>
              <a:buFont typeface="Arial" pitchFamily="34" charset="0"/>
              <a:buChar char="•"/>
            </a:pPr>
            <a:r>
              <a:rPr lang="en-US" sz="2000" dirty="0" smtClean="0"/>
              <a:t>  All the structural changes such as creation, deletion and alteration on the table can be carried with the DDL commands in SQL.</a:t>
            </a:r>
          </a:p>
          <a:p>
            <a:pPr>
              <a:buFont typeface="Arial" pitchFamily="34" charset="0"/>
              <a:buChar char="•"/>
            </a:pPr>
            <a:r>
              <a:rPr lang="en-US" sz="2000" dirty="0" smtClean="0"/>
              <a:t>  Commands covered under DDL are:</a:t>
            </a:r>
          </a:p>
          <a:p>
            <a:pPr marL="914400" lvl="1" indent="-457200">
              <a:buFont typeface="+mj-lt"/>
              <a:buAutoNum type="arabicPeriod"/>
            </a:pPr>
            <a:r>
              <a:rPr lang="en-US" sz="2000" b="1" dirty="0" smtClean="0"/>
              <a:t>CREATE</a:t>
            </a:r>
            <a:endParaRPr lang="en-US" sz="2000" dirty="0" smtClean="0"/>
          </a:p>
          <a:p>
            <a:pPr marL="914400" lvl="1" indent="-457200">
              <a:buFont typeface="+mj-lt"/>
              <a:buAutoNum type="arabicPeriod"/>
            </a:pPr>
            <a:r>
              <a:rPr lang="en-US" sz="2000" b="1" dirty="0" smtClean="0"/>
              <a:t>ALTER</a:t>
            </a:r>
            <a:endParaRPr lang="en-US" sz="2000" dirty="0" smtClean="0"/>
          </a:p>
          <a:p>
            <a:pPr marL="914400" lvl="1" indent="-457200">
              <a:buFont typeface="+mj-lt"/>
              <a:buAutoNum type="arabicPeriod"/>
            </a:pPr>
            <a:r>
              <a:rPr lang="en-US" sz="2000" b="1" dirty="0" smtClean="0"/>
              <a:t>DROP</a:t>
            </a:r>
            <a:endParaRPr lang="en-US" sz="2000" dirty="0" smtClean="0"/>
          </a:p>
          <a:p>
            <a:pPr marL="914400" lvl="1" indent="-457200">
              <a:buFont typeface="+mj-lt"/>
              <a:buAutoNum type="arabicPeriod"/>
            </a:pPr>
            <a:r>
              <a:rPr lang="en-US" sz="2000" b="1" dirty="0" smtClean="0"/>
              <a:t>TRUNCATE</a:t>
            </a:r>
            <a:endParaRPr lang="en-US" sz="2000" dirty="0" smtClean="0"/>
          </a:p>
          <a:p>
            <a:pPr marL="914400" lvl="1" indent="-457200">
              <a:buFont typeface="+mj-lt"/>
              <a:buAutoNum type="arabicPeriod"/>
            </a:pPr>
            <a:r>
              <a:rPr lang="en-US" sz="2000" b="1" dirty="0" smtClean="0"/>
              <a:t>RENAME</a:t>
            </a:r>
          </a:p>
          <a:p>
            <a:pPr lvl="1"/>
            <a:endParaRPr lang="en-US" sz="4500" dirty="0" smtClean="0"/>
          </a:p>
          <a:p>
            <a:r>
              <a:rPr lang="en-US" dirty="0"/>
              <a:t>  </a:t>
            </a:r>
          </a:p>
        </p:txBody>
      </p:sp>
      <p:pic>
        <p:nvPicPr>
          <p:cNvPr id="5" name="Picture 4">
            <a:extLst>
              <a:ext uri="{FF2B5EF4-FFF2-40B4-BE49-F238E27FC236}">
                <a16:creationId xmlns="" xmlns:a16="http://schemas.microsoft.com/office/drawing/2014/main" id="{26491CA9-656C-4247-9DA0-5E3F7AF5849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3D5BA4-476E-42BF-B2F9-08F7620B4C3B}"/>
              </a:ext>
            </a:extLst>
          </p:cNvPr>
          <p:cNvSpPr>
            <a:spLocks noGrp="1"/>
          </p:cNvSpPr>
          <p:nvPr>
            <p:ph type="title"/>
          </p:nvPr>
        </p:nvSpPr>
        <p:spPr>
          <a:xfrm>
            <a:off x="559862" y="498291"/>
            <a:ext cx="6921241" cy="1325563"/>
          </a:xfrm>
        </p:spPr>
        <p:txBody>
          <a:bodyPr>
            <a:normAutofit/>
          </a:bodyPr>
          <a:lstStyle/>
          <a:p>
            <a:pPr algn="ctr"/>
            <a:r>
              <a:rPr lang="en-US" sz="2800" dirty="0">
                <a:solidFill>
                  <a:schemeClr val="tx1">
                    <a:lumMod val="75000"/>
                    <a:lumOff val="25000"/>
                  </a:schemeClr>
                </a:solidFill>
                <a:latin typeface="+mn-lt"/>
                <a:ea typeface="Adobe Fangsong Std R" panose="02020400000000000000" pitchFamily="18" charset="-128"/>
              </a:rPr>
              <a:t>SUBQUERIES WITH ALL, ANY, AND </a:t>
            </a:r>
            <a:r>
              <a:rPr lang="en-US" sz="2800" dirty="0" smtClean="0">
                <a:solidFill>
                  <a:schemeClr val="tx1">
                    <a:lumMod val="75000"/>
                    <a:lumOff val="25000"/>
                  </a:schemeClr>
                </a:solidFill>
                <a:latin typeface="+mn-lt"/>
                <a:ea typeface="Adobe Fangsong Std R" panose="02020400000000000000" pitchFamily="18" charset="-128"/>
              </a:rPr>
              <a:t> SOME</a:t>
            </a:r>
            <a:endParaRPr lang="en-IN" sz="28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 xmlns:a16="http://schemas.microsoft.com/office/drawing/2014/main" id="{B514AF7E-FBD2-491F-AC16-0C40ED0DF78B}"/>
              </a:ext>
            </a:extLst>
          </p:cNvPr>
          <p:cNvSpPr>
            <a:spLocks noGrp="1"/>
          </p:cNvSpPr>
          <p:nvPr>
            <p:ph sz="quarter" idx="13"/>
          </p:nvPr>
        </p:nvSpPr>
        <p:spPr>
          <a:xfrm>
            <a:off x="628651" y="1714488"/>
            <a:ext cx="6783665" cy="4714908"/>
          </a:xfrm>
        </p:spPr>
        <p:txBody>
          <a:bodyPr>
            <a:normAutofit/>
          </a:bodyPr>
          <a:lstStyle/>
          <a:p>
            <a:pPr algn="just"/>
            <a:r>
              <a:rPr lang="en-US" sz="2000" b="0" i="0" dirty="0">
                <a:solidFill>
                  <a:srgbClr val="333333"/>
                </a:solidFill>
                <a:effectLst/>
              </a:rPr>
              <a:t>We can use a subquery which is followed by the keyword ALL, ANY, or SOME after a comparison operator. The following are the syntax to use subqueries with ALL, ANY, or SOME:</a:t>
            </a:r>
          </a:p>
          <a:p>
            <a:pPr lvl="1" algn="just">
              <a:buFont typeface="+mj-lt"/>
              <a:buAutoNum type="arabicPeriod"/>
            </a:pPr>
            <a:r>
              <a:rPr lang="en-US" sz="1800" b="0" i="0" dirty="0">
                <a:solidFill>
                  <a:srgbClr val="000000"/>
                </a:solidFill>
                <a:effectLst/>
              </a:rPr>
              <a:t>operand comparison_operator</a:t>
            </a:r>
            <a:r>
              <a:rPr lang="en-US" sz="1800" b="0" i="0" dirty="0">
                <a:effectLst/>
              </a:rPr>
              <a:t> ANY (subquery)  </a:t>
            </a:r>
          </a:p>
          <a:p>
            <a:pPr lvl="1" algn="just">
              <a:buFont typeface="+mj-lt"/>
              <a:buAutoNum type="arabicPeriod"/>
            </a:pPr>
            <a:r>
              <a:rPr lang="en-US" sz="1800" b="0" i="0" dirty="0">
                <a:effectLst/>
              </a:rPr>
              <a:t>operand comparison_operator ALL (subquery)  </a:t>
            </a:r>
          </a:p>
          <a:p>
            <a:pPr lvl="1" algn="just">
              <a:buFont typeface="+mj-lt"/>
              <a:buAutoNum type="arabicPeriod"/>
            </a:pPr>
            <a:r>
              <a:rPr lang="en-US" sz="1800" b="0" i="0" dirty="0">
                <a:effectLst/>
              </a:rPr>
              <a:t>operand comparison_operator SOME (subquery</a:t>
            </a:r>
            <a:r>
              <a:rPr lang="en-US" sz="1800" b="0" i="0" dirty="0">
                <a:solidFill>
                  <a:srgbClr val="000000"/>
                </a:solidFill>
                <a:effectLst/>
              </a:rPr>
              <a:t>)  </a:t>
            </a:r>
          </a:p>
          <a:p>
            <a:pPr algn="just"/>
            <a:r>
              <a:rPr lang="en-US" sz="2000" b="0" i="0" dirty="0">
                <a:solidFill>
                  <a:srgbClr val="333333"/>
                </a:solidFill>
                <a:effectLst/>
              </a:rPr>
              <a:t>The ALL keyword compares values with the value returned by a subquery. Therefore, it returns TRUE if the comparison is TRUE for ALL of the values returned by a subquery. </a:t>
            </a:r>
            <a:endParaRPr lang="en-US" sz="2000" b="0" i="0" dirty="0" smtClean="0">
              <a:solidFill>
                <a:srgbClr val="333333"/>
              </a:solidFill>
              <a:effectLst/>
            </a:endParaRPr>
          </a:p>
          <a:p>
            <a:pPr algn="just"/>
            <a:r>
              <a:rPr lang="en-US" sz="2000" b="0" i="0" dirty="0" smtClean="0">
                <a:solidFill>
                  <a:srgbClr val="333333"/>
                </a:solidFill>
                <a:effectLst/>
              </a:rPr>
              <a:t>The </a:t>
            </a:r>
            <a:r>
              <a:rPr lang="en-US" sz="2000" b="0" i="0" dirty="0">
                <a:solidFill>
                  <a:srgbClr val="333333"/>
                </a:solidFill>
                <a:effectLst/>
              </a:rPr>
              <a:t>ANY keyword returns TRUE if the comparison is TRUE for ANY of the values returned by a subquery. The ANY and SOME keywords are the same because they are the alias of each other.</a:t>
            </a:r>
            <a:endParaRPr lang="en-US" sz="2000" b="0" i="0" dirty="0">
              <a:solidFill>
                <a:srgbClr val="000000"/>
              </a:solidFill>
              <a:effectLst/>
            </a:endParaRPr>
          </a:p>
        </p:txBody>
      </p:sp>
      <p:pic>
        <p:nvPicPr>
          <p:cNvPr id="4" name="Picture 3">
            <a:extLst>
              <a:ext uri="{FF2B5EF4-FFF2-40B4-BE49-F238E27FC236}">
                <a16:creationId xmlns="" xmlns:a16="http://schemas.microsoft.com/office/drawing/2014/main" id="{73356A6A-11D6-4BB6-B6BD-3A08D644FCC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247244292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373B35C-145A-4E49-8159-E5A842025CD3}"/>
              </a:ext>
            </a:extLst>
          </p:cNvPr>
          <p:cNvSpPr>
            <a:spLocks noGrp="1"/>
          </p:cNvSpPr>
          <p:nvPr>
            <p:ph sz="quarter" idx="13"/>
          </p:nvPr>
        </p:nvSpPr>
        <p:spPr>
          <a:xfrm>
            <a:off x="628651" y="1930400"/>
            <a:ext cx="6783665" cy="431060"/>
          </a:xfrm>
        </p:spPr>
        <p:txBody>
          <a:bodyPr>
            <a:normAutofit/>
          </a:bodyPr>
          <a:lstStyle/>
          <a:p>
            <a:r>
              <a:rPr lang="en-US" sz="2000" dirty="0"/>
              <a:t>ANY </a:t>
            </a:r>
            <a:r>
              <a:rPr lang="en-US" sz="2000" dirty="0" smtClean="0"/>
              <a:t>OPERATOR</a:t>
            </a:r>
            <a:endParaRPr lang="en-IN" sz="2000" dirty="0"/>
          </a:p>
        </p:txBody>
      </p:sp>
      <p:pic>
        <p:nvPicPr>
          <p:cNvPr id="5" name="Picture 4">
            <a:extLst>
              <a:ext uri="{FF2B5EF4-FFF2-40B4-BE49-F238E27FC236}">
                <a16:creationId xmlns="" xmlns:a16="http://schemas.microsoft.com/office/drawing/2014/main" id="{399B878B-C2E9-4E20-B560-FAE4C64ABC0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117659" y="2361461"/>
            <a:ext cx="4175652" cy="31959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a:extLst>
              <a:ext uri="{FF2B5EF4-FFF2-40B4-BE49-F238E27FC236}">
                <a16:creationId xmlns="" xmlns:a16="http://schemas.microsoft.com/office/drawing/2014/main" id="{71BF1216-EF08-422D-94A0-FDE40D0A4C92}"/>
              </a:ext>
            </a:extLst>
          </p:cNvPr>
          <p:cNvSpPr>
            <a:spLocks noGrp="1"/>
          </p:cNvSpPr>
          <p:nvPr>
            <p:ph type="title"/>
          </p:nvPr>
        </p:nvSpPr>
        <p:spPr>
          <a:xfrm>
            <a:off x="532411" y="389308"/>
            <a:ext cx="6879905" cy="1325563"/>
          </a:xfrm>
        </p:spPr>
        <p:txBody>
          <a:bodyPr>
            <a:normAutofit/>
          </a:bodyPr>
          <a:lstStyle/>
          <a:p>
            <a:pPr algn="ctr"/>
            <a:r>
              <a:rPr lang="en-US" sz="2800" dirty="0">
                <a:solidFill>
                  <a:schemeClr val="tx1">
                    <a:lumMod val="75000"/>
                    <a:lumOff val="25000"/>
                  </a:schemeClr>
                </a:solidFill>
                <a:latin typeface="+mn-lt"/>
                <a:ea typeface="Adobe Fangsong Std R" panose="02020400000000000000" pitchFamily="18" charset="-128"/>
              </a:rPr>
              <a:t>SUBQUERIES WITH ALL, ANY, AND SOME</a:t>
            </a:r>
            <a:endParaRPr lang="en-IN" sz="2800" dirty="0">
              <a:solidFill>
                <a:schemeClr val="tx1">
                  <a:lumMod val="75000"/>
                  <a:lumOff val="25000"/>
                </a:schemeClr>
              </a:solidFill>
              <a:latin typeface="+mn-lt"/>
              <a:ea typeface="Adobe Fangsong Std R" panose="02020400000000000000" pitchFamily="18" charset="-128"/>
            </a:endParaRPr>
          </a:p>
        </p:txBody>
      </p:sp>
      <p:pic>
        <p:nvPicPr>
          <p:cNvPr id="7" name="Picture 6">
            <a:extLst>
              <a:ext uri="{FF2B5EF4-FFF2-40B4-BE49-F238E27FC236}">
                <a16:creationId xmlns="" xmlns:a16="http://schemas.microsoft.com/office/drawing/2014/main" id="{4F3F9179-5FB2-4EE3-B7E6-8539D4FF8B46}"/>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256638818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C33A795-386D-4A8B-9684-D792F8FA01A6}"/>
              </a:ext>
            </a:extLst>
          </p:cNvPr>
          <p:cNvSpPr>
            <a:spLocks noGrp="1"/>
          </p:cNvSpPr>
          <p:nvPr>
            <p:ph sz="quarter" idx="13"/>
          </p:nvPr>
        </p:nvSpPr>
        <p:spPr>
          <a:xfrm>
            <a:off x="628651" y="1930401"/>
            <a:ext cx="6783665" cy="626369"/>
          </a:xfrm>
        </p:spPr>
        <p:txBody>
          <a:bodyPr/>
          <a:lstStyle/>
          <a:p>
            <a:r>
              <a:rPr lang="en-US" dirty="0"/>
              <a:t>ALL </a:t>
            </a:r>
            <a:r>
              <a:rPr lang="en-US" dirty="0" smtClean="0"/>
              <a:t>OPERATOR</a:t>
            </a:r>
            <a:endParaRPr lang="en-IN" dirty="0"/>
          </a:p>
        </p:txBody>
      </p:sp>
      <p:sp>
        <p:nvSpPr>
          <p:cNvPr id="4" name="Title 1">
            <a:extLst>
              <a:ext uri="{FF2B5EF4-FFF2-40B4-BE49-F238E27FC236}">
                <a16:creationId xmlns="" xmlns:a16="http://schemas.microsoft.com/office/drawing/2014/main" id="{6ED7FBCC-B008-4C06-9DC9-30D35FDD744B}"/>
              </a:ext>
            </a:extLst>
          </p:cNvPr>
          <p:cNvSpPr>
            <a:spLocks noGrp="1"/>
          </p:cNvSpPr>
          <p:nvPr>
            <p:ph type="title"/>
          </p:nvPr>
        </p:nvSpPr>
        <p:spPr>
          <a:xfrm>
            <a:off x="512686" y="365126"/>
            <a:ext cx="6879905" cy="1325563"/>
          </a:xfrm>
        </p:spPr>
        <p:txBody>
          <a:bodyPr>
            <a:normAutofit/>
          </a:bodyPr>
          <a:lstStyle/>
          <a:p>
            <a:pPr algn="ctr"/>
            <a:r>
              <a:rPr lang="en-US" sz="2800" dirty="0">
                <a:solidFill>
                  <a:schemeClr val="tx1">
                    <a:lumMod val="75000"/>
                    <a:lumOff val="25000"/>
                  </a:schemeClr>
                </a:solidFill>
                <a:latin typeface="+mn-lt"/>
                <a:ea typeface="Adobe Fangsong Std R" panose="02020400000000000000" pitchFamily="18" charset="-128"/>
              </a:rPr>
              <a:t>SUBQUERIES WITH ALL, ANY, AND SOME</a:t>
            </a:r>
            <a:endParaRPr lang="en-IN" sz="2800" dirty="0">
              <a:solidFill>
                <a:schemeClr val="tx1">
                  <a:lumMod val="75000"/>
                  <a:lumOff val="25000"/>
                </a:schemeClr>
              </a:solidFill>
              <a:latin typeface="+mn-lt"/>
              <a:ea typeface="Adobe Fangsong Std R" panose="02020400000000000000" pitchFamily="18" charset="-128"/>
            </a:endParaRPr>
          </a:p>
        </p:txBody>
      </p:sp>
      <p:pic>
        <p:nvPicPr>
          <p:cNvPr id="6" name="Picture 5">
            <a:extLst>
              <a:ext uri="{FF2B5EF4-FFF2-40B4-BE49-F238E27FC236}">
                <a16:creationId xmlns="" xmlns:a16="http://schemas.microsoft.com/office/drawing/2014/main" id="{AE2C25AE-CAA2-40FE-9824-5630AF6561D4}"/>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23621" y="2556769"/>
            <a:ext cx="3663789" cy="183767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 xmlns:a16="http://schemas.microsoft.com/office/drawing/2014/main" id="{2406CCCF-5EE5-4ACE-8764-296C4C8986E7}"/>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65141779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824753"/>
            <a:ext cx="6783665" cy="865935"/>
          </a:xfrm>
        </p:spPr>
        <p:txBody>
          <a:bodyPr>
            <a:normAutofit/>
          </a:bodyPr>
          <a:lstStyle/>
          <a:p>
            <a:pPr algn="ctr"/>
            <a:r>
              <a:rPr lang="en-IN" sz="3600" dirty="0" smtClean="0">
                <a:solidFill>
                  <a:schemeClr val="tx1">
                    <a:lumMod val="75000"/>
                    <a:lumOff val="25000"/>
                  </a:schemeClr>
                </a:solidFill>
                <a:latin typeface="+mn-lt"/>
                <a:ea typeface="Adobe Fangsong Std R" panose="02020400000000000000" pitchFamily="18" charset="-128"/>
              </a:rPr>
              <a:t>WHAT IS ETL?</a:t>
            </a:r>
            <a:endParaRPr lang="en-IN" sz="36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EDEB05D4-C89F-4912-8657-D274DD9B8674}"/>
              </a:ext>
            </a:extLst>
          </p:cNvPr>
          <p:cNvSpPr>
            <a:spLocks noGrp="1"/>
          </p:cNvSpPr>
          <p:nvPr>
            <p:ph sz="quarter" idx="13"/>
          </p:nvPr>
        </p:nvSpPr>
        <p:spPr>
          <a:xfrm>
            <a:off x="628651" y="1643051"/>
            <a:ext cx="6783665" cy="1500198"/>
          </a:xfrm>
        </p:spPr>
        <p:txBody>
          <a:bodyPr>
            <a:noAutofit/>
          </a:bodyPr>
          <a:lstStyle/>
          <a:p>
            <a:pPr marL="514350" indent="-514350">
              <a:buNone/>
            </a:pPr>
            <a:r>
              <a:rPr lang="en-US" sz="2000" dirty="0" smtClean="0"/>
              <a:t>ETL, which stands for extract, transform and load, is </a:t>
            </a:r>
            <a:r>
              <a:rPr lang="en-US" sz="2000" b="1" dirty="0" smtClean="0"/>
              <a:t>a data integration process that combines data from multiple data sources into a single, consistent data store that is loaded into a data warehouse or other target system</a:t>
            </a:r>
            <a:r>
              <a:rPr lang="en-US" sz="2000" dirty="0" smtClean="0"/>
              <a:t>.</a:t>
            </a:r>
            <a:endParaRPr lang="en-IN" sz="2000" dirty="0"/>
          </a:p>
        </p:txBody>
      </p:sp>
      <p:pic>
        <p:nvPicPr>
          <p:cNvPr id="5" name="Picture 4" descr="ETL1.png"/>
          <p:cNvPicPr>
            <a:picLocks noChangeAspect="1"/>
          </p:cNvPicPr>
          <p:nvPr/>
        </p:nvPicPr>
        <p:blipFill>
          <a:blip r:embed="rId2"/>
          <a:stretch>
            <a:fillRect/>
          </a:stretch>
        </p:blipFill>
        <p:spPr>
          <a:xfrm>
            <a:off x="714348" y="2928934"/>
            <a:ext cx="6500858" cy="3417415"/>
          </a:xfrm>
          <a:prstGeom prst="rect">
            <a:avLst/>
          </a:prstGeom>
        </p:spPr>
      </p:pic>
      <p:pic>
        <p:nvPicPr>
          <p:cNvPr id="6" name="Picture 5">
            <a:extLst>
              <a:ext uri="{FF2B5EF4-FFF2-40B4-BE49-F238E27FC236}">
                <a16:creationId xmlns="" xmlns:a16="http://schemas.microsoft.com/office/drawing/2014/main" id="{2406CCCF-5EE5-4ACE-8764-296C4C8986E7}"/>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6602A5-AACE-49DC-8F51-AB21B80A555C}"/>
              </a:ext>
            </a:extLst>
          </p:cNvPr>
          <p:cNvSpPr>
            <a:spLocks noGrp="1"/>
          </p:cNvSpPr>
          <p:nvPr>
            <p:ph type="title"/>
          </p:nvPr>
        </p:nvSpPr>
        <p:spPr/>
        <p:txBody>
          <a:bodyPr/>
          <a:lstStyle/>
          <a:p>
            <a:pPr algn="ctr"/>
            <a:r>
              <a:rPr lang="en-US" sz="4000" dirty="0">
                <a:solidFill>
                  <a:schemeClr val="tx1">
                    <a:lumMod val="75000"/>
                    <a:lumOff val="25000"/>
                  </a:schemeClr>
                </a:solidFill>
                <a:latin typeface="+mn-lt"/>
                <a:ea typeface="Adobe Fangsong Std R" panose="02020400000000000000" pitchFamily="18" charset="-128"/>
              </a:rPr>
              <a:t>INTRODUCTION TO ETL</a:t>
            </a:r>
            <a:endParaRPr lang="en-IN" sz="40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 xmlns:a16="http://schemas.microsoft.com/office/drawing/2014/main" id="{FFC5206F-0194-498E-B5ED-BAD1AB275AC8}"/>
              </a:ext>
            </a:extLst>
          </p:cNvPr>
          <p:cNvSpPr>
            <a:spLocks noGrp="1"/>
          </p:cNvSpPr>
          <p:nvPr>
            <p:ph sz="quarter" idx="13"/>
          </p:nvPr>
        </p:nvSpPr>
        <p:spPr>
          <a:xfrm>
            <a:off x="628651" y="1930401"/>
            <a:ext cx="6783665" cy="3570301"/>
          </a:xfrm>
        </p:spPr>
        <p:txBody>
          <a:bodyPr>
            <a:normAutofit/>
          </a:bodyPr>
          <a:lstStyle/>
          <a:p>
            <a:r>
              <a:rPr lang="en-US" sz="2000" b="0" i="0" dirty="0">
                <a:effectLst/>
              </a:rPr>
              <a:t>ETL is a type of data integration that refers to the three steps (extract, transform, load) used to blend data from multiple sources. It's often used to build a </a:t>
            </a:r>
            <a:r>
              <a:rPr lang="en-US" sz="2000" dirty="0"/>
              <a:t>data warehouse </a:t>
            </a:r>
            <a:r>
              <a:rPr lang="en-US" sz="2000" b="0" i="0" dirty="0">
                <a:effectLst/>
              </a:rPr>
              <a:t>. </a:t>
            </a:r>
            <a:endParaRPr lang="en-US" sz="2000" b="0" i="0" dirty="0" smtClean="0">
              <a:effectLst/>
            </a:endParaRPr>
          </a:p>
          <a:p>
            <a:r>
              <a:rPr lang="en-US" sz="2000" b="0" i="0" dirty="0" smtClean="0">
                <a:effectLst/>
              </a:rPr>
              <a:t>During </a:t>
            </a:r>
            <a:r>
              <a:rPr lang="en-US" sz="2000" b="0" i="0" dirty="0">
                <a:effectLst/>
              </a:rPr>
              <a:t>this process, data is taken (extracted) from a source system, converted (transformed) into a format that can be analyzed, and stored (loaded) into a data warehouse or other system. Extract, load, transform (ELT) is an alternate but related approach designed to push processing down to the database for improved performance.</a:t>
            </a:r>
            <a:endParaRPr lang="en-IN" sz="2000" dirty="0"/>
          </a:p>
        </p:txBody>
      </p:sp>
      <p:pic>
        <p:nvPicPr>
          <p:cNvPr id="4" name="Picture 3">
            <a:extLst>
              <a:ext uri="{FF2B5EF4-FFF2-40B4-BE49-F238E27FC236}">
                <a16:creationId xmlns="" xmlns:a16="http://schemas.microsoft.com/office/drawing/2014/main" id="{3473860D-3106-44C2-8A45-94398778BC2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259095105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627476-4806-4492-B451-055755F9FAB1}"/>
              </a:ext>
            </a:extLst>
          </p:cNvPr>
          <p:cNvSpPr>
            <a:spLocks noGrp="1"/>
          </p:cNvSpPr>
          <p:nvPr>
            <p:ph type="title"/>
          </p:nvPr>
        </p:nvSpPr>
        <p:spPr/>
        <p:txBody>
          <a:bodyPr/>
          <a:lstStyle/>
          <a:p>
            <a:pPr algn="ctr"/>
            <a:r>
              <a:rPr lang="en-IN" sz="4000" dirty="0">
                <a:solidFill>
                  <a:schemeClr val="tx1">
                    <a:lumMod val="75000"/>
                    <a:lumOff val="25000"/>
                  </a:schemeClr>
                </a:solidFill>
                <a:latin typeface="+mn-lt"/>
                <a:ea typeface="Adobe Fangsong Std R" panose="02020400000000000000" pitchFamily="18" charset="-128"/>
              </a:rPr>
              <a:t>WHY ETL IS </a:t>
            </a:r>
            <a:r>
              <a:rPr lang="en-IN" sz="4000" dirty="0" smtClean="0">
                <a:solidFill>
                  <a:schemeClr val="tx1">
                    <a:lumMod val="75000"/>
                    <a:lumOff val="25000"/>
                  </a:schemeClr>
                </a:solidFill>
                <a:latin typeface="+mn-lt"/>
                <a:ea typeface="Adobe Fangsong Std R" panose="02020400000000000000" pitchFamily="18" charset="-128"/>
              </a:rPr>
              <a:t>IMPORTANT ?</a:t>
            </a:r>
            <a:endParaRPr lang="en-IN" sz="40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 xmlns:a16="http://schemas.microsoft.com/office/drawing/2014/main" id="{74633F52-B6FA-4467-8CF9-26ED49170A38}"/>
              </a:ext>
            </a:extLst>
          </p:cNvPr>
          <p:cNvSpPr>
            <a:spLocks noGrp="1"/>
          </p:cNvSpPr>
          <p:nvPr>
            <p:ph sz="quarter" idx="13"/>
          </p:nvPr>
        </p:nvSpPr>
        <p:spPr>
          <a:xfrm>
            <a:off x="628651" y="1930401"/>
            <a:ext cx="6783665" cy="3680287"/>
          </a:xfrm>
        </p:spPr>
        <p:txBody>
          <a:bodyPr>
            <a:normAutofit fontScale="92500" lnSpcReduction="10000"/>
          </a:bodyPr>
          <a:lstStyle/>
          <a:p>
            <a:pPr algn="l">
              <a:buFont typeface="Arial" panose="020B0604020202020204" pitchFamily="34" charset="0"/>
              <a:buChar char="•"/>
            </a:pPr>
            <a:r>
              <a:rPr lang="en-US" sz="2000" b="0" i="0" dirty="0">
                <a:solidFill>
                  <a:srgbClr val="000000"/>
                </a:solidFill>
                <a:effectLst/>
              </a:rPr>
              <a:t>When used with an enterprise data warehouse (data at rest), ETL provides deep historical context for the business.</a:t>
            </a:r>
          </a:p>
          <a:p>
            <a:pPr algn="l">
              <a:buFont typeface="Arial" panose="020B0604020202020204" pitchFamily="34" charset="0"/>
              <a:buChar char="•"/>
            </a:pPr>
            <a:r>
              <a:rPr lang="en-US" sz="2000" b="0" i="0" dirty="0">
                <a:solidFill>
                  <a:srgbClr val="000000"/>
                </a:solidFill>
                <a:effectLst/>
              </a:rPr>
              <a:t>By providing a consolidated view, ETL makes it easier for business users to analyze and report on data relevant to their initiatives.</a:t>
            </a:r>
          </a:p>
          <a:p>
            <a:pPr algn="l">
              <a:buFont typeface="Arial" panose="020B0604020202020204" pitchFamily="34" charset="0"/>
              <a:buChar char="•"/>
            </a:pPr>
            <a:r>
              <a:rPr lang="en-US" sz="2000" b="0" i="0" dirty="0">
                <a:solidFill>
                  <a:srgbClr val="000000"/>
                </a:solidFill>
                <a:effectLst/>
              </a:rPr>
              <a:t>ETL can improve data professionals’ productivity because it codifies and reuses processes that move data without requiring technical skills to write code or scripts.</a:t>
            </a:r>
          </a:p>
          <a:p>
            <a:pPr algn="l">
              <a:buFont typeface="Arial" panose="020B0604020202020204" pitchFamily="34" charset="0"/>
              <a:buChar char="•"/>
            </a:pPr>
            <a:r>
              <a:rPr lang="en-US" sz="2000" b="0" i="0" dirty="0">
                <a:solidFill>
                  <a:srgbClr val="000000"/>
                </a:solidFill>
                <a:effectLst/>
              </a:rPr>
              <a:t>ETL has evolved over time to support emerging integration requirements for things like streaming data.</a:t>
            </a:r>
          </a:p>
          <a:p>
            <a:pPr algn="l">
              <a:buFont typeface="Arial" panose="020B0604020202020204" pitchFamily="34" charset="0"/>
              <a:buChar char="•"/>
            </a:pPr>
            <a:r>
              <a:rPr lang="en-US" sz="2000" b="0" i="0" dirty="0">
                <a:solidFill>
                  <a:srgbClr val="000000"/>
                </a:solidFill>
                <a:effectLst/>
              </a:rPr>
              <a:t>Organizations need both ETL and ELT to bring data together, maintain accuracy and provide the auditing typically required for data warehousing, reporting and </a:t>
            </a:r>
            <a:r>
              <a:rPr lang="en-US" sz="2000" dirty="0"/>
              <a:t>analytics</a:t>
            </a:r>
            <a:r>
              <a:rPr lang="en-US" sz="2000" b="0" i="0" dirty="0">
                <a:effectLst/>
              </a:rPr>
              <a:t>. </a:t>
            </a:r>
          </a:p>
        </p:txBody>
      </p:sp>
      <p:pic>
        <p:nvPicPr>
          <p:cNvPr id="4" name="Picture 3">
            <a:extLst>
              <a:ext uri="{FF2B5EF4-FFF2-40B4-BE49-F238E27FC236}">
                <a16:creationId xmlns="" xmlns:a16="http://schemas.microsoft.com/office/drawing/2014/main" id="{4051DEA2-33B2-4364-B8D2-1108250C870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326768720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B20533-F28E-4234-8A14-DAA9FB5CDA11}"/>
              </a:ext>
            </a:extLst>
          </p:cNvPr>
          <p:cNvSpPr>
            <a:spLocks noGrp="1"/>
          </p:cNvSpPr>
          <p:nvPr>
            <p:ph type="title"/>
          </p:nvPr>
        </p:nvSpPr>
        <p:spPr/>
        <p:txBody>
          <a:bodyPr/>
          <a:lstStyle/>
          <a:p>
            <a:pPr algn="ctr"/>
            <a:r>
              <a:rPr lang="en-IN" sz="4000" dirty="0">
                <a:solidFill>
                  <a:schemeClr val="tx1">
                    <a:lumMod val="75000"/>
                    <a:lumOff val="25000"/>
                  </a:schemeClr>
                </a:solidFill>
                <a:latin typeface="+mn-lt"/>
                <a:ea typeface="Adobe Fangsong Std R" panose="02020400000000000000" pitchFamily="18" charset="-128"/>
              </a:rPr>
              <a:t>HOW ETL WORKS</a:t>
            </a:r>
          </a:p>
        </p:txBody>
      </p:sp>
      <p:sp>
        <p:nvSpPr>
          <p:cNvPr id="3" name="Content Placeholder 2">
            <a:extLst>
              <a:ext uri="{FF2B5EF4-FFF2-40B4-BE49-F238E27FC236}">
                <a16:creationId xmlns="" xmlns:a16="http://schemas.microsoft.com/office/drawing/2014/main" id="{9DD796D9-C46D-4E7D-AD01-67C9300563E4}"/>
              </a:ext>
            </a:extLst>
          </p:cNvPr>
          <p:cNvSpPr>
            <a:spLocks noGrp="1"/>
          </p:cNvSpPr>
          <p:nvPr>
            <p:ph sz="quarter" idx="13"/>
          </p:nvPr>
        </p:nvSpPr>
        <p:spPr>
          <a:xfrm>
            <a:off x="628651" y="1930400"/>
            <a:ext cx="6783665" cy="4070368"/>
          </a:xfrm>
        </p:spPr>
        <p:txBody>
          <a:bodyPr>
            <a:normAutofit/>
          </a:bodyPr>
          <a:lstStyle/>
          <a:p>
            <a:pPr marL="457200" indent="-457200" algn="l" fontAlgn="base">
              <a:buFont typeface="+mj-lt"/>
              <a:buAutoNum type="arabicPeriod"/>
            </a:pPr>
            <a:r>
              <a:rPr lang="en-US" b="1" i="0" dirty="0">
                <a:effectLst/>
              </a:rPr>
              <a:t>Extract</a:t>
            </a:r>
          </a:p>
          <a:p>
            <a:pPr algn="l" fontAlgn="base">
              <a:buNone/>
            </a:pPr>
            <a:r>
              <a:rPr lang="en-US" sz="2000" b="0" i="0" dirty="0" smtClean="0">
                <a:effectLst/>
              </a:rPr>
              <a:t>	During </a:t>
            </a:r>
            <a:r>
              <a:rPr lang="en-US" sz="2000" b="0" i="0" dirty="0">
                <a:effectLst/>
              </a:rPr>
              <a:t>data extraction, raw data is copied or exported from source locations to a staging area. Data management teams can extract data from a variety of data sources, which can be structured or unstructured</a:t>
            </a:r>
            <a:r>
              <a:rPr lang="en-US" sz="2000" b="0" i="0" dirty="0" smtClean="0">
                <a:effectLst/>
              </a:rPr>
              <a:t>.</a:t>
            </a:r>
            <a:endParaRPr lang="en-US" sz="2000" dirty="0" smtClean="0"/>
          </a:p>
          <a:p>
            <a:pPr algn="l" fontAlgn="base">
              <a:buNone/>
            </a:pPr>
            <a:r>
              <a:rPr lang="en-US" sz="2000" b="0" i="0" dirty="0" smtClean="0">
                <a:effectLst/>
              </a:rPr>
              <a:t> </a:t>
            </a:r>
            <a:r>
              <a:rPr lang="en-US" sz="2000" b="0" i="0" dirty="0">
                <a:effectLst/>
              </a:rPr>
              <a:t>Those sources include but are not limited to:</a:t>
            </a:r>
          </a:p>
          <a:p>
            <a:pPr lvl="1" fontAlgn="base"/>
            <a:r>
              <a:rPr lang="en-US" sz="2000" b="0" i="0" dirty="0">
                <a:effectLst/>
              </a:rPr>
              <a:t>SQL or </a:t>
            </a:r>
            <a:r>
              <a:rPr lang="en-US" sz="2000" b="0" i="0" u="none" strike="noStrike" dirty="0">
                <a:effectLst/>
                <a:hlinkClick r:id="rId2" tooltip="nosql-databases">
                  <a:extLst>
                    <a:ext uri="{A12FA001-AC4F-418D-AE19-62706E023703}">
                      <ahyp:hlinkClr xmlns="" xmlns:ahyp="http://schemas.microsoft.com/office/drawing/2018/hyperlinkcolor" val="tx"/>
                    </a:ext>
                  </a:extLst>
                </a:hlinkClick>
              </a:rPr>
              <a:t>NoSQL</a:t>
            </a:r>
            <a:r>
              <a:rPr lang="en-US" sz="2000" b="0" i="0" dirty="0">
                <a:effectLst/>
              </a:rPr>
              <a:t> servers</a:t>
            </a:r>
          </a:p>
          <a:p>
            <a:pPr lvl="1" fontAlgn="base"/>
            <a:r>
              <a:rPr lang="en-US" sz="2000" b="0" i="0" dirty="0">
                <a:effectLst/>
              </a:rPr>
              <a:t>CRM and ERP systems</a:t>
            </a:r>
          </a:p>
          <a:p>
            <a:pPr lvl="1" fontAlgn="base"/>
            <a:r>
              <a:rPr lang="en-US" sz="2000" b="0" i="0" dirty="0">
                <a:effectLst/>
              </a:rPr>
              <a:t>Flat files</a:t>
            </a:r>
          </a:p>
          <a:p>
            <a:pPr lvl="1" fontAlgn="base"/>
            <a:r>
              <a:rPr lang="en-US" sz="2000" b="0" i="0" dirty="0">
                <a:effectLst/>
              </a:rPr>
              <a:t>Email</a:t>
            </a:r>
          </a:p>
          <a:p>
            <a:pPr lvl="1" fontAlgn="base"/>
            <a:r>
              <a:rPr lang="en-US" sz="2000" b="0" i="0" dirty="0">
                <a:effectLst/>
              </a:rPr>
              <a:t>Web pages</a:t>
            </a:r>
          </a:p>
        </p:txBody>
      </p:sp>
      <p:pic>
        <p:nvPicPr>
          <p:cNvPr id="4" name="Picture 3">
            <a:extLst>
              <a:ext uri="{FF2B5EF4-FFF2-40B4-BE49-F238E27FC236}">
                <a16:creationId xmlns="" xmlns:a16="http://schemas.microsoft.com/office/drawing/2014/main" id="{C9171D59-7685-48D2-BDB8-5E4FAE450421}"/>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69570890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AFF04DC-FD48-456A-9D2B-462FAB5564A4}"/>
              </a:ext>
            </a:extLst>
          </p:cNvPr>
          <p:cNvSpPr>
            <a:spLocks noGrp="1"/>
          </p:cNvSpPr>
          <p:nvPr>
            <p:ph sz="quarter" idx="13"/>
          </p:nvPr>
        </p:nvSpPr>
        <p:spPr>
          <a:xfrm>
            <a:off x="500034" y="1214422"/>
            <a:ext cx="7072362" cy="4429156"/>
          </a:xfrm>
        </p:spPr>
        <p:txBody>
          <a:bodyPr>
            <a:noAutofit/>
          </a:bodyPr>
          <a:lstStyle/>
          <a:p>
            <a:pPr marL="0" indent="0" algn="l" fontAlgn="base">
              <a:buNone/>
            </a:pPr>
            <a:r>
              <a:rPr lang="en-US" sz="2000" b="1" dirty="0"/>
              <a:t>2.  </a:t>
            </a:r>
            <a:r>
              <a:rPr lang="en-US" sz="2000" b="1" i="0" dirty="0">
                <a:effectLst/>
              </a:rPr>
              <a:t>Transform</a:t>
            </a:r>
          </a:p>
          <a:p>
            <a:pPr fontAlgn="base">
              <a:buNone/>
            </a:pPr>
            <a:r>
              <a:rPr lang="en-US" sz="1600" b="0" i="0" dirty="0">
                <a:effectLst/>
              </a:rPr>
              <a:t>In the staging area, the raw data undergoes data processing. </a:t>
            </a:r>
            <a:r>
              <a:rPr lang="en-US" sz="1600" b="0" i="0" dirty="0" smtClean="0">
                <a:effectLst/>
              </a:rPr>
              <a:t>Here, the</a:t>
            </a:r>
            <a:r>
              <a:rPr lang="en-US" sz="1600" dirty="0" smtClean="0"/>
              <a:t> </a:t>
            </a:r>
            <a:r>
              <a:rPr lang="en-US" sz="1600" b="0" i="0" dirty="0" smtClean="0">
                <a:effectLst/>
              </a:rPr>
              <a:t>data </a:t>
            </a:r>
            <a:r>
              <a:rPr lang="en-US" sz="1600" b="0" i="0" dirty="0">
                <a:effectLst/>
              </a:rPr>
              <a:t>is transformed and consolidated for its intended analytical </a:t>
            </a:r>
            <a:r>
              <a:rPr lang="en-US" sz="1600" b="0" i="0" dirty="0" smtClean="0">
                <a:effectLst/>
              </a:rPr>
              <a:t>use case.   </a:t>
            </a:r>
            <a:endParaRPr lang="en-US" sz="1600" dirty="0" smtClean="0"/>
          </a:p>
          <a:p>
            <a:pPr fontAlgn="base">
              <a:buNone/>
            </a:pPr>
            <a:r>
              <a:rPr lang="en-US" sz="1600" b="0" i="0" dirty="0" smtClean="0">
                <a:effectLst/>
              </a:rPr>
              <a:t>This </a:t>
            </a:r>
            <a:r>
              <a:rPr lang="en-US" sz="1600" b="0" i="0" dirty="0">
                <a:effectLst/>
              </a:rPr>
              <a:t>phase can involve the following tasks:</a:t>
            </a:r>
          </a:p>
          <a:p>
            <a:pPr marL="400050" indent="-400050" algn="l" fontAlgn="base"/>
            <a:r>
              <a:rPr lang="en-US" sz="1600" b="0" i="0" dirty="0">
                <a:effectLst/>
              </a:rPr>
              <a:t>Filtering, cleansing, de-duplicating, validating, and authenticating the data.</a:t>
            </a:r>
          </a:p>
          <a:p>
            <a:pPr marL="400050" indent="-400050" algn="l" fontAlgn="base"/>
            <a:r>
              <a:rPr lang="en-US" sz="1600" b="0" i="0" dirty="0">
                <a:effectLst/>
              </a:rPr>
              <a:t>Performing calculations, translations, or summarizations based on the raw data. This can  include changing row and column headers for consistency, converting currencies or other units of measurement, editing text strings, and more.</a:t>
            </a:r>
          </a:p>
          <a:p>
            <a:pPr marL="400050" indent="-400050" algn="l" fontAlgn="base"/>
            <a:r>
              <a:rPr lang="en-US" sz="1600" b="0" i="0" dirty="0">
                <a:effectLst/>
              </a:rPr>
              <a:t>Conducting audits to ensure data quality and compliance</a:t>
            </a:r>
          </a:p>
          <a:p>
            <a:pPr marL="400050" indent="-400050" algn="l" fontAlgn="base"/>
            <a:r>
              <a:rPr lang="en-US" sz="1600" b="0" i="0" dirty="0">
                <a:effectLst/>
              </a:rPr>
              <a:t>Removing, encrypting, or protecting data governed by industry or governmental regulators</a:t>
            </a:r>
          </a:p>
          <a:p>
            <a:pPr marL="400050" indent="-400050" algn="l" fontAlgn="base"/>
            <a:r>
              <a:rPr lang="en-US" sz="1600" b="0" i="0" dirty="0">
                <a:effectLst/>
              </a:rPr>
              <a:t>Formatting the data into tables or joined tables to match the schema of the target data warehouse.</a:t>
            </a:r>
          </a:p>
        </p:txBody>
      </p:sp>
      <p:sp>
        <p:nvSpPr>
          <p:cNvPr id="4" name="Title 1">
            <a:extLst>
              <a:ext uri="{FF2B5EF4-FFF2-40B4-BE49-F238E27FC236}">
                <a16:creationId xmlns="" xmlns:a16="http://schemas.microsoft.com/office/drawing/2014/main" id="{005C7E51-681F-4C81-8AC2-24A736789057}"/>
              </a:ext>
            </a:extLst>
          </p:cNvPr>
          <p:cNvSpPr>
            <a:spLocks noGrp="1"/>
          </p:cNvSpPr>
          <p:nvPr>
            <p:ph type="title"/>
          </p:nvPr>
        </p:nvSpPr>
        <p:spPr>
          <a:xfrm>
            <a:off x="609600" y="365127"/>
            <a:ext cx="6782991" cy="992172"/>
          </a:xfrm>
        </p:spPr>
        <p:txBody>
          <a:bodyPr/>
          <a:lstStyle/>
          <a:p>
            <a:pPr algn="ctr"/>
            <a:r>
              <a:rPr lang="en-IN" sz="4000" dirty="0" smtClean="0">
                <a:solidFill>
                  <a:schemeClr val="tx1">
                    <a:lumMod val="75000"/>
                    <a:lumOff val="25000"/>
                  </a:schemeClr>
                </a:solidFill>
                <a:latin typeface="+mn-lt"/>
                <a:ea typeface="Adobe Fangsong Std R" panose="02020400000000000000" pitchFamily="18" charset="-128"/>
              </a:rPr>
              <a:t>HOW  </a:t>
            </a:r>
            <a:r>
              <a:rPr lang="en-IN" sz="4000" dirty="0">
                <a:solidFill>
                  <a:schemeClr val="tx1">
                    <a:lumMod val="75000"/>
                    <a:lumOff val="25000"/>
                  </a:schemeClr>
                </a:solidFill>
                <a:latin typeface="+mn-lt"/>
                <a:ea typeface="Adobe Fangsong Std R" panose="02020400000000000000" pitchFamily="18" charset="-128"/>
              </a:rPr>
              <a:t>ETL WORKS</a:t>
            </a:r>
          </a:p>
        </p:txBody>
      </p:sp>
      <p:pic>
        <p:nvPicPr>
          <p:cNvPr id="5" name="Picture 4">
            <a:extLst>
              <a:ext uri="{FF2B5EF4-FFF2-40B4-BE49-F238E27FC236}">
                <a16:creationId xmlns="" xmlns:a16="http://schemas.microsoft.com/office/drawing/2014/main" id="{845D995A-FAF4-4FF9-A5F4-19DE1B54A9F4}"/>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222647224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32FD9FD-20C5-4E41-A2E8-3BAFEF8DC3CD}"/>
              </a:ext>
            </a:extLst>
          </p:cNvPr>
          <p:cNvSpPr>
            <a:spLocks noGrp="1"/>
          </p:cNvSpPr>
          <p:nvPr>
            <p:ph sz="quarter" idx="13"/>
          </p:nvPr>
        </p:nvSpPr>
        <p:spPr>
          <a:xfrm>
            <a:off x="628651" y="1930401"/>
            <a:ext cx="6783665" cy="1069971"/>
          </a:xfrm>
        </p:spPr>
        <p:txBody>
          <a:bodyPr>
            <a:normAutofit lnSpcReduction="10000"/>
          </a:bodyPr>
          <a:lstStyle/>
          <a:p>
            <a:pPr marL="0" indent="0" algn="l" fontAlgn="base">
              <a:buNone/>
            </a:pPr>
            <a:r>
              <a:rPr lang="en-US" b="1" i="0" dirty="0">
                <a:effectLst/>
              </a:rPr>
              <a:t>3.  Load</a:t>
            </a:r>
          </a:p>
          <a:p>
            <a:pPr algn="l" fontAlgn="base">
              <a:buNone/>
            </a:pPr>
            <a:r>
              <a:rPr lang="en-US" sz="2000" b="0" i="0" dirty="0" smtClean="0">
                <a:effectLst/>
              </a:rPr>
              <a:t>	In </a:t>
            </a:r>
            <a:r>
              <a:rPr lang="en-US" sz="2000" b="0" i="0" dirty="0">
                <a:effectLst/>
              </a:rPr>
              <a:t>this last step, the transformed data is moved from the staging area into a target data warehouse. </a:t>
            </a:r>
            <a:endParaRPr lang="en-US" sz="2000" b="0" i="0" dirty="0" smtClean="0">
              <a:effectLst/>
            </a:endParaRPr>
          </a:p>
        </p:txBody>
      </p:sp>
      <p:sp>
        <p:nvSpPr>
          <p:cNvPr id="4" name="Title 1">
            <a:extLst>
              <a:ext uri="{FF2B5EF4-FFF2-40B4-BE49-F238E27FC236}">
                <a16:creationId xmlns="" xmlns:a16="http://schemas.microsoft.com/office/drawing/2014/main" id="{49E3FC15-88E6-4C03-9015-599042A4EBCB}"/>
              </a:ext>
            </a:extLst>
          </p:cNvPr>
          <p:cNvSpPr>
            <a:spLocks noGrp="1"/>
          </p:cNvSpPr>
          <p:nvPr>
            <p:ph type="title"/>
          </p:nvPr>
        </p:nvSpPr>
        <p:spPr>
          <a:xfrm>
            <a:off x="609600" y="365126"/>
            <a:ext cx="6782991" cy="1325563"/>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HOW ETL WORKS</a:t>
            </a:r>
          </a:p>
        </p:txBody>
      </p:sp>
      <p:pic>
        <p:nvPicPr>
          <p:cNvPr id="5" name="Picture 4">
            <a:extLst>
              <a:ext uri="{FF2B5EF4-FFF2-40B4-BE49-F238E27FC236}">
                <a16:creationId xmlns="" xmlns:a16="http://schemas.microsoft.com/office/drawing/2014/main" id="{11AB77A2-4D4B-43C0-983D-B7C094FCCE0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
        <p:nvSpPr>
          <p:cNvPr id="6" name="TextBox 5"/>
          <p:cNvSpPr txBox="1"/>
          <p:nvPr/>
        </p:nvSpPr>
        <p:spPr>
          <a:xfrm>
            <a:off x="642910" y="2928934"/>
            <a:ext cx="6786610" cy="2523768"/>
          </a:xfrm>
          <a:prstGeom prst="rect">
            <a:avLst/>
          </a:prstGeom>
          <a:noFill/>
        </p:spPr>
        <p:txBody>
          <a:bodyPr wrap="square" rtlCol="0">
            <a:spAutoFit/>
          </a:bodyPr>
          <a:lstStyle/>
          <a:p>
            <a:pPr>
              <a:buFont typeface="Arial" pitchFamily="34" charset="0"/>
              <a:buChar char="•"/>
            </a:pPr>
            <a:r>
              <a:rPr lang="en-US" sz="2000" dirty="0" smtClean="0"/>
              <a:t>Typically, this involves an initial loading of all data, followed by periodic loading of incremental data changes and, less often, full refreshes to erase and replace data in the warehouse.</a:t>
            </a:r>
          </a:p>
          <a:p>
            <a:pPr>
              <a:buFont typeface="Arial" pitchFamily="34" charset="0"/>
              <a:buChar char="•"/>
            </a:pPr>
            <a:r>
              <a:rPr lang="en-US" sz="2000" dirty="0" smtClean="0"/>
              <a:t> For most organizations that use ETL, the process is automated, well-defined, continuous and batch-driven.</a:t>
            </a:r>
          </a:p>
          <a:p>
            <a:pPr>
              <a:buFont typeface="Arial" pitchFamily="34" charset="0"/>
              <a:buChar char="•"/>
            </a:pPr>
            <a:r>
              <a:rPr lang="en-US" sz="2000" dirty="0" smtClean="0"/>
              <a:t>Typically, ETL takes place during off-hours when traffic on the source systems and the data warehouse is at its lowest.</a:t>
            </a:r>
          </a:p>
          <a:p>
            <a:endParaRPr lang="en-US" dirty="0"/>
          </a:p>
        </p:txBody>
      </p:sp>
    </p:spTree>
    <p:extLst>
      <p:ext uri="{BB962C8B-B14F-4D97-AF65-F5344CB8AC3E}">
        <p14:creationId xmlns="" xmlns:p14="http://schemas.microsoft.com/office/powerpoint/2010/main" val="31134198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21705F-F48C-4980-A9C2-A1859D026FBD}"/>
              </a:ext>
            </a:extLst>
          </p:cNvPr>
          <p:cNvSpPr>
            <a:spLocks noGrp="1"/>
          </p:cNvSpPr>
          <p:nvPr>
            <p:ph type="title"/>
          </p:nvPr>
        </p:nvSpPr>
        <p:spPr/>
        <p:txBody>
          <a:bodyPr>
            <a:normAutofit/>
          </a:bodyPr>
          <a:lstStyle/>
          <a:p>
            <a:pPr algn="ctr"/>
            <a:r>
              <a:rPr lang="en-IN" sz="6000" spc="-5" dirty="0">
                <a:solidFill>
                  <a:schemeClr val="tx1">
                    <a:lumMod val="75000"/>
                    <a:lumOff val="25000"/>
                  </a:schemeClr>
                </a:solidFill>
                <a:latin typeface="Adobe Fangsong Std R" panose="02020400000000000000" pitchFamily="18" charset="-128"/>
                <a:ea typeface="Adobe Fangsong Std R" panose="02020400000000000000" pitchFamily="18" charset="-128"/>
              </a:rPr>
              <a:t>THANK YOU !!!</a:t>
            </a:r>
          </a:p>
        </p:txBody>
      </p:sp>
      <p:sp>
        <p:nvSpPr>
          <p:cNvPr id="3" name="Content Placeholder 2">
            <a:extLst>
              <a:ext uri="{FF2B5EF4-FFF2-40B4-BE49-F238E27FC236}">
                <a16:creationId xmlns="" xmlns:a16="http://schemas.microsoft.com/office/drawing/2014/main" id="{4FE4CF73-36A4-4BBE-BDCE-6B7364EB66C1}"/>
              </a:ext>
            </a:extLst>
          </p:cNvPr>
          <p:cNvSpPr>
            <a:spLocks noGrp="1"/>
          </p:cNvSpPr>
          <p:nvPr>
            <p:ph sz="quarter" idx="13"/>
          </p:nvPr>
        </p:nvSpPr>
        <p:spPr>
          <a:xfrm>
            <a:off x="1497564" y="1930400"/>
            <a:ext cx="3575957" cy="4275138"/>
          </a:xfrm>
        </p:spPr>
        <p:txBody>
          <a:bodyPr>
            <a:normAutofit fontScale="62500" lnSpcReduction="20000"/>
          </a:bodyPr>
          <a:lstStyle/>
          <a:p>
            <a:pPr marL="0" indent="0">
              <a:lnSpc>
                <a:spcPct val="120000"/>
              </a:lnSpc>
              <a:spcBef>
                <a:spcPts val="309"/>
              </a:spcBef>
              <a:buNone/>
            </a:pPr>
            <a:r>
              <a:rPr lang="en-IN" sz="2400" b="1" spc="-5" dirty="0">
                <a:latin typeface="Adobe Caslon Pro Bold" panose="0205070206050A020403" pitchFamily="18" charset="0"/>
                <a:cs typeface="Arial"/>
              </a:rPr>
              <a:t>(USA)</a:t>
            </a:r>
          </a:p>
          <a:p>
            <a:pPr marL="0" marR="5080" indent="0">
              <a:lnSpc>
                <a:spcPct val="120000"/>
              </a:lnSpc>
              <a:spcBef>
                <a:spcPts val="209"/>
              </a:spcBef>
              <a:buNone/>
            </a:pPr>
            <a:r>
              <a:rPr lang="en-IN" sz="2400" b="1" spc="-5" dirty="0">
                <a:latin typeface="Adobe Caslon Pro Bold" panose="0205070206050A020403" pitchFamily="18" charset="0"/>
                <a:cs typeface="Arial"/>
              </a:rPr>
              <a:t>2-Industrial Park Drive, E-Waldorf, MD,  20602,</a:t>
            </a:r>
          </a:p>
          <a:p>
            <a:pPr marL="0" indent="0">
              <a:lnSpc>
                <a:spcPct val="120000"/>
              </a:lnSpc>
              <a:spcBef>
                <a:spcPts val="209"/>
              </a:spcBef>
              <a:buNone/>
            </a:pPr>
            <a:r>
              <a:rPr lang="en-IN" sz="2400" b="1" spc="-5" dirty="0">
                <a:latin typeface="Adobe Caslon Pro Bold" panose="0205070206050A020403" pitchFamily="18" charset="0"/>
                <a:cs typeface="Arial"/>
              </a:rPr>
              <a:t>United States</a:t>
            </a:r>
          </a:p>
          <a:p>
            <a:pPr marL="0" indent="0">
              <a:lnSpc>
                <a:spcPct val="120000"/>
              </a:lnSpc>
              <a:spcBef>
                <a:spcPts val="35"/>
              </a:spcBef>
              <a:buNone/>
            </a:pPr>
            <a:endParaRPr lang="en-IN" sz="2400" b="1" spc="-5" dirty="0">
              <a:latin typeface="Adobe Caslon Pro Bold" panose="0205070206050A020403" pitchFamily="18" charset="0"/>
              <a:cs typeface="Arial"/>
            </a:endParaRPr>
          </a:p>
          <a:p>
            <a:pPr marL="0" indent="0">
              <a:lnSpc>
                <a:spcPct val="120000"/>
              </a:lnSpc>
              <a:buNone/>
            </a:pPr>
            <a:r>
              <a:rPr lang="en-IN" sz="2400" b="1" spc="-5" dirty="0">
                <a:latin typeface="Adobe Caslon Pro Bold" panose="0205070206050A020403" pitchFamily="18" charset="0"/>
                <a:cs typeface="Arial"/>
              </a:rPr>
              <a:t>(USA)</a:t>
            </a:r>
          </a:p>
          <a:p>
            <a:pPr marL="0" indent="0">
              <a:lnSpc>
                <a:spcPct val="120000"/>
              </a:lnSpc>
              <a:buNone/>
            </a:pPr>
            <a:r>
              <a:rPr lang="en-IN" sz="2400" b="1" spc="-5" dirty="0">
                <a:latin typeface="Adobe Caslon Pro Bold" panose="0205070206050A020403" pitchFamily="18" charset="0"/>
                <a:cs typeface="Arial"/>
              </a:rPr>
              <a:t>+1-844-889-4054</a:t>
            </a:r>
          </a:p>
          <a:p>
            <a:pPr marL="0" indent="0">
              <a:lnSpc>
                <a:spcPct val="120000"/>
              </a:lnSpc>
              <a:spcBef>
                <a:spcPts val="1650"/>
              </a:spcBef>
              <a:buNone/>
            </a:pPr>
            <a:r>
              <a:rPr lang="en-IN" sz="2400" b="1" spc="-5" dirty="0">
                <a:latin typeface="Adobe Caslon Pro Bold" panose="0205070206050A020403" pitchFamily="18" charset="0"/>
                <a:cs typeface="Arial"/>
              </a:rPr>
              <a:t>(Singapore)</a:t>
            </a:r>
          </a:p>
          <a:p>
            <a:pPr marL="0" indent="0">
              <a:lnSpc>
                <a:spcPct val="120000"/>
              </a:lnSpc>
              <a:spcBef>
                <a:spcPts val="210"/>
              </a:spcBef>
              <a:buNone/>
            </a:pPr>
            <a:r>
              <a:rPr lang="en-IN" sz="2400" b="1" spc="-5" dirty="0">
                <a:latin typeface="Adobe Caslon Pro Bold" panose="0205070206050A020403" pitchFamily="18" charset="0"/>
                <a:cs typeface="Arial"/>
              </a:rPr>
              <a:t>3 Temasek Avenue, Singapore 039190</a:t>
            </a:r>
          </a:p>
          <a:p>
            <a:pPr marL="0" marR="1608455" indent="0">
              <a:lnSpc>
                <a:spcPct val="120000"/>
              </a:lnSpc>
              <a:buNone/>
            </a:pPr>
            <a:r>
              <a:rPr lang="en-IN" sz="2400" b="1" spc="-5" dirty="0">
                <a:latin typeface="Adobe Caslon Pro Bold" panose="0205070206050A020403" pitchFamily="18" charset="0"/>
                <a:cs typeface="Arial"/>
                <a:hlinkClick r:id="rId2">
                  <a:extLst>
                    <a:ext uri="{A12FA001-AC4F-418D-AE19-62706E023703}">
                      <ahyp:hlinkClr xmlns="" xmlns:ahyp="http://schemas.microsoft.com/office/drawing/2018/hyperlinkcolor" val="tx"/>
                    </a:ext>
                  </a:extLst>
                </a:hlinkClick>
              </a:rPr>
              <a:t>info@careerera.com </a:t>
            </a:r>
            <a:r>
              <a:rPr lang="en-IN" sz="2400" b="1" spc="-5" dirty="0">
                <a:latin typeface="Adobe Caslon Pro Bold" panose="0205070206050A020403" pitchFamily="18" charset="0"/>
                <a:cs typeface="Arial"/>
              </a:rPr>
              <a:t> www.careerera.com</a:t>
            </a:r>
          </a:p>
        </p:txBody>
      </p:sp>
      <p:sp>
        <p:nvSpPr>
          <p:cNvPr id="4" name="object 3">
            <a:extLst>
              <a:ext uri="{FF2B5EF4-FFF2-40B4-BE49-F238E27FC236}">
                <a16:creationId xmlns="" xmlns:a16="http://schemas.microsoft.com/office/drawing/2014/main" id="{FA98B58C-91CF-4A65-8E0D-A501FC7061B5}"/>
              </a:ext>
            </a:extLst>
          </p:cNvPr>
          <p:cNvSpPr txBox="1"/>
          <p:nvPr/>
        </p:nvSpPr>
        <p:spPr>
          <a:xfrm>
            <a:off x="5468470" y="1930400"/>
            <a:ext cx="1924439" cy="392415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2400" b="1" spc="-5" dirty="0">
                <a:latin typeface="Adobe Caslon Pro Bold" panose="0205070206050A020403" pitchFamily="18" charset="0"/>
                <a:cs typeface="Arial"/>
              </a:rPr>
              <a:t>(</a:t>
            </a:r>
            <a:r>
              <a:rPr sz="2400" b="1" spc="-5" dirty="0">
                <a:latin typeface="Adobe Caslon Pro Bold" panose="0205070206050A020403" pitchFamily="18" charset="0"/>
                <a:cs typeface="Arial"/>
              </a:rPr>
              <a:t>INDIA)</a:t>
            </a:r>
          </a:p>
          <a:p>
            <a:pPr marL="12700" marR="5080">
              <a:spcBef>
                <a:spcPts val="1680"/>
              </a:spcBef>
            </a:pPr>
            <a:r>
              <a:rPr sz="2400" b="1" spc="-5" dirty="0">
                <a:latin typeface="Adobe Caslon Pro Bold" panose="0205070206050A020403" pitchFamily="18" charset="0"/>
                <a:cs typeface="Arial"/>
              </a:rPr>
              <a:t>B-44, Sector-59, Noida  Uttar Pradesh 201301</a:t>
            </a:r>
          </a:p>
          <a:p>
            <a:pPr>
              <a:spcBef>
                <a:spcPts val="20"/>
              </a:spcBef>
            </a:pPr>
            <a:endParaRPr sz="2400" b="1" spc="-5" dirty="0">
              <a:latin typeface="Adobe Caslon Pro Bold" panose="0205070206050A020403" pitchFamily="18" charset="0"/>
              <a:cs typeface="Arial"/>
            </a:endParaRPr>
          </a:p>
          <a:p>
            <a:pPr marL="12700"/>
            <a:r>
              <a:rPr sz="2400" b="1" spc="-5" dirty="0">
                <a:latin typeface="Adobe Caslon Pro Bold" panose="0205070206050A020403" pitchFamily="18" charset="0"/>
                <a:cs typeface="Arial"/>
              </a:rPr>
              <a:t>(INDIA)</a:t>
            </a:r>
          </a:p>
          <a:p>
            <a:pPr marL="12700"/>
            <a:r>
              <a:rPr sz="2400" b="1" spc="-5" dirty="0">
                <a:latin typeface="Adobe Caslon Pro Bold" panose="0205070206050A020403" pitchFamily="18" charset="0"/>
                <a:cs typeface="Arial"/>
              </a:rPr>
              <a:t>+91-92-5000-4000</a:t>
            </a:r>
          </a:p>
        </p:txBody>
      </p:sp>
      <p:pic>
        <p:nvPicPr>
          <p:cNvPr id="6" name="Picture 5">
            <a:extLst>
              <a:ext uri="{FF2B5EF4-FFF2-40B4-BE49-F238E27FC236}">
                <a16:creationId xmlns="" xmlns:a16="http://schemas.microsoft.com/office/drawing/2014/main" id="{3101F597-3B0F-4FF6-B040-1BA87A6B68C0}"/>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82773" y="1690688"/>
            <a:ext cx="840656" cy="4514850"/>
          </a:xfrm>
          <a:prstGeom prst="rect">
            <a:avLst/>
          </a:prstGeom>
        </p:spPr>
      </p:pic>
      <p:pic>
        <p:nvPicPr>
          <p:cNvPr id="7" name="Picture 6">
            <a:extLst>
              <a:ext uri="{FF2B5EF4-FFF2-40B4-BE49-F238E27FC236}">
                <a16:creationId xmlns="" xmlns:a16="http://schemas.microsoft.com/office/drawing/2014/main" id="{A98F39A8-B7B2-4ADF-9790-4B7F910276FE}"/>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2246183619"/>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824753"/>
            <a:ext cx="6783665" cy="865935"/>
          </a:xfrm>
        </p:spPr>
        <p:txBody>
          <a:bodyPr>
            <a:normAutofit/>
          </a:bodyPr>
          <a:lstStyle/>
          <a:p>
            <a:pPr algn="ctr"/>
            <a:r>
              <a:rPr lang="en-IN" sz="3200" dirty="0" smtClean="0">
                <a:solidFill>
                  <a:schemeClr val="tx1">
                    <a:lumMod val="75000"/>
                    <a:lumOff val="25000"/>
                  </a:schemeClr>
                </a:solidFill>
                <a:latin typeface="+mn-lt"/>
                <a:ea typeface="Adobe Fangsong Std R" panose="02020400000000000000" pitchFamily="18" charset="-128"/>
              </a:rPr>
              <a:t>1.CREATE Command</a:t>
            </a:r>
            <a:endParaRPr lang="en-IN" sz="32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EDEB05D4-C89F-4912-8657-D274DD9B8674}"/>
              </a:ext>
            </a:extLst>
          </p:cNvPr>
          <p:cNvSpPr>
            <a:spLocks noGrp="1"/>
          </p:cNvSpPr>
          <p:nvPr>
            <p:ph sz="quarter" idx="13"/>
          </p:nvPr>
        </p:nvSpPr>
        <p:spPr>
          <a:xfrm>
            <a:off x="714348" y="2000241"/>
            <a:ext cx="7069417" cy="1000131"/>
          </a:xfrm>
        </p:spPr>
        <p:txBody>
          <a:bodyPr>
            <a:normAutofit/>
          </a:bodyPr>
          <a:lstStyle/>
          <a:p>
            <a:pPr>
              <a:buNone/>
            </a:pPr>
            <a:r>
              <a:rPr lang="en-US" sz="1800" dirty="0" smtClean="0"/>
              <a:t>In SQL, whenever we wish to create a new database or a table in </a:t>
            </a:r>
          </a:p>
          <a:p>
            <a:pPr>
              <a:buNone/>
            </a:pPr>
            <a:r>
              <a:rPr lang="en-US" sz="1800" dirty="0" smtClean="0"/>
              <a:t>a database, we use </a:t>
            </a:r>
            <a:r>
              <a:rPr lang="en-US" sz="1800" b="1" dirty="0" smtClean="0"/>
              <a:t>CREATE</a:t>
            </a:r>
            <a:r>
              <a:rPr lang="en-US" sz="1800" dirty="0" smtClean="0"/>
              <a:t> command</a:t>
            </a:r>
            <a:r>
              <a:rPr lang="en-US" dirty="0" smtClean="0"/>
              <a:t>.</a:t>
            </a:r>
          </a:p>
        </p:txBody>
      </p:sp>
      <p:sp>
        <p:nvSpPr>
          <p:cNvPr id="5" name="TextBox 4"/>
          <p:cNvSpPr txBox="1"/>
          <p:nvPr/>
        </p:nvSpPr>
        <p:spPr>
          <a:xfrm>
            <a:off x="571472" y="3000372"/>
            <a:ext cx="6858048" cy="923330"/>
          </a:xfrm>
          <a:prstGeom prst="rect">
            <a:avLst/>
          </a:prstGeom>
          <a:noFill/>
        </p:spPr>
        <p:txBody>
          <a:bodyPr wrap="square" rtlCol="0">
            <a:spAutoFit/>
          </a:bodyPr>
          <a:lstStyle/>
          <a:p>
            <a:r>
              <a:rPr lang="en-US" b="1" dirty="0"/>
              <a:t>Syntax to create a new database:</a:t>
            </a:r>
            <a:endParaRPr lang="en-US" dirty="0"/>
          </a:p>
          <a:p>
            <a:r>
              <a:rPr lang="en-US" b="1" dirty="0" smtClean="0"/>
              <a:t>	CREATE</a:t>
            </a:r>
            <a:r>
              <a:rPr lang="en-US" dirty="0"/>
              <a:t> </a:t>
            </a:r>
            <a:r>
              <a:rPr lang="en-US" b="1" dirty="0"/>
              <a:t>DATABASE</a:t>
            </a:r>
            <a:r>
              <a:rPr lang="en-US" dirty="0"/>
              <a:t> </a:t>
            </a:r>
            <a:r>
              <a:rPr lang="en-US" dirty="0" err="1"/>
              <a:t>DatabaseName</a:t>
            </a:r>
            <a:r>
              <a:rPr lang="en-US" dirty="0"/>
              <a:t>;  </a:t>
            </a:r>
          </a:p>
          <a:p>
            <a:endParaRPr lang="en-US" dirty="0"/>
          </a:p>
        </p:txBody>
      </p:sp>
      <p:sp>
        <p:nvSpPr>
          <p:cNvPr id="6" name="TextBox 5"/>
          <p:cNvSpPr txBox="1"/>
          <p:nvPr/>
        </p:nvSpPr>
        <p:spPr>
          <a:xfrm>
            <a:off x="571472" y="3791554"/>
            <a:ext cx="4429156" cy="923330"/>
          </a:xfrm>
          <a:prstGeom prst="rect">
            <a:avLst/>
          </a:prstGeom>
          <a:noFill/>
        </p:spPr>
        <p:txBody>
          <a:bodyPr wrap="square" rtlCol="0">
            <a:spAutoFit/>
          </a:bodyPr>
          <a:lstStyle/>
          <a:p>
            <a:r>
              <a:rPr lang="en-US" b="1" dirty="0" smtClean="0"/>
              <a:t>Example to create a new database:</a:t>
            </a:r>
          </a:p>
          <a:p>
            <a:r>
              <a:rPr lang="en-US" b="1" dirty="0"/>
              <a:t>	</a:t>
            </a:r>
            <a:r>
              <a:rPr lang="en-US" b="1" dirty="0" smtClean="0"/>
              <a:t>CREATE DATABASE employee;</a:t>
            </a:r>
            <a:endParaRPr lang="en-US" dirty="0" smtClean="0"/>
          </a:p>
          <a:p>
            <a:endParaRPr lang="en-US" dirty="0"/>
          </a:p>
        </p:txBody>
      </p:sp>
      <p:pic>
        <p:nvPicPr>
          <p:cNvPr id="7" name="Picture 6">
            <a:extLst>
              <a:ext uri="{FF2B5EF4-FFF2-40B4-BE49-F238E27FC236}">
                <a16:creationId xmlns="" xmlns:a16="http://schemas.microsoft.com/office/drawing/2014/main" id="{26491CA9-656C-4247-9DA0-5E3F7AF5849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824753"/>
            <a:ext cx="6783665" cy="865935"/>
          </a:xfrm>
        </p:spPr>
        <p:txBody>
          <a:bodyPr>
            <a:normAutofit/>
          </a:bodyPr>
          <a:lstStyle/>
          <a:p>
            <a:pPr algn="ctr"/>
            <a:r>
              <a:rPr lang="en-IN" sz="3200" dirty="0" smtClean="0">
                <a:solidFill>
                  <a:schemeClr val="tx1">
                    <a:lumMod val="75000"/>
                    <a:lumOff val="25000"/>
                  </a:schemeClr>
                </a:solidFill>
                <a:latin typeface="+mn-lt"/>
                <a:ea typeface="Adobe Fangsong Std R" panose="02020400000000000000" pitchFamily="18" charset="-128"/>
              </a:rPr>
              <a:t>2.ALTER Command</a:t>
            </a:r>
            <a:endParaRPr lang="en-IN" sz="32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EDEB05D4-C89F-4912-8657-D274DD9B8674}"/>
              </a:ext>
            </a:extLst>
          </p:cNvPr>
          <p:cNvSpPr>
            <a:spLocks noGrp="1"/>
          </p:cNvSpPr>
          <p:nvPr>
            <p:ph sz="quarter" idx="13"/>
          </p:nvPr>
        </p:nvSpPr>
        <p:spPr>
          <a:xfrm>
            <a:off x="357158" y="1928802"/>
            <a:ext cx="7355169" cy="1000131"/>
          </a:xfrm>
        </p:spPr>
        <p:txBody>
          <a:bodyPr>
            <a:noAutofit/>
          </a:bodyPr>
          <a:lstStyle/>
          <a:p>
            <a:pPr>
              <a:buNone/>
            </a:pPr>
            <a:r>
              <a:rPr lang="en-US" sz="1800" dirty="0" smtClean="0"/>
              <a:t>In SQL, whenever we wish to alter the table structure, we will use the ALTER command.</a:t>
            </a:r>
          </a:p>
        </p:txBody>
      </p:sp>
      <p:sp>
        <p:nvSpPr>
          <p:cNvPr id="5" name="TextBox 4"/>
          <p:cNvSpPr txBox="1"/>
          <p:nvPr/>
        </p:nvSpPr>
        <p:spPr>
          <a:xfrm>
            <a:off x="571472" y="3000372"/>
            <a:ext cx="6858048" cy="923330"/>
          </a:xfrm>
          <a:prstGeom prst="rect">
            <a:avLst/>
          </a:prstGeom>
          <a:noFill/>
        </p:spPr>
        <p:txBody>
          <a:bodyPr wrap="square" rtlCol="0">
            <a:spAutoFit/>
          </a:bodyPr>
          <a:lstStyle/>
          <a:p>
            <a:r>
              <a:rPr lang="en-US" b="1" dirty="0"/>
              <a:t>Syntax of ALTER command to add a new column: </a:t>
            </a:r>
            <a:r>
              <a:rPr lang="en-US" b="1" dirty="0" smtClean="0"/>
              <a:t>	</a:t>
            </a:r>
            <a:r>
              <a:rPr lang="en-US" b="1" dirty="0"/>
              <a:t> </a:t>
            </a:r>
            <a:r>
              <a:rPr lang="en-US" b="1" dirty="0" smtClean="0"/>
              <a:t>	ALTER</a:t>
            </a:r>
            <a:r>
              <a:rPr lang="en-US" dirty="0"/>
              <a:t> </a:t>
            </a:r>
            <a:r>
              <a:rPr lang="en-US" b="1" dirty="0"/>
              <a:t>TABLE</a:t>
            </a:r>
            <a:r>
              <a:rPr lang="en-US" dirty="0"/>
              <a:t> </a:t>
            </a:r>
            <a:r>
              <a:rPr lang="en-US" dirty="0" err="1"/>
              <a:t>table_name</a:t>
            </a:r>
            <a:r>
              <a:rPr lang="en-US" dirty="0"/>
              <a:t> </a:t>
            </a:r>
            <a:r>
              <a:rPr lang="en-US" b="1" dirty="0"/>
              <a:t>ADD</a:t>
            </a:r>
            <a:r>
              <a:rPr lang="en-US" dirty="0"/>
              <a:t> </a:t>
            </a:r>
            <a:r>
              <a:rPr lang="en-US" dirty="0" err="1" smtClean="0"/>
              <a:t>column_name</a:t>
            </a:r>
            <a:r>
              <a:rPr lang="en-US" dirty="0"/>
              <a:t>;</a:t>
            </a:r>
          </a:p>
          <a:p>
            <a:endParaRPr lang="en-US" dirty="0"/>
          </a:p>
        </p:txBody>
      </p:sp>
      <p:sp>
        <p:nvSpPr>
          <p:cNvPr id="6" name="TextBox 5"/>
          <p:cNvSpPr txBox="1"/>
          <p:nvPr/>
        </p:nvSpPr>
        <p:spPr>
          <a:xfrm>
            <a:off x="571472" y="3857628"/>
            <a:ext cx="6786610" cy="2031325"/>
          </a:xfrm>
          <a:prstGeom prst="rect">
            <a:avLst/>
          </a:prstGeom>
          <a:noFill/>
        </p:spPr>
        <p:txBody>
          <a:bodyPr wrap="square" rtlCol="0">
            <a:spAutoFit/>
          </a:bodyPr>
          <a:lstStyle/>
          <a:p>
            <a:r>
              <a:rPr lang="en-US" b="1" dirty="0" smtClean="0"/>
              <a:t>Example :</a:t>
            </a:r>
          </a:p>
          <a:p>
            <a:r>
              <a:rPr lang="en-US" b="1" dirty="0"/>
              <a:t>	</a:t>
            </a:r>
            <a:r>
              <a:rPr lang="en-US" b="1" dirty="0" smtClean="0"/>
              <a:t>ALTER</a:t>
            </a:r>
            <a:r>
              <a:rPr lang="en-US" dirty="0"/>
              <a:t> </a:t>
            </a:r>
            <a:r>
              <a:rPr lang="en-US" b="1" dirty="0"/>
              <a:t>TABLE</a:t>
            </a:r>
            <a:r>
              <a:rPr lang="en-US" dirty="0"/>
              <a:t> </a:t>
            </a:r>
            <a:r>
              <a:rPr lang="en-US" dirty="0" err="1"/>
              <a:t>table_name</a:t>
            </a:r>
            <a:r>
              <a:rPr lang="en-US" dirty="0"/>
              <a:t> </a:t>
            </a:r>
            <a:r>
              <a:rPr lang="en-US" b="1" dirty="0"/>
              <a:t>DROP</a:t>
            </a:r>
            <a:r>
              <a:rPr lang="en-US" dirty="0"/>
              <a:t> </a:t>
            </a:r>
            <a:r>
              <a:rPr lang="en-US" b="1" dirty="0"/>
              <a:t>COLUMN</a:t>
            </a:r>
            <a:r>
              <a:rPr lang="en-US" dirty="0"/>
              <a:t> </a:t>
            </a:r>
            <a:r>
              <a:rPr lang="en-US" dirty="0" err="1"/>
              <a:t>column_name</a:t>
            </a:r>
            <a:r>
              <a:rPr lang="en-US" dirty="0"/>
              <a:t>;  </a:t>
            </a:r>
            <a:endParaRPr lang="en-US" dirty="0" smtClean="0"/>
          </a:p>
          <a:p>
            <a:r>
              <a:rPr lang="en-US" dirty="0"/>
              <a:t>	</a:t>
            </a:r>
            <a:r>
              <a:rPr lang="en-US" b="1" dirty="0" smtClean="0"/>
              <a:t>ALTER</a:t>
            </a:r>
            <a:r>
              <a:rPr lang="en-US" dirty="0"/>
              <a:t> </a:t>
            </a:r>
            <a:r>
              <a:rPr lang="en-US" b="1" dirty="0"/>
              <a:t>TABLE</a:t>
            </a:r>
            <a:r>
              <a:rPr lang="en-US" dirty="0"/>
              <a:t> </a:t>
            </a:r>
            <a:r>
              <a:rPr lang="en-US" dirty="0" err="1"/>
              <a:t>table_name</a:t>
            </a:r>
            <a:r>
              <a:rPr lang="en-US" dirty="0"/>
              <a:t> RENAME </a:t>
            </a:r>
            <a:r>
              <a:rPr lang="en-US" b="1" dirty="0"/>
              <a:t>COLUMN</a:t>
            </a:r>
            <a:r>
              <a:rPr lang="en-US" dirty="0"/>
              <a:t> </a:t>
            </a:r>
            <a:r>
              <a:rPr lang="en-US" dirty="0" err="1"/>
              <a:t>old_column</a:t>
            </a:r>
            <a:r>
              <a:rPr lang="en-US" dirty="0" smtClean="0"/>
              <a:t>_</a:t>
            </a:r>
          </a:p>
          <a:p>
            <a:r>
              <a:rPr lang="en-US" dirty="0"/>
              <a:t>	</a:t>
            </a:r>
            <a:r>
              <a:rPr lang="en-US" dirty="0" smtClean="0"/>
              <a:t>name</a:t>
            </a:r>
            <a:r>
              <a:rPr lang="en-US" dirty="0"/>
              <a:t> </a:t>
            </a:r>
            <a:r>
              <a:rPr lang="en-US" b="1" dirty="0" smtClean="0"/>
              <a:t>TO </a:t>
            </a:r>
            <a:r>
              <a:rPr lang="en-US" dirty="0"/>
              <a:t> </a:t>
            </a:r>
            <a:r>
              <a:rPr lang="en-US" dirty="0" err="1"/>
              <a:t>new_column_name</a:t>
            </a:r>
            <a:r>
              <a:rPr lang="en-US" dirty="0"/>
              <a:t>;  </a:t>
            </a:r>
          </a:p>
          <a:p>
            <a:endParaRPr lang="en-US" dirty="0"/>
          </a:p>
          <a:p>
            <a:endParaRPr lang="en-US" dirty="0" smtClean="0"/>
          </a:p>
          <a:p>
            <a:endParaRPr lang="en-US" dirty="0"/>
          </a:p>
        </p:txBody>
      </p:sp>
      <p:pic>
        <p:nvPicPr>
          <p:cNvPr id="7" name="Picture 6">
            <a:extLst>
              <a:ext uri="{FF2B5EF4-FFF2-40B4-BE49-F238E27FC236}">
                <a16:creationId xmlns="" xmlns:a16="http://schemas.microsoft.com/office/drawing/2014/main" id="{26491CA9-656C-4247-9DA0-5E3F7AF5849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824753"/>
            <a:ext cx="6783665" cy="865935"/>
          </a:xfrm>
        </p:spPr>
        <p:txBody>
          <a:bodyPr>
            <a:normAutofit/>
          </a:bodyPr>
          <a:lstStyle/>
          <a:p>
            <a:pPr algn="ctr"/>
            <a:r>
              <a:rPr lang="en-IN" sz="3200" dirty="0" smtClean="0">
                <a:solidFill>
                  <a:schemeClr val="tx1">
                    <a:lumMod val="75000"/>
                    <a:lumOff val="25000"/>
                  </a:schemeClr>
                </a:solidFill>
                <a:latin typeface="+mn-lt"/>
                <a:ea typeface="Adobe Fangsong Std R" panose="02020400000000000000" pitchFamily="18" charset="-128"/>
              </a:rPr>
              <a:t>3. DROP Command</a:t>
            </a:r>
            <a:endParaRPr lang="en-IN" sz="32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EDEB05D4-C89F-4912-8657-D274DD9B8674}"/>
              </a:ext>
            </a:extLst>
          </p:cNvPr>
          <p:cNvSpPr>
            <a:spLocks noGrp="1"/>
          </p:cNvSpPr>
          <p:nvPr>
            <p:ph sz="quarter" idx="13"/>
          </p:nvPr>
        </p:nvSpPr>
        <p:spPr>
          <a:xfrm>
            <a:off x="357158" y="1928802"/>
            <a:ext cx="7355169" cy="1000131"/>
          </a:xfrm>
        </p:spPr>
        <p:txBody>
          <a:bodyPr>
            <a:noAutofit/>
          </a:bodyPr>
          <a:lstStyle/>
          <a:p>
            <a:r>
              <a:rPr lang="en-US" sz="1800" dirty="0" smtClean="0"/>
              <a:t>DROP command is </a:t>
            </a:r>
            <a:r>
              <a:rPr lang="en-US" sz="1800" b="1" dirty="0" smtClean="0"/>
              <a:t>used to remove or delete the table's records and the table's structure from the database.</a:t>
            </a:r>
            <a:endParaRPr lang="en-US" sz="1800" dirty="0"/>
          </a:p>
        </p:txBody>
      </p:sp>
      <p:sp>
        <p:nvSpPr>
          <p:cNvPr id="5" name="TextBox 4"/>
          <p:cNvSpPr txBox="1"/>
          <p:nvPr/>
        </p:nvSpPr>
        <p:spPr>
          <a:xfrm>
            <a:off x="571472" y="3000372"/>
            <a:ext cx="6858048" cy="923330"/>
          </a:xfrm>
          <a:prstGeom prst="rect">
            <a:avLst/>
          </a:prstGeom>
          <a:noFill/>
        </p:spPr>
        <p:txBody>
          <a:bodyPr wrap="square" rtlCol="0">
            <a:spAutoFit/>
          </a:bodyPr>
          <a:lstStyle/>
          <a:p>
            <a:r>
              <a:rPr lang="en-US" b="1" dirty="0"/>
              <a:t>Syntax </a:t>
            </a:r>
            <a:r>
              <a:rPr lang="en-US" b="1" dirty="0" smtClean="0"/>
              <a:t>: 	</a:t>
            </a:r>
            <a:r>
              <a:rPr lang="en-US" b="1" dirty="0"/>
              <a:t> </a:t>
            </a:r>
            <a:r>
              <a:rPr lang="en-US" b="1" dirty="0" smtClean="0"/>
              <a:t>	</a:t>
            </a:r>
          </a:p>
          <a:p>
            <a:r>
              <a:rPr lang="en-US" b="1" dirty="0"/>
              <a:t>	</a:t>
            </a:r>
            <a:r>
              <a:rPr lang="en-US" b="1" dirty="0" smtClean="0"/>
              <a:t>DROP</a:t>
            </a:r>
            <a:r>
              <a:rPr lang="en-US" dirty="0"/>
              <a:t> </a:t>
            </a:r>
            <a:r>
              <a:rPr lang="en-US" b="1" dirty="0"/>
              <a:t>TABLE</a:t>
            </a:r>
            <a:r>
              <a:rPr lang="en-US" dirty="0"/>
              <a:t> </a:t>
            </a:r>
            <a:r>
              <a:rPr lang="en-US" dirty="0" smtClean="0"/>
              <a:t> </a:t>
            </a:r>
            <a:r>
              <a:rPr lang="en-US" dirty="0" err="1" smtClean="0"/>
              <a:t>table_name</a:t>
            </a:r>
            <a:r>
              <a:rPr lang="en-US" dirty="0"/>
              <a:t>;  </a:t>
            </a:r>
          </a:p>
          <a:p>
            <a:endParaRPr lang="en-US" dirty="0"/>
          </a:p>
        </p:txBody>
      </p:sp>
      <p:sp>
        <p:nvSpPr>
          <p:cNvPr id="6" name="TextBox 5"/>
          <p:cNvSpPr txBox="1"/>
          <p:nvPr/>
        </p:nvSpPr>
        <p:spPr>
          <a:xfrm>
            <a:off x="571472" y="3857628"/>
            <a:ext cx="6786610" cy="1754326"/>
          </a:xfrm>
          <a:prstGeom prst="rect">
            <a:avLst/>
          </a:prstGeom>
          <a:noFill/>
        </p:spPr>
        <p:txBody>
          <a:bodyPr wrap="square" rtlCol="0">
            <a:spAutoFit/>
          </a:bodyPr>
          <a:lstStyle/>
          <a:p>
            <a:r>
              <a:rPr lang="en-US" b="1" dirty="0" smtClean="0"/>
              <a:t>Example :</a:t>
            </a:r>
          </a:p>
          <a:p>
            <a:r>
              <a:rPr lang="en-US" dirty="0" smtClean="0"/>
              <a:t>Write </a:t>
            </a:r>
            <a:r>
              <a:rPr lang="en-US" dirty="0"/>
              <a:t>a query to delete the </a:t>
            </a:r>
            <a:r>
              <a:rPr lang="en-US" dirty="0" smtClean="0"/>
              <a:t>school </a:t>
            </a:r>
            <a:r>
              <a:rPr lang="en-US" dirty="0"/>
              <a:t>table from the SCHOOL database</a:t>
            </a:r>
            <a:r>
              <a:rPr lang="en-US" dirty="0" smtClean="0"/>
              <a:t>.</a:t>
            </a:r>
          </a:p>
          <a:p>
            <a:r>
              <a:rPr lang="en-US" dirty="0"/>
              <a:t>	</a:t>
            </a:r>
            <a:r>
              <a:rPr lang="en-US" dirty="0" smtClean="0"/>
              <a:t> </a:t>
            </a:r>
            <a:r>
              <a:rPr lang="en-US" b="1" dirty="0" smtClean="0"/>
              <a:t>DROP</a:t>
            </a:r>
            <a:r>
              <a:rPr lang="en-US" dirty="0"/>
              <a:t> </a:t>
            </a:r>
            <a:r>
              <a:rPr lang="en-US" b="1" dirty="0"/>
              <a:t>TABLE</a:t>
            </a:r>
            <a:r>
              <a:rPr lang="en-US" dirty="0"/>
              <a:t>  </a:t>
            </a:r>
            <a:r>
              <a:rPr lang="en-US" dirty="0" smtClean="0"/>
              <a:t>school</a:t>
            </a:r>
            <a:r>
              <a:rPr lang="en-US" dirty="0"/>
              <a:t>;   </a:t>
            </a:r>
          </a:p>
          <a:p>
            <a:endParaRPr lang="en-US" dirty="0"/>
          </a:p>
          <a:p>
            <a:endParaRPr lang="en-US" dirty="0" smtClean="0"/>
          </a:p>
          <a:p>
            <a:endParaRPr lang="en-US" dirty="0"/>
          </a:p>
        </p:txBody>
      </p:sp>
      <p:pic>
        <p:nvPicPr>
          <p:cNvPr id="7" name="Picture 6">
            <a:extLst>
              <a:ext uri="{FF2B5EF4-FFF2-40B4-BE49-F238E27FC236}">
                <a16:creationId xmlns="" xmlns:a16="http://schemas.microsoft.com/office/drawing/2014/main" id="{26491CA9-656C-4247-9DA0-5E3F7AF5849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F3125C-690C-489C-B054-B17DDDF05EB8}"/>
              </a:ext>
            </a:extLst>
          </p:cNvPr>
          <p:cNvSpPr>
            <a:spLocks noGrp="1"/>
          </p:cNvSpPr>
          <p:nvPr>
            <p:ph type="title"/>
          </p:nvPr>
        </p:nvSpPr>
        <p:spPr>
          <a:xfrm>
            <a:off x="423910" y="4057098"/>
            <a:ext cx="8584707" cy="781235"/>
          </a:xfrm>
        </p:spPr>
        <p:txBody>
          <a:bodyPr>
            <a:normAutofit/>
          </a:bodyPr>
          <a:lstStyle/>
          <a:p>
            <a:r>
              <a:rPr lang="en-IN" sz="3600" b="1" u="sng" dirty="0" smtClean="0">
                <a:solidFill>
                  <a:schemeClr val="tx1">
                    <a:lumMod val="75000"/>
                    <a:lumOff val="25000"/>
                  </a:schemeClr>
                </a:solidFill>
                <a:latin typeface="+mn-lt"/>
                <a:ea typeface="Adobe Fangsong Std R" panose="02020400000000000000" pitchFamily="18" charset="-128"/>
              </a:rPr>
              <a:t> DBMS USING MYSQL</a:t>
            </a:r>
            <a:endParaRPr lang="en-IN" sz="3600" b="1" u="sng" dirty="0">
              <a:solidFill>
                <a:schemeClr val="tx1">
                  <a:lumMod val="75000"/>
                  <a:lumOff val="25000"/>
                </a:schemeClr>
              </a:solidFill>
              <a:latin typeface="+mn-lt"/>
              <a:ea typeface="Adobe Fangsong Std R" panose="02020400000000000000" pitchFamily="18" charset="-128"/>
            </a:endParaRPr>
          </a:p>
        </p:txBody>
      </p:sp>
      <p:pic>
        <p:nvPicPr>
          <p:cNvPr id="2050" name="Picture 2" descr="MySQL"/>
          <p:cNvPicPr>
            <a:picLocks noChangeAspect="1" noChangeArrowheads="1"/>
          </p:cNvPicPr>
          <p:nvPr/>
        </p:nvPicPr>
        <p:blipFill>
          <a:blip r:embed="rId2"/>
          <a:srcRect/>
          <a:stretch>
            <a:fillRect/>
          </a:stretch>
        </p:blipFill>
        <p:spPr bwMode="auto">
          <a:xfrm>
            <a:off x="3857620" y="3786190"/>
            <a:ext cx="2000264" cy="2000265"/>
          </a:xfrm>
          <a:prstGeom prst="rect">
            <a:avLst/>
          </a:prstGeom>
          <a:noFill/>
        </p:spPr>
      </p:pic>
    </p:spTree>
    <p:extLst>
      <p:ext uri="{BB962C8B-B14F-4D97-AF65-F5344CB8AC3E}">
        <p14:creationId xmlns:p14="http://schemas.microsoft.com/office/powerpoint/2010/main" xmlns="" val="2771025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824753"/>
            <a:ext cx="6783665" cy="865935"/>
          </a:xfrm>
        </p:spPr>
        <p:txBody>
          <a:bodyPr>
            <a:normAutofit/>
          </a:bodyPr>
          <a:lstStyle/>
          <a:p>
            <a:pPr algn="ctr"/>
            <a:r>
              <a:rPr lang="en-IN" sz="3200" dirty="0" smtClean="0">
                <a:solidFill>
                  <a:schemeClr val="tx1">
                    <a:lumMod val="75000"/>
                    <a:lumOff val="25000"/>
                  </a:schemeClr>
                </a:solidFill>
                <a:latin typeface="+mn-lt"/>
                <a:ea typeface="Adobe Fangsong Std R" panose="02020400000000000000" pitchFamily="18" charset="-128"/>
              </a:rPr>
              <a:t>4.TRUNCATE Command</a:t>
            </a:r>
            <a:endParaRPr lang="en-IN" sz="32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EDEB05D4-C89F-4912-8657-D274DD9B8674}"/>
              </a:ext>
            </a:extLst>
          </p:cNvPr>
          <p:cNvSpPr>
            <a:spLocks noGrp="1"/>
          </p:cNvSpPr>
          <p:nvPr>
            <p:ph sz="quarter" idx="13"/>
          </p:nvPr>
        </p:nvSpPr>
        <p:spPr>
          <a:xfrm>
            <a:off x="357158" y="1928802"/>
            <a:ext cx="7355169" cy="1000131"/>
          </a:xfrm>
        </p:spPr>
        <p:txBody>
          <a:bodyPr>
            <a:noAutofit/>
          </a:bodyPr>
          <a:lstStyle/>
          <a:p>
            <a:pPr>
              <a:buNone/>
            </a:pPr>
            <a:r>
              <a:rPr lang="en-US" sz="1800" dirty="0" smtClean="0"/>
              <a:t>A TRUNCATE command is used to delete the table's records, </a:t>
            </a:r>
            <a:r>
              <a:rPr lang="en-US" sz="1800" b="1" dirty="0" smtClean="0"/>
              <a:t>but the table's structure will remain unaffected in the database.</a:t>
            </a:r>
          </a:p>
        </p:txBody>
      </p:sp>
      <p:sp>
        <p:nvSpPr>
          <p:cNvPr id="5" name="TextBox 4"/>
          <p:cNvSpPr txBox="1"/>
          <p:nvPr/>
        </p:nvSpPr>
        <p:spPr>
          <a:xfrm>
            <a:off x="571472" y="3000372"/>
            <a:ext cx="6858048" cy="923330"/>
          </a:xfrm>
          <a:prstGeom prst="rect">
            <a:avLst/>
          </a:prstGeom>
          <a:noFill/>
        </p:spPr>
        <p:txBody>
          <a:bodyPr wrap="square" rtlCol="0">
            <a:spAutoFit/>
          </a:bodyPr>
          <a:lstStyle/>
          <a:p>
            <a:r>
              <a:rPr lang="en-US" b="1" dirty="0"/>
              <a:t>Syntax:</a:t>
            </a:r>
            <a:endParaRPr lang="en-US" dirty="0"/>
          </a:p>
          <a:p>
            <a:r>
              <a:rPr lang="en-US" b="1" dirty="0" smtClean="0"/>
              <a:t>	TRUNCATE</a:t>
            </a:r>
            <a:r>
              <a:rPr lang="en-US" dirty="0"/>
              <a:t> </a:t>
            </a:r>
            <a:r>
              <a:rPr lang="en-US" b="1" dirty="0"/>
              <a:t>TABLE</a:t>
            </a:r>
            <a:r>
              <a:rPr lang="en-US" dirty="0"/>
              <a:t> </a:t>
            </a:r>
            <a:r>
              <a:rPr lang="en-US" dirty="0" err="1" smtClean="0"/>
              <a:t>table_name</a:t>
            </a:r>
            <a:r>
              <a:rPr lang="en-US" dirty="0"/>
              <a:t>;  </a:t>
            </a:r>
          </a:p>
          <a:p>
            <a:endParaRPr lang="en-US" dirty="0"/>
          </a:p>
        </p:txBody>
      </p:sp>
      <p:sp>
        <p:nvSpPr>
          <p:cNvPr id="6" name="TextBox 5"/>
          <p:cNvSpPr txBox="1"/>
          <p:nvPr/>
        </p:nvSpPr>
        <p:spPr>
          <a:xfrm>
            <a:off x="500034" y="3857628"/>
            <a:ext cx="6786610" cy="1754326"/>
          </a:xfrm>
          <a:prstGeom prst="rect">
            <a:avLst/>
          </a:prstGeom>
          <a:noFill/>
        </p:spPr>
        <p:txBody>
          <a:bodyPr wrap="square" rtlCol="0">
            <a:spAutoFit/>
          </a:bodyPr>
          <a:lstStyle/>
          <a:p>
            <a:r>
              <a:rPr lang="en-US" b="1" dirty="0" smtClean="0"/>
              <a:t>Example :</a:t>
            </a:r>
          </a:p>
          <a:p>
            <a:r>
              <a:rPr lang="en-US" b="1" dirty="0"/>
              <a:t>	</a:t>
            </a:r>
            <a:r>
              <a:rPr lang="en-US" dirty="0"/>
              <a:t> </a:t>
            </a:r>
            <a:r>
              <a:rPr lang="en-US" b="1" dirty="0"/>
              <a:t>TRUNCATE</a:t>
            </a:r>
            <a:r>
              <a:rPr lang="en-US" dirty="0"/>
              <a:t> </a:t>
            </a:r>
            <a:r>
              <a:rPr lang="en-US" dirty="0" smtClean="0"/>
              <a:t> </a:t>
            </a:r>
            <a:r>
              <a:rPr lang="en-US" b="1" dirty="0" smtClean="0"/>
              <a:t>TABLE</a:t>
            </a:r>
            <a:r>
              <a:rPr lang="en-US" dirty="0"/>
              <a:t>  </a:t>
            </a:r>
            <a:r>
              <a:rPr lang="en-US" dirty="0" err="1" smtClean="0"/>
              <a:t>t_school</a:t>
            </a:r>
            <a:r>
              <a:rPr lang="en-US" dirty="0"/>
              <a:t>;  </a:t>
            </a:r>
            <a:endParaRPr lang="en-US" dirty="0" smtClean="0"/>
          </a:p>
          <a:p>
            <a:r>
              <a:rPr lang="en-US" dirty="0"/>
              <a:t>	</a:t>
            </a:r>
            <a:endParaRPr lang="en-US" dirty="0" smtClean="0"/>
          </a:p>
          <a:p>
            <a:r>
              <a:rPr lang="en-US" dirty="0"/>
              <a:t>	</a:t>
            </a:r>
          </a:p>
          <a:p>
            <a:endParaRPr lang="en-US" dirty="0" smtClean="0"/>
          </a:p>
          <a:p>
            <a:endParaRPr lang="en-US" dirty="0"/>
          </a:p>
        </p:txBody>
      </p:sp>
      <p:pic>
        <p:nvPicPr>
          <p:cNvPr id="7" name="Picture 6" descr="s1.png"/>
          <p:cNvPicPr>
            <a:picLocks noChangeAspect="1"/>
          </p:cNvPicPr>
          <p:nvPr/>
        </p:nvPicPr>
        <p:blipFill>
          <a:blip r:embed="rId2"/>
          <a:stretch>
            <a:fillRect/>
          </a:stretch>
        </p:blipFill>
        <p:spPr>
          <a:xfrm>
            <a:off x="1571604" y="4572008"/>
            <a:ext cx="2867025" cy="571500"/>
          </a:xfrm>
          <a:prstGeom prst="rect">
            <a:avLst/>
          </a:prstGeom>
        </p:spPr>
      </p:pic>
      <p:pic>
        <p:nvPicPr>
          <p:cNvPr id="8" name="Picture 7">
            <a:extLst>
              <a:ext uri="{FF2B5EF4-FFF2-40B4-BE49-F238E27FC236}">
                <a16:creationId xmlns="" xmlns:a16="http://schemas.microsoft.com/office/drawing/2014/main" id="{26491CA9-656C-4247-9DA0-5E3F7AF5849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824753"/>
            <a:ext cx="6783665" cy="865935"/>
          </a:xfrm>
        </p:spPr>
        <p:txBody>
          <a:bodyPr>
            <a:normAutofit/>
          </a:bodyPr>
          <a:lstStyle/>
          <a:p>
            <a:pPr algn="ctr"/>
            <a:r>
              <a:rPr lang="en-IN" sz="3200" dirty="0" smtClean="0">
                <a:solidFill>
                  <a:schemeClr val="tx1">
                    <a:lumMod val="75000"/>
                    <a:lumOff val="25000"/>
                  </a:schemeClr>
                </a:solidFill>
                <a:latin typeface="+mn-lt"/>
                <a:ea typeface="Adobe Fangsong Std R" panose="02020400000000000000" pitchFamily="18" charset="-128"/>
              </a:rPr>
              <a:t>5.RENAME Command</a:t>
            </a:r>
            <a:endParaRPr lang="en-IN" sz="32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EDEB05D4-C89F-4912-8657-D274DD9B8674}"/>
              </a:ext>
            </a:extLst>
          </p:cNvPr>
          <p:cNvSpPr>
            <a:spLocks noGrp="1"/>
          </p:cNvSpPr>
          <p:nvPr>
            <p:ph sz="quarter" idx="13"/>
          </p:nvPr>
        </p:nvSpPr>
        <p:spPr>
          <a:xfrm>
            <a:off x="357158" y="1928802"/>
            <a:ext cx="7355169" cy="1000131"/>
          </a:xfrm>
        </p:spPr>
        <p:txBody>
          <a:bodyPr>
            <a:noAutofit/>
          </a:bodyPr>
          <a:lstStyle/>
          <a:p>
            <a:pPr>
              <a:buNone/>
            </a:pPr>
            <a:r>
              <a:rPr lang="en-US" sz="1800" dirty="0" smtClean="0"/>
              <a:t>Rename COMMAND is used to give a new name to an existing table.</a:t>
            </a:r>
          </a:p>
        </p:txBody>
      </p:sp>
      <p:sp>
        <p:nvSpPr>
          <p:cNvPr id="5" name="TextBox 4"/>
          <p:cNvSpPr txBox="1"/>
          <p:nvPr/>
        </p:nvSpPr>
        <p:spPr>
          <a:xfrm>
            <a:off x="571472" y="3000372"/>
            <a:ext cx="6858048" cy="923330"/>
          </a:xfrm>
          <a:prstGeom prst="rect">
            <a:avLst/>
          </a:prstGeom>
          <a:noFill/>
        </p:spPr>
        <p:txBody>
          <a:bodyPr wrap="square" rtlCol="0">
            <a:spAutoFit/>
          </a:bodyPr>
          <a:lstStyle/>
          <a:p>
            <a:r>
              <a:rPr lang="en-US" b="1" dirty="0"/>
              <a:t>Syntax to rename a table:</a:t>
            </a:r>
            <a:endParaRPr lang="en-US" dirty="0"/>
          </a:p>
          <a:p>
            <a:r>
              <a:rPr lang="en-US" dirty="0" smtClean="0"/>
              <a:t>	RENAME</a:t>
            </a:r>
            <a:r>
              <a:rPr lang="en-US" dirty="0"/>
              <a:t> </a:t>
            </a:r>
            <a:r>
              <a:rPr lang="en-US" b="1" dirty="0"/>
              <a:t>TABLE</a:t>
            </a:r>
            <a:r>
              <a:rPr lang="en-US" dirty="0"/>
              <a:t> </a:t>
            </a:r>
            <a:r>
              <a:rPr lang="en-US" dirty="0" err="1"/>
              <a:t>old_table_name</a:t>
            </a:r>
            <a:r>
              <a:rPr lang="en-US" dirty="0"/>
              <a:t> </a:t>
            </a:r>
            <a:r>
              <a:rPr lang="en-US" b="1" dirty="0"/>
              <a:t>TO</a:t>
            </a:r>
            <a:r>
              <a:rPr lang="en-US" dirty="0"/>
              <a:t> </a:t>
            </a:r>
            <a:r>
              <a:rPr lang="en-US" dirty="0" err="1"/>
              <a:t>new_table_name</a:t>
            </a:r>
            <a:r>
              <a:rPr lang="en-US" dirty="0"/>
              <a:t>;  </a:t>
            </a:r>
          </a:p>
          <a:p>
            <a:endParaRPr lang="en-US" dirty="0"/>
          </a:p>
        </p:txBody>
      </p:sp>
      <p:sp>
        <p:nvSpPr>
          <p:cNvPr id="6" name="TextBox 5"/>
          <p:cNvSpPr txBox="1"/>
          <p:nvPr/>
        </p:nvSpPr>
        <p:spPr>
          <a:xfrm>
            <a:off x="571472" y="3857628"/>
            <a:ext cx="6786610" cy="1200329"/>
          </a:xfrm>
          <a:prstGeom prst="rect">
            <a:avLst/>
          </a:prstGeom>
          <a:noFill/>
        </p:spPr>
        <p:txBody>
          <a:bodyPr wrap="square" rtlCol="0">
            <a:spAutoFit/>
          </a:bodyPr>
          <a:lstStyle/>
          <a:p>
            <a:r>
              <a:rPr lang="en-US" b="1" dirty="0" smtClean="0"/>
              <a:t>Example :</a:t>
            </a:r>
          </a:p>
          <a:p>
            <a:r>
              <a:rPr lang="en-US" b="1" dirty="0"/>
              <a:t>	</a:t>
            </a:r>
            <a:r>
              <a:rPr lang="en-US" dirty="0"/>
              <a:t>RENAME </a:t>
            </a:r>
            <a:r>
              <a:rPr lang="en-US" b="1" dirty="0"/>
              <a:t>TABLE</a:t>
            </a:r>
            <a:r>
              <a:rPr lang="en-US" dirty="0"/>
              <a:t>  </a:t>
            </a:r>
            <a:r>
              <a:rPr lang="en-US" dirty="0" smtClean="0"/>
              <a:t>student</a:t>
            </a:r>
            <a:r>
              <a:rPr lang="en-US" dirty="0"/>
              <a:t> </a:t>
            </a:r>
            <a:r>
              <a:rPr lang="en-US" b="1" dirty="0"/>
              <a:t>TO</a:t>
            </a:r>
            <a:r>
              <a:rPr lang="en-US" dirty="0"/>
              <a:t> </a:t>
            </a:r>
            <a:r>
              <a:rPr lang="en-US" dirty="0" err="1" smtClean="0"/>
              <a:t>top_student</a:t>
            </a:r>
            <a:r>
              <a:rPr lang="en-US" dirty="0" smtClean="0"/>
              <a:t>;</a:t>
            </a:r>
            <a:r>
              <a:rPr lang="en-US" dirty="0"/>
              <a:t>  </a:t>
            </a:r>
          </a:p>
          <a:p>
            <a:endParaRPr lang="en-US" dirty="0" smtClean="0"/>
          </a:p>
          <a:p>
            <a:endParaRPr lang="en-US" dirty="0"/>
          </a:p>
        </p:txBody>
      </p:sp>
      <p:pic>
        <p:nvPicPr>
          <p:cNvPr id="7" name="Picture 6">
            <a:extLst>
              <a:ext uri="{FF2B5EF4-FFF2-40B4-BE49-F238E27FC236}">
                <a16:creationId xmlns="" xmlns:a16="http://schemas.microsoft.com/office/drawing/2014/main" id="{26491CA9-656C-4247-9DA0-5E3F7AF5849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824753"/>
            <a:ext cx="6783665" cy="865935"/>
          </a:xfrm>
        </p:spPr>
        <p:txBody>
          <a:bodyPr>
            <a:normAutofit/>
          </a:bodyPr>
          <a:lstStyle/>
          <a:p>
            <a:pPr algn="ctr"/>
            <a:r>
              <a:rPr lang="en-US" sz="2800" dirty="0" smtClean="0">
                <a:solidFill>
                  <a:schemeClr val="tx1">
                    <a:lumMod val="75000"/>
                    <a:lumOff val="25000"/>
                  </a:schemeClr>
                </a:solidFill>
                <a:latin typeface="+mn-lt"/>
                <a:ea typeface="Adobe Fangsong Std R" panose="02020400000000000000" pitchFamily="18" charset="-128"/>
              </a:rPr>
              <a:t>WHAT IS DATA MANIPULATION LANGUAGE?</a:t>
            </a:r>
            <a:endParaRPr lang="en-IN" sz="28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EDEB05D4-C89F-4912-8657-D274DD9B8674}"/>
              </a:ext>
            </a:extLst>
          </p:cNvPr>
          <p:cNvSpPr>
            <a:spLocks noGrp="1"/>
          </p:cNvSpPr>
          <p:nvPr>
            <p:ph sz="quarter" idx="13"/>
          </p:nvPr>
        </p:nvSpPr>
        <p:spPr>
          <a:xfrm>
            <a:off x="628651" y="1785926"/>
            <a:ext cx="6783665" cy="1928826"/>
          </a:xfrm>
        </p:spPr>
        <p:txBody>
          <a:bodyPr>
            <a:normAutofit/>
          </a:bodyPr>
          <a:lstStyle/>
          <a:p>
            <a:pPr>
              <a:buNone/>
            </a:pPr>
            <a:endParaRPr lang="en-US" sz="2000" dirty="0" smtClean="0"/>
          </a:p>
          <a:p>
            <a:pPr>
              <a:buNone/>
            </a:pPr>
            <a:endParaRPr lang="en-IN" sz="2000" dirty="0"/>
          </a:p>
        </p:txBody>
      </p:sp>
      <p:sp>
        <p:nvSpPr>
          <p:cNvPr id="4" name="TextBox 3"/>
          <p:cNvSpPr txBox="1"/>
          <p:nvPr/>
        </p:nvSpPr>
        <p:spPr>
          <a:xfrm>
            <a:off x="1000100" y="1928802"/>
            <a:ext cx="6500858" cy="3970318"/>
          </a:xfrm>
          <a:prstGeom prst="rect">
            <a:avLst/>
          </a:prstGeom>
          <a:noFill/>
        </p:spPr>
        <p:txBody>
          <a:bodyPr wrap="square" rtlCol="0">
            <a:spAutoFit/>
          </a:bodyPr>
          <a:lstStyle/>
          <a:p>
            <a:pPr>
              <a:buFont typeface="Arial" pitchFamily="34" charset="0"/>
              <a:buChar char="•"/>
            </a:pPr>
            <a:r>
              <a:rPr lang="en-US" dirty="0" smtClean="0"/>
              <a:t>  DML </a:t>
            </a:r>
            <a:r>
              <a:rPr lang="en-US" dirty="0"/>
              <a:t>stands for </a:t>
            </a:r>
            <a:r>
              <a:rPr lang="en-US" i="1" dirty="0"/>
              <a:t>Data Manipulation Language</a:t>
            </a:r>
            <a:r>
              <a:rPr lang="en-US" dirty="0"/>
              <a:t>. Using DML commands in SQL, we can make changes in the data present in tables</a:t>
            </a:r>
            <a:r>
              <a:rPr lang="en-US" dirty="0" smtClean="0"/>
              <a:t>.</a:t>
            </a:r>
          </a:p>
          <a:p>
            <a:pPr>
              <a:buFont typeface="Arial" pitchFamily="34" charset="0"/>
              <a:buChar char="•"/>
            </a:pPr>
            <a:r>
              <a:rPr lang="en-US" dirty="0" smtClean="0"/>
              <a:t>  DML </a:t>
            </a:r>
            <a:r>
              <a:rPr lang="en-US" dirty="0"/>
              <a:t>commands in SQL will change the data, such as </a:t>
            </a:r>
            <a:r>
              <a:rPr lang="en-US" b="1" dirty="0"/>
              <a:t>inserting new records, deleting or updating existing records from the SQL tables</a:t>
            </a:r>
            <a:r>
              <a:rPr lang="en-US" dirty="0"/>
              <a:t>. We can also retrieve all the data from SQL tables according to our requirements.</a:t>
            </a:r>
          </a:p>
          <a:p>
            <a:r>
              <a:rPr lang="en-US" dirty="0"/>
              <a:t>Commands covered under DDL are:</a:t>
            </a:r>
          </a:p>
          <a:p>
            <a:pPr marL="800100" lvl="1" indent="-342900">
              <a:buFont typeface="+mj-lt"/>
              <a:buAutoNum type="arabicPeriod"/>
            </a:pPr>
            <a:r>
              <a:rPr lang="en-US" b="1" dirty="0"/>
              <a:t>INSERT</a:t>
            </a:r>
            <a:endParaRPr lang="en-US" dirty="0"/>
          </a:p>
          <a:p>
            <a:pPr marL="800100" lvl="1" indent="-342900">
              <a:buFont typeface="+mj-lt"/>
              <a:buAutoNum type="arabicPeriod"/>
            </a:pPr>
            <a:r>
              <a:rPr lang="en-US" b="1" dirty="0"/>
              <a:t>SELECT</a:t>
            </a:r>
            <a:endParaRPr lang="en-US" dirty="0"/>
          </a:p>
          <a:p>
            <a:pPr marL="800100" lvl="1" indent="-342900">
              <a:buFont typeface="+mj-lt"/>
              <a:buAutoNum type="arabicPeriod"/>
            </a:pPr>
            <a:r>
              <a:rPr lang="en-US" b="1" dirty="0"/>
              <a:t>UPDATE</a:t>
            </a:r>
            <a:endParaRPr lang="en-US" dirty="0"/>
          </a:p>
          <a:p>
            <a:pPr marL="800100" lvl="1" indent="-342900">
              <a:buFont typeface="+mj-lt"/>
              <a:buAutoNum type="arabicPeriod"/>
            </a:pPr>
            <a:r>
              <a:rPr lang="en-US" b="1" dirty="0"/>
              <a:t>DELETE</a:t>
            </a:r>
            <a:endParaRPr lang="en-US" dirty="0"/>
          </a:p>
          <a:p>
            <a:endParaRPr lang="en-US" dirty="0"/>
          </a:p>
          <a:p>
            <a:endParaRPr lang="en-US" dirty="0"/>
          </a:p>
        </p:txBody>
      </p:sp>
      <p:pic>
        <p:nvPicPr>
          <p:cNvPr id="5" name="Picture 4">
            <a:extLst>
              <a:ext uri="{FF2B5EF4-FFF2-40B4-BE49-F238E27FC236}">
                <a16:creationId xmlns="" xmlns:a16="http://schemas.microsoft.com/office/drawing/2014/main" id="{26491CA9-656C-4247-9DA0-5E3F7AF5849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824753"/>
            <a:ext cx="6783665" cy="865935"/>
          </a:xfrm>
        </p:spPr>
        <p:txBody>
          <a:bodyPr>
            <a:normAutofit/>
          </a:bodyPr>
          <a:lstStyle/>
          <a:p>
            <a:pPr algn="ctr"/>
            <a:r>
              <a:rPr lang="en-IN" sz="3200" dirty="0" smtClean="0">
                <a:solidFill>
                  <a:schemeClr val="tx1">
                    <a:lumMod val="75000"/>
                    <a:lumOff val="25000"/>
                  </a:schemeClr>
                </a:solidFill>
                <a:latin typeface="+mn-lt"/>
                <a:ea typeface="Adobe Fangsong Std R" panose="02020400000000000000" pitchFamily="18" charset="-128"/>
              </a:rPr>
              <a:t>1.INSERT Command</a:t>
            </a:r>
            <a:endParaRPr lang="en-IN" sz="32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EDEB05D4-C89F-4912-8657-D274DD9B8674}"/>
              </a:ext>
            </a:extLst>
          </p:cNvPr>
          <p:cNvSpPr>
            <a:spLocks noGrp="1"/>
          </p:cNvSpPr>
          <p:nvPr>
            <p:ph sz="quarter" idx="13"/>
          </p:nvPr>
        </p:nvSpPr>
        <p:spPr>
          <a:xfrm>
            <a:off x="571473" y="1571612"/>
            <a:ext cx="6840844" cy="2883847"/>
          </a:xfrm>
        </p:spPr>
        <p:txBody>
          <a:bodyPr>
            <a:normAutofit/>
          </a:bodyPr>
          <a:lstStyle/>
          <a:p>
            <a:r>
              <a:rPr lang="en-US" sz="2000" dirty="0" smtClean="0"/>
              <a:t>INSERT command is </a:t>
            </a:r>
            <a:r>
              <a:rPr lang="en-US" sz="2000" b="1" i="1" dirty="0" smtClean="0"/>
              <a:t>used to insert records in a table</a:t>
            </a:r>
            <a:r>
              <a:rPr lang="en-US" sz="2000" dirty="0" smtClean="0"/>
              <a:t>. We can insert a single as well as multiple records for a single table at the same time.</a:t>
            </a:r>
          </a:p>
          <a:p>
            <a:pPr>
              <a:buNone/>
            </a:pPr>
            <a:r>
              <a:rPr lang="en-US" sz="2000" b="1" dirty="0" smtClean="0"/>
              <a:t>Syntax:</a:t>
            </a:r>
          </a:p>
          <a:p>
            <a:pPr>
              <a:buNone/>
            </a:pPr>
            <a:r>
              <a:rPr lang="en-US" sz="2000" b="1" dirty="0" smtClean="0"/>
              <a:t>		</a:t>
            </a:r>
            <a:r>
              <a:rPr lang="en-US" sz="1800" b="1" dirty="0" smtClean="0"/>
              <a:t>INSERT</a:t>
            </a:r>
            <a:r>
              <a:rPr lang="en-US" sz="1800" dirty="0" smtClean="0"/>
              <a:t> </a:t>
            </a:r>
            <a:r>
              <a:rPr lang="en-US" sz="1800" b="1" dirty="0" smtClean="0"/>
              <a:t>INTO</a:t>
            </a:r>
            <a:r>
              <a:rPr lang="en-US" sz="1800" dirty="0" smtClean="0"/>
              <a:t> </a:t>
            </a:r>
            <a:r>
              <a:rPr lang="en-US" sz="1800" dirty="0" err="1" smtClean="0"/>
              <a:t>table_name</a:t>
            </a:r>
            <a:r>
              <a:rPr lang="en-US" sz="1800" dirty="0" smtClean="0"/>
              <a:t> </a:t>
            </a:r>
            <a:r>
              <a:rPr lang="en-US" sz="1800" b="1" dirty="0" smtClean="0"/>
              <a:t>VALUES</a:t>
            </a:r>
            <a:r>
              <a:rPr lang="en-US" sz="1800" dirty="0" smtClean="0"/>
              <a:t> (column_1 value,column_1value);  </a:t>
            </a:r>
          </a:p>
          <a:p>
            <a:pPr>
              <a:buNone/>
            </a:pPr>
            <a:endParaRPr lang="en-US" sz="2000" dirty="0" smtClean="0"/>
          </a:p>
        </p:txBody>
      </p:sp>
      <p:pic>
        <p:nvPicPr>
          <p:cNvPr id="4" name="Picture 3">
            <a:extLst>
              <a:ext uri="{FF2B5EF4-FFF2-40B4-BE49-F238E27FC236}">
                <a16:creationId xmlns="" xmlns:a16="http://schemas.microsoft.com/office/drawing/2014/main" id="{26491CA9-656C-4247-9DA0-5E3F7AF5849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824753"/>
            <a:ext cx="6783665" cy="865935"/>
          </a:xfrm>
        </p:spPr>
        <p:txBody>
          <a:bodyPr>
            <a:normAutofit/>
          </a:bodyPr>
          <a:lstStyle/>
          <a:p>
            <a:pPr algn="ctr"/>
            <a:r>
              <a:rPr lang="en-IN" sz="3200" dirty="0" smtClean="0">
                <a:solidFill>
                  <a:schemeClr val="tx1">
                    <a:lumMod val="75000"/>
                    <a:lumOff val="25000"/>
                  </a:schemeClr>
                </a:solidFill>
                <a:latin typeface="+mn-lt"/>
                <a:ea typeface="Adobe Fangsong Std R" panose="02020400000000000000" pitchFamily="18" charset="-128"/>
              </a:rPr>
              <a:t>2.SELECT Command</a:t>
            </a:r>
            <a:endParaRPr lang="en-IN" sz="32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EDEB05D4-C89F-4912-8657-D274DD9B8674}"/>
              </a:ext>
            </a:extLst>
          </p:cNvPr>
          <p:cNvSpPr>
            <a:spLocks noGrp="1"/>
          </p:cNvSpPr>
          <p:nvPr>
            <p:ph sz="quarter" idx="13"/>
          </p:nvPr>
        </p:nvSpPr>
        <p:spPr>
          <a:xfrm>
            <a:off x="628651" y="1930401"/>
            <a:ext cx="6783665" cy="1427161"/>
          </a:xfrm>
        </p:spPr>
        <p:txBody>
          <a:bodyPr>
            <a:normAutofit/>
          </a:bodyPr>
          <a:lstStyle/>
          <a:p>
            <a:pPr>
              <a:buNone/>
            </a:pPr>
            <a:r>
              <a:rPr lang="en-US" sz="2000" dirty="0" smtClean="0"/>
              <a:t>A </a:t>
            </a:r>
            <a:r>
              <a:rPr lang="en-US" sz="2000" b="1" i="1" dirty="0" smtClean="0"/>
              <a:t>SELECT command is used to retrieve the records from the table</a:t>
            </a:r>
            <a:r>
              <a:rPr lang="en-US" sz="2000" dirty="0" smtClean="0"/>
              <a:t>. According to our requirements, we can retrieve all the records or some specific records from the table. </a:t>
            </a:r>
            <a:endParaRPr lang="en-IN" sz="2000" dirty="0"/>
          </a:p>
        </p:txBody>
      </p:sp>
      <p:sp>
        <p:nvSpPr>
          <p:cNvPr id="4" name="TextBox 3"/>
          <p:cNvSpPr txBox="1"/>
          <p:nvPr/>
        </p:nvSpPr>
        <p:spPr>
          <a:xfrm>
            <a:off x="642910" y="3286124"/>
            <a:ext cx="6572296" cy="1477328"/>
          </a:xfrm>
          <a:prstGeom prst="rect">
            <a:avLst/>
          </a:prstGeom>
          <a:noFill/>
        </p:spPr>
        <p:txBody>
          <a:bodyPr wrap="square" rtlCol="0">
            <a:spAutoFit/>
          </a:bodyPr>
          <a:lstStyle/>
          <a:p>
            <a:r>
              <a:rPr lang="en-US" b="1" dirty="0"/>
              <a:t>Syntax to retrieve all the records:</a:t>
            </a:r>
            <a:endParaRPr lang="en-US" dirty="0"/>
          </a:p>
          <a:p>
            <a:r>
              <a:rPr lang="en-US" b="1" dirty="0" smtClean="0"/>
              <a:t>	SELECT</a:t>
            </a:r>
            <a:r>
              <a:rPr lang="en-US" dirty="0"/>
              <a:t> *</a:t>
            </a:r>
            <a:r>
              <a:rPr lang="en-US" b="1" dirty="0"/>
              <a:t>FROM</a:t>
            </a:r>
            <a:r>
              <a:rPr lang="en-US" dirty="0"/>
              <a:t> </a:t>
            </a:r>
            <a:r>
              <a:rPr lang="en-US" dirty="0" err="1" smtClean="0"/>
              <a:t>table_name</a:t>
            </a:r>
            <a:r>
              <a:rPr lang="en-US" dirty="0"/>
              <a:t>;  </a:t>
            </a:r>
          </a:p>
          <a:p>
            <a:r>
              <a:rPr lang="en-US" b="1" dirty="0"/>
              <a:t>Syntax to retrieve some specific records:</a:t>
            </a:r>
            <a:endParaRPr lang="en-US" dirty="0"/>
          </a:p>
          <a:p>
            <a:r>
              <a:rPr lang="en-US" b="1" dirty="0" smtClean="0"/>
              <a:t>	SELECT</a:t>
            </a:r>
            <a:r>
              <a:rPr lang="en-US" dirty="0"/>
              <a:t> *</a:t>
            </a:r>
            <a:r>
              <a:rPr lang="en-US" b="1" dirty="0"/>
              <a:t>FROM</a:t>
            </a:r>
            <a:r>
              <a:rPr lang="en-US" dirty="0"/>
              <a:t> </a:t>
            </a:r>
            <a:r>
              <a:rPr lang="en-US" dirty="0" err="1" smtClean="0"/>
              <a:t>table_name</a:t>
            </a:r>
            <a:r>
              <a:rPr lang="en-US" dirty="0"/>
              <a:t> </a:t>
            </a:r>
            <a:r>
              <a:rPr lang="en-US" b="1" dirty="0"/>
              <a:t>WHERE</a:t>
            </a:r>
            <a:r>
              <a:rPr lang="en-US" dirty="0"/>
              <a:t> condition;  </a:t>
            </a:r>
          </a:p>
          <a:p>
            <a:endParaRPr lang="en-US" dirty="0"/>
          </a:p>
        </p:txBody>
      </p:sp>
      <p:pic>
        <p:nvPicPr>
          <p:cNvPr id="5" name="Picture 4">
            <a:extLst>
              <a:ext uri="{FF2B5EF4-FFF2-40B4-BE49-F238E27FC236}">
                <a16:creationId xmlns="" xmlns:a16="http://schemas.microsoft.com/office/drawing/2014/main" id="{26491CA9-656C-4247-9DA0-5E3F7AF5849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824753"/>
            <a:ext cx="6783665" cy="865935"/>
          </a:xfrm>
        </p:spPr>
        <p:txBody>
          <a:bodyPr>
            <a:normAutofit/>
          </a:bodyPr>
          <a:lstStyle/>
          <a:p>
            <a:pPr algn="ctr"/>
            <a:r>
              <a:rPr lang="en-IN" sz="3200" dirty="0" smtClean="0">
                <a:solidFill>
                  <a:schemeClr val="tx1">
                    <a:lumMod val="75000"/>
                    <a:lumOff val="25000"/>
                  </a:schemeClr>
                </a:solidFill>
                <a:latin typeface="+mn-lt"/>
                <a:ea typeface="Adobe Fangsong Std R" panose="02020400000000000000" pitchFamily="18" charset="-128"/>
              </a:rPr>
              <a:t>3.UPDATE Command</a:t>
            </a:r>
            <a:endParaRPr lang="en-IN" sz="32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EDEB05D4-C89F-4912-8657-D274DD9B8674}"/>
              </a:ext>
            </a:extLst>
          </p:cNvPr>
          <p:cNvSpPr>
            <a:spLocks noGrp="1"/>
          </p:cNvSpPr>
          <p:nvPr>
            <p:ph sz="quarter" idx="13"/>
          </p:nvPr>
        </p:nvSpPr>
        <p:spPr>
          <a:xfrm>
            <a:off x="642910" y="1928802"/>
            <a:ext cx="6783665" cy="1212848"/>
          </a:xfrm>
        </p:spPr>
        <p:txBody>
          <a:bodyPr>
            <a:normAutofit/>
          </a:bodyPr>
          <a:lstStyle/>
          <a:p>
            <a:pPr>
              <a:buNone/>
            </a:pPr>
            <a:r>
              <a:rPr lang="en-US" sz="1800" dirty="0" smtClean="0"/>
              <a:t>UPDATE command works for the values present in the </a:t>
            </a:r>
            <a:r>
              <a:rPr lang="en-US" sz="1800" dirty="0" err="1" smtClean="0"/>
              <a:t>table.Whenever</a:t>
            </a:r>
            <a:r>
              <a:rPr lang="en-US" sz="1800" dirty="0" smtClean="0"/>
              <a:t> we wish to update a value for any record present in a table, we will use the UPDATE command in SQL. </a:t>
            </a:r>
            <a:endParaRPr lang="en-IN" sz="1800" dirty="0"/>
          </a:p>
        </p:txBody>
      </p:sp>
      <p:sp>
        <p:nvSpPr>
          <p:cNvPr id="4" name="TextBox 3"/>
          <p:cNvSpPr txBox="1"/>
          <p:nvPr/>
        </p:nvSpPr>
        <p:spPr>
          <a:xfrm>
            <a:off x="642910" y="3286124"/>
            <a:ext cx="6858048" cy="1200329"/>
          </a:xfrm>
          <a:prstGeom prst="rect">
            <a:avLst/>
          </a:prstGeom>
          <a:noFill/>
        </p:spPr>
        <p:txBody>
          <a:bodyPr wrap="square" rtlCol="0">
            <a:spAutoFit/>
          </a:bodyPr>
          <a:lstStyle/>
          <a:p>
            <a:r>
              <a:rPr lang="en-US" b="1" dirty="0"/>
              <a:t>Syntax:</a:t>
            </a:r>
            <a:endParaRPr lang="en-US" dirty="0"/>
          </a:p>
          <a:p>
            <a:r>
              <a:rPr lang="en-US" b="1" dirty="0" smtClean="0"/>
              <a:t>	UPDATE</a:t>
            </a:r>
            <a:r>
              <a:rPr lang="en-US" dirty="0"/>
              <a:t> </a:t>
            </a:r>
            <a:r>
              <a:rPr lang="en-US" dirty="0" smtClean="0"/>
              <a:t> </a:t>
            </a:r>
            <a:r>
              <a:rPr lang="en-US" dirty="0" err="1" smtClean="0"/>
              <a:t>table_name</a:t>
            </a:r>
            <a:r>
              <a:rPr lang="en-US" dirty="0"/>
              <a:t> </a:t>
            </a:r>
            <a:r>
              <a:rPr lang="en-US" dirty="0" smtClean="0"/>
              <a:t> </a:t>
            </a:r>
            <a:r>
              <a:rPr lang="en-US" b="1" dirty="0" smtClean="0"/>
              <a:t>SET</a:t>
            </a:r>
            <a:r>
              <a:rPr lang="en-US" dirty="0"/>
              <a:t> </a:t>
            </a:r>
            <a:r>
              <a:rPr lang="en-US" dirty="0" err="1"/>
              <a:t>column_name</a:t>
            </a:r>
            <a:r>
              <a:rPr lang="en-US" dirty="0"/>
              <a:t> = value </a:t>
            </a:r>
            <a:endParaRPr lang="en-US" dirty="0" smtClean="0"/>
          </a:p>
          <a:p>
            <a:r>
              <a:rPr lang="en-US" b="1" dirty="0"/>
              <a:t>	</a:t>
            </a:r>
            <a:r>
              <a:rPr lang="en-US" b="1" dirty="0" smtClean="0"/>
              <a:t>WHERE</a:t>
            </a:r>
            <a:r>
              <a:rPr lang="en-US" dirty="0"/>
              <a:t> condition;  </a:t>
            </a:r>
          </a:p>
          <a:p>
            <a:endParaRPr lang="en-US" dirty="0"/>
          </a:p>
        </p:txBody>
      </p:sp>
      <p:pic>
        <p:nvPicPr>
          <p:cNvPr id="5" name="Picture 4">
            <a:extLst>
              <a:ext uri="{FF2B5EF4-FFF2-40B4-BE49-F238E27FC236}">
                <a16:creationId xmlns="" xmlns:a16="http://schemas.microsoft.com/office/drawing/2014/main" id="{26491CA9-656C-4247-9DA0-5E3F7AF5849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824753"/>
            <a:ext cx="6783665" cy="865935"/>
          </a:xfrm>
        </p:spPr>
        <p:txBody>
          <a:bodyPr>
            <a:normAutofit/>
          </a:bodyPr>
          <a:lstStyle/>
          <a:p>
            <a:pPr algn="ctr"/>
            <a:r>
              <a:rPr lang="en-IN" sz="3200" dirty="0" smtClean="0">
                <a:solidFill>
                  <a:schemeClr val="tx1">
                    <a:lumMod val="75000"/>
                    <a:lumOff val="25000"/>
                  </a:schemeClr>
                </a:solidFill>
                <a:latin typeface="+mn-lt"/>
                <a:ea typeface="Adobe Fangsong Std R" panose="02020400000000000000" pitchFamily="18" charset="-128"/>
              </a:rPr>
              <a:t>4.DELETE Command</a:t>
            </a:r>
            <a:endParaRPr lang="en-IN" sz="32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EDEB05D4-C89F-4912-8657-D274DD9B8674}"/>
              </a:ext>
            </a:extLst>
          </p:cNvPr>
          <p:cNvSpPr>
            <a:spLocks noGrp="1"/>
          </p:cNvSpPr>
          <p:nvPr>
            <p:ph sz="quarter" idx="13"/>
          </p:nvPr>
        </p:nvSpPr>
        <p:spPr>
          <a:xfrm>
            <a:off x="714348" y="1928802"/>
            <a:ext cx="7140855" cy="2525059"/>
          </a:xfrm>
        </p:spPr>
        <p:txBody>
          <a:bodyPr>
            <a:normAutofit/>
          </a:bodyPr>
          <a:lstStyle/>
          <a:p>
            <a:r>
              <a:rPr lang="en-US" sz="2000" dirty="0" smtClean="0"/>
              <a:t>DELETE command is used to remove records from a table.</a:t>
            </a:r>
          </a:p>
          <a:p>
            <a:pPr>
              <a:buNone/>
            </a:pPr>
            <a:r>
              <a:rPr lang="en-US" sz="2000" b="1" dirty="0" smtClean="0"/>
              <a:t>	Syntax:</a:t>
            </a:r>
            <a:endParaRPr lang="en-US" sz="2000" dirty="0" smtClean="0"/>
          </a:p>
          <a:p>
            <a:pPr>
              <a:buNone/>
            </a:pPr>
            <a:r>
              <a:rPr lang="en-US" sz="2000" b="1" dirty="0" smtClean="0"/>
              <a:t>		DELETE</a:t>
            </a:r>
            <a:r>
              <a:rPr lang="en-US" sz="2000" dirty="0" smtClean="0"/>
              <a:t> </a:t>
            </a:r>
            <a:r>
              <a:rPr lang="en-US" sz="2000" b="1" dirty="0" smtClean="0"/>
              <a:t>FROM</a:t>
            </a:r>
            <a:r>
              <a:rPr lang="en-US" sz="2000" dirty="0" smtClean="0"/>
              <a:t> </a:t>
            </a:r>
            <a:r>
              <a:rPr lang="en-US" sz="2000" dirty="0" err="1" smtClean="0"/>
              <a:t>table_name</a:t>
            </a:r>
            <a:r>
              <a:rPr lang="en-US" sz="2000" dirty="0" smtClean="0"/>
              <a:t>;  </a:t>
            </a:r>
          </a:p>
          <a:p>
            <a:pPr>
              <a:buNone/>
            </a:pPr>
            <a:endParaRPr lang="en-IN" dirty="0"/>
          </a:p>
        </p:txBody>
      </p:sp>
      <p:pic>
        <p:nvPicPr>
          <p:cNvPr id="4" name="Picture 3">
            <a:extLst>
              <a:ext uri="{FF2B5EF4-FFF2-40B4-BE49-F238E27FC236}">
                <a16:creationId xmlns="" xmlns:a16="http://schemas.microsoft.com/office/drawing/2014/main" id="{26491CA9-656C-4247-9DA0-5E3F7AF5849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824753"/>
            <a:ext cx="6783665" cy="865935"/>
          </a:xfrm>
        </p:spPr>
        <p:txBody>
          <a:bodyPr>
            <a:normAutofit/>
          </a:bodyPr>
          <a:lstStyle/>
          <a:p>
            <a:pPr algn="ctr"/>
            <a:r>
              <a:rPr lang="en-IN" sz="3200" dirty="0">
                <a:solidFill>
                  <a:schemeClr val="tx1">
                    <a:lumMod val="75000"/>
                    <a:lumOff val="25000"/>
                  </a:schemeClr>
                </a:solidFill>
                <a:latin typeface="+mn-lt"/>
                <a:ea typeface="Adobe Fangsong Std R" panose="02020400000000000000" pitchFamily="18" charset="-128"/>
              </a:rPr>
              <a:t>WHAT </a:t>
            </a:r>
            <a:r>
              <a:rPr lang="en-IN" sz="3200" dirty="0" smtClean="0">
                <a:solidFill>
                  <a:schemeClr val="tx1">
                    <a:lumMod val="75000"/>
                    <a:lumOff val="25000"/>
                  </a:schemeClr>
                </a:solidFill>
                <a:latin typeface="+mn-lt"/>
                <a:ea typeface="Adobe Fangsong Std R" panose="02020400000000000000" pitchFamily="18" charset="-128"/>
              </a:rPr>
              <a:t>IS DCL Command?</a:t>
            </a:r>
            <a:endParaRPr lang="en-IN" sz="32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EDEB05D4-C89F-4912-8657-D274DD9B8674}"/>
              </a:ext>
            </a:extLst>
          </p:cNvPr>
          <p:cNvSpPr>
            <a:spLocks noGrp="1"/>
          </p:cNvSpPr>
          <p:nvPr>
            <p:ph sz="quarter" idx="13"/>
          </p:nvPr>
        </p:nvSpPr>
        <p:spPr>
          <a:xfrm>
            <a:off x="571472" y="1643051"/>
            <a:ext cx="6840845" cy="1857388"/>
          </a:xfrm>
        </p:spPr>
        <p:txBody>
          <a:bodyPr>
            <a:normAutofit/>
          </a:bodyPr>
          <a:lstStyle/>
          <a:p>
            <a:r>
              <a:rPr lang="en-US" sz="2000" dirty="0" smtClean="0"/>
              <a:t>DCL stands for </a:t>
            </a:r>
            <a:r>
              <a:rPr lang="en-US" sz="2000" b="1" dirty="0" smtClean="0"/>
              <a:t>Data Control Language.</a:t>
            </a:r>
            <a:endParaRPr lang="en-US" sz="2000" dirty="0" smtClean="0"/>
          </a:p>
          <a:p>
            <a:r>
              <a:rPr lang="en-US" sz="2000" dirty="0" smtClean="0"/>
              <a:t>Whenever we want to control the access to the data present in SQL tables, we will use DCL commands in SQL. Only the authorized users can access the data stored in the tables.</a:t>
            </a:r>
          </a:p>
          <a:p>
            <a:pPr>
              <a:buNone/>
            </a:pPr>
            <a:endParaRPr lang="en-IN" dirty="0"/>
          </a:p>
        </p:txBody>
      </p:sp>
      <p:sp>
        <p:nvSpPr>
          <p:cNvPr id="4" name="TextBox 3"/>
          <p:cNvSpPr txBox="1"/>
          <p:nvPr/>
        </p:nvSpPr>
        <p:spPr>
          <a:xfrm>
            <a:off x="714348" y="3786190"/>
            <a:ext cx="6357982" cy="2031325"/>
          </a:xfrm>
          <a:prstGeom prst="rect">
            <a:avLst/>
          </a:prstGeom>
          <a:noFill/>
        </p:spPr>
        <p:txBody>
          <a:bodyPr wrap="square" rtlCol="0">
            <a:spAutoFit/>
          </a:bodyPr>
          <a:lstStyle/>
          <a:p>
            <a:r>
              <a:rPr lang="en-US" b="1" dirty="0" smtClean="0"/>
              <a:t>1. </a:t>
            </a:r>
            <a:r>
              <a:rPr lang="en-US" b="1" dirty="0"/>
              <a:t>GRANT</a:t>
            </a:r>
            <a:endParaRPr lang="en-US" dirty="0"/>
          </a:p>
          <a:p>
            <a:r>
              <a:rPr lang="en-US" dirty="0"/>
              <a:t>Access privileges can be assigned to a user for the databases and tables using the GRANT command.</a:t>
            </a:r>
          </a:p>
          <a:p>
            <a:r>
              <a:rPr lang="en-US" b="1" dirty="0"/>
              <a:t>2. REVOKE</a:t>
            </a:r>
            <a:endParaRPr lang="en-US" dirty="0"/>
          </a:p>
          <a:p>
            <a:r>
              <a:rPr lang="en-US" dirty="0"/>
              <a:t>All the access privileges which are already assigned to the user can be revoked by using the REVOKE command.</a:t>
            </a:r>
          </a:p>
          <a:p>
            <a:endParaRPr lang="en-US" dirty="0"/>
          </a:p>
        </p:txBody>
      </p:sp>
      <p:sp>
        <p:nvSpPr>
          <p:cNvPr id="5" name="TextBox 4"/>
          <p:cNvSpPr txBox="1"/>
          <p:nvPr/>
        </p:nvSpPr>
        <p:spPr>
          <a:xfrm>
            <a:off x="785786" y="3214686"/>
            <a:ext cx="6072230" cy="369332"/>
          </a:xfrm>
          <a:prstGeom prst="rect">
            <a:avLst/>
          </a:prstGeom>
          <a:noFill/>
        </p:spPr>
        <p:txBody>
          <a:bodyPr wrap="square" rtlCol="0">
            <a:spAutoFit/>
          </a:bodyPr>
          <a:lstStyle/>
          <a:p>
            <a:r>
              <a:rPr lang="en-US" dirty="0" smtClean="0"/>
              <a:t>There are two types of DCL Commands:-</a:t>
            </a:r>
            <a:endParaRPr lang="en-US" dirty="0"/>
          </a:p>
        </p:txBody>
      </p:sp>
      <p:pic>
        <p:nvPicPr>
          <p:cNvPr id="6" name="Picture 5">
            <a:extLst>
              <a:ext uri="{FF2B5EF4-FFF2-40B4-BE49-F238E27FC236}">
                <a16:creationId xmlns="" xmlns:a16="http://schemas.microsoft.com/office/drawing/2014/main" id="{26491CA9-656C-4247-9DA0-5E3F7AF5849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824753"/>
            <a:ext cx="6783665" cy="865935"/>
          </a:xfrm>
        </p:spPr>
        <p:txBody>
          <a:bodyPr>
            <a:normAutofit/>
          </a:bodyPr>
          <a:lstStyle/>
          <a:p>
            <a:pPr algn="ctr"/>
            <a:r>
              <a:rPr lang="en-IN" sz="3200" dirty="0">
                <a:solidFill>
                  <a:schemeClr val="tx1">
                    <a:lumMod val="75000"/>
                    <a:lumOff val="25000"/>
                  </a:schemeClr>
                </a:solidFill>
                <a:latin typeface="+mn-lt"/>
                <a:ea typeface="Adobe Fangsong Std R" panose="02020400000000000000" pitchFamily="18" charset="-128"/>
              </a:rPr>
              <a:t>WHAT </a:t>
            </a:r>
            <a:r>
              <a:rPr lang="en-IN" sz="3200" dirty="0" smtClean="0">
                <a:solidFill>
                  <a:schemeClr val="tx1">
                    <a:lumMod val="75000"/>
                    <a:lumOff val="25000"/>
                  </a:schemeClr>
                </a:solidFill>
                <a:latin typeface="+mn-lt"/>
                <a:ea typeface="Adobe Fangsong Std R" panose="02020400000000000000" pitchFamily="18" charset="-128"/>
              </a:rPr>
              <a:t>IS TCL COMMANDS?</a:t>
            </a:r>
            <a:endParaRPr lang="en-IN" sz="32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EDEB05D4-C89F-4912-8657-D274DD9B8674}"/>
              </a:ext>
            </a:extLst>
          </p:cNvPr>
          <p:cNvSpPr>
            <a:spLocks noGrp="1"/>
          </p:cNvSpPr>
          <p:nvPr>
            <p:ph sz="quarter" idx="13"/>
          </p:nvPr>
        </p:nvSpPr>
        <p:spPr>
          <a:xfrm>
            <a:off x="628651" y="1930400"/>
            <a:ext cx="6783665" cy="2525059"/>
          </a:xfrm>
        </p:spPr>
        <p:txBody>
          <a:bodyPr>
            <a:normAutofit/>
          </a:bodyPr>
          <a:lstStyle/>
          <a:p>
            <a:r>
              <a:rPr lang="en-US" sz="2000" dirty="0" smtClean="0"/>
              <a:t>TCL stands for </a:t>
            </a:r>
            <a:r>
              <a:rPr lang="en-US" sz="2000" b="1" dirty="0" smtClean="0"/>
              <a:t>Transaction Control Language</a:t>
            </a:r>
            <a:r>
              <a:rPr lang="en-US" sz="2000" dirty="0" smtClean="0"/>
              <a:t>. TCL commands are generally used in transactions.</a:t>
            </a:r>
          </a:p>
          <a:p>
            <a:r>
              <a:rPr lang="en-US" sz="2000" dirty="0" smtClean="0"/>
              <a:t>Using TCL commands in SQL, we can save our transactions to the database and roll them back to a specific point in our transaction. We can also save a particular portion of our transaction using the SAVEPOINT command.</a:t>
            </a:r>
          </a:p>
          <a:p>
            <a:endParaRPr lang="en-US" sz="2000" dirty="0" smtClean="0"/>
          </a:p>
        </p:txBody>
      </p:sp>
      <p:pic>
        <p:nvPicPr>
          <p:cNvPr id="4" name="Picture 3">
            <a:extLst>
              <a:ext uri="{FF2B5EF4-FFF2-40B4-BE49-F238E27FC236}">
                <a16:creationId xmlns="" xmlns:a16="http://schemas.microsoft.com/office/drawing/2014/main" id="{26491CA9-656C-4247-9DA0-5E3F7AF5849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824753"/>
            <a:ext cx="6783665" cy="865935"/>
          </a:xfrm>
        </p:spPr>
        <p:txBody>
          <a:bodyPr>
            <a:normAutofit/>
          </a:bodyPr>
          <a:lstStyle/>
          <a:p>
            <a:pPr algn="ctr"/>
            <a:r>
              <a:rPr lang="en-US" sz="3200" dirty="0" smtClean="0">
                <a:solidFill>
                  <a:schemeClr val="tx1">
                    <a:lumMod val="75000"/>
                    <a:lumOff val="25000"/>
                  </a:schemeClr>
                </a:solidFill>
                <a:latin typeface="+mn-lt"/>
              </a:rPr>
              <a:t>Commands covered under TCL are:</a:t>
            </a:r>
            <a:endParaRPr lang="en-IN" sz="32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EDEB05D4-C89F-4912-8657-D274DD9B8674}"/>
              </a:ext>
            </a:extLst>
          </p:cNvPr>
          <p:cNvSpPr>
            <a:spLocks noGrp="1"/>
          </p:cNvSpPr>
          <p:nvPr>
            <p:ph sz="quarter" idx="13"/>
          </p:nvPr>
        </p:nvSpPr>
        <p:spPr>
          <a:xfrm>
            <a:off x="500035" y="1930400"/>
            <a:ext cx="6912282" cy="4141806"/>
          </a:xfrm>
        </p:spPr>
        <p:txBody>
          <a:bodyPr>
            <a:normAutofit/>
          </a:bodyPr>
          <a:lstStyle/>
          <a:p>
            <a:pPr>
              <a:buNone/>
            </a:pPr>
            <a:r>
              <a:rPr lang="en-US" sz="2000" b="1" dirty="0" smtClean="0"/>
              <a:t>1. COMMIT:</a:t>
            </a:r>
            <a:endParaRPr lang="en-US" sz="2000" dirty="0" smtClean="0"/>
          </a:p>
          <a:p>
            <a:pPr>
              <a:buNone/>
            </a:pPr>
            <a:r>
              <a:rPr lang="en-US" sz="2000" dirty="0" smtClean="0"/>
              <a:t>	To save all the operations executed in a particular transaction, we need to execute a commit command just after the transaction completion.</a:t>
            </a:r>
          </a:p>
          <a:p>
            <a:pPr>
              <a:buNone/>
            </a:pPr>
            <a:endParaRPr lang="en-US" sz="2000" dirty="0" smtClean="0"/>
          </a:p>
          <a:p>
            <a:pPr>
              <a:buNone/>
            </a:pPr>
            <a:r>
              <a:rPr lang="en-US" sz="2000" b="1" dirty="0" smtClean="0"/>
              <a:t>2. ROLLBACK</a:t>
            </a:r>
          </a:p>
          <a:p>
            <a:pPr>
              <a:buNone/>
            </a:pPr>
            <a:r>
              <a:rPr lang="en-US" sz="2000" b="1" dirty="0" smtClean="0"/>
              <a:t>	</a:t>
            </a:r>
            <a:r>
              <a:rPr lang="en-US" sz="2000" dirty="0" smtClean="0"/>
              <a:t>Using the rollback command in SQL, you can roll to the last saved state of a transaction.</a:t>
            </a:r>
          </a:p>
          <a:p>
            <a:pPr>
              <a:buNone/>
            </a:pPr>
            <a:r>
              <a:rPr lang="en-US" sz="2000" b="1" dirty="0" smtClean="0"/>
              <a:t>3. SAVEPOINT</a:t>
            </a:r>
            <a:endParaRPr lang="en-US" sz="2000" dirty="0" smtClean="0"/>
          </a:p>
          <a:p>
            <a:pPr>
              <a:buNone/>
            </a:pPr>
            <a:r>
              <a:rPr lang="en-US" sz="2000" dirty="0" smtClean="0"/>
              <a:t>	Using the SAVEPOINT command, you can assign a name to a specific part of the transaction.</a:t>
            </a:r>
          </a:p>
          <a:p>
            <a:endParaRPr lang="en-US" sz="2000" dirty="0"/>
          </a:p>
        </p:txBody>
      </p:sp>
      <p:pic>
        <p:nvPicPr>
          <p:cNvPr id="4" name="Picture 3">
            <a:extLst>
              <a:ext uri="{FF2B5EF4-FFF2-40B4-BE49-F238E27FC236}">
                <a16:creationId xmlns="" xmlns:a16="http://schemas.microsoft.com/office/drawing/2014/main" id="{26491CA9-656C-4247-9DA0-5E3F7AF5849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824753"/>
            <a:ext cx="6783665" cy="865935"/>
          </a:xfrm>
        </p:spPr>
        <p:txBody>
          <a:bodyPr>
            <a:normAutofit/>
          </a:bodyPr>
          <a:lstStyle/>
          <a:p>
            <a:pPr algn="ctr"/>
            <a:r>
              <a:rPr lang="en-IN" sz="2400" dirty="0" smtClean="0">
                <a:solidFill>
                  <a:schemeClr val="tx1">
                    <a:lumMod val="75000"/>
                    <a:lumOff val="25000"/>
                  </a:schemeClr>
                </a:solidFill>
                <a:latin typeface="+mn-lt"/>
                <a:ea typeface="Adobe Fangsong Std R" panose="02020400000000000000" pitchFamily="18" charset="-128"/>
              </a:rPr>
              <a:t>WHAT  IS  DATABASE </a:t>
            </a:r>
            <a:r>
              <a:rPr lang="en-IN" sz="2400" dirty="0" smtClean="0">
                <a:solidFill>
                  <a:schemeClr val="tx1">
                    <a:lumMod val="75000"/>
                    <a:lumOff val="25000"/>
                  </a:schemeClr>
                </a:solidFill>
                <a:latin typeface="+mn-lt"/>
                <a:ea typeface="Adobe Fangsong Std R" panose="02020400000000000000" pitchFamily="18" charset="-128"/>
              </a:rPr>
              <a:t>MANAGEMENT SYSTEM(DBMS</a:t>
            </a:r>
            <a:r>
              <a:rPr lang="en-IN" sz="2400" dirty="0" smtClean="0">
                <a:solidFill>
                  <a:schemeClr val="tx1">
                    <a:lumMod val="75000"/>
                    <a:lumOff val="25000"/>
                  </a:schemeClr>
                </a:solidFill>
                <a:latin typeface="+mn-lt"/>
                <a:ea typeface="Adobe Fangsong Std R" panose="02020400000000000000" pitchFamily="18" charset="-128"/>
              </a:rPr>
              <a:t>)?</a:t>
            </a:r>
            <a:endParaRPr lang="en-IN" sz="2400" dirty="0">
              <a:solidFill>
                <a:schemeClr val="tx1">
                  <a:lumMod val="75000"/>
                  <a:lumOff val="25000"/>
                </a:schemeClr>
              </a:solidFill>
              <a:latin typeface="+mn-lt"/>
              <a:ea typeface="Adobe Fangsong Std R" panose="02020400000000000000" pitchFamily="18" charset="-128"/>
            </a:endParaRPr>
          </a:p>
        </p:txBody>
      </p:sp>
      <p:pic>
        <p:nvPicPr>
          <p:cNvPr id="6" name="Content Placeholder 5" descr="Dbms1.png"/>
          <p:cNvPicPr>
            <a:picLocks noGrp="1" noChangeAspect="1"/>
          </p:cNvPicPr>
          <p:nvPr>
            <p:ph sz="quarter" idx="13"/>
          </p:nvPr>
        </p:nvPicPr>
        <p:blipFill>
          <a:blip r:embed="rId2"/>
          <a:stretch>
            <a:fillRect/>
          </a:stretch>
        </p:blipFill>
        <p:spPr>
          <a:xfrm>
            <a:off x="1428728" y="1643050"/>
            <a:ext cx="6125080" cy="4671267"/>
          </a:xfrm>
        </p:spPr>
      </p:pic>
      <p:pic>
        <p:nvPicPr>
          <p:cNvPr id="4" name="Picture 3">
            <a:extLst>
              <a:ext uri="{FF2B5EF4-FFF2-40B4-BE49-F238E27FC236}">
                <a16:creationId xmlns="" xmlns:a16="http://schemas.microsoft.com/office/drawing/2014/main" id="{26491CA9-656C-4247-9DA0-5E3F7AF5849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824753"/>
            <a:ext cx="6783665" cy="865935"/>
          </a:xfrm>
        </p:spPr>
        <p:txBody>
          <a:bodyPr>
            <a:normAutofit/>
          </a:bodyPr>
          <a:lstStyle/>
          <a:p>
            <a:pPr algn="ctr"/>
            <a:r>
              <a:rPr lang="en-US" sz="2800" dirty="0" smtClean="0">
                <a:solidFill>
                  <a:schemeClr val="tx1">
                    <a:lumMod val="75000"/>
                    <a:lumOff val="25000"/>
                  </a:schemeClr>
                </a:solidFill>
                <a:latin typeface="+mn-lt"/>
                <a:ea typeface="Adobe Fangsong Std R" panose="02020400000000000000" pitchFamily="18" charset="-128"/>
              </a:rPr>
              <a:t>WHAT IS DATA </a:t>
            </a:r>
            <a:r>
              <a:rPr lang="en-US" sz="2800" dirty="0" smtClean="0">
                <a:solidFill>
                  <a:schemeClr val="tx1">
                    <a:lumMod val="75000"/>
                    <a:lumOff val="25000"/>
                  </a:schemeClr>
                </a:solidFill>
                <a:latin typeface="+mn-lt"/>
                <a:ea typeface="Adobe Fangsong Std R" panose="02020400000000000000" pitchFamily="18" charset="-128"/>
              </a:rPr>
              <a:t>QUERY LANGUAGE</a:t>
            </a:r>
            <a:r>
              <a:rPr lang="en-US" sz="2800" dirty="0" smtClean="0">
                <a:solidFill>
                  <a:schemeClr val="tx1">
                    <a:lumMod val="75000"/>
                    <a:lumOff val="25000"/>
                  </a:schemeClr>
                </a:solidFill>
                <a:latin typeface="+mn-lt"/>
                <a:ea typeface="Adobe Fangsong Std R" panose="02020400000000000000" pitchFamily="18" charset="-128"/>
              </a:rPr>
              <a:t>?</a:t>
            </a:r>
            <a:endParaRPr lang="en-IN" sz="28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EDEB05D4-C89F-4912-8657-D274DD9B8674}"/>
              </a:ext>
            </a:extLst>
          </p:cNvPr>
          <p:cNvSpPr>
            <a:spLocks noGrp="1"/>
          </p:cNvSpPr>
          <p:nvPr>
            <p:ph sz="quarter" idx="13"/>
          </p:nvPr>
        </p:nvSpPr>
        <p:spPr>
          <a:xfrm>
            <a:off x="628651" y="1930400"/>
            <a:ext cx="6783665" cy="2525059"/>
          </a:xfrm>
        </p:spPr>
        <p:txBody>
          <a:bodyPr>
            <a:noAutofit/>
          </a:bodyPr>
          <a:lstStyle/>
          <a:p>
            <a:pPr marL="514350" indent="-514350">
              <a:buNone/>
            </a:pPr>
            <a:r>
              <a:rPr lang="en-US" sz="2000" dirty="0" smtClean="0"/>
              <a:t>1.No programming needed</a:t>
            </a:r>
          </a:p>
          <a:p>
            <a:pPr marL="514350" indent="-514350">
              <a:buNone/>
            </a:pPr>
            <a:r>
              <a:rPr lang="en-US" sz="2000" dirty="0" smtClean="0"/>
              <a:t>2. High-Speed Query Processing</a:t>
            </a:r>
          </a:p>
          <a:p>
            <a:pPr marL="514350" indent="-514350">
              <a:buNone/>
            </a:pPr>
            <a:r>
              <a:rPr lang="en-US" sz="2000" dirty="0" smtClean="0"/>
              <a:t>3. Standardized Language</a:t>
            </a:r>
          </a:p>
          <a:p>
            <a:pPr marL="514350" indent="-514350">
              <a:buNone/>
            </a:pPr>
            <a:r>
              <a:rPr lang="en-US" sz="2000" dirty="0" smtClean="0"/>
              <a:t>4. Portability</a:t>
            </a:r>
          </a:p>
          <a:p>
            <a:pPr marL="514350" indent="-514350">
              <a:buNone/>
            </a:pPr>
            <a:r>
              <a:rPr lang="en-US" sz="2000" dirty="0" smtClean="0"/>
              <a:t>5. Interactive language</a:t>
            </a:r>
          </a:p>
          <a:p>
            <a:pPr marL="514350" indent="-514350">
              <a:buNone/>
            </a:pPr>
            <a:r>
              <a:rPr lang="en-US" sz="2000" dirty="0" smtClean="0"/>
              <a:t>6. More than one Data View</a:t>
            </a:r>
            <a:endParaRPr lang="en-IN" sz="2000" dirty="0"/>
          </a:p>
        </p:txBody>
      </p:sp>
      <p:pic>
        <p:nvPicPr>
          <p:cNvPr id="4" name="Picture 3">
            <a:extLst>
              <a:ext uri="{FF2B5EF4-FFF2-40B4-BE49-F238E27FC236}">
                <a16:creationId xmlns="" xmlns:a16="http://schemas.microsoft.com/office/drawing/2014/main" id="{26491CA9-656C-4247-9DA0-5E3F7AF5849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77AEFF-0E63-4E29-A34F-BCF3F4AF7234}"/>
              </a:ext>
            </a:extLst>
          </p:cNvPr>
          <p:cNvSpPr>
            <a:spLocks noGrp="1"/>
          </p:cNvSpPr>
          <p:nvPr>
            <p:ph type="title"/>
          </p:nvPr>
        </p:nvSpPr>
        <p:spPr>
          <a:xfrm>
            <a:off x="609244" y="532660"/>
            <a:ext cx="6783665" cy="1158028"/>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MYSQL CREATE USER</a:t>
            </a:r>
          </a:p>
        </p:txBody>
      </p:sp>
      <p:sp>
        <p:nvSpPr>
          <p:cNvPr id="3" name="Content Placeholder 2">
            <a:extLst>
              <a:ext uri="{FF2B5EF4-FFF2-40B4-BE49-F238E27FC236}">
                <a16:creationId xmlns:a16="http://schemas.microsoft.com/office/drawing/2014/main" xmlns="" id="{A40EE0C2-6BA6-4743-88BA-5350B8BEE26D}"/>
              </a:ext>
            </a:extLst>
          </p:cNvPr>
          <p:cNvSpPr>
            <a:spLocks noGrp="1"/>
          </p:cNvSpPr>
          <p:nvPr>
            <p:ph sz="quarter" idx="13"/>
          </p:nvPr>
        </p:nvSpPr>
        <p:spPr>
          <a:xfrm>
            <a:off x="628651" y="1930400"/>
            <a:ext cx="6783665" cy="3427426"/>
          </a:xfrm>
        </p:spPr>
        <p:txBody>
          <a:bodyPr>
            <a:normAutofit/>
          </a:bodyPr>
          <a:lstStyle/>
          <a:p>
            <a:pPr algn="just"/>
            <a:r>
              <a:rPr lang="en-US" sz="2000" b="0" i="0" dirty="0">
                <a:solidFill>
                  <a:srgbClr val="333333"/>
                </a:solidFill>
                <a:effectLst/>
              </a:rPr>
              <a:t>The MySQL user is a record in the </a:t>
            </a:r>
            <a:r>
              <a:rPr lang="en-US" sz="2000" b="1" i="0" dirty="0">
                <a:solidFill>
                  <a:srgbClr val="333333"/>
                </a:solidFill>
                <a:effectLst/>
              </a:rPr>
              <a:t>USER</a:t>
            </a:r>
            <a:r>
              <a:rPr lang="en-US" sz="2000" b="0" i="0" dirty="0">
                <a:solidFill>
                  <a:srgbClr val="333333"/>
                </a:solidFill>
                <a:effectLst/>
              </a:rPr>
              <a:t> table of the MySQL server that contains the login information, account privileges, and the host information for MySQL account. It is essential to create a user in MySQL for accessing and managing the databases.</a:t>
            </a:r>
          </a:p>
          <a:p>
            <a:pPr algn="just"/>
            <a:r>
              <a:rPr lang="en-US" sz="2000" b="0" i="0" dirty="0">
                <a:solidFill>
                  <a:srgbClr val="333333"/>
                </a:solidFill>
                <a:effectLst/>
              </a:rPr>
              <a:t>Create User statement allows us to create a new user account in the database server. It provides authentication, SSL/TLS, resource-limit, role, and password management properties for the new accounts. It also enables us to control the accounts that should be initially locked or unlocked.</a:t>
            </a:r>
          </a:p>
        </p:txBody>
      </p:sp>
      <p:pic>
        <p:nvPicPr>
          <p:cNvPr id="4" name="Picture 3">
            <a:extLst>
              <a:ext uri="{FF2B5EF4-FFF2-40B4-BE49-F238E27FC236}">
                <a16:creationId xmlns:a16="http://schemas.microsoft.com/office/drawing/2014/main" xmlns="" id="{C19C7517-D159-4FE2-A58F-2136F72AA61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364855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8F9C4F-BFCE-4029-96FA-9E5B8BA2346F}"/>
              </a:ext>
            </a:extLst>
          </p:cNvPr>
          <p:cNvSpPr>
            <a:spLocks noGrp="1"/>
          </p:cNvSpPr>
          <p:nvPr>
            <p:ph type="title"/>
          </p:nvPr>
        </p:nvSpPr>
        <p:spPr>
          <a:xfrm>
            <a:off x="134012" y="665732"/>
            <a:ext cx="7772941" cy="1038226"/>
          </a:xfrm>
        </p:spPr>
        <p:txBody>
          <a:bodyPr>
            <a:normAutofit/>
          </a:bodyPr>
          <a:lstStyle/>
          <a:p>
            <a:pPr algn="ctr"/>
            <a:r>
              <a:rPr lang="en-US" sz="2800" dirty="0">
                <a:solidFill>
                  <a:schemeClr val="tx1">
                    <a:lumMod val="75000"/>
                    <a:lumOff val="25000"/>
                  </a:schemeClr>
                </a:solidFill>
                <a:latin typeface="+mn-lt"/>
                <a:ea typeface="Adobe Fangsong Std R" panose="02020400000000000000" pitchFamily="18" charset="-128"/>
              </a:rPr>
              <a:t>WHY DID USERS REQUIRE IN MYSQL SERVER?</a:t>
            </a:r>
            <a:endParaRPr lang="en-IN" sz="28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7BC1B950-0DC5-4D49-8BE1-B22749191DA6}"/>
              </a:ext>
            </a:extLst>
          </p:cNvPr>
          <p:cNvSpPr>
            <a:spLocks noGrp="1"/>
          </p:cNvSpPr>
          <p:nvPr>
            <p:ph sz="quarter" idx="13"/>
          </p:nvPr>
        </p:nvSpPr>
        <p:spPr>
          <a:xfrm>
            <a:off x="571473" y="1928802"/>
            <a:ext cx="6847502" cy="3500461"/>
          </a:xfrm>
        </p:spPr>
        <p:txBody>
          <a:bodyPr>
            <a:normAutofit fontScale="92500" lnSpcReduction="20000"/>
          </a:bodyPr>
          <a:lstStyle/>
          <a:p>
            <a:endParaRPr lang="en-US" sz="2000" b="0" i="0" dirty="0" smtClean="0">
              <a:solidFill>
                <a:srgbClr val="333333"/>
              </a:solidFill>
              <a:effectLst/>
            </a:endParaRPr>
          </a:p>
          <a:p>
            <a:r>
              <a:rPr lang="en-US" sz="2000" b="0" i="0" dirty="0" smtClean="0">
                <a:solidFill>
                  <a:srgbClr val="333333"/>
                </a:solidFill>
                <a:effectLst/>
              </a:rPr>
              <a:t>When </a:t>
            </a:r>
            <a:r>
              <a:rPr lang="en-US" sz="2000" b="0" i="0" dirty="0">
                <a:solidFill>
                  <a:srgbClr val="333333"/>
                </a:solidFill>
                <a:effectLst/>
              </a:rPr>
              <a:t>the MySQL server installation completes, it has a </a:t>
            </a:r>
            <a:r>
              <a:rPr lang="en-US" sz="2000" b="1" i="0" dirty="0">
                <a:solidFill>
                  <a:srgbClr val="333333"/>
                </a:solidFill>
                <a:effectLst/>
              </a:rPr>
              <a:t>ROOT</a:t>
            </a:r>
            <a:r>
              <a:rPr lang="en-US" sz="2000" b="0" i="0" dirty="0">
                <a:solidFill>
                  <a:srgbClr val="333333"/>
                </a:solidFill>
                <a:effectLst/>
              </a:rPr>
              <a:t> user account only to access and manage the databases. But, sometimes, you want to give the database access to others without granting them full control. In that case, you will create a non-root user and grant them specific privileges to access and modify the database.</a:t>
            </a:r>
          </a:p>
          <a:p>
            <a:pPr algn="just"/>
            <a:r>
              <a:rPr lang="en-US" sz="2000" b="1" i="0" dirty="0">
                <a:solidFill>
                  <a:srgbClr val="333333"/>
                </a:solidFill>
                <a:effectLst/>
              </a:rPr>
              <a:t>Syntax</a:t>
            </a:r>
            <a:endParaRPr lang="en-US" sz="2000" b="0" i="0" dirty="0">
              <a:solidFill>
                <a:srgbClr val="333333"/>
              </a:solidFill>
              <a:effectLst/>
            </a:endParaRPr>
          </a:p>
          <a:p>
            <a:pPr marL="0" indent="0" algn="just">
              <a:buNone/>
            </a:pPr>
            <a:r>
              <a:rPr lang="en-US" sz="2000" b="0" i="0" dirty="0">
                <a:solidFill>
                  <a:srgbClr val="333333"/>
                </a:solidFill>
                <a:effectLst/>
              </a:rPr>
              <a:t>              The following syntax is used to create a user in the database server.</a:t>
            </a:r>
          </a:p>
          <a:p>
            <a:pPr marL="0" indent="0" algn="just">
              <a:buNone/>
            </a:pPr>
            <a:r>
              <a:rPr lang="en-US" sz="2000" b="1" i="0" dirty="0">
                <a:solidFill>
                  <a:srgbClr val="006699"/>
                </a:solidFill>
                <a:effectLst/>
              </a:rPr>
              <a:t>               </a:t>
            </a:r>
            <a:r>
              <a:rPr lang="en-US" sz="2000" b="1" i="0" dirty="0">
                <a:effectLst/>
              </a:rPr>
              <a:t>CREATE</a:t>
            </a:r>
            <a:r>
              <a:rPr lang="en-US" sz="2000" b="0" i="0" dirty="0">
                <a:effectLst/>
              </a:rPr>
              <a:t> USER [IF NOT EXISTS] account_name IDENTIFIED </a:t>
            </a:r>
            <a:r>
              <a:rPr lang="en-US" sz="2000" b="1" i="0" dirty="0">
                <a:effectLst/>
              </a:rPr>
              <a:t>BY</a:t>
            </a:r>
            <a:r>
              <a:rPr lang="en-US" sz="2000" b="0" i="0" dirty="0">
                <a:effectLst/>
              </a:rPr>
              <a:t> 'password';  </a:t>
            </a:r>
          </a:p>
          <a:p>
            <a:pPr marL="0" indent="0">
              <a:buNone/>
            </a:pPr>
            <a:endParaRPr lang="en-IN" sz="2000" dirty="0"/>
          </a:p>
          <a:p>
            <a:pPr marL="0" indent="0">
              <a:buNone/>
            </a:pPr>
            <a:endParaRPr lang="en-IN" sz="2000" dirty="0"/>
          </a:p>
        </p:txBody>
      </p:sp>
      <p:pic>
        <p:nvPicPr>
          <p:cNvPr id="4" name="Picture 3">
            <a:extLst>
              <a:ext uri="{FF2B5EF4-FFF2-40B4-BE49-F238E27FC236}">
                <a16:creationId xmlns:a16="http://schemas.microsoft.com/office/drawing/2014/main" xmlns="" id="{DD3C7E8D-95F3-4C40-95B8-7284CA57DE3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864186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6EA46A-F943-49B0-AEA1-7E8660FE4146}"/>
              </a:ext>
            </a:extLst>
          </p:cNvPr>
          <p:cNvSpPr>
            <a:spLocks noGrp="1"/>
          </p:cNvSpPr>
          <p:nvPr>
            <p:ph type="title"/>
          </p:nvPr>
        </p:nvSpPr>
        <p:spPr/>
        <p:txBody>
          <a:bodyPr/>
          <a:lstStyle/>
          <a:p>
            <a:pPr algn="ctr"/>
            <a:r>
              <a:rPr lang="en-IN" sz="4000" dirty="0">
                <a:solidFill>
                  <a:schemeClr val="tx1">
                    <a:lumMod val="75000"/>
                    <a:lumOff val="25000"/>
                  </a:schemeClr>
                </a:solidFill>
                <a:latin typeface="+mn-lt"/>
                <a:ea typeface="Adobe Fangsong Std R" panose="02020400000000000000" pitchFamily="18" charset="-128"/>
              </a:rPr>
              <a:t>CREATE USER EXAMPLE</a:t>
            </a:r>
          </a:p>
        </p:txBody>
      </p:sp>
      <p:sp>
        <p:nvSpPr>
          <p:cNvPr id="3" name="Content Placeholder 2">
            <a:extLst>
              <a:ext uri="{FF2B5EF4-FFF2-40B4-BE49-F238E27FC236}">
                <a16:creationId xmlns:a16="http://schemas.microsoft.com/office/drawing/2014/main" xmlns="" id="{E9511CB5-8FAF-4379-84E4-D67C710DFE74}"/>
              </a:ext>
            </a:extLst>
          </p:cNvPr>
          <p:cNvSpPr>
            <a:spLocks noGrp="1"/>
          </p:cNvSpPr>
          <p:nvPr>
            <p:ph sz="quarter" idx="13"/>
          </p:nvPr>
        </p:nvSpPr>
        <p:spPr>
          <a:xfrm>
            <a:off x="628651" y="1930401"/>
            <a:ext cx="6783665" cy="2366823"/>
          </a:xfrm>
        </p:spPr>
        <p:txBody>
          <a:bodyPr>
            <a:normAutofit lnSpcReduction="10000"/>
          </a:bodyPr>
          <a:lstStyle/>
          <a:p>
            <a:pPr algn="just"/>
            <a:r>
              <a:rPr lang="en-US" sz="2000" b="1" i="0" dirty="0">
                <a:effectLst/>
              </a:rPr>
              <a:t>Step 1:</a:t>
            </a:r>
            <a:r>
              <a:rPr lang="en-US" sz="2000" b="0" i="0" dirty="0">
                <a:effectLst/>
              </a:rPr>
              <a:t> Open the MySQL server by using the </a:t>
            </a:r>
            <a:r>
              <a:rPr lang="en-US" sz="2000" b="1" i="0" dirty="0">
                <a:effectLst/>
              </a:rPr>
              <a:t>mysql client tool</a:t>
            </a:r>
            <a:r>
              <a:rPr lang="en-US" sz="2000" b="0" i="0" dirty="0">
                <a:effectLst/>
              </a:rPr>
              <a:t>.</a:t>
            </a:r>
          </a:p>
          <a:p>
            <a:pPr algn="just"/>
            <a:r>
              <a:rPr lang="en-US" sz="2000" b="1" i="0" dirty="0">
                <a:effectLst/>
              </a:rPr>
              <a:t>Step 2:</a:t>
            </a:r>
            <a:r>
              <a:rPr lang="en-US" sz="2000" b="0" i="0" dirty="0">
                <a:effectLst/>
              </a:rPr>
              <a:t> Enter the password for the account and press Enter.</a:t>
            </a:r>
          </a:p>
          <a:p>
            <a:pPr marL="0" indent="0" algn="just">
              <a:buNone/>
            </a:pPr>
            <a:r>
              <a:rPr lang="en-US" sz="2000" b="0" i="0" dirty="0">
                <a:effectLst/>
              </a:rPr>
              <a:t>         </a:t>
            </a:r>
            <a:r>
              <a:rPr lang="en-US" sz="2000" b="1" i="0" dirty="0">
                <a:effectLst/>
              </a:rPr>
              <a:t>Enter Password</a:t>
            </a:r>
            <a:r>
              <a:rPr lang="en-US" sz="2000" b="0" i="0" dirty="0">
                <a:effectLst/>
              </a:rPr>
              <a:t>: ****</a:t>
            </a:r>
          </a:p>
          <a:p>
            <a:pPr algn="just"/>
            <a:r>
              <a:rPr lang="en-US" sz="2000" b="1" i="0" dirty="0">
                <a:effectLst/>
              </a:rPr>
              <a:t>Step 3:</a:t>
            </a:r>
            <a:r>
              <a:rPr lang="en-US" sz="2000" b="0" i="0" dirty="0">
                <a:effectLst/>
              </a:rPr>
              <a:t> Execute the following command to show all users in the current MySQL server.</a:t>
            </a:r>
          </a:p>
          <a:p>
            <a:pPr marL="0" indent="0" algn="just">
              <a:buNone/>
            </a:pPr>
            <a:r>
              <a:rPr lang="en-US" sz="2000" b="0" i="0" dirty="0">
                <a:effectLst/>
              </a:rPr>
              <a:t>           MySQL&gt; </a:t>
            </a:r>
            <a:r>
              <a:rPr lang="en-US" sz="2000" b="1" i="0" dirty="0">
                <a:effectLst/>
              </a:rPr>
              <a:t>select</a:t>
            </a:r>
            <a:r>
              <a:rPr lang="en-US" sz="2000" b="0" i="0" dirty="0">
                <a:effectLst/>
              </a:rPr>
              <a:t> user </a:t>
            </a:r>
            <a:r>
              <a:rPr lang="en-US" sz="2000" b="1" i="0" dirty="0">
                <a:effectLst/>
              </a:rPr>
              <a:t>from</a:t>
            </a:r>
            <a:r>
              <a:rPr lang="en-US" sz="2000" b="0" i="0" dirty="0">
                <a:effectLst/>
              </a:rPr>
              <a:t> MySQL. User;  </a:t>
            </a:r>
          </a:p>
        </p:txBody>
      </p:sp>
      <p:pic>
        <p:nvPicPr>
          <p:cNvPr id="5" name="Picture 4">
            <a:extLst>
              <a:ext uri="{FF2B5EF4-FFF2-40B4-BE49-F238E27FC236}">
                <a16:creationId xmlns:a16="http://schemas.microsoft.com/office/drawing/2014/main" xmlns="" id="{A21181EA-8B87-4556-990C-3A8F14E75FC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38436" y="4297223"/>
            <a:ext cx="2981795" cy="15616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xmlns="" id="{1F7DC48B-951E-40BD-95AA-5121DF8B86A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6681289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E0E507-C2EE-4308-964B-59EB3FF73B86}"/>
              </a:ext>
            </a:extLst>
          </p:cNvPr>
          <p:cNvSpPr>
            <a:spLocks noGrp="1"/>
          </p:cNvSpPr>
          <p:nvPr>
            <p:ph type="title"/>
          </p:nvPr>
        </p:nvSpPr>
        <p:spPr>
          <a:xfrm>
            <a:off x="500034" y="683581"/>
            <a:ext cx="7507071" cy="971596"/>
          </a:xfrm>
        </p:spPr>
        <p:txBody>
          <a:bodyPr>
            <a:normAutofit/>
          </a:bodyPr>
          <a:lstStyle/>
          <a:p>
            <a:pPr algn="ctr"/>
            <a:r>
              <a:rPr lang="en-US" sz="2800" dirty="0">
                <a:solidFill>
                  <a:schemeClr val="tx1">
                    <a:lumMod val="75000"/>
                    <a:lumOff val="25000"/>
                  </a:schemeClr>
                </a:solidFill>
                <a:latin typeface="+mn-lt"/>
                <a:ea typeface="Adobe Fangsong Std R" panose="02020400000000000000" pitchFamily="18" charset="-128"/>
              </a:rPr>
              <a:t>GRANT PRIVILEGES TO THE MYSQL NEW USER</a:t>
            </a:r>
            <a:endParaRPr lang="en-IN" sz="28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5E91002E-576D-4F5F-990E-E187346652F7}"/>
              </a:ext>
            </a:extLst>
          </p:cNvPr>
          <p:cNvSpPr>
            <a:spLocks noGrp="1"/>
          </p:cNvSpPr>
          <p:nvPr>
            <p:ph sz="quarter" idx="13"/>
          </p:nvPr>
        </p:nvSpPr>
        <p:spPr>
          <a:xfrm>
            <a:off x="628651" y="1930400"/>
            <a:ext cx="6783665" cy="3440590"/>
          </a:xfrm>
        </p:spPr>
        <p:txBody>
          <a:bodyPr>
            <a:normAutofit fontScale="85000" lnSpcReduction="10000"/>
          </a:bodyPr>
          <a:lstStyle/>
          <a:p>
            <a:pPr algn="just">
              <a:buNone/>
            </a:pPr>
            <a:r>
              <a:rPr lang="en-US" sz="2000" b="0" i="0" dirty="0">
                <a:solidFill>
                  <a:srgbClr val="333333"/>
                </a:solidFill>
                <a:effectLst/>
              </a:rPr>
              <a:t>MySQL server provides multiple types of privileges to a new user </a:t>
            </a:r>
            <a:r>
              <a:rPr lang="en-US" sz="2000" b="0" i="0" dirty="0" smtClean="0">
                <a:solidFill>
                  <a:srgbClr val="333333"/>
                </a:solidFill>
                <a:effectLst/>
              </a:rPr>
              <a:t>account.</a:t>
            </a:r>
          </a:p>
          <a:p>
            <a:pPr algn="just">
              <a:buNone/>
            </a:pPr>
            <a:r>
              <a:rPr lang="en-US" sz="2000" b="0" i="0" dirty="0" smtClean="0">
                <a:solidFill>
                  <a:srgbClr val="333333"/>
                </a:solidFill>
                <a:effectLst/>
              </a:rPr>
              <a:t>Some </a:t>
            </a:r>
            <a:r>
              <a:rPr lang="en-US" sz="2000" b="0" i="0" dirty="0">
                <a:solidFill>
                  <a:srgbClr val="333333"/>
                </a:solidFill>
                <a:effectLst/>
              </a:rPr>
              <a:t>of the most commonly used privileges are given below:</a:t>
            </a:r>
          </a:p>
          <a:p>
            <a:pPr algn="just">
              <a:buFont typeface="+mj-lt"/>
              <a:buAutoNum type="arabicPeriod"/>
            </a:pPr>
            <a:r>
              <a:rPr lang="en-US" sz="2000" b="1" i="0" dirty="0">
                <a:solidFill>
                  <a:srgbClr val="000000"/>
                </a:solidFill>
                <a:effectLst/>
              </a:rPr>
              <a:t>ALL PRIVILEGES:</a:t>
            </a:r>
            <a:r>
              <a:rPr lang="en-US" sz="2000" b="0" i="0" dirty="0">
                <a:solidFill>
                  <a:srgbClr val="000000"/>
                </a:solidFill>
                <a:effectLst/>
              </a:rPr>
              <a:t> It permits all privileges to a new user account.</a:t>
            </a:r>
          </a:p>
          <a:p>
            <a:pPr algn="just">
              <a:buFont typeface="+mj-lt"/>
              <a:buAutoNum type="arabicPeriod"/>
            </a:pPr>
            <a:r>
              <a:rPr lang="en-US" sz="2000" b="1" i="0" dirty="0">
                <a:solidFill>
                  <a:srgbClr val="000000"/>
                </a:solidFill>
                <a:effectLst/>
              </a:rPr>
              <a:t>CREATE:</a:t>
            </a:r>
            <a:r>
              <a:rPr lang="en-US" sz="2000" b="0" i="0" dirty="0">
                <a:solidFill>
                  <a:srgbClr val="000000"/>
                </a:solidFill>
                <a:effectLst/>
              </a:rPr>
              <a:t> It enables the user account to create databases and tables.</a:t>
            </a:r>
          </a:p>
          <a:p>
            <a:pPr algn="just">
              <a:buFont typeface="+mj-lt"/>
              <a:buAutoNum type="arabicPeriod"/>
            </a:pPr>
            <a:r>
              <a:rPr lang="en-US" sz="2000" b="1" i="0" dirty="0">
                <a:solidFill>
                  <a:srgbClr val="000000"/>
                </a:solidFill>
                <a:effectLst/>
              </a:rPr>
              <a:t>DROP:</a:t>
            </a:r>
            <a:r>
              <a:rPr lang="en-US" sz="2000" b="0" i="0" dirty="0">
                <a:solidFill>
                  <a:srgbClr val="000000"/>
                </a:solidFill>
                <a:effectLst/>
              </a:rPr>
              <a:t> It enables the user account to drop databases and tables.</a:t>
            </a:r>
          </a:p>
          <a:p>
            <a:pPr algn="just">
              <a:buFont typeface="+mj-lt"/>
              <a:buAutoNum type="arabicPeriod"/>
            </a:pPr>
            <a:r>
              <a:rPr lang="en-US" sz="2000" b="1" i="0" dirty="0">
                <a:solidFill>
                  <a:srgbClr val="000000"/>
                </a:solidFill>
                <a:effectLst/>
              </a:rPr>
              <a:t>DELETE:</a:t>
            </a:r>
            <a:r>
              <a:rPr lang="en-US" sz="2000" b="0" i="0" dirty="0">
                <a:solidFill>
                  <a:srgbClr val="000000"/>
                </a:solidFill>
                <a:effectLst/>
              </a:rPr>
              <a:t> It enables the user account to delete rows from a specific table.</a:t>
            </a:r>
          </a:p>
          <a:p>
            <a:pPr algn="just">
              <a:buFont typeface="+mj-lt"/>
              <a:buAutoNum type="arabicPeriod"/>
            </a:pPr>
            <a:r>
              <a:rPr lang="en-US" sz="2000" b="1" i="0" dirty="0">
                <a:solidFill>
                  <a:srgbClr val="000000"/>
                </a:solidFill>
                <a:effectLst/>
              </a:rPr>
              <a:t>INSERT:</a:t>
            </a:r>
            <a:r>
              <a:rPr lang="en-US" sz="2000" b="0" i="0" dirty="0">
                <a:solidFill>
                  <a:srgbClr val="000000"/>
                </a:solidFill>
                <a:effectLst/>
              </a:rPr>
              <a:t> It enables the user account to insert rows into a specific table.</a:t>
            </a:r>
          </a:p>
          <a:p>
            <a:pPr algn="just">
              <a:buFont typeface="+mj-lt"/>
              <a:buAutoNum type="arabicPeriod"/>
            </a:pPr>
            <a:r>
              <a:rPr lang="en-US" sz="2000" b="1" i="0" dirty="0">
                <a:solidFill>
                  <a:srgbClr val="000000"/>
                </a:solidFill>
                <a:effectLst/>
              </a:rPr>
              <a:t>SELECT:</a:t>
            </a:r>
            <a:r>
              <a:rPr lang="en-US" sz="2000" b="0" i="0" dirty="0">
                <a:solidFill>
                  <a:srgbClr val="000000"/>
                </a:solidFill>
                <a:effectLst/>
              </a:rPr>
              <a:t> It enables the user account to read a database.</a:t>
            </a:r>
          </a:p>
          <a:p>
            <a:pPr algn="just">
              <a:buFont typeface="+mj-lt"/>
              <a:buAutoNum type="arabicPeriod"/>
            </a:pPr>
            <a:r>
              <a:rPr lang="en-US" sz="2000" b="1" i="0" dirty="0">
                <a:solidFill>
                  <a:srgbClr val="000000"/>
                </a:solidFill>
                <a:effectLst/>
              </a:rPr>
              <a:t>UPDATE:</a:t>
            </a:r>
            <a:r>
              <a:rPr lang="en-US" sz="2000" b="0" i="0" dirty="0">
                <a:solidFill>
                  <a:srgbClr val="000000"/>
                </a:solidFill>
                <a:effectLst/>
              </a:rPr>
              <a:t> It enables the user account to update table rows.</a:t>
            </a:r>
          </a:p>
        </p:txBody>
      </p:sp>
      <p:pic>
        <p:nvPicPr>
          <p:cNvPr id="4" name="Picture 3">
            <a:extLst>
              <a:ext uri="{FF2B5EF4-FFF2-40B4-BE49-F238E27FC236}">
                <a16:creationId xmlns:a16="http://schemas.microsoft.com/office/drawing/2014/main" xmlns="" id="{FE63CFD2-4357-47EE-9A04-F4D9EB3038D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987008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604B80-8182-4EE0-B5B8-9B0ADFE05972}"/>
              </a:ext>
            </a:extLst>
          </p:cNvPr>
          <p:cNvSpPr>
            <a:spLocks noGrp="1"/>
          </p:cNvSpPr>
          <p:nvPr>
            <p:ph type="title"/>
          </p:nvPr>
        </p:nvSpPr>
        <p:spPr>
          <a:xfrm>
            <a:off x="1142976" y="1000108"/>
            <a:ext cx="6572296" cy="805991"/>
          </a:xfrm>
        </p:spPr>
        <p:txBody>
          <a:bodyPr>
            <a:normAutofit fontScale="90000"/>
          </a:bodyPr>
          <a:lstStyle/>
          <a:p>
            <a:pPr algn="ctr"/>
            <a:r>
              <a:rPr lang="en-US" sz="2800" dirty="0">
                <a:solidFill>
                  <a:schemeClr val="tx1">
                    <a:lumMod val="75000"/>
                    <a:lumOff val="25000"/>
                  </a:schemeClr>
                </a:solidFill>
                <a:latin typeface="+mn-lt"/>
                <a:ea typeface="Adobe Fangsong Std R" panose="02020400000000000000" pitchFamily="18" charset="-128"/>
              </a:rPr>
              <a:t>GRANT PRIVILEGES TO THE </a:t>
            </a:r>
            <a:r>
              <a:rPr lang="en-US" sz="2800" dirty="0" smtClean="0">
                <a:solidFill>
                  <a:schemeClr val="tx1">
                    <a:lumMod val="75000"/>
                    <a:lumOff val="25000"/>
                  </a:schemeClr>
                </a:solidFill>
                <a:latin typeface="+mn-lt"/>
                <a:ea typeface="Adobe Fangsong Std R" panose="02020400000000000000" pitchFamily="18" charset="-128"/>
              </a:rPr>
              <a:t>MYSQL </a:t>
            </a:r>
            <a:r>
              <a:rPr lang="en-US" sz="2800" dirty="0" smtClean="0">
                <a:solidFill>
                  <a:schemeClr val="tx1">
                    <a:lumMod val="75000"/>
                    <a:lumOff val="25000"/>
                  </a:schemeClr>
                </a:solidFill>
                <a:latin typeface="+mn-lt"/>
                <a:ea typeface="Adobe Fangsong Std R" panose="02020400000000000000" pitchFamily="18" charset="-128"/>
              </a:rPr>
              <a:t>NEW </a:t>
            </a:r>
            <a:r>
              <a:rPr lang="en-US" sz="2800" dirty="0">
                <a:solidFill>
                  <a:schemeClr val="tx1">
                    <a:lumMod val="75000"/>
                    <a:lumOff val="25000"/>
                  </a:schemeClr>
                </a:solidFill>
                <a:latin typeface="+mn-lt"/>
                <a:ea typeface="Adobe Fangsong Std R" panose="02020400000000000000" pitchFamily="18" charset="-128"/>
              </a:rPr>
              <a:t>USER</a:t>
            </a:r>
            <a:endParaRPr lang="en-IN" sz="2800" dirty="0">
              <a:latin typeface="+mn-lt"/>
            </a:endParaRPr>
          </a:p>
        </p:txBody>
      </p:sp>
      <p:pic>
        <p:nvPicPr>
          <p:cNvPr id="5" name="Content Placeholder 4">
            <a:extLst>
              <a:ext uri="{FF2B5EF4-FFF2-40B4-BE49-F238E27FC236}">
                <a16:creationId xmlns:a16="http://schemas.microsoft.com/office/drawing/2014/main" xmlns="" id="{AC4FD10E-92F8-4A26-B4A7-40D69A635741}"/>
              </a:ext>
            </a:extLst>
          </p:cNvPr>
          <p:cNvPicPr>
            <a:picLocks noGrp="1" noChangeAspect="1"/>
          </p:cNvPicPr>
          <p:nvPr>
            <p:ph sz="quarter" idx="13"/>
          </p:nvPr>
        </p:nvPicPr>
        <p:blipFill>
          <a:blip r:embed="rId2">
            <a:extLst>
              <a:ext uri="{28A0092B-C50C-407E-A947-70E740481C1C}">
                <a14:useLocalDpi xmlns:a14="http://schemas.microsoft.com/office/drawing/2010/main" xmlns="" val="0"/>
              </a:ext>
            </a:extLst>
          </a:blip>
          <a:stretch>
            <a:fillRect/>
          </a:stretch>
        </p:blipFill>
        <p:spPr>
          <a:xfrm>
            <a:off x="1857356" y="2550467"/>
            <a:ext cx="4844243" cy="209297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a:extLst>
              <a:ext uri="{FF2B5EF4-FFF2-40B4-BE49-F238E27FC236}">
                <a16:creationId xmlns:a16="http://schemas.microsoft.com/office/drawing/2014/main" xmlns="" id="{4E4C99DA-AE39-4370-B719-6D2BA0280F7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630043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474831-066F-4208-ABAC-65EFFBC576BA}"/>
              </a:ext>
            </a:extLst>
          </p:cNvPr>
          <p:cNvSpPr>
            <a:spLocks noGrp="1"/>
          </p:cNvSpPr>
          <p:nvPr>
            <p:ph type="title"/>
          </p:nvPr>
        </p:nvSpPr>
        <p:spPr/>
        <p:txBody>
          <a:bodyPr/>
          <a:lstStyle/>
          <a:p>
            <a:pPr algn="ctr"/>
            <a:r>
              <a:rPr lang="en-IN" sz="4000" dirty="0">
                <a:solidFill>
                  <a:schemeClr val="tx1">
                    <a:lumMod val="75000"/>
                    <a:lumOff val="25000"/>
                  </a:schemeClr>
                </a:solidFill>
                <a:latin typeface="+mn-lt"/>
                <a:ea typeface="Adobe Fangsong Std R" panose="02020400000000000000" pitchFamily="18" charset="-128"/>
              </a:rPr>
              <a:t>DROP USER</a:t>
            </a:r>
          </a:p>
        </p:txBody>
      </p:sp>
      <p:sp>
        <p:nvSpPr>
          <p:cNvPr id="3" name="Content Placeholder 2">
            <a:extLst>
              <a:ext uri="{FF2B5EF4-FFF2-40B4-BE49-F238E27FC236}">
                <a16:creationId xmlns:a16="http://schemas.microsoft.com/office/drawing/2014/main" xmlns="" id="{CB16F4C1-A238-4ADB-8AFF-0245E7274EA8}"/>
              </a:ext>
            </a:extLst>
          </p:cNvPr>
          <p:cNvSpPr>
            <a:spLocks noGrp="1"/>
          </p:cNvSpPr>
          <p:nvPr>
            <p:ph sz="quarter" idx="13"/>
          </p:nvPr>
        </p:nvSpPr>
        <p:spPr>
          <a:xfrm>
            <a:off x="628651" y="1930400"/>
            <a:ext cx="6783665" cy="3227526"/>
          </a:xfrm>
        </p:spPr>
        <p:txBody>
          <a:bodyPr>
            <a:normAutofit fontScale="92500"/>
          </a:bodyPr>
          <a:lstStyle/>
          <a:p>
            <a:pPr algn="just"/>
            <a:r>
              <a:rPr lang="en-US" sz="2000" b="0" i="0" dirty="0">
                <a:effectLst/>
              </a:rPr>
              <a:t>The Drop User statement allows us to </a:t>
            </a:r>
            <a:r>
              <a:rPr lang="en-US" sz="2000" b="1" i="0" dirty="0">
                <a:effectLst/>
              </a:rPr>
              <a:t>remove</a:t>
            </a:r>
            <a:r>
              <a:rPr lang="en-US" sz="2000" b="0" i="0" dirty="0">
                <a:effectLst/>
              </a:rPr>
              <a:t> one or more user accounts and their </a:t>
            </a:r>
            <a:r>
              <a:rPr lang="en-US" sz="2000" b="1" i="0" dirty="0">
                <a:effectLst/>
              </a:rPr>
              <a:t>privileges</a:t>
            </a:r>
            <a:r>
              <a:rPr lang="en-US" sz="2000" b="0" i="0" dirty="0">
                <a:effectLst/>
              </a:rPr>
              <a:t> from the database server. If the account does not exist in the database server, it gives an error.</a:t>
            </a:r>
          </a:p>
          <a:p>
            <a:pPr algn="just"/>
            <a:r>
              <a:rPr lang="en-US" sz="2000" b="0" i="0" dirty="0">
                <a:effectLst/>
              </a:rPr>
              <a:t>If you want to use the Drop User statement, it is required to have a </a:t>
            </a:r>
            <a:r>
              <a:rPr lang="en-US" sz="2000" b="1" i="0" dirty="0">
                <a:effectLst/>
              </a:rPr>
              <a:t>global</a:t>
            </a:r>
            <a:r>
              <a:rPr lang="en-US" sz="2000" b="0" i="0" dirty="0">
                <a:effectLst/>
              </a:rPr>
              <a:t> privilege of Create User statement or the </a:t>
            </a:r>
            <a:r>
              <a:rPr lang="en-US" sz="2000" b="1" i="0" dirty="0">
                <a:effectLst/>
              </a:rPr>
              <a:t>DELETE</a:t>
            </a:r>
            <a:r>
              <a:rPr lang="en-US" sz="2000" b="0" i="0" dirty="0">
                <a:effectLst/>
              </a:rPr>
              <a:t> privilege for the MySQL system schema.</a:t>
            </a:r>
          </a:p>
          <a:p>
            <a:pPr marL="0" indent="0" algn="just">
              <a:buNone/>
            </a:pPr>
            <a:r>
              <a:rPr lang="en-US" sz="2000" b="0" i="0" dirty="0">
                <a:effectLst/>
              </a:rPr>
              <a:t>    Syntax</a:t>
            </a:r>
          </a:p>
          <a:p>
            <a:pPr algn="just"/>
            <a:r>
              <a:rPr lang="en-US" sz="2000" b="0" i="0" dirty="0">
                <a:effectLst/>
              </a:rPr>
              <a:t>The following syntax is used to delete the user accounts from the database server completely.</a:t>
            </a:r>
          </a:p>
          <a:p>
            <a:pPr marL="0" indent="0" algn="just">
              <a:buNone/>
            </a:pPr>
            <a:r>
              <a:rPr lang="en-US" sz="2000" b="1" i="0" dirty="0">
                <a:effectLst/>
              </a:rPr>
              <a:t>    DROP</a:t>
            </a:r>
            <a:r>
              <a:rPr lang="en-US" sz="2000" b="0" i="0" dirty="0">
                <a:effectLst/>
              </a:rPr>
              <a:t> USER 'account_name';  </a:t>
            </a:r>
          </a:p>
        </p:txBody>
      </p:sp>
      <p:pic>
        <p:nvPicPr>
          <p:cNvPr id="4" name="Picture 3">
            <a:extLst>
              <a:ext uri="{FF2B5EF4-FFF2-40B4-BE49-F238E27FC236}">
                <a16:creationId xmlns:a16="http://schemas.microsoft.com/office/drawing/2014/main" xmlns="" id="{3BFBD627-31EF-40A2-A65B-15375AD7FA4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1756989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80FB2-8B55-4BD5-949F-37082BAA4EFA}"/>
              </a:ext>
            </a:extLst>
          </p:cNvPr>
          <p:cNvSpPr>
            <a:spLocks noGrp="1"/>
          </p:cNvSpPr>
          <p:nvPr>
            <p:ph type="title"/>
          </p:nvPr>
        </p:nvSpPr>
        <p:spPr/>
        <p:txBody>
          <a:bodyPr/>
          <a:lstStyle/>
          <a:p>
            <a:pPr algn="ctr"/>
            <a:r>
              <a:rPr lang="en-US" sz="4000" dirty="0">
                <a:solidFill>
                  <a:schemeClr val="tx1">
                    <a:lumMod val="75000"/>
                    <a:lumOff val="25000"/>
                  </a:schemeClr>
                </a:solidFill>
                <a:latin typeface="+mn-lt"/>
                <a:ea typeface="Adobe Fangsong Std R" panose="02020400000000000000" pitchFamily="18" charset="-128"/>
              </a:rPr>
              <a:t>DROP USER EXAMPLE</a:t>
            </a:r>
            <a:endParaRPr lang="en-IN" sz="40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29799FD7-1C5A-40C9-9AA2-F15F527F1B35}"/>
              </a:ext>
            </a:extLst>
          </p:cNvPr>
          <p:cNvSpPr>
            <a:spLocks noGrp="1"/>
          </p:cNvSpPr>
          <p:nvPr>
            <p:ph sz="quarter" idx="13"/>
          </p:nvPr>
        </p:nvSpPr>
        <p:spPr>
          <a:xfrm>
            <a:off x="628651" y="1930400"/>
            <a:ext cx="6783665" cy="3378447"/>
          </a:xfrm>
        </p:spPr>
        <p:txBody>
          <a:bodyPr>
            <a:normAutofit/>
          </a:bodyPr>
          <a:lstStyle/>
          <a:p>
            <a:pPr algn="just"/>
            <a:r>
              <a:rPr lang="en-US" sz="2000" b="0" i="0" dirty="0">
                <a:effectLst/>
              </a:rPr>
              <a:t>The following are the step required to delete an existing user from the </a:t>
            </a:r>
            <a:r>
              <a:rPr lang="en-US" sz="2000" b="0" i="0" u="none" strike="noStrike" dirty="0">
                <a:effectLst/>
                <a:hlinkClick r:id="rId2">
                  <a:extLst>
                    <a:ext uri="{A12FA001-AC4F-418D-AE19-62706E023703}">
                      <ahyp:hlinkClr xmlns:ahyp="http://schemas.microsoft.com/office/drawing/2018/hyperlinkcolor" xmlns="" val="tx"/>
                    </a:ext>
                  </a:extLst>
                </a:hlinkClick>
              </a:rPr>
              <a:t>MySQL</a:t>
            </a:r>
            <a:r>
              <a:rPr lang="en-US" sz="2000" b="0" i="0" dirty="0">
                <a:effectLst/>
              </a:rPr>
              <a:t> server database.</a:t>
            </a:r>
          </a:p>
          <a:p>
            <a:pPr algn="just"/>
            <a:r>
              <a:rPr lang="en-US" sz="2000" b="1" i="0" dirty="0">
                <a:effectLst/>
              </a:rPr>
              <a:t>Step 1:</a:t>
            </a:r>
            <a:r>
              <a:rPr lang="en-US" sz="2000" b="0" i="0" dirty="0">
                <a:effectLst/>
              </a:rPr>
              <a:t> Open the MySQL server by using the </a:t>
            </a:r>
            <a:r>
              <a:rPr lang="en-US" sz="2000" b="1" i="0" dirty="0">
                <a:effectLst/>
              </a:rPr>
              <a:t>mysql client tool</a:t>
            </a:r>
            <a:r>
              <a:rPr lang="en-US" sz="2000" b="0" i="0" dirty="0">
                <a:effectLst/>
              </a:rPr>
              <a:t>.</a:t>
            </a:r>
          </a:p>
          <a:p>
            <a:pPr algn="just"/>
            <a:r>
              <a:rPr lang="en-US" sz="2000" b="1" i="0" dirty="0">
                <a:effectLst/>
              </a:rPr>
              <a:t>Step 2:</a:t>
            </a:r>
            <a:r>
              <a:rPr lang="en-US" sz="2000" b="0" i="0" dirty="0">
                <a:effectLst/>
              </a:rPr>
              <a:t> Enter the password for the account and press Enter.</a:t>
            </a:r>
          </a:p>
          <a:p>
            <a:pPr marL="0" indent="0" algn="just">
              <a:buNone/>
            </a:pPr>
            <a:r>
              <a:rPr lang="en-US" sz="2000" b="0" i="0" dirty="0">
                <a:effectLst/>
              </a:rPr>
              <a:t>     Enter </a:t>
            </a:r>
            <a:r>
              <a:rPr lang="en-US" sz="2000" b="1" i="0" dirty="0">
                <a:effectLst/>
              </a:rPr>
              <a:t>Password</a:t>
            </a:r>
            <a:r>
              <a:rPr lang="en-US" sz="2000" b="0" i="0" dirty="0">
                <a:effectLst/>
              </a:rPr>
              <a:t>: ********  </a:t>
            </a:r>
          </a:p>
          <a:p>
            <a:pPr algn="just"/>
            <a:r>
              <a:rPr lang="en-US" sz="2000" b="1" i="0" dirty="0">
                <a:effectLst/>
              </a:rPr>
              <a:t>Step 3:</a:t>
            </a:r>
            <a:r>
              <a:rPr lang="en-US" sz="2000" b="0" i="0" dirty="0">
                <a:effectLst/>
              </a:rPr>
              <a:t> Execute the following command to show all users in the current MySQL server.</a:t>
            </a:r>
          </a:p>
          <a:p>
            <a:pPr marL="0" indent="0" algn="just">
              <a:buNone/>
            </a:pPr>
            <a:r>
              <a:rPr lang="en-US" sz="2000" b="0" i="0" dirty="0">
                <a:effectLst/>
              </a:rPr>
              <a:t>      mysql&gt; </a:t>
            </a:r>
            <a:r>
              <a:rPr lang="en-US" sz="2000" b="1" i="0" dirty="0">
                <a:effectLst/>
              </a:rPr>
              <a:t>select</a:t>
            </a:r>
            <a:r>
              <a:rPr lang="en-US" sz="2000" b="0" i="0" dirty="0">
                <a:effectLst/>
              </a:rPr>
              <a:t> user </a:t>
            </a:r>
            <a:r>
              <a:rPr lang="en-US" sz="2000" b="1" i="0" dirty="0">
                <a:effectLst/>
              </a:rPr>
              <a:t>from</a:t>
            </a:r>
            <a:r>
              <a:rPr lang="en-US" sz="2000" b="0" i="0" dirty="0">
                <a:effectLst/>
              </a:rPr>
              <a:t> </a:t>
            </a:r>
            <a:r>
              <a:rPr lang="en-US" sz="2000" b="0" i="0" dirty="0" err="1">
                <a:effectLst/>
              </a:rPr>
              <a:t>MySQL.User</a:t>
            </a:r>
            <a:r>
              <a:rPr lang="en-US" sz="2000" b="0" i="0" dirty="0">
                <a:effectLst/>
              </a:rPr>
              <a:t>;  </a:t>
            </a:r>
          </a:p>
        </p:txBody>
      </p:sp>
      <p:pic>
        <p:nvPicPr>
          <p:cNvPr id="4" name="Picture 3">
            <a:extLst>
              <a:ext uri="{FF2B5EF4-FFF2-40B4-BE49-F238E27FC236}">
                <a16:creationId xmlns:a16="http://schemas.microsoft.com/office/drawing/2014/main" xmlns="" id="{AF9D489D-20D9-4CEC-9361-6C0982D8C53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2350147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DDCD6F-EDD2-42AE-BF6E-49ACDEFB8A3E}"/>
              </a:ext>
            </a:extLst>
          </p:cNvPr>
          <p:cNvSpPr>
            <a:spLocks noGrp="1"/>
          </p:cNvSpPr>
          <p:nvPr>
            <p:ph type="title"/>
          </p:nvPr>
        </p:nvSpPr>
        <p:spPr>
          <a:xfrm>
            <a:off x="421044" y="581026"/>
            <a:ext cx="7198876" cy="1166813"/>
          </a:xfrm>
        </p:spPr>
        <p:txBody>
          <a:bodyPr/>
          <a:lstStyle/>
          <a:p>
            <a:pPr algn="ctr"/>
            <a:r>
              <a:rPr lang="en-US" sz="4000" dirty="0">
                <a:solidFill>
                  <a:schemeClr val="tx1">
                    <a:lumMod val="75000"/>
                    <a:lumOff val="25000"/>
                  </a:schemeClr>
                </a:solidFill>
                <a:latin typeface="+mn-lt"/>
                <a:ea typeface="Adobe Fangsong Std R" panose="02020400000000000000" pitchFamily="18" charset="-128"/>
              </a:rPr>
              <a:t>SHOW USERS/LIST ALL USERS</a:t>
            </a:r>
            <a:endParaRPr lang="en-IN" sz="40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691E6001-281A-468F-AC4A-1DE9F0F5B52D}"/>
              </a:ext>
            </a:extLst>
          </p:cNvPr>
          <p:cNvSpPr>
            <a:spLocks noGrp="1"/>
          </p:cNvSpPr>
          <p:nvPr>
            <p:ph sz="quarter" idx="13"/>
          </p:nvPr>
        </p:nvSpPr>
        <p:spPr>
          <a:xfrm>
            <a:off x="628651" y="1930400"/>
            <a:ext cx="6783665" cy="3284550"/>
          </a:xfrm>
        </p:spPr>
        <p:txBody>
          <a:bodyPr>
            <a:normAutofit lnSpcReduction="10000"/>
          </a:bodyPr>
          <a:lstStyle/>
          <a:p>
            <a:r>
              <a:rPr lang="en-US" sz="2200" b="0" i="0" dirty="0" smtClean="0">
                <a:solidFill>
                  <a:srgbClr val="333333"/>
                </a:solidFill>
                <a:effectLst/>
              </a:rPr>
              <a:t>In </a:t>
            </a:r>
            <a:r>
              <a:rPr lang="en-US" sz="2200" b="0" i="0" dirty="0">
                <a:solidFill>
                  <a:srgbClr val="333333"/>
                </a:solidFill>
                <a:effectLst/>
              </a:rPr>
              <a:t>that case, we need to see the list of all user's accounts in a database. Most times, we assume that there is a </a:t>
            </a:r>
            <a:r>
              <a:rPr lang="en-US" sz="2200" b="1" i="0" dirty="0">
                <a:solidFill>
                  <a:srgbClr val="333333"/>
                </a:solidFill>
                <a:effectLst/>
              </a:rPr>
              <a:t>SHOW USERS</a:t>
            </a:r>
            <a:r>
              <a:rPr lang="en-US" sz="2200" b="0" i="0" dirty="0">
                <a:solidFill>
                  <a:srgbClr val="333333"/>
                </a:solidFill>
                <a:effectLst/>
              </a:rPr>
              <a:t> command similar to SHOW DATABASES, SHOW TABLES, etc. for displaying the list of all users available in the database server. </a:t>
            </a:r>
            <a:endParaRPr lang="en-US" sz="2200" b="0" i="0" dirty="0" smtClean="0">
              <a:solidFill>
                <a:srgbClr val="333333"/>
              </a:solidFill>
              <a:effectLst/>
            </a:endParaRPr>
          </a:p>
          <a:p>
            <a:r>
              <a:rPr lang="en-US" sz="2200" b="0" i="0" dirty="0" smtClean="0">
                <a:solidFill>
                  <a:srgbClr val="333333"/>
                </a:solidFill>
                <a:effectLst/>
              </a:rPr>
              <a:t>Unfortunately</a:t>
            </a:r>
            <a:r>
              <a:rPr lang="en-US" sz="2200" b="0" i="0" dirty="0">
                <a:solidFill>
                  <a:srgbClr val="333333"/>
                </a:solidFill>
                <a:effectLst/>
              </a:rPr>
              <a:t>, MySQL database does not have a SHOW USERS command to display the list of all users in the MySQL server. We can use the following query to see the list of all user in the database server:</a:t>
            </a:r>
          </a:p>
          <a:p>
            <a:pPr marL="0" indent="0">
              <a:buNone/>
            </a:pPr>
            <a:r>
              <a:rPr lang="en-US" sz="2000" b="1" i="0" dirty="0">
                <a:effectLst/>
                <a:latin typeface="inter-regular"/>
              </a:rPr>
              <a:t>    </a:t>
            </a:r>
            <a:r>
              <a:rPr lang="en-US" sz="2000" b="1" i="0" dirty="0" smtClean="0">
                <a:effectLst/>
                <a:latin typeface="inter-regular"/>
              </a:rPr>
              <a:t>	-Select</a:t>
            </a:r>
            <a:r>
              <a:rPr lang="en-US" sz="2000" b="0" i="0" dirty="0">
                <a:effectLst/>
                <a:latin typeface="inter-regular"/>
              </a:rPr>
              <a:t> user </a:t>
            </a:r>
            <a:r>
              <a:rPr lang="en-US" sz="2000" b="1" i="0" dirty="0">
                <a:effectLst/>
                <a:latin typeface="inter-regular"/>
              </a:rPr>
              <a:t>from</a:t>
            </a:r>
            <a:r>
              <a:rPr lang="en-US" sz="2000" b="0" i="0" dirty="0">
                <a:effectLst/>
                <a:latin typeface="inter-regular"/>
              </a:rPr>
              <a:t> </a:t>
            </a:r>
            <a:r>
              <a:rPr lang="en-US" sz="2000" b="0" i="0" dirty="0" err="1">
                <a:effectLst/>
                <a:latin typeface="inter-regular"/>
              </a:rPr>
              <a:t>mysql.user</a:t>
            </a:r>
            <a:r>
              <a:rPr lang="en-US" sz="2000" b="0" i="0" dirty="0">
                <a:effectLst/>
                <a:latin typeface="inter-regular"/>
              </a:rPr>
              <a:t>;  </a:t>
            </a:r>
            <a:endParaRPr lang="en-IN" sz="3200" dirty="0"/>
          </a:p>
        </p:txBody>
      </p:sp>
      <p:pic>
        <p:nvPicPr>
          <p:cNvPr id="4" name="Picture 3">
            <a:extLst>
              <a:ext uri="{FF2B5EF4-FFF2-40B4-BE49-F238E27FC236}">
                <a16:creationId xmlns:a16="http://schemas.microsoft.com/office/drawing/2014/main" xmlns="" id="{86D7C7F9-F515-4EFA-A17D-86789084427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13556687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5386DA-3D62-43B6-8280-343C5F21D261}"/>
              </a:ext>
            </a:extLst>
          </p:cNvPr>
          <p:cNvSpPr>
            <a:spLocks noGrp="1"/>
          </p:cNvSpPr>
          <p:nvPr>
            <p:ph type="title"/>
          </p:nvPr>
        </p:nvSpPr>
        <p:spPr>
          <a:xfrm>
            <a:off x="380643" y="361950"/>
            <a:ext cx="7227451" cy="763588"/>
          </a:xfrm>
        </p:spPr>
        <p:txBody>
          <a:bodyPr>
            <a:normAutofit/>
          </a:bodyPr>
          <a:lstStyle/>
          <a:p>
            <a:pPr algn="ctr"/>
            <a:r>
              <a:rPr lang="en-US" sz="4000" dirty="0">
                <a:solidFill>
                  <a:schemeClr val="tx1">
                    <a:lumMod val="75000"/>
                    <a:lumOff val="25000"/>
                  </a:schemeClr>
                </a:solidFill>
                <a:latin typeface="+mn-lt"/>
                <a:ea typeface="Adobe Fangsong Std R" panose="02020400000000000000" pitchFamily="18" charset="-128"/>
              </a:rPr>
              <a:t>SHOW USERS/LIST ALL USERS</a:t>
            </a:r>
            <a:endParaRPr lang="en-IN" sz="4000" dirty="0">
              <a:latin typeface="+mn-lt"/>
            </a:endParaRPr>
          </a:p>
        </p:txBody>
      </p:sp>
      <p:sp>
        <p:nvSpPr>
          <p:cNvPr id="3" name="Content Placeholder 2">
            <a:extLst>
              <a:ext uri="{FF2B5EF4-FFF2-40B4-BE49-F238E27FC236}">
                <a16:creationId xmlns:a16="http://schemas.microsoft.com/office/drawing/2014/main" xmlns="" id="{38258B29-C018-4EAF-B0E1-BC712E983E10}"/>
              </a:ext>
            </a:extLst>
          </p:cNvPr>
          <p:cNvSpPr>
            <a:spLocks noGrp="1"/>
          </p:cNvSpPr>
          <p:nvPr>
            <p:ph sz="quarter" idx="13"/>
          </p:nvPr>
        </p:nvSpPr>
        <p:spPr>
          <a:xfrm>
            <a:off x="523954" y="1369219"/>
            <a:ext cx="6783665" cy="317500"/>
          </a:xfrm>
        </p:spPr>
        <p:txBody>
          <a:bodyPr>
            <a:normAutofit fontScale="70000" lnSpcReduction="20000"/>
          </a:bodyPr>
          <a:lstStyle/>
          <a:p>
            <a:r>
              <a:rPr lang="en-US" b="0" i="0" dirty="0">
                <a:solidFill>
                  <a:srgbClr val="333333"/>
                </a:solidFill>
                <a:effectLst/>
                <a:latin typeface="inter-regular"/>
              </a:rPr>
              <a:t>we want to see more information on the user table,</a:t>
            </a:r>
            <a:endParaRPr lang="en-IN" dirty="0"/>
          </a:p>
        </p:txBody>
      </p:sp>
      <p:pic>
        <p:nvPicPr>
          <p:cNvPr id="5" name="Picture 4">
            <a:extLst>
              <a:ext uri="{FF2B5EF4-FFF2-40B4-BE49-F238E27FC236}">
                <a16:creationId xmlns:a16="http://schemas.microsoft.com/office/drawing/2014/main" xmlns="" id="{44A01A2F-D89D-4B08-82CD-B7A67D8DF73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26152" y="1772444"/>
            <a:ext cx="5579269" cy="49331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xmlns="" id="{A154434E-BB5E-4E06-ABA2-4DBB3F7B8D67}"/>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4016425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824753"/>
            <a:ext cx="6783665" cy="865935"/>
          </a:xfrm>
        </p:spPr>
        <p:txBody>
          <a:bodyPr>
            <a:normAutofit/>
          </a:bodyPr>
          <a:lstStyle/>
          <a:p>
            <a:pPr algn="ctr"/>
            <a:r>
              <a:rPr lang="en-IN" sz="3200" dirty="0" smtClean="0">
                <a:solidFill>
                  <a:schemeClr val="tx1">
                    <a:lumMod val="75000"/>
                    <a:lumOff val="25000"/>
                  </a:schemeClr>
                </a:solidFill>
                <a:latin typeface="+mn-lt"/>
                <a:ea typeface="Adobe Fangsong Std R" panose="02020400000000000000" pitchFamily="18" charset="-128"/>
              </a:rPr>
              <a:t>INTRODUCTION  TO DBMS</a:t>
            </a:r>
            <a:endParaRPr lang="en-IN" sz="32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EDEB05D4-C89F-4912-8657-D274DD9B8674}"/>
              </a:ext>
            </a:extLst>
          </p:cNvPr>
          <p:cNvSpPr>
            <a:spLocks noGrp="1"/>
          </p:cNvSpPr>
          <p:nvPr>
            <p:ph sz="quarter" idx="13"/>
          </p:nvPr>
        </p:nvSpPr>
        <p:spPr>
          <a:xfrm>
            <a:off x="714348" y="2143116"/>
            <a:ext cx="6783665" cy="2643206"/>
          </a:xfrm>
        </p:spPr>
        <p:txBody>
          <a:bodyPr>
            <a:normAutofit/>
          </a:bodyPr>
          <a:lstStyle/>
          <a:p>
            <a:r>
              <a:rPr lang="en-US" sz="2000" dirty="0" smtClean="0"/>
              <a:t>A Database Management System (DBMS) is defined as </a:t>
            </a:r>
            <a:r>
              <a:rPr lang="en-US" sz="2000" b="1" dirty="0" smtClean="0"/>
              <a:t>the </a:t>
            </a:r>
            <a:r>
              <a:rPr lang="en-US" sz="2000" dirty="0" smtClean="0"/>
              <a:t>software system that allows users to define, create, maintain and control access to the database. </a:t>
            </a:r>
          </a:p>
          <a:p>
            <a:r>
              <a:rPr lang="en-US" sz="1800" dirty="0" smtClean="0"/>
              <a:t>DBMS</a:t>
            </a:r>
            <a:r>
              <a:rPr lang="en-US" sz="2000" dirty="0" smtClean="0"/>
              <a:t> makes it possible for end users to create, read, update and delete data in database.</a:t>
            </a:r>
          </a:p>
          <a:p>
            <a:r>
              <a:rPr lang="en-US" sz="1800" dirty="0" smtClean="0"/>
              <a:t> A DBMS </a:t>
            </a:r>
            <a:r>
              <a:rPr lang="en-US" sz="2000" dirty="0" smtClean="0"/>
              <a:t>serves as an interface between an end-user.</a:t>
            </a:r>
          </a:p>
          <a:p>
            <a:r>
              <a:rPr lang="en-IN" sz="1800" dirty="0" smtClean="0"/>
              <a:t>DBMS Examples:- </a:t>
            </a:r>
            <a:r>
              <a:rPr lang="en-IN" sz="1800" dirty="0" err="1" smtClean="0"/>
              <a:t>MySQL</a:t>
            </a:r>
            <a:r>
              <a:rPr lang="en-IN" sz="1800" dirty="0" smtClean="0"/>
              <a:t>, Microsoft Access, SQL Server, FileMaker, Oracle, RDBMS.</a:t>
            </a:r>
            <a:endParaRPr lang="en-IN" sz="1800" dirty="0"/>
          </a:p>
        </p:txBody>
      </p:sp>
      <p:pic>
        <p:nvPicPr>
          <p:cNvPr id="4" name="Picture 3">
            <a:extLst>
              <a:ext uri="{FF2B5EF4-FFF2-40B4-BE49-F238E27FC236}">
                <a16:creationId xmlns="" xmlns:a16="http://schemas.microsoft.com/office/drawing/2014/main" id="{26491CA9-656C-4247-9DA0-5E3F7AF5849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6601AC-9AC8-4B9D-8037-435AEC34E733}"/>
              </a:ext>
            </a:extLst>
          </p:cNvPr>
          <p:cNvSpPr>
            <a:spLocks noGrp="1"/>
          </p:cNvSpPr>
          <p:nvPr>
            <p:ph type="title"/>
          </p:nvPr>
        </p:nvSpPr>
        <p:spPr>
          <a:xfrm>
            <a:off x="396041" y="551687"/>
            <a:ext cx="7248882" cy="1325563"/>
          </a:xfrm>
        </p:spPr>
        <p:txBody>
          <a:bodyPr>
            <a:normAutofit/>
          </a:bodyPr>
          <a:lstStyle/>
          <a:p>
            <a:pPr algn="ctr"/>
            <a:r>
              <a:rPr lang="en-US" sz="4000" dirty="0">
                <a:solidFill>
                  <a:schemeClr val="tx1">
                    <a:lumMod val="75000"/>
                    <a:lumOff val="25000"/>
                  </a:schemeClr>
                </a:solidFill>
                <a:latin typeface="+mn-lt"/>
                <a:ea typeface="Adobe Fangsong Std R" panose="02020400000000000000" pitchFamily="18" charset="-128"/>
              </a:rPr>
              <a:t>SHOW USERS/LIST ALL USERS</a:t>
            </a:r>
            <a:endParaRPr lang="en-IN" sz="4000" dirty="0">
              <a:latin typeface="+mn-lt"/>
            </a:endParaRPr>
          </a:p>
        </p:txBody>
      </p:sp>
      <p:sp>
        <p:nvSpPr>
          <p:cNvPr id="3" name="Content Placeholder 2">
            <a:extLst>
              <a:ext uri="{FF2B5EF4-FFF2-40B4-BE49-F238E27FC236}">
                <a16:creationId xmlns:a16="http://schemas.microsoft.com/office/drawing/2014/main" xmlns="" id="{AD7DDC0A-98FE-4115-AC94-471319295292}"/>
              </a:ext>
            </a:extLst>
          </p:cNvPr>
          <p:cNvSpPr>
            <a:spLocks noGrp="1"/>
          </p:cNvSpPr>
          <p:nvPr>
            <p:ph sz="quarter" idx="13"/>
          </p:nvPr>
        </p:nvSpPr>
        <p:spPr>
          <a:xfrm>
            <a:off x="628651" y="1868371"/>
            <a:ext cx="6783665" cy="1398612"/>
          </a:xfrm>
        </p:spPr>
        <p:txBody>
          <a:bodyPr>
            <a:normAutofit/>
          </a:bodyPr>
          <a:lstStyle/>
          <a:p>
            <a:r>
              <a:rPr lang="en-US" sz="2000" b="0" i="0" dirty="0">
                <a:solidFill>
                  <a:srgbClr val="333333"/>
                </a:solidFill>
                <a:effectLst/>
              </a:rPr>
              <a:t>To get the selected information like as hostname, password expiration status, and account locking, execute the query as below:</a:t>
            </a:r>
          </a:p>
          <a:p>
            <a:pPr marL="0" indent="0">
              <a:buNone/>
            </a:pPr>
            <a:r>
              <a:rPr lang="en-US" sz="2000" dirty="0">
                <a:solidFill>
                  <a:srgbClr val="333333"/>
                </a:solidFill>
              </a:rPr>
              <a:t>    -</a:t>
            </a:r>
            <a:r>
              <a:rPr lang="en-US" sz="2000" b="1" i="0" dirty="0">
                <a:effectLst/>
              </a:rPr>
              <a:t>SELECT</a:t>
            </a:r>
            <a:r>
              <a:rPr lang="en-US" sz="2000" b="0" i="0" dirty="0">
                <a:effectLst/>
              </a:rPr>
              <a:t> user, host </a:t>
            </a:r>
            <a:r>
              <a:rPr lang="en-US" sz="2000" b="1" i="0" dirty="0">
                <a:effectLst/>
              </a:rPr>
              <a:t>FROM</a:t>
            </a:r>
            <a:r>
              <a:rPr lang="en-US" sz="2000" b="0" i="0" dirty="0">
                <a:effectLst/>
              </a:rPr>
              <a:t> user;  </a:t>
            </a:r>
            <a:endParaRPr lang="en-IN" sz="2000" dirty="0"/>
          </a:p>
        </p:txBody>
      </p:sp>
      <p:pic>
        <p:nvPicPr>
          <p:cNvPr id="5" name="Picture 4">
            <a:extLst>
              <a:ext uri="{FF2B5EF4-FFF2-40B4-BE49-F238E27FC236}">
                <a16:creationId xmlns:a16="http://schemas.microsoft.com/office/drawing/2014/main" xmlns="" id="{1DE967BD-3131-4BAB-9B9A-3232997F5D7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37197" y="3362267"/>
            <a:ext cx="3077616" cy="17050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xmlns="" id="{0B7A216B-8062-48B0-AEE9-D084BC2D01F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29802939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C911E8-89C9-496E-B21F-484810B018F6}"/>
              </a:ext>
            </a:extLst>
          </p:cNvPr>
          <p:cNvSpPr>
            <a:spLocks noGrp="1"/>
          </p:cNvSpPr>
          <p:nvPr>
            <p:ph type="title"/>
          </p:nvPr>
        </p:nvSpPr>
        <p:spPr/>
        <p:txBody>
          <a:bodyPr/>
          <a:lstStyle/>
          <a:p>
            <a:pPr algn="ctr"/>
            <a:r>
              <a:rPr lang="en-US" sz="4000" dirty="0">
                <a:solidFill>
                  <a:schemeClr val="tx1">
                    <a:lumMod val="75000"/>
                    <a:lumOff val="25000"/>
                  </a:schemeClr>
                </a:solidFill>
                <a:latin typeface="+mn-lt"/>
                <a:ea typeface="Adobe Fangsong Std R" panose="02020400000000000000" pitchFamily="18" charset="-128"/>
              </a:rPr>
              <a:t>SHOW CURRENT USER</a:t>
            </a:r>
            <a:endParaRPr lang="en-IN" sz="40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0C1ADA41-A6A0-4A30-83DF-B774A43EF197}"/>
              </a:ext>
            </a:extLst>
          </p:cNvPr>
          <p:cNvSpPr>
            <a:spLocks noGrp="1"/>
          </p:cNvSpPr>
          <p:nvPr>
            <p:ph sz="quarter" idx="13"/>
          </p:nvPr>
        </p:nvSpPr>
        <p:spPr>
          <a:xfrm>
            <a:off x="628651" y="1930401"/>
            <a:ext cx="6783665" cy="641350"/>
          </a:xfrm>
        </p:spPr>
        <p:txBody>
          <a:bodyPr>
            <a:normAutofit/>
          </a:bodyPr>
          <a:lstStyle/>
          <a:p>
            <a:pPr algn="just"/>
            <a:r>
              <a:rPr lang="en-US" sz="2000" b="0" i="0" dirty="0">
                <a:solidFill>
                  <a:srgbClr val="333333"/>
                </a:solidFill>
                <a:effectLst/>
              </a:rPr>
              <a:t>We can get information of the current user by using the </a:t>
            </a:r>
            <a:r>
              <a:rPr lang="en-US" sz="2000" b="1" i="0" dirty="0">
                <a:solidFill>
                  <a:srgbClr val="333333"/>
                </a:solidFill>
                <a:effectLst/>
              </a:rPr>
              <a:t>user() or </a:t>
            </a:r>
            <a:r>
              <a:rPr lang="en-US" sz="2000" b="1" i="0" dirty="0" err="1">
                <a:solidFill>
                  <a:srgbClr val="333333"/>
                </a:solidFill>
                <a:effectLst/>
              </a:rPr>
              <a:t>current_user</a:t>
            </a:r>
            <a:r>
              <a:rPr lang="en-US" sz="2000" b="1" i="0" dirty="0">
                <a:solidFill>
                  <a:srgbClr val="333333"/>
                </a:solidFill>
                <a:effectLst/>
              </a:rPr>
              <a:t>()</a:t>
            </a:r>
            <a:r>
              <a:rPr lang="en-US" sz="2000" b="0" i="0" dirty="0">
                <a:solidFill>
                  <a:srgbClr val="333333"/>
                </a:solidFill>
                <a:effectLst/>
              </a:rPr>
              <a:t> function</a:t>
            </a:r>
          </a:p>
        </p:txBody>
      </p:sp>
      <p:pic>
        <p:nvPicPr>
          <p:cNvPr id="5" name="Picture 4">
            <a:extLst>
              <a:ext uri="{FF2B5EF4-FFF2-40B4-BE49-F238E27FC236}">
                <a16:creationId xmlns:a16="http://schemas.microsoft.com/office/drawing/2014/main" xmlns="" id="{18C3A14C-8981-44BD-ABBF-3077BD72131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7212" y="2746312"/>
            <a:ext cx="2353181" cy="16250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xmlns="" id="{379D27F8-B30B-46FD-9B25-57D83AF29AE5}"/>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7212" y="4476658"/>
            <a:ext cx="2353181" cy="1846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xmlns="" id="{3FD50FCA-45F3-4E5E-A171-5817FC245357}"/>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4652479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B1F6BF-F58F-43A1-9A66-C0E558F77AB0}"/>
              </a:ext>
            </a:extLst>
          </p:cNvPr>
          <p:cNvSpPr>
            <a:spLocks noGrp="1"/>
          </p:cNvSpPr>
          <p:nvPr>
            <p:ph type="title"/>
          </p:nvPr>
        </p:nvSpPr>
        <p:spPr/>
        <p:txBody>
          <a:bodyPr/>
          <a:lstStyle/>
          <a:p>
            <a:pPr algn="ctr"/>
            <a:r>
              <a:rPr lang="en-IN" sz="4000" dirty="0">
                <a:solidFill>
                  <a:schemeClr val="tx1">
                    <a:lumMod val="75000"/>
                    <a:lumOff val="25000"/>
                  </a:schemeClr>
                </a:solidFill>
                <a:latin typeface="+mn-lt"/>
                <a:ea typeface="Adobe Fangsong Std R" panose="02020400000000000000" pitchFamily="18" charset="-128"/>
              </a:rPr>
              <a:t>SHOW CURRENT LOGGED USER</a:t>
            </a:r>
          </a:p>
        </p:txBody>
      </p:sp>
      <p:sp>
        <p:nvSpPr>
          <p:cNvPr id="3" name="Content Placeholder 2">
            <a:extLst>
              <a:ext uri="{FF2B5EF4-FFF2-40B4-BE49-F238E27FC236}">
                <a16:creationId xmlns:a16="http://schemas.microsoft.com/office/drawing/2014/main" xmlns="" id="{6B24572A-6110-458E-9012-357CC9AEB8BE}"/>
              </a:ext>
            </a:extLst>
          </p:cNvPr>
          <p:cNvSpPr>
            <a:spLocks noGrp="1"/>
          </p:cNvSpPr>
          <p:nvPr>
            <p:ph sz="quarter" idx="13"/>
          </p:nvPr>
        </p:nvSpPr>
        <p:spPr>
          <a:xfrm>
            <a:off x="628651" y="1930401"/>
            <a:ext cx="6783665" cy="688975"/>
          </a:xfrm>
        </p:spPr>
        <p:txBody>
          <a:bodyPr>
            <a:normAutofit fontScale="85000" lnSpcReduction="20000"/>
          </a:bodyPr>
          <a:lstStyle/>
          <a:p>
            <a:pPr marL="0" indent="0">
              <a:buNone/>
            </a:pPr>
            <a:r>
              <a:rPr lang="en-US" sz="2000" b="0" i="0" dirty="0">
                <a:effectLst/>
              </a:rPr>
              <a:t>-mysql&gt; </a:t>
            </a:r>
            <a:r>
              <a:rPr lang="en-US" sz="2000" b="1" i="0" dirty="0">
                <a:effectLst/>
              </a:rPr>
              <a:t>SELECT</a:t>
            </a:r>
            <a:r>
              <a:rPr lang="en-US" sz="2000" b="0" i="0" dirty="0">
                <a:effectLst/>
              </a:rPr>
              <a:t> user, host, db, command </a:t>
            </a:r>
            <a:r>
              <a:rPr lang="en-US" sz="2000" b="1" i="0" dirty="0">
                <a:effectLst/>
              </a:rPr>
              <a:t>FROM</a:t>
            </a:r>
            <a:r>
              <a:rPr lang="en-US" sz="2000" b="0" i="0" dirty="0">
                <a:effectLst/>
              </a:rPr>
              <a:t> information_schema.processlist;  </a:t>
            </a:r>
          </a:p>
        </p:txBody>
      </p:sp>
      <p:pic>
        <p:nvPicPr>
          <p:cNvPr id="5" name="Picture 4">
            <a:extLst>
              <a:ext uri="{FF2B5EF4-FFF2-40B4-BE49-F238E27FC236}">
                <a16:creationId xmlns:a16="http://schemas.microsoft.com/office/drawing/2014/main" xmlns="" id="{DCFB4CC8-BBE3-41B5-AB60-4D6BB2EA04F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86450" y="2619376"/>
            <a:ext cx="5429250" cy="29892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xmlns="" id="{D28A531F-50C5-40FC-A406-D4D2F1110194}"/>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14280270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292B17-81AA-475B-BDB4-EE2A3E7DE3AF}"/>
              </a:ext>
            </a:extLst>
          </p:cNvPr>
          <p:cNvSpPr>
            <a:spLocks noGrp="1"/>
          </p:cNvSpPr>
          <p:nvPr>
            <p:ph type="title"/>
          </p:nvPr>
        </p:nvSpPr>
        <p:spPr/>
        <p:txBody>
          <a:bodyPr/>
          <a:lstStyle/>
          <a:p>
            <a:pPr algn="ctr"/>
            <a:r>
              <a:rPr lang="en-IN" sz="4000" dirty="0">
                <a:solidFill>
                  <a:schemeClr val="tx1">
                    <a:lumMod val="75000"/>
                    <a:lumOff val="25000"/>
                  </a:schemeClr>
                </a:solidFill>
                <a:latin typeface="+mn-lt"/>
                <a:ea typeface="Adobe Fangsong Std R" panose="02020400000000000000" pitchFamily="18" charset="-128"/>
              </a:rPr>
              <a:t>CHANGE USER PASSWORD</a:t>
            </a:r>
          </a:p>
        </p:txBody>
      </p:sp>
      <p:sp>
        <p:nvSpPr>
          <p:cNvPr id="3" name="Content Placeholder 2">
            <a:extLst>
              <a:ext uri="{FF2B5EF4-FFF2-40B4-BE49-F238E27FC236}">
                <a16:creationId xmlns:a16="http://schemas.microsoft.com/office/drawing/2014/main" xmlns="" id="{8B1815FB-CD5B-40C9-868C-C7BCCEADD5D6}"/>
              </a:ext>
            </a:extLst>
          </p:cNvPr>
          <p:cNvSpPr>
            <a:spLocks noGrp="1"/>
          </p:cNvSpPr>
          <p:nvPr>
            <p:ph sz="quarter" idx="13"/>
          </p:nvPr>
        </p:nvSpPr>
        <p:spPr>
          <a:xfrm>
            <a:off x="678657" y="1690688"/>
            <a:ext cx="6783665" cy="3498850"/>
          </a:xfrm>
        </p:spPr>
        <p:txBody>
          <a:bodyPr>
            <a:normAutofit lnSpcReduction="10000"/>
          </a:bodyPr>
          <a:lstStyle/>
          <a:p>
            <a:pPr algn="just"/>
            <a:r>
              <a:rPr lang="en-US" sz="2000" b="0" i="0" dirty="0">
                <a:solidFill>
                  <a:srgbClr val="333333"/>
                </a:solidFill>
                <a:effectLst/>
              </a:rPr>
              <a:t>To change the password of any user account, you must have to keep this information in your mind:</a:t>
            </a:r>
          </a:p>
          <a:p>
            <a:pPr marL="0" indent="0" algn="just">
              <a:buNone/>
            </a:pPr>
            <a:r>
              <a:rPr lang="en-US" sz="2000" b="0" i="0" dirty="0">
                <a:solidFill>
                  <a:srgbClr val="000000"/>
                </a:solidFill>
                <a:effectLst/>
              </a:rPr>
              <a:t> </a:t>
            </a:r>
            <a:r>
              <a:rPr lang="en-US" sz="2000" b="0" i="0" dirty="0" smtClean="0">
                <a:solidFill>
                  <a:srgbClr val="000000"/>
                </a:solidFill>
                <a:effectLst/>
              </a:rPr>
              <a:t>    -The </a:t>
            </a:r>
            <a:r>
              <a:rPr lang="en-US" sz="2000" b="0" i="0" dirty="0">
                <a:solidFill>
                  <a:srgbClr val="000000"/>
                </a:solidFill>
                <a:effectLst/>
              </a:rPr>
              <a:t>details of the user account that you want to change.</a:t>
            </a:r>
          </a:p>
          <a:p>
            <a:pPr marL="0" indent="0" algn="just">
              <a:buNone/>
            </a:pPr>
            <a:r>
              <a:rPr lang="en-US" sz="2000" dirty="0">
                <a:solidFill>
                  <a:srgbClr val="000000"/>
                </a:solidFill>
              </a:rPr>
              <a:t> </a:t>
            </a:r>
            <a:r>
              <a:rPr lang="en-US" sz="2000" dirty="0" smtClean="0">
                <a:solidFill>
                  <a:srgbClr val="000000"/>
                </a:solidFill>
              </a:rPr>
              <a:t>    -</a:t>
            </a:r>
            <a:r>
              <a:rPr lang="en-US" sz="2000" b="0" i="0" dirty="0" smtClean="0">
                <a:solidFill>
                  <a:srgbClr val="000000"/>
                </a:solidFill>
                <a:effectLst/>
              </a:rPr>
              <a:t>An </a:t>
            </a:r>
            <a:r>
              <a:rPr lang="en-US" sz="2000" b="0" i="0" dirty="0">
                <a:solidFill>
                  <a:srgbClr val="000000"/>
                </a:solidFill>
                <a:effectLst/>
              </a:rPr>
              <a:t>application used by the user whose password you want </a:t>
            </a:r>
            <a:r>
              <a:rPr lang="en-US" sz="2000" dirty="0" smtClean="0">
                <a:solidFill>
                  <a:srgbClr val="000000"/>
                </a:solidFill>
              </a:rPr>
              <a:t>     </a:t>
            </a:r>
            <a:r>
              <a:rPr lang="en-US" sz="2000" b="0" i="0" dirty="0" smtClean="0">
                <a:solidFill>
                  <a:srgbClr val="000000"/>
                </a:solidFill>
                <a:effectLst/>
              </a:rPr>
              <a:t>to </a:t>
            </a:r>
            <a:r>
              <a:rPr lang="en-US" sz="2000" b="0" i="0" dirty="0">
                <a:solidFill>
                  <a:srgbClr val="000000"/>
                </a:solidFill>
                <a:effectLst/>
              </a:rPr>
              <a:t>change. If you reset the    user account password without changing an application connection string, then the application cannot connect with the database server.</a:t>
            </a:r>
          </a:p>
          <a:p>
            <a:pPr algn="just"/>
            <a:r>
              <a:rPr lang="en-US" sz="2000" b="0" i="0" u="none" strike="noStrike" dirty="0">
                <a:effectLst/>
                <a:hlinkClick r:id="rId2">
                  <a:extLst>
                    <a:ext uri="{A12FA001-AC4F-418D-AE19-62706E023703}">
                      <ahyp:hlinkClr xmlns:ahyp="http://schemas.microsoft.com/office/drawing/2018/hyperlinkcolor" xmlns="" val="tx"/>
                    </a:ext>
                  </a:extLst>
                </a:hlinkClick>
              </a:rPr>
              <a:t>MySQL</a:t>
            </a:r>
            <a:r>
              <a:rPr lang="en-US" sz="2000" b="0" i="0" dirty="0">
                <a:solidFill>
                  <a:srgbClr val="333333"/>
                </a:solidFill>
                <a:effectLst/>
              </a:rPr>
              <a:t> allows us to change the user account password in three different ways, which are given below:</a:t>
            </a:r>
          </a:p>
          <a:p>
            <a:pPr algn="just">
              <a:buFont typeface="+mj-lt"/>
              <a:buAutoNum type="arabicPeriod"/>
            </a:pPr>
            <a:r>
              <a:rPr lang="en-US" sz="2000" b="0" i="0" dirty="0">
                <a:solidFill>
                  <a:srgbClr val="000000"/>
                </a:solidFill>
                <a:effectLst/>
              </a:rPr>
              <a:t>UPDATE Statement</a:t>
            </a:r>
          </a:p>
          <a:p>
            <a:pPr algn="just">
              <a:buFont typeface="+mj-lt"/>
              <a:buAutoNum type="arabicPeriod"/>
            </a:pPr>
            <a:r>
              <a:rPr lang="en-US" sz="2000" b="0" i="0" dirty="0">
                <a:solidFill>
                  <a:srgbClr val="000000"/>
                </a:solidFill>
                <a:effectLst/>
              </a:rPr>
              <a:t>SET PASSWORD Statement</a:t>
            </a:r>
          </a:p>
        </p:txBody>
      </p:sp>
      <p:pic>
        <p:nvPicPr>
          <p:cNvPr id="4" name="Picture 3">
            <a:extLst>
              <a:ext uri="{FF2B5EF4-FFF2-40B4-BE49-F238E27FC236}">
                <a16:creationId xmlns:a16="http://schemas.microsoft.com/office/drawing/2014/main" xmlns="" id="{E4406CAC-22CC-439F-B85D-BB09B68F417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26984167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57BE4D-FDA0-41A5-8135-68995A4A56B9}"/>
              </a:ext>
            </a:extLst>
          </p:cNvPr>
          <p:cNvSpPr>
            <a:spLocks noGrp="1"/>
          </p:cNvSpPr>
          <p:nvPr>
            <p:ph type="title"/>
          </p:nvPr>
        </p:nvSpPr>
        <p:spPr>
          <a:xfrm>
            <a:off x="137756" y="374651"/>
            <a:ext cx="8306157" cy="1325563"/>
          </a:xfrm>
        </p:spPr>
        <p:txBody>
          <a:bodyPr>
            <a:normAutofit/>
          </a:bodyPr>
          <a:lstStyle/>
          <a:p>
            <a:pPr algn="ctr"/>
            <a:r>
              <a:rPr lang="en-US" sz="2000" dirty="0">
                <a:solidFill>
                  <a:schemeClr val="tx1">
                    <a:lumMod val="75000"/>
                    <a:lumOff val="25000"/>
                  </a:schemeClr>
                </a:solidFill>
                <a:latin typeface="+mn-lt"/>
                <a:ea typeface="Adobe Fangsong Std R" panose="02020400000000000000" pitchFamily="18" charset="-128"/>
              </a:rPr>
              <a:t>CHANGE USER ACCOUNT PASSWORD USING THE UPDATE STATEMENT</a:t>
            </a:r>
            <a:endParaRPr lang="en-IN" sz="20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1631DA70-97E0-4723-99BB-0C93CD1EA187}"/>
              </a:ext>
            </a:extLst>
          </p:cNvPr>
          <p:cNvSpPr>
            <a:spLocks noGrp="1"/>
          </p:cNvSpPr>
          <p:nvPr>
            <p:ph sz="quarter" idx="13"/>
          </p:nvPr>
        </p:nvSpPr>
        <p:spPr>
          <a:xfrm>
            <a:off x="628651" y="1930401"/>
            <a:ext cx="6783665" cy="1612900"/>
          </a:xfrm>
        </p:spPr>
        <p:txBody>
          <a:bodyPr/>
          <a:lstStyle/>
          <a:p>
            <a:pPr algn="just">
              <a:buNone/>
            </a:pPr>
            <a:r>
              <a:rPr lang="en-IN" sz="2000" dirty="0" smtClean="0"/>
              <a:t>1.</a:t>
            </a:r>
            <a:r>
              <a:rPr lang="en-IN" sz="2000" b="0" i="0" dirty="0">
                <a:effectLst/>
              </a:rPr>
              <a:t> USE mysql;  </a:t>
            </a:r>
          </a:p>
          <a:p>
            <a:pPr algn="just">
              <a:buNone/>
            </a:pPr>
            <a:r>
              <a:rPr lang="en-IN" sz="2000" dirty="0" smtClean="0"/>
              <a:t>2.</a:t>
            </a:r>
            <a:r>
              <a:rPr lang="en-IN" sz="2000" b="0" i="0" dirty="0">
                <a:effectLst/>
              </a:rPr>
              <a:t> </a:t>
            </a:r>
            <a:r>
              <a:rPr lang="en-IN" sz="2000" b="1" i="0" dirty="0">
                <a:effectLst/>
              </a:rPr>
              <a:t>UPDATE</a:t>
            </a:r>
            <a:r>
              <a:rPr lang="en-IN" sz="2000" b="0" i="0" dirty="0">
                <a:effectLst/>
              </a:rPr>
              <a:t> user </a:t>
            </a:r>
            <a:r>
              <a:rPr lang="en-IN" sz="2000" b="1" i="0" dirty="0">
                <a:effectLst/>
              </a:rPr>
              <a:t>SET</a:t>
            </a:r>
            <a:r>
              <a:rPr lang="en-IN" sz="2000" b="0" i="0" dirty="0">
                <a:effectLst/>
              </a:rPr>
              <a:t> </a:t>
            </a:r>
            <a:r>
              <a:rPr lang="en-IN" sz="2000" b="1" i="0" dirty="0">
                <a:effectLst/>
              </a:rPr>
              <a:t>password</a:t>
            </a:r>
            <a:r>
              <a:rPr lang="en-IN" sz="2000" b="0" i="0" dirty="0">
                <a:effectLst/>
              </a:rPr>
              <a:t> = </a:t>
            </a:r>
            <a:r>
              <a:rPr lang="en-IN" sz="2000" b="1" i="0" dirty="0">
                <a:effectLst/>
              </a:rPr>
              <a:t>PASSWORD</a:t>
            </a:r>
            <a:r>
              <a:rPr lang="en-IN" sz="2000" b="0" i="0" dirty="0">
                <a:effectLst/>
              </a:rPr>
              <a:t>('jtp12345') </a:t>
            </a:r>
            <a:r>
              <a:rPr lang="en-IN" sz="2000" b="1" i="0" dirty="0">
                <a:effectLst/>
              </a:rPr>
              <a:t>WHERE</a:t>
            </a:r>
            <a:r>
              <a:rPr lang="en-IN" sz="2000" b="0" i="0" dirty="0">
                <a:effectLst/>
              </a:rPr>
              <a:t> user = 'peter' AND host = 'localhost';  </a:t>
            </a:r>
          </a:p>
          <a:p>
            <a:pPr algn="just">
              <a:buNone/>
            </a:pPr>
            <a:r>
              <a:rPr lang="en-IN" sz="2000" dirty="0" smtClean="0"/>
              <a:t>3.</a:t>
            </a:r>
            <a:r>
              <a:rPr lang="en-IN" sz="2000" b="0" i="0" dirty="0">
                <a:effectLst/>
              </a:rPr>
              <a:t> FLUSH </a:t>
            </a:r>
            <a:r>
              <a:rPr lang="en-IN" sz="2000" b="1" i="0" dirty="0">
                <a:effectLst/>
              </a:rPr>
              <a:t>PRIVILEGES</a:t>
            </a:r>
            <a:r>
              <a:rPr lang="en-IN" sz="2000" b="0" i="0" dirty="0">
                <a:effectLst/>
              </a:rPr>
              <a:t>;  </a:t>
            </a:r>
          </a:p>
        </p:txBody>
      </p:sp>
      <p:pic>
        <p:nvPicPr>
          <p:cNvPr id="5" name="Picture 4">
            <a:extLst>
              <a:ext uri="{FF2B5EF4-FFF2-40B4-BE49-F238E27FC236}">
                <a16:creationId xmlns:a16="http://schemas.microsoft.com/office/drawing/2014/main" xmlns="" id="{B30E5BE8-9D12-4999-B955-B6A740BD05A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57290" y="3857628"/>
            <a:ext cx="5843588" cy="136048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xmlns="" id="{BDF80E52-5886-4304-B2B3-FB3C88CFF86A}"/>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19526500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292E9E-DB31-4410-8CE7-C86ED3D86858}"/>
              </a:ext>
            </a:extLst>
          </p:cNvPr>
          <p:cNvSpPr>
            <a:spLocks noGrp="1"/>
          </p:cNvSpPr>
          <p:nvPr>
            <p:ph type="title"/>
          </p:nvPr>
        </p:nvSpPr>
        <p:spPr>
          <a:xfrm>
            <a:off x="0" y="365126"/>
            <a:ext cx="8958263" cy="1325563"/>
          </a:xfrm>
        </p:spPr>
        <p:txBody>
          <a:bodyPr>
            <a:normAutofit/>
          </a:bodyPr>
          <a:lstStyle/>
          <a:p>
            <a:pPr algn="ctr"/>
            <a:r>
              <a:rPr lang="en-US" sz="2000" dirty="0">
                <a:solidFill>
                  <a:schemeClr val="tx1">
                    <a:lumMod val="75000"/>
                    <a:lumOff val="25000"/>
                  </a:schemeClr>
                </a:solidFill>
                <a:latin typeface="+mn-lt"/>
                <a:ea typeface="Adobe Fangsong Std R" panose="02020400000000000000" pitchFamily="18" charset="-128"/>
              </a:rPr>
              <a:t>CHANGE USER ACCOUNT PASSWORD USING SET PASSWORD STATEMENT</a:t>
            </a:r>
            <a:endParaRPr lang="en-IN" sz="20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D92F0D4A-64AB-47B7-9A86-6A06A1F8B42B}"/>
              </a:ext>
            </a:extLst>
          </p:cNvPr>
          <p:cNvSpPr>
            <a:spLocks noGrp="1"/>
          </p:cNvSpPr>
          <p:nvPr>
            <p:ph sz="quarter" idx="13"/>
          </p:nvPr>
        </p:nvSpPr>
        <p:spPr>
          <a:xfrm>
            <a:off x="628651" y="1930400"/>
            <a:ext cx="6783665" cy="1879600"/>
          </a:xfrm>
        </p:spPr>
        <p:txBody>
          <a:bodyPr/>
          <a:lstStyle/>
          <a:p>
            <a:pPr algn="just">
              <a:buFont typeface="+mj-lt"/>
              <a:buAutoNum type="arabicPeriod"/>
            </a:pPr>
            <a:r>
              <a:rPr lang="en-IN" sz="2000" b="0" i="0" dirty="0">
                <a:solidFill>
                  <a:srgbClr val="000000"/>
                </a:solidFill>
                <a:effectLst/>
                <a:latin typeface="inter-regular"/>
              </a:rPr>
              <a:t> </a:t>
            </a:r>
            <a:r>
              <a:rPr lang="en-IN" sz="2000" b="0" i="0" dirty="0">
                <a:effectLst/>
              </a:rPr>
              <a:t>USE mysql;  </a:t>
            </a:r>
          </a:p>
          <a:p>
            <a:pPr algn="just">
              <a:buFont typeface="+mj-lt"/>
              <a:buAutoNum type="arabicPeriod"/>
            </a:pPr>
            <a:r>
              <a:rPr lang="en-IN" sz="2000" b="1" i="0" dirty="0" smtClean="0">
                <a:effectLst/>
              </a:rPr>
              <a:t>UPDATE</a:t>
            </a:r>
            <a:r>
              <a:rPr lang="en-IN" sz="2000" b="0" i="0" dirty="0">
                <a:effectLst/>
              </a:rPr>
              <a:t> user </a:t>
            </a:r>
            <a:r>
              <a:rPr lang="en-IN" sz="2000" b="1" i="0" dirty="0">
                <a:effectLst/>
              </a:rPr>
              <a:t>SET</a:t>
            </a:r>
            <a:r>
              <a:rPr lang="en-IN" sz="2000" b="0" i="0" dirty="0">
                <a:effectLst/>
              </a:rPr>
              <a:t> </a:t>
            </a:r>
            <a:r>
              <a:rPr lang="en-IN" sz="2000" b="1" i="0" dirty="0">
                <a:effectLst/>
              </a:rPr>
              <a:t>password</a:t>
            </a:r>
            <a:r>
              <a:rPr lang="en-IN" sz="2000" b="0" i="0" dirty="0">
                <a:effectLst/>
              </a:rPr>
              <a:t> = </a:t>
            </a:r>
            <a:r>
              <a:rPr lang="en-IN" sz="2000" b="1" i="0" dirty="0">
                <a:effectLst/>
              </a:rPr>
              <a:t>PASSWORD</a:t>
            </a:r>
            <a:r>
              <a:rPr lang="en-IN" sz="2000" b="0" i="0" dirty="0">
                <a:effectLst/>
              </a:rPr>
              <a:t>('jtp12345') </a:t>
            </a:r>
            <a:r>
              <a:rPr lang="en-IN" sz="2000" b="1" i="0" dirty="0">
                <a:effectLst/>
              </a:rPr>
              <a:t>WHERE</a:t>
            </a:r>
            <a:r>
              <a:rPr lang="en-IN" sz="2000" b="0" i="0" dirty="0">
                <a:effectLst/>
              </a:rPr>
              <a:t> user = 'peter' AND host = 'localhost';   </a:t>
            </a:r>
          </a:p>
          <a:p>
            <a:pPr algn="just">
              <a:buFont typeface="+mj-lt"/>
              <a:buAutoNum type="arabicPeriod"/>
            </a:pPr>
            <a:r>
              <a:rPr lang="en-IN" sz="2000" b="0" i="0" dirty="0" smtClean="0">
                <a:effectLst/>
              </a:rPr>
              <a:t>FLUSH</a:t>
            </a:r>
            <a:r>
              <a:rPr lang="en-IN" sz="2000" b="0" i="0" dirty="0">
                <a:effectLst/>
              </a:rPr>
              <a:t> </a:t>
            </a:r>
            <a:r>
              <a:rPr lang="en-IN" sz="2000" b="1" i="0" dirty="0">
                <a:effectLst/>
              </a:rPr>
              <a:t>PRIVILEGES</a:t>
            </a:r>
            <a:r>
              <a:rPr lang="en-IN" sz="2000" b="0" i="0" dirty="0">
                <a:effectLst/>
              </a:rPr>
              <a:t>;  </a:t>
            </a:r>
          </a:p>
          <a:p>
            <a:endParaRPr lang="en-IN" dirty="0"/>
          </a:p>
        </p:txBody>
      </p:sp>
      <p:pic>
        <p:nvPicPr>
          <p:cNvPr id="5" name="Picture 4">
            <a:extLst>
              <a:ext uri="{FF2B5EF4-FFF2-40B4-BE49-F238E27FC236}">
                <a16:creationId xmlns:a16="http://schemas.microsoft.com/office/drawing/2014/main" xmlns="" id="{0C0A1AB5-3266-48EE-A9DD-35D33490B71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28650" y="3594688"/>
            <a:ext cx="6783665" cy="158691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xmlns="" id="{DCC8E00C-61F3-4099-91F2-8F4F7D8A962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20296132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824753"/>
            <a:ext cx="6783665" cy="865935"/>
          </a:xfrm>
        </p:spPr>
        <p:txBody>
          <a:bodyPr>
            <a:normAutofit/>
          </a:bodyPr>
          <a:lstStyle/>
          <a:p>
            <a:pPr algn="ctr"/>
            <a:r>
              <a:rPr lang="en-IN" sz="3200" dirty="0" smtClean="0">
                <a:solidFill>
                  <a:schemeClr val="tx1">
                    <a:lumMod val="75000"/>
                    <a:lumOff val="25000"/>
                  </a:schemeClr>
                </a:solidFill>
                <a:latin typeface="+mn-lt"/>
                <a:ea typeface="Adobe Fangsong Std R" panose="02020400000000000000" pitchFamily="18" charset="-128"/>
              </a:rPr>
              <a:t>CREATE DATABASE</a:t>
            </a:r>
            <a:endParaRPr lang="en-IN" sz="32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EDEB05D4-C89F-4912-8657-D274DD9B8674}"/>
              </a:ext>
            </a:extLst>
          </p:cNvPr>
          <p:cNvSpPr>
            <a:spLocks noGrp="1"/>
          </p:cNvSpPr>
          <p:nvPr>
            <p:ph sz="quarter" idx="13"/>
          </p:nvPr>
        </p:nvSpPr>
        <p:spPr>
          <a:xfrm>
            <a:off x="628651" y="1930400"/>
            <a:ext cx="6783665" cy="2525059"/>
          </a:xfrm>
        </p:spPr>
        <p:txBody>
          <a:bodyPr>
            <a:noAutofit/>
          </a:bodyPr>
          <a:lstStyle/>
          <a:p>
            <a:r>
              <a:rPr lang="en-US" sz="2000" dirty="0" err="1" smtClean="0"/>
              <a:t>MySQL</a:t>
            </a:r>
            <a:r>
              <a:rPr lang="en-US" sz="2000" dirty="0" smtClean="0"/>
              <a:t> implements a database as a directory that stores all files in the form of a table. </a:t>
            </a:r>
          </a:p>
          <a:p>
            <a:r>
              <a:rPr lang="en-US" sz="2000" dirty="0" smtClean="0"/>
              <a:t>It allows us to create a database mainly in </a:t>
            </a:r>
            <a:r>
              <a:rPr lang="en-US" sz="2000" b="1" dirty="0" smtClean="0"/>
              <a:t>two ways</a:t>
            </a:r>
            <a:r>
              <a:rPr lang="en-US" sz="2000" dirty="0" smtClean="0"/>
              <a:t>:</a:t>
            </a:r>
          </a:p>
          <a:p>
            <a:pPr>
              <a:buNone/>
            </a:pPr>
            <a:r>
              <a:rPr lang="en-US" sz="2000" dirty="0" smtClean="0"/>
              <a:t>1.MySQL Command Line Client</a:t>
            </a:r>
          </a:p>
          <a:p>
            <a:pPr marL="514350" indent="-514350">
              <a:buNone/>
            </a:pPr>
            <a:endParaRPr lang="en-IN" sz="2000" dirty="0"/>
          </a:p>
        </p:txBody>
      </p:sp>
      <p:sp>
        <p:nvSpPr>
          <p:cNvPr id="4" name="TextBox 3"/>
          <p:cNvSpPr txBox="1"/>
          <p:nvPr/>
        </p:nvSpPr>
        <p:spPr>
          <a:xfrm>
            <a:off x="428596" y="3643314"/>
            <a:ext cx="7072362" cy="1631216"/>
          </a:xfrm>
          <a:prstGeom prst="rect">
            <a:avLst/>
          </a:prstGeom>
          <a:noFill/>
        </p:spPr>
        <p:txBody>
          <a:bodyPr wrap="square" rtlCol="0">
            <a:spAutoFit/>
          </a:bodyPr>
          <a:lstStyle/>
          <a:p>
            <a:pPr lvl="1"/>
            <a:r>
              <a:rPr lang="en-US" sz="2000" dirty="0" smtClean="0"/>
              <a:t>We can create a new database in </a:t>
            </a:r>
            <a:r>
              <a:rPr lang="en-US" sz="2000" dirty="0" err="1" smtClean="0"/>
              <a:t>MySQL</a:t>
            </a:r>
            <a:r>
              <a:rPr lang="en-US" sz="2000" dirty="0" smtClean="0"/>
              <a:t> by using the </a:t>
            </a:r>
            <a:r>
              <a:rPr lang="en-US" sz="2000" b="1" dirty="0" smtClean="0"/>
              <a:t>CREATE DATABASE</a:t>
            </a:r>
            <a:r>
              <a:rPr lang="en-US" sz="2000" dirty="0" smtClean="0"/>
              <a:t> statement with the below syntax:</a:t>
            </a:r>
          </a:p>
          <a:p>
            <a:pPr lvl="2"/>
            <a:r>
              <a:rPr lang="en-US" sz="2000" b="1" dirty="0" smtClean="0"/>
              <a:t>CREATE</a:t>
            </a:r>
            <a:r>
              <a:rPr lang="en-US" sz="2000" dirty="0" smtClean="0"/>
              <a:t> </a:t>
            </a:r>
            <a:r>
              <a:rPr lang="en-US" sz="2000" b="1" dirty="0" smtClean="0"/>
              <a:t>DATABASE</a:t>
            </a:r>
            <a:r>
              <a:rPr lang="en-US" sz="2000" dirty="0" smtClean="0"/>
              <a:t> [IF NOT EXISTS] </a:t>
            </a:r>
            <a:r>
              <a:rPr lang="en-US" sz="2000" dirty="0" err="1" smtClean="0"/>
              <a:t>database_name</a:t>
            </a:r>
            <a:r>
              <a:rPr lang="en-US" sz="2000" dirty="0" smtClean="0"/>
              <a:t>  </a:t>
            </a:r>
          </a:p>
          <a:p>
            <a:pPr lvl="2"/>
            <a:r>
              <a:rPr lang="en-US" sz="2000" dirty="0" smtClean="0"/>
              <a:t>[</a:t>
            </a:r>
            <a:r>
              <a:rPr lang="en-US" sz="2000" b="1" dirty="0" smtClean="0"/>
              <a:t>CHARACTER</a:t>
            </a:r>
            <a:r>
              <a:rPr lang="en-US" sz="2000" dirty="0" smtClean="0"/>
              <a:t> </a:t>
            </a:r>
            <a:r>
              <a:rPr lang="en-US" sz="2000" b="1" dirty="0" smtClean="0"/>
              <a:t>SET</a:t>
            </a:r>
            <a:r>
              <a:rPr lang="en-US" sz="2000" dirty="0" smtClean="0"/>
              <a:t> </a:t>
            </a:r>
            <a:r>
              <a:rPr lang="en-US" sz="2000" dirty="0" err="1" smtClean="0"/>
              <a:t>charset_name</a:t>
            </a:r>
            <a:r>
              <a:rPr lang="en-US" sz="2000" dirty="0" smtClean="0"/>
              <a:t>]  </a:t>
            </a:r>
          </a:p>
          <a:p>
            <a:pPr lvl="2"/>
            <a:r>
              <a:rPr lang="en-US" sz="2000" dirty="0" smtClean="0"/>
              <a:t>[</a:t>
            </a:r>
            <a:r>
              <a:rPr lang="en-US" sz="2000" b="1" dirty="0" smtClean="0"/>
              <a:t>COLLATE</a:t>
            </a:r>
            <a:r>
              <a:rPr lang="en-US" sz="2000" dirty="0" smtClean="0"/>
              <a:t> </a:t>
            </a:r>
            <a:r>
              <a:rPr lang="en-US" sz="2000" dirty="0" err="1" smtClean="0"/>
              <a:t>collation_name</a:t>
            </a:r>
            <a:r>
              <a:rPr lang="en-US" sz="2000" dirty="0" smtClean="0"/>
              <a:t>];  </a:t>
            </a:r>
          </a:p>
        </p:txBody>
      </p:sp>
      <p:sp>
        <p:nvSpPr>
          <p:cNvPr id="6" name="TextBox 5"/>
          <p:cNvSpPr txBox="1"/>
          <p:nvPr/>
        </p:nvSpPr>
        <p:spPr>
          <a:xfrm>
            <a:off x="714348" y="5214950"/>
            <a:ext cx="6357982" cy="369332"/>
          </a:xfrm>
          <a:prstGeom prst="rect">
            <a:avLst/>
          </a:prstGeom>
          <a:noFill/>
        </p:spPr>
        <p:txBody>
          <a:bodyPr wrap="square" rtlCol="0">
            <a:spAutoFit/>
          </a:bodyPr>
          <a:lstStyle/>
          <a:p>
            <a:r>
              <a:rPr lang="en-US" dirty="0" smtClean="0"/>
              <a:t>2. </a:t>
            </a:r>
            <a:r>
              <a:rPr lang="en-US" dirty="0" err="1" smtClean="0"/>
              <a:t>MySQL</a:t>
            </a:r>
            <a:r>
              <a:rPr lang="en-US" dirty="0" smtClean="0"/>
              <a:t> Workbench</a:t>
            </a:r>
          </a:p>
        </p:txBody>
      </p:sp>
      <p:pic>
        <p:nvPicPr>
          <p:cNvPr id="7" name="Picture 6">
            <a:extLst>
              <a:ext uri="{FF2B5EF4-FFF2-40B4-BE49-F238E27FC236}">
                <a16:creationId xmlns="" xmlns:a16="http://schemas.microsoft.com/office/drawing/2014/main" id="{26491CA9-656C-4247-9DA0-5E3F7AF5849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642919"/>
            <a:ext cx="6783665" cy="785817"/>
          </a:xfrm>
        </p:spPr>
        <p:txBody>
          <a:bodyPr>
            <a:normAutofit/>
          </a:bodyPr>
          <a:lstStyle/>
          <a:p>
            <a:pPr algn="ctr"/>
            <a:r>
              <a:rPr lang="en-IN" sz="3200" dirty="0" smtClean="0">
                <a:solidFill>
                  <a:schemeClr val="tx1">
                    <a:lumMod val="75000"/>
                    <a:lumOff val="25000"/>
                  </a:schemeClr>
                </a:solidFill>
                <a:latin typeface="+mn-lt"/>
                <a:ea typeface="Adobe Fangsong Std R" panose="02020400000000000000" pitchFamily="18" charset="-128"/>
              </a:rPr>
              <a:t>2.Using Workbench</a:t>
            </a:r>
            <a:endParaRPr lang="en-IN" sz="3200" dirty="0">
              <a:solidFill>
                <a:schemeClr val="tx1">
                  <a:lumMod val="75000"/>
                  <a:lumOff val="25000"/>
                </a:schemeClr>
              </a:solidFill>
              <a:latin typeface="+mn-lt"/>
              <a:ea typeface="Adobe Fangsong Std R" panose="02020400000000000000" pitchFamily="18" charset="-128"/>
            </a:endParaRPr>
          </a:p>
        </p:txBody>
      </p:sp>
      <p:pic>
        <p:nvPicPr>
          <p:cNvPr id="4" name="Content Placeholder 3" descr="create1.png"/>
          <p:cNvPicPr>
            <a:picLocks noGrp="1" noChangeAspect="1"/>
          </p:cNvPicPr>
          <p:nvPr>
            <p:ph sz="quarter" idx="13"/>
          </p:nvPr>
        </p:nvPicPr>
        <p:blipFill>
          <a:blip r:embed="rId2"/>
          <a:stretch>
            <a:fillRect/>
          </a:stretch>
        </p:blipFill>
        <p:spPr>
          <a:xfrm>
            <a:off x="571472" y="1571612"/>
            <a:ext cx="7000924" cy="464347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 xmlns:a16="http://schemas.microsoft.com/office/drawing/2014/main" id="{26491CA9-656C-4247-9DA0-5E3F7AF5849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reate2.png"/>
          <p:cNvPicPr>
            <a:picLocks noGrp="1" noChangeAspect="1"/>
          </p:cNvPicPr>
          <p:nvPr>
            <p:ph sz="quarter" idx="13"/>
          </p:nvPr>
        </p:nvPicPr>
        <p:blipFill>
          <a:blip r:embed="rId2"/>
          <a:stretch>
            <a:fillRect/>
          </a:stretch>
        </p:blipFill>
        <p:spPr>
          <a:xfrm>
            <a:off x="2357422" y="285728"/>
            <a:ext cx="3786214" cy="5996347"/>
          </a:xfrm>
        </p:spPr>
      </p:pic>
      <p:pic>
        <p:nvPicPr>
          <p:cNvPr id="3" name="Picture 2">
            <a:extLst>
              <a:ext uri="{FF2B5EF4-FFF2-40B4-BE49-F238E27FC236}">
                <a16:creationId xmlns="" xmlns:a16="http://schemas.microsoft.com/office/drawing/2014/main" id="{26491CA9-656C-4247-9DA0-5E3F7AF5849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CEAB4C-6F56-4083-9386-8837F0219BD6}"/>
              </a:ext>
            </a:extLst>
          </p:cNvPr>
          <p:cNvSpPr>
            <a:spLocks noGrp="1"/>
          </p:cNvSpPr>
          <p:nvPr>
            <p:ph type="title"/>
          </p:nvPr>
        </p:nvSpPr>
        <p:spPr>
          <a:xfrm>
            <a:off x="609244" y="365126"/>
            <a:ext cx="6783665" cy="835025"/>
          </a:xfrm>
        </p:spPr>
        <p:txBody>
          <a:bodyPr>
            <a:normAutofit/>
          </a:bodyPr>
          <a:lstStyle/>
          <a:p>
            <a:pPr marL="0" marR="0" lvl="0" indent="0" algn="ctr" fontAlgn="base">
              <a:spcAft>
                <a:spcPct val="0"/>
              </a:spcAft>
              <a:tabLst/>
            </a:pPr>
            <a:r>
              <a:rPr lang="en-US" altLang="en-US" sz="4000" dirty="0">
                <a:solidFill>
                  <a:schemeClr val="tx1">
                    <a:lumMod val="75000"/>
                    <a:lumOff val="25000"/>
                  </a:schemeClr>
                </a:solidFill>
                <a:latin typeface="+mn-lt"/>
                <a:ea typeface="Adobe Fangsong Std R" panose="02020400000000000000" pitchFamily="18" charset="-128"/>
              </a:rPr>
              <a:t>PARAMETER EXPLANATION</a:t>
            </a:r>
            <a:endParaRPr lang="en-IN" sz="4000" dirty="0">
              <a:solidFill>
                <a:schemeClr val="tx1">
                  <a:lumMod val="75000"/>
                  <a:lumOff val="25000"/>
                </a:schemeClr>
              </a:solidFill>
              <a:latin typeface="+mn-lt"/>
              <a:ea typeface="Adobe Fangsong Std R" panose="02020400000000000000" pitchFamily="18" charset="-128"/>
            </a:endParaRPr>
          </a:p>
        </p:txBody>
      </p:sp>
      <p:graphicFrame>
        <p:nvGraphicFramePr>
          <p:cNvPr id="4" name="Content Placeholder 3">
            <a:extLst>
              <a:ext uri="{FF2B5EF4-FFF2-40B4-BE49-F238E27FC236}">
                <a16:creationId xmlns:a16="http://schemas.microsoft.com/office/drawing/2014/main" xmlns="" id="{93843805-349B-49B6-AE86-4558F4C20440}"/>
              </a:ext>
            </a:extLst>
          </p:cNvPr>
          <p:cNvGraphicFramePr>
            <a:graphicFrameLocks noGrp="1"/>
          </p:cNvGraphicFramePr>
          <p:nvPr>
            <p:ph sz="quarter" idx="13"/>
            <p:extLst>
              <p:ext uri="{D42A27DB-BD31-4B8C-83A1-F6EECF244321}">
                <p14:modId xmlns:p14="http://schemas.microsoft.com/office/powerpoint/2010/main" xmlns="" val="3075133097"/>
              </p:ext>
            </p:extLst>
          </p:nvPr>
        </p:nvGraphicFramePr>
        <p:xfrm>
          <a:off x="902137" y="2166840"/>
          <a:ext cx="6291620" cy="3833910"/>
        </p:xfrm>
        <a:graphic>
          <a:graphicData uri="http://schemas.openxmlformats.org/drawingml/2006/table">
            <a:tbl>
              <a:tblPr/>
              <a:tblGrid>
                <a:gridCol w="3145810">
                  <a:extLst>
                    <a:ext uri="{9D8B030D-6E8A-4147-A177-3AD203B41FA5}">
                      <a16:colId xmlns:a16="http://schemas.microsoft.com/office/drawing/2014/main" xmlns="" val="3935387378"/>
                    </a:ext>
                  </a:extLst>
                </a:gridCol>
                <a:gridCol w="3145810">
                  <a:extLst>
                    <a:ext uri="{9D8B030D-6E8A-4147-A177-3AD203B41FA5}">
                      <a16:colId xmlns:a16="http://schemas.microsoft.com/office/drawing/2014/main" xmlns="" val="3317881769"/>
                    </a:ext>
                  </a:extLst>
                </a:gridCol>
              </a:tblGrid>
              <a:tr h="616803">
                <a:tc>
                  <a:txBody>
                    <a:bodyPr/>
                    <a:lstStyle/>
                    <a:p>
                      <a:pPr algn="l" fontAlgn="t"/>
                      <a:r>
                        <a:rPr lang="en-IN" sz="1400" dirty="0">
                          <a:solidFill>
                            <a:srgbClr val="000000"/>
                          </a:solidFill>
                          <a:effectLst/>
                          <a:latin typeface="times new roman" panose="02020603050405020304" pitchFamily="18" charset="0"/>
                        </a:rPr>
                        <a:t>Parameter</a:t>
                      </a:r>
                    </a:p>
                  </a:txBody>
                  <a:tcPr marL="53439" marR="53439" marT="71252" marB="71252">
                    <a:lnL w="7620" cap="flat" cmpd="sng" algn="ctr">
                      <a:solidFill>
                        <a:srgbClr val="D0B1F3"/>
                      </a:solidFill>
                      <a:prstDash val="solid"/>
                      <a:round/>
                      <a:headEnd type="none" w="med" len="med"/>
                      <a:tailEnd type="none" w="med" len="med"/>
                    </a:lnL>
                    <a:lnR w="7620" cap="flat" cmpd="sng" algn="ctr">
                      <a:solidFill>
                        <a:srgbClr val="D0B1F3"/>
                      </a:solidFill>
                      <a:prstDash val="solid"/>
                      <a:round/>
                      <a:headEnd type="none" w="med" len="med"/>
                      <a:tailEnd type="none" w="med" len="med"/>
                    </a:lnR>
                    <a:lnT w="7620" cap="flat" cmpd="sng" algn="ctr">
                      <a:solidFill>
                        <a:srgbClr val="D0B1F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Description</a:t>
                      </a:r>
                    </a:p>
                  </a:txBody>
                  <a:tcPr marL="53439" marR="53439" marT="71252" marB="71252">
                    <a:lnL w="7620" cap="flat" cmpd="sng" algn="ctr">
                      <a:solidFill>
                        <a:srgbClr val="D0B1F3"/>
                      </a:solidFill>
                      <a:prstDash val="solid"/>
                      <a:round/>
                      <a:headEnd type="none" w="med" len="med"/>
                      <a:tailEnd type="none" w="med" len="med"/>
                    </a:lnL>
                    <a:lnR w="7620" cap="flat" cmpd="sng" algn="ctr">
                      <a:solidFill>
                        <a:srgbClr val="D0B1F3"/>
                      </a:solidFill>
                      <a:prstDash val="solid"/>
                      <a:round/>
                      <a:headEnd type="none" w="med" len="med"/>
                      <a:tailEnd type="none" w="med" len="med"/>
                    </a:lnR>
                    <a:lnT w="7620" cap="flat" cmpd="sng" algn="ctr">
                      <a:solidFill>
                        <a:srgbClr val="D0B1F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1554323884"/>
                  </a:ext>
                </a:extLst>
              </a:tr>
              <a:tr h="1114090">
                <a:tc>
                  <a:txBody>
                    <a:bodyPr/>
                    <a:lstStyle/>
                    <a:p>
                      <a:pPr algn="just" fontAlgn="t"/>
                      <a:r>
                        <a:rPr lang="en-IN" sz="1400" dirty="0">
                          <a:solidFill>
                            <a:srgbClr val="333333"/>
                          </a:solidFill>
                          <a:effectLst/>
                          <a:latin typeface="inter-regular"/>
                        </a:rPr>
                        <a:t>database_name</a:t>
                      </a:r>
                    </a:p>
                  </a:txBody>
                  <a:tcPr marL="35627" marR="35627" marT="47502" marB="475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It is the name of a new database that should be unique in the MySQL server instance. The </a:t>
                      </a:r>
                      <a:r>
                        <a:rPr lang="en-US" sz="1400" b="1" dirty="0">
                          <a:solidFill>
                            <a:srgbClr val="333333"/>
                          </a:solidFill>
                          <a:effectLst/>
                          <a:latin typeface="inter-bold"/>
                        </a:rPr>
                        <a:t>IF NOT EXIST</a:t>
                      </a:r>
                      <a:r>
                        <a:rPr lang="en-US" sz="1400" dirty="0">
                          <a:solidFill>
                            <a:srgbClr val="333333"/>
                          </a:solidFill>
                          <a:effectLst/>
                          <a:latin typeface="inter-regular"/>
                        </a:rPr>
                        <a:t> clause avoids an error when we create a database that already exists.</a:t>
                      </a:r>
                    </a:p>
                  </a:txBody>
                  <a:tcPr marL="35627" marR="35627" marT="47502" marB="475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4185625732"/>
                  </a:ext>
                </a:extLst>
              </a:tr>
              <a:tr h="1459841">
                <a:tc>
                  <a:txBody>
                    <a:bodyPr/>
                    <a:lstStyle/>
                    <a:p>
                      <a:pPr algn="just" fontAlgn="t"/>
                      <a:r>
                        <a:rPr lang="en-IN" sz="1400">
                          <a:solidFill>
                            <a:srgbClr val="333333"/>
                          </a:solidFill>
                          <a:effectLst/>
                          <a:latin typeface="inter-regular"/>
                        </a:rPr>
                        <a:t>charset_name</a:t>
                      </a:r>
                    </a:p>
                  </a:txBody>
                  <a:tcPr marL="35627" marR="35627" marT="47502" marB="475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inter-regular"/>
                        </a:rPr>
                        <a:t>It is optional. It is the name of the character set to store every character in a string. MySQL database server supports many character sets. If we do not provide this in the statement, MySQL takes the default character set.</a:t>
                      </a:r>
                    </a:p>
                  </a:txBody>
                  <a:tcPr marL="35627" marR="35627" marT="47502" marB="475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501457266"/>
                  </a:ext>
                </a:extLst>
              </a:tr>
              <a:tr h="595462">
                <a:tc>
                  <a:txBody>
                    <a:bodyPr/>
                    <a:lstStyle/>
                    <a:p>
                      <a:pPr algn="just" fontAlgn="t"/>
                      <a:r>
                        <a:rPr lang="en-IN" sz="1400">
                          <a:solidFill>
                            <a:srgbClr val="333333"/>
                          </a:solidFill>
                          <a:effectLst/>
                          <a:latin typeface="inter-regular"/>
                        </a:rPr>
                        <a:t>collation_name</a:t>
                      </a:r>
                    </a:p>
                  </a:txBody>
                  <a:tcPr marL="35627" marR="35627" marT="47502" marB="475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It is optional that compares characters in a particular character set.</a:t>
                      </a:r>
                    </a:p>
                  </a:txBody>
                  <a:tcPr marL="35627" marR="35627" marT="47502" marB="475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406707252"/>
                  </a:ext>
                </a:extLst>
              </a:tr>
            </a:tbl>
          </a:graphicData>
        </a:graphic>
      </p:graphicFrame>
      <p:sp>
        <p:nvSpPr>
          <p:cNvPr id="7" name="TextBox 6">
            <a:extLst>
              <a:ext uri="{FF2B5EF4-FFF2-40B4-BE49-F238E27FC236}">
                <a16:creationId xmlns:a16="http://schemas.microsoft.com/office/drawing/2014/main" xmlns="" id="{243F9EFF-1285-4BA9-994A-C2654A661196}"/>
              </a:ext>
            </a:extLst>
          </p:cNvPr>
          <p:cNvSpPr txBox="1"/>
          <p:nvPr/>
        </p:nvSpPr>
        <p:spPr>
          <a:xfrm>
            <a:off x="902137" y="1297027"/>
            <a:ext cx="4572000" cy="646331"/>
          </a:xfrm>
          <a:prstGeom prst="rect">
            <a:avLst/>
          </a:prstGeom>
          <a:noFill/>
        </p:spPr>
        <p:txBody>
          <a:bodyPr wrap="square">
            <a:spAutoFit/>
          </a:bodyPr>
          <a:lstStyle/>
          <a:p>
            <a:r>
              <a:rPr kumimoji="0" lang="en-US" altLang="en-US" sz="1800" b="0" i="0" u="none" strike="noStrike" cap="none" normalizeH="0" baseline="0" dirty="0">
                <a:ln>
                  <a:noFill/>
                </a:ln>
                <a:solidFill>
                  <a:srgbClr val="333333"/>
                </a:solidFill>
                <a:effectLst/>
                <a:latin typeface="inter-regular"/>
              </a:rPr>
              <a:t>The parameter descriptions of the above syntax are as follows:</a:t>
            </a:r>
            <a:endParaRPr lang="en-IN" dirty="0"/>
          </a:p>
        </p:txBody>
      </p:sp>
      <p:pic>
        <p:nvPicPr>
          <p:cNvPr id="5" name="Picture 4">
            <a:extLst>
              <a:ext uri="{FF2B5EF4-FFF2-40B4-BE49-F238E27FC236}">
                <a16:creationId xmlns:a16="http://schemas.microsoft.com/office/drawing/2014/main" xmlns="" id="{72956DAF-3A6F-4211-BE21-54F50BD4D06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1148575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824753"/>
            <a:ext cx="6783665" cy="865935"/>
          </a:xfrm>
        </p:spPr>
        <p:txBody>
          <a:bodyPr>
            <a:normAutofit/>
          </a:bodyPr>
          <a:lstStyle/>
          <a:p>
            <a:pPr algn="ctr"/>
            <a:endParaRPr lang="en-IN" sz="32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pic>
        <p:nvPicPr>
          <p:cNvPr id="4" name="Content Placeholder 3" descr="d2.jpg"/>
          <p:cNvPicPr>
            <a:picLocks noGrp="1" noChangeAspect="1"/>
          </p:cNvPicPr>
          <p:nvPr>
            <p:ph sz="quarter" idx="13"/>
          </p:nvPr>
        </p:nvPicPr>
        <p:blipFill>
          <a:blip r:embed="rId2"/>
          <a:stretch>
            <a:fillRect/>
          </a:stretch>
        </p:blipFill>
        <p:spPr>
          <a:xfrm>
            <a:off x="357158" y="714356"/>
            <a:ext cx="7215238" cy="5070500"/>
          </a:xfrm>
        </p:spPr>
      </p:pic>
    </p:spTree>
    <p:extLst>
      <p:ext uri="{BB962C8B-B14F-4D97-AF65-F5344CB8AC3E}">
        <p14:creationId xmlns:p14="http://schemas.microsoft.com/office/powerpoint/2010/main" xmlns="" val="30769706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D5FE62-5998-453B-9909-078D564F338C}"/>
              </a:ext>
            </a:extLst>
          </p:cNvPr>
          <p:cNvSpPr>
            <a:spLocks noGrp="1"/>
          </p:cNvSpPr>
          <p:nvPr>
            <p:ph type="title"/>
          </p:nvPr>
        </p:nvSpPr>
        <p:spPr>
          <a:xfrm>
            <a:off x="609244" y="365126"/>
            <a:ext cx="6783665" cy="749300"/>
          </a:xfrm>
        </p:spPr>
        <p:txBody>
          <a:bodyPr>
            <a:normAutofit/>
          </a:bodyPr>
          <a:lstStyle/>
          <a:p>
            <a:pPr algn="ctr"/>
            <a:r>
              <a:rPr lang="en-IN" sz="3600" dirty="0">
                <a:solidFill>
                  <a:schemeClr val="tx1">
                    <a:lumMod val="75000"/>
                    <a:lumOff val="25000"/>
                  </a:schemeClr>
                </a:solidFill>
                <a:latin typeface="+mn-lt"/>
                <a:ea typeface="Adobe Fangsong Std R" panose="02020400000000000000" pitchFamily="18" charset="-128"/>
              </a:rPr>
              <a:t>CREATE DATABASE</a:t>
            </a:r>
            <a:endParaRPr lang="en-IN" sz="3600" dirty="0">
              <a:latin typeface="+mn-lt"/>
            </a:endParaRPr>
          </a:p>
        </p:txBody>
      </p:sp>
      <p:sp>
        <p:nvSpPr>
          <p:cNvPr id="3" name="Content Placeholder 2">
            <a:extLst>
              <a:ext uri="{FF2B5EF4-FFF2-40B4-BE49-F238E27FC236}">
                <a16:creationId xmlns:a16="http://schemas.microsoft.com/office/drawing/2014/main" xmlns="" id="{8EF9E35F-2E7C-4BC2-AC32-9F65EBA57B06}"/>
              </a:ext>
            </a:extLst>
          </p:cNvPr>
          <p:cNvSpPr>
            <a:spLocks noGrp="1"/>
          </p:cNvSpPr>
          <p:nvPr>
            <p:ph sz="quarter" idx="13"/>
          </p:nvPr>
        </p:nvSpPr>
        <p:spPr>
          <a:xfrm>
            <a:off x="609244" y="1441450"/>
            <a:ext cx="6783665" cy="950119"/>
          </a:xfrm>
        </p:spPr>
        <p:txBody>
          <a:bodyPr>
            <a:normAutofit/>
          </a:bodyPr>
          <a:lstStyle/>
          <a:p>
            <a:r>
              <a:rPr lang="en-IN" sz="1800" b="1" i="0" dirty="0">
                <a:effectLst/>
              </a:rPr>
              <a:t>CREATE</a:t>
            </a:r>
            <a:r>
              <a:rPr lang="en-IN" sz="1800" b="0" i="0" dirty="0">
                <a:effectLst/>
              </a:rPr>
              <a:t> </a:t>
            </a:r>
            <a:r>
              <a:rPr lang="en-IN" sz="1800" b="1" i="0" dirty="0">
                <a:effectLst/>
              </a:rPr>
              <a:t>DATABASE</a:t>
            </a:r>
            <a:r>
              <a:rPr lang="en-IN" sz="1800" b="0" i="0" dirty="0">
                <a:effectLst/>
              </a:rPr>
              <a:t> employee</a:t>
            </a:r>
            <a:r>
              <a:rPr lang="en-IN" sz="1800" b="0" i="0" dirty="0">
                <a:solidFill>
                  <a:srgbClr val="000000"/>
                </a:solidFill>
                <a:effectLst/>
              </a:rPr>
              <a:t>;  </a:t>
            </a:r>
          </a:p>
          <a:p>
            <a:r>
              <a:rPr lang="en-IN" sz="1800" dirty="0">
                <a:solidFill>
                  <a:srgbClr val="000000"/>
                </a:solidFill>
              </a:rPr>
              <a:t>Show databases;</a:t>
            </a:r>
          </a:p>
        </p:txBody>
      </p:sp>
      <p:pic>
        <p:nvPicPr>
          <p:cNvPr id="5" name="Picture 4">
            <a:extLst>
              <a:ext uri="{FF2B5EF4-FFF2-40B4-BE49-F238E27FC236}">
                <a16:creationId xmlns:a16="http://schemas.microsoft.com/office/drawing/2014/main" xmlns="" id="{E45EFC11-80D6-448A-BCBE-2738BB43217C}"/>
              </a:ext>
            </a:extLst>
          </p:cNvPr>
          <p:cNvPicPr>
            <a:picLocks noChangeAspect="1"/>
          </p:cNvPicPr>
          <p:nvPr/>
        </p:nvPicPr>
        <p:blipFill rotWithShape="1">
          <a:blip r:embed="rId2">
            <a:extLst>
              <a:ext uri="{28A0092B-C50C-407E-A947-70E740481C1C}">
                <a14:useLocalDpi xmlns:a14="http://schemas.microsoft.com/office/drawing/2010/main" xmlns="" val="0"/>
              </a:ext>
            </a:extLst>
          </a:blip>
          <a:srcRect b="16303"/>
          <a:stretch/>
        </p:blipFill>
        <p:spPr>
          <a:xfrm>
            <a:off x="1072616" y="2391570"/>
            <a:ext cx="3391832" cy="373000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xmlns="" id="{49F136D4-5E20-41FE-9B36-27B31515A29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21427938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0A6968-C737-4DDC-8F67-23BEF0B03AB6}"/>
              </a:ext>
            </a:extLst>
          </p:cNvPr>
          <p:cNvSpPr>
            <a:spLocks noGrp="1"/>
          </p:cNvSpPr>
          <p:nvPr>
            <p:ph type="title"/>
          </p:nvPr>
        </p:nvSpPr>
        <p:spPr/>
        <p:txBody>
          <a:bodyPr/>
          <a:lstStyle/>
          <a:p>
            <a:pPr algn="ctr"/>
            <a:r>
              <a:rPr lang="en-IN" sz="4000" dirty="0">
                <a:solidFill>
                  <a:schemeClr val="tx1">
                    <a:lumMod val="75000"/>
                    <a:lumOff val="25000"/>
                  </a:schemeClr>
                </a:solidFill>
                <a:latin typeface="+mn-lt"/>
                <a:ea typeface="Adobe Fangsong Std R" panose="02020400000000000000" pitchFamily="18" charset="-128"/>
              </a:rPr>
              <a:t>SELECT DATABASE</a:t>
            </a:r>
          </a:p>
        </p:txBody>
      </p:sp>
      <p:sp>
        <p:nvSpPr>
          <p:cNvPr id="3" name="Content Placeholder 2">
            <a:extLst>
              <a:ext uri="{FF2B5EF4-FFF2-40B4-BE49-F238E27FC236}">
                <a16:creationId xmlns:a16="http://schemas.microsoft.com/office/drawing/2014/main" xmlns="" id="{A89E7D3B-7169-478B-8B2A-3B5115AB8FBF}"/>
              </a:ext>
            </a:extLst>
          </p:cNvPr>
          <p:cNvSpPr>
            <a:spLocks noGrp="1"/>
          </p:cNvSpPr>
          <p:nvPr>
            <p:ph sz="quarter" idx="13"/>
          </p:nvPr>
        </p:nvSpPr>
        <p:spPr>
          <a:xfrm>
            <a:off x="628651" y="1930401"/>
            <a:ext cx="6783665" cy="3622675"/>
          </a:xfrm>
        </p:spPr>
        <p:txBody>
          <a:bodyPr/>
          <a:lstStyle/>
          <a:p>
            <a:pPr algn="just"/>
            <a:r>
              <a:rPr lang="en-US" sz="2000" b="0" i="0" dirty="0">
                <a:solidFill>
                  <a:srgbClr val="333333"/>
                </a:solidFill>
                <a:effectLst/>
              </a:rPr>
              <a:t>SELECT Database is used in MySQL to select a particular database to work with. This query is used when multiple databases are available with MySQL Server.</a:t>
            </a:r>
          </a:p>
          <a:p>
            <a:pPr algn="just"/>
            <a:r>
              <a:rPr lang="en-US" sz="2000" b="0" i="0" dirty="0">
                <a:solidFill>
                  <a:srgbClr val="333333"/>
                </a:solidFill>
                <a:effectLst/>
              </a:rPr>
              <a:t>You can use SQL command </a:t>
            </a:r>
            <a:r>
              <a:rPr lang="en-US" sz="2000" b="1" i="0" dirty="0">
                <a:solidFill>
                  <a:srgbClr val="333333"/>
                </a:solidFill>
                <a:effectLst/>
              </a:rPr>
              <a:t>USE</a:t>
            </a:r>
            <a:r>
              <a:rPr lang="en-US" sz="2000" b="0" i="0" dirty="0">
                <a:solidFill>
                  <a:srgbClr val="333333"/>
                </a:solidFill>
                <a:effectLst/>
              </a:rPr>
              <a:t> to select a particular database.</a:t>
            </a:r>
          </a:p>
          <a:p>
            <a:pPr algn="just"/>
            <a:r>
              <a:rPr lang="en-US" sz="2000" b="1" i="0" dirty="0">
                <a:solidFill>
                  <a:srgbClr val="333333"/>
                </a:solidFill>
                <a:effectLst/>
              </a:rPr>
              <a:t>Syntax:</a:t>
            </a:r>
            <a:endParaRPr lang="en-US" sz="2000" b="0" i="0" dirty="0">
              <a:solidFill>
                <a:srgbClr val="333333"/>
              </a:solidFill>
              <a:effectLst/>
            </a:endParaRPr>
          </a:p>
          <a:p>
            <a:pPr marL="0" indent="0" algn="just">
              <a:buNone/>
            </a:pPr>
            <a:r>
              <a:rPr lang="en-US" sz="2000" b="0" i="0" dirty="0">
                <a:solidFill>
                  <a:srgbClr val="000000"/>
                </a:solidFill>
                <a:effectLst/>
              </a:rPr>
              <a:t>       USE database_name;  </a:t>
            </a:r>
          </a:p>
          <a:p>
            <a:pPr marL="0" indent="0">
              <a:buNone/>
            </a:pPr>
            <a:r>
              <a:rPr lang="en-US" sz="2000" dirty="0"/>
              <a:t>For example;</a:t>
            </a:r>
          </a:p>
          <a:p>
            <a:pPr marL="0" indent="0">
              <a:buNone/>
            </a:pPr>
            <a:endParaRPr lang="en-US" sz="2000" dirty="0"/>
          </a:p>
          <a:p>
            <a:pPr marL="0" indent="0">
              <a:buNone/>
            </a:pPr>
            <a:endParaRPr lang="en-US" sz="2000" dirty="0"/>
          </a:p>
          <a:p>
            <a:pPr marL="0" indent="0">
              <a:buNone/>
            </a:pPr>
            <a:endParaRPr lang="en-US" sz="2000" dirty="0"/>
          </a:p>
        </p:txBody>
      </p:sp>
      <p:pic>
        <p:nvPicPr>
          <p:cNvPr id="5" name="Picture 4">
            <a:extLst>
              <a:ext uri="{FF2B5EF4-FFF2-40B4-BE49-F238E27FC236}">
                <a16:creationId xmlns:a16="http://schemas.microsoft.com/office/drawing/2014/main" xmlns="" id="{BFCB6839-3B61-4C2B-BF3F-015E418D2F4A}"/>
              </a:ext>
            </a:extLst>
          </p:cNvPr>
          <p:cNvPicPr>
            <a:picLocks noChangeAspect="1"/>
          </p:cNvPicPr>
          <p:nvPr/>
        </p:nvPicPr>
        <p:blipFill rotWithShape="1">
          <a:blip r:embed="rId2">
            <a:extLst>
              <a:ext uri="{28A0092B-C50C-407E-A947-70E740481C1C}">
                <a14:useLocalDpi xmlns:a14="http://schemas.microsoft.com/office/drawing/2010/main" xmlns="" val="0"/>
              </a:ext>
            </a:extLst>
          </a:blip>
          <a:srcRect t="83793"/>
          <a:stretch/>
        </p:blipFill>
        <p:spPr>
          <a:xfrm>
            <a:off x="1541573" y="4643446"/>
            <a:ext cx="2816113" cy="10382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xmlns="" id="{56B0D56A-E479-473C-A078-800D64BDBEF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42058706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740C93-687D-44C9-93C4-4C0BAEA3F2D4}"/>
              </a:ext>
            </a:extLst>
          </p:cNvPr>
          <p:cNvSpPr>
            <a:spLocks noGrp="1"/>
          </p:cNvSpPr>
          <p:nvPr>
            <p:ph type="title"/>
          </p:nvPr>
        </p:nvSpPr>
        <p:spPr>
          <a:xfrm>
            <a:off x="632534" y="338493"/>
            <a:ext cx="6760374" cy="1325563"/>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DROP DATABASE</a:t>
            </a:r>
          </a:p>
        </p:txBody>
      </p:sp>
      <p:sp>
        <p:nvSpPr>
          <p:cNvPr id="3" name="Content Placeholder 2">
            <a:extLst>
              <a:ext uri="{FF2B5EF4-FFF2-40B4-BE49-F238E27FC236}">
                <a16:creationId xmlns:a16="http://schemas.microsoft.com/office/drawing/2014/main" xmlns="" id="{D498D096-949D-4829-9672-44B2CA6F73EC}"/>
              </a:ext>
            </a:extLst>
          </p:cNvPr>
          <p:cNvSpPr>
            <a:spLocks noGrp="1"/>
          </p:cNvSpPr>
          <p:nvPr>
            <p:ph sz="quarter" idx="13"/>
          </p:nvPr>
        </p:nvSpPr>
        <p:spPr>
          <a:xfrm>
            <a:off x="785786" y="1930400"/>
            <a:ext cx="6626530" cy="2927359"/>
          </a:xfrm>
        </p:spPr>
        <p:txBody>
          <a:bodyPr>
            <a:normAutofit/>
          </a:bodyPr>
          <a:lstStyle/>
          <a:p>
            <a:r>
              <a:rPr lang="en-US" sz="2000" b="0" i="0" dirty="0">
                <a:solidFill>
                  <a:srgbClr val="333333"/>
                </a:solidFill>
                <a:effectLst/>
              </a:rPr>
              <a:t>We can drop/delete/remove a MySQL database quickly with the MySQL DROP DATABASE command. It will delete the database along with all the tables, indexes, and constraints permanently.</a:t>
            </a:r>
          </a:p>
          <a:p>
            <a:r>
              <a:rPr lang="en-US" sz="2000" b="0" i="0" dirty="0">
                <a:solidFill>
                  <a:srgbClr val="333333"/>
                </a:solidFill>
                <a:effectLst/>
              </a:rPr>
              <a:t> Therefore, we should have to be very careful while removing the database in MySQL because we will lose all the data available in the database.</a:t>
            </a:r>
          </a:p>
          <a:p>
            <a:r>
              <a:rPr lang="en-US" sz="2000" b="0" i="0" dirty="0">
                <a:solidFill>
                  <a:srgbClr val="333333"/>
                </a:solidFill>
                <a:effectLst/>
              </a:rPr>
              <a:t> If the database is not available in the MySQL server, the DROP DATABASE statement throws an error.</a:t>
            </a:r>
            <a:endParaRPr lang="en-IN" sz="2000" dirty="0"/>
          </a:p>
        </p:txBody>
      </p:sp>
      <p:pic>
        <p:nvPicPr>
          <p:cNvPr id="4" name="Picture 3">
            <a:extLst>
              <a:ext uri="{FF2B5EF4-FFF2-40B4-BE49-F238E27FC236}">
                <a16:creationId xmlns:a16="http://schemas.microsoft.com/office/drawing/2014/main" xmlns="" id="{086FD47F-8AA4-4DF1-9C32-EEAA4664A70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78905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0D943C-4699-46B3-ACA7-A7BE4BC5FB19}"/>
              </a:ext>
            </a:extLst>
          </p:cNvPr>
          <p:cNvSpPr>
            <a:spLocks noGrp="1"/>
          </p:cNvSpPr>
          <p:nvPr>
            <p:ph type="title"/>
          </p:nvPr>
        </p:nvSpPr>
        <p:spPr>
          <a:xfrm>
            <a:off x="609244" y="807868"/>
            <a:ext cx="6783665" cy="882820"/>
          </a:xfrm>
        </p:spPr>
        <p:txBody>
          <a:bodyPr/>
          <a:lstStyle/>
          <a:p>
            <a:pPr algn="ctr"/>
            <a:r>
              <a:rPr lang="en-IN" sz="4400" dirty="0">
                <a:solidFill>
                  <a:schemeClr val="tx1">
                    <a:lumMod val="75000"/>
                    <a:lumOff val="25000"/>
                  </a:schemeClr>
                </a:solidFill>
                <a:latin typeface="+mn-lt"/>
                <a:ea typeface="Adobe Fangsong Std R" panose="02020400000000000000" pitchFamily="18" charset="-128"/>
              </a:rPr>
              <a:t>DROP DATABASE</a:t>
            </a:r>
            <a:endParaRPr lang="en-IN" dirty="0">
              <a:latin typeface="+mn-lt"/>
            </a:endParaRPr>
          </a:p>
        </p:txBody>
      </p:sp>
      <p:sp>
        <p:nvSpPr>
          <p:cNvPr id="3" name="Content Placeholder 2">
            <a:extLst>
              <a:ext uri="{FF2B5EF4-FFF2-40B4-BE49-F238E27FC236}">
                <a16:creationId xmlns:a16="http://schemas.microsoft.com/office/drawing/2014/main" xmlns="" id="{F9BE7AD8-3FA0-4600-8539-3135EED1049E}"/>
              </a:ext>
            </a:extLst>
          </p:cNvPr>
          <p:cNvSpPr>
            <a:spLocks noGrp="1"/>
          </p:cNvSpPr>
          <p:nvPr>
            <p:ph sz="quarter" idx="13"/>
          </p:nvPr>
        </p:nvSpPr>
        <p:spPr>
          <a:xfrm>
            <a:off x="628651" y="1930400"/>
            <a:ext cx="6783665" cy="2801398"/>
          </a:xfrm>
        </p:spPr>
        <p:txBody>
          <a:bodyPr/>
          <a:lstStyle/>
          <a:p>
            <a:pPr algn="just"/>
            <a:r>
              <a:rPr lang="en-US" sz="2000" b="0" i="0" dirty="0">
                <a:effectLst/>
              </a:rPr>
              <a:t>We can drop an existing database in MySQL by using the DROP DATABASE statement with the below syntax:</a:t>
            </a:r>
          </a:p>
          <a:p>
            <a:pPr algn="just">
              <a:buFont typeface="+mj-lt"/>
              <a:buAutoNum type="arabicPeriod"/>
            </a:pPr>
            <a:r>
              <a:rPr lang="en-US" sz="2000" b="1" i="0" dirty="0">
                <a:effectLst/>
              </a:rPr>
              <a:t>DROP</a:t>
            </a:r>
            <a:r>
              <a:rPr lang="en-US" sz="2000" b="0" i="0" dirty="0">
                <a:effectLst/>
              </a:rPr>
              <a:t> </a:t>
            </a:r>
            <a:r>
              <a:rPr lang="en-US" sz="2000" b="1" i="0" dirty="0">
                <a:effectLst/>
              </a:rPr>
              <a:t>DATABASE</a:t>
            </a:r>
            <a:r>
              <a:rPr lang="en-US" sz="2000" b="0" i="0" dirty="0">
                <a:effectLst/>
              </a:rPr>
              <a:t> [IF EXISTS] </a:t>
            </a:r>
            <a:r>
              <a:rPr lang="en-US" sz="2000" b="0" i="0" dirty="0" err="1">
                <a:effectLst/>
              </a:rPr>
              <a:t>database_name</a:t>
            </a:r>
            <a:r>
              <a:rPr lang="en-US" sz="2000" b="0" i="0" dirty="0">
                <a:effectLst/>
              </a:rPr>
              <a:t>;    </a:t>
            </a:r>
          </a:p>
          <a:p>
            <a:pPr algn="just"/>
            <a:r>
              <a:rPr lang="en-US" sz="2000" b="0" i="0" dirty="0">
                <a:effectLst/>
              </a:rPr>
              <a:t>In MySQL, we can also use the below syntax for deleting the database. It is because the </a:t>
            </a:r>
            <a:r>
              <a:rPr lang="en-US" sz="2000" b="1" i="0" dirty="0">
                <a:effectLst/>
              </a:rPr>
              <a:t>schema</a:t>
            </a:r>
            <a:r>
              <a:rPr lang="en-US" sz="2000" b="0" i="0" dirty="0">
                <a:effectLst/>
              </a:rPr>
              <a:t> is the synonym for the database, so we can use them interchangeably.</a:t>
            </a:r>
          </a:p>
          <a:p>
            <a:pPr algn="just">
              <a:buFont typeface="+mj-lt"/>
              <a:buAutoNum type="arabicPeriod"/>
            </a:pPr>
            <a:r>
              <a:rPr lang="en-US" sz="2000" b="1" i="0" dirty="0">
                <a:effectLst/>
              </a:rPr>
              <a:t>DROP</a:t>
            </a:r>
            <a:r>
              <a:rPr lang="en-US" sz="2000" b="0" i="0" dirty="0">
                <a:effectLst/>
              </a:rPr>
              <a:t> </a:t>
            </a:r>
            <a:r>
              <a:rPr lang="en-US" sz="2000" b="1" i="0" dirty="0">
                <a:effectLst/>
              </a:rPr>
              <a:t>SCHEMA</a:t>
            </a:r>
            <a:r>
              <a:rPr lang="en-US" sz="2000" b="0" i="0" dirty="0">
                <a:effectLst/>
              </a:rPr>
              <a:t> [IF EXISTS] database_name;    </a:t>
            </a:r>
          </a:p>
        </p:txBody>
      </p:sp>
      <p:pic>
        <p:nvPicPr>
          <p:cNvPr id="4" name="Picture 3">
            <a:extLst>
              <a:ext uri="{FF2B5EF4-FFF2-40B4-BE49-F238E27FC236}">
                <a16:creationId xmlns:a16="http://schemas.microsoft.com/office/drawing/2014/main" xmlns="" id="{1E851C76-32AD-49B8-8E62-B7EE6E2430C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9103932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0BCF41-4E58-435F-B4B1-D5FA7E0AE933}"/>
              </a:ext>
            </a:extLst>
          </p:cNvPr>
          <p:cNvSpPr>
            <a:spLocks noGrp="1"/>
          </p:cNvSpPr>
          <p:nvPr>
            <p:ph type="title"/>
          </p:nvPr>
        </p:nvSpPr>
        <p:spPr/>
        <p:txBody>
          <a:bodyPr/>
          <a:lstStyle/>
          <a:p>
            <a:pPr algn="ctr"/>
            <a:r>
              <a:rPr lang="en-IN" sz="4400" dirty="0">
                <a:solidFill>
                  <a:schemeClr val="tx1">
                    <a:lumMod val="75000"/>
                    <a:lumOff val="25000"/>
                  </a:schemeClr>
                </a:solidFill>
                <a:latin typeface="+mn-lt"/>
                <a:ea typeface="Adobe Fangsong Std R" panose="02020400000000000000" pitchFamily="18" charset="-128"/>
              </a:rPr>
              <a:t>DROP DATABASE</a:t>
            </a:r>
            <a:endParaRPr lang="en-IN" dirty="0">
              <a:latin typeface="+mn-lt"/>
            </a:endParaRPr>
          </a:p>
        </p:txBody>
      </p:sp>
      <p:graphicFrame>
        <p:nvGraphicFramePr>
          <p:cNvPr id="4" name="Content Placeholder 3">
            <a:extLst>
              <a:ext uri="{FF2B5EF4-FFF2-40B4-BE49-F238E27FC236}">
                <a16:creationId xmlns:a16="http://schemas.microsoft.com/office/drawing/2014/main" xmlns="" id="{5420A7B0-B937-4462-8C9D-6C3E9736B288}"/>
              </a:ext>
            </a:extLst>
          </p:cNvPr>
          <p:cNvGraphicFramePr>
            <a:graphicFrameLocks noGrp="1"/>
          </p:cNvGraphicFramePr>
          <p:nvPr>
            <p:ph sz="quarter" idx="13"/>
            <p:extLst>
              <p:ext uri="{D42A27DB-BD31-4B8C-83A1-F6EECF244321}">
                <p14:modId xmlns:p14="http://schemas.microsoft.com/office/powerpoint/2010/main" xmlns="" val="3332067968"/>
              </p:ext>
            </p:extLst>
          </p:nvPr>
        </p:nvGraphicFramePr>
        <p:xfrm>
          <a:off x="765699" y="2962403"/>
          <a:ext cx="6538404" cy="3169920"/>
        </p:xfrm>
        <a:graphic>
          <a:graphicData uri="http://schemas.openxmlformats.org/drawingml/2006/table">
            <a:tbl>
              <a:tblPr/>
              <a:tblGrid>
                <a:gridCol w="3269202">
                  <a:extLst>
                    <a:ext uri="{9D8B030D-6E8A-4147-A177-3AD203B41FA5}">
                      <a16:colId xmlns:a16="http://schemas.microsoft.com/office/drawing/2014/main" xmlns="" val="3676124048"/>
                    </a:ext>
                  </a:extLst>
                </a:gridCol>
                <a:gridCol w="3269202">
                  <a:extLst>
                    <a:ext uri="{9D8B030D-6E8A-4147-A177-3AD203B41FA5}">
                      <a16:colId xmlns:a16="http://schemas.microsoft.com/office/drawing/2014/main" xmlns="" val="3170524641"/>
                    </a:ext>
                  </a:extLst>
                </a:gridCol>
              </a:tblGrid>
              <a:tr h="0">
                <a:tc>
                  <a:txBody>
                    <a:bodyPr/>
                    <a:lstStyle/>
                    <a:p>
                      <a:pPr algn="l" fontAlgn="t"/>
                      <a:r>
                        <a:rPr lang="en-IN">
                          <a:solidFill>
                            <a:srgbClr val="000000"/>
                          </a:solidFill>
                          <a:effectLst/>
                          <a:latin typeface="times new roman" panose="02020603050405020304" pitchFamily="18" charset="0"/>
                        </a:rPr>
                        <a:t>Parameter</a:t>
                      </a:r>
                    </a:p>
                  </a:txBody>
                  <a:tcPr marL="68580" marR="68580" marT="91440" marB="91440">
                    <a:lnL w="7620" cap="flat" cmpd="sng" algn="ctr">
                      <a:solidFill>
                        <a:srgbClr val="D04B41"/>
                      </a:solidFill>
                      <a:prstDash val="solid"/>
                      <a:round/>
                      <a:headEnd type="none" w="med" len="med"/>
                      <a:tailEnd type="none" w="med" len="med"/>
                    </a:lnL>
                    <a:lnR w="7620" cap="flat" cmpd="sng" algn="ctr">
                      <a:solidFill>
                        <a:srgbClr val="D04B41"/>
                      </a:solidFill>
                      <a:prstDash val="solid"/>
                      <a:round/>
                      <a:headEnd type="none" w="med" len="med"/>
                      <a:tailEnd type="none" w="med" len="med"/>
                    </a:lnR>
                    <a:lnT w="7620" cap="flat" cmpd="sng" algn="ctr">
                      <a:solidFill>
                        <a:srgbClr val="D04B4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L="68580" marR="68580" marT="91440" marB="91440">
                    <a:lnL w="7620" cap="flat" cmpd="sng" algn="ctr">
                      <a:solidFill>
                        <a:srgbClr val="D04B41"/>
                      </a:solidFill>
                      <a:prstDash val="solid"/>
                      <a:round/>
                      <a:headEnd type="none" w="med" len="med"/>
                      <a:tailEnd type="none" w="med" len="med"/>
                    </a:lnL>
                    <a:lnR w="7620" cap="flat" cmpd="sng" algn="ctr">
                      <a:solidFill>
                        <a:srgbClr val="D04B41"/>
                      </a:solidFill>
                      <a:prstDash val="solid"/>
                      <a:round/>
                      <a:headEnd type="none" w="med" len="med"/>
                      <a:tailEnd type="none" w="med" len="med"/>
                    </a:lnR>
                    <a:lnT w="7620" cap="flat" cmpd="sng" algn="ctr">
                      <a:solidFill>
                        <a:srgbClr val="D04B4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3161903000"/>
                  </a:ext>
                </a:extLst>
              </a:tr>
              <a:tr h="0">
                <a:tc>
                  <a:txBody>
                    <a:bodyPr/>
                    <a:lstStyle/>
                    <a:p>
                      <a:pPr algn="just" fontAlgn="t"/>
                      <a:r>
                        <a:rPr lang="en-IN">
                          <a:solidFill>
                            <a:srgbClr val="333333"/>
                          </a:solidFill>
                          <a:effectLst/>
                          <a:latin typeface="inter-regular"/>
                        </a:rPr>
                        <a:t>database_name</a:t>
                      </a:r>
                    </a:p>
                  </a:txBody>
                  <a:tcPr marL="45720" marR="4572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is the name of an existing database that we want to delete from the server. It should be unique in the MySQL server instance.</a:t>
                      </a:r>
                    </a:p>
                  </a:txBody>
                  <a:tcPr marL="45720" marR="4572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265355459"/>
                  </a:ext>
                </a:extLst>
              </a:tr>
              <a:tr h="0">
                <a:tc>
                  <a:txBody>
                    <a:bodyPr/>
                    <a:lstStyle/>
                    <a:p>
                      <a:pPr algn="just" fontAlgn="t"/>
                      <a:r>
                        <a:rPr lang="en-IN">
                          <a:solidFill>
                            <a:srgbClr val="333333"/>
                          </a:solidFill>
                          <a:effectLst/>
                          <a:latin typeface="inter-regular"/>
                        </a:rPr>
                        <a:t>IF EXISTS</a:t>
                      </a:r>
                    </a:p>
                  </a:txBody>
                  <a:tcPr marL="45720" marR="4572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It is optional. It is used to prevent from getting an error while removing a database that does not exist.</a:t>
                      </a:r>
                    </a:p>
                  </a:txBody>
                  <a:tcPr marL="45720" marR="4572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4057104040"/>
                  </a:ext>
                </a:extLst>
              </a:tr>
            </a:tbl>
          </a:graphicData>
        </a:graphic>
      </p:graphicFrame>
      <p:sp>
        <p:nvSpPr>
          <p:cNvPr id="5" name="Rectangle 1">
            <a:extLst>
              <a:ext uri="{FF2B5EF4-FFF2-40B4-BE49-F238E27FC236}">
                <a16:creationId xmlns:a16="http://schemas.microsoft.com/office/drawing/2014/main" xmlns="" id="{ED121780-278E-4DFD-A34A-CFF070AC34C5}"/>
              </a:ext>
            </a:extLst>
          </p:cNvPr>
          <p:cNvSpPr>
            <a:spLocks noChangeArrowheads="1"/>
          </p:cNvSpPr>
          <p:nvPr/>
        </p:nvSpPr>
        <p:spPr bwMode="auto">
          <a:xfrm>
            <a:off x="4502726" y="43934"/>
            <a:ext cx="184731" cy="36933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xmlns="" id="{61680654-966C-408C-A8E7-99F4B1AD817C}"/>
              </a:ext>
            </a:extLst>
          </p:cNvPr>
          <p:cNvSpPr txBox="1"/>
          <p:nvPr/>
        </p:nvSpPr>
        <p:spPr>
          <a:xfrm>
            <a:off x="765700" y="2011880"/>
            <a:ext cx="6538403" cy="646331"/>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33333"/>
                </a:solidFill>
                <a:effectLst/>
                <a:latin typeface="inter-bold"/>
              </a:rPr>
              <a:t>Parameter Explanation</a:t>
            </a:r>
            <a:endParaRPr kumimoji="0" lang="en-US" altLang="en-US" sz="105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inter-regular"/>
              </a:rPr>
              <a:t>The parameter descriptions of the above syntax are as follows: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xmlns="" id="{AD4DDF69-96D7-43C6-B7D3-A4FD19DBD19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22304017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564173-A495-4CEA-AAE7-01952AC59269}"/>
              </a:ext>
            </a:extLst>
          </p:cNvPr>
          <p:cNvSpPr>
            <a:spLocks noGrp="1"/>
          </p:cNvSpPr>
          <p:nvPr>
            <p:ph type="title"/>
          </p:nvPr>
        </p:nvSpPr>
        <p:spPr>
          <a:xfrm>
            <a:off x="609244" y="365126"/>
            <a:ext cx="6783665" cy="928733"/>
          </a:xfrm>
        </p:spPr>
        <p:txBody>
          <a:bodyPr/>
          <a:lstStyle/>
          <a:p>
            <a:pPr algn="ctr"/>
            <a:r>
              <a:rPr lang="en-IN" sz="4400" dirty="0">
                <a:solidFill>
                  <a:schemeClr val="tx1">
                    <a:lumMod val="75000"/>
                    <a:lumOff val="25000"/>
                  </a:schemeClr>
                </a:solidFill>
                <a:latin typeface="+mn-lt"/>
                <a:ea typeface="Adobe Fangsong Std R" panose="02020400000000000000" pitchFamily="18" charset="-128"/>
              </a:rPr>
              <a:t>DROP DATABASE</a:t>
            </a:r>
            <a:endParaRPr lang="en-IN" dirty="0">
              <a:latin typeface="+mn-lt"/>
            </a:endParaRPr>
          </a:p>
        </p:txBody>
      </p:sp>
      <p:sp>
        <p:nvSpPr>
          <p:cNvPr id="3" name="Content Placeholder 2">
            <a:extLst>
              <a:ext uri="{FF2B5EF4-FFF2-40B4-BE49-F238E27FC236}">
                <a16:creationId xmlns:a16="http://schemas.microsoft.com/office/drawing/2014/main" xmlns="" id="{D22F4CBE-3665-42EB-8503-3446CAD9BFE5}"/>
              </a:ext>
            </a:extLst>
          </p:cNvPr>
          <p:cNvSpPr>
            <a:spLocks noGrp="1"/>
          </p:cNvSpPr>
          <p:nvPr>
            <p:ph sz="quarter" idx="13"/>
          </p:nvPr>
        </p:nvSpPr>
        <p:spPr>
          <a:xfrm>
            <a:off x="628651" y="1447061"/>
            <a:ext cx="6783665" cy="5113538"/>
          </a:xfrm>
        </p:spPr>
        <p:txBody>
          <a:bodyPr>
            <a:normAutofit/>
          </a:bodyPr>
          <a:lstStyle/>
          <a:p>
            <a:r>
              <a:rPr lang="en-IN" sz="1900" b="1" i="0" dirty="0">
                <a:effectLst/>
              </a:rPr>
              <a:t>SHOW DATABASES;</a:t>
            </a:r>
          </a:p>
          <a:p>
            <a:pPr marL="0" indent="0">
              <a:buNone/>
            </a:pPr>
            <a:endParaRPr lang="en-IN" sz="2000" b="1" dirty="0"/>
          </a:p>
          <a:p>
            <a:pPr marL="0" indent="0">
              <a:buNone/>
            </a:pPr>
            <a:endParaRPr lang="en-IN" sz="2000" b="1" i="0" dirty="0">
              <a:effectLst/>
            </a:endParaRPr>
          </a:p>
          <a:p>
            <a:pPr marL="0" indent="0">
              <a:buNone/>
            </a:pPr>
            <a:endParaRPr lang="en-IN" sz="2000" b="1" dirty="0"/>
          </a:p>
          <a:p>
            <a:pPr marL="0" indent="0">
              <a:buNone/>
            </a:pPr>
            <a:endParaRPr lang="en-IN" sz="2000" b="1" dirty="0"/>
          </a:p>
          <a:p>
            <a:pPr marL="0" indent="0">
              <a:buNone/>
            </a:pPr>
            <a:endParaRPr lang="en-IN" sz="2000" b="1" dirty="0"/>
          </a:p>
          <a:p>
            <a:pPr marL="0" indent="0">
              <a:buNone/>
            </a:pPr>
            <a:endParaRPr lang="en-IN" sz="2000" b="1" dirty="0"/>
          </a:p>
          <a:p>
            <a:pPr marL="0" indent="0">
              <a:buNone/>
            </a:pPr>
            <a:endParaRPr lang="en-IN" sz="2000" b="1" i="0" dirty="0">
              <a:effectLst/>
            </a:endParaRPr>
          </a:p>
          <a:p>
            <a:r>
              <a:rPr lang="en-IN" sz="1900" b="1" i="0" dirty="0">
                <a:effectLst/>
              </a:rPr>
              <a:t>DROP</a:t>
            </a:r>
            <a:r>
              <a:rPr lang="en-IN" sz="1900" b="0" i="0" dirty="0">
                <a:effectLst/>
              </a:rPr>
              <a:t> </a:t>
            </a:r>
            <a:r>
              <a:rPr lang="en-IN" sz="1900" b="1" i="0" dirty="0">
                <a:effectLst/>
              </a:rPr>
              <a:t>DATABASE</a:t>
            </a:r>
            <a:r>
              <a:rPr lang="en-IN" sz="1900" b="0" i="0" dirty="0">
                <a:effectLst/>
              </a:rPr>
              <a:t> careerera; </a:t>
            </a:r>
          </a:p>
          <a:p>
            <a:pPr marL="0" indent="0">
              <a:buNone/>
            </a:pPr>
            <a:r>
              <a:rPr lang="en-IN" sz="1900" b="0" i="0" dirty="0">
                <a:effectLst/>
              </a:rPr>
              <a:t> For example:</a:t>
            </a:r>
          </a:p>
          <a:p>
            <a:pPr marL="0" indent="0">
              <a:buNone/>
            </a:pPr>
            <a:endParaRPr lang="en-IN" sz="2000" dirty="0"/>
          </a:p>
          <a:p>
            <a:pPr marL="0" indent="0">
              <a:buNone/>
            </a:pPr>
            <a:r>
              <a:rPr lang="en-IN" sz="2000" b="0" i="0" dirty="0">
                <a:effectLst/>
              </a:rPr>
              <a:t> </a:t>
            </a:r>
          </a:p>
        </p:txBody>
      </p:sp>
      <p:pic>
        <p:nvPicPr>
          <p:cNvPr id="5" name="Picture 4">
            <a:extLst>
              <a:ext uri="{FF2B5EF4-FFF2-40B4-BE49-F238E27FC236}">
                <a16:creationId xmlns:a16="http://schemas.microsoft.com/office/drawing/2014/main" xmlns="" id="{64AA8870-4C0A-47C9-9FEA-8EEEDA03D71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97793" y="5584149"/>
            <a:ext cx="2659959" cy="6309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xmlns="" id="{4A7A595B-BAF2-4060-8AB0-DA410D23D9A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054918" y="1979721"/>
            <a:ext cx="2659958" cy="272482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xmlns="" id="{3C8391EB-1195-4F30-967B-575B88B32B4E}"/>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2454951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571481"/>
            <a:ext cx="6783665" cy="1119208"/>
          </a:xfrm>
        </p:spPr>
        <p:txBody>
          <a:bodyPr>
            <a:normAutofit/>
          </a:bodyPr>
          <a:lstStyle/>
          <a:p>
            <a:pPr algn="ctr"/>
            <a:r>
              <a:rPr lang="en-IN" sz="3200" dirty="0" smtClean="0">
                <a:solidFill>
                  <a:schemeClr val="tx1">
                    <a:lumMod val="75000"/>
                    <a:lumOff val="25000"/>
                  </a:schemeClr>
                </a:solidFill>
                <a:latin typeface="+mn-lt"/>
                <a:ea typeface="Adobe Fangsong Std R" panose="02020400000000000000" pitchFamily="18" charset="-128"/>
              </a:rPr>
              <a:t>CREATE TABLE</a:t>
            </a:r>
            <a:endParaRPr lang="en-IN" sz="32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EDEB05D4-C89F-4912-8657-D274DD9B8674}"/>
              </a:ext>
            </a:extLst>
          </p:cNvPr>
          <p:cNvSpPr>
            <a:spLocks noGrp="1"/>
          </p:cNvSpPr>
          <p:nvPr>
            <p:ph sz="quarter" idx="13"/>
          </p:nvPr>
        </p:nvSpPr>
        <p:spPr>
          <a:xfrm>
            <a:off x="628651" y="1643050"/>
            <a:ext cx="6783665" cy="3500462"/>
          </a:xfrm>
        </p:spPr>
        <p:txBody>
          <a:bodyPr>
            <a:noAutofit/>
          </a:bodyPr>
          <a:lstStyle/>
          <a:p>
            <a:r>
              <a:rPr lang="en-US" sz="2000" dirty="0" smtClean="0"/>
              <a:t>A table is used to organize data in the form of rows and columns and used for both storing and displaying records in the structure format. It is similar to worksheets in the spreadsheet application. </a:t>
            </a:r>
          </a:p>
          <a:p>
            <a:r>
              <a:rPr lang="en-US" sz="2000" dirty="0" smtClean="0"/>
              <a:t>A table creation command requires </a:t>
            </a:r>
            <a:r>
              <a:rPr lang="en-US" sz="2000" b="1" dirty="0" smtClean="0"/>
              <a:t>three things</a:t>
            </a:r>
            <a:r>
              <a:rPr lang="en-US" sz="2000" dirty="0" smtClean="0"/>
              <a:t>:</a:t>
            </a:r>
          </a:p>
          <a:p>
            <a:pPr marL="971550" lvl="1" indent="-514350">
              <a:buFont typeface="+mj-lt"/>
              <a:buAutoNum type="romanLcPeriod"/>
            </a:pPr>
            <a:r>
              <a:rPr lang="en-US" sz="1800" dirty="0" smtClean="0"/>
              <a:t>Name of the table</a:t>
            </a:r>
          </a:p>
          <a:p>
            <a:pPr marL="971550" lvl="1" indent="-514350">
              <a:buFont typeface="+mj-lt"/>
              <a:buAutoNum type="romanLcPeriod"/>
            </a:pPr>
            <a:r>
              <a:rPr lang="en-US" sz="1800" dirty="0" smtClean="0"/>
              <a:t>Names of fields</a:t>
            </a:r>
          </a:p>
          <a:p>
            <a:pPr marL="971550" lvl="1" indent="-514350">
              <a:buFont typeface="+mj-lt"/>
              <a:buAutoNum type="romanLcPeriod"/>
            </a:pPr>
            <a:r>
              <a:rPr lang="en-US" sz="1800" dirty="0" smtClean="0"/>
              <a:t>Definitions for each field</a:t>
            </a:r>
          </a:p>
          <a:p>
            <a:pPr marL="514350" indent="-514350">
              <a:buNone/>
            </a:pPr>
            <a:endParaRPr lang="en-IN" sz="2000" dirty="0"/>
          </a:p>
        </p:txBody>
      </p:sp>
      <p:pic>
        <p:nvPicPr>
          <p:cNvPr id="4" name="Picture 3">
            <a:extLst>
              <a:ext uri="{FF2B5EF4-FFF2-40B4-BE49-F238E27FC236}">
                <a16:creationId xmlns="" xmlns:a16="http://schemas.microsoft.com/office/drawing/2014/main" id="{26491CA9-656C-4247-9DA0-5E3F7AF5849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5025DC2-AB57-488F-BD94-30F43F70DCED}"/>
              </a:ext>
            </a:extLst>
          </p:cNvPr>
          <p:cNvSpPr>
            <a:spLocks noGrp="1"/>
          </p:cNvSpPr>
          <p:nvPr>
            <p:ph sz="quarter" idx="13"/>
          </p:nvPr>
        </p:nvSpPr>
        <p:spPr>
          <a:xfrm>
            <a:off x="628651" y="1903767"/>
            <a:ext cx="6783665" cy="3387324"/>
          </a:xfrm>
        </p:spPr>
        <p:txBody>
          <a:bodyPr>
            <a:normAutofit lnSpcReduction="10000"/>
          </a:bodyPr>
          <a:lstStyle/>
          <a:p>
            <a:r>
              <a:rPr lang="en-US" sz="2000" b="0" i="0" u="none" strike="noStrike" dirty="0">
                <a:effectLst/>
                <a:hlinkClick r:id="rId2">
                  <a:extLst>
                    <a:ext uri="{A12FA001-AC4F-418D-AE19-62706E023703}">
                      <ahyp:hlinkClr xmlns="" xmlns:ahyp="http://schemas.microsoft.com/office/drawing/2018/hyperlinkcolor" val="tx"/>
                    </a:ext>
                  </a:extLst>
                </a:hlinkClick>
              </a:rPr>
              <a:t>MySQL</a:t>
            </a:r>
            <a:r>
              <a:rPr lang="en-US" sz="2000" b="0" i="0" dirty="0">
                <a:effectLst/>
              </a:rPr>
              <a:t> allows us to create a table into the database by using the </a:t>
            </a:r>
            <a:r>
              <a:rPr lang="en-US" sz="2000" b="1" i="0" u="none" strike="noStrike" dirty="0">
                <a:effectLst/>
                <a:hlinkClick r:id="rId3">
                  <a:extLst>
                    <a:ext uri="{A12FA001-AC4F-418D-AE19-62706E023703}">
                      <ahyp:hlinkClr xmlns="" xmlns:ahyp="http://schemas.microsoft.com/office/drawing/2018/hyperlinkcolor" val="tx"/>
                    </a:ext>
                  </a:extLst>
                </a:hlinkClick>
              </a:rPr>
              <a:t>CREATE TABLE</a:t>
            </a:r>
            <a:r>
              <a:rPr lang="en-US" sz="2000" b="0" i="0" dirty="0">
                <a:effectLst/>
              </a:rPr>
              <a:t> command. </a:t>
            </a:r>
          </a:p>
          <a:p>
            <a:r>
              <a:rPr lang="en-US" sz="2000" dirty="0"/>
              <a:t>SYNTAX:</a:t>
            </a:r>
          </a:p>
          <a:p>
            <a:pPr marL="0" indent="0" algn="just">
              <a:buNone/>
            </a:pPr>
            <a:r>
              <a:rPr lang="en-US" sz="2000" b="1" i="0" dirty="0">
                <a:effectLst/>
              </a:rPr>
              <a:t>        CREATE</a:t>
            </a:r>
            <a:r>
              <a:rPr lang="en-US" sz="2000" b="0" i="0" dirty="0">
                <a:effectLst/>
              </a:rPr>
              <a:t> </a:t>
            </a:r>
            <a:r>
              <a:rPr lang="en-US" sz="2000" b="1" i="0" dirty="0">
                <a:effectLst/>
              </a:rPr>
              <a:t>TABLE</a:t>
            </a:r>
            <a:r>
              <a:rPr lang="en-US" sz="2000" b="0" i="0" dirty="0">
                <a:effectLst/>
              </a:rPr>
              <a:t> [IF NOT EXISTS] table_name(  </a:t>
            </a:r>
          </a:p>
          <a:p>
            <a:pPr marL="0" indent="0" algn="just">
              <a:buNone/>
            </a:pPr>
            <a:r>
              <a:rPr lang="en-US" sz="2000" dirty="0"/>
              <a:t>    </a:t>
            </a:r>
            <a:r>
              <a:rPr lang="en-US" sz="2000" b="0" i="0" dirty="0">
                <a:effectLst/>
              </a:rPr>
              <a:t>        column_definition1,  </a:t>
            </a:r>
          </a:p>
          <a:p>
            <a:pPr marL="0" indent="0" algn="just">
              <a:buNone/>
            </a:pPr>
            <a:r>
              <a:rPr lang="en-US" sz="2000" b="0" i="0" dirty="0">
                <a:effectLst/>
              </a:rPr>
              <a:t>            column_definition2,  </a:t>
            </a:r>
          </a:p>
          <a:p>
            <a:pPr marL="0" indent="0" algn="just">
              <a:buNone/>
            </a:pPr>
            <a:r>
              <a:rPr lang="en-US" sz="2000" b="0" i="0" dirty="0">
                <a:effectLst/>
              </a:rPr>
              <a:t>             ........,  </a:t>
            </a:r>
          </a:p>
          <a:p>
            <a:pPr marL="0" indent="0" algn="just">
              <a:buNone/>
            </a:pPr>
            <a:r>
              <a:rPr lang="en-US" sz="2000" b="0" i="0" dirty="0">
                <a:effectLst/>
              </a:rPr>
              <a:t>            table_constraints  </a:t>
            </a:r>
          </a:p>
          <a:p>
            <a:pPr marL="0" indent="0" algn="just">
              <a:buNone/>
            </a:pPr>
            <a:r>
              <a:rPr lang="en-US" sz="2000" b="0" i="0" dirty="0">
                <a:effectLst/>
              </a:rPr>
              <a:t>             ); </a:t>
            </a:r>
          </a:p>
        </p:txBody>
      </p:sp>
      <p:sp>
        <p:nvSpPr>
          <p:cNvPr id="4" name="Title 1">
            <a:extLst>
              <a:ext uri="{FF2B5EF4-FFF2-40B4-BE49-F238E27FC236}">
                <a16:creationId xmlns="" xmlns:a16="http://schemas.microsoft.com/office/drawing/2014/main" id="{029A01B9-A931-42DD-89C1-79EAA20E5DBF}"/>
              </a:ext>
            </a:extLst>
          </p:cNvPr>
          <p:cNvSpPr>
            <a:spLocks noGrp="1"/>
          </p:cNvSpPr>
          <p:nvPr>
            <p:ph type="title"/>
          </p:nvPr>
        </p:nvSpPr>
        <p:spPr>
          <a:xfrm>
            <a:off x="609600" y="365126"/>
            <a:ext cx="6782991" cy="1325563"/>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 CREATE TABLE</a:t>
            </a:r>
          </a:p>
        </p:txBody>
      </p:sp>
      <p:pic>
        <p:nvPicPr>
          <p:cNvPr id="5" name="Picture 4">
            <a:extLst>
              <a:ext uri="{FF2B5EF4-FFF2-40B4-BE49-F238E27FC236}">
                <a16:creationId xmlns="" xmlns:a16="http://schemas.microsoft.com/office/drawing/2014/main" id="{FDFEC5A5-8C1B-4456-B3E4-12747529D9D1}"/>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27973226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AE97086-0A6E-4A8F-A9F6-BD45E52C1CAE}"/>
              </a:ext>
            </a:extLst>
          </p:cNvPr>
          <p:cNvSpPr>
            <a:spLocks noGrp="1"/>
          </p:cNvSpPr>
          <p:nvPr>
            <p:ph sz="quarter" idx="13"/>
          </p:nvPr>
        </p:nvSpPr>
        <p:spPr>
          <a:xfrm>
            <a:off x="628651" y="1930400"/>
            <a:ext cx="6783665" cy="3840085"/>
          </a:xfrm>
        </p:spPr>
        <p:txBody>
          <a:bodyPr>
            <a:normAutofit/>
          </a:bodyPr>
          <a:lstStyle/>
          <a:p>
            <a:r>
              <a:rPr lang="en-US" sz="2000" b="1" dirty="0"/>
              <a:t>CREATE TABLE </a:t>
            </a:r>
            <a:r>
              <a:rPr lang="en-US" sz="2000" dirty="0"/>
              <a:t>employees (</a:t>
            </a:r>
          </a:p>
          <a:p>
            <a:pPr marL="0" indent="0">
              <a:buNone/>
            </a:pPr>
            <a:r>
              <a:rPr lang="en-US" sz="2000" dirty="0"/>
              <a:t>            NAME VARCHAR (20),</a:t>
            </a:r>
          </a:p>
          <a:p>
            <a:pPr marL="0" indent="0">
              <a:buNone/>
            </a:pPr>
            <a:r>
              <a:rPr lang="en-US" sz="2000" dirty="0"/>
              <a:t>            ID VARCHAR(15),</a:t>
            </a:r>
          </a:p>
          <a:p>
            <a:pPr marL="0" indent="0">
              <a:buNone/>
            </a:pPr>
            <a:r>
              <a:rPr lang="en-US" sz="2000" dirty="0"/>
              <a:t>            ADDRESS VARCHAR(50)</a:t>
            </a:r>
          </a:p>
          <a:p>
            <a:pPr marL="0" indent="0">
              <a:buNone/>
            </a:pPr>
            <a:r>
              <a:rPr lang="en-US" sz="2000" dirty="0"/>
              <a:t>            );</a:t>
            </a:r>
          </a:p>
          <a:p>
            <a:pPr marL="0" indent="0">
              <a:buNone/>
            </a:pPr>
            <a:r>
              <a:rPr lang="en-IN" sz="2000" dirty="0"/>
              <a:t>For example:</a:t>
            </a:r>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p:txBody>
      </p:sp>
      <p:pic>
        <p:nvPicPr>
          <p:cNvPr id="5" name="Picture 4">
            <a:extLst>
              <a:ext uri="{FF2B5EF4-FFF2-40B4-BE49-F238E27FC236}">
                <a16:creationId xmlns="" xmlns:a16="http://schemas.microsoft.com/office/drawing/2014/main" id="{65ADFEFE-B57A-4267-8AD3-E0C3383C344B}"/>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20687" y="4403353"/>
            <a:ext cx="5439793" cy="102091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a:extLst>
              <a:ext uri="{FF2B5EF4-FFF2-40B4-BE49-F238E27FC236}">
                <a16:creationId xmlns="" xmlns:a16="http://schemas.microsoft.com/office/drawing/2014/main" id="{B8E75C0D-7856-453F-A6FC-5F8818560693}"/>
              </a:ext>
            </a:extLst>
          </p:cNvPr>
          <p:cNvSpPr>
            <a:spLocks noGrp="1"/>
          </p:cNvSpPr>
          <p:nvPr>
            <p:ph type="title"/>
          </p:nvPr>
        </p:nvSpPr>
        <p:spPr>
          <a:xfrm>
            <a:off x="609600" y="365126"/>
            <a:ext cx="6782991" cy="1325563"/>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CREATE TABLE</a:t>
            </a:r>
          </a:p>
        </p:txBody>
      </p:sp>
      <p:pic>
        <p:nvPicPr>
          <p:cNvPr id="7" name="Picture 6">
            <a:extLst>
              <a:ext uri="{FF2B5EF4-FFF2-40B4-BE49-F238E27FC236}">
                <a16:creationId xmlns="" xmlns:a16="http://schemas.microsoft.com/office/drawing/2014/main" id="{8A2FBEB6-CD85-42CC-B1D1-8DF148E7DC56}"/>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6163489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C2DD145-60BF-453B-9900-1760D1B845EF}"/>
              </a:ext>
            </a:extLst>
          </p:cNvPr>
          <p:cNvSpPr>
            <a:spLocks noGrp="1"/>
          </p:cNvSpPr>
          <p:nvPr>
            <p:ph sz="quarter" idx="13"/>
          </p:nvPr>
        </p:nvSpPr>
        <p:spPr>
          <a:xfrm>
            <a:off x="628651" y="1930401"/>
            <a:ext cx="6783665" cy="945965"/>
          </a:xfrm>
        </p:spPr>
        <p:txBody>
          <a:bodyPr>
            <a:normAutofit/>
          </a:bodyPr>
          <a:lstStyle/>
          <a:p>
            <a:r>
              <a:rPr lang="en-US" sz="2000" b="1" dirty="0"/>
              <a:t>SHOW TABLES;</a:t>
            </a:r>
          </a:p>
          <a:p>
            <a:r>
              <a:rPr lang="en-US" sz="2000" b="1" dirty="0"/>
              <a:t>DESCRIBE </a:t>
            </a:r>
            <a:r>
              <a:rPr lang="en-US" sz="2000" dirty="0"/>
              <a:t>employee;</a:t>
            </a:r>
            <a:endParaRPr lang="en-IN" sz="2000" dirty="0"/>
          </a:p>
        </p:txBody>
      </p:sp>
      <p:pic>
        <p:nvPicPr>
          <p:cNvPr id="5" name="Picture 4">
            <a:extLst>
              <a:ext uri="{FF2B5EF4-FFF2-40B4-BE49-F238E27FC236}">
                <a16:creationId xmlns="" xmlns:a16="http://schemas.microsoft.com/office/drawing/2014/main" id="{E6BF7F48-71A6-4FB6-AAD1-B243FCA55FC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311606" y="2976631"/>
            <a:ext cx="5226799" cy="341859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a:extLst>
              <a:ext uri="{FF2B5EF4-FFF2-40B4-BE49-F238E27FC236}">
                <a16:creationId xmlns="" xmlns:a16="http://schemas.microsoft.com/office/drawing/2014/main" id="{BF5A6561-7A2E-4BAE-8A79-9613A457E19A}"/>
              </a:ext>
            </a:extLst>
          </p:cNvPr>
          <p:cNvSpPr>
            <a:spLocks noGrp="1"/>
          </p:cNvSpPr>
          <p:nvPr>
            <p:ph type="title"/>
          </p:nvPr>
        </p:nvSpPr>
        <p:spPr>
          <a:xfrm>
            <a:off x="609600" y="365126"/>
            <a:ext cx="6782991" cy="1325563"/>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CREATE TABLE</a:t>
            </a:r>
          </a:p>
        </p:txBody>
      </p:sp>
      <p:pic>
        <p:nvPicPr>
          <p:cNvPr id="7" name="Picture 6">
            <a:extLst>
              <a:ext uri="{FF2B5EF4-FFF2-40B4-BE49-F238E27FC236}">
                <a16:creationId xmlns="" xmlns:a16="http://schemas.microsoft.com/office/drawing/2014/main" id="{5EE835CA-E088-4A56-AB10-32CBE77FB5A5}"/>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768327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A27E2F-156F-46F7-A608-03FDCE93A73A}"/>
              </a:ext>
            </a:extLst>
          </p:cNvPr>
          <p:cNvSpPr>
            <a:spLocks noGrp="1"/>
          </p:cNvSpPr>
          <p:nvPr>
            <p:ph type="title"/>
          </p:nvPr>
        </p:nvSpPr>
        <p:spPr>
          <a:xfrm>
            <a:off x="233039" y="834502"/>
            <a:ext cx="8655728" cy="856187"/>
          </a:xfrm>
        </p:spPr>
        <p:txBody>
          <a:bodyPr>
            <a:noAutofit/>
          </a:bodyPr>
          <a:lstStyle/>
          <a:p>
            <a:pPr algn="ctr"/>
            <a:r>
              <a:rPr lang="en-IN" sz="2000" dirty="0">
                <a:solidFill>
                  <a:schemeClr val="tx1">
                    <a:lumMod val="75000"/>
                    <a:lumOff val="25000"/>
                  </a:schemeClr>
                </a:solidFill>
                <a:latin typeface="+mn-lt"/>
                <a:ea typeface="Adobe Fangsong Std R" panose="02020400000000000000" pitchFamily="18" charset="-128"/>
              </a:rPr>
              <a:t>WHERE </a:t>
            </a:r>
            <a:r>
              <a:rPr lang="en-IN" sz="2000" dirty="0" smtClean="0">
                <a:solidFill>
                  <a:schemeClr val="tx1">
                    <a:lumMod val="75000"/>
                    <a:lumOff val="25000"/>
                  </a:schemeClr>
                </a:solidFill>
                <a:latin typeface="+mn-lt"/>
                <a:ea typeface="Adobe Fangsong Std R" panose="02020400000000000000" pitchFamily="18" charset="-128"/>
              </a:rPr>
              <a:t>IS DATABASE </a:t>
            </a:r>
            <a:r>
              <a:rPr lang="en-IN" sz="2000" dirty="0">
                <a:solidFill>
                  <a:schemeClr val="tx1">
                    <a:lumMod val="75000"/>
                    <a:lumOff val="25000"/>
                  </a:schemeClr>
                </a:solidFill>
                <a:latin typeface="+mn-lt"/>
                <a:ea typeface="Adobe Fangsong Std R" panose="02020400000000000000" pitchFamily="18" charset="-128"/>
              </a:rPr>
              <a:t>MANAGEMENT SYSTEM (DBMS) BEING USED?</a:t>
            </a:r>
          </a:p>
        </p:txBody>
      </p:sp>
      <p:sp>
        <p:nvSpPr>
          <p:cNvPr id="3" name="Content Placeholder 2">
            <a:extLst>
              <a:ext uri="{FF2B5EF4-FFF2-40B4-BE49-F238E27FC236}">
                <a16:creationId xmlns="" xmlns:a16="http://schemas.microsoft.com/office/drawing/2014/main" id="{9D308C1F-9124-4FDC-9BF0-9B201B013424}"/>
              </a:ext>
            </a:extLst>
          </p:cNvPr>
          <p:cNvSpPr>
            <a:spLocks noGrp="1"/>
          </p:cNvSpPr>
          <p:nvPr>
            <p:ph sz="quarter" idx="13"/>
          </p:nvPr>
        </p:nvSpPr>
        <p:spPr>
          <a:xfrm>
            <a:off x="582043" y="1917576"/>
            <a:ext cx="6783665" cy="2423589"/>
          </a:xfrm>
        </p:spPr>
        <p:txBody>
          <a:bodyPr/>
          <a:lstStyle/>
          <a:p>
            <a:pPr algn="l">
              <a:buFont typeface="Arial" panose="020B0604020202020204" pitchFamily="34" charset="0"/>
              <a:buChar char="•"/>
            </a:pPr>
            <a:r>
              <a:rPr lang="en-IN" sz="2000" b="1" i="0" dirty="0">
                <a:solidFill>
                  <a:srgbClr val="333333"/>
                </a:solidFill>
                <a:effectLst/>
              </a:rPr>
              <a:t>Airlines</a:t>
            </a:r>
            <a:r>
              <a:rPr lang="en-IN" sz="2000" b="0" i="0" dirty="0">
                <a:solidFill>
                  <a:srgbClr val="000000"/>
                </a:solidFill>
                <a:effectLst/>
              </a:rPr>
              <a:t>: reservations, schedules, etc</a:t>
            </a:r>
          </a:p>
          <a:p>
            <a:pPr algn="l">
              <a:buFont typeface="Arial" panose="020B0604020202020204" pitchFamily="34" charset="0"/>
              <a:buChar char="•"/>
            </a:pPr>
            <a:r>
              <a:rPr lang="en-IN" sz="2000" b="1" i="0" dirty="0">
                <a:solidFill>
                  <a:srgbClr val="333333"/>
                </a:solidFill>
                <a:effectLst/>
              </a:rPr>
              <a:t>Telecom</a:t>
            </a:r>
            <a:r>
              <a:rPr lang="en-IN" sz="2000" b="0" i="0" dirty="0">
                <a:solidFill>
                  <a:srgbClr val="000000"/>
                </a:solidFill>
                <a:effectLst/>
              </a:rPr>
              <a:t>: calls made, customer details, network usage, etc</a:t>
            </a:r>
          </a:p>
          <a:p>
            <a:pPr algn="l">
              <a:buFont typeface="Arial" panose="020B0604020202020204" pitchFamily="34" charset="0"/>
              <a:buChar char="•"/>
            </a:pPr>
            <a:r>
              <a:rPr lang="en-IN" sz="2000" b="1" i="0" dirty="0">
                <a:solidFill>
                  <a:srgbClr val="333333"/>
                </a:solidFill>
                <a:effectLst/>
              </a:rPr>
              <a:t>Universities</a:t>
            </a:r>
            <a:r>
              <a:rPr lang="en-IN" sz="2000" b="0" i="0" dirty="0">
                <a:solidFill>
                  <a:srgbClr val="000000"/>
                </a:solidFill>
                <a:effectLst/>
              </a:rPr>
              <a:t>: registration, results, grades, etc</a:t>
            </a:r>
          </a:p>
          <a:p>
            <a:pPr algn="l">
              <a:buFont typeface="Arial" panose="020B0604020202020204" pitchFamily="34" charset="0"/>
              <a:buChar char="•"/>
            </a:pPr>
            <a:r>
              <a:rPr lang="en-IN" sz="2000" b="1" i="0" dirty="0">
                <a:solidFill>
                  <a:srgbClr val="333333"/>
                </a:solidFill>
                <a:effectLst/>
              </a:rPr>
              <a:t>Sales</a:t>
            </a:r>
            <a:r>
              <a:rPr lang="en-IN" sz="2000" b="0" i="0" dirty="0">
                <a:solidFill>
                  <a:srgbClr val="000000"/>
                </a:solidFill>
                <a:effectLst/>
              </a:rPr>
              <a:t>: products, purchases, customers, etc</a:t>
            </a:r>
          </a:p>
          <a:p>
            <a:pPr algn="l">
              <a:buFont typeface="Arial" panose="020B0604020202020204" pitchFamily="34" charset="0"/>
              <a:buChar char="•"/>
            </a:pPr>
            <a:r>
              <a:rPr lang="en-IN" sz="2000" b="1" i="0" dirty="0">
                <a:solidFill>
                  <a:srgbClr val="333333"/>
                </a:solidFill>
                <a:effectLst/>
              </a:rPr>
              <a:t>Banking</a:t>
            </a:r>
            <a:r>
              <a:rPr lang="en-IN" sz="2000" b="0" i="0" dirty="0">
                <a:solidFill>
                  <a:srgbClr val="000000"/>
                </a:solidFill>
                <a:effectLst/>
              </a:rPr>
              <a:t>: all transactions etc</a:t>
            </a:r>
          </a:p>
        </p:txBody>
      </p:sp>
      <p:pic>
        <p:nvPicPr>
          <p:cNvPr id="4" name="Picture 3">
            <a:extLst>
              <a:ext uri="{FF2B5EF4-FFF2-40B4-BE49-F238E27FC236}">
                <a16:creationId xmlns="" xmlns:a16="http://schemas.microsoft.com/office/drawing/2014/main" id="{26491CA9-656C-4247-9DA0-5E3F7AF5849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33748626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824753"/>
            <a:ext cx="6783665" cy="865935"/>
          </a:xfrm>
        </p:spPr>
        <p:txBody>
          <a:bodyPr>
            <a:normAutofit/>
          </a:bodyPr>
          <a:lstStyle/>
          <a:p>
            <a:pPr algn="ctr"/>
            <a:r>
              <a:rPr lang="en-IN" sz="3200" dirty="0" smtClean="0">
                <a:solidFill>
                  <a:schemeClr val="tx1">
                    <a:lumMod val="75000"/>
                    <a:lumOff val="25000"/>
                  </a:schemeClr>
                </a:solidFill>
                <a:latin typeface="+mn-lt"/>
                <a:ea typeface="Adobe Fangsong Std R" panose="02020400000000000000" pitchFamily="18" charset="-128"/>
              </a:rPr>
              <a:t>ALTER TABLE</a:t>
            </a:r>
            <a:endParaRPr lang="en-IN" sz="32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EDEB05D4-C89F-4912-8657-D274DD9B8674}"/>
              </a:ext>
            </a:extLst>
          </p:cNvPr>
          <p:cNvSpPr>
            <a:spLocks noGrp="1"/>
          </p:cNvSpPr>
          <p:nvPr>
            <p:ph sz="quarter" idx="13"/>
          </p:nvPr>
        </p:nvSpPr>
        <p:spPr>
          <a:xfrm>
            <a:off x="628651" y="1643050"/>
            <a:ext cx="6783665" cy="2812409"/>
          </a:xfrm>
        </p:spPr>
        <p:txBody>
          <a:bodyPr>
            <a:noAutofit/>
          </a:bodyPr>
          <a:lstStyle/>
          <a:p>
            <a:r>
              <a:rPr lang="en-US" sz="2000" dirty="0" err="1" smtClean="0"/>
              <a:t>MySQL</a:t>
            </a:r>
            <a:r>
              <a:rPr lang="en-US" sz="2000" dirty="0" smtClean="0"/>
              <a:t> ALTER statement is used when you want to change the name of your table or any table field. It is also used to add or delete an existing column in a table.</a:t>
            </a:r>
          </a:p>
          <a:p>
            <a:r>
              <a:rPr lang="en-US" sz="2000" dirty="0" smtClean="0"/>
              <a:t>The ALTER statement is always used with "ADD", "DROP" and "MODIFY" commands according to the situation.</a:t>
            </a:r>
          </a:p>
          <a:p>
            <a:pPr marL="514350" indent="-514350">
              <a:buNone/>
            </a:pPr>
            <a:endParaRPr lang="en-IN" sz="2000" dirty="0"/>
          </a:p>
        </p:txBody>
      </p:sp>
      <p:sp>
        <p:nvSpPr>
          <p:cNvPr id="4" name="TextBox 3"/>
          <p:cNvSpPr txBox="1"/>
          <p:nvPr/>
        </p:nvSpPr>
        <p:spPr>
          <a:xfrm>
            <a:off x="714348" y="3571876"/>
            <a:ext cx="6715172" cy="1600438"/>
          </a:xfrm>
          <a:prstGeom prst="rect">
            <a:avLst/>
          </a:prstGeom>
          <a:noFill/>
        </p:spPr>
        <p:txBody>
          <a:bodyPr wrap="square" rtlCol="0">
            <a:spAutoFit/>
          </a:bodyPr>
          <a:lstStyle/>
          <a:p>
            <a:r>
              <a:rPr lang="en-US" sz="2000" b="1" dirty="0" smtClean="0"/>
              <a:t>Syntax for adding single column:</a:t>
            </a:r>
            <a:endParaRPr lang="en-US" sz="2000" dirty="0" smtClean="0"/>
          </a:p>
          <a:p>
            <a:pPr lvl="1"/>
            <a:r>
              <a:rPr lang="en-US" sz="2000" b="1" dirty="0" smtClean="0"/>
              <a:t>ALTER</a:t>
            </a:r>
            <a:r>
              <a:rPr lang="en-US" sz="2000" dirty="0" smtClean="0"/>
              <a:t> </a:t>
            </a:r>
            <a:r>
              <a:rPr lang="en-US" sz="2000" b="1" dirty="0" smtClean="0"/>
              <a:t>TABLE</a:t>
            </a:r>
            <a:r>
              <a:rPr lang="en-US" sz="2000" dirty="0" smtClean="0"/>
              <a:t> </a:t>
            </a:r>
            <a:r>
              <a:rPr lang="en-US" sz="2000" dirty="0" err="1" smtClean="0"/>
              <a:t>table_name</a:t>
            </a:r>
            <a:r>
              <a:rPr lang="en-US" sz="2000" dirty="0" smtClean="0"/>
              <a:t>  </a:t>
            </a:r>
          </a:p>
          <a:p>
            <a:pPr lvl="1"/>
            <a:r>
              <a:rPr lang="en-US" sz="2000" b="1" dirty="0" smtClean="0"/>
              <a:t>ADD</a:t>
            </a:r>
            <a:r>
              <a:rPr lang="en-US" sz="2000" dirty="0" smtClean="0"/>
              <a:t> </a:t>
            </a:r>
            <a:r>
              <a:rPr lang="en-US" sz="2000" dirty="0" err="1" smtClean="0"/>
              <a:t>new_column_name</a:t>
            </a:r>
            <a:r>
              <a:rPr lang="en-US" sz="2000" dirty="0" smtClean="0"/>
              <a:t> </a:t>
            </a:r>
            <a:r>
              <a:rPr lang="en-US" sz="2000" dirty="0" err="1" smtClean="0"/>
              <a:t>column_definition</a:t>
            </a:r>
            <a:r>
              <a:rPr lang="en-US" sz="2000" dirty="0" smtClean="0"/>
              <a:t>  </a:t>
            </a:r>
          </a:p>
          <a:p>
            <a:pPr lvl="1"/>
            <a:r>
              <a:rPr lang="en-US" sz="2000" dirty="0" smtClean="0"/>
              <a:t>[ </a:t>
            </a:r>
            <a:r>
              <a:rPr lang="en-US" sz="2000" b="1" dirty="0" smtClean="0"/>
              <a:t>FIRST</a:t>
            </a:r>
            <a:r>
              <a:rPr lang="en-US" sz="2000" dirty="0" smtClean="0"/>
              <a:t> | </a:t>
            </a:r>
            <a:r>
              <a:rPr lang="en-US" sz="2000" b="1" dirty="0" smtClean="0"/>
              <a:t>AFTER</a:t>
            </a:r>
            <a:r>
              <a:rPr lang="en-US" sz="2000" dirty="0" smtClean="0"/>
              <a:t> </a:t>
            </a:r>
            <a:r>
              <a:rPr lang="en-US" sz="2000" dirty="0" err="1" smtClean="0"/>
              <a:t>column_name</a:t>
            </a:r>
            <a:r>
              <a:rPr lang="en-US" sz="2000" dirty="0" smtClean="0"/>
              <a:t> ];  </a:t>
            </a:r>
          </a:p>
          <a:p>
            <a:endParaRPr lang="en-US" dirty="0"/>
          </a:p>
        </p:txBody>
      </p:sp>
      <p:pic>
        <p:nvPicPr>
          <p:cNvPr id="5" name="Picture 4">
            <a:extLst>
              <a:ext uri="{FF2B5EF4-FFF2-40B4-BE49-F238E27FC236}">
                <a16:creationId xmlns="" xmlns:a16="http://schemas.microsoft.com/office/drawing/2014/main" id="{26491CA9-656C-4247-9DA0-5E3F7AF5849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65CE3E-6C7B-47D6-BD7D-1AA91A3B64AA}"/>
              </a:ext>
            </a:extLst>
          </p:cNvPr>
          <p:cNvSpPr>
            <a:spLocks noGrp="1"/>
          </p:cNvSpPr>
          <p:nvPr>
            <p:ph type="title"/>
          </p:nvPr>
        </p:nvSpPr>
        <p:spPr>
          <a:xfrm>
            <a:off x="133165" y="400637"/>
            <a:ext cx="7656990" cy="1325563"/>
          </a:xfrm>
        </p:spPr>
        <p:txBody>
          <a:bodyPr>
            <a:normAutofit/>
          </a:bodyPr>
          <a:lstStyle/>
          <a:p>
            <a:pPr algn="ctr"/>
            <a:r>
              <a:rPr lang="en-US" sz="3200" dirty="0">
                <a:solidFill>
                  <a:schemeClr val="tx1">
                    <a:lumMod val="75000"/>
                    <a:lumOff val="25000"/>
                  </a:schemeClr>
                </a:solidFill>
                <a:latin typeface="+mn-lt"/>
                <a:ea typeface="Adobe Fangsong Std R" panose="02020400000000000000" pitchFamily="18" charset="-128"/>
              </a:rPr>
              <a:t>ADD MULTIPLE COLUMNS IN THE TABLE</a:t>
            </a:r>
            <a:endParaRPr lang="en-IN" sz="32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 xmlns:a16="http://schemas.microsoft.com/office/drawing/2014/main" id="{152836A4-7A95-40E2-9FA9-DEA00B86586F}"/>
              </a:ext>
            </a:extLst>
          </p:cNvPr>
          <p:cNvSpPr>
            <a:spLocks noGrp="1"/>
          </p:cNvSpPr>
          <p:nvPr>
            <p:ph sz="quarter" idx="13"/>
          </p:nvPr>
        </p:nvSpPr>
        <p:spPr>
          <a:xfrm>
            <a:off x="628651" y="1930400"/>
            <a:ext cx="6783665" cy="3857841"/>
          </a:xfrm>
        </p:spPr>
        <p:txBody>
          <a:bodyPr/>
          <a:lstStyle/>
          <a:p>
            <a:pPr algn="just"/>
            <a:r>
              <a:rPr lang="en-US" sz="2400" b="1" i="0" dirty="0">
                <a:solidFill>
                  <a:srgbClr val="333333"/>
                </a:solidFill>
                <a:effectLst/>
              </a:rPr>
              <a:t>SYNTAX:</a:t>
            </a:r>
            <a:endParaRPr lang="en-US" sz="2400" b="0" i="0" dirty="0">
              <a:solidFill>
                <a:srgbClr val="333333"/>
              </a:solidFill>
              <a:effectLst/>
            </a:endParaRPr>
          </a:p>
          <a:p>
            <a:pPr marL="0" indent="0" algn="just">
              <a:buNone/>
            </a:pPr>
            <a:r>
              <a:rPr lang="en-US" b="0" i="0" dirty="0">
                <a:solidFill>
                  <a:srgbClr val="000000"/>
                </a:solidFill>
                <a:effectLst/>
                <a:latin typeface="inter-regular"/>
              </a:rPr>
              <a:t>      </a:t>
            </a:r>
            <a:r>
              <a:rPr lang="en-US" sz="2000" b="1" i="0" dirty="0">
                <a:effectLst/>
              </a:rPr>
              <a:t>ALTER</a:t>
            </a:r>
            <a:r>
              <a:rPr lang="en-US" sz="2000" b="0" i="0" dirty="0">
                <a:effectLst/>
              </a:rPr>
              <a:t> </a:t>
            </a:r>
            <a:r>
              <a:rPr lang="en-US" sz="2000" b="1" i="0" dirty="0">
                <a:effectLst/>
              </a:rPr>
              <a:t>TABLE</a:t>
            </a:r>
            <a:r>
              <a:rPr lang="en-US" sz="2000" b="0" i="0" dirty="0">
                <a:effectLst/>
              </a:rPr>
              <a:t> table_name  </a:t>
            </a:r>
          </a:p>
          <a:p>
            <a:pPr marL="0" indent="0" algn="just">
              <a:buNone/>
            </a:pPr>
            <a:r>
              <a:rPr lang="en-US" sz="2000" b="0" i="0" dirty="0">
                <a:effectLst/>
              </a:rPr>
              <a:t>        </a:t>
            </a:r>
            <a:r>
              <a:rPr lang="en-US" sz="2000" b="1" i="0" dirty="0">
                <a:effectLst/>
              </a:rPr>
              <a:t>ADD</a:t>
            </a:r>
            <a:r>
              <a:rPr lang="en-US" sz="2000" b="0" i="0" dirty="0">
                <a:effectLst/>
              </a:rPr>
              <a:t> new_column_name column_definition  </a:t>
            </a:r>
          </a:p>
          <a:p>
            <a:pPr marL="0" indent="0" algn="just">
              <a:buNone/>
            </a:pPr>
            <a:r>
              <a:rPr lang="en-US" sz="2000" b="0" i="0" dirty="0">
                <a:effectLst/>
              </a:rPr>
              <a:t>        [ </a:t>
            </a:r>
            <a:r>
              <a:rPr lang="en-US" sz="2000" b="1" i="0" dirty="0">
                <a:effectLst/>
              </a:rPr>
              <a:t>FIRST</a:t>
            </a:r>
            <a:r>
              <a:rPr lang="en-US" sz="2000" b="0" i="0" dirty="0">
                <a:effectLst/>
              </a:rPr>
              <a:t> | </a:t>
            </a:r>
            <a:r>
              <a:rPr lang="en-US" sz="2000" b="1" i="0" dirty="0">
                <a:effectLst/>
              </a:rPr>
              <a:t>AFTER</a:t>
            </a:r>
            <a:r>
              <a:rPr lang="en-US" sz="2000" b="0" i="0" dirty="0">
                <a:effectLst/>
              </a:rPr>
              <a:t> column_name ],  </a:t>
            </a:r>
          </a:p>
          <a:p>
            <a:pPr marL="0" indent="0" algn="just">
              <a:buNone/>
            </a:pPr>
            <a:r>
              <a:rPr lang="en-US" sz="2000" b="1" i="0" dirty="0">
                <a:effectLst/>
              </a:rPr>
              <a:t>        ADD</a:t>
            </a:r>
            <a:r>
              <a:rPr lang="en-US" sz="2000" b="0" i="0" dirty="0">
                <a:effectLst/>
              </a:rPr>
              <a:t> new_column_name column_definition  </a:t>
            </a:r>
          </a:p>
          <a:p>
            <a:pPr marL="0" indent="0" algn="just">
              <a:buNone/>
            </a:pPr>
            <a:r>
              <a:rPr lang="en-US" sz="2000" b="0" i="0" dirty="0">
                <a:effectLst/>
              </a:rPr>
              <a:t>        [ </a:t>
            </a:r>
            <a:r>
              <a:rPr lang="en-US" sz="2000" b="1" i="0" dirty="0">
                <a:effectLst/>
              </a:rPr>
              <a:t>FIRST</a:t>
            </a:r>
            <a:r>
              <a:rPr lang="en-US" sz="2000" b="0" i="0" dirty="0">
                <a:effectLst/>
              </a:rPr>
              <a:t> | </a:t>
            </a:r>
            <a:r>
              <a:rPr lang="en-US" sz="2000" b="1" i="0" dirty="0">
                <a:effectLst/>
              </a:rPr>
              <a:t>AFTER</a:t>
            </a:r>
            <a:r>
              <a:rPr lang="en-US" sz="2000" b="0" i="0" dirty="0">
                <a:effectLst/>
              </a:rPr>
              <a:t> column_name ],  ...  ; </a:t>
            </a:r>
          </a:p>
          <a:p>
            <a:pPr marL="0" indent="0">
              <a:buNone/>
            </a:pPr>
            <a:r>
              <a:rPr lang="en-IN" sz="2000" dirty="0"/>
              <a:t>For example:</a:t>
            </a:r>
          </a:p>
          <a:p>
            <a:pPr marL="0" indent="0">
              <a:buNone/>
            </a:pPr>
            <a:endParaRPr lang="en-IN" sz="2000" dirty="0"/>
          </a:p>
          <a:p>
            <a:pPr marL="0" indent="0">
              <a:buNone/>
            </a:pPr>
            <a:endParaRPr lang="en-IN" dirty="0"/>
          </a:p>
        </p:txBody>
      </p:sp>
      <p:pic>
        <p:nvPicPr>
          <p:cNvPr id="5" name="Picture 4">
            <a:extLst>
              <a:ext uri="{FF2B5EF4-FFF2-40B4-BE49-F238E27FC236}">
                <a16:creationId xmlns="" xmlns:a16="http://schemas.microsoft.com/office/drawing/2014/main" id="{3CC338F6-0D27-4243-A37A-34B7DE7B8FD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65476" y="4897155"/>
            <a:ext cx="5792368" cy="77567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057FC37D-C135-4D53-BBB3-845FDB4A6DED}"/>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5737866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625A39-2925-4844-8E56-108FD7269B32}"/>
              </a:ext>
            </a:extLst>
          </p:cNvPr>
          <p:cNvSpPr>
            <a:spLocks noGrp="1"/>
          </p:cNvSpPr>
          <p:nvPr>
            <p:ph type="title"/>
          </p:nvPr>
        </p:nvSpPr>
        <p:spPr/>
        <p:txBody>
          <a:bodyPr>
            <a:normAutofit/>
          </a:bodyPr>
          <a:lstStyle/>
          <a:p>
            <a:pPr algn="ctr"/>
            <a:r>
              <a:rPr lang="en-US" sz="3600" dirty="0">
                <a:solidFill>
                  <a:schemeClr val="tx1">
                    <a:lumMod val="75000"/>
                    <a:lumOff val="25000"/>
                  </a:schemeClr>
                </a:solidFill>
                <a:latin typeface="+mn-lt"/>
                <a:ea typeface="Adobe Fangsong Std R" panose="02020400000000000000" pitchFamily="18" charset="-128"/>
              </a:rPr>
              <a:t>MODIFY COLUMN IN THE TABLE</a:t>
            </a:r>
            <a:endParaRPr lang="en-IN" sz="36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 xmlns:a16="http://schemas.microsoft.com/office/drawing/2014/main" id="{1054D79E-7E5D-4BAB-8E51-286419D34773}"/>
              </a:ext>
            </a:extLst>
          </p:cNvPr>
          <p:cNvSpPr>
            <a:spLocks noGrp="1"/>
          </p:cNvSpPr>
          <p:nvPr>
            <p:ph sz="quarter" idx="13"/>
          </p:nvPr>
        </p:nvSpPr>
        <p:spPr>
          <a:xfrm>
            <a:off x="628651" y="1930400"/>
            <a:ext cx="6783665" cy="2561701"/>
          </a:xfrm>
        </p:spPr>
        <p:txBody>
          <a:bodyPr>
            <a:normAutofit lnSpcReduction="10000"/>
          </a:bodyPr>
          <a:lstStyle/>
          <a:p>
            <a:pPr algn="just"/>
            <a:r>
              <a:rPr lang="en-US" sz="2000" b="0" i="0" dirty="0">
                <a:effectLst/>
              </a:rPr>
              <a:t>The MODIFY command is used to change the column definition of the table.</a:t>
            </a:r>
          </a:p>
          <a:p>
            <a:pPr algn="just"/>
            <a:r>
              <a:rPr lang="en-US" sz="2000" b="1" i="0" dirty="0">
                <a:effectLst/>
              </a:rPr>
              <a:t>SYNTAX:</a:t>
            </a:r>
            <a:endParaRPr lang="en-US" sz="2000" b="0" i="0" dirty="0">
              <a:effectLst/>
            </a:endParaRPr>
          </a:p>
          <a:p>
            <a:pPr algn="just">
              <a:buFont typeface="+mj-lt"/>
              <a:buAutoNum type="arabicPeriod"/>
            </a:pPr>
            <a:r>
              <a:rPr lang="en-US" sz="2000" b="1" i="0" dirty="0">
                <a:effectLst/>
              </a:rPr>
              <a:t>ALTER</a:t>
            </a:r>
            <a:r>
              <a:rPr lang="en-US" sz="2000" b="0" i="0" dirty="0">
                <a:effectLst/>
              </a:rPr>
              <a:t> </a:t>
            </a:r>
            <a:r>
              <a:rPr lang="en-US" sz="2000" b="1" i="0" dirty="0">
                <a:effectLst/>
              </a:rPr>
              <a:t>TABLE</a:t>
            </a:r>
            <a:r>
              <a:rPr lang="en-US" sz="2000" b="0" i="0" dirty="0">
                <a:effectLst/>
              </a:rPr>
              <a:t> table_name  </a:t>
            </a:r>
          </a:p>
          <a:p>
            <a:pPr algn="just">
              <a:buFont typeface="+mj-lt"/>
              <a:buAutoNum type="arabicPeriod"/>
            </a:pPr>
            <a:r>
              <a:rPr lang="en-US" sz="2000" b="1" i="0" dirty="0">
                <a:effectLst/>
              </a:rPr>
              <a:t>MODIFY</a:t>
            </a:r>
            <a:r>
              <a:rPr lang="en-US" sz="2000" b="0" i="0" dirty="0">
                <a:effectLst/>
              </a:rPr>
              <a:t> column_name column_definition  </a:t>
            </a:r>
          </a:p>
          <a:p>
            <a:pPr algn="just">
              <a:buFont typeface="+mj-lt"/>
              <a:buAutoNum type="arabicPeriod"/>
            </a:pPr>
            <a:r>
              <a:rPr lang="en-US" sz="2000" b="0" i="0" dirty="0">
                <a:effectLst/>
              </a:rPr>
              <a:t>[ </a:t>
            </a:r>
            <a:r>
              <a:rPr lang="en-US" sz="2000" b="1" i="0" dirty="0">
                <a:effectLst/>
              </a:rPr>
              <a:t>FIRST</a:t>
            </a:r>
            <a:r>
              <a:rPr lang="en-US" sz="2000" b="0" i="0" dirty="0">
                <a:effectLst/>
              </a:rPr>
              <a:t> | </a:t>
            </a:r>
            <a:r>
              <a:rPr lang="en-US" sz="2000" b="1" i="0" dirty="0">
                <a:effectLst/>
              </a:rPr>
              <a:t>AFTER</a:t>
            </a:r>
            <a:r>
              <a:rPr lang="en-US" sz="2000" b="0" i="0" dirty="0">
                <a:effectLst/>
              </a:rPr>
              <a:t> column_name ];  </a:t>
            </a:r>
          </a:p>
          <a:p>
            <a:pPr algn="just"/>
            <a:r>
              <a:rPr lang="en-US" sz="2000" dirty="0"/>
              <a:t>For example:-</a:t>
            </a:r>
          </a:p>
        </p:txBody>
      </p:sp>
      <p:pic>
        <p:nvPicPr>
          <p:cNvPr id="5" name="Picture 4">
            <a:extLst>
              <a:ext uri="{FF2B5EF4-FFF2-40B4-BE49-F238E27FC236}">
                <a16:creationId xmlns="" xmlns:a16="http://schemas.microsoft.com/office/drawing/2014/main" id="{82C0DE91-FF8F-45E0-990D-7F81DC99599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359287" y="4606145"/>
            <a:ext cx="4784349" cy="110887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B22F90E3-F86D-42C7-B3CA-74019C64E0AF}"/>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1980666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08CEE3-0B43-4241-9D9F-87101A7EF26B}"/>
              </a:ext>
            </a:extLst>
          </p:cNvPr>
          <p:cNvSpPr>
            <a:spLocks noGrp="1"/>
          </p:cNvSpPr>
          <p:nvPr>
            <p:ph type="title"/>
          </p:nvPr>
        </p:nvSpPr>
        <p:spPr/>
        <p:txBody>
          <a:bodyPr/>
          <a:lstStyle/>
          <a:p>
            <a:pPr algn="ctr"/>
            <a:r>
              <a:rPr lang="en-IN" sz="4000" dirty="0">
                <a:solidFill>
                  <a:schemeClr val="tx1">
                    <a:lumMod val="75000"/>
                    <a:lumOff val="25000"/>
                  </a:schemeClr>
                </a:solidFill>
                <a:latin typeface="+mn-lt"/>
                <a:ea typeface="Adobe Fangsong Std R" panose="02020400000000000000" pitchFamily="18" charset="-128"/>
              </a:rPr>
              <a:t>DROP COLUMN IN TABLE</a:t>
            </a:r>
          </a:p>
        </p:txBody>
      </p:sp>
      <p:sp>
        <p:nvSpPr>
          <p:cNvPr id="3" name="Content Placeholder 2">
            <a:extLst>
              <a:ext uri="{FF2B5EF4-FFF2-40B4-BE49-F238E27FC236}">
                <a16:creationId xmlns="" xmlns:a16="http://schemas.microsoft.com/office/drawing/2014/main" id="{9D1CCD84-BDB0-4506-8F5A-2721172B2F5C}"/>
              </a:ext>
            </a:extLst>
          </p:cNvPr>
          <p:cNvSpPr>
            <a:spLocks noGrp="1"/>
          </p:cNvSpPr>
          <p:nvPr>
            <p:ph sz="quarter" idx="13"/>
          </p:nvPr>
        </p:nvSpPr>
        <p:spPr>
          <a:xfrm>
            <a:off x="628651" y="1930401"/>
            <a:ext cx="6783665" cy="2845786"/>
          </a:xfrm>
        </p:spPr>
        <p:txBody>
          <a:bodyPr/>
          <a:lstStyle/>
          <a:p>
            <a:pPr algn="just"/>
            <a:r>
              <a:rPr lang="en-US" sz="2000" b="1" i="0" dirty="0">
                <a:effectLst/>
              </a:rPr>
              <a:t>SYNTAX:</a:t>
            </a:r>
            <a:endParaRPr lang="en-US" sz="2000" b="0" i="0" dirty="0">
              <a:effectLst/>
            </a:endParaRPr>
          </a:p>
          <a:p>
            <a:pPr algn="just">
              <a:buFont typeface="+mj-lt"/>
              <a:buAutoNum type="arabicPeriod"/>
            </a:pPr>
            <a:r>
              <a:rPr lang="en-US" sz="2000" b="1" i="0" dirty="0">
                <a:effectLst/>
              </a:rPr>
              <a:t>ALTER</a:t>
            </a:r>
            <a:r>
              <a:rPr lang="en-US" sz="2000" b="0" i="0" dirty="0">
                <a:effectLst/>
              </a:rPr>
              <a:t> </a:t>
            </a:r>
            <a:r>
              <a:rPr lang="en-US" sz="2000" b="1" i="0" dirty="0">
                <a:effectLst/>
              </a:rPr>
              <a:t>TABLE</a:t>
            </a:r>
            <a:r>
              <a:rPr lang="en-US" sz="2000" b="0" i="0" dirty="0">
                <a:effectLst/>
              </a:rPr>
              <a:t> table_name  </a:t>
            </a:r>
          </a:p>
          <a:p>
            <a:pPr algn="just">
              <a:buFont typeface="+mj-lt"/>
              <a:buAutoNum type="arabicPeriod"/>
            </a:pPr>
            <a:r>
              <a:rPr lang="en-US" sz="2000" b="1" i="0" dirty="0">
                <a:effectLst/>
              </a:rPr>
              <a:t>DROP</a:t>
            </a:r>
            <a:r>
              <a:rPr lang="en-US" sz="2000" b="0" i="0" dirty="0">
                <a:effectLst/>
              </a:rPr>
              <a:t> </a:t>
            </a:r>
            <a:r>
              <a:rPr lang="en-US" sz="2000" b="1" i="0" dirty="0">
                <a:effectLst/>
              </a:rPr>
              <a:t>COLUMN</a:t>
            </a:r>
            <a:r>
              <a:rPr lang="en-US" sz="2000" b="0" i="0" dirty="0">
                <a:effectLst/>
              </a:rPr>
              <a:t> column_name;</a:t>
            </a:r>
          </a:p>
          <a:p>
            <a:pPr algn="just"/>
            <a:r>
              <a:rPr lang="en-US" sz="2000" dirty="0"/>
              <a:t>For example:-</a:t>
            </a:r>
            <a:r>
              <a:rPr lang="en-US" sz="2000" b="0" i="0" dirty="0">
                <a:effectLst/>
              </a:rPr>
              <a:t>  </a:t>
            </a:r>
            <a:endParaRPr lang="en-IN" sz="2000" b="0" i="0" dirty="0">
              <a:effectLst/>
            </a:endParaRPr>
          </a:p>
          <a:p>
            <a:pPr algn="just">
              <a:buFont typeface="+mj-lt"/>
              <a:buAutoNum type="arabicPeriod"/>
            </a:pPr>
            <a:endParaRPr lang="en-IN" sz="2000" dirty="0"/>
          </a:p>
          <a:p>
            <a:pPr marL="0" indent="0" algn="just">
              <a:buNone/>
            </a:pPr>
            <a:endParaRPr lang="en-US" sz="2000" b="0" i="0" dirty="0">
              <a:effectLst/>
            </a:endParaRPr>
          </a:p>
        </p:txBody>
      </p:sp>
      <p:pic>
        <p:nvPicPr>
          <p:cNvPr id="5" name="Picture 4">
            <a:extLst>
              <a:ext uri="{FF2B5EF4-FFF2-40B4-BE49-F238E27FC236}">
                <a16:creationId xmlns="" xmlns:a16="http://schemas.microsoft.com/office/drawing/2014/main" id="{DBF978DD-ABF8-4FBA-836D-89057EB2730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180002" y="3740545"/>
            <a:ext cx="3547358" cy="8580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E867CE2A-D49A-4C2B-9390-A1CDCAA501C7}"/>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9017585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F4D41E-6AFB-4B27-9F15-23CDF35EE4A7}"/>
              </a:ext>
            </a:extLst>
          </p:cNvPr>
          <p:cNvSpPr>
            <a:spLocks noGrp="1"/>
          </p:cNvSpPr>
          <p:nvPr>
            <p:ph type="title"/>
          </p:nvPr>
        </p:nvSpPr>
        <p:spPr/>
        <p:txBody>
          <a:bodyPr/>
          <a:lstStyle/>
          <a:p>
            <a:pPr algn="ctr"/>
            <a:r>
              <a:rPr lang="en-IN" sz="4000" dirty="0">
                <a:solidFill>
                  <a:schemeClr val="tx1">
                    <a:lumMod val="75000"/>
                    <a:lumOff val="25000"/>
                  </a:schemeClr>
                </a:solidFill>
                <a:latin typeface="+mn-lt"/>
                <a:ea typeface="Adobe Fangsong Std R" panose="02020400000000000000" pitchFamily="18" charset="-128"/>
              </a:rPr>
              <a:t>RENAME COLUMN IN TABLE</a:t>
            </a:r>
          </a:p>
        </p:txBody>
      </p:sp>
      <p:sp>
        <p:nvSpPr>
          <p:cNvPr id="3" name="Content Placeholder 2">
            <a:extLst>
              <a:ext uri="{FF2B5EF4-FFF2-40B4-BE49-F238E27FC236}">
                <a16:creationId xmlns="" xmlns:a16="http://schemas.microsoft.com/office/drawing/2014/main" id="{5BAE9B20-40D5-4C8D-B971-04F6CB53CBF2}"/>
              </a:ext>
            </a:extLst>
          </p:cNvPr>
          <p:cNvSpPr>
            <a:spLocks noGrp="1"/>
          </p:cNvSpPr>
          <p:nvPr>
            <p:ph sz="quarter" idx="13"/>
          </p:nvPr>
        </p:nvSpPr>
        <p:spPr>
          <a:xfrm>
            <a:off x="628651" y="1930401"/>
            <a:ext cx="6783665" cy="2330882"/>
          </a:xfrm>
        </p:spPr>
        <p:txBody>
          <a:bodyPr>
            <a:normAutofit lnSpcReduction="10000"/>
          </a:bodyPr>
          <a:lstStyle/>
          <a:p>
            <a:pPr algn="just"/>
            <a:r>
              <a:rPr lang="en-US" sz="2000" b="1" i="0" dirty="0">
                <a:effectLst/>
              </a:rPr>
              <a:t>SYNTAX:</a:t>
            </a:r>
            <a:endParaRPr lang="en-US" sz="2000" b="0" i="0" dirty="0">
              <a:effectLst/>
            </a:endParaRPr>
          </a:p>
          <a:p>
            <a:pPr algn="just">
              <a:buFont typeface="+mj-lt"/>
              <a:buAutoNum type="arabicPeriod"/>
            </a:pPr>
            <a:r>
              <a:rPr lang="en-US" sz="2000" b="1" i="0" dirty="0">
                <a:effectLst/>
              </a:rPr>
              <a:t>ALTER</a:t>
            </a:r>
            <a:r>
              <a:rPr lang="en-US" sz="2000" b="0" i="0" dirty="0">
                <a:effectLst/>
              </a:rPr>
              <a:t> </a:t>
            </a:r>
            <a:r>
              <a:rPr lang="en-US" sz="2000" b="1" i="0" dirty="0">
                <a:effectLst/>
              </a:rPr>
              <a:t>TABLE</a:t>
            </a:r>
            <a:r>
              <a:rPr lang="en-US" sz="2000" b="0" i="0" dirty="0">
                <a:effectLst/>
              </a:rPr>
              <a:t> table_name  </a:t>
            </a:r>
          </a:p>
          <a:p>
            <a:pPr algn="just">
              <a:buFont typeface="+mj-lt"/>
              <a:buAutoNum type="arabicPeriod"/>
            </a:pPr>
            <a:r>
              <a:rPr lang="en-US" sz="2000" b="0" i="0" dirty="0">
                <a:effectLst/>
              </a:rPr>
              <a:t>CHANGE </a:t>
            </a:r>
            <a:r>
              <a:rPr lang="en-US" sz="2000" b="1" i="0" dirty="0">
                <a:effectLst/>
              </a:rPr>
              <a:t>COLUMN</a:t>
            </a:r>
            <a:r>
              <a:rPr lang="en-US" sz="2000" b="0" i="0" dirty="0">
                <a:effectLst/>
              </a:rPr>
              <a:t> old_name </a:t>
            </a:r>
            <a:r>
              <a:rPr lang="en-US" sz="2000" b="0" i="0" dirty="0" err="1">
                <a:effectLst/>
              </a:rPr>
              <a:t>new_name</a:t>
            </a:r>
            <a:r>
              <a:rPr lang="en-US" sz="2000" b="0" i="0" dirty="0">
                <a:effectLst/>
              </a:rPr>
              <a:t>   </a:t>
            </a:r>
          </a:p>
          <a:p>
            <a:pPr algn="just">
              <a:buFont typeface="+mj-lt"/>
              <a:buAutoNum type="arabicPeriod"/>
            </a:pPr>
            <a:r>
              <a:rPr lang="en-US" sz="2000" b="0" i="0" dirty="0">
                <a:effectLst/>
              </a:rPr>
              <a:t>column_definition  </a:t>
            </a:r>
          </a:p>
          <a:p>
            <a:pPr algn="just">
              <a:buFont typeface="+mj-lt"/>
              <a:buAutoNum type="arabicPeriod"/>
            </a:pPr>
            <a:r>
              <a:rPr lang="en-US" sz="2000" b="0" i="0" dirty="0">
                <a:effectLst/>
              </a:rPr>
              <a:t>[ </a:t>
            </a:r>
            <a:r>
              <a:rPr lang="en-US" sz="2000" b="1" i="0" dirty="0">
                <a:effectLst/>
              </a:rPr>
              <a:t>FIRST</a:t>
            </a:r>
            <a:r>
              <a:rPr lang="en-US" sz="2000" b="0" i="0" dirty="0">
                <a:effectLst/>
              </a:rPr>
              <a:t> | </a:t>
            </a:r>
            <a:r>
              <a:rPr lang="en-US" sz="2000" b="1" i="0" dirty="0">
                <a:effectLst/>
              </a:rPr>
              <a:t>AFTER</a:t>
            </a:r>
            <a:r>
              <a:rPr lang="en-US" sz="2000" b="0" i="0" dirty="0">
                <a:effectLst/>
              </a:rPr>
              <a:t> column_name ]  </a:t>
            </a:r>
          </a:p>
          <a:p>
            <a:pPr algn="just"/>
            <a:r>
              <a:rPr lang="en-US" sz="2000" i="0" dirty="0">
                <a:effectLst/>
              </a:rPr>
              <a:t>For Example:-</a:t>
            </a:r>
          </a:p>
        </p:txBody>
      </p:sp>
      <p:pic>
        <p:nvPicPr>
          <p:cNvPr id="5" name="Picture 4">
            <a:extLst>
              <a:ext uri="{FF2B5EF4-FFF2-40B4-BE49-F238E27FC236}">
                <a16:creationId xmlns="" xmlns:a16="http://schemas.microsoft.com/office/drawing/2014/main" id="{30934B27-E5B5-46ED-BB3D-87FF2391FB3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187455" y="4400475"/>
            <a:ext cx="4678466" cy="81126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072ACCB9-C3B0-4848-B01A-60289AC8E086}"/>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4691266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4840CC-DC7D-479E-AE90-36149F56BE93}"/>
              </a:ext>
            </a:extLst>
          </p:cNvPr>
          <p:cNvSpPr>
            <a:spLocks noGrp="1"/>
          </p:cNvSpPr>
          <p:nvPr>
            <p:ph type="title"/>
          </p:nvPr>
        </p:nvSpPr>
        <p:spPr/>
        <p:txBody>
          <a:bodyPr/>
          <a:lstStyle/>
          <a:p>
            <a:pPr algn="ctr"/>
            <a:r>
              <a:rPr lang="en-IN" sz="4000" dirty="0">
                <a:solidFill>
                  <a:schemeClr val="tx1">
                    <a:lumMod val="75000"/>
                    <a:lumOff val="25000"/>
                  </a:schemeClr>
                </a:solidFill>
                <a:latin typeface="+mn-lt"/>
                <a:ea typeface="Adobe Fangsong Std R" panose="02020400000000000000" pitchFamily="18" charset="-128"/>
              </a:rPr>
              <a:t>RENAME TABLE</a:t>
            </a:r>
          </a:p>
        </p:txBody>
      </p:sp>
      <p:sp>
        <p:nvSpPr>
          <p:cNvPr id="3" name="Content Placeholder 2">
            <a:extLst>
              <a:ext uri="{FF2B5EF4-FFF2-40B4-BE49-F238E27FC236}">
                <a16:creationId xmlns="" xmlns:a16="http://schemas.microsoft.com/office/drawing/2014/main" id="{043DD12D-B87F-44E7-A96D-FA5935990A33}"/>
              </a:ext>
            </a:extLst>
          </p:cNvPr>
          <p:cNvSpPr>
            <a:spLocks noGrp="1"/>
          </p:cNvSpPr>
          <p:nvPr>
            <p:ph sz="quarter" idx="13"/>
          </p:nvPr>
        </p:nvSpPr>
        <p:spPr>
          <a:xfrm>
            <a:off x="628651" y="1930401"/>
            <a:ext cx="6783665" cy="1498600"/>
          </a:xfrm>
        </p:spPr>
        <p:txBody>
          <a:bodyPr>
            <a:normAutofit lnSpcReduction="10000"/>
          </a:bodyPr>
          <a:lstStyle/>
          <a:p>
            <a:pPr algn="just"/>
            <a:r>
              <a:rPr lang="en-US" sz="2000" b="1" i="0" dirty="0">
                <a:effectLst/>
              </a:rPr>
              <a:t>SYNTAX:</a:t>
            </a:r>
            <a:endParaRPr lang="en-US" sz="2000" b="0" i="0" dirty="0">
              <a:effectLst/>
            </a:endParaRPr>
          </a:p>
          <a:p>
            <a:pPr algn="just">
              <a:buFont typeface="+mj-lt"/>
              <a:buAutoNum type="arabicPeriod"/>
            </a:pPr>
            <a:r>
              <a:rPr lang="en-US" sz="2000" b="1" i="0" dirty="0">
                <a:effectLst/>
              </a:rPr>
              <a:t>ALTER</a:t>
            </a:r>
            <a:r>
              <a:rPr lang="en-US" sz="2000" b="0" i="0" dirty="0">
                <a:effectLst/>
              </a:rPr>
              <a:t> </a:t>
            </a:r>
            <a:r>
              <a:rPr lang="en-US" sz="2000" b="1" i="0" dirty="0">
                <a:effectLst/>
              </a:rPr>
              <a:t>TABLE</a:t>
            </a:r>
            <a:r>
              <a:rPr lang="en-US" sz="2000" b="0" i="0" dirty="0">
                <a:effectLst/>
              </a:rPr>
              <a:t> table_name  </a:t>
            </a:r>
          </a:p>
          <a:p>
            <a:pPr algn="just">
              <a:buFont typeface="+mj-lt"/>
              <a:buAutoNum type="arabicPeriod"/>
            </a:pPr>
            <a:r>
              <a:rPr lang="en-US" sz="2000" b="0" i="0" dirty="0">
                <a:effectLst/>
              </a:rPr>
              <a:t>RENAME </a:t>
            </a:r>
            <a:r>
              <a:rPr lang="en-US" sz="2000" b="1" i="0" dirty="0">
                <a:effectLst/>
              </a:rPr>
              <a:t>TO</a:t>
            </a:r>
            <a:r>
              <a:rPr lang="en-US" sz="2000" b="0" i="0" dirty="0">
                <a:effectLst/>
              </a:rPr>
              <a:t> new_table_name;  </a:t>
            </a:r>
          </a:p>
          <a:p>
            <a:pPr marL="0" indent="0">
              <a:buNone/>
            </a:pPr>
            <a:r>
              <a:rPr lang="en-IN" sz="2000" dirty="0"/>
              <a:t>For example:-</a:t>
            </a:r>
          </a:p>
        </p:txBody>
      </p:sp>
      <p:pic>
        <p:nvPicPr>
          <p:cNvPr id="5" name="Picture 4">
            <a:extLst>
              <a:ext uri="{FF2B5EF4-FFF2-40B4-BE49-F238E27FC236}">
                <a16:creationId xmlns="" xmlns:a16="http://schemas.microsoft.com/office/drawing/2014/main" id="{014B0A9E-9529-408C-B7D4-CE16DE41B0C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78584" y="3571043"/>
            <a:ext cx="5058427" cy="24533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69C54D12-F3DE-48CA-85F4-6ADC7F59D11D}"/>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69936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824753"/>
            <a:ext cx="6783665" cy="865935"/>
          </a:xfrm>
        </p:spPr>
        <p:txBody>
          <a:bodyPr>
            <a:normAutofit/>
          </a:bodyPr>
          <a:lstStyle/>
          <a:p>
            <a:pPr algn="ctr"/>
            <a:r>
              <a:rPr lang="en-IN" sz="4000" dirty="0" smtClean="0">
                <a:solidFill>
                  <a:schemeClr val="tx1">
                    <a:lumMod val="75000"/>
                    <a:lumOff val="25000"/>
                  </a:schemeClr>
                </a:solidFill>
                <a:latin typeface="+mn-lt"/>
                <a:ea typeface="Adobe Fangsong Std R" panose="02020400000000000000" pitchFamily="18" charset="-128"/>
              </a:rPr>
              <a:t>TRUNCATE TABLE</a:t>
            </a:r>
            <a:endParaRPr lang="en-IN" sz="40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EDEB05D4-C89F-4912-8657-D274DD9B8674}"/>
              </a:ext>
            </a:extLst>
          </p:cNvPr>
          <p:cNvSpPr>
            <a:spLocks noGrp="1"/>
          </p:cNvSpPr>
          <p:nvPr>
            <p:ph sz="quarter" idx="13"/>
          </p:nvPr>
        </p:nvSpPr>
        <p:spPr>
          <a:xfrm>
            <a:off x="628651" y="1643050"/>
            <a:ext cx="6783665" cy="2812409"/>
          </a:xfrm>
        </p:spPr>
        <p:txBody>
          <a:bodyPr>
            <a:noAutofit/>
          </a:bodyPr>
          <a:lstStyle/>
          <a:p>
            <a:endParaRPr lang="en-US" sz="2000" dirty="0" smtClean="0"/>
          </a:p>
          <a:p>
            <a:endParaRPr lang="en-US" sz="2000" dirty="0" smtClean="0"/>
          </a:p>
          <a:p>
            <a:endParaRPr lang="en-US" sz="2000" dirty="0" smtClean="0"/>
          </a:p>
          <a:p>
            <a:r>
              <a:rPr lang="en-US" sz="2000" dirty="0" smtClean="0"/>
              <a:t>The TRUNCATE statement in </a:t>
            </a:r>
            <a:r>
              <a:rPr lang="en-US" sz="2000" dirty="0" err="1" smtClean="0"/>
              <a:t>MySQL</a:t>
            </a:r>
            <a:r>
              <a:rPr lang="en-US" sz="2000" dirty="0" smtClean="0"/>
              <a:t> removes the complete data without removing its structure. It is a part of </a:t>
            </a:r>
            <a:r>
              <a:rPr lang="en-US" sz="2000" b="1" dirty="0" smtClean="0"/>
              <a:t>DDL or data definition language</a:t>
            </a:r>
            <a:r>
              <a:rPr lang="en-US" sz="2000" dirty="0" smtClean="0"/>
              <a:t> </a:t>
            </a:r>
            <a:r>
              <a:rPr lang="en-US" sz="2000" b="1" dirty="0" smtClean="0"/>
              <a:t>command</a:t>
            </a:r>
            <a:r>
              <a:rPr lang="en-US" sz="2000" dirty="0" smtClean="0"/>
              <a:t>. </a:t>
            </a:r>
          </a:p>
          <a:p>
            <a:r>
              <a:rPr lang="en-US" sz="2000" dirty="0" smtClean="0"/>
              <a:t>Generally, we use this command when we want to delete an entire data from a table without removing the table structure.</a:t>
            </a:r>
          </a:p>
          <a:p>
            <a:endParaRPr lang="en-US" sz="2000" dirty="0" smtClean="0"/>
          </a:p>
          <a:p>
            <a:pPr>
              <a:buNone/>
            </a:pPr>
            <a:endParaRPr lang="en-US" sz="2000" dirty="0"/>
          </a:p>
        </p:txBody>
      </p:sp>
      <p:sp>
        <p:nvSpPr>
          <p:cNvPr id="6" name="TextBox 5"/>
          <p:cNvSpPr txBox="1"/>
          <p:nvPr/>
        </p:nvSpPr>
        <p:spPr>
          <a:xfrm>
            <a:off x="785786" y="4000504"/>
            <a:ext cx="5929354" cy="369332"/>
          </a:xfrm>
          <a:prstGeom prst="rect">
            <a:avLst/>
          </a:prstGeom>
          <a:noFill/>
        </p:spPr>
        <p:txBody>
          <a:bodyPr wrap="square" rtlCol="0">
            <a:spAutoFit/>
          </a:bodyPr>
          <a:lstStyle/>
          <a:p>
            <a:endParaRPr lang="en-US" dirty="0"/>
          </a:p>
        </p:txBody>
      </p:sp>
      <p:sp>
        <p:nvSpPr>
          <p:cNvPr id="7" name="TextBox 6"/>
          <p:cNvSpPr txBox="1"/>
          <p:nvPr/>
        </p:nvSpPr>
        <p:spPr>
          <a:xfrm>
            <a:off x="571472" y="4071942"/>
            <a:ext cx="6072230" cy="923330"/>
          </a:xfrm>
          <a:prstGeom prst="rect">
            <a:avLst/>
          </a:prstGeom>
          <a:noFill/>
        </p:spPr>
        <p:txBody>
          <a:bodyPr wrap="square" rtlCol="0">
            <a:spAutoFit/>
          </a:bodyPr>
          <a:lstStyle/>
          <a:p>
            <a:pPr lvl="1" algn="just"/>
            <a:r>
              <a:rPr lang="en-US" b="1" dirty="0" smtClean="0"/>
              <a:t>SYNTAX:-</a:t>
            </a:r>
          </a:p>
          <a:p>
            <a:pPr lvl="2" algn="just">
              <a:buFont typeface="+mj-lt"/>
              <a:buAutoNum type="arabicPeriod"/>
            </a:pPr>
            <a:r>
              <a:rPr lang="en-US" b="1" dirty="0" smtClean="0"/>
              <a:t>TRUNCATE</a:t>
            </a:r>
            <a:r>
              <a:rPr lang="en-US" dirty="0" smtClean="0"/>
              <a:t> [</a:t>
            </a:r>
            <a:r>
              <a:rPr lang="en-US" b="1" dirty="0" smtClean="0"/>
              <a:t>TABLE</a:t>
            </a:r>
            <a:r>
              <a:rPr lang="en-US" dirty="0" smtClean="0"/>
              <a:t>] </a:t>
            </a:r>
            <a:r>
              <a:rPr lang="en-US" dirty="0" err="1" smtClean="0"/>
              <a:t>table_name</a:t>
            </a:r>
            <a:r>
              <a:rPr lang="en-US" dirty="0" smtClean="0"/>
              <a:t>;  </a:t>
            </a:r>
          </a:p>
          <a:p>
            <a:pPr algn="just"/>
            <a:r>
              <a:rPr lang="en-US" dirty="0" smtClean="0"/>
              <a:t>			</a:t>
            </a:r>
            <a:endParaRPr lang="en-US" dirty="0"/>
          </a:p>
        </p:txBody>
      </p:sp>
      <p:pic>
        <p:nvPicPr>
          <p:cNvPr id="8" name="Picture 7">
            <a:extLst>
              <a:ext uri="{FF2B5EF4-FFF2-40B4-BE49-F238E27FC236}">
                <a16:creationId xmlns="" xmlns:a16="http://schemas.microsoft.com/office/drawing/2014/main" id="{282E2ADB-C75E-4DEE-A6E1-9D2AA6BC3A28}"/>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857356" y="4786322"/>
            <a:ext cx="4129270" cy="85541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 xmlns:a16="http://schemas.microsoft.com/office/drawing/2014/main" id="{26491CA9-656C-4247-9DA0-5E3F7AF5849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824753"/>
            <a:ext cx="6783665" cy="865935"/>
          </a:xfrm>
        </p:spPr>
        <p:txBody>
          <a:bodyPr>
            <a:normAutofit/>
          </a:bodyPr>
          <a:lstStyle/>
          <a:p>
            <a:pPr algn="ctr"/>
            <a:r>
              <a:rPr lang="en-IN" sz="3200" dirty="0" smtClean="0">
                <a:solidFill>
                  <a:schemeClr val="tx1">
                    <a:lumMod val="75000"/>
                    <a:lumOff val="25000"/>
                  </a:schemeClr>
                </a:solidFill>
                <a:latin typeface="+mn-lt"/>
                <a:ea typeface="Adobe Fangsong Std R" panose="02020400000000000000" pitchFamily="18" charset="-128"/>
              </a:rPr>
              <a:t>TRUNCATE TABLE</a:t>
            </a:r>
            <a:endParaRPr lang="en-IN" sz="32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EDEB05D4-C89F-4912-8657-D274DD9B8674}"/>
              </a:ext>
            </a:extLst>
          </p:cNvPr>
          <p:cNvSpPr>
            <a:spLocks noGrp="1"/>
          </p:cNvSpPr>
          <p:nvPr>
            <p:ph sz="quarter" idx="13"/>
          </p:nvPr>
        </p:nvSpPr>
        <p:spPr>
          <a:xfrm>
            <a:off x="628651" y="1643050"/>
            <a:ext cx="6783665" cy="2812409"/>
          </a:xfrm>
        </p:spPr>
        <p:txBody>
          <a:bodyPr>
            <a:noAutofit/>
          </a:bodyPr>
          <a:lstStyle/>
          <a:p>
            <a:pPr>
              <a:buNone/>
            </a:pPr>
            <a:endParaRPr lang="en-US" sz="1800" dirty="0" smtClean="0"/>
          </a:p>
          <a:p>
            <a:pPr marL="514350" indent="-514350">
              <a:buNone/>
            </a:pPr>
            <a:endParaRPr lang="en-IN" sz="2000" dirty="0"/>
          </a:p>
        </p:txBody>
      </p:sp>
      <p:sp>
        <p:nvSpPr>
          <p:cNvPr id="4" name="TextBox 3"/>
          <p:cNvSpPr txBox="1"/>
          <p:nvPr/>
        </p:nvSpPr>
        <p:spPr>
          <a:xfrm>
            <a:off x="785786" y="1428736"/>
            <a:ext cx="6858048" cy="4678204"/>
          </a:xfrm>
          <a:prstGeom prst="rect">
            <a:avLst/>
          </a:prstGeom>
          <a:noFill/>
        </p:spPr>
        <p:txBody>
          <a:bodyPr wrap="square" rtlCol="0">
            <a:spAutoFit/>
          </a:bodyPr>
          <a:lstStyle/>
          <a:p>
            <a:pPr>
              <a:buFont typeface="Arial" pitchFamily="34" charset="0"/>
              <a:buChar char="•"/>
            </a:pPr>
            <a:endParaRPr lang="en-US" sz="2000" dirty="0" smtClean="0"/>
          </a:p>
          <a:p>
            <a:pPr>
              <a:buFont typeface="Arial" pitchFamily="34" charset="0"/>
              <a:buChar char="•"/>
            </a:pPr>
            <a:r>
              <a:rPr lang="en-US" sz="2000" dirty="0" smtClean="0"/>
              <a:t>We cannot use the </a:t>
            </a:r>
            <a:r>
              <a:rPr lang="en-US" sz="2000" b="1" dirty="0" smtClean="0"/>
              <a:t>WHERE</a:t>
            </a:r>
            <a:r>
              <a:rPr lang="en-US" sz="2000" dirty="0" smtClean="0"/>
              <a:t> clause with this command so that filtering of records is not possible.</a:t>
            </a:r>
          </a:p>
          <a:p>
            <a:endParaRPr lang="en-US" sz="2000" dirty="0" smtClean="0"/>
          </a:p>
          <a:p>
            <a:pPr>
              <a:buFont typeface="Arial" pitchFamily="34" charset="0"/>
              <a:buChar char="•"/>
            </a:pPr>
            <a:r>
              <a:rPr lang="en-US" sz="2000" dirty="0" smtClean="0"/>
              <a:t>We </a:t>
            </a:r>
            <a:r>
              <a:rPr lang="en-US" sz="2000" b="1" dirty="0" smtClean="0"/>
              <a:t>cannot rollback the deleted data</a:t>
            </a:r>
            <a:r>
              <a:rPr lang="en-US" sz="2000" dirty="0" smtClean="0"/>
              <a:t> after executing this command because the log is not maintained while performing this operation.</a:t>
            </a:r>
          </a:p>
          <a:p>
            <a:endParaRPr lang="en-US" sz="2000" dirty="0" smtClean="0"/>
          </a:p>
          <a:p>
            <a:pPr>
              <a:buFont typeface="Arial" pitchFamily="34" charset="0"/>
              <a:buChar char="•"/>
            </a:pPr>
            <a:r>
              <a:rPr lang="en-US" sz="2000" dirty="0" smtClean="0"/>
              <a:t>We cannot use the truncate statement when a table is referenced by a </a:t>
            </a:r>
            <a:r>
              <a:rPr lang="en-US" sz="2000" b="1" dirty="0" smtClean="0"/>
              <a:t>foreign key</a:t>
            </a:r>
            <a:r>
              <a:rPr lang="en-US" sz="2000" dirty="0" smtClean="0"/>
              <a:t> or participates in an </a:t>
            </a:r>
            <a:r>
              <a:rPr lang="en-US" sz="2000" b="1" dirty="0" smtClean="0"/>
              <a:t>indexed view</a:t>
            </a:r>
            <a:r>
              <a:rPr lang="en-US" sz="2000" dirty="0" smtClean="0"/>
              <a:t>.</a:t>
            </a:r>
          </a:p>
          <a:p>
            <a:endParaRPr lang="en-US" sz="2000" dirty="0" smtClean="0"/>
          </a:p>
          <a:p>
            <a:pPr>
              <a:buFont typeface="Arial" pitchFamily="34" charset="0"/>
              <a:buChar char="•"/>
            </a:pPr>
            <a:r>
              <a:rPr lang="en-US" sz="2000" dirty="0" smtClean="0"/>
              <a:t>The TRUNCATE command doesn't fire DELETE </a:t>
            </a:r>
            <a:r>
              <a:rPr lang="en-US" sz="2000" b="1" dirty="0" smtClean="0"/>
              <a:t>triggers</a:t>
            </a:r>
            <a:r>
              <a:rPr lang="en-US" sz="2000" dirty="0" smtClean="0"/>
              <a:t> associated with the table that is being truncated because it does not operate on individual rows.</a:t>
            </a:r>
          </a:p>
          <a:p>
            <a:endParaRPr lang="en-US" dirty="0"/>
          </a:p>
        </p:txBody>
      </p:sp>
      <p:pic>
        <p:nvPicPr>
          <p:cNvPr id="5" name="Picture 4">
            <a:extLst>
              <a:ext uri="{FF2B5EF4-FFF2-40B4-BE49-F238E27FC236}">
                <a16:creationId xmlns="" xmlns:a16="http://schemas.microsoft.com/office/drawing/2014/main" id="{26491CA9-656C-4247-9DA0-5E3F7AF5849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98EFBE-8694-47A1-A2A5-DA4652416BEF}"/>
              </a:ext>
            </a:extLst>
          </p:cNvPr>
          <p:cNvSpPr>
            <a:spLocks noGrp="1"/>
          </p:cNvSpPr>
          <p:nvPr>
            <p:ph type="title"/>
          </p:nvPr>
        </p:nvSpPr>
        <p:spPr/>
        <p:txBody>
          <a:bodyPr/>
          <a:lstStyle/>
          <a:p>
            <a:pPr algn="ctr"/>
            <a:r>
              <a:rPr lang="en-IN" sz="4000" dirty="0">
                <a:solidFill>
                  <a:schemeClr val="tx1">
                    <a:lumMod val="75000"/>
                    <a:lumOff val="25000"/>
                  </a:schemeClr>
                </a:solidFill>
                <a:latin typeface="+mn-lt"/>
                <a:ea typeface="Adobe Fangsong Std R" panose="02020400000000000000" pitchFamily="18" charset="-128"/>
              </a:rPr>
              <a:t> DESCRIBE TABLE</a:t>
            </a:r>
          </a:p>
        </p:txBody>
      </p:sp>
      <p:sp>
        <p:nvSpPr>
          <p:cNvPr id="3" name="Content Placeholder 2">
            <a:extLst>
              <a:ext uri="{FF2B5EF4-FFF2-40B4-BE49-F238E27FC236}">
                <a16:creationId xmlns="" xmlns:a16="http://schemas.microsoft.com/office/drawing/2014/main" id="{29A7A678-A926-4909-90F9-FA2D5BEC91A8}"/>
              </a:ext>
            </a:extLst>
          </p:cNvPr>
          <p:cNvSpPr>
            <a:spLocks noGrp="1"/>
          </p:cNvSpPr>
          <p:nvPr>
            <p:ph sz="quarter" idx="13"/>
          </p:nvPr>
        </p:nvSpPr>
        <p:spPr>
          <a:xfrm>
            <a:off x="609244" y="1690688"/>
            <a:ext cx="6783665" cy="4647968"/>
          </a:xfrm>
        </p:spPr>
        <p:txBody>
          <a:bodyPr>
            <a:normAutofit/>
          </a:bodyPr>
          <a:lstStyle/>
          <a:p>
            <a:r>
              <a:rPr lang="en-US" sz="2000" b="0" i="0" dirty="0">
                <a:solidFill>
                  <a:srgbClr val="333333"/>
                </a:solidFill>
                <a:effectLst/>
              </a:rPr>
              <a:t>DESCRIBE means to show the information in detail. </a:t>
            </a:r>
            <a:endParaRPr lang="en-US" sz="2000" dirty="0" smtClean="0">
              <a:solidFill>
                <a:srgbClr val="333333"/>
              </a:solidFill>
            </a:endParaRPr>
          </a:p>
          <a:p>
            <a:r>
              <a:rPr lang="en-US" sz="2000" b="1" i="0" dirty="0" smtClean="0">
                <a:solidFill>
                  <a:srgbClr val="333333"/>
                </a:solidFill>
                <a:effectLst/>
              </a:rPr>
              <a:t>DESCRIBE </a:t>
            </a:r>
            <a:r>
              <a:rPr lang="en-US" sz="2000" b="1" i="0" dirty="0">
                <a:solidFill>
                  <a:srgbClr val="333333"/>
                </a:solidFill>
                <a:effectLst/>
              </a:rPr>
              <a:t>command to show the structure of our table</a:t>
            </a:r>
            <a:r>
              <a:rPr lang="en-US" sz="2000" b="0" i="0" dirty="0">
                <a:solidFill>
                  <a:srgbClr val="333333"/>
                </a:solidFill>
                <a:effectLst/>
              </a:rPr>
              <a:t>, such as column names, constraints on column names, etc. The </a:t>
            </a:r>
            <a:r>
              <a:rPr lang="en-US" sz="2000" b="1" i="0" dirty="0">
                <a:solidFill>
                  <a:srgbClr val="333333"/>
                </a:solidFill>
                <a:effectLst/>
              </a:rPr>
              <a:t>DESC</a:t>
            </a:r>
            <a:r>
              <a:rPr lang="en-US" sz="2000" b="0" i="0" dirty="0">
                <a:solidFill>
                  <a:srgbClr val="333333"/>
                </a:solidFill>
                <a:effectLst/>
              </a:rPr>
              <a:t> command is a short form of the DESCRIBE command. Both DESCRIBE and DESC command are equivalent and case sensitive.</a:t>
            </a:r>
          </a:p>
          <a:p>
            <a:pPr algn="just"/>
            <a:r>
              <a:rPr lang="en-US" sz="2000" b="1" i="0" dirty="0">
                <a:effectLst/>
              </a:rPr>
              <a:t>Syntax</a:t>
            </a:r>
          </a:p>
          <a:p>
            <a:pPr marL="0" indent="0" algn="just">
              <a:buNone/>
            </a:pPr>
            <a:r>
              <a:rPr lang="en-US" sz="2000" b="0" i="0" dirty="0">
                <a:effectLst/>
              </a:rPr>
              <a:t>          {DESCRIBE | </a:t>
            </a:r>
            <a:r>
              <a:rPr lang="en-US" sz="2000" b="1" i="0" dirty="0">
                <a:effectLst/>
              </a:rPr>
              <a:t>DESC</a:t>
            </a:r>
            <a:r>
              <a:rPr lang="en-US" sz="2000" b="0" i="0" dirty="0">
                <a:effectLst/>
              </a:rPr>
              <a:t>} table_name;  </a:t>
            </a:r>
          </a:p>
          <a:p>
            <a:pPr marL="0" indent="0" algn="just">
              <a:buNone/>
            </a:pPr>
            <a:r>
              <a:rPr lang="en-US" sz="2000" dirty="0"/>
              <a:t>For example:-</a:t>
            </a:r>
          </a:p>
          <a:p>
            <a:pPr marL="0" indent="0" algn="just">
              <a:buNone/>
            </a:pPr>
            <a:endParaRPr lang="en-US" sz="2000" b="0" i="0" dirty="0">
              <a:effectLst/>
            </a:endParaRPr>
          </a:p>
          <a:p>
            <a:pPr marL="0" indent="0" algn="just">
              <a:buNone/>
            </a:pPr>
            <a:endParaRPr lang="en-US" sz="2000" b="0" i="0" dirty="0">
              <a:effectLst/>
            </a:endParaRPr>
          </a:p>
          <a:p>
            <a:pPr marL="0" indent="0" algn="just">
              <a:buNone/>
            </a:pPr>
            <a:endParaRPr lang="en-US" sz="2000" dirty="0"/>
          </a:p>
          <a:p>
            <a:pPr marL="0" indent="0" algn="just">
              <a:buNone/>
            </a:pPr>
            <a:endParaRPr lang="en-US" sz="2000" b="0" i="0" dirty="0">
              <a:effectLst/>
            </a:endParaRPr>
          </a:p>
          <a:p>
            <a:endParaRPr lang="en-IN" sz="2000" dirty="0"/>
          </a:p>
        </p:txBody>
      </p:sp>
      <p:pic>
        <p:nvPicPr>
          <p:cNvPr id="5" name="Picture 4">
            <a:extLst>
              <a:ext uri="{FF2B5EF4-FFF2-40B4-BE49-F238E27FC236}">
                <a16:creationId xmlns="" xmlns:a16="http://schemas.microsoft.com/office/drawing/2014/main" id="{17085722-1C7B-4E0C-BB50-7D9127C95148}"/>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857356" y="4429132"/>
            <a:ext cx="4206053" cy="188797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698A8D7A-6B6B-4B27-854D-0B177AA5605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40460332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E6D2D1-0B90-417E-BB6A-AE3F67417961}"/>
              </a:ext>
            </a:extLst>
          </p:cNvPr>
          <p:cNvSpPr>
            <a:spLocks noGrp="1"/>
          </p:cNvSpPr>
          <p:nvPr>
            <p:ph type="title"/>
          </p:nvPr>
        </p:nvSpPr>
        <p:spPr/>
        <p:txBody>
          <a:bodyPr/>
          <a:lstStyle/>
          <a:p>
            <a:pPr algn="ctr"/>
            <a:r>
              <a:rPr lang="en-IN" sz="4000" dirty="0">
                <a:solidFill>
                  <a:schemeClr val="tx1">
                    <a:lumMod val="75000"/>
                    <a:lumOff val="25000"/>
                  </a:schemeClr>
                </a:solidFill>
                <a:latin typeface="+mn-lt"/>
                <a:ea typeface="Adobe Fangsong Std R" panose="02020400000000000000" pitchFamily="18" charset="-128"/>
              </a:rPr>
              <a:t>DROP TABLE</a:t>
            </a:r>
          </a:p>
        </p:txBody>
      </p:sp>
      <p:sp>
        <p:nvSpPr>
          <p:cNvPr id="3" name="Content Placeholder 2">
            <a:extLst>
              <a:ext uri="{FF2B5EF4-FFF2-40B4-BE49-F238E27FC236}">
                <a16:creationId xmlns="" xmlns:a16="http://schemas.microsoft.com/office/drawing/2014/main" id="{3AA55D61-E309-447D-BD83-073228553239}"/>
              </a:ext>
            </a:extLst>
          </p:cNvPr>
          <p:cNvSpPr>
            <a:spLocks noGrp="1"/>
          </p:cNvSpPr>
          <p:nvPr>
            <p:ph sz="quarter" idx="13"/>
          </p:nvPr>
        </p:nvSpPr>
        <p:spPr>
          <a:xfrm>
            <a:off x="628651" y="1928802"/>
            <a:ext cx="6783665" cy="3353412"/>
          </a:xfrm>
        </p:spPr>
        <p:txBody>
          <a:bodyPr>
            <a:normAutofit fontScale="92500" lnSpcReduction="20000"/>
          </a:bodyPr>
          <a:lstStyle/>
          <a:p>
            <a:r>
              <a:rPr lang="en-US" sz="2200" b="0" i="0" dirty="0">
                <a:solidFill>
                  <a:srgbClr val="333333"/>
                </a:solidFill>
                <a:effectLst/>
              </a:rPr>
              <a:t>MYSQL uses a Drop Table statement to delete the existing table. This statement removes the complete data of a table along with the whole structure or definition permanently from the </a:t>
            </a:r>
            <a:r>
              <a:rPr lang="en-US" sz="2200" b="0" i="0" dirty="0" smtClean="0">
                <a:solidFill>
                  <a:srgbClr val="333333"/>
                </a:solidFill>
                <a:effectLst/>
              </a:rPr>
              <a:t>database.</a:t>
            </a:r>
          </a:p>
          <a:p>
            <a:pPr>
              <a:buNone/>
            </a:pPr>
            <a:r>
              <a:rPr lang="en-US" sz="2000" b="1" i="0" dirty="0" smtClean="0">
                <a:effectLst/>
              </a:rPr>
              <a:t>Syntax:</a:t>
            </a:r>
            <a:endParaRPr lang="en-US" sz="2000" b="1" i="0" dirty="0">
              <a:effectLst/>
            </a:endParaRPr>
          </a:p>
          <a:p>
            <a:pPr marL="0" indent="0" algn="just">
              <a:buNone/>
            </a:pPr>
            <a:r>
              <a:rPr lang="en-US" sz="2000" b="0" i="0" dirty="0">
                <a:effectLst/>
              </a:rPr>
              <a:t>          </a:t>
            </a:r>
            <a:r>
              <a:rPr lang="en-US" sz="2000" b="1" i="0" dirty="0" smtClean="0">
                <a:effectLst/>
              </a:rPr>
              <a:t>DROP</a:t>
            </a:r>
            <a:r>
              <a:rPr lang="en-US" sz="2000" b="0" i="0" dirty="0">
                <a:effectLst/>
              </a:rPr>
              <a:t> </a:t>
            </a:r>
            <a:r>
              <a:rPr lang="en-US" sz="2000" b="1" i="0" dirty="0">
                <a:effectLst/>
              </a:rPr>
              <a:t>TABLE</a:t>
            </a:r>
            <a:r>
              <a:rPr lang="en-US" sz="2000" b="0" i="0" dirty="0">
                <a:effectLst/>
              </a:rPr>
              <a:t>  table_name;  </a:t>
            </a:r>
          </a:p>
          <a:p>
            <a:pPr marL="0" indent="0" algn="just">
              <a:buNone/>
            </a:pPr>
            <a:r>
              <a:rPr lang="en-US" sz="2000" b="0" i="0" dirty="0">
                <a:effectLst/>
              </a:rPr>
              <a:t>           OR,  </a:t>
            </a:r>
          </a:p>
          <a:p>
            <a:pPr marL="0" indent="0" algn="just">
              <a:buNone/>
            </a:pPr>
            <a:r>
              <a:rPr lang="en-US" sz="2000" b="0" i="0" dirty="0">
                <a:effectLst/>
              </a:rPr>
              <a:t>          </a:t>
            </a:r>
            <a:r>
              <a:rPr lang="en-US" sz="2000" b="1" dirty="0" smtClean="0"/>
              <a:t>D</a:t>
            </a:r>
            <a:r>
              <a:rPr lang="en-US" sz="2000" b="1" i="0" dirty="0" smtClean="0">
                <a:effectLst/>
              </a:rPr>
              <a:t>ROP</a:t>
            </a:r>
            <a:r>
              <a:rPr lang="en-US" sz="2000" b="0" i="0" dirty="0">
                <a:effectLst/>
              </a:rPr>
              <a:t> </a:t>
            </a:r>
            <a:r>
              <a:rPr lang="en-US" sz="2000" b="1" i="0" dirty="0">
                <a:effectLst/>
              </a:rPr>
              <a:t>TABLE</a:t>
            </a:r>
            <a:r>
              <a:rPr lang="en-US" sz="2000" b="0" i="0" dirty="0">
                <a:effectLst/>
              </a:rPr>
              <a:t>  schema_name.table_name;  </a:t>
            </a:r>
          </a:p>
          <a:p>
            <a:pPr marL="0" indent="0" algn="just">
              <a:buNone/>
            </a:pPr>
            <a:r>
              <a:rPr lang="en-US" sz="2000" b="0" i="0" dirty="0">
                <a:effectLst/>
              </a:rPr>
              <a:t>For example:-</a:t>
            </a:r>
          </a:p>
          <a:p>
            <a:pPr marL="0" indent="0" algn="just">
              <a:buNone/>
            </a:pPr>
            <a:endParaRPr lang="en-US" sz="2000" b="0" i="0" dirty="0">
              <a:effectLst/>
            </a:endParaRPr>
          </a:p>
          <a:p>
            <a:pPr marL="0" indent="0" algn="just">
              <a:buNone/>
            </a:pPr>
            <a:r>
              <a:rPr lang="en-US" sz="2000" b="0" i="0" dirty="0">
                <a:effectLst/>
              </a:rPr>
              <a:t> </a:t>
            </a:r>
            <a:endParaRPr lang="en-IN" sz="2000" dirty="0"/>
          </a:p>
        </p:txBody>
      </p:sp>
      <p:pic>
        <p:nvPicPr>
          <p:cNvPr id="5" name="Picture 4">
            <a:extLst>
              <a:ext uri="{FF2B5EF4-FFF2-40B4-BE49-F238E27FC236}">
                <a16:creationId xmlns="" xmlns:a16="http://schemas.microsoft.com/office/drawing/2014/main" id="{618A47A3-505E-4D37-85AB-13D5CDCC03C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317618" y="4755394"/>
            <a:ext cx="3111506" cy="81674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330CFF9D-B19F-4B11-A0F9-622AF25E30D0}"/>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301913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824753"/>
            <a:ext cx="6783665" cy="865935"/>
          </a:xfrm>
        </p:spPr>
        <p:txBody>
          <a:bodyPr>
            <a:normAutofit/>
          </a:bodyPr>
          <a:lstStyle/>
          <a:p>
            <a:pPr algn="ctr"/>
            <a:r>
              <a:rPr lang="en-IN" sz="3200" dirty="0" smtClean="0">
                <a:solidFill>
                  <a:schemeClr val="tx1">
                    <a:lumMod val="75000"/>
                    <a:lumOff val="25000"/>
                  </a:schemeClr>
                </a:solidFill>
                <a:latin typeface="+mn-lt"/>
                <a:ea typeface="Adobe Fangsong Std R" panose="02020400000000000000" pitchFamily="18" charset="-128"/>
              </a:rPr>
              <a:t>ADVANTAGES OF DBMS</a:t>
            </a:r>
            <a:endParaRPr lang="en-IN" sz="32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EDEB05D4-C89F-4912-8657-D274DD9B8674}"/>
              </a:ext>
            </a:extLst>
          </p:cNvPr>
          <p:cNvSpPr>
            <a:spLocks noGrp="1"/>
          </p:cNvSpPr>
          <p:nvPr>
            <p:ph sz="quarter" idx="13"/>
          </p:nvPr>
        </p:nvSpPr>
        <p:spPr>
          <a:xfrm>
            <a:off x="628651" y="1930400"/>
            <a:ext cx="6783665" cy="2525059"/>
          </a:xfrm>
        </p:spPr>
        <p:txBody>
          <a:bodyPr>
            <a:normAutofit/>
          </a:bodyPr>
          <a:lstStyle/>
          <a:p>
            <a:r>
              <a:rPr lang="en-US" sz="2000" b="1" dirty="0" smtClean="0"/>
              <a:t>Better Data Transferring</a:t>
            </a:r>
          </a:p>
          <a:p>
            <a:r>
              <a:rPr lang="en-US" sz="2000" b="1" dirty="0" smtClean="0"/>
              <a:t>Better Data Security</a:t>
            </a:r>
          </a:p>
          <a:p>
            <a:r>
              <a:rPr lang="en-US" sz="2000" b="1" dirty="0" smtClean="0"/>
              <a:t>Better data integration</a:t>
            </a:r>
          </a:p>
          <a:p>
            <a:r>
              <a:rPr lang="en-US" sz="2000" b="1" dirty="0" smtClean="0"/>
              <a:t>Better decision making</a:t>
            </a:r>
          </a:p>
          <a:p>
            <a:r>
              <a:rPr lang="en-US" sz="2000" b="1" dirty="0" smtClean="0"/>
              <a:t>Increased end-user productivity</a:t>
            </a:r>
          </a:p>
          <a:p>
            <a:r>
              <a:rPr lang="en-US" sz="2000" b="1" dirty="0" smtClean="0"/>
              <a:t>Simple</a:t>
            </a:r>
            <a:endParaRPr lang="en-IN" sz="2000" dirty="0"/>
          </a:p>
        </p:txBody>
      </p:sp>
      <p:pic>
        <p:nvPicPr>
          <p:cNvPr id="4" name="Picture 3">
            <a:extLst>
              <a:ext uri="{FF2B5EF4-FFF2-40B4-BE49-F238E27FC236}">
                <a16:creationId xmlns="" xmlns:a16="http://schemas.microsoft.com/office/drawing/2014/main" id="{26491CA9-656C-4247-9DA0-5E3F7AF5849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89CFEC-7F61-4221-9A55-8B98073A0170}"/>
              </a:ext>
            </a:extLst>
          </p:cNvPr>
          <p:cNvSpPr>
            <a:spLocks noGrp="1"/>
          </p:cNvSpPr>
          <p:nvPr>
            <p:ph type="title"/>
          </p:nvPr>
        </p:nvSpPr>
        <p:spPr>
          <a:xfrm>
            <a:off x="609244" y="656948"/>
            <a:ext cx="6783665" cy="1033740"/>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CONSTRAINTS</a:t>
            </a:r>
          </a:p>
        </p:txBody>
      </p:sp>
      <p:sp>
        <p:nvSpPr>
          <p:cNvPr id="3" name="Content Placeholder 2">
            <a:extLst>
              <a:ext uri="{FF2B5EF4-FFF2-40B4-BE49-F238E27FC236}">
                <a16:creationId xmlns="" xmlns:a16="http://schemas.microsoft.com/office/drawing/2014/main" id="{3EA10945-16FF-4830-AEC8-2113DC657ACB}"/>
              </a:ext>
            </a:extLst>
          </p:cNvPr>
          <p:cNvSpPr>
            <a:spLocks noGrp="1"/>
          </p:cNvSpPr>
          <p:nvPr>
            <p:ph sz="quarter" idx="13"/>
          </p:nvPr>
        </p:nvSpPr>
        <p:spPr>
          <a:xfrm>
            <a:off x="609244" y="2121594"/>
            <a:ext cx="6783665" cy="2268738"/>
          </a:xfrm>
        </p:spPr>
        <p:txBody>
          <a:bodyPr>
            <a:normAutofit fontScale="92500" lnSpcReduction="10000"/>
          </a:bodyPr>
          <a:lstStyle/>
          <a:p>
            <a:pPr algn="l"/>
            <a:r>
              <a:rPr lang="en-US" sz="2000" b="0" i="0" dirty="0">
                <a:solidFill>
                  <a:srgbClr val="000000"/>
                </a:solidFill>
                <a:effectLst/>
              </a:rPr>
              <a:t>SQL constraints are used to specify rules for the data in a table.</a:t>
            </a:r>
          </a:p>
          <a:p>
            <a:pPr algn="l"/>
            <a:r>
              <a:rPr lang="en-US" sz="2000" b="0" i="0" dirty="0">
                <a:solidFill>
                  <a:srgbClr val="000000"/>
                </a:solidFill>
                <a:effectLst/>
              </a:rPr>
              <a:t>Constraints are used to limit the type of data that can go into a table. This ensures the accuracy and reliability of the data in the table. If there is any violation between the constraint and the data action, the action is aborted.</a:t>
            </a:r>
          </a:p>
          <a:p>
            <a:pPr algn="l"/>
            <a:r>
              <a:rPr lang="en-US" sz="2000" b="0" i="0" dirty="0">
                <a:solidFill>
                  <a:srgbClr val="000000"/>
                </a:solidFill>
                <a:effectLst/>
              </a:rPr>
              <a:t>Constraints can be column level or table level. Column level constraints apply to a column, and table level constraints apply to the whole table.</a:t>
            </a:r>
          </a:p>
        </p:txBody>
      </p:sp>
      <p:pic>
        <p:nvPicPr>
          <p:cNvPr id="4" name="Picture 3">
            <a:extLst>
              <a:ext uri="{FF2B5EF4-FFF2-40B4-BE49-F238E27FC236}">
                <a16:creationId xmlns="" xmlns:a16="http://schemas.microsoft.com/office/drawing/2014/main" id="{148B6697-32DC-4B69-8F08-19860BF8C1C1}"/>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40347026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CONSTRAINTS</a:t>
            </a:r>
            <a:endParaRPr lang="en-US"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normAutofit fontScale="77500" lnSpcReduction="20000"/>
          </a:bodyPr>
          <a:lstStyle/>
          <a:p>
            <a:pPr>
              <a:buNone/>
            </a:pPr>
            <a:r>
              <a:rPr lang="en-US" dirty="0" smtClean="0"/>
              <a:t>The following are the most common constraints used in the </a:t>
            </a:r>
            <a:r>
              <a:rPr lang="en-US" dirty="0" err="1" smtClean="0"/>
              <a:t>MySQL</a:t>
            </a:r>
            <a:r>
              <a:rPr lang="en-US" dirty="0" smtClean="0"/>
              <a:t>:</a:t>
            </a:r>
          </a:p>
          <a:p>
            <a:endParaRPr lang="en-US" dirty="0" smtClean="0"/>
          </a:p>
          <a:p>
            <a:r>
              <a:rPr lang="en-US" dirty="0" smtClean="0"/>
              <a:t>NOT </a:t>
            </a:r>
            <a:r>
              <a:rPr lang="en-US" dirty="0" smtClean="0"/>
              <a:t>NULL</a:t>
            </a:r>
          </a:p>
          <a:p>
            <a:r>
              <a:rPr lang="en-US" dirty="0" smtClean="0"/>
              <a:t>CHECK</a:t>
            </a:r>
          </a:p>
          <a:p>
            <a:r>
              <a:rPr lang="en-US" dirty="0" smtClean="0"/>
              <a:t>DEFAULT</a:t>
            </a:r>
          </a:p>
          <a:p>
            <a:r>
              <a:rPr lang="en-US" dirty="0" smtClean="0"/>
              <a:t>PRIMARY KEY</a:t>
            </a:r>
          </a:p>
          <a:p>
            <a:r>
              <a:rPr lang="en-US" dirty="0" smtClean="0"/>
              <a:t>AUTO_INCREMENT</a:t>
            </a:r>
          </a:p>
          <a:p>
            <a:r>
              <a:rPr lang="en-US" dirty="0" smtClean="0"/>
              <a:t>UNIQUE</a:t>
            </a:r>
          </a:p>
          <a:p>
            <a:r>
              <a:rPr lang="en-US" dirty="0" smtClean="0"/>
              <a:t>INDEX</a:t>
            </a:r>
          </a:p>
          <a:p>
            <a:r>
              <a:rPr lang="en-US" dirty="0" smtClean="0"/>
              <a:t>ENUM</a:t>
            </a:r>
          </a:p>
          <a:p>
            <a:r>
              <a:rPr lang="en-US" dirty="0" smtClean="0"/>
              <a:t>FOREIGN KEY</a:t>
            </a:r>
          </a:p>
          <a:p>
            <a:endParaRPr lang="en-US" dirty="0"/>
          </a:p>
        </p:txBody>
      </p:sp>
      <p:pic>
        <p:nvPicPr>
          <p:cNvPr id="4" name="Picture 3">
            <a:extLst>
              <a:ext uri="{FF2B5EF4-FFF2-40B4-BE49-F238E27FC236}">
                <a16:creationId xmlns="" xmlns:a16="http://schemas.microsoft.com/office/drawing/2014/main" id="{26491CA9-656C-4247-9DA0-5E3F7AF5849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CC8B84-7A6A-4956-B6A4-E25837F62643}"/>
              </a:ext>
            </a:extLst>
          </p:cNvPr>
          <p:cNvSpPr>
            <a:spLocks noGrp="1"/>
          </p:cNvSpPr>
          <p:nvPr>
            <p:ph type="title"/>
          </p:nvPr>
        </p:nvSpPr>
        <p:spPr>
          <a:xfrm>
            <a:off x="609244" y="365126"/>
            <a:ext cx="6783665" cy="1157396"/>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NOT NULL CONSTRAINT</a:t>
            </a:r>
          </a:p>
        </p:txBody>
      </p:sp>
      <p:sp>
        <p:nvSpPr>
          <p:cNvPr id="6" name="TextBox 5">
            <a:extLst>
              <a:ext uri="{FF2B5EF4-FFF2-40B4-BE49-F238E27FC236}">
                <a16:creationId xmlns="" xmlns:a16="http://schemas.microsoft.com/office/drawing/2014/main" id="{2DE4A1F8-7B76-4344-BFAE-13CE7C58437B}"/>
              </a:ext>
            </a:extLst>
          </p:cNvPr>
          <p:cNvSpPr txBox="1"/>
          <p:nvPr/>
        </p:nvSpPr>
        <p:spPr>
          <a:xfrm>
            <a:off x="609244" y="1690688"/>
            <a:ext cx="6783665" cy="1938992"/>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effectLst/>
              </a:rPr>
              <a:t>By default, a column can hold NULL values.</a:t>
            </a:r>
          </a:p>
          <a:p>
            <a:pPr marL="342900" lvl="0" indent="-342900" eaLnBrk="0" fontAlgn="base" hangingPunct="0">
              <a:spcBef>
                <a:spcPct val="0"/>
              </a:spcBef>
              <a:spcAft>
                <a:spcPct val="0"/>
              </a:spcAft>
              <a:buFont typeface="Arial" panose="020B0604020202020204" pitchFamily="34" charset="0"/>
              <a:buChar char="•"/>
            </a:pPr>
            <a:r>
              <a:rPr lang="en-US" sz="2000" dirty="0" smtClean="0"/>
              <a:t>This constraint specifies that the column cannot have NULL or empty values. The below statement creates a table with NOT NULL constraint.</a:t>
            </a:r>
          </a:p>
          <a:p>
            <a:pPr marL="342900" lvl="0" indent="-342900" eaLnBrk="0" fontAlgn="base" hangingPunct="0">
              <a:spcBef>
                <a:spcPct val="0"/>
              </a:spcBef>
              <a:spcAft>
                <a:spcPct val="0"/>
              </a:spcAft>
            </a:pPr>
            <a:endParaRPr kumimoji="0" lang="en-US" altLang="en-US" sz="2000" b="0" i="0" u="none" strike="noStrike" cap="none" normalizeH="0" baseline="0" dirty="0">
              <a:ln>
                <a:noFill/>
              </a:ln>
              <a:effectLst/>
            </a:endParaRPr>
          </a:p>
          <a:p>
            <a:pPr eaLnBrk="0" fontAlgn="base" hangingPunct="0">
              <a:spcBef>
                <a:spcPct val="0"/>
              </a:spcBef>
              <a:spcAft>
                <a:spcPct val="0"/>
              </a:spcAft>
            </a:pPr>
            <a:r>
              <a:rPr lang="en-US" sz="2000" b="1" i="0" dirty="0">
                <a:solidFill>
                  <a:srgbClr val="000000"/>
                </a:solidFill>
                <a:effectLst/>
              </a:rPr>
              <a:t>NOT NULL on CREATE </a:t>
            </a:r>
            <a:r>
              <a:rPr lang="en-US" sz="2000" b="1" i="0" dirty="0" smtClean="0">
                <a:solidFill>
                  <a:srgbClr val="000000"/>
                </a:solidFill>
                <a:effectLst/>
              </a:rPr>
              <a:t>TABLE:</a:t>
            </a:r>
            <a:endParaRPr kumimoji="0" lang="en-US" altLang="en-US" b="1" i="0" u="none" strike="noStrike" cap="none" normalizeH="0" baseline="0" dirty="0">
              <a:ln>
                <a:noFill/>
              </a:ln>
              <a:effectLst/>
            </a:endParaRPr>
          </a:p>
        </p:txBody>
      </p:sp>
      <p:pic>
        <p:nvPicPr>
          <p:cNvPr id="8" name="Picture 7">
            <a:extLst>
              <a:ext uri="{FF2B5EF4-FFF2-40B4-BE49-F238E27FC236}">
                <a16:creationId xmlns="" xmlns:a16="http://schemas.microsoft.com/office/drawing/2014/main" id="{5D033549-9D1D-4960-9ED9-BA207AB493B6}"/>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285984" y="3643314"/>
            <a:ext cx="3389297" cy="160915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 xmlns:a16="http://schemas.microsoft.com/office/drawing/2014/main" id="{E7495F7F-7666-4DBF-A940-E854AFE852A4}"/>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26515475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FB37BA-7868-4F94-8D45-32D42D061AB3}"/>
              </a:ext>
            </a:extLst>
          </p:cNvPr>
          <p:cNvSpPr>
            <a:spLocks noGrp="1"/>
          </p:cNvSpPr>
          <p:nvPr>
            <p:ph type="title"/>
          </p:nvPr>
        </p:nvSpPr>
        <p:spPr/>
        <p:txBody>
          <a:bodyPr/>
          <a:lstStyle/>
          <a:p>
            <a:pPr algn="ctr"/>
            <a:r>
              <a:rPr lang="en-IN" sz="4000" dirty="0">
                <a:solidFill>
                  <a:schemeClr val="tx1">
                    <a:lumMod val="75000"/>
                    <a:lumOff val="25000"/>
                  </a:schemeClr>
                </a:solidFill>
                <a:latin typeface="+mn-lt"/>
                <a:ea typeface="Adobe Fangsong Std R" panose="02020400000000000000" pitchFamily="18" charset="-128"/>
              </a:rPr>
              <a:t>UNIQUE CONSTRAINT</a:t>
            </a:r>
          </a:p>
        </p:txBody>
      </p:sp>
      <p:sp>
        <p:nvSpPr>
          <p:cNvPr id="6" name="TextBox 5">
            <a:extLst>
              <a:ext uri="{FF2B5EF4-FFF2-40B4-BE49-F238E27FC236}">
                <a16:creationId xmlns="" xmlns:a16="http://schemas.microsoft.com/office/drawing/2014/main" id="{5C42CA51-3E8D-4C02-B975-02C388495930}"/>
              </a:ext>
            </a:extLst>
          </p:cNvPr>
          <p:cNvSpPr txBox="1"/>
          <p:nvPr/>
        </p:nvSpPr>
        <p:spPr>
          <a:xfrm>
            <a:off x="620341" y="1866894"/>
            <a:ext cx="6783665" cy="28623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000" b="0" i="0" u="none" strike="noStrike" cap="none" normalizeH="0" baseline="0" dirty="0" smtClean="0">
                <a:ln>
                  <a:noFill/>
                </a:ln>
                <a:effectLst/>
              </a:rPr>
              <a:t> The</a:t>
            </a:r>
            <a:r>
              <a:rPr kumimoji="0" lang="en-US" altLang="en-US" sz="2000" b="0" i="0" u="none" strike="noStrike" cap="none" normalizeH="0" baseline="0" dirty="0">
                <a:ln>
                  <a:noFill/>
                </a:ln>
                <a:effectLst/>
              </a:rPr>
              <a:t> UNIQUE constraint ensures that all values in a column are </a:t>
            </a:r>
            <a:r>
              <a:rPr lang="en-US" altLang="en-US" sz="2000" dirty="0" smtClean="0"/>
              <a:t>     </a:t>
            </a:r>
            <a:r>
              <a:rPr kumimoji="0" lang="en-US" altLang="en-US" sz="2000" b="0" i="0" u="none" strike="noStrike" cap="none" normalizeH="0" baseline="0" dirty="0" smtClean="0">
                <a:ln>
                  <a:noFill/>
                </a:ln>
                <a:effectLst/>
              </a:rPr>
              <a:t>different</a:t>
            </a:r>
            <a:r>
              <a:rPr kumimoji="0" lang="en-US" altLang="en-US" sz="2000" b="0" i="0" u="none" strike="noStrike" cap="none" normalizeH="0" baseline="0" dirty="0">
                <a:ln>
                  <a:noFill/>
                </a:ln>
                <a:effectLst/>
              </a:rPr>
              <a:t>.</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000" b="0" i="0" u="none" strike="noStrike" cap="none" normalizeH="0" baseline="0" dirty="0" smtClean="0">
                <a:ln>
                  <a:noFill/>
                </a:ln>
                <a:effectLst/>
              </a:rPr>
              <a:t> Both </a:t>
            </a:r>
            <a:r>
              <a:rPr kumimoji="0" lang="en-US" altLang="en-US" sz="2000" b="0" i="0" u="none" strike="noStrike" cap="none" normalizeH="0" baseline="0" dirty="0">
                <a:ln>
                  <a:noFill/>
                </a:ln>
                <a:effectLst/>
              </a:rPr>
              <a:t>the UNIQUE and PRIMARY KEY constraints provide a guarantee for uniqueness for a column or set of columns.</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000" b="0" i="0" u="none" strike="noStrike" cap="none" normalizeH="0" baseline="0" dirty="0" smtClean="0">
                <a:ln>
                  <a:noFill/>
                </a:ln>
                <a:effectLst/>
              </a:rPr>
              <a:t> A</a:t>
            </a:r>
            <a:r>
              <a:rPr kumimoji="0" lang="en-US" altLang="en-US" sz="2000" b="0" i="0" u="none" strike="noStrike" cap="none" normalizeH="0" baseline="0" dirty="0">
                <a:ln>
                  <a:noFill/>
                </a:ln>
                <a:effectLst/>
              </a:rPr>
              <a:t> PRIMARY KEY constraint automatically has a UNIQUE constraint.</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000" b="0" i="0" u="none" strike="noStrike" cap="none" normalizeH="0" baseline="0" dirty="0" smtClean="0">
                <a:ln>
                  <a:noFill/>
                </a:ln>
                <a:effectLst/>
              </a:rPr>
              <a:t> However</a:t>
            </a:r>
            <a:r>
              <a:rPr kumimoji="0" lang="en-US" altLang="en-US" sz="2000" b="0" i="0" u="none" strike="noStrike" cap="none" normalizeH="0" baseline="0" dirty="0">
                <a:ln>
                  <a:noFill/>
                </a:ln>
                <a:effectLst/>
              </a:rPr>
              <a:t>, you can have many UNIQUE constraints per table, but only one PRIMARY KEY constraint per table</a:t>
            </a:r>
            <a:r>
              <a:rPr kumimoji="0" lang="en-US" altLang="en-US" sz="2000" b="0" i="0" u="none" strike="noStrike" cap="none" normalizeH="0" baseline="0" dirty="0" smtClean="0">
                <a:ln>
                  <a:noFill/>
                </a:ln>
                <a:effectLst/>
              </a:rPr>
              <a:t>.</a:t>
            </a:r>
            <a:endParaRPr kumimoji="0" lang="en-US" altLang="en-US" sz="2000" b="0" i="0" u="none" strike="noStrike" cap="none" normalizeH="0" baseline="0" dirty="0">
              <a:ln>
                <a:noFill/>
              </a:ln>
              <a:effectLst/>
            </a:endParaRPr>
          </a:p>
          <a:p>
            <a:pPr eaLnBrk="0" fontAlgn="base" hangingPunct="0">
              <a:spcBef>
                <a:spcPct val="0"/>
              </a:spcBef>
              <a:spcAft>
                <a:spcPct val="0"/>
              </a:spcAft>
            </a:pPr>
            <a:r>
              <a:rPr lang="en-IN" sz="2000" b="1" i="0" dirty="0" smtClean="0">
                <a:solidFill>
                  <a:srgbClr val="000000"/>
                </a:solidFill>
                <a:effectLst/>
              </a:rPr>
              <a:t>UNIQUE </a:t>
            </a:r>
            <a:r>
              <a:rPr lang="en-IN" sz="2000" b="1" i="0" dirty="0">
                <a:solidFill>
                  <a:srgbClr val="000000"/>
                </a:solidFill>
                <a:effectLst/>
              </a:rPr>
              <a:t>CONSTRAINT ON CREATE </a:t>
            </a:r>
            <a:r>
              <a:rPr lang="en-IN" sz="2000" b="1" i="0" dirty="0" smtClean="0">
                <a:solidFill>
                  <a:srgbClr val="000000"/>
                </a:solidFill>
                <a:effectLst/>
              </a:rPr>
              <a:t>TABLE:</a:t>
            </a:r>
            <a:endParaRPr lang="en-IN" sz="2000" b="1" i="0" dirty="0">
              <a:solidFill>
                <a:srgbClr val="000000"/>
              </a:solidFill>
              <a:effectLst/>
            </a:endParaRPr>
          </a:p>
        </p:txBody>
      </p:sp>
      <p:pic>
        <p:nvPicPr>
          <p:cNvPr id="8" name="Picture 7">
            <a:extLst>
              <a:ext uri="{FF2B5EF4-FFF2-40B4-BE49-F238E27FC236}">
                <a16:creationId xmlns="" xmlns:a16="http://schemas.microsoft.com/office/drawing/2014/main" id="{2576EB55-6440-4394-8EA8-7E164F8AF58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785918" y="4714884"/>
            <a:ext cx="3441533" cy="178405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 xmlns:a16="http://schemas.microsoft.com/office/drawing/2014/main" id="{70E3FFC7-FE05-462F-9E91-CBAF9F552544}"/>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3441966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1D11B1-B009-43D3-9DF5-E3FF1996A9BB}"/>
              </a:ext>
            </a:extLst>
          </p:cNvPr>
          <p:cNvSpPr>
            <a:spLocks noGrp="1"/>
          </p:cNvSpPr>
          <p:nvPr>
            <p:ph type="title"/>
          </p:nvPr>
        </p:nvSpPr>
        <p:spPr/>
        <p:txBody>
          <a:bodyPr/>
          <a:lstStyle/>
          <a:p>
            <a:pPr algn="ctr"/>
            <a:r>
              <a:rPr lang="en-IN" sz="4000" dirty="0">
                <a:solidFill>
                  <a:schemeClr val="tx1">
                    <a:lumMod val="75000"/>
                    <a:lumOff val="25000"/>
                  </a:schemeClr>
                </a:solidFill>
                <a:latin typeface="+mn-lt"/>
                <a:ea typeface="Adobe Fangsong Std R" panose="02020400000000000000" pitchFamily="18" charset="-128"/>
              </a:rPr>
              <a:t>PRIMARY KEY CONSTRAINT</a:t>
            </a:r>
          </a:p>
        </p:txBody>
      </p:sp>
      <p:sp>
        <p:nvSpPr>
          <p:cNvPr id="6" name="TextBox 5">
            <a:extLst>
              <a:ext uri="{FF2B5EF4-FFF2-40B4-BE49-F238E27FC236}">
                <a16:creationId xmlns="" xmlns:a16="http://schemas.microsoft.com/office/drawing/2014/main" id="{1006B093-DB66-463D-A631-00C1E9767C3C}"/>
              </a:ext>
            </a:extLst>
          </p:cNvPr>
          <p:cNvSpPr txBox="1"/>
          <p:nvPr/>
        </p:nvSpPr>
        <p:spPr>
          <a:xfrm>
            <a:off x="609243" y="2060450"/>
            <a:ext cx="6783665" cy="224676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000" b="0" i="0" u="none" strike="noStrike" cap="none" normalizeH="0" baseline="0" dirty="0" smtClean="0">
                <a:ln>
                  <a:noFill/>
                </a:ln>
                <a:effectLst/>
              </a:rPr>
              <a:t>  The</a:t>
            </a:r>
            <a:r>
              <a:rPr kumimoji="0" lang="en-US" altLang="en-US" sz="2000" b="0" i="0" u="none" strike="noStrike" cap="none" normalizeH="0" baseline="0" dirty="0">
                <a:ln>
                  <a:noFill/>
                </a:ln>
                <a:effectLst/>
              </a:rPr>
              <a:t> PRIMARY KEY constraint uniquely identifies each record in a table.</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000" b="0" i="0" u="none" strike="noStrike" cap="none" normalizeH="0" baseline="0" dirty="0" smtClean="0">
                <a:ln>
                  <a:noFill/>
                </a:ln>
                <a:effectLst/>
              </a:rPr>
              <a:t>  Primary </a:t>
            </a:r>
            <a:r>
              <a:rPr kumimoji="0" lang="en-US" altLang="en-US" sz="2000" b="0" i="0" u="none" strike="noStrike" cap="none" normalizeH="0" baseline="0" dirty="0">
                <a:ln>
                  <a:noFill/>
                </a:ln>
                <a:effectLst/>
              </a:rPr>
              <a:t>keys must contain UNIQUE values, and cannot contain NULL values.</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000" b="0" i="0" u="none" strike="noStrike" cap="none" normalizeH="0" baseline="0" dirty="0" smtClean="0">
                <a:ln>
                  <a:noFill/>
                </a:ln>
                <a:effectLst/>
              </a:rPr>
              <a:t>  A </a:t>
            </a:r>
            <a:r>
              <a:rPr kumimoji="0" lang="en-US" altLang="en-US" sz="2000" b="0" i="0" u="none" strike="noStrike" cap="none" normalizeH="0" baseline="0" dirty="0">
                <a:ln>
                  <a:noFill/>
                </a:ln>
                <a:effectLst/>
              </a:rPr>
              <a:t>table can have only ONE primary key; and in the table, this primary key can consist of single or multiple columns (fields).</a:t>
            </a:r>
          </a:p>
          <a:p>
            <a:pPr eaLnBrk="0" fontAlgn="base" hangingPunct="0">
              <a:spcBef>
                <a:spcPct val="0"/>
              </a:spcBef>
              <a:spcAft>
                <a:spcPct val="0"/>
              </a:spcAft>
            </a:pPr>
            <a:r>
              <a:rPr lang="en-US" sz="2000" b="1" i="0" dirty="0" smtClean="0">
                <a:solidFill>
                  <a:srgbClr val="000000"/>
                </a:solidFill>
                <a:effectLst/>
              </a:rPr>
              <a:t>PRIMARY </a:t>
            </a:r>
            <a:r>
              <a:rPr lang="en-US" sz="2000" b="1" i="0" dirty="0">
                <a:solidFill>
                  <a:srgbClr val="000000"/>
                </a:solidFill>
                <a:effectLst/>
              </a:rPr>
              <a:t>KEY of CREATE </a:t>
            </a:r>
            <a:r>
              <a:rPr lang="en-US" sz="2000" b="1" i="0" dirty="0" smtClean="0">
                <a:solidFill>
                  <a:srgbClr val="000000"/>
                </a:solidFill>
                <a:effectLst/>
              </a:rPr>
              <a:t>TABLE:</a:t>
            </a:r>
            <a:endParaRPr lang="en-US" sz="2000" b="1" i="0" dirty="0">
              <a:solidFill>
                <a:srgbClr val="000000"/>
              </a:solidFill>
              <a:effectLst/>
            </a:endParaRPr>
          </a:p>
        </p:txBody>
      </p:sp>
      <p:pic>
        <p:nvPicPr>
          <p:cNvPr id="10" name="Picture 9">
            <a:extLst>
              <a:ext uri="{FF2B5EF4-FFF2-40B4-BE49-F238E27FC236}">
                <a16:creationId xmlns="" xmlns:a16="http://schemas.microsoft.com/office/drawing/2014/main" id="{CCEF8E35-F87E-4BF2-896F-414261C1545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571736" y="4286256"/>
            <a:ext cx="3414133" cy="176216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 xmlns:a16="http://schemas.microsoft.com/office/drawing/2014/main" id="{61B96368-41E3-4AF0-88F2-A37FE90E4A12}"/>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7822500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0570CCC-CD4D-4474-904F-0B267C89C657}"/>
              </a:ext>
            </a:extLst>
          </p:cNvPr>
          <p:cNvSpPr>
            <a:spLocks noGrp="1"/>
          </p:cNvSpPr>
          <p:nvPr>
            <p:ph sz="quarter" idx="13"/>
          </p:nvPr>
        </p:nvSpPr>
        <p:spPr>
          <a:xfrm>
            <a:off x="629325" y="1859378"/>
            <a:ext cx="6783665" cy="4275092"/>
          </a:xfrm>
        </p:spPr>
        <p:txBody>
          <a:bodyPr>
            <a:normAutofit/>
          </a:bodyPr>
          <a:lstStyle/>
          <a:p>
            <a:r>
              <a:rPr lang="en-US" sz="2000" b="1" i="0" dirty="0">
                <a:solidFill>
                  <a:srgbClr val="000000"/>
                </a:solidFill>
                <a:effectLst/>
              </a:rPr>
              <a:t>PRIMARY KEY on ALTER </a:t>
            </a:r>
            <a:r>
              <a:rPr lang="en-US" sz="2000" b="1" i="0" dirty="0" smtClean="0">
                <a:solidFill>
                  <a:srgbClr val="000000"/>
                </a:solidFill>
                <a:effectLst/>
              </a:rPr>
              <a:t>TABLE : </a:t>
            </a:r>
            <a:r>
              <a:rPr kumimoji="0" lang="en-US" altLang="en-US" sz="2000" b="0" i="0" u="none" strike="noStrike" cap="none" normalizeH="0" baseline="0" dirty="0" smtClean="0">
                <a:ln>
                  <a:noFill/>
                </a:ln>
                <a:solidFill>
                  <a:srgbClr val="000000"/>
                </a:solidFill>
                <a:effectLst/>
              </a:rPr>
              <a:t>To </a:t>
            </a:r>
            <a:r>
              <a:rPr kumimoji="0" lang="en-US" altLang="en-US" sz="2000" b="0" i="0" u="none" strike="noStrike" cap="none" normalizeH="0" baseline="0" dirty="0">
                <a:ln>
                  <a:noFill/>
                </a:ln>
                <a:solidFill>
                  <a:srgbClr val="000000"/>
                </a:solidFill>
                <a:effectLst/>
              </a:rPr>
              <a:t>create a </a:t>
            </a:r>
            <a:r>
              <a:rPr kumimoji="0" lang="en-US" altLang="en-US" sz="2000" b="0" i="0" u="none" strike="noStrike" cap="none" normalizeH="0" baseline="0" dirty="0">
                <a:ln>
                  <a:noFill/>
                </a:ln>
                <a:effectLst/>
              </a:rPr>
              <a:t>PRIMARY KEY </a:t>
            </a:r>
            <a:r>
              <a:rPr kumimoji="0" lang="en-US" altLang="en-US" sz="2000" b="0" i="0" u="none" strike="noStrike" cap="none" normalizeH="0" baseline="0" dirty="0">
                <a:ln>
                  <a:noFill/>
                </a:ln>
                <a:solidFill>
                  <a:srgbClr val="000000"/>
                </a:solidFill>
                <a:effectLst/>
              </a:rPr>
              <a:t>constraint on the "ID" column when the table is already created</a:t>
            </a:r>
            <a:r>
              <a:rPr kumimoji="0" lang="en-US" altLang="en-US" sz="2000" b="0" i="0" u="none" strike="noStrike" cap="none" normalizeH="0" baseline="0" dirty="0">
                <a:ln>
                  <a:noFill/>
                </a:ln>
                <a:solidFill>
                  <a:schemeClr val="tx1"/>
                </a:solidFill>
                <a:effectLst/>
              </a:rPr>
              <a:t> ;</a:t>
            </a:r>
            <a:endParaRPr lang="en-US" sz="2000" b="1" dirty="0">
              <a:solidFill>
                <a:srgbClr val="000000"/>
              </a:solidFill>
            </a:endParaRPr>
          </a:p>
          <a:p>
            <a:endParaRPr lang="en-US" sz="2000" b="1" dirty="0">
              <a:solidFill>
                <a:srgbClr val="000000"/>
              </a:solidFill>
            </a:endParaRPr>
          </a:p>
          <a:p>
            <a:pPr marL="0" indent="0">
              <a:buNone/>
            </a:pPr>
            <a:endParaRPr lang="en-US" sz="2000" b="1" dirty="0">
              <a:solidFill>
                <a:srgbClr val="000000"/>
              </a:solidFill>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smtClean="0">
                <a:ln>
                  <a:noFill/>
                </a:ln>
                <a:effectLst/>
                <a:cs typeface="Segoe UI" panose="020B0502040204020203" pitchFamily="34" charset="0"/>
              </a:rPr>
              <a:t>  DROP </a:t>
            </a:r>
            <a:r>
              <a:rPr kumimoji="0" lang="en-US" altLang="en-US" sz="2000" b="1" i="0" u="none" strike="noStrike" cap="none" normalizeH="0" baseline="0" dirty="0">
                <a:ln>
                  <a:noFill/>
                </a:ln>
                <a:effectLst/>
                <a:cs typeface="Segoe UI" panose="020B0502040204020203" pitchFamily="34" charset="0"/>
              </a:rPr>
              <a:t>A PRIMARY KEY CONSTRAINT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rPr>
              <a:t>   To </a:t>
            </a:r>
            <a:r>
              <a:rPr kumimoji="0" lang="en-US" altLang="en-US" sz="2000" b="0" i="0" u="none" strike="noStrike" cap="none" normalizeH="0" baseline="0" dirty="0">
                <a:ln>
                  <a:noFill/>
                </a:ln>
                <a:effectLst/>
              </a:rPr>
              <a:t>drop a PRIMARY KEY constraint, use the following SQL:</a:t>
            </a:r>
          </a:p>
          <a:p>
            <a:pPr marL="0" indent="0">
              <a:buNone/>
            </a:pPr>
            <a:endParaRPr lang="en-US" sz="2000" b="1" dirty="0">
              <a:solidFill>
                <a:srgbClr val="000000"/>
              </a:solidFill>
            </a:endParaRPr>
          </a:p>
          <a:p>
            <a:pPr marL="0" indent="0">
              <a:buNone/>
            </a:pPr>
            <a:endParaRPr lang="en-US" sz="2000" b="1" dirty="0">
              <a:solidFill>
                <a:srgbClr val="000000"/>
              </a:solidFill>
            </a:endParaRPr>
          </a:p>
          <a:p>
            <a:pPr marL="0" indent="0">
              <a:buNone/>
            </a:pPr>
            <a:endParaRPr lang="en-US" sz="2000" b="1" dirty="0">
              <a:solidFill>
                <a:srgbClr val="000000"/>
              </a:solidFill>
            </a:endParaRPr>
          </a:p>
          <a:p>
            <a:pPr marL="0" indent="0">
              <a:buNone/>
            </a:pPr>
            <a:endParaRPr lang="en-US" sz="2000" b="1" dirty="0">
              <a:solidFill>
                <a:srgbClr val="000000"/>
              </a:solidFill>
            </a:endParaRPr>
          </a:p>
        </p:txBody>
      </p:sp>
      <p:sp>
        <p:nvSpPr>
          <p:cNvPr id="4" name="Title 1">
            <a:extLst>
              <a:ext uri="{FF2B5EF4-FFF2-40B4-BE49-F238E27FC236}">
                <a16:creationId xmlns="" xmlns:a16="http://schemas.microsoft.com/office/drawing/2014/main" id="{84D43531-049F-455B-9B1D-616CA0F0B11E}"/>
              </a:ext>
            </a:extLst>
          </p:cNvPr>
          <p:cNvSpPr>
            <a:spLocks noGrp="1"/>
          </p:cNvSpPr>
          <p:nvPr>
            <p:ph type="title"/>
          </p:nvPr>
        </p:nvSpPr>
        <p:spPr>
          <a:xfrm>
            <a:off x="609600" y="365126"/>
            <a:ext cx="6782991" cy="1325563"/>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PRIMARY KEY CONSTRAINT</a:t>
            </a:r>
          </a:p>
        </p:txBody>
      </p:sp>
      <p:pic>
        <p:nvPicPr>
          <p:cNvPr id="7" name="Picture 6">
            <a:extLst>
              <a:ext uri="{FF2B5EF4-FFF2-40B4-BE49-F238E27FC236}">
                <a16:creationId xmlns="" xmlns:a16="http://schemas.microsoft.com/office/drawing/2014/main" id="{40298FA5-CECD-4653-B4E1-E5BC34F8ECD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071670" y="2786058"/>
            <a:ext cx="3216359" cy="85708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a:extLst>
              <a:ext uri="{FF2B5EF4-FFF2-40B4-BE49-F238E27FC236}">
                <a16:creationId xmlns="" xmlns:a16="http://schemas.microsoft.com/office/drawing/2014/main" id="{3F3508C3-A688-4E05-A630-86EC4A8D0056}"/>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214546" y="4357694"/>
            <a:ext cx="3216359" cy="7861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EE98FD7A-73E7-4421-952F-391CF3C43212}"/>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2525261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6C9C40-7B24-426F-832C-F9C71A04B6A9}"/>
              </a:ext>
            </a:extLst>
          </p:cNvPr>
          <p:cNvSpPr>
            <a:spLocks noGrp="1"/>
          </p:cNvSpPr>
          <p:nvPr>
            <p:ph type="title"/>
          </p:nvPr>
        </p:nvSpPr>
        <p:spPr/>
        <p:txBody>
          <a:bodyPr/>
          <a:lstStyle/>
          <a:p>
            <a:pPr algn="ctr"/>
            <a:r>
              <a:rPr lang="en-IN" sz="4000" dirty="0">
                <a:solidFill>
                  <a:schemeClr val="tx1">
                    <a:lumMod val="75000"/>
                    <a:lumOff val="25000"/>
                  </a:schemeClr>
                </a:solidFill>
                <a:latin typeface="+mn-lt"/>
                <a:ea typeface="Adobe Fangsong Std R" panose="02020400000000000000" pitchFamily="18" charset="-128"/>
              </a:rPr>
              <a:t>FOREIGN KEY CONSTRAINT</a:t>
            </a:r>
          </a:p>
        </p:txBody>
      </p:sp>
      <p:sp>
        <p:nvSpPr>
          <p:cNvPr id="6" name="TextBox 5">
            <a:extLst>
              <a:ext uri="{FF2B5EF4-FFF2-40B4-BE49-F238E27FC236}">
                <a16:creationId xmlns="" xmlns:a16="http://schemas.microsoft.com/office/drawing/2014/main" id="{97904DAB-F8F0-4BD2-9628-A64F094934F9}"/>
              </a:ext>
            </a:extLst>
          </p:cNvPr>
          <p:cNvSpPr txBox="1"/>
          <p:nvPr/>
        </p:nvSpPr>
        <p:spPr>
          <a:xfrm>
            <a:off x="552635" y="2277058"/>
            <a:ext cx="6840273" cy="31700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000" b="0" i="0" u="none" strike="noStrike" cap="none" normalizeH="0" baseline="0" dirty="0" smtClean="0">
                <a:ln>
                  <a:noFill/>
                </a:ln>
                <a:effectLst/>
              </a:rPr>
              <a:t> The</a:t>
            </a:r>
            <a:r>
              <a:rPr kumimoji="0" lang="en-US" altLang="en-US" sz="2000" b="0" i="0" u="none" strike="noStrike" cap="none" normalizeH="0" baseline="0" dirty="0">
                <a:ln>
                  <a:noFill/>
                </a:ln>
                <a:effectLst/>
              </a:rPr>
              <a:t> FOREIGN KEY constraint is used to prevent actions that would destroy links between tables</a:t>
            </a:r>
            <a:r>
              <a:rPr kumimoji="0" lang="en-US" altLang="en-US" sz="2000" b="0" i="0" u="none" strike="noStrike" cap="none" normalizeH="0" baseline="0" dirty="0" smtClean="0">
                <a:ln>
                  <a:noFill/>
                </a:ln>
                <a:effectLst/>
              </a:rPr>
              <a:t>.</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000" b="0" i="0" u="none" strike="noStrike" cap="none" normalizeH="0" baseline="0" dirty="0" smtClean="0">
                <a:ln>
                  <a:noFill/>
                </a:ln>
                <a:effectLst/>
              </a:rPr>
              <a:t> A</a:t>
            </a:r>
            <a:r>
              <a:rPr kumimoji="0" lang="en-US" altLang="en-US" sz="2000" b="0" i="0" u="none" strike="noStrike" cap="none" normalizeH="0" baseline="0" dirty="0">
                <a:ln>
                  <a:noFill/>
                </a:ln>
                <a:effectLst/>
              </a:rPr>
              <a:t> FOREIGN KEY is a field (or collection of fields) in one table, that refers to the </a:t>
            </a:r>
            <a:r>
              <a:rPr kumimoji="0" lang="en-US" altLang="en-US" sz="2000" b="0" i="0" u="none" strike="noStrike" cap="none" normalizeH="0" baseline="0" dirty="0">
                <a:ln>
                  <a:noFill/>
                </a:ln>
                <a:effectLst/>
                <a:hlinkClick r:id="rId2">
                  <a:extLst>
                    <a:ext uri="{A12FA001-AC4F-418D-AE19-62706E023703}">
                      <ahyp:hlinkClr xmlns="" xmlns:ahyp="http://schemas.microsoft.com/office/drawing/2018/hyperlinkcolor" val="tx"/>
                    </a:ext>
                  </a:extLst>
                </a:hlinkClick>
              </a:rPr>
              <a:t>PRIMARY KEY</a:t>
            </a:r>
            <a:r>
              <a:rPr kumimoji="0" lang="en-US" altLang="en-US" sz="2000" b="0" i="0" u="none" strike="noStrike" cap="none" normalizeH="0" baseline="0" dirty="0">
                <a:ln>
                  <a:noFill/>
                </a:ln>
                <a:effectLst/>
              </a:rPr>
              <a:t> in another table</a:t>
            </a:r>
            <a:r>
              <a:rPr kumimoji="0" lang="en-US" altLang="en-US" sz="2000" b="0" i="0" u="none" strike="noStrike" cap="none" normalizeH="0" baseline="0" dirty="0" smtClean="0">
                <a:ln>
                  <a:noFill/>
                </a:ln>
                <a:effectLst/>
              </a:rPr>
              <a:t>.</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000" b="0" i="0" u="none" strike="noStrike" cap="none" normalizeH="0" baseline="0" dirty="0" smtClean="0">
                <a:ln>
                  <a:noFill/>
                </a:ln>
                <a:effectLst/>
              </a:rPr>
              <a:t> The </a:t>
            </a:r>
            <a:r>
              <a:rPr kumimoji="0" lang="en-US" altLang="en-US" sz="2000" b="0" i="0" u="none" strike="noStrike" cap="none" normalizeH="0" baseline="0" dirty="0">
                <a:ln>
                  <a:noFill/>
                </a:ln>
                <a:effectLst/>
              </a:rPr>
              <a:t>table with the foreign key is called the child table, and the table with the primary key is called the referenced or parent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endParaRPr>
          </a:p>
        </p:txBody>
      </p:sp>
      <p:pic>
        <p:nvPicPr>
          <p:cNvPr id="4" name="Picture 3">
            <a:extLst>
              <a:ext uri="{FF2B5EF4-FFF2-40B4-BE49-F238E27FC236}">
                <a16:creationId xmlns="" xmlns:a16="http://schemas.microsoft.com/office/drawing/2014/main" id="{37A248F0-0D82-44E1-A8F0-C8A7F02A9016}"/>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26912479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386D2198-8178-4245-90C5-C7D1227941EE}"/>
              </a:ext>
            </a:extLst>
          </p:cNvPr>
          <p:cNvSpPr>
            <a:spLocks noGrp="1"/>
          </p:cNvSpPr>
          <p:nvPr>
            <p:ph sz="quarter" idx="13"/>
          </p:nvPr>
        </p:nvSpPr>
        <p:spPr>
          <a:xfrm>
            <a:off x="628651" y="1930401"/>
            <a:ext cx="6783665" cy="1203417"/>
          </a:xfrm>
        </p:spPr>
        <p:txBody>
          <a:bodyPr/>
          <a:lstStyle/>
          <a:p>
            <a:r>
              <a:rPr kumimoji="0" lang="en-US" altLang="en-US" sz="2000" b="0" i="0" u="none" strike="noStrike" cap="none" normalizeH="0" baseline="0" dirty="0">
                <a:ln>
                  <a:noFill/>
                </a:ln>
                <a:effectLst/>
              </a:rPr>
              <a:t>The following SQL creates a CHECK constraint on the "Age" column when the "Persons" table is created. The CHECK constraint ensures that the age of a person must be 18, or older:</a:t>
            </a:r>
          </a:p>
        </p:txBody>
      </p:sp>
      <p:pic>
        <p:nvPicPr>
          <p:cNvPr id="8" name="Picture 7">
            <a:extLst>
              <a:ext uri="{FF2B5EF4-FFF2-40B4-BE49-F238E27FC236}">
                <a16:creationId xmlns="" xmlns:a16="http://schemas.microsoft.com/office/drawing/2014/main" id="{B0AFD19C-7FBD-4F55-98DF-5B7CB1B7CEC1}"/>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357422" y="3343011"/>
            <a:ext cx="3533834" cy="208625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Title 1">
            <a:extLst>
              <a:ext uri="{FF2B5EF4-FFF2-40B4-BE49-F238E27FC236}">
                <a16:creationId xmlns="" xmlns:a16="http://schemas.microsoft.com/office/drawing/2014/main" id="{2C5FA197-4FAB-4F5E-8148-3A69BDCA70D9}"/>
              </a:ext>
            </a:extLst>
          </p:cNvPr>
          <p:cNvSpPr txBox="1">
            <a:spLocks/>
          </p:cNvSpPr>
          <p:nvPr/>
        </p:nvSpPr>
        <p:spPr>
          <a:xfrm>
            <a:off x="769041" y="604838"/>
            <a:ext cx="678366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ctr"/>
            <a:r>
              <a:rPr lang="en-IN" sz="4000" dirty="0">
                <a:solidFill>
                  <a:schemeClr val="tx1">
                    <a:lumMod val="75000"/>
                    <a:lumOff val="25000"/>
                  </a:schemeClr>
                </a:solidFill>
                <a:latin typeface="+mn-lt"/>
                <a:ea typeface="Adobe Fangsong Std R" panose="02020400000000000000" pitchFamily="18" charset="-128"/>
              </a:rPr>
              <a:t>CHECK CONSTRAINT</a:t>
            </a:r>
          </a:p>
        </p:txBody>
      </p:sp>
      <p:pic>
        <p:nvPicPr>
          <p:cNvPr id="5" name="Picture 4">
            <a:extLst>
              <a:ext uri="{FF2B5EF4-FFF2-40B4-BE49-F238E27FC236}">
                <a16:creationId xmlns="" xmlns:a16="http://schemas.microsoft.com/office/drawing/2014/main" id="{9F72CD57-793F-401F-9645-ED83655D317D}"/>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2813405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C7B04696-4932-4760-A419-2E6A50192370}"/>
              </a:ext>
            </a:extLst>
          </p:cNvPr>
          <p:cNvSpPr txBox="1">
            <a:spLocks noGrp="1"/>
          </p:cNvSpPr>
          <p:nvPr>
            <p:ph type="title"/>
          </p:nvPr>
        </p:nvSpPr>
        <p:spPr>
          <a:xfrm>
            <a:off x="609600" y="365126"/>
            <a:ext cx="678299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ctr"/>
            <a:r>
              <a:rPr lang="en-IN" sz="4000" dirty="0">
                <a:solidFill>
                  <a:schemeClr val="tx1">
                    <a:lumMod val="75000"/>
                    <a:lumOff val="25000"/>
                  </a:schemeClr>
                </a:solidFill>
                <a:latin typeface="+mn-lt"/>
                <a:ea typeface="Adobe Fangsong Std R" panose="02020400000000000000" pitchFamily="18" charset="-128"/>
              </a:rPr>
              <a:t>CHECK CONSTRAINT</a:t>
            </a:r>
          </a:p>
        </p:txBody>
      </p:sp>
      <p:sp>
        <p:nvSpPr>
          <p:cNvPr id="7" name="TextBox 6">
            <a:extLst>
              <a:ext uri="{FF2B5EF4-FFF2-40B4-BE49-F238E27FC236}">
                <a16:creationId xmlns="" xmlns:a16="http://schemas.microsoft.com/office/drawing/2014/main" id="{FB254D0A-038A-49FB-8DE7-C8682F589485}"/>
              </a:ext>
            </a:extLst>
          </p:cNvPr>
          <p:cNvSpPr txBox="1"/>
          <p:nvPr/>
        </p:nvSpPr>
        <p:spPr>
          <a:xfrm>
            <a:off x="609601" y="1690688"/>
            <a:ext cx="6782990" cy="163121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cs typeface="Segoe UI" panose="020B0502040204020203" pitchFamily="34" charset="0"/>
              </a:rPr>
              <a:t>CHECK ON ALTER 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To create a CHECK constraint on the "Age" column when the table is already created, use the following SQL: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ALTER TABLE Persons</a:t>
            </a:r>
            <a:br>
              <a:rPr kumimoji="0" lang="en-US" altLang="en-US" sz="2000" b="0" i="0" u="none" strike="noStrike" cap="none" normalizeH="0" baseline="0" dirty="0">
                <a:ln>
                  <a:noFill/>
                </a:ln>
                <a:effectLst/>
              </a:rPr>
            </a:br>
            <a:r>
              <a:rPr kumimoji="0" lang="en-US" altLang="en-US" sz="2000" b="0" i="0" u="none" strike="noStrike" cap="none" normalizeH="0" baseline="0" dirty="0">
                <a:ln>
                  <a:noFill/>
                </a:ln>
                <a:effectLst/>
              </a:rPr>
              <a:t>ADD CHECK (Age&gt;=18);</a:t>
            </a:r>
          </a:p>
        </p:txBody>
      </p:sp>
      <p:pic>
        <p:nvPicPr>
          <p:cNvPr id="8" name="Content Placeholder 4">
            <a:extLst>
              <a:ext uri="{FF2B5EF4-FFF2-40B4-BE49-F238E27FC236}">
                <a16:creationId xmlns="" xmlns:a16="http://schemas.microsoft.com/office/drawing/2014/main" id="{80E02BBC-E435-4CE0-8076-901FF34BFFB4}"/>
              </a:ext>
            </a:extLst>
          </p:cNvPr>
          <p:cNvPicPr>
            <a:picLocks noGrp="1" noChangeAspect="1"/>
          </p:cNvPicPr>
          <p:nvPr>
            <p:ph sz="quarter" idx="13"/>
          </p:nvPr>
        </p:nvPicPr>
        <p:blipFill>
          <a:blip r:embed="rId2">
            <a:extLst>
              <a:ext uri="{28A0092B-C50C-407E-A947-70E740481C1C}">
                <a14:useLocalDpi xmlns="" xmlns:a14="http://schemas.microsoft.com/office/drawing/2010/main" val="0"/>
              </a:ext>
            </a:extLst>
          </a:blip>
          <a:stretch>
            <a:fillRect/>
          </a:stretch>
        </p:blipFill>
        <p:spPr>
          <a:xfrm>
            <a:off x="2475512" y="3536097"/>
            <a:ext cx="3239496" cy="186152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 xmlns:a16="http://schemas.microsoft.com/office/drawing/2014/main" id="{8674A95C-8628-4AD0-B256-682F1E999E62}"/>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9164808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1F7D8D-C80E-4B44-B270-01CA9083F3FE}"/>
              </a:ext>
            </a:extLst>
          </p:cNvPr>
          <p:cNvSpPr>
            <a:spLocks noGrp="1"/>
          </p:cNvSpPr>
          <p:nvPr>
            <p:ph type="title"/>
          </p:nvPr>
        </p:nvSpPr>
        <p:spPr/>
        <p:txBody>
          <a:bodyPr/>
          <a:lstStyle/>
          <a:p>
            <a:pPr algn="ctr"/>
            <a:r>
              <a:rPr lang="en-IN" sz="4000" dirty="0">
                <a:solidFill>
                  <a:schemeClr val="tx1">
                    <a:lumMod val="75000"/>
                    <a:lumOff val="25000"/>
                  </a:schemeClr>
                </a:solidFill>
                <a:latin typeface="+mn-lt"/>
                <a:ea typeface="Adobe Fangsong Std R" panose="02020400000000000000" pitchFamily="18" charset="-128"/>
              </a:rPr>
              <a:t>DEFAULT CONSTRAINT</a:t>
            </a:r>
          </a:p>
        </p:txBody>
      </p:sp>
      <p:sp>
        <p:nvSpPr>
          <p:cNvPr id="6" name="TextBox 5">
            <a:extLst>
              <a:ext uri="{FF2B5EF4-FFF2-40B4-BE49-F238E27FC236}">
                <a16:creationId xmlns="" xmlns:a16="http://schemas.microsoft.com/office/drawing/2014/main" id="{7AFFE98F-CC76-4DFD-A757-7F137F1340A8}"/>
              </a:ext>
            </a:extLst>
          </p:cNvPr>
          <p:cNvSpPr txBox="1"/>
          <p:nvPr/>
        </p:nvSpPr>
        <p:spPr>
          <a:xfrm>
            <a:off x="671485" y="1579305"/>
            <a:ext cx="6783665" cy="218521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000" b="0" i="0" u="none" strike="noStrike" cap="none" normalizeH="0" baseline="0" dirty="0" smtClean="0">
                <a:ln>
                  <a:noFill/>
                </a:ln>
                <a:effectLst/>
              </a:rPr>
              <a:t> The</a:t>
            </a:r>
            <a:r>
              <a:rPr kumimoji="0" lang="en-US" altLang="en-US" sz="2000" b="0" i="0" u="none" strike="noStrike" cap="none" normalizeH="0" baseline="0" dirty="0">
                <a:ln>
                  <a:noFill/>
                </a:ln>
                <a:effectLst/>
              </a:rPr>
              <a:t> DEFAULT constraint is used to set a default value for a column.</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000" b="0" i="0" u="none" strike="noStrike" cap="none" normalizeH="0" baseline="0" dirty="0" smtClean="0">
                <a:ln>
                  <a:noFill/>
                </a:ln>
                <a:effectLst/>
              </a:rPr>
              <a:t> The </a:t>
            </a:r>
            <a:r>
              <a:rPr kumimoji="0" lang="en-US" altLang="en-US" sz="2000" b="0" i="0" u="none" strike="noStrike" cap="none" normalizeH="0" baseline="0" dirty="0">
                <a:ln>
                  <a:noFill/>
                </a:ln>
                <a:effectLst/>
              </a:rPr>
              <a:t>default value will be added to all new records, if no other value is specified</a:t>
            </a:r>
          </a:p>
          <a:p>
            <a:pPr eaLnBrk="0" fontAlgn="base" hangingPunct="0">
              <a:spcBef>
                <a:spcPct val="0"/>
              </a:spcBef>
              <a:spcAft>
                <a:spcPct val="0"/>
              </a:spcAft>
            </a:pPr>
            <a:r>
              <a:rPr lang="en-IN" sz="2000" b="1" i="0" dirty="0" smtClean="0">
                <a:solidFill>
                  <a:srgbClr val="000000"/>
                </a:solidFill>
                <a:effectLst/>
              </a:rPr>
              <a:t>DEFAULT </a:t>
            </a:r>
            <a:r>
              <a:rPr lang="en-IN" sz="2000" b="1" i="0" dirty="0">
                <a:solidFill>
                  <a:srgbClr val="000000"/>
                </a:solidFill>
                <a:effectLst/>
              </a:rPr>
              <a:t>ON CREATE </a:t>
            </a:r>
            <a:r>
              <a:rPr lang="en-IN" sz="2000" b="1" i="0" dirty="0" smtClean="0">
                <a:solidFill>
                  <a:srgbClr val="000000"/>
                </a:solidFill>
                <a:effectLst/>
              </a:rPr>
              <a:t>TABLE:</a:t>
            </a:r>
            <a:endParaRPr lang="en-IN" sz="2000" b="1" i="0" dirty="0">
              <a:solidFill>
                <a:srgbClr val="000000"/>
              </a:solidFill>
              <a:effectLst/>
            </a:endParaRPr>
          </a:p>
          <a:p>
            <a:pPr eaLnBrk="0" fontAlgn="base" hangingPunct="0">
              <a:spcBef>
                <a:spcPct val="0"/>
              </a:spcBef>
              <a:spcAft>
                <a:spcPct val="0"/>
              </a:spcAft>
            </a:pPr>
            <a:r>
              <a:rPr kumimoji="0" lang="en-US" altLang="en-US" b="0" i="0" u="none" strike="noStrike" cap="none" normalizeH="0" baseline="0" dirty="0">
                <a:ln>
                  <a:noFill/>
                </a:ln>
                <a:effectLst/>
              </a:rPr>
              <a:t>The following SQL sets a DEFAULT value for the "City" column when the "Persons" table is created: </a:t>
            </a:r>
            <a:endParaRPr lang="en-IN" sz="2000" b="1" i="0" dirty="0">
              <a:solidFill>
                <a:srgbClr val="000000"/>
              </a:solidFill>
              <a:effectLst/>
            </a:endParaRPr>
          </a:p>
        </p:txBody>
      </p:sp>
      <p:pic>
        <p:nvPicPr>
          <p:cNvPr id="13" name="Content Placeholder 4">
            <a:extLst>
              <a:ext uri="{FF2B5EF4-FFF2-40B4-BE49-F238E27FC236}">
                <a16:creationId xmlns="" xmlns:a16="http://schemas.microsoft.com/office/drawing/2014/main" id="{9105285F-A078-4C2E-932A-1ED9E20AD500}"/>
              </a:ext>
            </a:extLst>
          </p:cNvPr>
          <p:cNvPicPr>
            <a:picLocks noGrp="1" noChangeAspect="1"/>
          </p:cNvPicPr>
          <p:nvPr>
            <p:ph sz="quarter" idx="13"/>
          </p:nvPr>
        </p:nvPicPr>
        <p:blipFill>
          <a:blip r:embed="rId2">
            <a:extLst>
              <a:ext uri="{28A0092B-C50C-407E-A947-70E740481C1C}">
                <a14:useLocalDpi xmlns="" xmlns:a14="http://schemas.microsoft.com/office/drawing/2010/main" val="0"/>
              </a:ext>
            </a:extLst>
          </a:blip>
          <a:stretch>
            <a:fillRect/>
          </a:stretch>
        </p:blipFill>
        <p:spPr>
          <a:xfrm>
            <a:off x="785786" y="3857628"/>
            <a:ext cx="6721423" cy="2855359"/>
          </a:xfrm>
          <a:prstGeom prst="roundRect">
            <a:avLst>
              <a:gd name="adj" fmla="val 45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 xmlns:a16="http://schemas.microsoft.com/office/drawing/2014/main" id="{A3FFD1E4-6EA7-4EBB-A797-06E75D2B5BDD}"/>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3159391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824753"/>
            <a:ext cx="6783665" cy="865935"/>
          </a:xfrm>
        </p:spPr>
        <p:txBody>
          <a:bodyPr>
            <a:normAutofit/>
          </a:bodyPr>
          <a:lstStyle/>
          <a:p>
            <a:pPr algn="ctr"/>
            <a:r>
              <a:rPr lang="en-IN" sz="3200" dirty="0" smtClean="0">
                <a:solidFill>
                  <a:schemeClr val="tx1">
                    <a:lumMod val="75000"/>
                    <a:lumOff val="25000"/>
                  </a:schemeClr>
                </a:solidFill>
                <a:latin typeface="+mn-lt"/>
                <a:ea typeface="Adobe Fangsong Std R" panose="02020400000000000000" pitchFamily="18" charset="-128"/>
              </a:rPr>
              <a:t>RELATIONAL DATABASE(RDMS)</a:t>
            </a:r>
            <a:endParaRPr lang="en-IN" sz="3200" dirty="0">
              <a:solidFill>
                <a:schemeClr val="tx1">
                  <a:lumMod val="75000"/>
                  <a:lumOff val="25000"/>
                </a:schemeClr>
              </a:solidFill>
              <a:latin typeface="+mn-lt"/>
              <a:ea typeface="Adobe Fangsong Std R" panose="02020400000000000000" pitchFamily="18" charset="-128"/>
            </a:endParaRPr>
          </a:p>
        </p:txBody>
      </p:sp>
      <p:pic>
        <p:nvPicPr>
          <p:cNvPr id="8" name="Content Placeholder 7" descr="r1.jpg"/>
          <p:cNvPicPr>
            <a:picLocks noGrp="1" noChangeAspect="1"/>
          </p:cNvPicPr>
          <p:nvPr>
            <p:ph sz="quarter" idx="13"/>
          </p:nvPr>
        </p:nvPicPr>
        <p:blipFill>
          <a:blip r:embed="rId2"/>
          <a:srcRect b="12005"/>
          <a:stretch>
            <a:fillRect/>
          </a:stretch>
        </p:blipFill>
        <p:spPr>
          <a:xfrm>
            <a:off x="714348" y="1785926"/>
            <a:ext cx="6783388" cy="3357586"/>
          </a:xfrm>
        </p:spPr>
      </p:pic>
      <p:pic>
        <p:nvPicPr>
          <p:cNvPr id="4" name="Picture 3">
            <a:extLst>
              <a:ext uri="{FF2B5EF4-FFF2-40B4-BE49-F238E27FC236}">
                <a16:creationId xmlns="" xmlns:a16="http://schemas.microsoft.com/office/drawing/2014/main" id="{26491CA9-656C-4247-9DA0-5E3F7AF5849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A493D3C4-C022-44B9-8E92-453ECD73F0EE}"/>
              </a:ext>
            </a:extLst>
          </p:cNvPr>
          <p:cNvSpPr>
            <a:spLocks noGrp="1"/>
          </p:cNvSpPr>
          <p:nvPr>
            <p:ph type="title"/>
          </p:nvPr>
        </p:nvSpPr>
        <p:spPr/>
        <p:txBody>
          <a:bodyPr/>
          <a:lstStyle/>
          <a:p>
            <a:pPr algn="ctr"/>
            <a:r>
              <a:rPr lang="en-IN" sz="4000" dirty="0">
                <a:solidFill>
                  <a:schemeClr val="tx1">
                    <a:lumMod val="75000"/>
                    <a:lumOff val="25000"/>
                  </a:schemeClr>
                </a:solidFill>
                <a:latin typeface="+mn-lt"/>
                <a:ea typeface="Adobe Fangsong Std R" panose="02020400000000000000" pitchFamily="18" charset="-128"/>
              </a:rPr>
              <a:t>CREATE INDEX STATEMENT</a:t>
            </a:r>
          </a:p>
        </p:txBody>
      </p:sp>
      <p:sp>
        <p:nvSpPr>
          <p:cNvPr id="8" name="TextBox 7">
            <a:extLst>
              <a:ext uri="{FF2B5EF4-FFF2-40B4-BE49-F238E27FC236}">
                <a16:creationId xmlns="" xmlns:a16="http://schemas.microsoft.com/office/drawing/2014/main" id="{4CD80CB5-F280-4FED-9F52-C4C2A9D22F9B}"/>
              </a:ext>
            </a:extLst>
          </p:cNvPr>
          <p:cNvSpPr txBox="1"/>
          <p:nvPr/>
        </p:nvSpPr>
        <p:spPr>
          <a:xfrm>
            <a:off x="675826" y="1690688"/>
            <a:ext cx="6783665" cy="470898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The CREATE INDEX statement is used to create indexes in tables.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Indexes are used to retrieve data from the database more quickly than otherwise. The users cannot see the indexes, they are just used to speed up searches/queries.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endParaRPr>
          </a:p>
          <a:p>
            <a:pPr algn="l"/>
            <a:r>
              <a:rPr lang="en-US" sz="2000" b="1" i="0" dirty="0">
                <a:solidFill>
                  <a:srgbClr val="000000"/>
                </a:solidFill>
                <a:effectLst/>
              </a:rPr>
              <a:t>CREATE INDEX Syntax</a:t>
            </a:r>
          </a:p>
          <a:p>
            <a:pPr lvl="1"/>
            <a:r>
              <a:rPr lang="en-US" sz="2000" b="0" i="0" dirty="0">
                <a:solidFill>
                  <a:srgbClr val="000000"/>
                </a:solidFill>
                <a:effectLst/>
              </a:rPr>
              <a:t>Creates an index on a table. Duplicate values are allowed:</a:t>
            </a:r>
          </a:p>
          <a:p>
            <a:pPr lvl="1" eaLnBrk="0" fontAlgn="base" hangingPunct="0">
              <a:spcBef>
                <a:spcPct val="0"/>
              </a:spcBef>
              <a:spcAft>
                <a:spcPct val="0"/>
              </a:spcAft>
            </a:pPr>
            <a:r>
              <a:rPr lang="en-US" sz="2000" b="0" i="0" dirty="0">
                <a:effectLst/>
              </a:rPr>
              <a:t>CREATE INDEX </a:t>
            </a:r>
            <a:r>
              <a:rPr lang="en-US" sz="2000" b="0" i="1" dirty="0">
                <a:effectLst/>
              </a:rPr>
              <a:t>index_name</a:t>
            </a:r>
            <a:r>
              <a:rPr lang="en-US" sz="2000" dirty="0"/>
              <a:t/>
            </a:r>
            <a:br>
              <a:rPr lang="en-US" sz="2000" dirty="0"/>
            </a:br>
            <a:r>
              <a:rPr lang="en-US" sz="2000" b="0" i="0" dirty="0">
                <a:effectLst/>
              </a:rPr>
              <a:t>ON </a:t>
            </a:r>
            <a:r>
              <a:rPr lang="en-US" sz="2000" b="0" i="1" dirty="0">
                <a:effectLst/>
              </a:rPr>
              <a:t>table_name</a:t>
            </a:r>
            <a:r>
              <a:rPr lang="en-US" sz="2000" b="0" i="0" dirty="0">
                <a:effectLst/>
              </a:rPr>
              <a:t> (</a:t>
            </a:r>
            <a:r>
              <a:rPr lang="en-US" sz="2000" b="0" i="1" dirty="0">
                <a:effectLst/>
              </a:rPr>
              <a:t>column1</a:t>
            </a:r>
            <a:r>
              <a:rPr lang="en-US" sz="2000" b="0" i="0" dirty="0">
                <a:effectLst/>
              </a:rPr>
              <a:t>, </a:t>
            </a:r>
            <a:r>
              <a:rPr lang="en-US" sz="2000" b="0" i="1" dirty="0">
                <a:effectLst/>
              </a:rPr>
              <a:t>column2</a:t>
            </a:r>
            <a:r>
              <a:rPr lang="en-US" sz="2000" b="0" i="0" dirty="0">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b="0" i="0" dirty="0">
              <a:effectLst/>
            </a:endParaRPr>
          </a:p>
          <a:p>
            <a:pPr algn="l"/>
            <a:r>
              <a:rPr lang="en-US" sz="2000" b="1" i="0" dirty="0">
                <a:effectLst/>
              </a:rPr>
              <a:t>CREATE UNIQUE INDEX Syntax</a:t>
            </a:r>
          </a:p>
          <a:p>
            <a:pPr lvl="1"/>
            <a:r>
              <a:rPr lang="en-US" sz="2000" b="0" i="0" dirty="0">
                <a:effectLst/>
              </a:rPr>
              <a:t>Creates a unique index on a table. Duplicate values are not allowed:</a:t>
            </a:r>
          </a:p>
          <a:p>
            <a:pPr lvl="1"/>
            <a:r>
              <a:rPr lang="en-US" sz="2000" b="0" i="0" dirty="0">
                <a:effectLst/>
              </a:rPr>
              <a:t>CREATE UNIQUE INDEX </a:t>
            </a:r>
            <a:r>
              <a:rPr lang="en-US" sz="2000" b="0" i="1" dirty="0">
                <a:effectLst/>
              </a:rPr>
              <a:t>index_name</a:t>
            </a:r>
            <a:r>
              <a:rPr lang="en-US" sz="2000" b="0" i="0" dirty="0">
                <a:effectLst/>
              </a:rPr>
              <a:t/>
            </a:r>
            <a:br>
              <a:rPr lang="en-US" sz="2000" b="0" i="0" dirty="0">
                <a:effectLst/>
              </a:rPr>
            </a:br>
            <a:r>
              <a:rPr lang="en-US" sz="2000" b="0" i="0" dirty="0">
                <a:effectLst/>
              </a:rPr>
              <a:t>ON </a:t>
            </a:r>
            <a:r>
              <a:rPr lang="en-US" sz="2000" b="0" i="1" dirty="0">
                <a:effectLst/>
              </a:rPr>
              <a:t>table_name</a:t>
            </a:r>
            <a:r>
              <a:rPr lang="en-US" sz="2000" b="0" i="0" dirty="0">
                <a:effectLst/>
              </a:rPr>
              <a:t> (</a:t>
            </a:r>
            <a:r>
              <a:rPr lang="en-US" sz="2000" b="0" i="1" dirty="0">
                <a:effectLst/>
              </a:rPr>
              <a:t>column1</a:t>
            </a:r>
            <a:r>
              <a:rPr lang="en-US" sz="2000" b="0" i="0" dirty="0">
                <a:effectLst/>
              </a:rPr>
              <a:t>, </a:t>
            </a:r>
            <a:r>
              <a:rPr lang="en-US" sz="2000" b="0" i="1" dirty="0">
                <a:effectLst/>
              </a:rPr>
              <a:t>column2</a:t>
            </a:r>
            <a:r>
              <a:rPr lang="en-US" sz="2000" b="0" i="0" dirty="0">
                <a:effectLst/>
              </a:rPr>
              <a:t>, ...);</a:t>
            </a:r>
          </a:p>
        </p:txBody>
      </p:sp>
      <p:pic>
        <p:nvPicPr>
          <p:cNvPr id="4" name="Picture 3">
            <a:extLst>
              <a:ext uri="{FF2B5EF4-FFF2-40B4-BE49-F238E27FC236}">
                <a16:creationId xmlns="" xmlns:a16="http://schemas.microsoft.com/office/drawing/2014/main" id="{DBDDBEA7-A39A-464E-8DEA-AFB1285E513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9454074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 xmlns:a16="http://schemas.microsoft.com/office/drawing/2014/main" id="{F5094035-2671-4402-A790-CDBC5C295BF9}"/>
              </a:ext>
            </a:extLst>
          </p:cNvPr>
          <p:cNvPicPr>
            <a:picLocks noGrp="1" noChangeAspect="1"/>
          </p:cNvPicPr>
          <p:nvPr>
            <p:ph sz="quarter" idx="13"/>
          </p:nvPr>
        </p:nvPicPr>
        <p:blipFill>
          <a:blip r:embed="rId2">
            <a:extLst>
              <a:ext uri="{28A0092B-C50C-407E-A947-70E740481C1C}">
                <a14:useLocalDpi xmlns="" xmlns:a14="http://schemas.microsoft.com/office/drawing/2010/main" val="0"/>
              </a:ext>
            </a:extLst>
          </a:blip>
          <a:stretch>
            <a:fillRect/>
          </a:stretch>
        </p:blipFill>
        <p:spPr>
          <a:xfrm>
            <a:off x="2071670" y="1928802"/>
            <a:ext cx="3339309" cy="154545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Title 4">
            <a:extLst>
              <a:ext uri="{FF2B5EF4-FFF2-40B4-BE49-F238E27FC236}">
                <a16:creationId xmlns="" xmlns:a16="http://schemas.microsoft.com/office/drawing/2014/main" id="{360221D9-3738-4EFA-96F6-6903C083F730}"/>
              </a:ext>
            </a:extLst>
          </p:cNvPr>
          <p:cNvSpPr>
            <a:spLocks noGrp="1"/>
          </p:cNvSpPr>
          <p:nvPr>
            <p:ph type="title"/>
          </p:nvPr>
        </p:nvSpPr>
        <p:spPr>
          <a:xfrm>
            <a:off x="609600" y="365126"/>
            <a:ext cx="6782991" cy="1325563"/>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CREATE INDEX STATEMENT</a:t>
            </a:r>
          </a:p>
        </p:txBody>
      </p:sp>
      <p:sp>
        <p:nvSpPr>
          <p:cNvPr id="12" name="TextBox 11">
            <a:extLst>
              <a:ext uri="{FF2B5EF4-FFF2-40B4-BE49-F238E27FC236}">
                <a16:creationId xmlns="" xmlns:a16="http://schemas.microsoft.com/office/drawing/2014/main" id="{895FC891-8538-4E8F-ABF2-08232C68181D}"/>
              </a:ext>
            </a:extLst>
          </p:cNvPr>
          <p:cNvSpPr txBox="1"/>
          <p:nvPr/>
        </p:nvSpPr>
        <p:spPr>
          <a:xfrm>
            <a:off x="940478" y="1586429"/>
            <a:ext cx="4570890" cy="369332"/>
          </a:xfrm>
          <a:prstGeom prst="rect">
            <a:avLst/>
          </a:prstGeom>
          <a:noFill/>
        </p:spPr>
        <p:txBody>
          <a:bodyPr wrap="square">
            <a:spAutoFit/>
          </a:bodyPr>
          <a:lstStyle/>
          <a:p>
            <a:pPr algn="l"/>
            <a:r>
              <a:rPr lang="en-IN" b="1" i="0" dirty="0" smtClean="0">
                <a:solidFill>
                  <a:srgbClr val="000000"/>
                </a:solidFill>
                <a:effectLst/>
                <a:latin typeface="Segoe UI" panose="020B0502040204020203" pitchFamily="34" charset="0"/>
              </a:rPr>
              <a:t>Example</a:t>
            </a:r>
            <a:r>
              <a:rPr lang="en-IN" b="0" i="0" dirty="0" smtClean="0">
                <a:solidFill>
                  <a:srgbClr val="000000"/>
                </a:solidFill>
                <a:effectLst/>
                <a:latin typeface="Segoe UI" panose="020B0502040204020203" pitchFamily="34" charset="0"/>
              </a:rPr>
              <a:t> :-</a:t>
            </a:r>
            <a:endParaRPr lang="en-IN" b="0" i="0" dirty="0">
              <a:solidFill>
                <a:srgbClr val="000000"/>
              </a:solidFill>
              <a:effectLst/>
              <a:latin typeface="Segoe UI" panose="020B0502040204020203" pitchFamily="34" charset="0"/>
            </a:endParaRPr>
          </a:p>
        </p:txBody>
      </p:sp>
      <p:sp>
        <p:nvSpPr>
          <p:cNvPr id="15" name="TextBox 14">
            <a:extLst>
              <a:ext uri="{FF2B5EF4-FFF2-40B4-BE49-F238E27FC236}">
                <a16:creationId xmlns="" xmlns:a16="http://schemas.microsoft.com/office/drawing/2014/main" id="{FE5D2824-3E52-4CDF-B36C-4686BECA5FB9}"/>
              </a:ext>
            </a:extLst>
          </p:cNvPr>
          <p:cNvSpPr txBox="1"/>
          <p:nvPr/>
        </p:nvSpPr>
        <p:spPr>
          <a:xfrm>
            <a:off x="940478" y="3769555"/>
            <a:ext cx="6356967" cy="163121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cs typeface="Segoe UI" panose="020B0502040204020203" pitchFamily="34" charset="0"/>
              </a:rPr>
              <a:t>DROP INDEX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The DROP INDEX statement is used to delete an index in a 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ALTER TABLE </a:t>
            </a:r>
            <a:r>
              <a:rPr kumimoji="0" lang="en-US" altLang="en-US" sz="2000" b="0" i="1" u="none" strike="noStrike" cap="none" normalizeH="0" baseline="0" dirty="0">
                <a:ln>
                  <a:noFill/>
                </a:ln>
                <a:effectLst/>
              </a:rPr>
              <a:t>table_name</a:t>
            </a:r>
            <a:br>
              <a:rPr kumimoji="0" lang="en-US" altLang="en-US" sz="2000" b="0" i="1" u="none" strike="noStrike" cap="none" normalizeH="0" baseline="0" dirty="0">
                <a:ln>
                  <a:noFill/>
                </a:ln>
                <a:effectLst/>
              </a:rPr>
            </a:br>
            <a:r>
              <a:rPr kumimoji="0" lang="en-US" altLang="en-US" sz="2000" b="0" i="0" u="none" strike="noStrike" cap="none" normalizeH="0" baseline="0" dirty="0">
                <a:ln>
                  <a:noFill/>
                </a:ln>
                <a:effectLst/>
              </a:rPr>
              <a:t>DROP INDEX </a:t>
            </a:r>
            <a:r>
              <a:rPr kumimoji="0" lang="en-US" altLang="en-US" sz="2000" b="0" i="1" u="none" strike="noStrike" cap="none" normalizeH="0" baseline="0" dirty="0">
                <a:ln>
                  <a:noFill/>
                </a:ln>
                <a:effectLst/>
              </a:rPr>
              <a:t>index_name</a:t>
            </a:r>
            <a:r>
              <a:rPr kumimoji="0" lang="en-US" altLang="en-US" sz="2000" b="0" i="0" u="none" strike="noStrike" cap="none" normalizeH="0" baseline="0" dirty="0">
                <a:ln>
                  <a:noFill/>
                </a:ln>
                <a:effectLst/>
              </a:rPr>
              <a:t>;</a:t>
            </a:r>
          </a:p>
        </p:txBody>
      </p:sp>
      <p:pic>
        <p:nvPicPr>
          <p:cNvPr id="6" name="Picture 5">
            <a:extLst>
              <a:ext uri="{FF2B5EF4-FFF2-40B4-BE49-F238E27FC236}">
                <a16:creationId xmlns="" xmlns:a16="http://schemas.microsoft.com/office/drawing/2014/main" id="{BBCF9080-9F46-4AA6-AAD4-B5ED330A5F64}"/>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42619658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43B991-43B8-453A-A41B-83A33423CFAA}"/>
              </a:ext>
            </a:extLst>
          </p:cNvPr>
          <p:cNvSpPr>
            <a:spLocks noGrp="1"/>
          </p:cNvSpPr>
          <p:nvPr>
            <p:ph type="title"/>
          </p:nvPr>
        </p:nvSpPr>
        <p:spPr/>
        <p:txBody>
          <a:bodyPr/>
          <a:lstStyle/>
          <a:p>
            <a:pPr algn="ctr"/>
            <a:r>
              <a:rPr lang="en-IN" sz="4000" dirty="0">
                <a:solidFill>
                  <a:schemeClr val="tx1">
                    <a:lumMod val="75000"/>
                    <a:lumOff val="25000"/>
                  </a:schemeClr>
                </a:solidFill>
                <a:latin typeface="+mn-lt"/>
                <a:ea typeface="Adobe Fangsong Std R" panose="02020400000000000000" pitchFamily="18" charset="-128"/>
              </a:rPr>
              <a:t>INSERT STATEMENT</a:t>
            </a:r>
          </a:p>
        </p:txBody>
      </p:sp>
      <p:sp>
        <p:nvSpPr>
          <p:cNvPr id="3" name="Content Placeholder 2">
            <a:extLst>
              <a:ext uri="{FF2B5EF4-FFF2-40B4-BE49-F238E27FC236}">
                <a16:creationId xmlns="" xmlns:a16="http://schemas.microsoft.com/office/drawing/2014/main" id="{991710D4-7288-4F23-B5D9-CE6054CAF19B}"/>
              </a:ext>
            </a:extLst>
          </p:cNvPr>
          <p:cNvSpPr>
            <a:spLocks noGrp="1"/>
          </p:cNvSpPr>
          <p:nvPr>
            <p:ph sz="quarter" idx="13"/>
          </p:nvPr>
        </p:nvSpPr>
        <p:spPr>
          <a:xfrm>
            <a:off x="609243" y="1690689"/>
            <a:ext cx="6783665" cy="1952625"/>
          </a:xfrm>
        </p:spPr>
        <p:txBody>
          <a:bodyPr>
            <a:normAutofit lnSpcReduction="10000"/>
          </a:bodyPr>
          <a:lstStyle/>
          <a:p>
            <a:pPr algn="just"/>
            <a:r>
              <a:rPr lang="en-US" sz="2000" b="0" i="0" dirty="0">
                <a:effectLst/>
              </a:rPr>
              <a:t>MySQL INSERT statement is used to store or add data in MySQL table within the database</a:t>
            </a:r>
            <a:r>
              <a:rPr lang="en-US" sz="2000" b="0" i="0" dirty="0" smtClean="0">
                <a:effectLst/>
              </a:rPr>
              <a:t>.</a:t>
            </a:r>
          </a:p>
          <a:p>
            <a:pPr algn="just"/>
            <a:r>
              <a:rPr lang="en-US" sz="2000" b="0" i="0" dirty="0" smtClean="0">
                <a:effectLst/>
              </a:rPr>
              <a:t> </a:t>
            </a:r>
            <a:r>
              <a:rPr lang="en-US" sz="2000" b="0" i="0" dirty="0">
                <a:effectLst/>
              </a:rPr>
              <a:t>We can perform insertion of records in two ways using a single query in MySQL:</a:t>
            </a:r>
          </a:p>
          <a:p>
            <a:pPr lvl="1" algn="just">
              <a:buFont typeface="+mj-lt"/>
              <a:buAutoNum type="arabicPeriod"/>
            </a:pPr>
            <a:r>
              <a:rPr lang="en-US" sz="2000" b="0" i="0" dirty="0" smtClean="0">
                <a:effectLst/>
              </a:rPr>
              <a:t>Insert record in a single row</a:t>
            </a:r>
          </a:p>
          <a:p>
            <a:pPr lvl="1" algn="just">
              <a:buFont typeface="+mj-lt"/>
              <a:buAutoNum type="arabicPeriod"/>
            </a:pPr>
            <a:r>
              <a:rPr lang="en-US" sz="2000" b="0" i="0" dirty="0" smtClean="0">
                <a:effectLst/>
              </a:rPr>
              <a:t>Insert record in multiple rows</a:t>
            </a:r>
          </a:p>
        </p:txBody>
      </p:sp>
      <p:pic>
        <p:nvPicPr>
          <p:cNvPr id="4" name="Picture 3">
            <a:extLst>
              <a:ext uri="{FF2B5EF4-FFF2-40B4-BE49-F238E27FC236}">
                <a16:creationId xmlns="" xmlns:a16="http://schemas.microsoft.com/office/drawing/2014/main" id="{3F9E1B13-4D2F-4FA5-9D7A-1229E048CC3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
        <p:nvSpPr>
          <p:cNvPr id="5" name="TextBox 4"/>
          <p:cNvSpPr txBox="1"/>
          <p:nvPr/>
        </p:nvSpPr>
        <p:spPr>
          <a:xfrm>
            <a:off x="571472" y="3571876"/>
            <a:ext cx="6858048" cy="1508105"/>
          </a:xfrm>
          <a:prstGeom prst="rect">
            <a:avLst/>
          </a:prstGeom>
          <a:noFill/>
        </p:spPr>
        <p:txBody>
          <a:bodyPr wrap="square" rtlCol="0">
            <a:spAutoFit/>
          </a:bodyPr>
          <a:lstStyle/>
          <a:p>
            <a:pPr algn="just"/>
            <a:r>
              <a:rPr lang="en-US" sz="2000" b="1" dirty="0" smtClean="0"/>
              <a:t>INSERT RECORD IN A SINGLE ROW</a:t>
            </a:r>
          </a:p>
          <a:p>
            <a:pPr algn="just"/>
            <a:r>
              <a:rPr lang="en-US" b="1" dirty="0" smtClean="0"/>
              <a:t>Syntax:</a:t>
            </a:r>
          </a:p>
          <a:p>
            <a:pPr lvl="1" algn="just"/>
            <a:r>
              <a:rPr lang="en-US" b="1" dirty="0" smtClean="0"/>
              <a:t>INSERT</a:t>
            </a:r>
            <a:r>
              <a:rPr lang="en-US" dirty="0" smtClean="0"/>
              <a:t> </a:t>
            </a:r>
            <a:r>
              <a:rPr lang="en-US" b="1" dirty="0" smtClean="0"/>
              <a:t>INTO</a:t>
            </a:r>
            <a:r>
              <a:rPr lang="en-US" dirty="0" smtClean="0"/>
              <a:t> </a:t>
            </a:r>
            <a:r>
              <a:rPr lang="en-US" dirty="0" err="1" smtClean="0"/>
              <a:t>table_name</a:t>
            </a:r>
            <a:r>
              <a:rPr lang="en-US" dirty="0" smtClean="0"/>
              <a:t> ( field1, field2,...</a:t>
            </a:r>
            <a:r>
              <a:rPr lang="en-US" dirty="0" err="1" smtClean="0"/>
              <a:t>fieldN</a:t>
            </a:r>
            <a:r>
              <a:rPr lang="en-US" dirty="0" smtClean="0"/>
              <a:t> )    </a:t>
            </a:r>
          </a:p>
          <a:p>
            <a:pPr lvl="1" algn="just"/>
            <a:r>
              <a:rPr lang="en-US" b="1" dirty="0" smtClean="0"/>
              <a:t>      VALUES</a:t>
            </a:r>
            <a:r>
              <a:rPr lang="en-US" dirty="0" smtClean="0"/>
              <a:t>( value1, value2,...</a:t>
            </a:r>
            <a:r>
              <a:rPr lang="en-US" dirty="0" err="1" smtClean="0"/>
              <a:t>valueN</a:t>
            </a:r>
            <a:r>
              <a:rPr lang="en-US" dirty="0" smtClean="0"/>
              <a:t> );    </a:t>
            </a:r>
          </a:p>
          <a:p>
            <a:endParaRPr lang="en-US" dirty="0"/>
          </a:p>
        </p:txBody>
      </p:sp>
    </p:spTree>
    <p:extLst>
      <p:ext uri="{BB962C8B-B14F-4D97-AF65-F5344CB8AC3E}">
        <p14:creationId xmlns="" xmlns:p14="http://schemas.microsoft.com/office/powerpoint/2010/main" val="34821971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754B0E8-D54D-46AB-A39D-0B47AAC5AEDF}"/>
              </a:ext>
            </a:extLst>
          </p:cNvPr>
          <p:cNvSpPr>
            <a:spLocks noGrp="1"/>
          </p:cNvSpPr>
          <p:nvPr>
            <p:ph sz="quarter" idx="13"/>
          </p:nvPr>
        </p:nvSpPr>
        <p:spPr>
          <a:xfrm>
            <a:off x="628651" y="1930401"/>
            <a:ext cx="6783665" cy="1325563"/>
          </a:xfrm>
        </p:spPr>
        <p:txBody>
          <a:bodyPr>
            <a:normAutofit/>
          </a:bodyPr>
          <a:lstStyle/>
          <a:p>
            <a:r>
              <a:rPr lang="en-US" sz="2000" b="0" i="0" dirty="0">
                <a:solidFill>
                  <a:srgbClr val="333333"/>
                </a:solidFill>
                <a:effectLst/>
              </a:rPr>
              <a:t> If we want to store records without giving all fields, we use the following </a:t>
            </a:r>
            <a:r>
              <a:rPr lang="en-US" sz="2000" b="1" i="0" dirty="0">
                <a:solidFill>
                  <a:srgbClr val="333333"/>
                </a:solidFill>
                <a:effectLst/>
              </a:rPr>
              <a:t>partial field</a:t>
            </a:r>
            <a:r>
              <a:rPr lang="en-US" sz="2000" b="0" i="0" dirty="0">
                <a:solidFill>
                  <a:srgbClr val="333333"/>
                </a:solidFill>
                <a:effectLst/>
              </a:rPr>
              <a:t> statements. In such case, it is mandatory to specify field names.</a:t>
            </a:r>
            <a:endParaRPr lang="en-IN" sz="2000" dirty="0"/>
          </a:p>
        </p:txBody>
      </p:sp>
      <p:pic>
        <p:nvPicPr>
          <p:cNvPr id="5" name="Picture 4">
            <a:extLst>
              <a:ext uri="{FF2B5EF4-FFF2-40B4-BE49-F238E27FC236}">
                <a16:creationId xmlns="" xmlns:a16="http://schemas.microsoft.com/office/drawing/2014/main" id="{985C242E-3E92-462D-BE96-81D0AD99DC9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78385" y="3255963"/>
            <a:ext cx="3613743" cy="15557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a:extLst>
              <a:ext uri="{FF2B5EF4-FFF2-40B4-BE49-F238E27FC236}">
                <a16:creationId xmlns="" xmlns:a16="http://schemas.microsoft.com/office/drawing/2014/main" id="{235A7993-3088-4A9E-94FC-98B0AC0AA7F6}"/>
              </a:ext>
            </a:extLst>
          </p:cNvPr>
          <p:cNvSpPr>
            <a:spLocks noGrp="1"/>
          </p:cNvSpPr>
          <p:nvPr>
            <p:ph type="title"/>
          </p:nvPr>
        </p:nvSpPr>
        <p:spPr>
          <a:xfrm>
            <a:off x="609600" y="365126"/>
            <a:ext cx="6782991" cy="1325563"/>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INSERT STATEMENT</a:t>
            </a:r>
          </a:p>
        </p:txBody>
      </p:sp>
      <p:pic>
        <p:nvPicPr>
          <p:cNvPr id="7" name="Picture 6">
            <a:extLst>
              <a:ext uri="{FF2B5EF4-FFF2-40B4-BE49-F238E27FC236}">
                <a16:creationId xmlns="" xmlns:a16="http://schemas.microsoft.com/office/drawing/2014/main" id="{C8B4E434-B337-4F29-ADAC-01B033D56C0D}"/>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3006538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2A867C-8559-4543-B854-EEDCFE18CEAC}"/>
              </a:ext>
            </a:extLst>
          </p:cNvPr>
          <p:cNvSpPr>
            <a:spLocks noGrp="1"/>
          </p:cNvSpPr>
          <p:nvPr>
            <p:ph type="title"/>
          </p:nvPr>
        </p:nvSpPr>
        <p:spPr/>
        <p:txBody>
          <a:bodyPr/>
          <a:lstStyle/>
          <a:p>
            <a:pPr algn="ctr"/>
            <a:r>
              <a:rPr lang="en-IN" sz="4000" dirty="0">
                <a:solidFill>
                  <a:schemeClr val="tx1">
                    <a:lumMod val="75000"/>
                    <a:lumOff val="25000"/>
                  </a:schemeClr>
                </a:solidFill>
                <a:latin typeface="+mn-lt"/>
                <a:ea typeface="Adobe Fangsong Std R" panose="02020400000000000000" pitchFamily="18" charset="-128"/>
              </a:rPr>
              <a:t>SELECT STATEMENT</a:t>
            </a:r>
          </a:p>
        </p:txBody>
      </p:sp>
      <p:sp>
        <p:nvSpPr>
          <p:cNvPr id="3" name="Content Placeholder 2">
            <a:extLst>
              <a:ext uri="{FF2B5EF4-FFF2-40B4-BE49-F238E27FC236}">
                <a16:creationId xmlns="" xmlns:a16="http://schemas.microsoft.com/office/drawing/2014/main" id="{4CE8D500-DA06-46D0-8136-5379AC198D7D}"/>
              </a:ext>
            </a:extLst>
          </p:cNvPr>
          <p:cNvSpPr>
            <a:spLocks noGrp="1"/>
          </p:cNvSpPr>
          <p:nvPr>
            <p:ph sz="quarter" idx="13"/>
          </p:nvPr>
        </p:nvSpPr>
        <p:spPr/>
        <p:txBody>
          <a:bodyPr>
            <a:normAutofit lnSpcReduction="10000"/>
          </a:bodyPr>
          <a:lstStyle/>
          <a:p>
            <a:r>
              <a:rPr lang="en-US" sz="2000" b="0" i="0" dirty="0">
                <a:solidFill>
                  <a:srgbClr val="333333"/>
                </a:solidFill>
                <a:effectLst/>
              </a:rPr>
              <a:t>The SELECT statement in MySQL is used to </a:t>
            </a:r>
            <a:r>
              <a:rPr lang="en-US" sz="2000" b="1" i="0" dirty="0">
                <a:solidFill>
                  <a:srgbClr val="333333"/>
                </a:solidFill>
                <a:effectLst/>
              </a:rPr>
              <a:t>fetch data from one or more tables</a:t>
            </a:r>
            <a:r>
              <a:rPr lang="en-US" sz="2000" b="0" i="0" dirty="0">
                <a:solidFill>
                  <a:srgbClr val="333333"/>
                </a:solidFill>
                <a:effectLst/>
              </a:rPr>
              <a:t>. We can retrieve records of all fields or specified fields that match specified criteria using this statement.</a:t>
            </a:r>
            <a:br>
              <a:rPr lang="en-US" sz="2000" b="0" i="0" dirty="0">
                <a:solidFill>
                  <a:srgbClr val="333333"/>
                </a:solidFill>
                <a:effectLst/>
              </a:rPr>
            </a:br>
            <a:endParaRPr lang="en-US" sz="2000" b="0" i="0" dirty="0" smtClean="0">
              <a:solidFill>
                <a:srgbClr val="333333"/>
              </a:solidFill>
              <a:effectLst/>
            </a:endParaRPr>
          </a:p>
          <a:p>
            <a:r>
              <a:rPr lang="en-IN" sz="2000" b="1" i="0" dirty="0" smtClean="0">
                <a:effectLst/>
              </a:rPr>
              <a:t>SELECT </a:t>
            </a:r>
            <a:r>
              <a:rPr lang="en-IN" sz="2000" b="1" i="0" dirty="0">
                <a:effectLst/>
              </a:rPr>
              <a:t>STATEMENT SYNTAX</a:t>
            </a:r>
          </a:p>
          <a:p>
            <a:pPr marL="0" indent="0" algn="just">
              <a:buNone/>
            </a:pPr>
            <a:r>
              <a:rPr lang="en-US" sz="1800" b="1" i="0" dirty="0">
                <a:effectLst/>
              </a:rPr>
              <a:t>SELECT</a:t>
            </a:r>
            <a:r>
              <a:rPr lang="en-US" sz="1800" b="0" i="0" dirty="0">
                <a:effectLst/>
              </a:rPr>
              <a:t> field_name1, field_name 2,... field_nameN   </a:t>
            </a:r>
          </a:p>
          <a:p>
            <a:pPr marL="0" indent="0" algn="just">
              <a:buNone/>
            </a:pPr>
            <a:r>
              <a:rPr lang="en-US" sz="1800" b="1" i="0" dirty="0">
                <a:effectLst/>
              </a:rPr>
              <a:t>FROM</a:t>
            </a:r>
            <a:r>
              <a:rPr lang="en-US" sz="1800" b="0" i="0" dirty="0">
                <a:effectLst/>
              </a:rPr>
              <a:t> table_name1, table_name2...  </a:t>
            </a:r>
          </a:p>
          <a:p>
            <a:pPr marL="0" indent="0" algn="just">
              <a:buNone/>
            </a:pPr>
            <a:r>
              <a:rPr lang="en-US" sz="1800" b="0" i="0" dirty="0">
                <a:effectLst/>
              </a:rPr>
              <a:t>[</a:t>
            </a:r>
            <a:r>
              <a:rPr lang="en-US" sz="1800" b="1" i="0" dirty="0">
                <a:effectLst/>
              </a:rPr>
              <a:t>WHERE</a:t>
            </a:r>
            <a:r>
              <a:rPr lang="en-US" sz="1800" b="0" i="0" dirty="0">
                <a:effectLst/>
              </a:rPr>
              <a:t> condition]  </a:t>
            </a:r>
          </a:p>
          <a:p>
            <a:pPr marL="0" indent="0" algn="just">
              <a:buNone/>
            </a:pPr>
            <a:r>
              <a:rPr lang="en-US" sz="1800" b="0" i="0" dirty="0">
                <a:effectLst/>
              </a:rPr>
              <a:t>[</a:t>
            </a:r>
            <a:r>
              <a:rPr lang="en-US" sz="1800" b="1" i="0" dirty="0">
                <a:effectLst/>
              </a:rPr>
              <a:t>GROUP</a:t>
            </a:r>
            <a:r>
              <a:rPr lang="en-US" sz="1800" b="0" i="0" dirty="0">
                <a:effectLst/>
              </a:rPr>
              <a:t> </a:t>
            </a:r>
            <a:r>
              <a:rPr lang="en-US" sz="1800" b="1" i="0" dirty="0">
                <a:effectLst/>
              </a:rPr>
              <a:t>BY</a:t>
            </a:r>
            <a:r>
              <a:rPr lang="en-US" sz="1800" b="0" i="0" dirty="0">
                <a:effectLst/>
              </a:rPr>
              <a:t> field_name(s)]  </a:t>
            </a:r>
          </a:p>
          <a:p>
            <a:pPr marL="0" indent="0" algn="just">
              <a:buNone/>
            </a:pPr>
            <a:r>
              <a:rPr lang="en-US" sz="1800" b="0" i="0" dirty="0">
                <a:effectLst/>
              </a:rPr>
              <a:t>[</a:t>
            </a:r>
            <a:r>
              <a:rPr lang="en-US" sz="1800" b="1" i="0" dirty="0">
                <a:effectLst/>
              </a:rPr>
              <a:t>HAVING</a:t>
            </a:r>
            <a:r>
              <a:rPr lang="en-US" sz="1800" b="0" i="0" dirty="0">
                <a:effectLst/>
              </a:rPr>
              <a:t> condition]   </a:t>
            </a:r>
          </a:p>
          <a:p>
            <a:pPr marL="0" indent="0" algn="just">
              <a:buNone/>
            </a:pPr>
            <a:r>
              <a:rPr lang="en-US" sz="1800" b="0" i="0" dirty="0">
                <a:effectLst/>
              </a:rPr>
              <a:t>[</a:t>
            </a:r>
            <a:r>
              <a:rPr lang="en-US" sz="1800" b="1" i="0" dirty="0">
                <a:effectLst/>
              </a:rPr>
              <a:t>ORDER</a:t>
            </a:r>
            <a:r>
              <a:rPr lang="en-US" sz="1800" b="0" i="0" dirty="0">
                <a:effectLst/>
              </a:rPr>
              <a:t> </a:t>
            </a:r>
            <a:r>
              <a:rPr lang="en-US" sz="1800" b="1" i="0" dirty="0">
                <a:effectLst/>
              </a:rPr>
              <a:t>BY</a:t>
            </a:r>
            <a:r>
              <a:rPr lang="en-US" sz="1800" b="0" i="0" dirty="0">
                <a:effectLst/>
              </a:rPr>
              <a:t> field_name(s)]  </a:t>
            </a:r>
          </a:p>
          <a:p>
            <a:pPr marL="0" indent="0" algn="just">
              <a:buNone/>
            </a:pPr>
            <a:r>
              <a:rPr lang="en-US" sz="1800" b="0" i="0" dirty="0">
                <a:effectLst/>
              </a:rPr>
              <a:t>[OFFSET M ][LIMIT N];  </a:t>
            </a:r>
          </a:p>
        </p:txBody>
      </p:sp>
      <p:pic>
        <p:nvPicPr>
          <p:cNvPr id="4" name="Picture 3">
            <a:extLst>
              <a:ext uri="{FF2B5EF4-FFF2-40B4-BE49-F238E27FC236}">
                <a16:creationId xmlns="" xmlns:a16="http://schemas.microsoft.com/office/drawing/2014/main" id="{98BED013-D152-4E5B-9CDA-64F064D254D1}"/>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194539" cy="655377"/>
          </a:xfrm>
          <a:prstGeom prst="rect">
            <a:avLst/>
          </a:prstGeom>
          <a:ln>
            <a:noFill/>
          </a:ln>
          <a:effectLst>
            <a:softEdge rad="112500"/>
          </a:effectLst>
        </p:spPr>
      </p:pic>
    </p:spTree>
    <p:extLst>
      <p:ext uri="{BB962C8B-B14F-4D97-AF65-F5344CB8AC3E}">
        <p14:creationId xmlns="" xmlns:p14="http://schemas.microsoft.com/office/powerpoint/2010/main" val="16891409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C9499C-2E11-437E-98C7-5C3F50EB289A}"/>
              </a:ext>
            </a:extLst>
          </p:cNvPr>
          <p:cNvSpPr>
            <a:spLocks noGrp="1"/>
          </p:cNvSpPr>
          <p:nvPr>
            <p:ph type="title"/>
          </p:nvPr>
        </p:nvSpPr>
        <p:spPr/>
        <p:txBody>
          <a:bodyPr>
            <a:normAutofit/>
          </a:bodyPr>
          <a:lstStyle/>
          <a:p>
            <a:pPr marL="0" marR="0" lvl="0" indent="0" algn="ctr" fontAlgn="base">
              <a:spcAft>
                <a:spcPct val="0"/>
              </a:spcAft>
              <a:tabLst/>
            </a:pPr>
            <a:r>
              <a:rPr lang="en-US" altLang="en-US" sz="4000" dirty="0">
                <a:solidFill>
                  <a:schemeClr val="tx1">
                    <a:lumMod val="75000"/>
                    <a:lumOff val="25000"/>
                  </a:schemeClr>
                </a:solidFill>
                <a:latin typeface="+mn-lt"/>
                <a:ea typeface="Adobe Fangsong Std R" panose="02020400000000000000" pitchFamily="18" charset="-128"/>
              </a:rPr>
              <a:t>PARAMETER EXPLANATION</a:t>
            </a:r>
            <a:endParaRPr lang="en-IN" sz="4000" dirty="0">
              <a:solidFill>
                <a:schemeClr val="tx1">
                  <a:lumMod val="75000"/>
                  <a:lumOff val="25000"/>
                </a:schemeClr>
              </a:solidFill>
              <a:latin typeface="+mn-lt"/>
              <a:ea typeface="Adobe Fangsong Std R" panose="02020400000000000000" pitchFamily="18" charset="-128"/>
            </a:endParaRPr>
          </a:p>
        </p:txBody>
      </p:sp>
      <p:graphicFrame>
        <p:nvGraphicFramePr>
          <p:cNvPr id="4" name="Content Placeholder 3">
            <a:extLst>
              <a:ext uri="{FF2B5EF4-FFF2-40B4-BE49-F238E27FC236}">
                <a16:creationId xmlns="" xmlns:a16="http://schemas.microsoft.com/office/drawing/2014/main" id="{7225FA22-341B-4392-ADAD-B7E18BB47590}"/>
              </a:ext>
            </a:extLst>
          </p:cNvPr>
          <p:cNvGraphicFramePr>
            <a:graphicFrameLocks noGrp="1"/>
          </p:cNvGraphicFramePr>
          <p:nvPr>
            <p:ph sz="quarter" idx="13"/>
            <p:extLst>
              <p:ext uri="{D42A27DB-BD31-4B8C-83A1-F6EECF244321}">
                <p14:modId xmlns="" xmlns:p14="http://schemas.microsoft.com/office/powerpoint/2010/main" val="3741530933"/>
              </p:ext>
            </p:extLst>
          </p:nvPr>
        </p:nvGraphicFramePr>
        <p:xfrm>
          <a:off x="609244" y="1690688"/>
          <a:ext cx="6648251" cy="4379502"/>
        </p:xfrm>
        <a:graphic>
          <a:graphicData uri="http://schemas.openxmlformats.org/drawingml/2006/table">
            <a:tbl>
              <a:tblPr/>
              <a:tblGrid>
                <a:gridCol w="1481447">
                  <a:extLst>
                    <a:ext uri="{9D8B030D-6E8A-4147-A177-3AD203B41FA5}">
                      <a16:colId xmlns="" xmlns:a16="http://schemas.microsoft.com/office/drawing/2014/main" val="2982581996"/>
                    </a:ext>
                  </a:extLst>
                </a:gridCol>
                <a:gridCol w="5166804">
                  <a:extLst>
                    <a:ext uri="{9D8B030D-6E8A-4147-A177-3AD203B41FA5}">
                      <a16:colId xmlns="" xmlns:a16="http://schemas.microsoft.com/office/drawing/2014/main" val="194352059"/>
                    </a:ext>
                  </a:extLst>
                </a:gridCol>
              </a:tblGrid>
              <a:tr h="181663">
                <a:tc>
                  <a:txBody>
                    <a:bodyPr/>
                    <a:lstStyle/>
                    <a:p>
                      <a:pPr algn="l" fontAlgn="t"/>
                      <a:r>
                        <a:rPr lang="en-IN" sz="1400" dirty="0">
                          <a:solidFill>
                            <a:srgbClr val="000000"/>
                          </a:solidFill>
                          <a:effectLst/>
                          <a:latin typeface="+mn-lt"/>
                        </a:rPr>
                        <a:t>Parameter Name</a:t>
                      </a:r>
                    </a:p>
                  </a:txBody>
                  <a:tcPr marL="27250" marR="27250" marT="36333" marB="36333">
                    <a:lnL w="7620" cap="flat" cmpd="sng" algn="ctr">
                      <a:solidFill>
                        <a:srgbClr val="8021DC"/>
                      </a:solidFill>
                      <a:prstDash val="solid"/>
                      <a:round/>
                      <a:headEnd type="none" w="med" len="med"/>
                      <a:tailEnd type="none" w="med" len="med"/>
                    </a:lnL>
                    <a:lnR w="7620" cap="flat" cmpd="sng" algn="ctr">
                      <a:solidFill>
                        <a:srgbClr val="8021DC"/>
                      </a:solidFill>
                      <a:prstDash val="solid"/>
                      <a:round/>
                      <a:headEnd type="none" w="med" len="med"/>
                      <a:tailEnd type="none" w="med" len="med"/>
                    </a:lnR>
                    <a:lnT w="7620" cap="flat" cmpd="sng" algn="ctr">
                      <a:solidFill>
                        <a:srgbClr val="8021D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mn-lt"/>
                        </a:rPr>
                        <a:t>Descriptions</a:t>
                      </a:r>
                    </a:p>
                  </a:txBody>
                  <a:tcPr marL="27250" marR="27250" marT="36333" marB="36333">
                    <a:lnL w="7620" cap="flat" cmpd="sng" algn="ctr">
                      <a:solidFill>
                        <a:srgbClr val="8021DC"/>
                      </a:solidFill>
                      <a:prstDash val="solid"/>
                      <a:round/>
                      <a:headEnd type="none" w="med" len="med"/>
                      <a:tailEnd type="none" w="med" len="med"/>
                    </a:lnL>
                    <a:lnR w="7620" cap="flat" cmpd="sng" algn="ctr">
                      <a:solidFill>
                        <a:srgbClr val="8021DC"/>
                      </a:solidFill>
                      <a:prstDash val="solid"/>
                      <a:round/>
                      <a:headEnd type="none" w="med" len="med"/>
                      <a:tailEnd type="none" w="med" len="med"/>
                    </a:lnR>
                    <a:lnT w="7620" cap="flat" cmpd="sng" algn="ctr">
                      <a:solidFill>
                        <a:srgbClr val="8021D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1583902460"/>
                  </a:ext>
                </a:extLst>
              </a:tr>
              <a:tr h="593433">
                <a:tc>
                  <a:txBody>
                    <a:bodyPr/>
                    <a:lstStyle/>
                    <a:p>
                      <a:pPr algn="just" fontAlgn="t"/>
                      <a:r>
                        <a:rPr lang="en-IN" sz="1400" dirty="0">
                          <a:solidFill>
                            <a:srgbClr val="333333"/>
                          </a:solidFill>
                          <a:effectLst/>
                          <a:latin typeface="+mn-lt"/>
                        </a:rPr>
                        <a:t>field_name(s) or *</a:t>
                      </a:r>
                    </a:p>
                  </a:txBody>
                  <a:tcPr marL="18167" marR="18167" marT="24222" marB="242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mn-lt"/>
                        </a:rPr>
                        <a:t>It is used to specify one or more columns to returns in the result set. The asterisk (*) returns all fields of a table.</a:t>
                      </a:r>
                    </a:p>
                  </a:txBody>
                  <a:tcPr marL="18167" marR="18167" marT="24222" marB="242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873075602"/>
                  </a:ext>
                </a:extLst>
              </a:tr>
              <a:tr h="375437">
                <a:tc>
                  <a:txBody>
                    <a:bodyPr/>
                    <a:lstStyle/>
                    <a:p>
                      <a:pPr algn="just" fontAlgn="t"/>
                      <a:r>
                        <a:rPr lang="en-IN" sz="1400" dirty="0">
                          <a:solidFill>
                            <a:srgbClr val="333333"/>
                          </a:solidFill>
                          <a:effectLst/>
                          <a:latin typeface="+mn-lt"/>
                        </a:rPr>
                        <a:t>table_name(s)</a:t>
                      </a:r>
                    </a:p>
                  </a:txBody>
                  <a:tcPr marL="18167" marR="18167" marT="24222" marB="242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mn-lt"/>
                        </a:rPr>
                        <a:t>It is the name of tables from which we want to fetch data.</a:t>
                      </a:r>
                    </a:p>
                  </a:txBody>
                  <a:tcPr marL="18167" marR="18167" marT="24222" marB="242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4242260335"/>
                  </a:ext>
                </a:extLst>
              </a:tr>
              <a:tr h="593433">
                <a:tc>
                  <a:txBody>
                    <a:bodyPr/>
                    <a:lstStyle/>
                    <a:p>
                      <a:pPr algn="just" fontAlgn="t"/>
                      <a:r>
                        <a:rPr lang="en-IN" sz="1400" dirty="0">
                          <a:solidFill>
                            <a:srgbClr val="333333"/>
                          </a:solidFill>
                          <a:effectLst/>
                          <a:latin typeface="+mn-lt"/>
                        </a:rPr>
                        <a:t>WHERE</a:t>
                      </a:r>
                    </a:p>
                  </a:txBody>
                  <a:tcPr marL="18167" marR="18167" marT="24222" marB="242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mn-lt"/>
                        </a:rPr>
                        <a:t>It is an optional clause. It specifies the condition that returned the matched records in the result set.</a:t>
                      </a:r>
                    </a:p>
                  </a:txBody>
                  <a:tcPr marL="18167" marR="18167" marT="24222" marB="242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220427874"/>
                  </a:ext>
                </a:extLst>
              </a:tr>
              <a:tr h="593433">
                <a:tc>
                  <a:txBody>
                    <a:bodyPr/>
                    <a:lstStyle/>
                    <a:p>
                      <a:pPr algn="just" fontAlgn="t"/>
                      <a:r>
                        <a:rPr lang="en-IN" sz="1400" dirty="0">
                          <a:solidFill>
                            <a:srgbClr val="333333"/>
                          </a:solidFill>
                          <a:effectLst/>
                          <a:latin typeface="+mn-lt"/>
                        </a:rPr>
                        <a:t>GROUP BY</a:t>
                      </a:r>
                    </a:p>
                  </a:txBody>
                  <a:tcPr marL="18167" marR="18167" marT="24222" marB="242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mn-lt"/>
                        </a:rPr>
                        <a:t>It is optional. It collects data from multiple records and grouped them by one or more columns.</a:t>
                      </a:r>
                    </a:p>
                  </a:txBody>
                  <a:tcPr marL="18167" marR="18167" marT="24222" marB="242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276577520"/>
                  </a:ext>
                </a:extLst>
              </a:tr>
              <a:tr h="593433">
                <a:tc>
                  <a:txBody>
                    <a:bodyPr/>
                    <a:lstStyle/>
                    <a:p>
                      <a:pPr algn="just" fontAlgn="t"/>
                      <a:r>
                        <a:rPr lang="en-IN" sz="1400">
                          <a:solidFill>
                            <a:srgbClr val="333333"/>
                          </a:solidFill>
                          <a:effectLst/>
                          <a:latin typeface="+mn-lt"/>
                        </a:rPr>
                        <a:t>HAVING</a:t>
                      </a:r>
                    </a:p>
                  </a:txBody>
                  <a:tcPr marL="18167" marR="18167" marT="24222" marB="242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mn-lt"/>
                        </a:rPr>
                        <a:t>It is optional. It works with the GROUP BY clause and returns only those rows whose condition is TRUE.</a:t>
                      </a:r>
                    </a:p>
                  </a:txBody>
                  <a:tcPr marL="18167" marR="18167" marT="24222" marB="242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362977142"/>
                  </a:ext>
                </a:extLst>
              </a:tr>
              <a:tr h="375437">
                <a:tc>
                  <a:txBody>
                    <a:bodyPr/>
                    <a:lstStyle/>
                    <a:p>
                      <a:pPr algn="just" fontAlgn="t"/>
                      <a:r>
                        <a:rPr lang="en-IN" sz="1400">
                          <a:solidFill>
                            <a:srgbClr val="333333"/>
                          </a:solidFill>
                          <a:effectLst/>
                          <a:latin typeface="+mn-lt"/>
                        </a:rPr>
                        <a:t>ORDER BY</a:t>
                      </a:r>
                    </a:p>
                  </a:txBody>
                  <a:tcPr marL="18167" marR="18167" marT="24222" marB="242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mn-lt"/>
                        </a:rPr>
                        <a:t>It is optional. It is used for sorting the records in the result set.</a:t>
                      </a:r>
                    </a:p>
                  </a:txBody>
                  <a:tcPr marL="18167" marR="18167" marT="24222" marB="242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2648801292"/>
                  </a:ext>
                </a:extLst>
              </a:tr>
              <a:tr h="484435">
                <a:tc>
                  <a:txBody>
                    <a:bodyPr/>
                    <a:lstStyle/>
                    <a:p>
                      <a:pPr algn="just" fontAlgn="t"/>
                      <a:r>
                        <a:rPr lang="en-IN" sz="1400">
                          <a:solidFill>
                            <a:srgbClr val="333333"/>
                          </a:solidFill>
                          <a:effectLst/>
                          <a:latin typeface="+mn-lt"/>
                        </a:rPr>
                        <a:t>OFFSET</a:t>
                      </a:r>
                    </a:p>
                  </a:txBody>
                  <a:tcPr marL="18167" marR="18167" marT="24222" marB="242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mn-lt"/>
                        </a:rPr>
                        <a:t>It is optional. It specifies to which row returns first. By default, It starts with zero.</a:t>
                      </a:r>
                    </a:p>
                  </a:txBody>
                  <a:tcPr marL="18167" marR="18167" marT="24222" marB="242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729868715"/>
                  </a:ext>
                </a:extLst>
              </a:tr>
              <a:tr h="484435">
                <a:tc>
                  <a:txBody>
                    <a:bodyPr/>
                    <a:lstStyle/>
                    <a:p>
                      <a:pPr algn="just" fontAlgn="t"/>
                      <a:r>
                        <a:rPr lang="en-IN" sz="1400">
                          <a:solidFill>
                            <a:srgbClr val="333333"/>
                          </a:solidFill>
                          <a:effectLst/>
                          <a:latin typeface="+mn-lt"/>
                        </a:rPr>
                        <a:t>LIMIT</a:t>
                      </a:r>
                    </a:p>
                  </a:txBody>
                  <a:tcPr marL="18167" marR="18167" marT="24222" marB="242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mn-lt"/>
                        </a:rPr>
                        <a:t>It is optional. It is used to limit the number of returned records in the result set.</a:t>
                      </a:r>
                    </a:p>
                  </a:txBody>
                  <a:tcPr marL="18167" marR="18167" marT="24222" marB="242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2854257291"/>
                  </a:ext>
                </a:extLst>
              </a:tr>
            </a:tbl>
          </a:graphicData>
        </a:graphic>
      </p:graphicFrame>
      <p:pic>
        <p:nvPicPr>
          <p:cNvPr id="5" name="Picture 4">
            <a:extLst>
              <a:ext uri="{FF2B5EF4-FFF2-40B4-BE49-F238E27FC236}">
                <a16:creationId xmlns="" xmlns:a16="http://schemas.microsoft.com/office/drawing/2014/main" id="{4C8717EE-FCA6-4851-B488-4F61ED424268}"/>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21122088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BA82DD8-6196-4A1B-BE3C-C163D57723A9}"/>
              </a:ext>
            </a:extLst>
          </p:cNvPr>
          <p:cNvSpPr>
            <a:spLocks noGrp="1"/>
          </p:cNvSpPr>
          <p:nvPr>
            <p:ph sz="quarter" idx="13"/>
          </p:nvPr>
        </p:nvSpPr>
        <p:spPr>
          <a:xfrm>
            <a:off x="628651" y="1930400"/>
            <a:ext cx="6783665" cy="750656"/>
          </a:xfrm>
        </p:spPr>
        <p:txBody>
          <a:bodyPr>
            <a:normAutofit/>
          </a:bodyPr>
          <a:lstStyle/>
          <a:p>
            <a:r>
              <a:rPr lang="en-US" sz="2000" b="0" i="0" dirty="0">
                <a:solidFill>
                  <a:srgbClr val="333333"/>
                </a:solidFill>
                <a:effectLst/>
              </a:rPr>
              <a:t> If we want to retrieve a </a:t>
            </a:r>
            <a:r>
              <a:rPr lang="en-US" sz="2000" b="1" i="0" dirty="0">
                <a:solidFill>
                  <a:srgbClr val="333333"/>
                </a:solidFill>
                <a:effectLst/>
              </a:rPr>
              <a:t>single column from the table</a:t>
            </a:r>
            <a:r>
              <a:rPr lang="en-US" sz="2000" b="0" i="0" dirty="0">
                <a:solidFill>
                  <a:srgbClr val="333333"/>
                </a:solidFill>
                <a:effectLst/>
              </a:rPr>
              <a:t>, we need to execute the below query:</a:t>
            </a:r>
          </a:p>
        </p:txBody>
      </p:sp>
      <p:pic>
        <p:nvPicPr>
          <p:cNvPr id="5" name="Picture 4">
            <a:extLst>
              <a:ext uri="{FF2B5EF4-FFF2-40B4-BE49-F238E27FC236}">
                <a16:creationId xmlns="" xmlns:a16="http://schemas.microsoft.com/office/drawing/2014/main" id="{2C70525D-8CBF-4E2D-A2CA-4BFCFFE338E5}"/>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04041" y="2858611"/>
            <a:ext cx="3367959" cy="22105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Title 1">
            <a:extLst>
              <a:ext uri="{FF2B5EF4-FFF2-40B4-BE49-F238E27FC236}">
                <a16:creationId xmlns="" xmlns:a16="http://schemas.microsoft.com/office/drawing/2014/main" id="{6E36D2A6-50FF-42E2-B377-770BBBDCB1A2}"/>
              </a:ext>
            </a:extLst>
          </p:cNvPr>
          <p:cNvSpPr>
            <a:spLocks noGrp="1"/>
          </p:cNvSpPr>
          <p:nvPr>
            <p:ph type="title"/>
          </p:nvPr>
        </p:nvSpPr>
        <p:spPr>
          <a:xfrm>
            <a:off x="609600" y="365126"/>
            <a:ext cx="6782991" cy="1325563"/>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 SELECT STATEMENT</a:t>
            </a:r>
          </a:p>
        </p:txBody>
      </p:sp>
      <p:pic>
        <p:nvPicPr>
          <p:cNvPr id="6" name="Picture 5">
            <a:extLst>
              <a:ext uri="{FF2B5EF4-FFF2-40B4-BE49-F238E27FC236}">
                <a16:creationId xmlns="" xmlns:a16="http://schemas.microsoft.com/office/drawing/2014/main" id="{B33434AD-9521-4927-9ABB-F6FD90A3AA0F}"/>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33286643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C4315BA6-94D0-4FE6-9A1C-4035DBF18DD6}"/>
              </a:ext>
            </a:extLst>
          </p:cNvPr>
          <p:cNvSpPr txBox="1">
            <a:spLocks noGrp="1"/>
          </p:cNvSpPr>
          <p:nvPr>
            <p:ph sz="quarter" idx="13"/>
          </p:nvPr>
        </p:nvSpPr>
        <p:spPr>
          <a:xfrm>
            <a:off x="629841" y="1960393"/>
            <a:ext cx="6784181" cy="646331"/>
          </a:xfrm>
          <a:prstGeom prst="rect">
            <a:avLst/>
          </a:prstGeom>
          <a:noFill/>
        </p:spPr>
        <p:txBody>
          <a:bodyPr wrap="square">
            <a:spAutoFit/>
          </a:bodyPr>
          <a:lstStyle/>
          <a:p>
            <a:r>
              <a:rPr lang="en-US" sz="2000" b="0" i="0" dirty="0">
                <a:solidFill>
                  <a:srgbClr val="333333"/>
                </a:solidFill>
                <a:effectLst/>
              </a:rPr>
              <a:t>If we want to query </a:t>
            </a:r>
            <a:r>
              <a:rPr lang="en-US" sz="2000" b="1" i="0" dirty="0">
                <a:solidFill>
                  <a:srgbClr val="333333"/>
                </a:solidFill>
                <a:effectLst/>
              </a:rPr>
              <a:t>multiple columns from the table</a:t>
            </a:r>
            <a:r>
              <a:rPr lang="en-US" sz="2000" b="0" i="0" dirty="0">
                <a:solidFill>
                  <a:srgbClr val="333333"/>
                </a:solidFill>
                <a:effectLst/>
              </a:rPr>
              <a:t>, we need to execute the below query:</a:t>
            </a:r>
            <a:endParaRPr lang="en-IN" sz="2000" dirty="0"/>
          </a:p>
        </p:txBody>
      </p:sp>
      <p:sp>
        <p:nvSpPr>
          <p:cNvPr id="5" name="Title 1">
            <a:extLst>
              <a:ext uri="{FF2B5EF4-FFF2-40B4-BE49-F238E27FC236}">
                <a16:creationId xmlns="" xmlns:a16="http://schemas.microsoft.com/office/drawing/2014/main" id="{386CB70C-913A-4243-A166-E8D202242444}"/>
              </a:ext>
            </a:extLst>
          </p:cNvPr>
          <p:cNvSpPr>
            <a:spLocks noGrp="1"/>
          </p:cNvSpPr>
          <p:nvPr>
            <p:ph type="title"/>
          </p:nvPr>
        </p:nvSpPr>
        <p:spPr>
          <a:xfrm>
            <a:off x="609600" y="365126"/>
            <a:ext cx="6782991" cy="1325563"/>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SELECT STATEMENT</a:t>
            </a:r>
          </a:p>
        </p:txBody>
      </p:sp>
      <p:pic>
        <p:nvPicPr>
          <p:cNvPr id="7" name="Picture 6">
            <a:extLst>
              <a:ext uri="{FF2B5EF4-FFF2-40B4-BE49-F238E27FC236}">
                <a16:creationId xmlns="" xmlns:a16="http://schemas.microsoft.com/office/drawing/2014/main" id="{39BB06B6-B10F-4DB0-BBCD-3F5B6C7E52F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165194" y="2876427"/>
            <a:ext cx="3406806" cy="233476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C2A1DBF2-CA8C-4B2B-8632-2BABD6BD32D7}"/>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41470725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FD34051-B7DA-47D0-92FB-807B539F5289}"/>
              </a:ext>
            </a:extLst>
          </p:cNvPr>
          <p:cNvSpPr>
            <a:spLocks noGrp="1"/>
          </p:cNvSpPr>
          <p:nvPr>
            <p:ph sz="quarter" idx="13"/>
          </p:nvPr>
        </p:nvSpPr>
        <p:spPr>
          <a:xfrm>
            <a:off x="628651" y="1930400"/>
            <a:ext cx="6783665" cy="1567402"/>
          </a:xfrm>
        </p:spPr>
        <p:txBody>
          <a:bodyPr>
            <a:normAutofit/>
          </a:bodyPr>
          <a:lstStyle/>
          <a:p>
            <a:r>
              <a:rPr lang="en-US" sz="2000" b="0" i="0" dirty="0">
                <a:solidFill>
                  <a:srgbClr val="333333"/>
                </a:solidFill>
                <a:effectLst/>
              </a:rPr>
              <a:t> If we want to fetch data from </a:t>
            </a:r>
            <a:r>
              <a:rPr lang="en-US" sz="2000" b="1" i="0" dirty="0">
                <a:solidFill>
                  <a:srgbClr val="333333"/>
                </a:solidFill>
                <a:effectLst/>
              </a:rPr>
              <a:t>all columns of the table</a:t>
            </a:r>
            <a:r>
              <a:rPr lang="en-US" sz="2000" b="0" i="0" dirty="0">
                <a:solidFill>
                  <a:srgbClr val="333333"/>
                </a:solidFill>
                <a:effectLst/>
              </a:rPr>
              <a:t>, we need to use all column's names with the select statement. Specifying all column names is not convenient to the user, so MySQL uses an </a:t>
            </a:r>
            <a:r>
              <a:rPr lang="en-US" sz="2000" b="1" i="0" dirty="0">
                <a:solidFill>
                  <a:srgbClr val="333333"/>
                </a:solidFill>
                <a:effectLst/>
              </a:rPr>
              <a:t>asterisk</a:t>
            </a:r>
            <a:r>
              <a:rPr lang="en-US" sz="2000" b="0" i="0" dirty="0">
                <a:solidFill>
                  <a:srgbClr val="333333"/>
                </a:solidFill>
                <a:effectLst/>
              </a:rPr>
              <a:t> (*) to retrieve all column data as follows:</a:t>
            </a:r>
            <a:endParaRPr lang="en-IN" sz="2000" dirty="0"/>
          </a:p>
        </p:txBody>
      </p:sp>
      <p:sp>
        <p:nvSpPr>
          <p:cNvPr id="4" name="Title 1">
            <a:extLst>
              <a:ext uri="{FF2B5EF4-FFF2-40B4-BE49-F238E27FC236}">
                <a16:creationId xmlns="" xmlns:a16="http://schemas.microsoft.com/office/drawing/2014/main" id="{52627107-C851-4D16-AB62-C7368420BF6C}"/>
              </a:ext>
            </a:extLst>
          </p:cNvPr>
          <p:cNvSpPr>
            <a:spLocks noGrp="1"/>
          </p:cNvSpPr>
          <p:nvPr>
            <p:ph type="title"/>
          </p:nvPr>
        </p:nvSpPr>
        <p:spPr>
          <a:xfrm>
            <a:off x="609600" y="365126"/>
            <a:ext cx="6782991" cy="1325563"/>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SELECT STATEMENT</a:t>
            </a:r>
          </a:p>
        </p:txBody>
      </p:sp>
      <p:pic>
        <p:nvPicPr>
          <p:cNvPr id="6" name="Picture 5">
            <a:extLst>
              <a:ext uri="{FF2B5EF4-FFF2-40B4-BE49-F238E27FC236}">
                <a16:creationId xmlns="" xmlns:a16="http://schemas.microsoft.com/office/drawing/2014/main" id="{A15C2A0D-E1A2-4751-841A-B730969CDA8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214546" y="3500438"/>
            <a:ext cx="3655380" cy="229709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 xmlns:a16="http://schemas.microsoft.com/office/drawing/2014/main" id="{C8D69303-7CD3-42EF-9C5D-B65FA195C98B}"/>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5865488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04CEA7-7B33-4C9C-958C-D43BA549D2A1}"/>
              </a:ext>
            </a:extLst>
          </p:cNvPr>
          <p:cNvSpPr>
            <a:spLocks noGrp="1"/>
          </p:cNvSpPr>
          <p:nvPr>
            <p:ph type="title"/>
          </p:nvPr>
        </p:nvSpPr>
        <p:spPr/>
        <p:txBody>
          <a:bodyPr/>
          <a:lstStyle/>
          <a:p>
            <a:pPr algn="ctr"/>
            <a:r>
              <a:rPr lang="en-IN" sz="4000" dirty="0">
                <a:solidFill>
                  <a:schemeClr val="tx1">
                    <a:lumMod val="75000"/>
                    <a:lumOff val="25000"/>
                  </a:schemeClr>
                </a:solidFill>
                <a:latin typeface="+mn-lt"/>
                <a:ea typeface="Adobe Fangsong Std R" panose="02020400000000000000" pitchFamily="18" charset="-128"/>
              </a:rPr>
              <a:t>WHERE CLAUSE</a:t>
            </a:r>
          </a:p>
        </p:txBody>
      </p:sp>
      <p:sp>
        <p:nvSpPr>
          <p:cNvPr id="3" name="Content Placeholder 2">
            <a:extLst>
              <a:ext uri="{FF2B5EF4-FFF2-40B4-BE49-F238E27FC236}">
                <a16:creationId xmlns="" xmlns:a16="http://schemas.microsoft.com/office/drawing/2014/main" id="{15BE43E0-95D3-448D-AD7D-C00AF22DE3D0}"/>
              </a:ext>
            </a:extLst>
          </p:cNvPr>
          <p:cNvSpPr>
            <a:spLocks noGrp="1"/>
          </p:cNvSpPr>
          <p:nvPr>
            <p:ph sz="quarter" idx="13"/>
          </p:nvPr>
        </p:nvSpPr>
        <p:spPr>
          <a:xfrm>
            <a:off x="628651" y="1930400"/>
            <a:ext cx="6783665" cy="2543946"/>
          </a:xfrm>
        </p:spPr>
        <p:txBody>
          <a:bodyPr>
            <a:normAutofit fontScale="92500" lnSpcReduction="10000"/>
          </a:bodyPr>
          <a:lstStyle/>
          <a:p>
            <a:r>
              <a:rPr lang="en-US" sz="2000" b="0" i="0" dirty="0">
                <a:effectLst/>
              </a:rPr>
              <a:t>MySQL WHERE Clause is used with SELECT, INSERT, UPDATE and DELETE clause to filter the results. It specifies a specific position where you have to do the operation.</a:t>
            </a:r>
          </a:p>
          <a:p>
            <a:pPr algn="just"/>
            <a:r>
              <a:rPr lang="en-US" sz="2000" b="0" i="0" dirty="0">
                <a:effectLst/>
              </a:rPr>
              <a:t>Syntax:</a:t>
            </a:r>
          </a:p>
          <a:p>
            <a:pPr marL="0" indent="0" algn="just">
              <a:buNone/>
            </a:pPr>
            <a:r>
              <a:rPr lang="en-US" sz="2000" b="1" i="0" dirty="0">
                <a:effectLst/>
              </a:rPr>
              <a:t>   WHERE</a:t>
            </a:r>
            <a:r>
              <a:rPr lang="en-US" sz="2000" b="0" i="0" dirty="0">
                <a:effectLst/>
              </a:rPr>
              <a:t> conditions;  </a:t>
            </a:r>
          </a:p>
          <a:p>
            <a:pPr marL="0" indent="0" algn="just">
              <a:buNone/>
            </a:pPr>
            <a:r>
              <a:rPr lang="en-US" sz="2000" b="0" i="0" dirty="0">
                <a:effectLst/>
              </a:rPr>
              <a:t>Parameter:</a:t>
            </a:r>
          </a:p>
          <a:p>
            <a:pPr marL="0" indent="0" algn="just">
              <a:buNone/>
            </a:pPr>
            <a:r>
              <a:rPr lang="en-US" sz="2000" b="0" i="0" dirty="0">
                <a:effectLst/>
              </a:rPr>
              <a:t>conditions: It specifies the conditions that must be fulfilled for records to be selected.</a:t>
            </a:r>
          </a:p>
        </p:txBody>
      </p:sp>
      <p:pic>
        <p:nvPicPr>
          <p:cNvPr id="4" name="Picture 3">
            <a:extLst>
              <a:ext uri="{FF2B5EF4-FFF2-40B4-BE49-F238E27FC236}">
                <a16:creationId xmlns="" xmlns:a16="http://schemas.microsoft.com/office/drawing/2014/main" id="{4914613E-2200-4C0A-A5B4-DB27D1CA24E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994144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6EFC0-CBA5-42FD-BEAF-3A1AB639BFDD}"/>
              </a:ext>
            </a:extLst>
          </p:cNvPr>
          <p:cNvSpPr>
            <a:spLocks noGrp="1"/>
          </p:cNvSpPr>
          <p:nvPr>
            <p:ph type="title"/>
          </p:nvPr>
        </p:nvSpPr>
        <p:spPr>
          <a:xfrm>
            <a:off x="609244" y="824753"/>
            <a:ext cx="6783665" cy="865935"/>
          </a:xfrm>
        </p:spPr>
        <p:txBody>
          <a:bodyPr>
            <a:normAutofit/>
          </a:bodyPr>
          <a:lstStyle/>
          <a:p>
            <a:pPr algn="ctr"/>
            <a:r>
              <a:rPr lang="en-IN" sz="2400" dirty="0" smtClean="0">
                <a:solidFill>
                  <a:schemeClr val="tx1">
                    <a:lumMod val="75000"/>
                    <a:lumOff val="25000"/>
                  </a:schemeClr>
                </a:solidFill>
                <a:latin typeface="+mn-lt"/>
                <a:ea typeface="Adobe Fangsong Std R" panose="02020400000000000000" pitchFamily="18" charset="-128"/>
              </a:rPr>
              <a:t>AN INTRODUCTION TO RELATIONAL DATABASE</a:t>
            </a:r>
            <a:endParaRPr lang="en-IN" sz="24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a16="http://schemas.microsoft.com/office/drawing/2014/main" xmlns="" id="{EDEB05D4-C89F-4912-8657-D274DD9B8674}"/>
              </a:ext>
            </a:extLst>
          </p:cNvPr>
          <p:cNvSpPr>
            <a:spLocks noGrp="1"/>
          </p:cNvSpPr>
          <p:nvPr>
            <p:ph sz="quarter" idx="13"/>
          </p:nvPr>
        </p:nvSpPr>
        <p:spPr>
          <a:xfrm>
            <a:off x="500034" y="1928802"/>
            <a:ext cx="6783665" cy="2525059"/>
          </a:xfrm>
        </p:spPr>
        <p:txBody>
          <a:bodyPr>
            <a:normAutofit fontScale="62500" lnSpcReduction="20000"/>
          </a:bodyPr>
          <a:lstStyle/>
          <a:p>
            <a:pPr>
              <a:buNone/>
            </a:pPr>
            <a:endParaRPr lang="en-US" dirty="0" smtClean="0"/>
          </a:p>
          <a:p>
            <a:r>
              <a:rPr lang="en-US" sz="3200" dirty="0" smtClean="0"/>
              <a:t>A relational database organizes data into tables which can be linked—or related—based on data common to each.</a:t>
            </a:r>
          </a:p>
          <a:p>
            <a:r>
              <a:rPr lang="en-US" sz="3200" dirty="0" smtClean="0"/>
              <a:t> This capability enables you to retrieve an entirely new table from data in one or more tables with a single query.</a:t>
            </a:r>
          </a:p>
          <a:p>
            <a:r>
              <a:rPr lang="en-US" sz="3200" dirty="0" smtClean="0"/>
              <a:t>Data is represented in the terms of rows/records and columns.</a:t>
            </a:r>
          </a:p>
          <a:p>
            <a:r>
              <a:rPr lang="en-US" sz="3200" dirty="0" smtClean="0"/>
              <a:t>In a relational database, each row in the table is a record with a unique ID called the key.</a:t>
            </a:r>
          </a:p>
          <a:p>
            <a:endParaRPr lang="en-US" sz="3200" dirty="0" smtClean="0"/>
          </a:p>
          <a:p>
            <a:pPr>
              <a:buNone/>
            </a:pPr>
            <a:endParaRPr lang="en-IN" dirty="0"/>
          </a:p>
        </p:txBody>
      </p:sp>
      <p:pic>
        <p:nvPicPr>
          <p:cNvPr id="4" name="Picture 3">
            <a:extLst>
              <a:ext uri="{FF2B5EF4-FFF2-40B4-BE49-F238E27FC236}">
                <a16:creationId xmlns="" xmlns:a16="http://schemas.microsoft.com/office/drawing/2014/main" id="{26491CA9-656C-4247-9DA0-5E3F7AF5849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p14="http://schemas.microsoft.com/office/powerpoint/2010/main" xmlns="" val="30769706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DDE2A4-3AFC-4BC9-B996-A87A46108952}"/>
              </a:ext>
            </a:extLst>
          </p:cNvPr>
          <p:cNvSpPr>
            <a:spLocks noGrp="1"/>
          </p:cNvSpPr>
          <p:nvPr>
            <p:ph type="title"/>
          </p:nvPr>
        </p:nvSpPr>
        <p:spPr/>
        <p:txBody>
          <a:bodyPr>
            <a:normAutofit/>
          </a:bodyPr>
          <a:lstStyle/>
          <a:p>
            <a:pPr algn="ctr"/>
            <a:r>
              <a:rPr lang="en-US" sz="2800" dirty="0">
                <a:solidFill>
                  <a:schemeClr val="tx1">
                    <a:lumMod val="75000"/>
                    <a:lumOff val="25000"/>
                  </a:schemeClr>
                </a:solidFill>
                <a:latin typeface="+mn-lt"/>
                <a:ea typeface="Adobe Fangsong Std R" panose="02020400000000000000" pitchFamily="18" charset="-128"/>
              </a:rPr>
              <a:t>WHERE CLAUSE WITH SINGLE CONDITION</a:t>
            </a:r>
            <a:endParaRPr lang="en-IN" sz="28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 xmlns:a16="http://schemas.microsoft.com/office/drawing/2014/main" id="{C3056499-E9C7-4B49-8F51-94681A51338A}"/>
              </a:ext>
            </a:extLst>
          </p:cNvPr>
          <p:cNvSpPr>
            <a:spLocks noGrp="1"/>
          </p:cNvSpPr>
          <p:nvPr>
            <p:ph sz="quarter" idx="13"/>
          </p:nvPr>
        </p:nvSpPr>
        <p:spPr>
          <a:xfrm>
            <a:off x="628651" y="1930401"/>
            <a:ext cx="6783665" cy="1585157"/>
          </a:xfrm>
        </p:spPr>
        <p:txBody>
          <a:bodyPr/>
          <a:lstStyle/>
          <a:p>
            <a:pPr marL="0" indent="0" algn="just">
              <a:buNone/>
            </a:pPr>
            <a:r>
              <a:rPr lang="en-US" sz="2000" b="1" i="0" dirty="0">
                <a:effectLst/>
              </a:rPr>
              <a:t>SELECT</a:t>
            </a:r>
            <a:r>
              <a:rPr lang="en-US" sz="2000" b="0" i="0" dirty="0">
                <a:effectLst/>
              </a:rPr>
              <a:t> *  </a:t>
            </a:r>
          </a:p>
          <a:p>
            <a:pPr marL="0" indent="0" algn="just">
              <a:buNone/>
            </a:pPr>
            <a:r>
              <a:rPr lang="en-US" sz="2000" b="1" i="0" dirty="0">
                <a:effectLst/>
              </a:rPr>
              <a:t>FROM</a:t>
            </a:r>
            <a:r>
              <a:rPr lang="en-US" sz="2000" b="0" i="0" dirty="0">
                <a:effectLst/>
              </a:rPr>
              <a:t> EMPLOYEE</a:t>
            </a:r>
          </a:p>
          <a:p>
            <a:pPr marL="0" indent="0" algn="just">
              <a:buNone/>
            </a:pPr>
            <a:r>
              <a:rPr lang="en-US" sz="2000" b="1" i="0" dirty="0">
                <a:effectLst/>
              </a:rPr>
              <a:t>WHERE</a:t>
            </a:r>
            <a:r>
              <a:rPr lang="en-US" sz="2000" b="0" i="0" dirty="0">
                <a:effectLst/>
              </a:rPr>
              <a:t> NAME = ’PETER';  </a:t>
            </a:r>
          </a:p>
        </p:txBody>
      </p:sp>
      <p:pic>
        <p:nvPicPr>
          <p:cNvPr id="5" name="Picture 4">
            <a:extLst>
              <a:ext uri="{FF2B5EF4-FFF2-40B4-BE49-F238E27FC236}">
                <a16:creationId xmlns="" xmlns:a16="http://schemas.microsoft.com/office/drawing/2014/main" id="{A7CD7CBA-F4A0-4B4F-B893-1BF54917D8F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11938" y="3515557"/>
            <a:ext cx="3908258" cy="20418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2D94B986-29C9-4AFE-8201-563A7BB1387A}"/>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27119575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8BF8A1-129F-49A5-87A9-F2642A5B3024}"/>
              </a:ext>
            </a:extLst>
          </p:cNvPr>
          <p:cNvSpPr>
            <a:spLocks noGrp="1"/>
          </p:cNvSpPr>
          <p:nvPr>
            <p:ph type="title"/>
          </p:nvPr>
        </p:nvSpPr>
        <p:spPr>
          <a:xfrm>
            <a:off x="453330" y="498291"/>
            <a:ext cx="7134305" cy="904381"/>
          </a:xfrm>
        </p:spPr>
        <p:txBody>
          <a:bodyPr>
            <a:normAutofit/>
          </a:bodyPr>
          <a:lstStyle/>
          <a:p>
            <a:pPr algn="ctr"/>
            <a:r>
              <a:rPr lang="en-US" sz="3200" dirty="0">
                <a:solidFill>
                  <a:schemeClr val="tx1">
                    <a:lumMod val="75000"/>
                    <a:lumOff val="25000"/>
                  </a:schemeClr>
                </a:solidFill>
                <a:latin typeface="+mn-lt"/>
                <a:ea typeface="Adobe Fangsong Std R" panose="02020400000000000000" pitchFamily="18" charset="-128"/>
              </a:rPr>
              <a:t>WHERE CLAUSE WITH AND CONDITION</a:t>
            </a:r>
            <a:endParaRPr lang="en-IN" sz="32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 xmlns:a16="http://schemas.microsoft.com/office/drawing/2014/main" id="{8EE29A0A-8894-473D-AD48-D5F877CDF4EB}"/>
              </a:ext>
            </a:extLst>
          </p:cNvPr>
          <p:cNvSpPr>
            <a:spLocks noGrp="1"/>
          </p:cNvSpPr>
          <p:nvPr>
            <p:ph sz="quarter" idx="13"/>
          </p:nvPr>
        </p:nvSpPr>
        <p:spPr>
          <a:xfrm>
            <a:off x="595360" y="1690703"/>
            <a:ext cx="6783665" cy="2375270"/>
          </a:xfrm>
        </p:spPr>
        <p:txBody>
          <a:bodyPr>
            <a:noAutofit/>
          </a:bodyPr>
          <a:lstStyle/>
          <a:p>
            <a:pPr algn="just"/>
            <a:r>
              <a:rPr lang="en-US" sz="2000" b="0" i="0" dirty="0">
                <a:effectLst/>
              </a:rPr>
              <a:t>In this example, we are retrieving data from the table "officers" with AND condition.</a:t>
            </a:r>
          </a:p>
          <a:p>
            <a:pPr marL="0" indent="0" algn="just">
              <a:buNone/>
            </a:pPr>
            <a:r>
              <a:rPr lang="en-US" sz="2000" b="1" i="0" dirty="0">
                <a:effectLst/>
              </a:rPr>
              <a:t>SELECT</a:t>
            </a:r>
            <a:r>
              <a:rPr lang="en-US" sz="2000" b="0" i="0" dirty="0">
                <a:effectLst/>
              </a:rPr>
              <a:t> *  </a:t>
            </a:r>
          </a:p>
          <a:p>
            <a:pPr marL="0" indent="0" algn="just">
              <a:buNone/>
            </a:pPr>
            <a:r>
              <a:rPr lang="en-US" sz="2000" b="1" i="0" dirty="0">
                <a:effectLst/>
              </a:rPr>
              <a:t>FROM</a:t>
            </a:r>
            <a:r>
              <a:rPr lang="en-US" sz="2000" b="0" i="0" dirty="0">
                <a:effectLst/>
              </a:rPr>
              <a:t> officers  </a:t>
            </a:r>
          </a:p>
          <a:p>
            <a:pPr marL="0" indent="0" algn="just">
              <a:buNone/>
            </a:pPr>
            <a:r>
              <a:rPr lang="en-US" sz="2000" b="1" i="0" dirty="0">
                <a:effectLst/>
              </a:rPr>
              <a:t>WHERE</a:t>
            </a:r>
            <a:r>
              <a:rPr lang="en-US" sz="2000" b="0" i="0" dirty="0">
                <a:effectLst/>
              </a:rPr>
              <a:t> NAME = ’PETER'  </a:t>
            </a:r>
          </a:p>
          <a:p>
            <a:pPr marL="0" indent="0" algn="just">
              <a:buNone/>
            </a:pPr>
            <a:r>
              <a:rPr lang="en-US" sz="2000" b="0" i="0" dirty="0">
                <a:effectLst/>
              </a:rPr>
              <a:t>AND WORKING_HOURS&gt;10;  </a:t>
            </a:r>
          </a:p>
        </p:txBody>
      </p:sp>
      <p:pic>
        <p:nvPicPr>
          <p:cNvPr id="5" name="Picture 4">
            <a:extLst>
              <a:ext uri="{FF2B5EF4-FFF2-40B4-BE49-F238E27FC236}">
                <a16:creationId xmlns="" xmlns:a16="http://schemas.microsoft.com/office/drawing/2014/main" id="{0B5C5D96-B48B-481B-A623-3F0F65144AA8}"/>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86610" y="4065974"/>
            <a:ext cx="3953688" cy="17344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27293B4B-7DCF-42D6-AF74-173B8F21C3C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24984701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ACB962-7A21-40A2-9B0B-E9DE004DB58D}"/>
              </a:ext>
            </a:extLst>
          </p:cNvPr>
          <p:cNvSpPr>
            <a:spLocks noGrp="1"/>
          </p:cNvSpPr>
          <p:nvPr>
            <p:ph type="title"/>
          </p:nvPr>
        </p:nvSpPr>
        <p:spPr/>
        <p:txBody>
          <a:bodyPr>
            <a:normAutofit/>
          </a:bodyPr>
          <a:lstStyle/>
          <a:p>
            <a:pPr algn="ctr"/>
            <a:r>
              <a:rPr lang="en-US" sz="3200" dirty="0">
                <a:solidFill>
                  <a:schemeClr val="tx1">
                    <a:lumMod val="75000"/>
                    <a:lumOff val="25000"/>
                  </a:schemeClr>
                </a:solidFill>
                <a:latin typeface="+mn-lt"/>
                <a:ea typeface="Adobe Fangsong Std R" panose="02020400000000000000" pitchFamily="18" charset="-128"/>
              </a:rPr>
              <a:t>WHERE CLAUSE WITH OR CONDITION</a:t>
            </a:r>
            <a:endParaRPr lang="en-IN" sz="32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 xmlns:a16="http://schemas.microsoft.com/office/drawing/2014/main" id="{550175C4-2273-4AB4-B807-580E72BA80FD}"/>
              </a:ext>
            </a:extLst>
          </p:cNvPr>
          <p:cNvSpPr>
            <a:spLocks noGrp="1"/>
          </p:cNvSpPr>
          <p:nvPr>
            <p:ph sz="quarter" idx="13"/>
          </p:nvPr>
        </p:nvSpPr>
        <p:spPr>
          <a:xfrm>
            <a:off x="628651" y="1930401"/>
            <a:ext cx="6783665" cy="1594035"/>
          </a:xfrm>
        </p:spPr>
        <p:txBody>
          <a:bodyPr>
            <a:normAutofit/>
          </a:bodyPr>
          <a:lstStyle/>
          <a:p>
            <a:pPr marL="0" indent="0" algn="just">
              <a:buNone/>
            </a:pPr>
            <a:r>
              <a:rPr lang="en-US" sz="2000" b="1" i="0" dirty="0">
                <a:effectLst/>
              </a:rPr>
              <a:t>SELECT</a:t>
            </a:r>
            <a:r>
              <a:rPr lang="en-US" sz="2000" b="0" i="0" dirty="0">
                <a:effectLst/>
              </a:rPr>
              <a:t> *  </a:t>
            </a:r>
          </a:p>
          <a:p>
            <a:pPr marL="0" indent="0" algn="just">
              <a:buNone/>
            </a:pPr>
            <a:r>
              <a:rPr lang="en-US" sz="2000" b="1" i="0" dirty="0">
                <a:effectLst/>
              </a:rPr>
              <a:t>FROM</a:t>
            </a:r>
            <a:r>
              <a:rPr lang="en-US" sz="2000" b="0" i="0" dirty="0">
                <a:effectLst/>
              </a:rPr>
              <a:t> officers  </a:t>
            </a:r>
          </a:p>
          <a:p>
            <a:pPr marL="0" indent="0" algn="just">
              <a:buNone/>
            </a:pPr>
            <a:r>
              <a:rPr lang="en-US" sz="2000" b="1" i="0" dirty="0">
                <a:effectLst/>
              </a:rPr>
              <a:t>WHERE</a:t>
            </a:r>
            <a:r>
              <a:rPr lang="en-US" sz="2000" b="0" i="0" dirty="0">
                <a:effectLst/>
              </a:rPr>
              <a:t> WORKING_DATE =“2020-10-04”</a:t>
            </a:r>
          </a:p>
          <a:p>
            <a:pPr marL="0" indent="0" algn="just">
              <a:buNone/>
            </a:pPr>
            <a:r>
              <a:rPr lang="en-US" sz="2000" b="0" i="0" dirty="0">
                <a:effectLst/>
              </a:rPr>
              <a:t>OR WORKING_HOURS &gt;=10;  </a:t>
            </a:r>
          </a:p>
        </p:txBody>
      </p:sp>
      <p:pic>
        <p:nvPicPr>
          <p:cNvPr id="5" name="Picture 4">
            <a:extLst>
              <a:ext uri="{FF2B5EF4-FFF2-40B4-BE49-F238E27FC236}">
                <a16:creationId xmlns="" xmlns:a16="http://schemas.microsoft.com/office/drawing/2014/main" id="{EAE9ABD4-67EA-471B-BF90-9DD70FE82945}"/>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11673" y="3630967"/>
            <a:ext cx="4228119" cy="227268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E1E37A6C-E79A-4A9E-AE1A-D43A4ECBD281}"/>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5017668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C16690-C549-4017-9094-6D3CFE4E1B2C}"/>
              </a:ext>
            </a:extLst>
          </p:cNvPr>
          <p:cNvSpPr>
            <a:spLocks noGrp="1"/>
          </p:cNvSpPr>
          <p:nvPr>
            <p:ph type="title"/>
          </p:nvPr>
        </p:nvSpPr>
        <p:spPr>
          <a:xfrm>
            <a:off x="345116" y="382882"/>
            <a:ext cx="7350733" cy="1325563"/>
          </a:xfrm>
        </p:spPr>
        <p:txBody>
          <a:bodyPr>
            <a:normAutofit/>
          </a:bodyPr>
          <a:lstStyle/>
          <a:p>
            <a:pPr algn="ctr"/>
            <a:r>
              <a:rPr lang="en-US" sz="2400" dirty="0">
                <a:solidFill>
                  <a:schemeClr val="tx1">
                    <a:lumMod val="75000"/>
                    <a:lumOff val="25000"/>
                  </a:schemeClr>
                </a:solidFill>
                <a:latin typeface="+mn-lt"/>
                <a:ea typeface="Adobe Fangsong Std R" panose="02020400000000000000" pitchFamily="18" charset="-128"/>
              </a:rPr>
              <a:t>WHERE CLAUSE WITH COMBINATION OF AND &amp; OR CONDITIONS</a:t>
            </a:r>
            <a:endParaRPr lang="en-IN" sz="24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 xmlns:a16="http://schemas.microsoft.com/office/drawing/2014/main" id="{49792CFE-BA1B-4DB7-8A7A-4E80C9FB83A6}"/>
              </a:ext>
            </a:extLst>
          </p:cNvPr>
          <p:cNvSpPr>
            <a:spLocks noGrp="1"/>
          </p:cNvSpPr>
          <p:nvPr>
            <p:ph sz="quarter" idx="13"/>
          </p:nvPr>
        </p:nvSpPr>
        <p:spPr>
          <a:xfrm>
            <a:off x="628651" y="1930400"/>
            <a:ext cx="6783665" cy="1498600"/>
          </a:xfrm>
        </p:spPr>
        <p:txBody>
          <a:bodyPr>
            <a:normAutofit fontScale="92500"/>
          </a:bodyPr>
          <a:lstStyle/>
          <a:p>
            <a:pPr marL="0" indent="0" algn="just">
              <a:buNone/>
            </a:pPr>
            <a:r>
              <a:rPr lang="en-US" sz="1800" b="1" i="0" dirty="0">
                <a:effectLst/>
              </a:rPr>
              <a:t>SELECT</a:t>
            </a:r>
            <a:r>
              <a:rPr lang="en-US" sz="1800" b="0" i="0" dirty="0">
                <a:effectLst/>
              </a:rPr>
              <a:t> *  </a:t>
            </a:r>
          </a:p>
          <a:p>
            <a:pPr marL="0" indent="0" algn="just">
              <a:buNone/>
            </a:pPr>
            <a:r>
              <a:rPr lang="en-US" sz="1800" b="1" i="0" dirty="0">
                <a:effectLst/>
              </a:rPr>
              <a:t>FROM</a:t>
            </a:r>
            <a:r>
              <a:rPr lang="en-US" sz="1800" b="0" i="0" dirty="0">
                <a:effectLst/>
              </a:rPr>
              <a:t> officers  </a:t>
            </a:r>
          </a:p>
          <a:p>
            <a:pPr marL="0" indent="0" algn="just">
              <a:buNone/>
            </a:pPr>
            <a:r>
              <a:rPr lang="en-US" sz="1800" b="1" i="0" dirty="0">
                <a:effectLst/>
              </a:rPr>
              <a:t>WHERE</a:t>
            </a:r>
            <a:r>
              <a:rPr lang="en-US" sz="1800" b="0" i="0" dirty="0">
                <a:effectLst/>
              </a:rPr>
              <a:t> (OCCUPATION = ’ACTOR' AND WORKING_DATE = ’2020-10-04')  </a:t>
            </a:r>
          </a:p>
          <a:p>
            <a:pPr marL="0" indent="0" algn="just">
              <a:buNone/>
            </a:pPr>
            <a:r>
              <a:rPr lang="en-US" sz="1800" b="0" i="0" dirty="0">
                <a:effectLst/>
              </a:rPr>
              <a:t>OR (WORKING_HOURS&gt;= 13);  </a:t>
            </a:r>
          </a:p>
        </p:txBody>
      </p:sp>
      <p:pic>
        <p:nvPicPr>
          <p:cNvPr id="5" name="Picture 4">
            <a:extLst>
              <a:ext uri="{FF2B5EF4-FFF2-40B4-BE49-F238E27FC236}">
                <a16:creationId xmlns="" xmlns:a16="http://schemas.microsoft.com/office/drawing/2014/main" id="{16448C24-FE76-4B47-A9CB-5F722FDDAB12}"/>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39501" y="3429001"/>
            <a:ext cx="4087354" cy="191535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186EE4D4-E44D-4398-B040-6CB01860DA32}"/>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59878582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731F9B-A494-49E3-98E3-BB58EE28E7AB}"/>
              </a:ext>
            </a:extLst>
          </p:cNvPr>
          <p:cNvSpPr>
            <a:spLocks noGrp="1"/>
          </p:cNvSpPr>
          <p:nvPr>
            <p:ph type="title"/>
          </p:nvPr>
        </p:nvSpPr>
        <p:spPr/>
        <p:txBody>
          <a:bodyPr/>
          <a:lstStyle/>
          <a:p>
            <a:pPr algn="ctr"/>
            <a:r>
              <a:rPr lang="en-IN" sz="4000" dirty="0">
                <a:solidFill>
                  <a:schemeClr val="tx1">
                    <a:lumMod val="75000"/>
                    <a:lumOff val="25000"/>
                  </a:schemeClr>
                </a:solidFill>
                <a:latin typeface="+mn-lt"/>
                <a:ea typeface="Adobe Fangsong Std R" panose="02020400000000000000" pitchFamily="18" charset="-128"/>
              </a:rPr>
              <a:t>ORDER BY CLAUSE</a:t>
            </a:r>
          </a:p>
        </p:txBody>
      </p:sp>
      <p:sp>
        <p:nvSpPr>
          <p:cNvPr id="3" name="Content Placeholder 2">
            <a:extLst>
              <a:ext uri="{FF2B5EF4-FFF2-40B4-BE49-F238E27FC236}">
                <a16:creationId xmlns="" xmlns:a16="http://schemas.microsoft.com/office/drawing/2014/main" id="{63A17BC7-E1CB-447C-B9B5-1898BFB8BD23}"/>
              </a:ext>
            </a:extLst>
          </p:cNvPr>
          <p:cNvSpPr>
            <a:spLocks noGrp="1"/>
          </p:cNvSpPr>
          <p:nvPr>
            <p:ph sz="quarter" idx="13"/>
          </p:nvPr>
        </p:nvSpPr>
        <p:spPr>
          <a:xfrm>
            <a:off x="628651" y="1930400"/>
            <a:ext cx="6783665" cy="2757010"/>
          </a:xfrm>
        </p:spPr>
        <p:txBody>
          <a:bodyPr>
            <a:normAutofit/>
          </a:bodyPr>
          <a:lstStyle/>
          <a:p>
            <a:pPr algn="just"/>
            <a:r>
              <a:rPr lang="en-US" sz="2000" b="0" i="0" dirty="0">
                <a:effectLst/>
              </a:rPr>
              <a:t>The MYSQL ORDER BY Clause is used to sort the records in ascending or descending order.</a:t>
            </a:r>
          </a:p>
          <a:p>
            <a:pPr algn="just">
              <a:buNone/>
            </a:pPr>
            <a:r>
              <a:rPr lang="en-US" sz="2000" b="1" i="0" dirty="0">
                <a:effectLst/>
              </a:rPr>
              <a:t>Syntax:</a:t>
            </a:r>
            <a:endParaRPr lang="en-US" sz="2000" b="0" i="0" dirty="0">
              <a:effectLst/>
            </a:endParaRPr>
          </a:p>
          <a:p>
            <a:pPr marL="457200" lvl="1" indent="0" algn="just">
              <a:buNone/>
            </a:pPr>
            <a:r>
              <a:rPr lang="en-US" sz="1800" b="1" i="0" dirty="0">
                <a:effectLst/>
              </a:rPr>
              <a:t>SELECT</a:t>
            </a:r>
            <a:r>
              <a:rPr lang="en-US" sz="1800" b="0" i="0" dirty="0">
                <a:effectLst/>
              </a:rPr>
              <a:t> expressions  </a:t>
            </a:r>
          </a:p>
          <a:p>
            <a:pPr marL="457200" lvl="1" indent="0" algn="just">
              <a:buNone/>
            </a:pPr>
            <a:r>
              <a:rPr lang="en-US" sz="1800" b="1" i="0" dirty="0">
                <a:effectLst/>
              </a:rPr>
              <a:t>FROM</a:t>
            </a:r>
            <a:r>
              <a:rPr lang="en-US" sz="1800" b="0" i="0" dirty="0">
                <a:effectLst/>
              </a:rPr>
              <a:t> tables  </a:t>
            </a:r>
          </a:p>
          <a:p>
            <a:pPr marL="457200" lvl="1" indent="0" algn="just">
              <a:buNone/>
            </a:pPr>
            <a:r>
              <a:rPr lang="en-US" sz="1800" b="0" i="0" dirty="0">
                <a:effectLst/>
              </a:rPr>
              <a:t>[</a:t>
            </a:r>
            <a:r>
              <a:rPr lang="en-US" sz="1800" b="1" i="0" dirty="0">
                <a:effectLst/>
              </a:rPr>
              <a:t>WHERE</a:t>
            </a:r>
            <a:r>
              <a:rPr lang="en-US" sz="1800" b="0" i="0" dirty="0">
                <a:effectLst/>
              </a:rPr>
              <a:t> conditions]  </a:t>
            </a:r>
          </a:p>
          <a:p>
            <a:pPr marL="457200" lvl="1" indent="0" algn="just">
              <a:buNone/>
            </a:pPr>
            <a:r>
              <a:rPr lang="en-US" sz="1800" b="1" i="0" dirty="0">
                <a:effectLst/>
              </a:rPr>
              <a:t>ORDER</a:t>
            </a:r>
            <a:r>
              <a:rPr lang="en-US" sz="1800" b="0" i="0" dirty="0">
                <a:effectLst/>
              </a:rPr>
              <a:t> </a:t>
            </a:r>
            <a:r>
              <a:rPr lang="en-US" sz="1800" b="1" i="0" dirty="0">
                <a:effectLst/>
              </a:rPr>
              <a:t>BY</a:t>
            </a:r>
            <a:r>
              <a:rPr lang="en-US" sz="1800" b="0" i="0" dirty="0">
                <a:effectLst/>
              </a:rPr>
              <a:t> expression [ </a:t>
            </a:r>
            <a:r>
              <a:rPr lang="en-US" sz="1800" b="1" i="0" dirty="0">
                <a:effectLst/>
              </a:rPr>
              <a:t>ASC</a:t>
            </a:r>
            <a:r>
              <a:rPr lang="en-US" sz="1800" b="0" i="0" dirty="0">
                <a:effectLst/>
              </a:rPr>
              <a:t> | </a:t>
            </a:r>
            <a:r>
              <a:rPr lang="en-US" sz="1800" b="1" i="0" dirty="0">
                <a:effectLst/>
              </a:rPr>
              <a:t>DESC</a:t>
            </a:r>
            <a:r>
              <a:rPr lang="en-US" sz="1800" b="0" i="0" dirty="0">
                <a:effectLst/>
              </a:rPr>
              <a:t> ];  </a:t>
            </a:r>
          </a:p>
        </p:txBody>
      </p:sp>
      <p:pic>
        <p:nvPicPr>
          <p:cNvPr id="4" name="Picture 3">
            <a:extLst>
              <a:ext uri="{FF2B5EF4-FFF2-40B4-BE49-F238E27FC236}">
                <a16:creationId xmlns="" xmlns:a16="http://schemas.microsoft.com/office/drawing/2014/main" id="{CB476CF1-8A49-459F-9C87-93C70C20320B}"/>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58363031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D073C19-8124-4B48-89B6-8467AFDCB1E1}"/>
              </a:ext>
            </a:extLst>
          </p:cNvPr>
          <p:cNvSpPr>
            <a:spLocks noGrp="1"/>
          </p:cNvSpPr>
          <p:nvPr>
            <p:ph sz="quarter" idx="13"/>
          </p:nvPr>
        </p:nvSpPr>
        <p:spPr>
          <a:xfrm>
            <a:off x="628651" y="1930400"/>
            <a:ext cx="6783665" cy="3715798"/>
          </a:xfrm>
        </p:spPr>
        <p:txBody>
          <a:bodyPr>
            <a:normAutofit fontScale="92500" lnSpcReduction="10000"/>
          </a:bodyPr>
          <a:lstStyle/>
          <a:p>
            <a:pPr marL="0" indent="0" algn="just">
              <a:buNone/>
            </a:pPr>
            <a:r>
              <a:rPr lang="en-US" b="1" i="0" dirty="0">
                <a:effectLst/>
              </a:rPr>
              <a:t>Parameters</a:t>
            </a:r>
          </a:p>
          <a:p>
            <a:pPr marL="457200" indent="-457200" algn="just">
              <a:buFont typeface="+mj-lt"/>
              <a:buAutoNum type="arabicPeriod"/>
            </a:pPr>
            <a:r>
              <a:rPr lang="en-US" sz="2000" b="1" i="0" dirty="0">
                <a:solidFill>
                  <a:srgbClr val="333333"/>
                </a:solidFill>
                <a:effectLst/>
              </a:rPr>
              <a:t>expressions:</a:t>
            </a:r>
            <a:r>
              <a:rPr lang="en-US" sz="2000" b="0" i="0" dirty="0">
                <a:solidFill>
                  <a:srgbClr val="333333"/>
                </a:solidFill>
                <a:effectLst/>
              </a:rPr>
              <a:t> It specifies the columns that you want to retrieve.</a:t>
            </a:r>
          </a:p>
          <a:p>
            <a:pPr marL="457200" indent="-457200" algn="just">
              <a:buFont typeface="+mj-lt"/>
              <a:buAutoNum type="arabicPeriod"/>
            </a:pPr>
            <a:r>
              <a:rPr lang="en-US" sz="2000" b="1" i="0" dirty="0">
                <a:solidFill>
                  <a:srgbClr val="333333"/>
                </a:solidFill>
                <a:effectLst/>
              </a:rPr>
              <a:t>tables:</a:t>
            </a:r>
            <a:r>
              <a:rPr lang="en-US" sz="2000" b="0" i="0" dirty="0">
                <a:solidFill>
                  <a:srgbClr val="333333"/>
                </a:solidFill>
                <a:effectLst/>
              </a:rPr>
              <a:t> It specifies the tables, from where you want to retrieve records. There must be at least one table listed in the FROM clause.</a:t>
            </a:r>
          </a:p>
          <a:p>
            <a:pPr marL="457200" indent="-457200" algn="just">
              <a:buFont typeface="+mj-lt"/>
              <a:buAutoNum type="arabicPeriod"/>
            </a:pPr>
            <a:r>
              <a:rPr lang="en-US" sz="2000" b="1" i="0" dirty="0">
                <a:solidFill>
                  <a:srgbClr val="333333"/>
                </a:solidFill>
                <a:effectLst/>
              </a:rPr>
              <a:t>WHERE conditions: </a:t>
            </a:r>
            <a:r>
              <a:rPr lang="en-US" sz="2000" b="0" i="0" dirty="0">
                <a:solidFill>
                  <a:srgbClr val="333333"/>
                </a:solidFill>
                <a:effectLst/>
              </a:rPr>
              <a:t>It is optional. It specifies conditions that must be fulfilled for the records to be selected.</a:t>
            </a:r>
          </a:p>
          <a:p>
            <a:pPr marL="457200" indent="-457200" algn="just">
              <a:buFont typeface="+mj-lt"/>
              <a:buAutoNum type="arabicPeriod"/>
            </a:pPr>
            <a:r>
              <a:rPr lang="en-US" sz="2000" b="1" i="0" dirty="0">
                <a:solidFill>
                  <a:srgbClr val="333333"/>
                </a:solidFill>
                <a:effectLst/>
              </a:rPr>
              <a:t>ASC:</a:t>
            </a:r>
            <a:r>
              <a:rPr lang="en-US" sz="2000" b="0" i="0" dirty="0">
                <a:solidFill>
                  <a:srgbClr val="333333"/>
                </a:solidFill>
                <a:effectLst/>
              </a:rPr>
              <a:t> It is optional. It sorts the result set in ascending order by expression (default, if no modifier is provider).</a:t>
            </a:r>
          </a:p>
          <a:p>
            <a:pPr marL="457200" indent="-457200" algn="just">
              <a:buFont typeface="+mj-lt"/>
              <a:buAutoNum type="arabicPeriod"/>
            </a:pPr>
            <a:r>
              <a:rPr lang="en-US" sz="2000" b="1" i="0" dirty="0">
                <a:solidFill>
                  <a:srgbClr val="333333"/>
                </a:solidFill>
                <a:effectLst/>
              </a:rPr>
              <a:t>DESC:</a:t>
            </a:r>
            <a:r>
              <a:rPr lang="en-US" sz="2000" b="0" i="0" dirty="0">
                <a:solidFill>
                  <a:srgbClr val="333333"/>
                </a:solidFill>
                <a:effectLst/>
              </a:rPr>
              <a:t> It is also optional. It sorts the result set in descending order by expression.</a:t>
            </a:r>
          </a:p>
        </p:txBody>
      </p:sp>
      <p:sp>
        <p:nvSpPr>
          <p:cNvPr id="4" name="Title 1">
            <a:extLst>
              <a:ext uri="{FF2B5EF4-FFF2-40B4-BE49-F238E27FC236}">
                <a16:creationId xmlns="" xmlns:a16="http://schemas.microsoft.com/office/drawing/2014/main" id="{A4E040FB-4677-4F07-8D7B-84C4AD231F84}"/>
              </a:ext>
            </a:extLst>
          </p:cNvPr>
          <p:cNvSpPr>
            <a:spLocks noGrp="1"/>
          </p:cNvSpPr>
          <p:nvPr>
            <p:ph type="title"/>
          </p:nvPr>
        </p:nvSpPr>
        <p:spPr>
          <a:xfrm>
            <a:off x="609600" y="365126"/>
            <a:ext cx="6782991" cy="1325563"/>
          </a:xfrm>
        </p:spPr>
        <p:txBody>
          <a:bodyPr/>
          <a:lstStyle/>
          <a:p>
            <a:pPr algn="ctr"/>
            <a:r>
              <a:rPr lang="en-IN" sz="4000" dirty="0">
                <a:solidFill>
                  <a:schemeClr val="tx1">
                    <a:lumMod val="75000"/>
                    <a:lumOff val="25000"/>
                  </a:schemeClr>
                </a:solidFill>
                <a:latin typeface="+mn-lt"/>
                <a:ea typeface="Adobe Fangsong Std R" panose="02020400000000000000" pitchFamily="18" charset="-128"/>
              </a:rPr>
              <a:t>ORDER BY CLAUSE</a:t>
            </a:r>
          </a:p>
        </p:txBody>
      </p:sp>
      <p:pic>
        <p:nvPicPr>
          <p:cNvPr id="5" name="Picture 4">
            <a:extLst>
              <a:ext uri="{FF2B5EF4-FFF2-40B4-BE49-F238E27FC236}">
                <a16:creationId xmlns="" xmlns:a16="http://schemas.microsoft.com/office/drawing/2014/main" id="{50E70D2D-A685-403F-A74A-D1528D282425}"/>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421802332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8F8677-6690-4DFD-B783-55269D960565}"/>
              </a:ext>
            </a:extLst>
          </p:cNvPr>
          <p:cNvSpPr>
            <a:spLocks noGrp="1"/>
          </p:cNvSpPr>
          <p:nvPr>
            <p:ph type="title"/>
          </p:nvPr>
        </p:nvSpPr>
        <p:spPr>
          <a:xfrm>
            <a:off x="397269" y="462780"/>
            <a:ext cx="7246427" cy="1028670"/>
          </a:xfrm>
        </p:spPr>
        <p:txBody>
          <a:bodyPr>
            <a:normAutofit/>
          </a:bodyPr>
          <a:lstStyle/>
          <a:p>
            <a:pPr algn="ctr"/>
            <a:r>
              <a:rPr lang="en-US" sz="3000" dirty="0">
                <a:solidFill>
                  <a:schemeClr val="tx1">
                    <a:lumMod val="75000"/>
                    <a:lumOff val="25000"/>
                  </a:schemeClr>
                </a:solidFill>
                <a:latin typeface="+mn-lt"/>
                <a:ea typeface="Adobe Fangsong Std R" panose="02020400000000000000" pitchFamily="18" charset="-128"/>
              </a:rPr>
              <a:t>ORDER BY: WITHOUT USING ASC/DESC ATTRIBUTE</a:t>
            </a:r>
            <a:endParaRPr lang="en-IN" sz="30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 xmlns:a16="http://schemas.microsoft.com/office/drawing/2014/main" id="{D9076DE6-D311-485E-BFB7-4BF5C77FF46E}"/>
              </a:ext>
            </a:extLst>
          </p:cNvPr>
          <p:cNvSpPr>
            <a:spLocks noGrp="1"/>
          </p:cNvSpPr>
          <p:nvPr>
            <p:ph sz="quarter" idx="13"/>
          </p:nvPr>
        </p:nvSpPr>
        <p:spPr>
          <a:xfrm>
            <a:off x="675259" y="1710926"/>
            <a:ext cx="6783665" cy="2286493"/>
          </a:xfrm>
        </p:spPr>
        <p:txBody>
          <a:bodyPr>
            <a:normAutofit lnSpcReduction="10000"/>
          </a:bodyPr>
          <a:lstStyle/>
          <a:p>
            <a:pPr algn="just"/>
            <a:r>
              <a:rPr lang="en-US" sz="2000" b="0" i="0" dirty="0">
                <a:effectLst/>
              </a:rPr>
              <a:t>If you use MySQL ORDER BY clause without specifying the ASC and DESC modifier then by default you will get the result in ascending </a:t>
            </a:r>
            <a:r>
              <a:rPr lang="en-US" sz="2000" b="0" i="0" dirty="0" smtClean="0">
                <a:effectLst/>
              </a:rPr>
              <a:t>order.</a:t>
            </a:r>
          </a:p>
          <a:p>
            <a:pPr algn="just">
              <a:buNone/>
            </a:pPr>
            <a:r>
              <a:rPr lang="en-IN" sz="2000" b="1" dirty="0" smtClean="0"/>
              <a:t>syntax</a:t>
            </a:r>
            <a:endParaRPr lang="en-US" sz="2000" b="1" i="0" dirty="0">
              <a:effectLst/>
            </a:endParaRPr>
          </a:p>
          <a:p>
            <a:pPr marL="457200" lvl="1" indent="0" algn="just">
              <a:buNone/>
            </a:pPr>
            <a:r>
              <a:rPr lang="en-US" sz="1600" b="1" i="0" dirty="0">
                <a:effectLst/>
              </a:rPr>
              <a:t>SELECT</a:t>
            </a:r>
            <a:r>
              <a:rPr lang="en-US" sz="1600" b="0" i="0" dirty="0">
                <a:effectLst/>
              </a:rPr>
              <a:t> *  </a:t>
            </a:r>
          </a:p>
          <a:p>
            <a:pPr marL="457200" lvl="1" indent="0" algn="just">
              <a:buNone/>
            </a:pPr>
            <a:r>
              <a:rPr lang="en-US" sz="1600" b="1" i="0" dirty="0">
                <a:effectLst/>
              </a:rPr>
              <a:t>FROM</a:t>
            </a:r>
            <a:r>
              <a:rPr lang="en-US" sz="1600" b="0" i="0" dirty="0">
                <a:effectLst/>
              </a:rPr>
              <a:t> officers  </a:t>
            </a:r>
          </a:p>
          <a:p>
            <a:pPr marL="457200" lvl="1" indent="0" algn="just">
              <a:buNone/>
            </a:pPr>
            <a:r>
              <a:rPr lang="en-US" sz="1600" b="1" i="0" dirty="0">
                <a:effectLst/>
              </a:rPr>
              <a:t>WHERE</a:t>
            </a:r>
            <a:r>
              <a:rPr lang="en-US" sz="1600" b="0" i="0" dirty="0">
                <a:effectLst/>
              </a:rPr>
              <a:t> address = 'Lucknow'  </a:t>
            </a:r>
          </a:p>
          <a:p>
            <a:pPr marL="457200" lvl="1" indent="0" algn="just">
              <a:buNone/>
            </a:pPr>
            <a:r>
              <a:rPr lang="en-US" sz="1600" b="1" i="0" dirty="0">
                <a:effectLst/>
              </a:rPr>
              <a:t>ORDER</a:t>
            </a:r>
            <a:r>
              <a:rPr lang="en-US" sz="1600" b="0" i="0" dirty="0">
                <a:effectLst/>
              </a:rPr>
              <a:t> </a:t>
            </a:r>
            <a:r>
              <a:rPr lang="en-US" sz="1600" b="1" i="0" dirty="0">
                <a:effectLst/>
              </a:rPr>
              <a:t>BY</a:t>
            </a:r>
            <a:r>
              <a:rPr lang="en-US" sz="1600" b="0" i="0" dirty="0">
                <a:effectLst/>
              </a:rPr>
              <a:t> </a:t>
            </a:r>
            <a:r>
              <a:rPr lang="en-US" sz="1600" b="0" i="0" dirty="0" err="1">
                <a:effectLst/>
              </a:rPr>
              <a:t>officer_name</a:t>
            </a:r>
            <a:r>
              <a:rPr lang="en-US" sz="1600" b="0" i="0" dirty="0">
                <a:effectLst/>
              </a:rPr>
              <a:t>;  </a:t>
            </a:r>
          </a:p>
        </p:txBody>
      </p:sp>
      <p:pic>
        <p:nvPicPr>
          <p:cNvPr id="5" name="Picture 4">
            <a:extLst>
              <a:ext uri="{FF2B5EF4-FFF2-40B4-BE49-F238E27FC236}">
                <a16:creationId xmlns="" xmlns:a16="http://schemas.microsoft.com/office/drawing/2014/main" id="{3040B026-F5C2-423C-B04B-C1011E2E8D0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357422" y="4071942"/>
            <a:ext cx="3561436" cy="199873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FF22F841-7188-42A1-A967-B82F2B5E40E9}"/>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345704301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24565B-E6F8-4ECA-BD7C-3E4172ACA90E}"/>
              </a:ext>
            </a:extLst>
          </p:cNvPr>
          <p:cNvSpPr>
            <a:spLocks noGrp="1"/>
          </p:cNvSpPr>
          <p:nvPr>
            <p:ph type="title"/>
          </p:nvPr>
        </p:nvSpPr>
        <p:spPr/>
        <p:txBody>
          <a:bodyPr>
            <a:normAutofit/>
          </a:bodyPr>
          <a:lstStyle/>
          <a:p>
            <a:pPr algn="ctr"/>
            <a:r>
              <a:rPr lang="en-US" sz="3600" dirty="0">
                <a:solidFill>
                  <a:schemeClr val="tx1">
                    <a:lumMod val="75000"/>
                    <a:lumOff val="25000"/>
                  </a:schemeClr>
                </a:solidFill>
                <a:latin typeface="+mn-lt"/>
                <a:ea typeface="Adobe Fangsong Std R" panose="02020400000000000000" pitchFamily="18" charset="-128"/>
              </a:rPr>
              <a:t>ORDER BY: WITH ASC ATTRIBUTE</a:t>
            </a:r>
            <a:endParaRPr lang="en-IN" sz="36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 xmlns:a16="http://schemas.microsoft.com/office/drawing/2014/main" id="{A08FFEB8-D851-4456-88C3-9DF9F802EAA1}"/>
              </a:ext>
            </a:extLst>
          </p:cNvPr>
          <p:cNvSpPr>
            <a:spLocks noGrp="1"/>
          </p:cNvSpPr>
          <p:nvPr>
            <p:ph sz="quarter" idx="13"/>
          </p:nvPr>
        </p:nvSpPr>
        <p:spPr>
          <a:xfrm>
            <a:off x="628651" y="1930400"/>
            <a:ext cx="6783665" cy="1895876"/>
          </a:xfrm>
        </p:spPr>
        <p:txBody>
          <a:bodyPr>
            <a:normAutofit/>
          </a:bodyPr>
          <a:lstStyle/>
          <a:p>
            <a:pPr algn="just"/>
            <a:r>
              <a:rPr lang="en-US" sz="2000" b="0" i="0" dirty="0">
                <a:solidFill>
                  <a:srgbClr val="333333"/>
                </a:solidFill>
                <a:effectLst/>
              </a:rPr>
              <a:t>Example to retrieve the data in ascending order.</a:t>
            </a:r>
          </a:p>
          <a:p>
            <a:pPr marL="457200" lvl="1" indent="0" algn="just">
              <a:buNone/>
            </a:pPr>
            <a:r>
              <a:rPr lang="en-US" sz="1600" b="1" i="0" dirty="0">
                <a:effectLst/>
              </a:rPr>
              <a:t>SELECT</a:t>
            </a:r>
            <a:r>
              <a:rPr lang="en-US" sz="1600" b="0" i="0" dirty="0">
                <a:effectLst/>
              </a:rPr>
              <a:t> *  </a:t>
            </a:r>
          </a:p>
          <a:p>
            <a:pPr marL="457200" lvl="1" indent="0" algn="just">
              <a:buNone/>
            </a:pPr>
            <a:r>
              <a:rPr lang="en-US" sz="1600" b="1" i="0" dirty="0">
                <a:effectLst/>
              </a:rPr>
              <a:t>FROM</a:t>
            </a:r>
            <a:r>
              <a:rPr lang="en-US" sz="1600" b="0" i="0" dirty="0">
                <a:effectLst/>
              </a:rPr>
              <a:t> EMPLOYEE</a:t>
            </a:r>
          </a:p>
          <a:p>
            <a:pPr marL="457200" lvl="1" indent="0" algn="just">
              <a:buNone/>
            </a:pPr>
            <a:r>
              <a:rPr lang="en-US" sz="1600" b="1" i="0" dirty="0">
                <a:effectLst/>
              </a:rPr>
              <a:t>WHERE</a:t>
            </a:r>
            <a:r>
              <a:rPr lang="en-US" sz="1600" dirty="0"/>
              <a:t> WORKING_HOURS </a:t>
            </a:r>
            <a:r>
              <a:rPr lang="en-US" sz="1600" b="0" i="0" dirty="0">
                <a:effectLst/>
              </a:rPr>
              <a:t>&gt;=9</a:t>
            </a:r>
          </a:p>
          <a:p>
            <a:pPr marL="457200" lvl="1" indent="0" algn="just">
              <a:buNone/>
            </a:pPr>
            <a:r>
              <a:rPr lang="en-US" sz="1600" b="1" i="0" dirty="0">
                <a:effectLst/>
              </a:rPr>
              <a:t>ORDER</a:t>
            </a:r>
            <a:r>
              <a:rPr lang="en-US" sz="1600" b="0" i="0" dirty="0">
                <a:effectLst/>
              </a:rPr>
              <a:t> </a:t>
            </a:r>
            <a:r>
              <a:rPr lang="en-US" sz="1600" b="1" i="0" dirty="0">
                <a:effectLst/>
              </a:rPr>
              <a:t>BY</a:t>
            </a:r>
            <a:r>
              <a:rPr lang="en-US" sz="1600" b="0" i="0" dirty="0">
                <a:effectLst/>
              </a:rPr>
              <a:t> NAME </a:t>
            </a:r>
            <a:r>
              <a:rPr lang="en-US" sz="1600" b="1" i="0" dirty="0">
                <a:effectLst/>
              </a:rPr>
              <a:t>ASC</a:t>
            </a:r>
            <a:r>
              <a:rPr lang="en-US" sz="1600" b="0" i="0" dirty="0">
                <a:effectLst/>
              </a:rPr>
              <a:t>;  </a:t>
            </a:r>
          </a:p>
        </p:txBody>
      </p:sp>
      <p:pic>
        <p:nvPicPr>
          <p:cNvPr id="7" name="Picture 6">
            <a:extLst>
              <a:ext uri="{FF2B5EF4-FFF2-40B4-BE49-F238E27FC236}">
                <a16:creationId xmlns="" xmlns:a16="http://schemas.microsoft.com/office/drawing/2014/main" id="{80273AD6-F213-4A2E-90A9-7D6671DD2AF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83293" y="3855128"/>
            <a:ext cx="3588707" cy="203964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 xmlns:a16="http://schemas.microsoft.com/office/drawing/2014/main" id="{2DC551A4-3338-4ED9-89BA-E84CF55AD2CD}"/>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39156508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F33E28-95FB-4582-A6EE-5DB3A4CCAAF4}"/>
              </a:ext>
            </a:extLst>
          </p:cNvPr>
          <p:cNvSpPr>
            <a:spLocks noGrp="1"/>
          </p:cNvSpPr>
          <p:nvPr>
            <p:ph type="title"/>
          </p:nvPr>
        </p:nvSpPr>
        <p:spPr/>
        <p:txBody>
          <a:bodyPr>
            <a:normAutofit/>
          </a:bodyPr>
          <a:lstStyle/>
          <a:p>
            <a:pPr algn="ctr"/>
            <a:r>
              <a:rPr lang="en-US" sz="3600" dirty="0">
                <a:solidFill>
                  <a:schemeClr val="tx1">
                    <a:lumMod val="75000"/>
                    <a:lumOff val="25000"/>
                  </a:schemeClr>
                </a:solidFill>
                <a:latin typeface="+mn-lt"/>
                <a:ea typeface="Adobe Fangsong Std R" panose="02020400000000000000" pitchFamily="18" charset="-128"/>
              </a:rPr>
              <a:t>ORDER BY: WITH DESC ATTRIBUTE</a:t>
            </a:r>
            <a:endParaRPr lang="en-IN" sz="36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 xmlns:a16="http://schemas.microsoft.com/office/drawing/2014/main" id="{1D7A7FDC-9BD1-4BBD-B312-1F357A72C2D2}"/>
              </a:ext>
            </a:extLst>
          </p:cNvPr>
          <p:cNvSpPr>
            <a:spLocks noGrp="1"/>
          </p:cNvSpPr>
          <p:nvPr>
            <p:ph sz="quarter" idx="13"/>
          </p:nvPr>
        </p:nvSpPr>
        <p:spPr>
          <a:xfrm>
            <a:off x="628651" y="1930401"/>
            <a:ext cx="6783665" cy="1620668"/>
          </a:xfrm>
        </p:spPr>
        <p:txBody>
          <a:bodyPr/>
          <a:lstStyle/>
          <a:p>
            <a:pPr marL="0" indent="0" algn="just">
              <a:buNone/>
            </a:pPr>
            <a:r>
              <a:rPr lang="en-US" sz="2000" b="1" i="0" dirty="0">
                <a:effectLst/>
              </a:rPr>
              <a:t>SELECT</a:t>
            </a:r>
            <a:r>
              <a:rPr lang="en-US" sz="2000" b="0" i="0" dirty="0">
                <a:effectLst/>
              </a:rPr>
              <a:t> *  </a:t>
            </a:r>
          </a:p>
          <a:p>
            <a:pPr marL="0" indent="0" algn="just">
              <a:buNone/>
            </a:pPr>
            <a:r>
              <a:rPr lang="en-US" sz="2000" b="1" i="0" dirty="0">
                <a:effectLst/>
              </a:rPr>
              <a:t>FROM</a:t>
            </a:r>
            <a:r>
              <a:rPr lang="en-US" sz="2000" b="0" i="0" dirty="0">
                <a:effectLst/>
              </a:rPr>
              <a:t> EMPLOYEE</a:t>
            </a:r>
          </a:p>
          <a:p>
            <a:pPr marL="0" indent="0" algn="just">
              <a:buNone/>
            </a:pPr>
            <a:r>
              <a:rPr lang="en-US" sz="2000" b="1" i="0" dirty="0">
                <a:effectLst/>
              </a:rPr>
              <a:t>WHERE</a:t>
            </a:r>
            <a:r>
              <a:rPr lang="en-US" sz="2000" b="0" i="0" dirty="0">
                <a:effectLst/>
              </a:rPr>
              <a:t> WORKING_DATE= ’2020-10-04'  </a:t>
            </a:r>
          </a:p>
          <a:p>
            <a:pPr marL="0" indent="0" algn="just">
              <a:buNone/>
            </a:pPr>
            <a:r>
              <a:rPr lang="en-US" sz="2000" b="1" i="0" dirty="0">
                <a:effectLst/>
              </a:rPr>
              <a:t>ORDER</a:t>
            </a:r>
            <a:r>
              <a:rPr lang="en-US" sz="2000" b="0" i="0" dirty="0">
                <a:effectLst/>
              </a:rPr>
              <a:t> </a:t>
            </a:r>
            <a:r>
              <a:rPr lang="en-US" sz="2000" b="1" i="0" dirty="0">
                <a:effectLst/>
              </a:rPr>
              <a:t>BY </a:t>
            </a:r>
            <a:r>
              <a:rPr lang="en-US" sz="2000" i="0" dirty="0">
                <a:effectLst/>
              </a:rPr>
              <a:t>NAME </a:t>
            </a:r>
            <a:r>
              <a:rPr lang="en-US" sz="2000" b="1" i="0" dirty="0">
                <a:effectLst/>
              </a:rPr>
              <a:t>DESC</a:t>
            </a:r>
            <a:r>
              <a:rPr lang="en-US" sz="2000" b="0" i="0" dirty="0">
                <a:effectLst/>
              </a:rPr>
              <a:t>;   </a:t>
            </a:r>
          </a:p>
        </p:txBody>
      </p:sp>
      <p:pic>
        <p:nvPicPr>
          <p:cNvPr id="5" name="Picture 4">
            <a:extLst>
              <a:ext uri="{FF2B5EF4-FFF2-40B4-BE49-F238E27FC236}">
                <a16:creationId xmlns="" xmlns:a16="http://schemas.microsoft.com/office/drawing/2014/main" id="{0422EBD3-8ECA-4A13-A21C-462876FACDE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90419" y="3551069"/>
            <a:ext cx="3581581" cy="22993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842559B3-CCAF-4F6E-A03F-0369E7928C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310036059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E57A1C-93FE-4C32-AB77-6CC10BCF6905}"/>
              </a:ext>
            </a:extLst>
          </p:cNvPr>
          <p:cNvSpPr>
            <a:spLocks noGrp="1"/>
          </p:cNvSpPr>
          <p:nvPr>
            <p:ph type="title"/>
          </p:nvPr>
        </p:nvSpPr>
        <p:spPr>
          <a:xfrm>
            <a:off x="199748" y="391759"/>
            <a:ext cx="7716915" cy="1325563"/>
          </a:xfrm>
        </p:spPr>
        <p:txBody>
          <a:bodyPr>
            <a:normAutofit/>
          </a:bodyPr>
          <a:lstStyle/>
          <a:p>
            <a:pPr algn="ctr"/>
            <a:r>
              <a:rPr lang="en-US" sz="2400" dirty="0">
                <a:solidFill>
                  <a:schemeClr val="tx1">
                    <a:lumMod val="75000"/>
                    <a:lumOff val="25000"/>
                  </a:schemeClr>
                </a:solidFill>
                <a:latin typeface="+mn-lt"/>
                <a:ea typeface="Adobe Fangsong Std R" panose="02020400000000000000" pitchFamily="18" charset="-128"/>
              </a:rPr>
              <a:t>ORDER BY: USING BOTH ASC AND DESC ATTRIBUTES</a:t>
            </a:r>
            <a:endParaRPr lang="en-IN" sz="2400" dirty="0">
              <a:solidFill>
                <a:schemeClr val="tx1">
                  <a:lumMod val="75000"/>
                  <a:lumOff val="25000"/>
                </a:schemeClr>
              </a:solidFill>
              <a:latin typeface="+mn-lt"/>
              <a:ea typeface="Adobe Fangsong Std R" panose="02020400000000000000" pitchFamily="18" charset="-128"/>
            </a:endParaRPr>
          </a:p>
        </p:txBody>
      </p:sp>
      <p:sp>
        <p:nvSpPr>
          <p:cNvPr id="3" name="Content Placeholder 2">
            <a:extLst>
              <a:ext uri="{FF2B5EF4-FFF2-40B4-BE49-F238E27FC236}">
                <a16:creationId xmlns="" xmlns:a16="http://schemas.microsoft.com/office/drawing/2014/main" id="{DA3EFC66-AC7D-48B2-B05A-7F4D6FD7475A}"/>
              </a:ext>
            </a:extLst>
          </p:cNvPr>
          <p:cNvSpPr>
            <a:spLocks noGrp="1"/>
          </p:cNvSpPr>
          <p:nvPr>
            <p:ph sz="quarter" idx="13"/>
          </p:nvPr>
        </p:nvSpPr>
        <p:spPr>
          <a:xfrm>
            <a:off x="628651" y="1930401"/>
            <a:ext cx="6783665" cy="1602913"/>
          </a:xfrm>
        </p:spPr>
        <p:txBody>
          <a:bodyPr/>
          <a:lstStyle/>
          <a:p>
            <a:pPr marL="0" indent="0" algn="just">
              <a:buNone/>
            </a:pPr>
            <a:r>
              <a:rPr lang="en-US" sz="2000" b="1" i="0" dirty="0">
                <a:effectLst/>
              </a:rPr>
              <a:t>SELECT</a:t>
            </a:r>
            <a:r>
              <a:rPr lang="en-US" sz="2000" b="0" i="0" dirty="0">
                <a:effectLst/>
              </a:rPr>
              <a:t> NAME,OCCUPATION</a:t>
            </a:r>
          </a:p>
          <a:p>
            <a:pPr marL="0" indent="0" algn="just">
              <a:buNone/>
            </a:pPr>
            <a:r>
              <a:rPr lang="en-US" sz="2000" b="1" i="0" dirty="0">
                <a:effectLst/>
              </a:rPr>
              <a:t>FROM</a:t>
            </a:r>
            <a:r>
              <a:rPr lang="en-US" sz="2000" b="0" i="0" dirty="0">
                <a:effectLst/>
              </a:rPr>
              <a:t> EMPLOYEE</a:t>
            </a:r>
          </a:p>
          <a:p>
            <a:pPr marL="0" indent="0" algn="just">
              <a:buNone/>
            </a:pPr>
            <a:r>
              <a:rPr lang="en-US" sz="2000" b="1" i="0" dirty="0">
                <a:effectLst/>
              </a:rPr>
              <a:t>WHERE</a:t>
            </a:r>
            <a:r>
              <a:rPr lang="en-US" sz="2000" b="0" i="0" dirty="0">
                <a:effectLst/>
              </a:rPr>
              <a:t> WORKING_HOURS &gt;10  </a:t>
            </a:r>
          </a:p>
          <a:p>
            <a:pPr marL="0" indent="0" algn="just">
              <a:buNone/>
            </a:pPr>
            <a:r>
              <a:rPr lang="en-US" sz="2000" b="1" i="0" dirty="0">
                <a:effectLst/>
              </a:rPr>
              <a:t>ORDER</a:t>
            </a:r>
            <a:r>
              <a:rPr lang="en-US" sz="2000" b="0" i="0" dirty="0">
                <a:effectLst/>
              </a:rPr>
              <a:t> </a:t>
            </a:r>
            <a:r>
              <a:rPr lang="en-US" sz="2000" b="1" i="0" dirty="0">
                <a:effectLst/>
              </a:rPr>
              <a:t>BY</a:t>
            </a:r>
            <a:r>
              <a:rPr lang="en-US" sz="2000" b="0" i="0" dirty="0">
                <a:effectLst/>
              </a:rPr>
              <a:t> NAME </a:t>
            </a:r>
            <a:r>
              <a:rPr lang="en-US" sz="2000" b="1" i="0" dirty="0">
                <a:effectLst/>
              </a:rPr>
              <a:t>DESC</a:t>
            </a:r>
            <a:r>
              <a:rPr lang="en-US" sz="2000" b="0" i="0" dirty="0">
                <a:effectLst/>
              </a:rPr>
              <a:t>, OCCUPATION </a:t>
            </a:r>
            <a:r>
              <a:rPr lang="en-US" sz="2000" b="1" i="0" dirty="0">
                <a:effectLst/>
              </a:rPr>
              <a:t>ASC</a:t>
            </a:r>
            <a:r>
              <a:rPr lang="en-US" sz="2000" b="0" i="0" dirty="0">
                <a:effectLst/>
              </a:rPr>
              <a:t>;  </a:t>
            </a:r>
          </a:p>
        </p:txBody>
      </p:sp>
      <p:pic>
        <p:nvPicPr>
          <p:cNvPr id="5" name="Picture 4">
            <a:extLst>
              <a:ext uri="{FF2B5EF4-FFF2-40B4-BE49-F238E27FC236}">
                <a16:creationId xmlns="" xmlns:a16="http://schemas.microsoft.com/office/drawing/2014/main" id="{96D1C29C-6A8E-410B-957C-8E989098BF32}"/>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93719" y="3559961"/>
            <a:ext cx="3640424" cy="248573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 xmlns:a16="http://schemas.microsoft.com/office/drawing/2014/main" id="{7F2EAE61-9971-476F-A0A9-B41FAA117E40}"/>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3232020541"/>
      </p:ext>
    </p:extLst>
  </p:cSld>
  <p:clrMapOvr>
    <a:masterClrMapping/>
  </p:clrMapOvr>
</p:sld>
</file>

<file path=ppt/theme/theme1.xml><?xml version="1.0" encoding="utf-8"?>
<a:theme xmlns:a="http://schemas.openxmlformats.org/drawingml/2006/main" name="Theme1">
  <a:themeElements>
    <a:clrScheme name="CareerEra">
      <a:dk1>
        <a:srgbClr val="010A13"/>
      </a:dk1>
      <a:lt1>
        <a:srgbClr val="F3F5F5"/>
      </a:lt1>
      <a:dk2>
        <a:srgbClr val="263A39"/>
      </a:dk2>
      <a:lt2>
        <a:srgbClr val="E7E6E6"/>
      </a:lt2>
      <a:accent1>
        <a:srgbClr val="ED0722"/>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reerEra">
      <a:majorFont>
        <a:latin typeface="Arial Narrow"/>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heme1" id="{7DF27116-FD70-4315-B382-5D547321E7AE}" vid="{D5FF7ED6-637F-4081-BCE0-EEF45BAD61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1025</TotalTime>
  <Words>4295</Words>
  <Application>Microsoft Office PowerPoint</Application>
  <PresentationFormat>On-screen Show (4:3)</PresentationFormat>
  <Paragraphs>911</Paragraphs>
  <Slides>169</Slides>
  <Notes>8</Notes>
  <HiddenSlides>0</HiddenSlides>
  <MMClips>0</MMClips>
  <ScaleCrop>false</ScaleCrop>
  <HeadingPairs>
    <vt:vector size="4" baseType="variant">
      <vt:variant>
        <vt:lpstr>Theme</vt:lpstr>
      </vt:variant>
      <vt:variant>
        <vt:i4>1</vt:i4>
      </vt:variant>
      <vt:variant>
        <vt:lpstr>Slide Titles</vt:lpstr>
      </vt:variant>
      <vt:variant>
        <vt:i4>169</vt:i4>
      </vt:variant>
    </vt:vector>
  </HeadingPairs>
  <TitlesOfParts>
    <vt:vector size="170" baseType="lpstr">
      <vt:lpstr>Theme1</vt:lpstr>
      <vt:lpstr>Slide 1</vt:lpstr>
      <vt:lpstr> DBMS USING MYSQL</vt:lpstr>
      <vt:lpstr>WHAT  IS  DATABASE MANAGEMENT SYSTEM(DBMS)?</vt:lpstr>
      <vt:lpstr>INTRODUCTION  TO DBMS</vt:lpstr>
      <vt:lpstr>Slide 5</vt:lpstr>
      <vt:lpstr>WHERE IS DATABASE MANAGEMENT SYSTEM (DBMS) BEING USED?</vt:lpstr>
      <vt:lpstr>ADVANTAGES OF DBMS</vt:lpstr>
      <vt:lpstr>RELATIONAL DATABASE(RDMS)</vt:lpstr>
      <vt:lpstr>AN INTRODUCTION TO RELATIONAL DATABASE</vt:lpstr>
      <vt:lpstr>WHAT IS A TABLE?</vt:lpstr>
      <vt:lpstr>WHAT IS A NULL VALUE?</vt:lpstr>
      <vt:lpstr>WHAT IS SQL?</vt:lpstr>
      <vt:lpstr>SEMICOLON AFTER SQL STATEMENTS</vt:lpstr>
      <vt:lpstr>ADVANTAGES OF SQL</vt:lpstr>
      <vt:lpstr> </vt:lpstr>
      <vt:lpstr>WHAT IS DATA DEFINITION LANGUAGE?</vt:lpstr>
      <vt:lpstr>1.CREATE Command</vt:lpstr>
      <vt:lpstr>2.ALTER Command</vt:lpstr>
      <vt:lpstr>3. DROP Command</vt:lpstr>
      <vt:lpstr>4.TRUNCATE Command</vt:lpstr>
      <vt:lpstr>5.RENAME Command</vt:lpstr>
      <vt:lpstr>WHAT IS DATA MANIPULATION LANGUAGE?</vt:lpstr>
      <vt:lpstr>1.INSERT Command</vt:lpstr>
      <vt:lpstr>2.SELECT Command</vt:lpstr>
      <vt:lpstr>3.UPDATE Command</vt:lpstr>
      <vt:lpstr>4.DELETE Command</vt:lpstr>
      <vt:lpstr>WHAT IS DCL Command?</vt:lpstr>
      <vt:lpstr>WHAT IS TCL COMMANDS?</vt:lpstr>
      <vt:lpstr>Commands covered under TCL are:</vt:lpstr>
      <vt:lpstr>WHAT IS DATA QUERY LANGUAGE?</vt:lpstr>
      <vt:lpstr>MYSQL CREATE USER</vt:lpstr>
      <vt:lpstr>WHY DID USERS REQUIRE IN MYSQL SERVER?</vt:lpstr>
      <vt:lpstr>CREATE USER EXAMPLE</vt:lpstr>
      <vt:lpstr>GRANT PRIVILEGES TO THE MYSQL NEW USER</vt:lpstr>
      <vt:lpstr>GRANT PRIVILEGES TO THE MYSQL NEW USER</vt:lpstr>
      <vt:lpstr>DROP USER</vt:lpstr>
      <vt:lpstr>DROP USER EXAMPLE</vt:lpstr>
      <vt:lpstr>SHOW USERS/LIST ALL USERS</vt:lpstr>
      <vt:lpstr>SHOW USERS/LIST ALL USERS</vt:lpstr>
      <vt:lpstr>SHOW USERS/LIST ALL USERS</vt:lpstr>
      <vt:lpstr>SHOW CURRENT USER</vt:lpstr>
      <vt:lpstr>SHOW CURRENT LOGGED USER</vt:lpstr>
      <vt:lpstr>CHANGE USER PASSWORD</vt:lpstr>
      <vt:lpstr>CHANGE USER ACCOUNT PASSWORD USING THE UPDATE STATEMENT</vt:lpstr>
      <vt:lpstr>CHANGE USER ACCOUNT PASSWORD USING SET PASSWORD STATEMENT</vt:lpstr>
      <vt:lpstr>CREATE DATABASE</vt:lpstr>
      <vt:lpstr>2.Using Workbench</vt:lpstr>
      <vt:lpstr>Slide 48</vt:lpstr>
      <vt:lpstr>PARAMETER EXPLANATION</vt:lpstr>
      <vt:lpstr>CREATE DATABASE</vt:lpstr>
      <vt:lpstr>SELECT DATABASE</vt:lpstr>
      <vt:lpstr>DROP DATABASE</vt:lpstr>
      <vt:lpstr>DROP DATABASE</vt:lpstr>
      <vt:lpstr>DROP DATABASE</vt:lpstr>
      <vt:lpstr>DROP DATABASE</vt:lpstr>
      <vt:lpstr>CREATE TABLE</vt:lpstr>
      <vt:lpstr> CREATE TABLE</vt:lpstr>
      <vt:lpstr>CREATE TABLE</vt:lpstr>
      <vt:lpstr>CREATE TABLE</vt:lpstr>
      <vt:lpstr>ALTER TABLE</vt:lpstr>
      <vt:lpstr>ADD MULTIPLE COLUMNS IN THE TABLE</vt:lpstr>
      <vt:lpstr>MODIFY COLUMN IN THE TABLE</vt:lpstr>
      <vt:lpstr>DROP COLUMN IN TABLE</vt:lpstr>
      <vt:lpstr>RENAME COLUMN IN TABLE</vt:lpstr>
      <vt:lpstr>RENAME TABLE</vt:lpstr>
      <vt:lpstr>TRUNCATE TABLE</vt:lpstr>
      <vt:lpstr>TRUNCATE TABLE</vt:lpstr>
      <vt:lpstr> DESCRIBE TABLE</vt:lpstr>
      <vt:lpstr>DROP TABLE</vt:lpstr>
      <vt:lpstr>CONSTRAINTS</vt:lpstr>
      <vt:lpstr>CONSTRAINTS</vt:lpstr>
      <vt:lpstr>NOT NULL CONSTRAINT</vt:lpstr>
      <vt:lpstr>UNIQUE CONSTRAINT</vt:lpstr>
      <vt:lpstr>PRIMARY KEY CONSTRAINT</vt:lpstr>
      <vt:lpstr>PRIMARY KEY CONSTRAINT</vt:lpstr>
      <vt:lpstr>FOREIGN KEY CONSTRAINT</vt:lpstr>
      <vt:lpstr>Slide 77</vt:lpstr>
      <vt:lpstr>CHECK CONSTRAINT</vt:lpstr>
      <vt:lpstr>DEFAULT CONSTRAINT</vt:lpstr>
      <vt:lpstr>CREATE INDEX STATEMENT</vt:lpstr>
      <vt:lpstr>CREATE INDEX STATEMENT</vt:lpstr>
      <vt:lpstr>INSERT STATEMENT</vt:lpstr>
      <vt:lpstr>INSERT STATEMENT</vt:lpstr>
      <vt:lpstr>SELECT STATEMENT</vt:lpstr>
      <vt:lpstr>PARAMETER EXPLANATION</vt:lpstr>
      <vt:lpstr> SELECT STATEMENT</vt:lpstr>
      <vt:lpstr>SELECT STATEMENT</vt:lpstr>
      <vt:lpstr>SELECT STATEMENT</vt:lpstr>
      <vt:lpstr>WHERE CLAUSE</vt:lpstr>
      <vt:lpstr>WHERE CLAUSE WITH SINGLE CONDITION</vt:lpstr>
      <vt:lpstr>WHERE CLAUSE WITH AND CONDITION</vt:lpstr>
      <vt:lpstr>WHERE CLAUSE WITH OR CONDITION</vt:lpstr>
      <vt:lpstr>WHERE CLAUSE WITH COMBINATION OF AND &amp; OR CONDITIONS</vt:lpstr>
      <vt:lpstr>ORDER BY CLAUSE</vt:lpstr>
      <vt:lpstr>ORDER BY CLAUSE</vt:lpstr>
      <vt:lpstr>ORDER BY: WITHOUT USING ASC/DESC ATTRIBUTE</vt:lpstr>
      <vt:lpstr>ORDER BY: WITH ASC ATTRIBUTE</vt:lpstr>
      <vt:lpstr>ORDER BY: WITH DESC ATTRIBUTE</vt:lpstr>
      <vt:lpstr>ORDER BY: USING BOTH ASC AND DESC ATTRIBUTES</vt:lpstr>
      <vt:lpstr> GROUP BY CLAUSE</vt:lpstr>
      <vt:lpstr>GROUP BY CLAUSE WITH COUNT FUNCTION</vt:lpstr>
      <vt:lpstr>GROUP BY CLAUSE WITH SUM FUNCTION</vt:lpstr>
      <vt:lpstr>GROUP BY CLAUSE WITH MIN FUNCTION</vt:lpstr>
      <vt:lpstr>GROUP BY CLAUSE WITH MIN FUNCTION</vt:lpstr>
      <vt:lpstr>GROUP BY CLAUSE WITH MAX FUNCTION</vt:lpstr>
      <vt:lpstr>GROUP BY CLAUSE WITH AVG FUNCTION</vt:lpstr>
      <vt:lpstr>JOINS </vt:lpstr>
      <vt:lpstr>INNER JOIN (SIMPLE JOIN)</vt:lpstr>
      <vt:lpstr>INNER JOIN (SIMPLE JOIN)</vt:lpstr>
      <vt:lpstr>INNER JOIN (SIMPLE JOIN)</vt:lpstr>
      <vt:lpstr>INNER JOIN WITH GROUP BY CLAUSE</vt:lpstr>
      <vt:lpstr>INNER JOIN WITH WHERE CLAUSE</vt:lpstr>
      <vt:lpstr>LEFT JOIN</vt:lpstr>
      <vt:lpstr>LEFT JOIN</vt:lpstr>
      <vt:lpstr>LEFT JOIN</vt:lpstr>
      <vt:lpstr>LEFT JOIN WITH GROUP BY CLAUSE</vt:lpstr>
      <vt:lpstr>RIGHT JOIN</vt:lpstr>
      <vt:lpstr>RIGHT JOIN</vt:lpstr>
      <vt:lpstr>RIGHT JOIN</vt:lpstr>
      <vt:lpstr>RIGHT JOIN</vt:lpstr>
      <vt:lpstr>RIGHT JOIN WITH WHERE CLAUSE</vt:lpstr>
      <vt:lpstr> CROSS JOIN</vt:lpstr>
      <vt:lpstr> CROSS JOIN</vt:lpstr>
      <vt:lpstr> CROSS JOIN</vt:lpstr>
      <vt:lpstr> CROSS JOIN</vt:lpstr>
      <vt:lpstr>SELF JOIN</vt:lpstr>
      <vt:lpstr>SELF JOIN</vt:lpstr>
      <vt:lpstr>UNION OPERATOR</vt:lpstr>
      <vt:lpstr>UNION OPERATOR</vt:lpstr>
      <vt:lpstr>UNION OPERATOR</vt:lpstr>
      <vt:lpstr>UNION OPERATOR</vt:lpstr>
      <vt:lpstr>UNION OPERATOR</vt:lpstr>
      <vt:lpstr>UNION OPERATOR</vt:lpstr>
      <vt:lpstr>UNION OPERATOR</vt:lpstr>
      <vt:lpstr>AGGREGATE FUNCTIONS</vt:lpstr>
      <vt:lpstr>AGGREGATE FUNCTIONS</vt:lpstr>
      <vt:lpstr>COUNT() FUNCTION</vt:lpstr>
      <vt:lpstr>COUNT() FUNCTION</vt:lpstr>
      <vt:lpstr>SUM() FUNCTION</vt:lpstr>
      <vt:lpstr>AVG() FUNCTION</vt:lpstr>
      <vt:lpstr>MIN() FUNCTION</vt:lpstr>
      <vt:lpstr>MAX() FUNCTION</vt:lpstr>
      <vt:lpstr>FIRST() FUNCTION</vt:lpstr>
      <vt:lpstr>LAST() FUNCTION</vt:lpstr>
      <vt:lpstr>SUBQUERY</vt:lpstr>
      <vt:lpstr>SUBQUERY</vt:lpstr>
      <vt:lpstr>SUBQUERY</vt:lpstr>
      <vt:lpstr>SUBQUERY</vt:lpstr>
      <vt:lpstr>SUBQUERY</vt:lpstr>
      <vt:lpstr>SUBQUERY WITH COMPARISON OPERATOR</vt:lpstr>
      <vt:lpstr>SUBQUERY WITH COMPARISON OPERATOR</vt:lpstr>
      <vt:lpstr>SUBQUERY WITH IN OR NOT-IN OPERATOR</vt:lpstr>
      <vt:lpstr>SUBQUERY WITH IN OR NOT-IN OPERATOR</vt:lpstr>
      <vt:lpstr>SUBQUERY IN THE FROM CLAUSE</vt:lpstr>
      <vt:lpstr>CORRELATED SUBQUERIES</vt:lpstr>
      <vt:lpstr>SUBQUERIES WITH EXISTS OR NOT EXISTS</vt:lpstr>
      <vt:lpstr>SUBQUERIES WITH EXISTS OR NOT EXISTS</vt:lpstr>
      <vt:lpstr>SUBQUERIES WITH EXISTS OR NOT EXISTS</vt:lpstr>
      <vt:lpstr>SUBQUERIES WITH EXISTS OR NOT EXISTS</vt:lpstr>
      <vt:lpstr>SUBQUERIES WITH ALL, ANY, AND  SOME</vt:lpstr>
      <vt:lpstr>SUBQUERIES WITH ALL, ANY, AND SOME</vt:lpstr>
      <vt:lpstr>SUBQUERIES WITH ALL, ANY, AND SOME</vt:lpstr>
      <vt:lpstr>WHAT IS ETL?</vt:lpstr>
      <vt:lpstr>INTRODUCTION TO ETL</vt:lpstr>
      <vt:lpstr>WHY ETL IS IMPORTANT ?</vt:lpstr>
      <vt:lpstr>HOW ETL WORKS</vt:lpstr>
      <vt:lpstr>HOW  ETL WORKS</vt:lpstr>
      <vt:lpstr>HOW ETL WORKS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Chhavi</dc:creator>
  <cp:lastModifiedBy>DEMO</cp:lastModifiedBy>
  <cp:revision>116</cp:revision>
  <dcterms:created xsi:type="dcterms:W3CDTF">2022-04-22T08:52:43Z</dcterms:created>
  <dcterms:modified xsi:type="dcterms:W3CDTF">2022-05-18T10:41:20Z</dcterms:modified>
</cp:coreProperties>
</file>