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5"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23" name="Group 22">
            <a:extLst>
              <a:ext uri="{FF2B5EF4-FFF2-40B4-BE49-F238E27FC236}">
                <a16:creationId xmlns="" xmlns:a16="http://schemas.microsoft.com/office/drawing/2014/main"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86183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377000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340784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470202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412633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808551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 xmlns:p14="http://schemas.microsoft.com/office/powerpoint/2010/main" val="38711653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365125" y="885523"/>
            <a:ext cx="11512550" cy="5370897"/>
          </a:xfrm>
        </p:spPr>
        <p:txBody>
          <a:bodyPr/>
          <a:lstStyle/>
          <a:p>
            <a:r>
              <a:rPr lang="en-US"/>
              <a:t>Click icon to add picture</a:t>
            </a:r>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 xmlns:p14="http://schemas.microsoft.com/office/powerpoint/2010/main" val="3907651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fld id="{3A514222-A4B0-49A8-AB9B-A8FE516218FC}" type="slidenum">
              <a:rPr lang="en-IN" smtClean="0"/>
              <a:pPr/>
              <a:t>‹#›</a:t>
            </a:fld>
            <a:endParaRPr lang="en-IN"/>
          </a:p>
        </p:txBody>
      </p:sp>
    </p:spTree>
    <p:extLst>
      <p:ext uri="{BB962C8B-B14F-4D97-AF65-F5344CB8AC3E}">
        <p14:creationId xmlns="" xmlns:p14="http://schemas.microsoft.com/office/powerpoint/2010/main" val="1638831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2679498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19" name="Group 18">
            <a:extLst>
              <a:ext uri="{FF2B5EF4-FFF2-40B4-BE49-F238E27FC236}">
                <a16:creationId xmlns="" xmlns:a16="http://schemas.microsoft.com/office/drawing/2014/main"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 xmlns:a16="http://schemas.microsoft.com/office/drawing/2014/main"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 xmlns:a16="http://schemas.microsoft.com/office/drawing/2014/main"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189125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 xmlns:a16="http://schemas.microsoft.com/office/drawing/2014/main"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745541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365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145064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80976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06312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 xmlns:p14="http://schemas.microsoft.com/office/powerpoint/2010/main" val="38426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27094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184112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97451CD2-E5D7-451A-8E82-E35EAD784C03}"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3A514222-A4B0-49A8-AB9B-A8FE516218FC}" type="slidenum">
              <a:rPr lang="en-IN" smtClean="0"/>
              <a:pPr/>
              <a:t>‹#›</a:t>
            </a:fld>
            <a:endParaRPr lang="en-IN"/>
          </a:p>
        </p:txBody>
      </p:sp>
      <p:grpSp>
        <p:nvGrpSpPr>
          <p:cNvPr id="9" name="Group 8">
            <a:extLst>
              <a:ext uri="{FF2B5EF4-FFF2-40B4-BE49-F238E27FC236}">
                <a16:creationId xmlns="" xmlns:a16="http://schemas.microsoft.com/office/drawing/2014/main"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7042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51CD2-E5D7-451A-8E82-E35EAD784C03}" type="datetimeFigureOut">
              <a:rPr lang="en-IN" smtClean="0"/>
              <a:pPr/>
              <a:t>28-04-2022</a:t>
            </a:fld>
            <a:endParaRPr lang="en-IN"/>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14222-A4B0-49A8-AB9B-A8FE516218FC}" type="slidenum">
              <a:rPr lang="en-IN" smtClean="0"/>
              <a:pPr/>
              <a:t>‹#›</a:t>
            </a:fld>
            <a:endParaRPr lang="en-IN"/>
          </a:p>
        </p:txBody>
      </p:sp>
    </p:spTree>
    <p:extLst>
      <p:ext uri="{BB962C8B-B14F-4D97-AF65-F5344CB8AC3E}">
        <p14:creationId xmlns="" xmlns:p14="http://schemas.microsoft.com/office/powerpoint/2010/main" val="2161607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65AC13B2-46CF-4124-8D03-011F14F6BA78}"/>
              </a:ext>
            </a:extLst>
          </p:cNvPr>
          <p:cNvSpPr>
            <a:spLocks noGrp="1"/>
          </p:cNvSpPr>
          <p:nvPr>
            <p:ph type="subTitle" idx="1"/>
          </p:nvPr>
        </p:nvSpPr>
        <p:spPr>
          <a:xfrm>
            <a:off x="1077897" y="2954337"/>
            <a:ext cx="9144000" cy="474663"/>
          </a:xfrm>
        </p:spPr>
        <p:txBody>
          <a:bodyPr>
            <a:normAutofit/>
          </a:bodyPr>
          <a:lstStyle/>
          <a:p>
            <a:r>
              <a:rPr lang="en-US" sz="1800" dirty="0"/>
              <a:t>A Warm Welcome To Careerera Family</a:t>
            </a:r>
          </a:p>
        </p:txBody>
      </p:sp>
    </p:spTree>
    <p:extLst>
      <p:ext uri="{BB962C8B-B14F-4D97-AF65-F5344CB8AC3E}">
        <p14:creationId xmlns="" xmlns:p14="http://schemas.microsoft.com/office/powerpoint/2010/main" val="6284093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LABLES?</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25500" y="1739901"/>
            <a:ext cx="9044887" cy="1308099"/>
          </a:xfrm>
        </p:spPr>
        <p:txBody>
          <a:bodyPr>
            <a:normAutofit fontScale="85000" lnSpcReduction="10000"/>
          </a:bodyPr>
          <a:lstStyle/>
          <a:p>
            <a:r>
              <a:rPr lang="en-US" dirty="0"/>
              <a:t>If nothing else is specified, the values are labeled with their index number. First value has index 0, second value has index 1 etc.</a:t>
            </a:r>
          </a:p>
          <a:p>
            <a:r>
              <a:rPr lang="en-US" dirty="0"/>
              <a:t>This label can be used to access a specified value.</a:t>
            </a: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03500" y="3338513"/>
            <a:ext cx="5689600" cy="3113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8329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CREATE LABLES?</a:t>
            </a:r>
          </a:p>
        </p:txBody>
      </p:sp>
      <p:sp>
        <p:nvSpPr>
          <p:cNvPr id="3" name="Content Placeholder 2"/>
          <p:cNvSpPr>
            <a:spLocks noGrp="1"/>
          </p:cNvSpPr>
          <p:nvPr>
            <p:ph sz="quarter" idx="13"/>
          </p:nvPr>
        </p:nvSpPr>
        <p:spPr>
          <a:xfrm>
            <a:off x="800100" y="1689100"/>
            <a:ext cx="9044887" cy="355600"/>
          </a:xfrm>
        </p:spPr>
        <p:txBody>
          <a:bodyPr>
            <a:normAutofit fontScale="85000" lnSpcReduction="20000"/>
          </a:bodyPr>
          <a:lstStyle/>
          <a:p>
            <a:r>
              <a:rPr lang="en-US" dirty="0"/>
              <a:t>With the index argument, you can name your own labels.</a:t>
            </a:r>
            <a:endParaRPr lang="en-IN" dirty="0"/>
          </a:p>
        </p:txBody>
      </p:sp>
      <p:pic>
        <p:nvPicPr>
          <p:cNvPr id="512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7200" y="2206621"/>
            <a:ext cx="6794500" cy="4384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6080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58800"/>
            <a:ext cx="9044887" cy="1131888"/>
          </a:xfrm>
        </p:spPr>
        <p:txBody>
          <a:bodyPr>
            <a:normAutofit/>
          </a:bodyPr>
          <a:lstStyle/>
          <a:p>
            <a:pPr algn="ct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ACCESS VALUES IN LABELS?</a:t>
            </a: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25500" y="1828800"/>
            <a:ext cx="9044887" cy="787400"/>
          </a:xfrm>
        </p:spPr>
        <p:txBody>
          <a:bodyPr>
            <a:noAutofit/>
          </a:bodyPr>
          <a:lstStyle/>
          <a:p>
            <a:r>
              <a:rPr lang="en-US" sz="2400" b="1" dirty="0"/>
              <a:t>When you have created labels, you can access an item by referring to the label.</a:t>
            </a:r>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11400" y="2922588"/>
            <a:ext cx="5834063" cy="2703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21455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20700"/>
            <a:ext cx="9044887" cy="1054100"/>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KEY/VALUE OBJECTS AS SERIES ?</a:t>
            </a:r>
          </a:p>
        </p:txBody>
      </p:sp>
      <p:sp>
        <p:nvSpPr>
          <p:cNvPr id="3" name="Content Placeholder 2"/>
          <p:cNvSpPr>
            <a:spLocks noGrp="1"/>
          </p:cNvSpPr>
          <p:nvPr>
            <p:ph sz="quarter" idx="13"/>
          </p:nvPr>
        </p:nvSpPr>
        <p:spPr>
          <a:xfrm>
            <a:off x="773456" y="1790700"/>
            <a:ext cx="9044887" cy="1117600"/>
          </a:xfrm>
        </p:spPr>
        <p:txBody>
          <a:bodyPr>
            <a:noAutofit/>
          </a:bodyPr>
          <a:lstStyle/>
          <a:p>
            <a:r>
              <a:rPr lang="en-US" sz="2400" dirty="0"/>
              <a:t>We can also use a key/value object, like a dictionary, when creating a Series.</a:t>
            </a:r>
          </a:p>
          <a:p>
            <a:r>
              <a:rPr lang="en-US" sz="2400" dirty="0"/>
              <a:t>Note: The keys of the dictionary become the labels.</a:t>
            </a:r>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62138" y="3084513"/>
            <a:ext cx="6867525" cy="3457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253783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INCLUDE SPECIFIC ITEMS IN SERIES?</a:t>
            </a:r>
            <a:endParaRPr lang="en-IN" sz="2800" dirty="0"/>
          </a:p>
        </p:txBody>
      </p:sp>
      <p:sp>
        <p:nvSpPr>
          <p:cNvPr id="3" name="Content Placeholder 2"/>
          <p:cNvSpPr>
            <a:spLocks noGrp="1"/>
          </p:cNvSpPr>
          <p:nvPr>
            <p:ph sz="quarter" idx="13"/>
          </p:nvPr>
        </p:nvSpPr>
        <p:spPr>
          <a:xfrm>
            <a:off x="838200" y="1930400"/>
            <a:ext cx="9044887" cy="990600"/>
          </a:xfrm>
        </p:spPr>
        <p:txBody>
          <a:bodyPr>
            <a:noAutofit/>
          </a:bodyPr>
          <a:lstStyle/>
          <a:p>
            <a:r>
              <a:rPr lang="en-US" sz="2400" dirty="0"/>
              <a:t>To select only some of the items in the dictionary, use the index argument and specify only the items you want to include in the Series.</a:t>
            </a:r>
            <a:endParaRPr lang="en-IN" sz="2400"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49401" y="2971800"/>
            <a:ext cx="7772400" cy="2476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9418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955675"/>
          </a:xfrm>
        </p:spPr>
        <p:txBody>
          <a:bodyPr>
            <a:normAutofit/>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DATAFRAME?</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50900" y="1371600"/>
            <a:ext cx="9044887" cy="1054100"/>
          </a:xfrm>
        </p:spPr>
        <p:txBody>
          <a:bodyPr>
            <a:noAutofit/>
          </a:bodyPr>
          <a:lstStyle/>
          <a:p>
            <a:r>
              <a:rPr lang="en-US" sz="2400" dirty="0"/>
              <a:t>Data sets in Pandas are usually multi-dimensional tables, called DataFrames.</a:t>
            </a:r>
          </a:p>
          <a:p>
            <a:r>
              <a:rPr lang="en-US" sz="2400" dirty="0"/>
              <a:t>Series is like a column, a DataFrame is the whole table.</a:t>
            </a:r>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16100" y="2603500"/>
            <a:ext cx="6716713" cy="3886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07539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71500"/>
            <a:ext cx="9044887" cy="1119188"/>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LOCATE ROW?</a:t>
            </a:r>
          </a:p>
        </p:txBody>
      </p:sp>
      <p:sp>
        <p:nvSpPr>
          <p:cNvPr id="3" name="Content Placeholder 2"/>
          <p:cNvSpPr>
            <a:spLocks noGrp="1"/>
          </p:cNvSpPr>
          <p:nvPr>
            <p:ph sz="quarter" idx="13"/>
          </p:nvPr>
        </p:nvSpPr>
        <p:spPr>
          <a:xfrm>
            <a:off x="825500" y="1689100"/>
            <a:ext cx="9044887" cy="1841500"/>
          </a:xfrm>
        </p:spPr>
        <p:txBody>
          <a:bodyPr>
            <a:normAutofit/>
          </a:bodyPr>
          <a:lstStyle/>
          <a:p>
            <a:r>
              <a:rPr lang="en-US" sz="2400" dirty="0"/>
              <a:t>As you can see from the result above, the DataFrame is like a table with rows and columns.</a:t>
            </a:r>
          </a:p>
          <a:p>
            <a:r>
              <a:rPr lang="en-US" sz="2400" dirty="0"/>
              <a:t>Pandas use the loc attribute to return one or more specified row(s)</a:t>
            </a:r>
          </a:p>
          <a:p>
            <a:r>
              <a:rPr lang="en-US" sz="2400" b="1" dirty="0"/>
              <a:t>NOTE : </a:t>
            </a:r>
            <a:r>
              <a:rPr lang="en-US" sz="2400" dirty="0"/>
              <a:t>When using [], the result is a Pandas DataFrame.</a:t>
            </a:r>
          </a:p>
        </p:txBody>
      </p:sp>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05100" y="3594100"/>
            <a:ext cx="5575299" cy="304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98197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NAMED INDEXES?</a:t>
            </a:r>
          </a:p>
        </p:txBody>
      </p:sp>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209800" y="2235200"/>
            <a:ext cx="63881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01402" y="1593334"/>
            <a:ext cx="7537320" cy="461665"/>
          </a:xfrm>
          <a:prstGeom prst="rect">
            <a:avLst/>
          </a:prstGeom>
        </p:spPr>
        <p:txBody>
          <a:bodyPr wrap="none">
            <a:spAutoFit/>
          </a:bodyPr>
          <a:lstStyle/>
          <a:p>
            <a:r>
              <a:rPr lang="en-US" sz="2400" dirty="0"/>
              <a:t>With the index argument, you can name your own indexes.</a:t>
            </a:r>
            <a:endParaRPr lang="en-IN" sz="2400" dirty="0"/>
          </a:p>
        </p:txBody>
      </p:sp>
      <p:pic>
        <p:nvPicPr>
          <p:cNvPr id="6" name="Picture 5">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423942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LOCATE NAMED INDEXES?</a:t>
            </a:r>
          </a:p>
        </p:txBody>
      </p:sp>
      <p:sp>
        <p:nvSpPr>
          <p:cNvPr id="3" name="Content Placeholder 2"/>
          <p:cNvSpPr>
            <a:spLocks noGrp="1"/>
          </p:cNvSpPr>
          <p:nvPr>
            <p:ph sz="quarter" idx="13"/>
          </p:nvPr>
        </p:nvSpPr>
        <p:spPr>
          <a:xfrm>
            <a:off x="838200" y="1930400"/>
            <a:ext cx="9044887" cy="914400"/>
          </a:xfrm>
        </p:spPr>
        <p:txBody>
          <a:bodyPr>
            <a:normAutofit/>
          </a:bodyPr>
          <a:lstStyle/>
          <a:p>
            <a:r>
              <a:rPr lang="en-US" sz="2400" dirty="0"/>
              <a:t>Use the named index in the loc attribute to return the specified row(s).</a:t>
            </a:r>
            <a:endParaRPr lang="en-IN" sz="2400" dirty="0"/>
          </a:p>
        </p:txBody>
      </p:sp>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49513" y="2840037"/>
            <a:ext cx="5703887" cy="2676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91929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71500"/>
            <a:ext cx="9044887" cy="1119188"/>
          </a:xfrm>
        </p:spPr>
        <p:txBody>
          <a:bodyPr>
            <a:no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USE </a:t>
            </a:r>
            <a:r>
              <a:rPr lang="en-IN" sz="32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READ CSV </a:t>
            </a: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IN PANDAS?</a:t>
            </a:r>
          </a:p>
        </p:txBody>
      </p:sp>
      <p:sp>
        <p:nvSpPr>
          <p:cNvPr id="3" name="Content Placeholder 2"/>
          <p:cNvSpPr>
            <a:spLocks noGrp="1"/>
          </p:cNvSpPr>
          <p:nvPr>
            <p:ph sz="quarter" idx="13"/>
          </p:nvPr>
        </p:nvSpPr>
        <p:spPr>
          <a:xfrm>
            <a:off x="838200" y="1930400"/>
            <a:ext cx="9044887" cy="2654300"/>
          </a:xfrm>
        </p:spPr>
        <p:txBody>
          <a:bodyPr>
            <a:normAutofit/>
          </a:bodyPr>
          <a:lstStyle/>
          <a:p>
            <a:r>
              <a:rPr lang="en-US" sz="2400" dirty="0"/>
              <a:t>A simple way to store big data sets is to use CSV files (comma separated files).</a:t>
            </a:r>
          </a:p>
          <a:p>
            <a:r>
              <a:rPr lang="en-US" sz="2400" dirty="0"/>
              <a:t>CSV files contains plain text and is a well know format that can be read by everyone including Pandas.</a:t>
            </a:r>
          </a:p>
          <a:p>
            <a:r>
              <a:rPr lang="en-US" sz="2400" dirty="0"/>
              <a:t>Tip: use to_string() to print the entire DataFrame. By default, when you print a DataFrame, you will only get the first 5 rows, and the last 5 rows:</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44292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F3125C-690C-489C-B054-B17DDDF05EB8}"/>
              </a:ext>
            </a:extLst>
          </p:cNvPr>
          <p:cNvSpPr>
            <a:spLocks noGrp="1"/>
          </p:cNvSpPr>
          <p:nvPr>
            <p:ph type="title"/>
          </p:nvPr>
        </p:nvSpPr>
        <p:spPr>
          <a:xfrm>
            <a:off x="565212" y="4057095"/>
            <a:ext cx="11446276" cy="781235"/>
          </a:xfrm>
        </p:spPr>
        <p:txBody>
          <a:bodyPr>
            <a:normAutofit/>
          </a:bodyPr>
          <a:lstStyle/>
          <a:p>
            <a:r>
              <a:rPr lang="en-IN" sz="3600" b="1" dirty="0" smtClean="0">
                <a:solidFill>
                  <a:schemeClr val="tx1">
                    <a:lumMod val="75000"/>
                    <a:lumOff val="25000"/>
                  </a:schemeClr>
                </a:solidFill>
                <a:latin typeface="Adobe Fangsong Std R" panose="02020400000000000000" pitchFamily="18" charset="-128"/>
                <a:ea typeface="Adobe Fangsong Std R" panose="02020400000000000000" pitchFamily="18" charset="-128"/>
              </a:rPr>
              <a:t>PANDAS</a:t>
            </a:r>
            <a:endParaRPr lang="en-IN" sz="3600" b="1"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 xmlns:p14="http://schemas.microsoft.com/office/powerpoint/2010/main" val="277102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1006475"/>
          </a:xfrm>
        </p:spPr>
        <p:txBody>
          <a:bodyPr>
            <a:normAutofit/>
          </a:bodyPr>
          <a:lstStyle/>
          <a:p>
            <a:pPr algn="ct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LOAD FILES INTO A </a:t>
            </a:r>
            <a:r>
              <a:rPr lang="en-US" sz="3200" dirty="0" err="1">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DataFrame</a:t>
            </a: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4" name="Rectangle 3"/>
          <p:cNvSpPr/>
          <p:nvPr/>
        </p:nvSpPr>
        <p:spPr>
          <a:xfrm>
            <a:off x="1219200" y="1480235"/>
            <a:ext cx="7937500" cy="830997"/>
          </a:xfrm>
          <a:prstGeom prst="rect">
            <a:avLst/>
          </a:prstGeom>
        </p:spPr>
        <p:txBody>
          <a:bodyPr wrap="square">
            <a:spAutoFit/>
          </a:bodyPr>
          <a:lstStyle/>
          <a:p>
            <a:pPr>
              <a:buFont typeface="Arial" pitchFamily="34" charset="0"/>
              <a:buChar char="•"/>
            </a:pPr>
            <a:r>
              <a:rPr lang="en-US" sz="2400" dirty="0"/>
              <a:t> If your data sets are stored in a file, Pandas can load them into a DataFrame.</a:t>
            </a:r>
            <a:endParaRPr lang="en-IN" sz="2400" dirty="0"/>
          </a:p>
        </p:txBody>
      </p:sp>
      <p:pic>
        <p:nvPicPr>
          <p:cNvPr id="9" name="Picture 3"/>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750350" y="2438232"/>
            <a:ext cx="5221275" cy="3767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65505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46100"/>
            <a:ext cx="9044887" cy="939800"/>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ANALYZE </a:t>
            </a:r>
            <a:r>
              <a:rPr lang="en-US" sz="3200" dirty="0" err="1">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DataFrame</a:t>
            </a: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25500" y="1549400"/>
            <a:ext cx="9044887" cy="762000"/>
          </a:xfrm>
        </p:spPr>
        <p:txBody>
          <a:bodyPr>
            <a:normAutofit/>
          </a:bodyPr>
          <a:lstStyle/>
          <a:p>
            <a:r>
              <a:rPr lang="en-US" sz="2400" dirty="0"/>
              <a:t>By default, when you print a DataFrame, you will only get the first 5 rows, and the last 5 rows:</a:t>
            </a:r>
          </a:p>
        </p:txBody>
      </p:sp>
      <p:pic>
        <p:nvPicPr>
          <p:cNvPr id="1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66975" y="2441576"/>
            <a:ext cx="6115050" cy="38988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43510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VIEW &amp; ANALYZE THE DATA?</a:t>
            </a:r>
          </a:p>
        </p:txBody>
      </p:sp>
      <p:sp>
        <p:nvSpPr>
          <p:cNvPr id="3" name="Content Placeholder 2"/>
          <p:cNvSpPr>
            <a:spLocks noGrp="1"/>
          </p:cNvSpPr>
          <p:nvPr>
            <p:ph sz="quarter" idx="13"/>
          </p:nvPr>
        </p:nvSpPr>
        <p:spPr>
          <a:xfrm>
            <a:off x="838200" y="1930400"/>
            <a:ext cx="9044887" cy="2387600"/>
          </a:xfrm>
        </p:spPr>
        <p:txBody>
          <a:bodyPr>
            <a:normAutofit/>
          </a:bodyPr>
          <a:lstStyle/>
          <a:p>
            <a:r>
              <a:rPr lang="en-US" sz="2400" dirty="0"/>
              <a:t>One of the most used method for getting a quick overview of the DataFrame, is the head() method.</a:t>
            </a:r>
          </a:p>
          <a:p>
            <a:r>
              <a:rPr lang="en-US" sz="2400" dirty="0"/>
              <a:t>The head() method returns the headers and a specified number of rows, starting from the top.</a:t>
            </a:r>
          </a:p>
          <a:p>
            <a:r>
              <a:rPr lang="en-US" sz="2400" dirty="0"/>
              <a:t>Note: if the number of rows is not specified, the head() method will return the top 5 rows.</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919019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943100" y="1651000"/>
            <a:ext cx="64008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63124" y="365125"/>
            <a:ext cx="9044887" cy="1222375"/>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VIEW &amp; ANALYZE THE HEAD OF DATA?</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19734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2800" y="1587500"/>
            <a:ext cx="9044887" cy="1625600"/>
          </a:xfrm>
        </p:spPr>
        <p:txBody>
          <a:bodyPr>
            <a:normAutofit/>
          </a:bodyPr>
          <a:lstStyle/>
          <a:p>
            <a:r>
              <a:rPr lang="en-US" sz="2400" dirty="0"/>
              <a:t>There is also a tail() method for viewing the last rows of the DataFrame.</a:t>
            </a:r>
          </a:p>
          <a:p>
            <a:r>
              <a:rPr lang="en-US" sz="2400" dirty="0"/>
              <a:t>The tail() method returns the headers and a specified number of rows, starting from the bottom.</a:t>
            </a:r>
          </a:p>
        </p:txBody>
      </p:sp>
      <p:sp>
        <p:nvSpPr>
          <p:cNvPr id="4" name="Title 1"/>
          <p:cNvSpPr>
            <a:spLocks noGrp="1"/>
          </p:cNvSpPr>
          <p:nvPr>
            <p:ph type="title"/>
          </p:nvPr>
        </p:nvSpPr>
        <p:spPr/>
        <p:txBody>
          <a:bodyPr>
            <a:normAutofit/>
          </a:bodyPr>
          <a:lstStyle/>
          <a:p>
            <a:pPr algn="ctr"/>
            <a:r>
              <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VIEW &amp; ANALYZE THE TAIL OF DATA?</a:t>
            </a:r>
          </a:p>
        </p:txBody>
      </p:sp>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27300" y="3213100"/>
            <a:ext cx="5765800" cy="256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91284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CHECK </a:t>
            </a:r>
            <a:r>
              <a:rPr lang="en-IN" sz="32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INFO</a:t>
            </a: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 ABOUT THE DATA?</a:t>
            </a:r>
          </a:p>
        </p:txBody>
      </p:sp>
      <p:sp>
        <p:nvSpPr>
          <p:cNvPr id="3" name="Content Placeholder 2"/>
          <p:cNvSpPr>
            <a:spLocks noGrp="1"/>
          </p:cNvSpPr>
          <p:nvPr>
            <p:ph sz="quarter" idx="13"/>
          </p:nvPr>
        </p:nvSpPr>
        <p:spPr>
          <a:xfrm>
            <a:off x="838200" y="1930400"/>
            <a:ext cx="9044887" cy="749300"/>
          </a:xfrm>
        </p:spPr>
        <p:txBody>
          <a:bodyPr>
            <a:normAutofit lnSpcReduction="10000"/>
          </a:bodyPr>
          <a:lstStyle/>
          <a:p>
            <a:r>
              <a:rPr lang="en-US" sz="2400" dirty="0"/>
              <a:t>The DataFrames object has a method called info(), that gives you more information about the data set.</a:t>
            </a:r>
            <a:endParaRPr lang="en-IN" sz="2400" dirty="0"/>
          </a:p>
        </p:txBody>
      </p:sp>
      <p:pic>
        <p:nvPicPr>
          <p:cNvPr id="1741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27301" y="2863850"/>
            <a:ext cx="5811838" cy="295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36547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DATA CLEANING?</a:t>
            </a:r>
          </a:p>
        </p:txBody>
      </p:sp>
      <p:sp>
        <p:nvSpPr>
          <p:cNvPr id="3" name="Content Placeholder 2"/>
          <p:cNvSpPr>
            <a:spLocks noGrp="1"/>
          </p:cNvSpPr>
          <p:nvPr>
            <p:ph sz="quarter" idx="13"/>
          </p:nvPr>
        </p:nvSpPr>
        <p:spPr>
          <a:xfrm>
            <a:off x="838200" y="1790700"/>
            <a:ext cx="9044887" cy="3187700"/>
          </a:xfrm>
        </p:spPr>
        <p:txBody>
          <a:bodyPr/>
          <a:lstStyle/>
          <a:p>
            <a:r>
              <a:rPr lang="en-US" dirty="0"/>
              <a:t>Data cleaning means fixing bad data in your data set.</a:t>
            </a:r>
          </a:p>
          <a:p>
            <a:r>
              <a:rPr lang="en-US" dirty="0"/>
              <a:t>Bad data could be:</a:t>
            </a:r>
          </a:p>
          <a:p>
            <a:pPr>
              <a:buFont typeface="Wingdings" pitchFamily="2" charset="2"/>
              <a:buChar char="ü"/>
            </a:pPr>
            <a:r>
              <a:rPr lang="en-US" dirty="0"/>
              <a:t>Empty cells</a:t>
            </a:r>
          </a:p>
          <a:p>
            <a:pPr>
              <a:buFont typeface="Wingdings" pitchFamily="2" charset="2"/>
              <a:buChar char="ü"/>
            </a:pPr>
            <a:r>
              <a:rPr lang="en-US" dirty="0"/>
              <a:t>Data in wrong format</a:t>
            </a:r>
          </a:p>
          <a:p>
            <a:pPr>
              <a:buFont typeface="Wingdings" pitchFamily="2" charset="2"/>
              <a:buChar char="ü"/>
            </a:pPr>
            <a:r>
              <a:rPr lang="en-US" dirty="0"/>
              <a:t>Wrong data</a:t>
            </a:r>
          </a:p>
          <a:p>
            <a:pPr>
              <a:buFont typeface="Wingdings" pitchFamily="2" charset="2"/>
              <a:buChar char="ü"/>
            </a:pPr>
            <a:r>
              <a:rPr lang="en-US" dirty="0"/>
              <a:t>Duplicates</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645962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00100" y="1854200"/>
            <a:ext cx="9044887" cy="4216400"/>
          </a:xfrm>
        </p:spPr>
        <p:txBody>
          <a:bodyPr>
            <a:noAutofit/>
          </a:bodyPr>
          <a:lstStyle/>
          <a:p>
            <a:r>
              <a:rPr lang="en-US" sz="2400" dirty="0"/>
              <a:t>Empty cells can potentially give you a wrong result when you analyze data.</a:t>
            </a:r>
          </a:p>
          <a:p>
            <a:r>
              <a:rPr lang="en-US" sz="2400" dirty="0"/>
              <a:t>Remove Rows</a:t>
            </a:r>
          </a:p>
          <a:p>
            <a:r>
              <a:rPr lang="en-US" sz="2400" dirty="0"/>
              <a:t>One way to deal with empty cells is to remove rows that contain empty cells.</a:t>
            </a:r>
          </a:p>
          <a:p>
            <a:r>
              <a:rPr lang="en-US" sz="2400" dirty="0"/>
              <a:t>This is usually OK, since data sets can be very big, and removing a few rows will not have a big impact on the result.</a:t>
            </a:r>
          </a:p>
          <a:p>
            <a:r>
              <a:rPr lang="en-US" sz="2400" b="1" dirty="0"/>
              <a:t>Note: </a:t>
            </a:r>
            <a:r>
              <a:rPr lang="en-US" sz="2400" dirty="0"/>
              <a:t>By default, the dropna() method returns a new DataFrame, and will not change the original.</a:t>
            </a:r>
          </a:p>
          <a:p>
            <a:r>
              <a:rPr lang="en-US" sz="2400" dirty="0"/>
              <a:t>If you want to change the original DataFrame, use the </a:t>
            </a:r>
            <a:r>
              <a:rPr lang="en-US" sz="2400" dirty="0" err="1"/>
              <a:t>inplace</a:t>
            </a:r>
            <a:r>
              <a:rPr lang="en-US" sz="2400" dirty="0"/>
              <a:t> = True argument:</a:t>
            </a:r>
          </a:p>
        </p:txBody>
      </p:sp>
      <p:sp>
        <p:nvSpPr>
          <p:cNvPr id="4" name="Title 1"/>
          <p:cNvSpPr>
            <a:spLocks noGrp="1"/>
          </p:cNvSpPr>
          <p:nvPr>
            <p:ph type="title"/>
          </p:nvPr>
        </p:nvSpPr>
        <p:spPr>
          <a:xfrm>
            <a:off x="812800" y="609600"/>
            <a:ext cx="9043988" cy="1081088"/>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PANDAS - CLEANING EMPTY CELLS?</a:t>
            </a:r>
          </a:p>
        </p:txBody>
      </p:sp>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51352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846939" y="1930400"/>
            <a:ext cx="5028097" cy="427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p:txBody>
          <a:bodyPr>
            <a:normAutofit/>
          </a:bodyPr>
          <a:lstStyle/>
          <a:p>
            <a:pPr algn="ctr"/>
            <a:r>
              <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PANDAS - CLEANING EMPTY CELLS?</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008232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853628" y="1930400"/>
            <a:ext cx="5014718" cy="4275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p:txBody>
          <a:bodyPr>
            <a:normAutofit/>
          </a:bodyPr>
          <a:lstStyle/>
          <a:p>
            <a:pPr algn="ctr"/>
            <a:r>
              <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PANDAS - CLEANING EMPTY CELLS?</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8544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40913"/>
            <a:ext cx="9044887" cy="1149775"/>
          </a:xfrm>
        </p:spPr>
        <p:txBody>
          <a:bodyPr>
            <a:normAutofit/>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PANDAS?</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38200" y="1930401"/>
            <a:ext cx="9044887" cy="2718872"/>
          </a:xfrm>
        </p:spPr>
        <p:txBody>
          <a:bodyPr/>
          <a:lstStyle/>
          <a:p>
            <a:r>
              <a:rPr lang="en-US" dirty="0"/>
              <a:t>Pandas is a Python library used for working with data sets.</a:t>
            </a:r>
          </a:p>
          <a:p>
            <a:r>
              <a:rPr lang="en-US" dirty="0"/>
              <a:t>It has functions for analyzing, cleaning, exploring, and manipulating data.</a:t>
            </a:r>
          </a:p>
          <a:p>
            <a:r>
              <a:rPr lang="en-US" dirty="0"/>
              <a:t>The name "Pandas" has a reference to both "Panel Data", and "Python Data Analysis" and was created by Wes McKinney in 2008.</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039803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REPLACE EMPTY VALUES?</a:t>
            </a:r>
          </a:p>
        </p:txBody>
      </p:sp>
      <p:sp>
        <p:nvSpPr>
          <p:cNvPr id="3" name="Content Placeholder 2"/>
          <p:cNvSpPr>
            <a:spLocks noGrp="1"/>
          </p:cNvSpPr>
          <p:nvPr>
            <p:ph sz="quarter" idx="13"/>
          </p:nvPr>
        </p:nvSpPr>
        <p:spPr>
          <a:xfrm>
            <a:off x="838200" y="1930400"/>
            <a:ext cx="9044887" cy="2006600"/>
          </a:xfrm>
        </p:spPr>
        <p:txBody>
          <a:bodyPr>
            <a:normAutofit/>
          </a:bodyPr>
          <a:lstStyle/>
          <a:p>
            <a:r>
              <a:rPr lang="en-US" sz="2400" dirty="0"/>
              <a:t>Another way of dealing with empty cells is to insert a new value instead.</a:t>
            </a:r>
          </a:p>
          <a:p>
            <a:r>
              <a:rPr lang="en-US" sz="2400" dirty="0"/>
              <a:t>This way you do not have to delete entire rows just because of some empty cells.</a:t>
            </a:r>
          </a:p>
          <a:p>
            <a:r>
              <a:rPr lang="en-US" sz="2400" dirty="0"/>
              <a:t>The </a:t>
            </a:r>
            <a:r>
              <a:rPr lang="en-US" sz="2400" dirty="0" err="1"/>
              <a:t>fillna</a:t>
            </a:r>
            <a:r>
              <a:rPr lang="en-US" sz="2400" dirty="0"/>
              <a:t>() method allows us to replace empty cells with a value.</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566615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425700" y="1587500"/>
            <a:ext cx="6019799" cy="4618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812800" y="365125"/>
            <a:ext cx="9043988" cy="1019175"/>
          </a:xfrm>
        </p:spPr>
        <p:txBody>
          <a:bodyPr>
            <a:normAutofit/>
          </a:bodyPr>
          <a:lstStyle/>
          <a:p>
            <a:pPr algn="ctr"/>
            <a:r>
              <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THE STEPS TO  REPLACE EMPTY VALUES?</a:t>
            </a:r>
          </a:p>
        </p:txBody>
      </p:sp>
      <p:pic>
        <p:nvPicPr>
          <p:cNvPr id="6" name="Picture 5">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49901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1133475"/>
          </a:xfrm>
        </p:spPr>
        <p:txBody>
          <a:bodyPr>
            <a:noAutofit/>
          </a:bodyPr>
          <a:lstStyle/>
          <a:p>
            <a:pPr algn="ctr"/>
            <a:r>
              <a:rPr lang="en-US" sz="1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REPLACE EMPTY VALUES ONLY FOR A SPECIFIED COLUMNS?</a:t>
            </a:r>
            <a:endParaRPr lang="en-IN" sz="18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23462" y="1663700"/>
            <a:ext cx="9044887" cy="635000"/>
          </a:xfrm>
        </p:spPr>
        <p:txBody>
          <a:bodyPr>
            <a:noAutofit/>
          </a:bodyPr>
          <a:lstStyle/>
          <a:p>
            <a:r>
              <a:rPr lang="en-US" sz="2400" dirty="0"/>
              <a:t>To only replace empty values for one column, specify the column name for the DataFrame:</a:t>
            </a:r>
            <a:endParaRPr lang="en-IN" sz="2400" dirty="0"/>
          </a:p>
        </p:txBody>
      </p:sp>
      <p:pic>
        <p:nvPicPr>
          <p:cNvPr id="2150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39900" y="2425700"/>
            <a:ext cx="7212013"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65752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35000"/>
            <a:ext cx="9044887" cy="1055688"/>
          </a:xfrm>
        </p:spPr>
        <p:txBody>
          <a:bodyPr>
            <a:normAutofit/>
          </a:bodyPr>
          <a:lstStyle/>
          <a:p>
            <a:pPr algn="ctr"/>
            <a:r>
              <a:rPr lang="en-US"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FILL EMPTY VALUES  USING MEAN, MEDIAN, or MODE?</a:t>
            </a:r>
            <a:endPar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38200" y="1930400"/>
            <a:ext cx="9044887" cy="3581400"/>
          </a:xfrm>
        </p:spPr>
        <p:txBody>
          <a:bodyPr>
            <a:normAutofit/>
          </a:bodyPr>
          <a:lstStyle/>
          <a:p>
            <a:r>
              <a:rPr lang="en-US" sz="2400" dirty="0"/>
              <a:t>A common way to replace empty cells, is to calculate the mean, median or mode value of the column.</a:t>
            </a:r>
          </a:p>
          <a:p>
            <a:r>
              <a:rPr lang="en-US" sz="2400" dirty="0"/>
              <a:t>Pandas uses the mean() median() and mode() methods to calculate the respective values for a specified column:</a:t>
            </a:r>
          </a:p>
          <a:p>
            <a:r>
              <a:rPr lang="en-US" sz="2400" dirty="0"/>
              <a:t>Mean = the average value (the sum of all values divided by number of values).</a:t>
            </a:r>
          </a:p>
          <a:p>
            <a:r>
              <a:rPr lang="en-US" sz="2400" dirty="0"/>
              <a:t>Median = the value in the middle, after you have sorted all values ascending.</a:t>
            </a:r>
          </a:p>
          <a:p>
            <a:r>
              <a:rPr lang="en-US" sz="2400" dirty="0"/>
              <a:t>Mode = the value that appears most frequently.</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391275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803400" y="1663700"/>
            <a:ext cx="6819900" cy="497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12324" y="365125"/>
            <a:ext cx="9044887" cy="1209675"/>
          </a:xfrm>
        </p:spPr>
        <p:txBody>
          <a:bodyPr>
            <a:normAutofit/>
          </a:bodyPr>
          <a:lstStyle/>
          <a:p>
            <a:pPr algn="ctr"/>
            <a:r>
              <a:rPr lang="en-US"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FILL EMPTY VALUES USING MEAN ?</a:t>
            </a:r>
            <a:endPar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743534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600200" y="1587500"/>
            <a:ext cx="6845300" cy="485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812324" y="508000"/>
            <a:ext cx="9044887" cy="939800"/>
          </a:xfrm>
        </p:spPr>
        <p:txBody>
          <a:bodyPr>
            <a:normAutofit/>
          </a:bodyPr>
          <a:lstStyle/>
          <a:p>
            <a:pPr algn="ctr"/>
            <a:r>
              <a:rPr lang="en-US"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FILL EMPTY VALUES USING MEDIAN ?</a:t>
            </a:r>
            <a:endPar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830130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2324" y="469900"/>
            <a:ext cx="9044887" cy="1028700"/>
          </a:xfrm>
        </p:spPr>
        <p:txBody>
          <a:bodyPr>
            <a:normAutofit/>
          </a:bodyPr>
          <a:lstStyle/>
          <a:p>
            <a:pPr algn="ctr"/>
            <a:r>
              <a:rPr lang="en-US"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FILL EMPTY VALUES USING MODE ?</a:t>
            </a:r>
            <a:endPar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6"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993900" y="1638300"/>
            <a:ext cx="7023100" cy="4787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757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224" y="885825"/>
            <a:ext cx="9044887" cy="917575"/>
          </a:xfrm>
        </p:spPr>
        <p:txBody>
          <a:bodyPr>
            <a:normAutofit/>
          </a:bodyPr>
          <a:lstStyle/>
          <a:p>
            <a:pPr algn="ctr"/>
            <a:r>
              <a:rPr lang="en-US" sz="20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PANDAS-CLEANING DATA OF WRONG FORMAT?</a:t>
            </a:r>
            <a:endParaRPr lang="en-IN" sz="2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952500" y="1955800"/>
            <a:ext cx="9044887" cy="1841500"/>
          </a:xfrm>
        </p:spPr>
        <p:txBody>
          <a:bodyPr>
            <a:normAutofit/>
          </a:bodyPr>
          <a:lstStyle/>
          <a:p>
            <a:r>
              <a:rPr lang="en-US" sz="2600" dirty="0"/>
              <a:t>Cells with data of wrong format can make it difficult, or even impossible, to analyze data.</a:t>
            </a:r>
          </a:p>
          <a:p>
            <a:r>
              <a:rPr lang="en-US" sz="2600" dirty="0"/>
              <a:t>To fix it, you have two options: remove the rows, or convert all cells in the columns into the same format.</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739885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1260475"/>
          </a:xfrm>
        </p:spPr>
        <p:txBody>
          <a:bodyPr>
            <a:normAutofit/>
          </a:bodyPr>
          <a:lstStyle/>
          <a:p>
            <a:pPr algn="ctr"/>
            <a:r>
              <a:rPr lang="en-US"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THE STEPS TO CONVERT INTO A CORRECT FORMAT?</a:t>
            </a:r>
            <a:endPar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4"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816100" y="2019300"/>
            <a:ext cx="6934200" cy="445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90700" y="1606034"/>
            <a:ext cx="1888722" cy="369332"/>
          </a:xfrm>
          <a:prstGeom prst="rect">
            <a:avLst/>
          </a:prstGeom>
          <a:noFill/>
        </p:spPr>
        <p:txBody>
          <a:bodyPr wrap="none" rtlCol="0">
            <a:spAutoFit/>
          </a:bodyPr>
          <a:lstStyle/>
          <a:p>
            <a:r>
              <a:rPr lang="en-US" dirty="0"/>
              <a:t># Convert To DATE</a:t>
            </a:r>
            <a:endParaRPr lang="en-IN" dirty="0"/>
          </a:p>
        </p:txBody>
      </p:sp>
      <p:pic>
        <p:nvPicPr>
          <p:cNvPr id="6" name="Picture 5">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4057050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58800"/>
            <a:ext cx="9044887" cy="1041400"/>
          </a:xfrm>
        </p:spPr>
        <p:txBody>
          <a:bodyPr>
            <a:no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REMOVE UNWANTED ROWS?</a:t>
            </a:r>
          </a:p>
        </p:txBody>
      </p:sp>
      <p:sp>
        <p:nvSpPr>
          <p:cNvPr id="3" name="Content Placeholder 2"/>
          <p:cNvSpPr>
            <a:spLocks noGrp="1"/>
          </p:cNvSpPr>
          <p:nvPr>
            <p:ph sz="quarter" idx="13"/>
          </p:nvPr>
        </p:nvSpPr>
        <p:spPr>
          <a:xfrm>
            <a:off x="838200" y="1676400"/>
            <a:ext cx="9044887" cy="1155700"/>
          </a:xfrm>
        </p:spPr>
        <p:txBody>
          <a:bodyPr>
            <a:normAutofit/>
          </a:bodyPr>
          <a:lstStyle/>
          <a:p>
            <a:r>
              <a:rPr lang="en-US" sz="2400" dirty="0"/>
              <a:t>The result from the converting in the example above gave us a Na value, which can be handled as a NULL value, and we can remove the row by using the dropna() method.</a:t>
            </a:r>
            <a:endParaRPr lang="en-IN" sz="2400" dirty="0"/>
          </a:p>
        </p:txBody>
      </p:sp>
      <p:pic>
        <p:nvPicPr>
          <p:cNvPr id="266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03500" y="2774950"/>
            <a:ext cx="6194425" cy="3790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429020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21216"/>
            <a:ext cx="9044887" cy="969471"/>
          </a:xfrm>
        </p:spPr>
        <p:txBody>
          <a:bodyPr>
            <a:normAutofit/>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WHY USE PANDAS?</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38200" y="1930402"/>
            <a:ext cx="9044887" cy="2422658"/>
          </a:xfrm>
        </p:spPr>
        <p:txBody>
          <a:bodyPr/>
          <a:lstStyle/>
          <a:p>
            <a:r>
              <a:rPr lang="en-US" dirty="0"/>
              <a:t>Pandas allows us to analyze big data and make conclusions based on statistical theories.</a:t>
            </a:r>
          </a:p>
          <a:p>
            <a:r>
              <a:rPr lang="en-US" dirty="0"/>
              <a:t>Pandas can clean messy data sets, and make them readable and relevant.</a:t>
            </a:r>
          </a:p>
          <a:p>
            <a:r>
              <a:rPr lang="en-US" dirty="0"/>
              <a:t>Relevant data is very important in data science.</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265344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024" y="673100"/>
            <a:ext cx="9044887" cy="850900"/>
          </a:xfrm>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FIX WRONG DATA?</a:t>
            </a:r>
          </a:p>
        </p:txBody>
      </p:sp>
      <p:sp>
        <p:nvSpPr>
          <p:cNvPr id="3" name="Content Placeholder 2"/>
          <p:cNvSpPr>
            <a:spLocks noGrp="1"/>
          </p:cNvSpPr>
          <p:nvPr>
            <p:ph sz="quarter" idx="13"/>
          </p:nvPr>
        </p:nvSpPr>
        <p:spPr>
          <a:xfrm>
            <a:off x="838200" y="1790700"/>
            <a:ext cx="9044887" cy="3746500"/>
          </a:xfrm>
        </p:spPr>
        <p:txBody>
          <a:bodyPr>
            <a:normAutofit lnSpcReduction="10000"/>
          </a:bodyPr>
          <a:lstStyle/>
          <a:p>
            <a:r>
              <a:rPr lang="en-US" sz="2400" dirty="0"/>
              <a:t>"Wrong data" does not have to be "empty cells" or "wrong format", it can just be wrong, like if someone registered "199" instead of "1.99".</a:t>
            </a:r>
          </a:p>
          <a:p>
            <a:r>
              <a:rPr lang="en-US" sz="2400" dirty="0"/>
              <a:t>Sometimes you can spot wrong data by looking at the data set, because you have an expectation of what it should be.</a:t>
            </a:r>
          </a:p>
          <a:p>
            <a:r>
              <a:rPr lang="en-US" sz="2400" dirty="0"/>
              <a:t>If you take a look at our data set, you can see that in row 7, the duration is 450, but for all the other rows the duration is between 30 and 60.</a:t>
            </a:r>
          </a:p>
          <a:p>
            <a:r>
              <a:rPr lang="en-US" sz="2400" dirty="0"/>
              <a:t>It doesn't have to be wrong, but taking in consideration that this is the data set of someone's workout sessions, we conclude with the fact that this person did not work out in 450 minutes.</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055791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REPLACING VALUES?</a:t>
            </a:r>
          </a:p>
        </p:txBody>
      </p:sp>
      <p:sp>
        <p:nvSpPr>
          <p:cNvPr id="3" name="Content Placeholder 2"/>
          <p:cNvSpPr>
            <a:spLocks noGrp="1"/>
          </p:cNvSpPr>
          <p:nvPr>
            <p:ph sz="quarter" idx="13"/>
          </p:nvPr>
        </p:nvSpPr>
        <p:spPr>
          <a:xfrm>
            <a:off x="838200" y="1930400"/>
            <a:ext cx="9044887" cy="457200"/>
          </a:xfrm>
        </p:spPr>
        <p:txBody>
          <a:bodyPr>
            <a:normAutofit fontScale="85000" lnSpcReduction="10000"/>
          </a:bodyPr>
          <a:lstStyle/>
          <a:p>
            <a:r>
              <a:rPr lang="en-US" dirty="0"/>
              <a:t>One way to fix wrong values is to replace them with something else.</a:t>
            </a:r>
            <a:endParaRPr lang="en-IN" dirty="0"/>
          </a:p>
        </p:txBody>
      </p:sp>
      <p:pic>
        <p:nvPicPr>
          <p:cNvPr id="276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2150" y="2457450"/>
            <a:ext cx="3162300" cy="81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74700" y="3541236"/>
            <a:ext cx="8737600" cy="1938992"/>
          </a:xfrm>
          <a:prstGeom prst="rect">
            <a:avLst/>
          </a:prstGeom>
        </p:spPr>
        <p:txBody>
          <a:bodyPr wrap="square">
            <a:spAutoFit/>
          </a:bodyPr>
          <a:lstStyle/>
          <a:p>
            <a:pPr marL="342900" indent="-342900">
              <a:buFont typeface="Arial" pitchFamily="34" charset="0"/>
              <a:buChar char="•"/>
            </a:pPr>
            <a:r>
              <a:rPr lang="en-US" sz="2400" dirty="0"/>
              <a:t>For small data sets you might be able to replace the wrong data one by one, but not for big data sets.</a:t>
            </a:r>
          </a:p>
          <a:p>
            <a:pPr marL="342900" indent="-342900">
              <a:buFont typeface="Arial" pitchFamily="34" charset="0"/>
              <a:buChar char="•"/>
            </a:pPr>
            <a:r>
              <a:rPr lang="en-US" sz="2400" dirty="0"/>
              <a:t>To replace wrong data for larger data sets you can create some rules, e.g. set some boundaries for legal values, and replace any values that are outside of the boundaries.</a:t>
            </a:r>
          </a:p>
        </p:txBody>
      </p:sp>
      <p:pic>
        <p:nvPicPr>
          <p:cNvPr id="6" name="Picture 5">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164234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2800" y="1600200"/>
            <a:ext cx="9044887" cy="812800"/>
          </a:xfrm>
        </p:spPr>
        <p:txBody>
          <a:bodyPr>
            <a:noAutofit/>
          </a:bodyPr>
          <a:lstStyle/>
          <a:p>
            <a:r>
              <a:rPr lang="en-US" sz="2400" dirty="0"/>
              <a:t>Loop through all values in the "Duration" column.</a:t>
            </a:r>
          </a:p>
          <a:p>
            <a:r>
              <a:rPr lang="en-US" sz="2400" dirty="0"/>
              <a:t>If the value is higher than 120, set it to 120:</a:t>
            </a:r>
          </a:p>
        </p:txBody>
      </p:sp>
      <p:pic>
        <p:nvPicPr>
          <p:cNvPr id="286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01801" y="2616200"/>
            <a:ext cx="6515100" cy="393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812800" y="365125"/>
            <a:ext cx="9043988" cy="1108075"/>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REPLACE VALUES?</a:t>
            </a:r>
          </a:p>
        </p:txBody>
      </p:sp>
      <p:pic>
        <p:nvPicPr>
          <p:cNvPr id="6" name="Picture 5">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4277973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365125"/>
            <a:ext cx="9044887" cy="904875"/>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PERFORM REMOVING ROWS?</a:t>
            </a:r>
          </a:p>
        </p:txBody>
      </p:sp>
      <p:sp>
        <p:nvSpPr>
          <p:cNvPr id="3" name="Content Placeholder 2"/>
          <p:cNvSpPr>
            <a:spLocks noGrp="1"/>
          </p:cNvSpPr>
          <p:nvPr>
            <p:ph sz="quarter" idx="13"/>
          </p:nvPr>
        </p:nvSpPr>
        <p:spPr>
          <a:xfrm>
            <a:off x="887756" y="1284288"/>
            <a:ext cx="9044887" cy="1422400"/>
          </a:xfrm>
        </p:spPr>
        <p:txBody>
          <a:bodyPr>
            <a:normAutofit fontScale="92500" lnSpcReduction="10000"/>
          </a:bodyPr>
          <a:lstStyle/>
          <a:p>
            <a:r>
              <a:rPr lang="en-US" sz="2400" dirty="0"/>
              <a:t>Another way of handling wrong data is to remove the rows that contains wrong data.</a:t>
            </a:r>
          </a:p>
          <a:p>
            <a:r>
              <a:rPr lang="en-US" sz="2400" dirty="0"/>
              <a:t>This way you do not have to find out what to replace them with, and there is a good chance you do not need them to do your analyses.</a:t>
            </a:r>
          </a:p>
        </p:txBody>
      </p:sp>
      <p:pic>
        <p:nvPicPr>
          <p:cNvPr id="296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17700" y="2706689"/>
            <a:ext cx="6972300" cy="3795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06275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DUPLICATES?</a:t>
            </a:r>
          </a:p>
        </p:txBody>
      </p:sp>
      <p:sp>
        <p:nvSpPr>
          <p:cNvPr id="3" name="Content Placeholder 2"/>
          <p:cNvSpPr>
            <a:spLocks noGrp="1"/>
          </p:cNvSpPr>
          <p:nvPr>
            <p:ph sz="quarter" idx="13"/>
          </p:nvPr>
        </p:nvSpPr>
        <p:spPr>
          <a:xfrm>
            <a:off x="838200" y="1930400"/>
            <a:ext cx="9044887" cy="2692400"/>
          </a:xfrm>
        </p:spPr>
        <p:txBody>
          <a:bodyPr>
            <a:normAutofit/>
          </a:bodyPr>
          <a:lstStyle/>
          <a:p>
            <a:r>
              <a:rPr lang="en-US" sz="2400" dirty="0"/>
              <a:t>Duplicate rows are rows that have been registered more than one time.</a:t>
            </a:r>
          </a:p>
          <a:p>
            <a:r>
              <a:rPr lang="en-US" sz="2400" dirty="0"/>
              <a:t>By taking a look at our test data set, we can assume that row 11 and 12 are duplicates.</a:t>
            </a:r>
          </a:p>
          <a:p>
            <a:r>
              <a:rPr lang="en-US" sz="2400" dirty="0"/>
              <a:t>To discover duplicates, we can use the duplicated() method.</a:t>
            </a:r>
          </a:p>
          <a:p>
            <a:r>
              <a:rPr lang="en-US" sz="2400" dirty="0"/>
              <a:t>The duplicated() method returns a Boolean values for each row:</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438819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12324" y="365125"/>
            <a:ext cx="9044887" cy="1019175"/>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DISCOVER DUPLICATES?</a:t>
            </a:r>
          </a:p>
        </p:txBody>
      </p:sp>
      <p:pic>
        <p:nvPicPr>
          <p:cNvPr id="7" name="Picture 3"/>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2006600" y="1600200"/>
            <a:ext cx="6449682" cy="4813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525864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482600"/>
            <a:ext cx="9044887" cy="1066800"/>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REMOVE DUPLICATES?</a:t>
            </a:r>
          </a:p>
        </p:txBody>
      </p:sp>
      <p:sp>
        <p:nvSpPr>
          <p:cNvPr id="3" name="Content Placeholder 2"/>
          <p:cNvSpPr>
            <a:spLocks noGrp="1"/>
          </p:cNvSpPr>
          <p:nvPr>
            <p:ph sz="quarter" idx="13"/>
          </p:nvPr>
        </p:nvSpPr>
        <p:spPr>
          <a:xfrm>
            <a:off x="812800" y="1651000"/>
            <a:ext cx="9044887" cy="381000"/>
          </a:xfrm>
        </p:spPr>
        <p:txBody>
          <a:bodyPr>
            <a:noAutofit/>
          </a:bodyPr>
          <a:lstStyle/>
          <a:p>
            <a:r>
              <a:rPr lang="en-US" sz="2400" dirty="0"/>
              <a:t>To remove duplicates, use the drop_duplicates() method.</a:t>
            </a:r>
            <a:endParaRPr lang="en-IN" sz="2400" dirty="0"/>
          </a:p>
        </p:txBody>
      </p:sp>
      <p:pic>
        <p:nvPicPr>
          <p:cNvPr id="317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16138" y="2162175"/>
            <a:ext cx="6278562" cy="4314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237414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CHECK PANDAS - DATA CORRELATION?</a:t>
            </a:r>
          </a:p>
        </p:txBody>
      </p:sp>
      <p:sp>
        <p:nvSpPr>
          <p:cNvPr id="3" name="Content Placeholder 2"/>
          <p:cNvSpPr>
            <a:spLocks noGrp="1"/>
          </p:cNvSpPr>
          <p:nvPr>
            <p:ph sz="quarter" idx="13"/>
          </p:nvPr>
        </p:nvSpPr>
        <p:spPr>
          <a:xfrm>
            <a:off x="838200" y="1739900"/>
            <a:ext cx="9044887" cy="1193800"/>
          </a:xfrm>
        </p:spPr>
        <p:txBody>
          <a:bodyPr>
            <a:noAutofit/>
          </a:bodyPr>
          <a:lstStyle/>
          <a:p>
            <a:r>
              <a:rPr lang="en-US" sz="2400" dirty="0"/>
              <a:t>A great aspect of the Pandas module is the corr() method.</a:t>
            </a:r>
          </a:p>
          <a:p>
            <a:r>
              <a:rPr lang="en-US" sz="2400" dirty="0"/>
              <a:t>The corr() method calculates the relationship between each column in your data set.</a:t>
            </a:r>
          </a:p>
        </p:txBody>
      </p:sp>
      <p:pic>
        <p:nvPicPr>
          <p:cNvPr id="327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59100" y="3182938"/>
            <a:ext cx="5130799" cy="2125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749463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930400"/>
            <a:ext cx="9044887" cy="3911600"/>
          </a:xfrm>
        </p:spPr>
        <p:txBody>
          <a:bodyPr>
            <a:noAutofit/>
          </a:bodyPr>
          <a:lstStyle/>
          <a:p>
            <a:r>
              <a:rPr lang="en-US" sz="2400" dirty="0"/>
              <a:t>The corr() method ignores "not numeric" columns.</a:t>
            </a:r>
          </a:p>
          <a:p>
            <a:r>
              <a:rPr lang="en-US" sz="2400" dirty="0"/>
              <a:t>Result Explained The Result of the corr() method is a table with a lot of numbers that represents how well the relationship is between two columns.</a:t>
            </a:r>
          </a:p>
          <a:p>
            <a:r>
              <a:rPr lang="en-US" sz="2400" dirty="0"/>
              <a:t>The number varies from -1 to 1.</a:t>
            </a:r>
          </a:p>
          <a:p>
            <a:r>
              <a:rPr lang="en-US" sz="2400" dirty="0"/>
              <a:t>1 means that there is a 1 to 1 relationship (a perfect correlation), and for this data set, each time a value went up in the first column, the other one went up as well.</a:t>
            </a:r>
          </a:p>
          <a:p>
            <a:r>
              <a:rPr lang="en-US" sz="2400" dirty="0"/>
              <a:t>0.9 is also a good relationship, and if you increase one value, the other will probably increase as well.</a:t>
            </a:r>
          </a:p>
        </p:txBody>
      </p:sp>
      <p:sp>
        <p:nvSpPr>
          <p:cNvPr id="4" name="Title 1"/>
          <p:cNvSpPr>
            <a:spLocks noGrp="1"/>
          </p:cNvSpPr>
          <p:nvPr>
            <p:ph type="title"/>
          </p:nvPr>
        </p:nvSpPr>
        <p:spPr>
          <a:xfrm>
            <a:off x="812324" y="698500"/>
            <a:ext cx="9044887" cy="992188"/>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PANDAS - DATA CORRELATION?</a:t>
            </a:r>
          </a:p>
        </p:txBody>
      </p:sp>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323115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25500" y="1727200"/>
            <a:ext cx="9044887" cy="4275138"/>
          </a:xfrm>
        </p:spPr>
        <p:txBody>
          <a:bodyPr>
            <a:normAutofit/>
          </a:bodyPr>
          <a:lstStyle/>
          <a:p>
            <a:r>
              <a:rPr lang="en-US" sz="2400" dirty="0"/>
              <a:t>-0.9 would be just as good relationship as 0.9, but if you increase one value, the other will probably go down.</a:t>
            </a:r>
          </a:p>
          <a:p>
            <a:r>
              <a:rPr lang="en-US" sz="2400" dirty="0"/>
              <a:t>0.2 means NOT a good relationship, meaning that if one value goes up does not mean that the other will.</a:t>
            </a:r>
          </a:p>
          <a:p>
            <a:r>
              <a:rPr lang="en-US" sz="2400" dirty="0"/>
              <a:t>What is a good correlation? It depends on the use, but I think it is safe to say you have to have at least 0.6 (or -0.6) to call it a good correlation.</a:t>
            </a:r>
          </a:p>
          <a:p>
            <a:r>
              <a:rPr lang="en-US" sz="2400" b="1" dirty="0"/>
              <a:t>Perfect Correlation:</a:t>
            </a:r>
          </a:p>
          <a:p>
            <a:pPr>
              <a:buFont typeface="Wingdings" pitchFamily="2" charset="2"/>
              <a:buChar char="ü"/>
            </a:pPr>
            <a:r>
              <a:rPr lang="en-US" sz="2400" dirty="0"/>
              <a:t>We can see that "Duration" and "Duration" got the number 1.000000, which makes sense, each column always has a perfect relationship with itself.</a:t>
            </a:r>
          </a:p>
        </p:txBody>
      </p:sp>
      <p:sp>
        <p:nvSpPr>
          <p:cNvPr id="4" name="Title 1"/>
          <p:cNvSpPr>
            <a:spLocks noGrp="1"/>
          </p:cNvSpPr>
          <p:nvPr>
            <p:ph type="title"/>
          </p:nvPr>
        </p:nvSpPr>
        <p:spPr>
          <a:xfrm>
            <a:off x="812324" y="660400"/>
            <a:ext cx="9044887" cy="990600"/>
          </a:xfrm>
        </p:spPr>
        <p:txBody>
          <a:bodyPr>
            <a:normAutofit/>
          </a:bodyPr>
          <a:lstStyle/>
          <a:p>
            <a:pPr algn="ctr"/>
            <a:r>
              <a:rPr lang="en-IN" sz="2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THE TYPES OF PANDAS - DATA CORRELATION?</a:t>
            </a:r>
          </a:p>
        </p:txBody>
      </p:sp>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239526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95459"/>
            <a:ext cx="9044887" cy="995229"/>
          </a:xfrm>
        </p:spPr>
        <p:txBody>
          <a:bodyPr>
            <a:normAutofit/>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WHAT CAN PANDAS DO?</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p:cNvSpPr>
            <a:spLocks noGrp="1"/>
          </p:cNvSpPr>
          <p:nvPr>
            <p:ph sz="quarter" idx="13"/>
          </p:nvPr>
        </p:nvSpPr>
        <p:spPr>
          <a:xfrm>
            <a:off x="838200" y="1930400"/>
            <a:ext cx="9044887" cy="3002208"/>
          </a:xfrm>
        </p:spPr>
        <p:txBody>
          <a:bodyPr/>
          <a:lstStyle/>
          <a:p>
            <a:r>
              <a:rPr lang="en-US" dirty="0"/>
              <a:t>Pandas gives you answers about the data. Like:</a:t>
            </a:r>
          </a:p>
          <a:p>
            <a:r>
              <a:rPr lang="en-US" dirty="0"/>
              <a:t>Is there a correlation between two or more columns?</a:t>
            </a:r>
          </a:p>
          <a:p>
            <a:r>
              <a:rPr lang="en-US" dirty="0"/>
              <a:t>What is average value?</a:t>
            </a:r>
          </a:p>
          <a:p>
            <a:r>
              <a:rPr lang="en-US" dirty="0"/>
              <a:t>Max value? Min value? Pandas are also able to delete rows that are not relevant, or contains wrong values, like empty or NULL values. This is called cleaning the data.</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4059132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38200" y="1930400"/>
            <a:ext cx="9044887" cy="3454400"/>
          </a:xfrm>
        </p:spPr>
        <p:txBody>
          <a:bodyPr>
            <a:normAutofit/>
          </a:bodyPr>
          <a:lstStyle/>
          <a:p>
            <a:r>
              <a:rPr lang="en-US" sz="2400" b="1" dirty="0"/>
              <a:t>Good Correlation:</a:t>
            </a:r>
          </a:p>
          <a:p>
            <a:pPr>
              <a:buFont typeface="Wingdings" pitchFamily="2" charset="2"/>
              <a:buChar char="ü"/>
            </a:pPr>
            <a:r>
              <a:rPr lang="en-US" sz="2400" dirty="0"/>
              <a:t>"Duration" and "Calories" got a 0.922721 correlation, which is a very good correlation, and we can predict that the longer you work out, the more calories you burn, and the other way around: if you burned a lot of calories, you probably had a long work out.</a:t>
            </a:r>
          </a:p>
          <a:p>
            <a:r>
              <a:rPr lang="en-US" sz="2400" b="1" i="1" dirty="0"/>
              <a:t>Bad Correlation:</a:t>
            </a:r>
          </a:p>
          <a:p>
            <a:pPr>
              <a:buFont typeface="Wingdings" pitchFamily="2" charset="2"/>
              <a:buChar char="ü"/>
            </a:pPr>
            <a:r>
              <a:rPr lang="en-US" sz="2400" dirty="0"/>
              <a:t>"Duration" and "</a:t>
            </a:r>
            <a:r>
              <a:rPr lang="en-US" sz="2400" dirty="0" err="1"/>
              <a:t>Maxpulse</a:t>
            </a:r>
            <a:r>
              <a:rPr lang="en-US" sz="2400" dirty="0"/>
              <a:t>" got a 0.009403 correlation, which is a very bad correlation, meaning that we can not predict the max pulse by just looking at the duration of the work out, and vice versa.</a:t>
            </a:r>
          </a:p>
        </p:txBody>
      </p:sp>
      <p:sp>
        <p:nvSpPr>
          <p:cNvPr id="4" name="Title 1"/>
          <p:cNvSpPr>
            <a:spLocks noGrp="1"/>
          </p:cNvSpPr>
          <p:nvPr>
            <p:ph type="title"/>
          </p:nvPr>
        </p:nvSpPr>
        <p:spPr>
          <a:xfrm>
            <a:off x="812324" y="609600"/>
            <a:ext cx="9044887" cy="1081088"/>
          </a:xfrm>
        </p:spPr>
        <p:txBody>
          <a:bodyPr>
            <a:normAutofit/>
          </a:bodyPr>
          <a:lstStyle/>
          <a:p>
            <a:pPr algn="ctr"/>
            <a:r>
              <a:rPr lang="en-IN" sz="2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ARE THE TYPES OF PANDAS - DATA CORRELATION?</a:t>
            </a:r>
          </a:p>
        </p:txBody>
      </p:sp>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4245517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 xmlns:a16="http://schemas.microsoft.com/office/drawing/2014/main" id="{A98F39A8-B7B2-4ADF-9790-4B7F910276F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 xmlns:p14="http://schemas.microsoft.com/office/powerpoint/2010/main" val="1017213909"/>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682580"/>
            <a:ext cx="9044887" cy="1008108"/>
          </a:xfrm>
        </p:spPr>
        <p:txBody>
          <a:bodyPr>
            <a:normAutofit/>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IMPORT PANDAS?</a:t>
            </a:r>
          </a:p>
        </p:txBody>
      </p:sp>
      <p:sp>
        <p:nvSpPr>
          <p:cNvPr id="3" name="Content Placeholder 2"/>
          <p:cNvSpPr>
            <a:spLocks noGrp="1"/>
          </p:cNvSpPr>
          <p:nvPr>
            <p:ph sz="quarter" idx="13"/>
          </p:nvPr>
        </p:nvSpPr>
        <p:spPr>
          <a:xfrm>
            <a:off x="838200" y="1930401"/>
            <a:ext cx="9044887" cy="2177960"/>
          </a:xfrm>
        </p:spPr>
        <p:txBody>
          <a:bodyPr>
            <a:normAutofit/>
          </a:bodyPr>
          <a:lstStyle/>
          <a:p>
            <a:r>
              <a:rPr lang="en-US" dirty="0"/>
              <a:t>There are two ways to import pandas</a:t>
            </a:r>
          </a:p>
          <a:p>
            <a:pPr>
              <a:buFont typeface="Wingdings" pitchFamily="2" charset="2"/>
              <a:buChar char="ü"/>
            </a:pPr>
            <a:r>
              <a:rPr lang="en-US" dirty="0"/>
              <a:t>import pandas:- This will import the entire pandas module.</a:t>
            </a:r>
          </a:p>
          <a:p>
            <a:pPr>
              <a:buFont typeface="Wingdings" pitchFamily="2" charset="2"/>
              <a:buChar char="ü"/>
            </a:pPr>
            <a:r>
              <a:rPr lang="en-US" dirty="0"/>
              <a:t>from pandas import*:- This will import all class, objects, variables etc. from pandas package. here * means all.</a:t>
            </a:r>
          </a:p>
        </p:txBody>
      </p:sp>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170409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USE </a:t>
            </a:r>
            <a:r>
              <a:rPr lang="en-US" sz="32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import pandas</a:t>
            </a: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079500" y="1751528"/>
            <a:ext cx="8270562" cy="4204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90472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84200"/>
            <a:ext cx="9044887" cy="1106488"/>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HOW TO USE </a:t>
            </a:r>
            <a:r>
              <a:rPr lang="en-US" sz="36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rPr>
              <a:t>from pandas import*</a:t>
            </a:r>
            <a:endParaRPr lang="en-IN" sz="3600" dirty="0">
              <a:solidFill>
                <a:schemeClr val="tx1">
                  <a:lumMod val="75000"/>
                  <a:lumOff val="25000"/>
                </a:schemeClr>
              </a:solidFill>
              <a:highlight>
                <a:srgbClr val="C0C0C0"/>
              </a:highlight>
              <a:latin typeface="Adobe Fangsong Std R" panose="02020400000000000000" pitchFamily="18" charset="-128"/>
              <a:ea typeface="Adobe Fangsong Std R" panose="02020400000000000000" pitchFamily="18" charset="-128"/>
            </a:endParaRPr>
          </a:p>
        </p:txBody>
      </p:sp>
      <p:pic>
        <p:nvPicPr>
          <p:cNvPr id="5" name="Picture 2"/>
          <p:cNvPicPr>
            <a:picLocks noGrp="1" noChangeAspect="1" noChangeArrowheads="1"/>
          </p:cNvPicPr>
          <p:nvPr>
            <p:ph sz="quarter" idx="13"/>
          </p:nvPr>
        </p:nvPicPr>
        <p:blipFill>
          <a:blip r:embed="rId2">
            <a:extLst>
              <a:ext uri="{28A0092B-C50C-407E-A947-70E740481C1C}">
                <a14:useLocalDpi xmlns="" xmlns:a14="http://schemas.microsoft.com/office/drawing/2010/main" val="0"/>
              </a:ext>
            </a:extLst>
          </a:blip>
          <a:srcRect/>
          <a:stretch>
            <a:fillRect/>
          </a:stretch>
        </p:blipFill>
        <p:spPr bwMode="auto">
          <a:xfrm>
            <a:off x="1168400" y="1803400"/>
            <a:ext cx="7962900" cy="412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369886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558800"/>
            <a:ext cx="9044887" cy="965200"/>
          </a:xfrm>
        </p:spPr>
        <p:txBody>
          <a:bodyPr>
            <a:normAutofit/>
          </a:bodyPr>
          <a:lstStyle/>
          <a:p>
            <a:pPr algn="ctr"/>
            <a:r>
              <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SERIES?</a:t>
            </a:r>
          </a:p>
        </p:txBody>
      </p:sp>
      <p:sp>
        <p:nvSpPr>
          <p:cNvPr id="3" name="Content Placeholder 2"/>
          <p:cNvSpPr>
            <a:spLocks noGrp="1"/>
          </p:cNvSpPr>
          <p:nvPr>
            <p:ph sz="quarter" idx="13"/>
          </p:nvPr>
        </p:nvSpPr>
        <p:spPr>
          <a:xfrm>
            <a:off x="800100" y="1638300"/>
            <a:ext cx="9044887" cy="749300"/>
          </a:xfrm>
        </p:spPr>
        <p:txBody>
          <a:bodyPr>
            <a:normAutofit fontScale="85000" lnSpcReduction="20000"/>
          </a:bodyPr>
          <a:lstStyle/>
          <a:p>
            <a:r>
              <a:rPr lang="en-US" dirty="0"/>
              <a:t>A Pandas Series is like a column in a table.</a:t>
            </a:r>
          </a:p>
          <a:p>
            <a:r>
              <a:rPr lang="en-US" dirty="0"/>
              <a:t>It is a one-dimensional array holding data of any type.</a:t>
            </a:r>
          </a:p>
        </p:txBody>
      </p:sp>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58901" y="2578100"/>
            <a:ext cx="7480300" cy="3968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xmlns:lc="http://schemas.openxmlformats.org/drawingml/2006/lockedCanvas" id="{F58FD248-6090-4A01-8835-94749759FADE}"/>
              </a:ext>
            </a:extLst>
          </p:cNvPr>
          <p:cNvPicPr>
            <a:picLocks noChangeAspect="1"/>
          </p:cNvPicPr>
          <p:nvPr/>
        </p:nvPicPr>
        <p:blipFill>
          <a:blip r:embed="rId3">
            <a:extLst>
              <a:ext uri="{28A0092B-C50C-407E-A947-70E740481C1C}">
                <a14:useLocalDpi xmlns="" xmlns:a14="http://schemas.microsoft.com/office/drawing/2010/main" xmlns:lc="http://schemas.openxmlformats.org/drawingml/2006/lockedCanvas" val="0"/>
              </a:ext>
            </a:extLst>
          </a:blip>
          <a:stretch>
            <a:fillRect/>
          </a:stretch>
        </p:blipFill>
        <p:spPr>
          <a:xfrm>
            <a:off x="0" y="0"/>
            <a:ext cx="1592718" cy="655377"/>
          </a:xfrm>
          <a:prstGeom prst="rect">
            <a:avLst/>
          </a:prstGeom>
          <a:ln>
            <a:noFill/>
          </a:ln>
          <a:effectLst>
            <a:softEdge rad="112500"/>
          </a:effectLst>
        </p:spPr>
      </p:pic>
    </p:spTree>
    <p:extLst>
      <p:ext uri="{BB962C8B-B14F-4D97-AF65-F5344CB8AC3E}">
        <p14:creationId xmlns="" xmlns:p14="http://schemas.microsoft.com/office/powerpoint/2010/main" val="764306076"/>
      </p:ext>
    </p:extLst>
  </p:cSld>
  <p:clrMapOvr>
    <a:masterClrMapping/>
  </p:clrMapOvr>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7DF27116-FD70-4315-B382-5D547321E7AE}" vid="{D5FF7ED6-637F-4081-BCE0-EEF45BAD617C}"/>
    </a:ext>
  </a:extLst>
</a:theme>
</file>

<file path=docProps/app.xml><?xml version="1.0" encoding="utf-8"?>
<Properties xmlns="http://schemas.openxmlformats.org/officeDocument/2006/extended-properties" xmlns:vt="http://schemas.openxmlformats.org/officeDocument/2006/docPropsVTypes">
  <Template>Theme1</Template>
  <TotalTime>2601</TotalTime>
  <Words>2128</Words>
  <Application>Microsoft Office PowerPoint</Application>
  <PresentationFormat>Custom</PresentationFormat>
  <Paragraphs>162</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Theme1</vt:lpstr>
      <vt:lpstr>Slide 1</vt:lpstr>
      <vt:lpstr>PANDAS</vt:lpstr>
      <vt:lpstr>WHAT IS PANDAS?</vt:lpstr>
      <vt:lpstr>WHY USE PANDAS?</vt:lpstr>
      <vt:lpstr>WHAT CAN PANDAS DO?</vt:lpstr>
      <vt:lpstr>HOW TO IMPORT PANDAS?</vt:lpstr>
      <vt:lpstr>HOW TO USE import pandas?</vt:lpstr>
      <vt:lpstr>HOW TO USE from pandas import*</vt:lpstr>
      <vt:lpstr>WHAT IS SERIES?</vt:lpstr>
      <vt:lpstr>WHAT IS LABLES?</vt:lpstr>
      <vt:lpstr>HOW TO CREATE LABLES?</vt:lpstr>
      <vt:lpstr>HOW TO ACCESS VALUES IN LABELS?</vt:lpstr>
      <vt:lpstr>WHAT IS KEY/VALUE OBJECTS AS SERIES ?</vt:lpstr>
      <vt:lpstr>HOW TO INCLUDE SPECIFIC ITEMS IN SERIES?</vt:lpstr>
      <vt:lpstr>WHAT IS DATAFRAME?</vt:lpstr>
      <vt:lpstr>WHAT IS LOCATE ROW?</vt:lpstr>
      <vt:lpstr>HOW TO NAMED INDEXES?</vt:lpstr>
      <vt:lpstr>HOW TO LOCATE NAMED INDEXES?</vt:lpstr>
      <vt:lpstr>HOW TO USE READ CSV IN PANDAS?</vt:lpstr>
      <vt:lpstr>HOW TO LOAD FILES INTO A DataFrame?</vt:lpstr>
      <vt:lpstr>HOW TO ANALYZE DataFrame?</vt:lpstr>
      <vt:lpstr>HOW TO VIEW &amp; ANALYZE THE DATA?</vt:lpstr>
      <vt:lpstr>HOW TO VIEW &amp; ANALYZE THE HEAD OF DATA?</vt:lpstr>
      <vt:lpstr>HOW TO VIEW &amp; ANALYZE THE TAIL OF DATA?</vt:lpstr>
      <vt:lpstr>HOW TO CHECK INFO ABOUT THE DATA?</vt:lpstr>
      <vt:lpstr>HOW TO PERFORM DATA CLEANING?</vt:lpstr>
      <vt:lpstr>WHAT IS PANDAS - CLEANING EMPTY CELLS?</vt:lpstr>
      <vt:lpstr>HOW TO PERFORM PANDAS - CLEANING EMPTY CELLS?</vt:lpstr>
      <vt:lpstr>HOW TO PERFORM PANDAS - CLEANING EMPTY CELLS?</vt:lpstr>
      <vt:lpstr>HOW TO REPLACE EMPTY VALUES?</vt:lpstr>
      <vt:lpstr>WHAT ARE THE STEPS TO  REPLACE EMPTY VALUES?</vt:lpstr>
      <vt:lpstr>HOW TO REPLACE EMPTY VALUES ONLY FOR A SPECIFIED COLUMNS?</vt:lpstr>
      <vt:lpstr>HOW TO FILL EMPTY VALUES  USING MEAN, MEDIAN, or MODE?</vt:lpstr>
      <vt:lpstr>HOW TO FILL EMPTY VALUES USING MEAN ?</vt:lpstr>
      <vt:lpstr>HOW TO FILL EMPTY VALUES USING MEDIAN ?</vt:lpstr>
      <vt:lpstr>HOW TO FILL EMPTY VALUES USING MODE ?</vt:lpstr>
      <vt:lpstr>HOW TO PERFORM PANDAS-CLEANING DATA OF WRONG FORMAT?</vt:lpstr>
      <vt:lpstr>WHAT ARE THE STEPS TO CONVERT INTO A CORRECT FORMAT?</vt:lpstr>
      <vt:lpstr>HOW TO REMOVE UNWANTED ROWS?</vt:lpstr>
      <vt:lpstr>HOW TO FIX WRONG DATA?</vt:lpstr>
      <vt:lpstr>WHAT IS REPLACING VALUES?</vt:lpstr>
      <vt:lpstr>HOW TO PERFORM REPLACE VALUES?</vt:lpstr>
      <vt:lpstr>HOW TO PERFORM REMOVING ROWS?</vt:lpstr>
      <vt:lpstr>WHAT ARE DUPLICATES?</vt:lpstr>
      <vt:lpstr>HOW TO DISCOVER DUPLICATES?</vt:lpstr>
      <vt:lpstr>HOW TO REMOVE DUPLICATES?</vt:lpstr>
      <vt:lpstr>HOW TO CHECK PANDAS - DATA CORRELATION?</vt:lpstr>
      <vt:lpstr>WHAT IS PANDAS - DATA CORRELATION?</vt:lpstr>
      <vt:lpstr>WHAT ARE THE TYPES OF PANDAS - DATA CORRELATION?</vt:lpstr>
      <vt:lpstr>WHAT ARE THE TYPES OF PANDAS - DATA CORRELATION?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anjana tiwari</dc:creator>
  <cp:lastModifiedBy>Chhavi</cp:lastModifiedBy>
  <cp:revision>240</cp:revision>
  <dcterms:created xsi:type="dcterms:W3CDTF">2021-11-20T04:21:33Z</dcterms:created>
  <dcterms:modified xsi:type="dcterms:W3CDTF">2022-04-28T09:15:13Z</dcterms:modified>
</cp:coreProperties>
</file>