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259" r:id="rId3"/>
    <p:sldId id="260" r:id="rId4"/>
    <p:sldId id="258" r:id="rId5"/>
    <p:sldId id="261" r:id="rId6"/>
    <p:sldId id="262" r:id="rId7"/>
    <p:sldId id="265" r:id="rId8"/>
    <p:sldId id="266" r:id="rId9"/>
    <p:sldId id="267" r:id="rId10"/>
    <p:sldId id="268" r:id="rId11"/>
    <p:sldId id="269" r:id="rId12"/>
    <p:sldId id="270" r:id="rId13"/>
    <p:sldId id="272" r:id="rId14"/>
    <p:sldId id="273" r:id="rId15"/>
    <p:sldId id="274" r:id="rId16"/>
    <p:sldId id="275" r:id="rId17"/>
    <p:sldId id="276" r:id="rId18"/>
    <p:sldId id="277" r:id="rId19"/>
    <p:sldId id="278" r:id="rId20"/>
    <p:sldId id="279" r:id="rId21"/>
    <p:sldId id="280" r:id="rId22"/>
    <p:sldId id="296" r:id="rId23"/>
    <p:sldId id="281" r:id="rId24"/>
    <p:sldId id="282" r:id="rId25"/>
    <p:sldId id="284" r:id="rId26"/>
    <p:sldId id="285" r:id="rId27"/>
    <p:sldId id="286" r:id="rId28"/>
    <p:sldId id="287" r:id="rId29"/>
    <p:sldId id="289" r:id="rId30"/>
    <p:sldId id="283" r:id="rId31"/>
    <p:sldId id="290" r:id="rId32"/>
    <p:sldId id="291" r:id="rId33"/>
    <p:sldId id="292" r:id="rId34"/>
    <p:sldId id="293" r:id="rId35"/>
    <p:sldId id="294" r:id="rId36"/>
    <p:sldId id="295" r:id="rId37"/>
    <p:sldId id="300" r:id="rId38"/>
    <p:sldId id="297" r:id="rId39"/>
    <p:sldId id="298" r:id="rId40"/>
    <p:sldId id="299" r:id="rId41"/>
    <p:sldId id="301" r:id="rId42"/>
    <p:sldId id="302" r:id="rId43"/>
    <p:sldId id="303" r:id="rId44"/>
    <p:sldId id="304" r:id="rId45"/>
    <p:sldId id="305" r:id="rId46"/>
    <p:sldId id="306" r:id="rId47"/>
    <p:sldId id="307" r:id="rId48"/>
    <p:sldId id="308" r:id="rId49"/>
    <p:sldId id="309" r:id="rId50"/>
    <p:sldId id="310" r:id="rId51"/>
    <p:sldId id="31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6FEE4F-8883-40CA-BB99-4C3FA4B72EFA}" type="doc">
      <dgm:prSet loTypeId="urn:microsoft.com/office/officeart/2005/8/layout/pyramid2" loCatId="list" qsTypeId="urn:microsoft.com/office/officeart/2005/8/quickstyle/simple1" qsCatId="simple" csTypeId="urn:microsoft.com/office/officeart/2005/8/colors/accent1_2" csCatId="accent1" phldr="1"/>
      <dgm:spPr/>
    </dgm:pt>
    <dgm:pt modelId="{A44EC1F3-CE00-4D39-8F94-B4BC5B917B0D}">
      <dgm:prSet phldrT="[Text]" custT="1"/>
      <dgm:spPr/>
      <dgm:t>
        <a:bodyPr/>
        <a:lstStyle/>
        <a:p>
          <a:pPr>
            <a:buNone/>
          </a:pPr>
          <a:r>
            <a:rPr lang="en-IN" sz="2000" dirty="0" smtClean="0"/>
            <a:t>Introduction to Reinforcement Learning</a:t>
          </a:r>
          <a:endParaRPr lang="en-IN" sz="2000" dirty="0"/>
        </a:p>
      </dgm:t>
    </dgm:pt>
    <dgm:pt modelId="{222D1F7F-8F7E-470B-A78E-8414695765C3}" type="parTrans" cxnId="{2B94BFB2-E628-42C8-9BA0-050CCD7B9C46}">
      <dgm:prSet/>
      <dgm:spPr/>
      <dgm:t>
        <a:bodyPr/>
        <a:lstStyle/>
        <a:p>
          <a:endParaRPr lang="en-IN"/>
        </a:p>
      </dgm:t>
    </dgm:pt>
    <dgm:pt modelId="{8B4F83E2-55F2-4A12-8085-6287BD100F54}" type="sibTrans" cxnId="{2B94BFB2-E628-42C8-9BA0-050CCD7B9C46}">
      <dgm:prSet/>
      <dgm:spPr/>
      <dgm:t>
        <a:bodyPr/>
        <a:lstStyle/>
        <a:p>
          <a:endParaRPr lang="en-IN"/>
        </a:p>
      </dgm:t>
    </dgm:pt>
    <dgm:pt modelId="{4998EAA9-100A-49F3-B492-462E421183BA}">
      <dgm:prSet phldrT="[Text]" custT="1"/>
      <dgm:spPr/>
      <dgm:t>
        <a:bodyPr/>
        <a:lstStyle/>
        <a:p>
          <a:pPr>
            <a:buNone/>
          </a:pPr>
          <a:r>
            <a:rPr lang="en-IN" sz="2000" dirty="0" smtClean="0"/>
            <a:t>Reinforcement</a:t>
          </a:r>
          <a:r>
            <a:rPr lang="en-IN" sz="2000" baseline="0" dirty="0" smtClean="0"/>
            <a:t> Learning Framework and Elements</a:t>
          </a:r>
          <a:endParaRPr lang="en-IN" sz="2000" dirty="0"/>
        </a:p>
      </dgm:t>
    </dgm:pt>
    <dgm:pt modelId="{3AF9877B-A253-4D0E-9B9E-3566321A3042}" type="parTrans" cxnId="{69B6F4BE-3D69-4B40-B904-F3F15B07FDB9}">
      <dgm:prSet/>
      <dgm:spPr/>
      <dgm:t>
        <a:bodyPr/>
        <a:lstStyle/>
        <a:p>
          <a:endParaRPr lang="en-IN"/>
        </a:p>
      </dgm:t>
    </dgm:pt>
    <dgm:pt modelId="{EBC6596E-3747-456E-BE74-4A539A0CD570}" type="sibTrans" cxnId="{69B6F4BE-3D69-4B40-B904-F3F15B07FDB9}">
      <dgm:prSet/>
      <dgm:spPr/>
      <dgm:t>
        <a:bodyPr/>
        <a:lstStyle/>
        <a:p>
          <a:endParaRPr lang="en-IN"/>
        </a:p>
      </dgm:t>
    </dgm:pt>
    <dgm:pt modelId="{59A668A1-E8B0-4D2D-8C89-D4197BACE43A}">
      <dgm:prSet phldrT="[Text]" custT="1"/>
      <dgm:spPr/>
      <dgm:t>
        <a:bodyPr/>
        <a:lstStyle/>
        <a:p>
          <a:r>
            <a:rPr lang="en-IN" sz="2000" dirty="0" smtClean="0"/>
            <a:t>Markov</a:t>
          </a:r>
          <a:r>
            <a:rPr lang="en-IN" sz="2000" baseline="0" dirty="0" smtClean="0"/>
            <a:t> Decision Process</a:t>
          </a:r>
          <a:endParaRPr lang="en-IN" sz="2000" dirty="0"/>
        </a:p>
      </dgm:t>
    </dgm:pt>
    <dgm:pt modelId="{6AF7FBB8-5908-4754-AD00-A62EA8D21F83}" type="parTrans" cxnId="{8B449782-37D8-4F3A-ABAD-A01D301B2E0F}">
      <dgm:prSet/>
      <dgm:spPr/>
      <dgm:t>
        <a:bodyPr/>
        <a:lstStyle/>
        <a:p>
          <a:endParaRPr lang="en-IN"/>
        </a:p>
      </dgm:t>
    </dgm:pt>
    <dgm:pt modelId="{17284F5A-3833-4F1B-9A08-5831C98F628E}" type="sibTrans" cxnId="{8B449782-37D8-4F3A-ABAD-A01D301B2E0F}">
      <dgm:prSet/>
      <dgm:spPr/>
      <dgm:t>
        <a:bodyPr/>
        <a:lstStyle/>
        <a:p>
          <a:endParaRPr lang="en-IN"/>
        </a:p>
      </dgm:t>
    </dgm:pt>
    <dgm:pt modelId="{2FBA4ACD-96F3-4381-A943-74356F99600D}">
      <dgm:prSet phldrT="[Text]" custT="1"/>
      <dgm:spPr/>
      <dgm:t>
        <a:bodyPr/>
        <a:lstStyle/>
        <a:p>
          <a:r>
            <a:rPr lang="en-IN" sz="2000" dirty="0" smtClean="0"/>
            <a:t>Q-value and Advantage based Algorithms</a:t>
          </a:r>
          <a:endParaRPr lang="en-IN" sz="2000" dirty="0"/>
        </a:p>
      </dgm:t>
    </dgm:pt>
    <dgm:pt modelId="{4191C68F-4C5C-4409-AB4D-6B1B59266469}" type="parTrans" cxnId="{AF92FC9B-6A96-4DCB-B312-945763329F3D}">
      <dgm:prSet/>
      <dgm:spPr/>
      <dgm:t>
        <a:bodyPr/>
        <a:lstStyle/>
        <a:p>
          <a:endParaRPr lang="en-IN"/>
        </a:p>
      </dgm:t>
    </dgm:pt>
    <dgm:pt modelId="{0B07D336-B03A-4E17-BC90-A2C03D71B1D1}" type="sibTrans" cxnId="{AF92FC9B-6A96-4DCB-B312-945763329F3D}">
      <dgm:prSet/>
      <dgm:spPr/>
      <dgm:t>
        <a:bodyPr/>
        <a:lstStyle/>
        <a:p>
          <a:endParaRPr lang="en-IN"/>
        </a:p>
      </dgm:t>
    </dgm:pt>
    <dgm:pt modelId="{BC8AFC22-06B8-44B8-81EC-EFDC349E6314}">
      <dgm:prSet phldrT="[Text]" custT="1"/>
      <dgm:spPr/>
      <dgm:t>
        <a:bodyPr/>
        <a:lstStyle/>
        <a:p>
          <a:pPr>
            <a:buNone/>
          </a:pPr>
          <a:r>
            <a:rPr lang="en-IN" sz="2000" dirty="0" smtClean="0"/>
            <a:t>Multi-Arm</a:t>
          </a:r>
          <a:r>
            <a:rPr lang="en-IN" sz="2000" baseline="0" dirty="0" smtClean="0"/>
            <a:t> Bandit</a:t>
          </a:r>
          <a:endParaRPr lang="en-IN" sz="2000" dirty="0"/>
        </a:p>
      </dgm:t>
    </dgm:pt>
    <dgm:pt modelId="{C9716CFF-F3AA-404C-887B-DC04B84869AA}" type="parTrans" cxnId="{16D62C0D-25BE-4D27-9014-0C67F999A6BD}">
      <dgm:prSet/>
      <dgm:spPr/>
      <dgm:t>
        <a:bodyPr/>
        <a:lstStyle/>
        <a:p>
          <a:endParaRPr lang="en-US"/>
        </a:p>
      </dgm:t>
    </dgm:pt>
    <dgm:pt modelId="{E08CE9ED-F056-4BDE-B341-2B044923D875}" type="sibTrans" cxnId="{16D62C0D-25BE-4D27-9014-0C67F999A6BD}">
      <dgm:prSet/>
      <dgm:spPr/>
      <dgm:t>
        <a:bodyPr/>
        <a:lstStyle/>
        <a:p>
          <a:endParaRPr lang="en-US"/>
        </a:p>
      </dgm:t>
    </dgm:pt>
    <dgm:pt modelId="{704ACACB-D60E-4C33-994F-E5870F6D61C9}" type="pres">
      <dgm:prSet presAssocID="{406FEE4F-8883-40CA-BB99-4C3FA4B72EFA}" presName="compositeShape" presStyleCnt="0">
        <dgm:presLayoutVars>
          <dgm:dir/>
          <dgm:resizeHandles/>
        </dgm:presLayoutVars>
      </dgm:prSet>
      <dgm:spPr/>
    </dgm:pt>
    <dgm:pt modelId="{B23CA3A2-A1C1-4763-B7A0-D98527DABE87}" type="pres">
      <dgm:prSet presAssocID="{406FEE4F-8883-40CA-BB99-4C3FA4B72EFA}" presName="pyramid" presStyleLbl="node1" presStyleIdx="0" presStyleCnt="1"/>
      <dgm:spPr/>
    </dgm:pt>
    <dgm:pt modelId="{87FC6EFC-548B-404E-9658-F1993820866B}" type="pres">
      <dgm:prSet presAssocID="{406FEE4F-8883-40CA-BB99-4C3FA4B72EFA}" presName="theList" presStyleCnt="0"/>
      <dgm:spPr/>
    </dgm:pt>
    <dgm:pt modelId="{EEEB0404-FBE9-40C6-AA60-8997B9B96525}" type="pres">
      <dgm:prSet presAssocID="{A44EC1F3-CE00-4D39-8F94-B4BC5B917B0D}" presName="aNode" presStyleLbl="fgAcc1" presStyleIdx="0" presStyleCnt="5">
        <dgm:presLayoutVars>
          <dgm:bulletEnabled val="1"/>
        </dgm:presLayoutVars>
      </dgm:prSet>
      <dgm:spPr/>
      <dgm:t>
        <a:bodyPr/>
        <a:lstStyle/>
        <a:p>
          <a:endParaRPr lang="en-IN"/>
        </a:p>
      </dgm:t>
    </dgm:pt>
    <dgm:pt modelId="{B63C8061-713F-4C01-AD9A-D5AD10EF5A04}" type="pres">
      <dgm:prSet presAssocID="{A44EC1F3-CE00-4D39-8F94-B4BC5B917B0D}" presName="aSpace" presStyleCnt="0"/>
      <dgm:spPr/>
    </dgm:pt>
    <dgm:pt modelId="{40427C2D-EA3E-4314-B711-74C5959C92CA}" type="pres">
      <dgm:prSet presAssocID="{4998EAA9-100A-49F3-B492-462E421183BA}" presName="aNode" presStyleLbl="fgAcc1" presStyleIdx="1" presStyleCnt="5">
        <dgm:presLayoutVars>
          <dgm:bulletEnabled val="1"/>
        </dgm:presLayoutVars>
      </dgm:prSet>
      <dgm:spPr/>
      <dgm:t>
        <a:bodyPr/>
        <a:lstStyle/>
        <a:p>
          <a:endParaRPr lang="en-IN"/>
        </a:p>
      </dgm:t>
    </dgm:pt>
    <dgm:pt modelId="{18EFB926-A1CC-4451-BED6-5B5B3AE5E1D6}" type="pres">
      <dgm:prSet presAssocID="{4998EAA9-100A-49F3-B492-462E421183BA}" presName="aSpace" presStyleCnt="0"/>
      <dgm:spPr/>
    </dgm:pt>
    <dgm:pt modelId="{D240CF6F-0D2E-4AB4-973A-B320401BC37E}" type="pres">
      <dgm:prSet presAssocID="{BC8AFC22-06B8-44B8-81EC-EFDC349E6314}" presName="aNode" presStyleLbl="fgAcc1" presStyleIdx="2" presStyleCnt="5">
        <dgm:presLayoutVars>
          <dgm:bulletEnabled val="1"/>
        </dgm:presLayoutVars>
      </dgm:prSet>
      <dgm:spPr/>
      <dgm:t>
        <a:bodyPr/>
        <a:lstStyle/>
        <a:p>
          <a:endParaRPr lang="en-IN"/>
        </a:p>
      </dgm:t>
    </dgm:pt>
    <dgm:pt modelId="{D18C455B-3B61-424B-8340-29E9DD7BCD3C}" type="pres">
      <dgm:prSet presAssocID="{BC8AFC22-06B8-44B8-81EC-EFDC349E6314}" presName="aSpace" presStyleCnt="0"/>
      <dgm:spPr/>
    </dgm:pt>
    <dgm:pt modelId="{E8715E7E-22ED-4EE3-A653-99F6F16B89F7}" type="pres">
      <dgm:prSet presAssocID="{59A668A1-E8B0-4D2D-8C89-D4197BACE43A}" presName="aNode" presStyleLbl="fgAcc1" presStyleIdx="3" presStyleCnt="5">
        <dgm:presLayoutVars>
          <dgm:bulletEnabled val="1"/>
        </dgm:presLayoutVars>
      </dgm:prSet>
      <dgm:spPr/>
      <dgm:t>
        <a:bodyPr/>
        <a:lstStyle/>
        <a:p>
          <a:endParaRPr lang="en-IN"/>
        </a:p>
      </dgm:t>
    </dgm:pt>
    <dgm:pt modelId="{BD59C15E-3B0E-41F0-A227-90A3592DA95A}" type="pres">
      <dgm:prSet presAssocID="{59A668A1-E8B0-4D2D-8C89-D4197BACE43A}" presName="aSpace" presStyleCnt="0"/>
      <dgm:spPr/>
    </dgm:pt>
    <dgm:pt modelId="{56879673-8D8B-49BB-A941-35F50433F33F}" type="pres">
      <dgm:prSet presAssocID="{2FBA4ACD-96F3-4381-A943-74356F99600D}" presName="aNode" presStyleLbl="fgAcc1" presStyleIdx="4" presStyleCnt="5">
        <dgm:presLayoutVars>
          <dgm:bulletEnabled val="1"/>
        </dgm:presLayoutVars>
      </dgm:prSet>
      <dgm:spPr/>
      <dgm:t>
        <a:bodyPr/>
        <a:lstStyle/>
        <a:p>
          <a:endParaRPr lang="en-IN"/>
        </a:p>
      </dgm:t>
    </dgm:pt>
    <dgm:pt modelId="{A2FB9489-B2D5-4F34-A638-BF3A07B3D777}" type="pres">
      <dgm:prSet presAssocID="{2FBA4ACD-96F3-4381-A943-74356F99600D}" presName="aSpace" presStyleCnt="0"/>
      <dgm:spPr/>
    </dgm:pt>
  </dgm:ptLst>
  <dgm:cxnLst>
    <dgm:cxn modelId="{2B94BFB2-E628-42C8-9BA0-050CCD7B9C46}" srcId="{406FEE4F-8883-40CA-BB99-4C3FA4B72EFA}" destId="{A44EC1F3-CE00-4D39-8F94-B4BC5B917B0D}" srcOrd="0" destOrd="0" parTransId="{222D1F7F-8F7E-470B-A78E-8414695765C3}" sibTransId="{8B4F83E2-55F2-4A12-8085-6287BD100F54}"/>
    <dgm:cxn modelId="{F6674B8F-E750-4971-BE94-5FEE8D01BC5A}" type="presOf" srcId="{59A668A1-E8B0-4D2D-8C89-D4197BACE43A}" destId="{E8715E7E-22ED-4EE3-A653-99F6F16B89F7}" srcOrd="0" destOrd="0" presId="urn:microsoft.com/office/officeart/2005/8/layout/pyramid2"/>
    <dgm:cxn modelId="{8B449782-37D8-4F3A-ABAD-A01D301B2E0F}" srcId="{406FEE4F-8883-40CA-BB99-4C3FA4B72EFA}" destId="{59A668A1-E8B0-4D2D-8C89-D4197BACE43A}" srcOrd="3" destOrd="0" parTransId="{6AF7FBB8-5908-4754-AD00-A62EA8D21F83}" sibTransId="{17284F5A-3833-4F1B-9A08-5831C98F628E}"/>
    <dgm:cxn modelId="{7034DE7C-E1E3-4A6E-B15C-0FF1E4153853}" type="presOf" srcId="{2FBA4ACD-96F3-4381-A943-74356F99600D}" destId="{56879673-8D8B-49BB-A941-35F50433F33F}" srcOrd="0" destOrd="0" presId="urn:microsoft.com/office/officeart/2005/8/layout/pyramid2"/>
    <dgm:cxn modelId="{AF92FC9B-6A96-4DCB-B312-945763329F3D}" srcId="{406FEE4F-8883-40CA-BB99-4C3FA4B72EFA}" destId="{2FBA4ACD-96F3-4381-A943-74356F99600D}" srcOrd="4" destOrd="0" parTransId="{4191C68F-4C5C-4409-AB4D-6B1B59266469}" sibTransId="{0B07D336-B03A-4E17-BC90-A2C03D71B1D1}"/>
    <dgm:cxn modelId="{430EF5A8-BF5D-4CF4-9A34-0731403E1C03}" type="presOf" srcId="{406FEE4F-8883-40CA-BB99-4C3FA4B72EFA}" destId="{704ACACB-D60E-4C33-994F-E5870F6D61C9}" srcOrd="0" destOrd="0" presId="urn:microsoft.com/office/officeart/2005/8/layout/pyramid2"/>
    <dgm:cxn modelId="{69B6F4BE-3D69-4B40-B904-F3F15B07FDB9}" srcId="{406FEE4F-8883-40CA-BB99-4C3FA4B72EFA}" destId="{4998EAA9-100A-49F3-B492-462E421183BA}" srcOrd="1" destOrd="0" parTransId="{3AF9877B-A253-4D0E-9B9E-3566321A3042}" sibTransId="{EBC6596E-3747-456E-BE74-4A539A0CD570}"/>
    <dgm:cxn modelId="{C71AC3C1-F135-4BD2-BE26-8EC10829FCBD}" type="presOf" srcId="{4998EAA9-100A-49F3-B492-462E421183BA}" destId="{40427C2D-EA3E-4314-B711-74C5959C92CA}" srcOrd="0" destOrd="0" presId="urn:microsoft.com/office/officeart/2005/8/layout/pyramid2"/>
    <dgm:cxn modelId="{5D64AB73-20EC-4873-9C2B-C45785D30E5E}" type="presOf" srcId="{BC8AFC22-06B8-44B8-81EC-EFDC349E6314}" destId="{D240CF6F-0D2E-4AB4-973A-B320401BC37E}" srcOrd="0" destOrd="0" presId="urn:microsoft.com/office/officeart/2005/8/layout/pyramid2"/>
    <dgm:cxn modelId="{65AD0866-D88A-4B0B-B59F-AA7C810730AA}" type="presOf" srcId="{A44EC1F3-CE00-4D39-8F94-B4BC5B917B0D}" destId="{EEEB0404-FBE9-40C6-AA60-8997B9B96525}" srcOrd="0" destOrd="0" presId="urn:microsoft.com/office/officeart/2005/8/layout/pyramid2"/>
    <dgm:cxn modelId="{16D62C0D-25BE-4D27-9014-0C67F999A6BD}" srcId="{406FEE4F-8883-40CA-BB99-4C3FA4B72EFA}" destId="{BC8AFC22-06B8-44B8-81EC-EFDC349E6314}" srcOrd="2" destOrd="0" parTransId="{C9716CFF-F3AA-404C-887B-DC04B84869AA}" sibTransId="{E08CE9ED-F056-4BDE-B341-2B044923D875}"/>
    <dgm:cxn modelId="{92D3CEA4-B9FF-4A76-90B2-7AB9F99C3D00}" type="presParOf" srcId="{704ACACB-D60E-4C33-994F-E5870F6D61C9}" destId="{B23CA3A2-A1C1-4763-B7A0-D98527DABE87}" srcOrd="0" destOrd="0" presId="urn:microsoft.com/office/officeart/2005/8/layout/pyramid2"/>
    <dgm:cxn modelId="{DF56B90E-511E-43F9-95A3-1FE3470C626C}" type="presParOf" srcId="{704ACACB-D60E-4C33-994F-E5870F6D61C9}" destId="{87FC6EFC-548B-404E-9658-F1993820866B}" srcOrd="1" destOrd="0" presId="urn:microsoft.com/office/officeart/2005/8/layout/pyramid2"/>
    <dgm:cxn modelId="{FC1A088B-31F2-4867-8D51-7E9638B096BE}" type="presParOf" srcId="{87FC6EFC-548B-404E-9658-F1993820866B}" destId="{EEEB0404-FBE9-40C6-AA60-8997B9B96525}" srcOrd="0" destOrd="0" presId="urn:microsoft.com/office/officeart/2005/8/layout/pyramid2"/>
    <dgm:cxn modelId="{1852C847-E74D-44F4-B486-2D4E140694C0}" type="presParOf" srcId="{87FC6EFC-548B-404E-9658-F1993820866B}" destId="{B63C8061-713F-4C01-AD9A-D5AD10EF5A04}" srcOrd="1" destOrd="0" presId="urn:microsoft.com/office/officeart/2005/8/layout/pyramid2"/>
    <dgm:cxn modelId="{9C918FDF-F026-49B9-B870-D7F2D80BC981}" type="presParOf" srcId="{87FC6EFC-548B-404E-9658-F1993820866B}" destId="{40427C2D-EA3E-4314-B711-74C5959C92CA}" srcOrd="2" destOrd="0" presId="urn:microsoft.com/office/officeart/2005/8/layout/pyramid2"/>
    <dgm:cxn modelId="{8A3DC4DE-6D2C-47EC-84FE-F8D4BC0AD73A}" type="presParOf" srcId="{87FC6EFC-548B-404E-9658-F1993820866B}" destId="{18EFB926-A1CC-4451-BED6-5B5B3AE5E1D6}" srcOrd="3" destOrd="0" presId="urn:microsoft.com/office/officeart/2005/8/layout/pyramid2"/>
    <dgm:cxn modelId="{CD5AC54D-BA2F-464D-99D4-D0B53F8A745E}" type="presParOf" srcId="{87FC6EFC-548B-404E-9658-F1993820866B}" destId="{D240CF6F-0D2E-4AB4-973A-B320401BC37E}" srcOrd="4" destOrd="0" presId="urn:microsoft.com/office/officeart/2005/8/layout/pyramid2"/>
    <dgm:cxn modelId="{F55EA4CA-57FE-46F5-B0DB-95DBE35AE79E}" type="presParOf" srcId="{87FC6EFC-548B-404E-9658-F1993820866B}" destId="{D18C455B-3B61-424B-8340-29E9DD7BCD3C}" srcOrd="5" destOrd="0" presId="urn:microsoft.com/office/officeart/2005/8/layout/pyramid2"/>
    <dgm:cxn modelId="{B8DB03E7-01E2-4A6D-92C6-78FFA3ECD84C}" type="presParOf" srcId="{87FC6EFC-548B-404E-9658-F1993820866B}" destId="{E8715E7E-22ED-4EE3-A653-99F6F16B89F7}" srcOrd="6" destOrd="0" presId="urn:microsoft.com/office/officeart/2005/8/layout/pyramid2"/>
    <dgm:cxn modelId="{1E2B6632-5DE3-4151-AC4C-94AD4D61F08F}" type="presParOf" srcId="{87FC6EFC-548B-404E-9658-F1993820866B}" destId="{BD59C15E-3B0E-41F0-A227-90A3592DA95A}" srcOrd="7" destOrd="0" presId="urn:microsoft.com/office/officeart/2005/8/layout/pyramid2"/>
    <dgm:cxn modelId="{4DBC6584-E017-4424-BB87-226D0D295196}" type="presParOf" srcId="{87FC6EFC-548B-404E-9658-F1993820866B}" destId="{56879673-8D8B-49BB-A941-35F50433F33F}" srcOrd="8" destOrd="0" presId="urn:microsoft.com/office/officeart/2005/8/layout/pyramid2"/>
    <dgm:cxn modelId="{8BCFCC99-16C5-4B81-B9FA-2A36D1FB5532}" type="presParOf" srcId="{87FC6EFC-548B-404E-9658-F1993820866B}" destId="{A2FB9489-B2D5-4F34-A638-BF3A07B3D777}" srcOrd="9" destOrd="0" presId="urn:microsoft.com/office/officeart/2005/8/layout/pyramid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CA3A2-A1C1-4763-B7A0-D98527DABE87}">
      <dsp:nvSpPr>
        <dsp:cNvPr id="0" name=""/>
        <dsp:cNvSpPr/>
      </dsp:nvSpPr>
      <dsp:spPr>
        <a:xfrm>
          <a:off x="699074" y="0"/>
          <a:ext cx="5134219" cy="5134219"/>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EB0404-FBE9-40C6-AA60-8997B9B96525}">
      <dsp:nvSpPr>
        <dsp:cNvPr id="0" name=""/>
        <dsp:cNvSpPr/>
      </dsp:nvSpPr>
      <dsp:spPr>
        <a:xfrm>
          <a:off x="3266183" y="513923"/>
          <a:ext cx="3337242" cy="730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buNone/>
          </a:pPr>
          <a:r>
            <a:rPr lang="en-IN" sz="2000" kern="1200" dirty="0" smtClean="0"/>
            <a:t>Introduction to Reinforcement Learning</a:t>
          </a:r>
          <a:endParaRPr lang="en-IN" sz="2000" kern="1200" dirty="0"/>
        </a:p>
      </dsp:txBody>
      <dsp:txXfrm>
        <a:off x="3301820" y="549560"/>
        <a:ext cx="3265968" cy="658747"/>
      </dsp:txXfrm>
    </dsp:sp>
    <dsp:sp modelId="{40427C2D-EA3E-4314-B711-74C5959C92CA}">
      <dsp:nvSpPr>
        <dsp:cNvPr id="0" name=""/>
        <dsp:cNvSpPr/>
      </dsp:nvSpPr>
      <dsp:spPr>
        <a:xfrm>
          <a:off x="3266183" y="1335197"/>
          <a:ext cx="3337242" cy="730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buNone/>
          </a:pPr>
          <a:r>
            <a:rPr lang="en-IN" sz="2000" kern="1200" dirty="0" smtClean="0"/>
            <a:t>Reinforcement</a:t>
          </a:r>
          <a:r>
            <a:rPr lang="en-IN" sz="2000" kern="1200" baseline="0" dirty="0" smtClean="0"/>
            <a:t> Learning Framework and Elements</a:t>
          </a:r>
          <a:endParaRPr lang="en-IN" sz="2000" kern="1200" dirty="0"/>
        </a:p>
      </dsp:txBody>
      <dsp:txXfrm>
        <a:off x="3301820" y="1370834"/>
        <a:ext cx="3265968" cy="658747"/>
      </dsp:txXfrm>
    </dsp:sp>
    <dsp:sp modelId="{D240CF6F-0D2E-4AB4-973A-B320401BC37E}">
      <dsp:nvSpPr>
        <dsp:cNvPr id="0" name=""/>
        <dsp:cNvSpPr/>
      </dsp:nvSpPr>
      <dsp:spPr>
        <a:xfrm>
          <a:off x="3266183" y="2156472"/>
          <a:ext cx="3337242" cy="730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buNone/>
          </a:pPr>
          <a:r>
            <a:rPr lang="en-IN" sz="2000" kern="1200" dirty="0" smtClean="0"/>
            <a:t>Multi-Arm</a:t>
          </a:r>
          <a:r>
            <a:rPr lang="en-IN" sz="2000" kern="1200" baseline="0" dirty="0" smtClean="0"/>
            <a:t> Bandit</a:t>
          </a:r>
          <a:endParaRPr lang="en-IN" sz="2000" kern="1200" dirty="0"/>
        </a:p>
      </dsp:txBody>
      <dsp:txXfrm>
        <a:off x="3301820" y="2192109"/>
        <a:ext cx="3265968" cy="658747"/>
      </dsp:txXfrm>
    </dsp:sp>
    <dsp:sp modelId="{E8715E7E-22ED-4EE3-A653-99F6F16B89F7}">
      <dsp:nvSpPr>
        <dsp:cNvPr id="0" name=""/>
        <dsp:cNvSpPr/>
      </dsp:nvSpPr>
      <dsp:spPr>
        <a:xfrm>
          <a:off x="3266183" y="2977746"/>
          <a:ext cx="3337242" cy="730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smtClean="0"/>
            <a:t>Markov</a:t>
          </a:r>
          <a:r>
            <a:rPr lang="en-IN" sz="2000" kern="1200" baseline="0" dirty="0" smtClean="0"/>
            <a:t> Decision Process</a:t>
          </a:r>
          <a:endParaRPr lang="en-IN" sz="2000" kern="1200" dirty="0"/>
        </a:p>
      </dsp:txBody>
      <dsp:txXfrm>
        <a:off x="3301820" y="3013383"/>
        <a:ext cx="3265968" cy="658747"/>
      </dsp:txXfrm>
    </dsp:sp>
    <dsp:sp modelId="{56879673-8D8B-49BB-A941-35F50433F33F}">
      <dsp:nvSpPr>
        <dsp:cNvPr id="0" name=""/>
        <dsp:cNvSpPr/>
      </dsp:nvSpPr>
      <dsp:spPr>
        <a:xfrm>
          <a:off x="3266183" y="3799021"/>
          <a:ext cx="3337242" cy="730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smtClean="0"/>
            <a:t>Q-value and Advantage based Algorithms</a:t>
          </a:r>
          <a:endParaRPr lang="en-IN" sz="2000" kern="1200" dirty="0"/>
        </a:p>
      </dsp:txBody>
      <dsp:txXfrm>
        <a:off x="3301820" y="3834658"/>
        <a:ext cx="3265968" cy="65874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F213E-726F-47FC-9646-0CABA7287712}" type="datetimeFigureOut">
              <a:rPr lang="en-IN" smtClean="0"/>
              <a:pPr/>
              <a:t>19-05-2022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BAFFA-B9A8-45B0-88E0-75910A8125B1}" type="slidenum">
              <a:rPr lang="en-IN" smtClean="0"/>
              <a:pPr/>
              <a:t>‹#›</a:t>
            </a:fld>
            <a:endParaRPr lang="en-IN"/>
          </a:p>
        </p:txBody>
      </p:sp>
    </p:spTree>
    <p:extLst>
      <p:ext uri="{BB962C8B-B14F-4D97-AF65-F5344CB8AC3E}">
        <p14:creationId xmlns:p14="http://schemas.microsoft.com/office/powerpoint/2010/main" xmlns="" val="161457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Careerera is one of the leading providers of Higher Education Professional Certification Training, Test Preparation, K -12 Education, Language Training, and other skill training for Adults and kids in the field of IT, Management, Software Development, Project Management, Quality Assurance and many more.</a:t>
            </a:r>
          </a:p>
          <a:p>
            <a:endParaRPr lang="en-US" dirty="0"/>
          </a:p>
          <a:p>
            <a:r>
              <a:rPr lang="en-US" dirty="0"/>
              <a:t>NEET, JEE Mains, AIEEE and more</a:t>
            </a:r>
            <a:endParaRPr lang="en-IN" dirty="0"/>
          </a:p>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E0FA8D-9C83-4E96-9AE5-085C7DF6C6E2}"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15736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5D8FB0D7-83FC-48AB-87E0-F8FDF8A85079}"/>
              </a:ext>
            </a:extLst>
          </p:cNvPr>
          <p:cNvGrpSpPr/>
          <p:nvPr userDrawn="1"/>
        </p:nvGrpSpPr>
        <p:grpSpPr>
          <a:xfrm rot="281639">
            <a:off x="9203860" y="2164070"/>
            <a:ext cx="3832496" cy="5271389"/>
            <a:chOff x="4819517" y="2883145"/>
            <a:chExt cx="664917" cy="914557"/>
          </a:xfrm>
        </p:grpSpPr>
        <p:sp>
          <p:nvSpPr>
            <p:cNvPr id="8" name="Isosceles Triangle 7">
              <a:extLst>
                <a:ext uri="{FF2B5EF4-FFF2-40B4-BE49-F238E27FC236}">
                  <a16:creationId xmlns:a16="http://schemas.microsoft.com/office/drawing/2014/main" xmlns="" id="{9B9C52BA-4CCB-456B-9858-0D2E3307482F}"/>
                </a:ext>
              </a:extLst>
            </p:cNvPr>
            <p:cNvSpPr/>
            <p:nvPr userDrawn="1"/>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DF44E2BA-1A4F-4F1C-A48B-CFBA12B9D8F5}"/>
                </a:ext>
              </a:extLst>
            </p:cNvPr>
            <p:cNvSpPr/>
            <p:nvPr userDrawn="1"/>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AF4B6B3C-9B7B-4F3B-A698-F2A509F8F9D1}"/>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6E1F0B4F-E967-400C-B8A8-271393632B8C}"/>
                </a:ext>
              </a:extLst>
            </p:cNvPr>
            <p:cNvSpPr/>
            <p:nvPr userDrawn="1"/>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xmlns="" id="{F0CA5A05-E4B7-4ED5-8A28-3BF7640CEB5E}"/>
              </a:ext>
            </a:extLst>
          </p:cNvPr>
          <p:cNvSpPr>
            <a:spLocks noGrp="1"/>
          </p:cNvSpPr>
          <p:nvPr>
            <p:ph type="ctrTitle"/>
          </p:nvPr>
        </p:nvSpPr>
        <p:spPr>
          <a:xfrm>
            <a:off x="838200" y="2901952"/>
            <a:ext cx="9144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a16="http://schemas.microsoft.com/office/drawing/2014/main" xmlns="" id="{2C2799B5-4B78-43A9-BC48-E6FAEA4D7981}"/>
              </a:ext>
            </a:extLst>
          </p:cNvPr>
          <p:cNvSpPr>
            <a:spLocks noGrp="1"/>
          </p:cNvSpPr>
          <p:nvPr>
            <p:ph type="subTitle" idx="1"/>
          </p:nvPr>
        </p:nvSpPr>
        <p:spPr>
          <a:xfrm>
            <a:off x="838200" y="4242053"/>
            <a:ext cx="9144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a16="http://schemas.microsoft.com/office/drawing/2014/main" xmlns="" id="{750CEEEB-FA8D-4DDE-8C81-E7C9352317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A41967-67D6-42A7-990B-DF536AE4D1E9}"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xmlns="" id="{71311DFE-8BCD-43F1-AAB3-6B4D414F833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133B8969-9C6A-41EC-99CB-97D32C31A9A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xmlns="" id="{8D34AB07-6B1E-4407-8FC1-F7C3B9D69FD2}"/>
              </a:ext>
            </a:extLst>
          </p:cNvPr>
          <p:cNvGrpSpPr/>
          <p:nvPr userDrawn="1"/>
        </p:nvGrpSpPr>
        <p:grpSpPr>
          <a:xfrm>
            <a:off x="403300" y="1773213"/>
            <a:ext cx="3178100" cy="1128739"/>
            <a:chOff x="4819517" y="2883145"/>
            <a:chExt cx="2575046" cy="914557"/>
          </a:xfrm>
        </p:grpSpPr>
        <p:grpSp>
          <p:nvGrpSpPr>
            <p:cNvPr id="24" name="Group 23">
              <a:extLst>
                <a:ext uri="{FF2B5EF4-FFF2-40B4-BE49-F238E27FC236}">
                  <a16:creationId xmlns:a16="http://schemas.microsoft.com/office/drawing/2014/main" xmlns="" id="{F2E69536-681A-410F-B254-6925898D1784}"/>
                </a:ext>
              </a:extLst>
            </p:cNvPr>
            <p:cNvGrpSpPr/>
            <p:nvPr userDrawn="1"/>
          </p:nvGrpSpPr>
          <p:grpSpPr>
            <a:xfrm>
              <a:off x="4819517" y="2883145"/>
              <a:ext cx="664917" cy="914557"/>
              <a:chOff x="4819517" y="2883145"/>
              <a:chExt cx="664917" cy="914557"/>
            </a:xfrm>
          </p:grpSpPr>
          <p:sp>
            <p:nvSpPr>
              <p:cNvPr id="27" name="Isosceles Triangle 26">
                <a:extLst>
                  <a:ext uri="{FF2B5EF4-FFF2-40B4-BE49-F238E27FC236}">
                    <a16:creationId xmlns:a16="http://schemas.microsoft.com/office/drawing/2014/main" xmlns="" id="{4F5577B1-57F9-43EF-9370-9DDC4475407D}"/>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xmlns="" id="{2EF3D72C-E454-49AE-BFB6-0DFE929BE569}"/>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xmlns="" id="{29B53A02-2B41-4728-B85C-6B050F937022}"/>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a16="http://schemas.microsoft.com/office/drawing/2014/main" xmlns="" id="{7D1B2F26-9C3C-483E-8786-87550CF020E6}"/>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5" name="TextBox 24">
              <a:extLst>
                <a:ext uri="{FF2B5EF4-FFF2-40B4-BE49-F238E27FC236}">
                  <a16:creationId xmlns:a16="http://schemas.microsoft.com/office/drawing/2014/main" xmlns="" id="{15DED0BD-2E3E-4687-85AE-1F3627EC882D}"/>
                </a:ext>
              </a:extLst>
            </p:cNvPr>
            <p:cNvSpPr txBox="1"/>
            <p:nvPr userDrawn="1"/>
          </p:nvSpPr>
          <p:spPr>
            <a:xfrm>
              <a:off x="5359039" y="3320627"/>
              <a:ext cx="2035524" cy="4738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28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6" name="TextBox 25">
              <a:extLst>
                <a:ext uri="{FF2B5EF4-FFF2-40B4-BE49-F238E27FC236}">
                  <a16:creationId xmlns:a16="http://schemas.microsoft.com/office/drawing/2014/main" xmlns="" id="{663911DA-D578-42C3-A0B7-DAE8B3F15127}"/>
                </a:ext>
              </a:extLst>
            </p:cNvPr>
            <p:cNvSpPr txBox="1"/>
            <p:nvPr userDrawn="1"/>
          </p:nvSpPr>
          <p:spPr>
            <a:xfrm>
              <a:off x="7180073" y="3320627"/>
              <a:ext cx="143275" cy="1995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xmlns="" val="177626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149F54B-5181-48B5-A825-65CE70FEE180}"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a16="http://schemas.microsoft.com/office/drawing/2014/main" xmlns="" id="{B931190E-DC85-470F-A793-7CC3FDD687A1}"/>
              </a:ext>
            </a:extLst>
          </p:cNvPr>
          <p:cNvGrpSpPr/>
          <p:nvPr userDrawn="1"/>
        </p:nvGrpSpPr>
        <p:grpSpPr>
          <a:xfrm>
            <a:off x="11752152" y="5373278"/>
            <a:ext cx="439848" cy="1484721"/>
            <a:chOff x="11344420" y="3996964"/>
            <a:chExt cx="847580" cy="2861035"/>
          </a:xfrm>
        </p:grpSpPr>
        <p:sp>
          <p:nvSpPr>
            <p:cNvPr id="9" name="Isosceles Triangle 8">
              <a:extLst>
                <a:ext uri="{FF2B5EF4-FFF2-40B4-BE49-F238E27FC236}">
                  <a16:creationId xmlns:a16="http://schemas.microsoft.com/office/drawing/2014/main" xmlns="" id="{4F74CCC5-4C4F-4107-B4DA-B973E2380F86}"/>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43B84D8B-DB0C-40E8-93BF-E3AC539FC4F2}"/>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80316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xmlns="" id="{150B4DD2-B3DA-45F3-9459-0DD5C1559FAC}"/>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0" y="816864"/>
            <a:ext cx="12192000" cy="5224272"/>
          </a:xfrm>
          <a:prstGeom prst="rect">
            <a:avLst/>
          </a:prstGeom>
        </p:spPr>
      </p:pic>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149F54B-5181-48B5-A825-65CE70FEE180}"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a16="http://schemas.microsoft.com/office/drawing/2014/main" xmlns="" id="{B931190E-DC85-470F-A793-7CC3FDD687A1}"/>
              </a:ext>
            </a:extLst>
          </p:cNvPr>
          <p:cNvGrpSpPr/>
          <p:nvPr userDrawn="1"/>
        </p:nvGrpSpPr>
        <p:grpSpPr>
          <a:xfrm>
            <a:off x="11752152" y="5373278"/>
            <a:ext cx="439848" cy="1484721"/>
            <a:chOff x="11344420" y="3996964"/>
            <a:chExt cx="847580" cy="2861035"/>
          </a:xfrm>
        </p:grpSpPr>
        <p:sp>
          <p:nvSpPr>
            <p:cNvPr id="9" name="Isosceles Triangle 8">
              <a:extLst>
                <a:ext uri="{FF2B5EF4-FFF2-40B4-BE49-F238E27FC236}">
                  <a16:creationId xmlns:a16="http://schemas.microsoft.com/office/drawing/2014/main" xmlns="" id="{4F74CCC5-4C4F-4107-B4DA-B973E2380F86}"/>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43B84D8B-DB0C-40E8-93BF-E3AC539FC4F2}"/>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4262399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8880"/>
          </a:xfrm>
        </p:spPr>
        <p:txBody>
          <a:bodyPr anchor="ct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3FD4162-3917-4C73-ABB9-2DAE052F997B}"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356130"/>
            <a:ext cx="73152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4038600" y="3429000"/>
            <a:ext cx="73152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a16="http://schemas.microsoft.com/office/drawing/2014/main" xmlns="" id="{7EE04511-8959-4CD1-88F9-51A8846ECCA6}"/>
              </a:ext>
            </a:extLst>
          </p:cNvPr>
          <p:cNvSpPr/>
          <p:nvPr userDrawn="1"/>
        </p:nvSpPr>
        <p:spPr>
          <a:xfrm rot="16200000">
            <a:off x="10946371" y="5615825"/>
            <a:ext cx="1918353" cy="56599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42D5A23A-3A1E-4469-9FAA-5A72B4686C9D}"/>
              </a:ext>
            </a:extLst>
          </p:cNvPr>
          <p:cNvSpPr/>
          <p:nvPr userDrawn="1"/>
        </p:nvSpPr>
        <p:spPr>
          <a:xfrm rot="16200000">
            <a:off x="10949828" y="5615824"/>
            <a:ext cx="1918353" cy="56599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1014787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8D51EDD-0795-4E1B-93F9-F8B29AEE508A}"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7EE04511-8959-4CD1-88F9-51A8846ECCA6}"/>
              </a:ext>
            </a:extLst>
          </p:cNvPr>
          <p:cNvSpPr/>
          <p:nvPr userDrawn="1"/>
        </p:nvSpPr>
        <p:spPr>
          <a:xfrm rot="16200000">
            <a:off x="10683897" y="5353351"/>
            <a:ext cx="2323705" cy="685589"/>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42D5A23A-3A1E-4469-9FAA-5A72B4686C9D}"/>
              </a:ext>
            </a:extLst>
          </p:cNvPr>
          <p:cNvSpPr/>
          <p:nvPr userDrawn="1"/>
        </p:nvSpPr>
        <p:spPr>
          <a:xfrm rot="16200000">
            <a:off x="10687354" y="5353350"/>
            <a:ext cx="2323705" cy="685589"/>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4" name="Content Placeholder 6">
            <a:extLst>
              <a:ext uri="{FF2B5EF4-FFF2-40B4-BE49-F238E27FC236}">
                <a16:creationId xmlns:a16="http://schemas.microsoft.com/office/drawing/2014/main" xmlns="" id="{8888642D-7086-4C35-8CEA-5DBC0E4F95C0}"/>
              </a:ext>
            </a:extLst>
          </p:cNvPr>
          <p:cNvSpPr>
            <a:spLocks noGrp="1"/>
          </p:cNvSpPr>
          <p:nvPr>
            <p:ph sz="quarter" idx="15"/>
          </p:nvPr>
        </p:nvSpPr>
        <p:spPr>
          <a:xfrm>
            <a:off x="859209" y="4350203"/>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4" name="Freeform: Shape 43">
            <a:extLst>
              <a:ext uri="{FF2B5EF4-FFF2-40B4-BE49-F238E27FC236}">
                <a16:creationId xmlns:a16="http://schemas.microsoft.com/office/drawing/2014/main" xmlns="" id="{FE5AF42F-6FD9-458C-8FB7-EC37208EA618}"/>
              </a:ext>
            </a:extLst>
          </p:cNvPr>
          <p:cNvSpPr/>
          <p:nvPr userDrawn="1"/>
        </p:nvSpPr>
        <p:spPr>
          <a:xfrm>
            <a:off x="1849660"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3" name="Title 1">
            <a:extLst>
              <a:ext uri="{FF2B5EF4-FFF2-40B4-BE49-F238E27FC236}">
                <a16:creationId xmlns:a16="http://schemas.microsoft.com/office/drawing/2014/main" xmlns="" id="{8D39A750-7640-4D62-9841-4E4AED771465}"/>
              </a:ext>
            </a:extLst>
          </p:cNvPr>
          <p:cNvSpPr>
            <a:spLocks noGrp="1"/>
          </p:cNvSpPr>
          <p:nvPr>
            <p:ph type="title"/>
          </p:nvPr>
        </p:nvSpPr>
        <p:spPr>
          <a:xfrm>
            <a:off x="838200" y="356659"/>
            <a:ext cx="10515600" cy="699144"/>
          </a:xfrm>
        </p:spPr>
        <p:txBody>
          <a:bodyPr anchor="b">
            <a:normAutofit/>
          </a:bodyPr>
          <a:lstStyle>
            <a:lvl1pPr algn="ctr">
              <a:defRPr sz="3600" b="1"/>
            </a:lvl1pPr>
          </a:lstStyle>
          <a:p>
            <a:r>
              <a:rPr lang="en-US" dirty="0"/>
              <a:t>Click to edit Master title style</a:t>
            </a:r>
            <a:endParaRPr lang="en-IN" dirty="0"/>
          </a:p>
        </p:txBody>
      </p:sp>
      <p:sp>
        <p:nvSpPr>
          <p:cNvPr id="47" name="Freeform: Shape 46">
            <a:extLst>
              <a:ext uri="{FF2B5EF4-FFF2-40B4-BE49-F238E27FC236}">
                <a16:creationId xmlns:a16="http://schemas.microsoft.com/office/drawing/2014/main" xmlns="" id="{3177C1C4-AA32-4A07-B795-A9914CD14E32}"/>
              </a:ext>
            </a:extLst>
          </p:cNvPr>
          <p:cNvSpPr/>
          <p:nvPr userDrawn="1"/>
        </p:nvSpPr>
        <p:spPr>
          <a:xfrm>
            <a:off x="7253793"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50" name="Content Placeholder 6">
            <a:extLst>
              <a:ext uri="{FF2B5EF4-FFF2-40B4-BE49-F238E27FC236}">
                <a16:creationId xmlns:a16="http://schemas.microsoft.com/office/drawing/2014/main" xmlns="" id="{F0E58C78-BE35-42E0-8CED-8499BD50FDCB}"/>
              </a:ext>
            </a:extLst>
          </p:cNvPr>
          <p:cNvSpPr>
            <a:spLocks noGrp="1"/>
          </p:cNvSpPr>
          <p:nvPr>
            <p:ph sz="quarter" idx="22"/>
          </p:nvPr>
        </p:nvSpPr>
        <p:spPr>
          <a:xfrm>
            <a:off x="6181743" y="4343132"/>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3" name="Picture Placeholder 52">
            <a:extLst>
              <a:ext uri="{FF2B5EF4-FFF2-40B4-BE49-F238E27FC236}">
                <a16:creationId xmlns:a16="http://schemas.microsoft.com/office/drawing/2014/main" xmlns="" id="{0E431E79-2066-4366-AA0C-8206543B5440}"/>
              </a:ext>
            </a:extLst>
          </p:cNvPr>
          <p:cNvSpPr>
            <a:spLocks noGrp="1"/>
          </p:cNvSpPr>
          <p:nvPr>
            <p:ph type="pic" sz="quarter" idx="23"/>
          </p:nvPr>
        </p:nvSpPr>
        <p:spPr>
          <a:xfrm>
            <a:off x="1937537"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endParaRPr lang="en-IN" dirty="0"/>
          </a:p>
        </p:txBody>
      </p:sp>
      <p:sp>
        <p:nvSpPr>
          <p:cNvPr id="54" name="Picture Placeholder 53">
            <a:extLst>
              <a:ext uri="{FF2B5EF4-FFF2-40B4-BE49-F238E27FC236}">
                <a16:creationId xmlns:a16="http://schemas.microsoft.com/office/drawing/2014/main" xmlns="" id="{8DC3A275-742B-4C04-84F4-DCC4427770B8}"/>
              </a:ext>
            </a:extLst>
          </p:cNvPr>
          <p:cNvSpPr>
            <a:spLocks noGrp="1"/>
          </p:cNvSpPr>
          <p:nvPr>
            <p:ph type="pic" sz="quarter" idx="24"/>
          </p:nvPr>
        </p:nvSpPr>
        <p:spPr>
          <a:xfrm>
            <a:off x="7344492"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endParaRPr lang="en-IN" dirty="0"/>
          </a:p>
        </p:txBody>
      </p:sp>
      <p:sp>
        <p:nvSpPr>
          <p:cNvPr id="46" name="Text Placeholder 45">
            <a:extLst>
              <a:ext uri="{FF2B5EF4-FFF2-40B4-BE49-F238E27FC236}">
                <a16:creationId xmlns:a16="http://schemas.microsoft.com/office/drawing/2014/main" xmlns="" id="{86B0E411-B629-453D-8745-BED7B640523F}"/>
              </a:ext>
            </a:extLst>
          </p:cNvPr>
          <p:cNvSpPr>
            <a:spLocks noGrp="1"/>
          </p:cNvSpPr>
          <p:nvPr>
            <p:ph type="body" sz="quarter" idx="19" hasCustomPrompt="1"/>
          </p:nvPr>
        </p:nvSpPr>
        <p:spPr>
          <a:xfrm>
            <a:off x="1609306"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a16="http://schemas.microsoft.com/office/drawing/2014/main" xmlns="" id="{DCAE8264-9D82-41D2-AEFC-F6B4BD727EBB}"/>
              </a:ext>
            </a:extLst>
          </p:cNvPr>
          <p:cNvSpPr>
            <a:spLocks noGrp="1"/>
          </p:cNvSpPr>
          <p:nvPr>
            <p:ph type="body" sz="quarter" idx="21" hasCustomPrompt="1"/>
          </p:nvPr>
        </p:nvSpPr>
        <p:spPr>
          <a:xfrm>
            <a:off x="7013439"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p14="http://schemas.microsoft.com/office/powerpoint/2010/main" xmlns="" val="3397011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ECC27F65-3504-44D9-BDFF-7FFF30BF6422}"/>
              </a:ext>
            </a:extLst>
          </p:cNvPr>
          <p:cNvGrpSpPr/>
          <p:nvPr userDrawn="1"/>
        </p:nvGrpSpPr>
        <p:grpSpPr>
          <a:xfrm rot="9900000">
            <a:off x="9086387" y="2127580"/>
            <a:ext cx="2339953" cy="3218478"/>
            <a:chOff x="4819517" y="2883145"/>
            <a:chExt cx="664917" cy="914557"/>
          </a:xfrm>
        </p:grpSpPr>
        <p:sp>
          <p:nvSpPr>
            <p:cNvPr id="7" name="Isosceles Triangle 6">
              <a:extLst>
                <a:ext uri="{FF2B5EF4-FFF2-40B4-BE49-F238E27FC236}">
                  <a16:creationId xmlns:a16="http://schemas.microsoft.com/office/drawing/2014/main" xmlns="" id="{67B065FB-9C3A-4E31-B232-ABA7525CBD77}"/>
                </a:ext>
              </a:extLst>
            </p:cNvPr>
            <p:cNvSpPr/>
            <p:nvPr userDrawn="1"/>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79006805-3E10-427F-998F-48BA748DDC5F}"/>
                </a:ext>
              </a:extLst>
            </p:cNvPr>
            <p:cNvSpPr/>
            <p:nvPr userDrawn="1"/>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7D15DA48-6924-4DDE-B0FD-1054DF86F011}"/>
                </a:ext>
              </a:extLst>
            </p:cNvPr>
            <p:cNvSpPr/>
            <p:nvPr userDrawn="1"/>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119228F7-CD6D-40BA-9BE5-0B537CD7A9C7}"/>
                </a:ext>
              </a:extLst>
            </p:cNvPr>
            <p:cNvSpPr/>
            <p:nvPr userDrawn="1"/>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2" name="Rectangle 11">
            <a:extLst>
              <a:ext uri="{FF2B5EF4-FFF2-40B4-BE49-F238E27FC236}">
                <a16:creationId xmlns:a16="http://schemas.microsoft.com/office/drawing/2014/main" xmlns="" id="{D453461E-406D-481D-9134-5AF03435206D}"/>
              </a:ext>
            </a:extLst>
          </p:cNvPr>
          <p:cNvSpPr/>
          <p:nvPr userDrawn="1"/>
        </p:nvSpPr>
        <p:spPr>
          <a:xfrm>
            <a:off x="1024839" y="1930400"/>
            <a:ext cx="9044887"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83E85F10-7EFD-4DC0-8528-B6765A37FAC9}"/>
              </a:ext>
            </a:extLst>
          </p:cNvPr>
          <p:cNvSpPr>
            <a:spLocks noGrp="1"/>
          </p:cNvSpPr>
          <p:nvPr>
            <p:ph type="title"/>
          </p:nvPr>
        </p:nvSpPr>
        <p:spPr>
          <a:xfrm>
            <a:off x="812324" y="365125"/>
            <a:ext cx="9044887"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4CF7CD23-5403-44E1-AD5C-CCB4A72507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54B3CA6-5163-428C-BC7B-788802BA8F23}"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xmlns="" id="{73DCA1AA-70AC-444C-B5B4-1C39EC10E50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xmlns="" id="{7277FDC5-09F9-4045-B251-FB5548AD1C3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11" name="Content Placeholder 6">
            <a:extLst>
              <a:ext uri="{FF2B5EF4-FFF2-40B4-BE49-F238E27FC236}">
                <a16:creationId xmlns:a16="http://schemas.microsoft.com/office/drawing/2014/main" xmlns="" id="{33A119E5-4A5A-4CAC-8869-41975B83DF5A}"/>
              </a:ext>
            </a:extLst>
          </p:cNvPr>
          <p:cNvSpPr>
            <a:spLocks noGrp="1"/>
          </p:cNvSpPr>
          <p:nvPr>
            <p:ph sz="quarter" idx="13"/>
          </p:nvPr>
        </p:nvSpPr>
        <p:spPr>
          <a:xfrm>
            <a:off x="838200" y="1930400"/>
            <a:ext cx="9044887"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a16="http://schemas.microsoft.com/office/drawing/2014/main" xmlns="" id="{AE4112E8-9749-4C60-AE8B-334887AC4EA4}"/>
              </a:ext>
            </a:extLst>
          </p:cNvPr>
          <p:cNvSpPr/>
          <p:nvPr userDrawn="1"/>
        </p:nvSpPr>
        <p:spPr>
          <a:xfrm>
            <a:off x="9722139" y="1930400"/>
            <a:ext cx="386980"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3320550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06DBD-A819-4766-9F72-BFE553A54BFC}"/>
              </a:ext>
            </a:extLst>
          </p:cNvPr>
          <p:cNvSpPr>
            <a:spLocks noGrp="1"/>
          </p:cNvSpPr>
          <p:nvPr>
            <p:ph type="title"/>
          </p:nvPr>
        </p:nvSpPr>
        <p:spPr>
          <a:xfrm>
            <a:off x="838200" y="996809"/>
            <a:ext cx="6438900" cy="1325563"/>
          </a:xfrm>
        </p:spPr>
        <p:txBody>
          <a:bodyPr/>
          <a:lstStyle>
            <a:lvl1pPr>
              <a:defRPr b="1">
                <a:solidFill>
                  <a:srgbClr val="010F0E"/>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xmlns="" id="{4CC99273-778A-4118-9367-79732E4A768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566AB51-F5AB-4AA6-A307-BBBB940F128E}"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15" name="Text Placeholder 14">
            <a:extLst>
              <a:ext uri="{FF2B5EF4-FFF2-40B4-BE49-F238E27FC236}">
                <a16:creationId xmlns:a16="http://schemas.microsoft.com/office/drawing/2014/main" xmlns="" id="{E662688D-28CA-4B6C-A566-B55C0440041E}"/>
              </a:ext>
            </a:extLst>
          </p:cNvPr>
          <p:cNvSpPr>
            <a:spLocks noGrp="1"/>
          </p:cNvSpPr>
          <p:nvPr>
            <p:ph type="body" sz="quarter" idx="14"/>
          </p:nvPr>
        </p:nvSpPr>
        <p:spPr>
          <a:xfrm>
            <a:off x="901707" y="2483959"/>
            <a:ext cx="6375393"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Click to edit Master text styles</a:t>
            </a:r>
            <a:endParaRPr lang="en-IN" dirty="0"/>
          </a:p>
        </p:txBody>
      </p:sp>
      <p:pic>
        <p:nvPicPr>
          <p:cNvPr id="164" name="Graphic 163">
            <a:extLst>
              <a:ext uri="{FF2B5EF4-FFF2-40B4-BE49-F238E27FC236}">
                <a16:creationId xmlns:a16="http://schemas.microsoft.com/office/drawing/2014/main" xmlns="" id="{AC3E733B-3BD8-45D9-AFF3-F33D16BDC675}"/>
              </a:ext>
            </a:extLst>
          </p:cNvPr>
          <p:cNvPicPr>
            <a:picLocks noChangeAspect="1"/>
          </p:cNvPicPr>
          <p:nvPr userDrawn="1"/>
        </p:nvPicPr>
        <p:blipFill rotWithShape="1">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11118" r="12732" b="11521"/>
          <a:stretch/>
        </p:blipFill>
        <p:spPr>
          <a:xfrm>
            <a:off x="7544481" y="0"/>
            <a:ext cx="4610186" cy="6892798"/>
          </a:xfrm>
          <a:prstGeom prst="rect">
            <a:avLst/>
          </a:prstGeom>
        </p:spPr>
      </p:pic>
      <p:pic>
        <p:nvPicPr>
          <p:cNvPr id="162" name="Graphic 161">
            <a:extLst>
              <a:ext uri="{FF2B5EF4-FFF2-40B4-BE49-F238E27FC236}">
                <a16:creationId xmlns:a16="http://schemas.microsoft.com/office/drawing/2014/main" xmlns="" id="{59184293-A429-483E-ADBB-C70680115318}"/>
              </a:ext>
            </a:extLst>
          </p:cNvPr>
          <p:cNvPicPr>
            <a:picLocks noChangeAspect="1"/>
          </p:cNvPicPr>
          <p:nvPr userDrawn="1"/>
        </p:nvPicPr>
        <p:blipFill rotWithShape="1">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b="14972"/>
          <a:stretch/>
        </p:blipFill>
        <p:spPr>
          <a:xfrm>
            <a:off x="8221462" y="1013148"/>
            <a:ext cx="3933204" cy="5860796"/>
          </a:xfrm>
          <a:prstGeom prst="rect">
            <a:avLst/>
          </a:prstGeom>
        </p:spPr>
      </p:pic>
      <p:sp>
        <p:nvSpPr>
          <p:cNvPr id="8" name="Footer Placeholder 3">
            <a:extLst>
              <a:ext uri="{FF2B5EF4-FFF2-40B4-BE49-F238E27FC236}">
                <a16:creationId xmlns:a16="http://schemas.microsoft.com/office/drawing/2014/main" xmlns="" id="{83E91401-8550-4261-896F-F2AA6E7F28A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p14="http://schemas.microsoft.com/office/powerpoint/2010/main" xmlns="" val="18851657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C48EE7EF-FB5B-4DA3-A6FA-CBD4E43E22A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08F719-58D4-44A4-9A62-3C43E1FCF8DA}"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xmlns="" id="{312AA6B6-1EC1-4E1C-B4F8-A80A4616FE8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xmlns="" id="{3EEF7A31-542F-4FFE-90E7-A6D8D2E686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Picture Placeholder 6">
            <a:extLst>
              <a:ext uri="{FF2B5EF4-FFF2-40B4-BE49-F238E27FC236}">
                <a16:creationId xmlns:a16="http://schemas.microsoft.com/office/drawing/2014/main" xmlns="" id="{396B0270-95D9-4185-B451-BF501F9A00EA}"/>
              </a:ext>
            </a:extLst>
          </p:cNvPr>
          <p:cNvSpPr>
            <a:spLocks noGrp="1"/>
          </p:cNvSpPr>
          <p:nvPr>
            <p:ph type="pic" sz="quarter" idx="13"/>
          </p:nvPr>
        </p:nvSpPr>
        <p:spPr>
          <a:xfrm>
            <a:off x="365125" y="885523"/>
            <a:ext cx="11512550" cy="5370897"/>
          </a:xfrm>
        </p:spPr>
        <p:txBody>
          <a:bodyPr/>
          <a:lstStyle/>
          <a:p>
            <a:endParaRPr lang="en-IN" dirty="0"/>
          </a:p>
        </p:txBody>
      </p:sp>
      <p:sp>
        <p:nvSpPr>
          <p:cNvPr id="8" name="Title 1">
            <a:extLst>
              <a:ext uri="{FF2B5EF4-FFF2-40B4-BE49-F238E27FC236}">
                <a16:creationId xmlns:a16="http://schemas.microsoft.com/office/drawing/2014/main" xmlns="" id="{53E2A135-FEFF-4C8B-B393-AD3A15727353}"/>
              </a:ext>
            </a:extLst>
          </p:cNvPr>
          <p:cNvSpPr>
            <a:spLocks noGrp="1"/>
          </p:cNvSpPr>
          <p:nvPr>
            <p:ph type="title"/>
          </p:nvPr>
        </p:nvSpPr>
        <p:spPr>
          <a:xfrm>
            <a:off x="365125" y="260350"/>
            <a:ext cx="11512550" cy="517734"/>
          </a:xfrm>
        </p:spPr>
        <p:txBody>
          <a:bodyPr>
            <a:normAutofit/>
          </a:bodyPr>
          <a:lstStyle>
            <a:lvl1pPr>
              <a:defRPr sz="1800"/>
            </a:lvl1pPr>
          </a:lstStyle>
          <a:p>
            <a:r>
              <a:rPr lang="en-US" dirty="0"/>
              <a:t>Click to edit Master title style</a:t>
            </a:r>
            <a:endParaRPr lang="en-IN" dirty="0"/>
          </a:p>
        </p:txBody>
      </p:sp>
    </p:spTree>
    <p:extLst>
      <p:ext uri="{BB962C8B-B14F-4D97-AF65-F5344CB8AC3E}">
        <p14:creationId xmlns:p14="http://schemas.microsoft.com/office/powerpoint/2010/main" xmlns="" val="360642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06BAC64-D913-4D94-9F27-7CCC047A091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8526BE3-7D55-49D1-9540-7FAC5E43FDD3}"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xmlns="" id="{F0827068-87FA-4182-9B7D-160F86FED6F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xmlns="" id="{FAEAF436-5552-4D19-BD78-C192C806F89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p14="http://schemas.microsoft.com/office/powerpoint/2010/main" xmlns="" val="2299011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7B73B0-A0E8-4F87-9DDD-8C70C1A3201F}"/>
              </a:ext>
            </a:extLst>
          </p:cNvPr>
          <p:cNvSpPr>
            <a:spLocks noGrp="1"/>
          </p:cNvSpPr>
          <p:nvPr>
            <p:ph type="title"/>
          </p:nvPr>
        </p:nvSpPr>
        <p:spPr>
          <a:xfrm>
            <a:off x="838200" y="365125"/>
            <a:ext cx="4233421" cy="5853112"/>
          </a:xfrm>
        </p:spPr>
        <p:txBody>
          <a:bodyPr/>
          <a:lstStyle>
            <a:lvl1pPr>
              <a:defRPr b="1"/>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xmlns="" id="{EA286CEA-6786-4726-9AD7-B7F9DBAC411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70C199F-6144-48A3-B821-33E50D6D4E30}"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xmlns="" id="{BCB6770B-6046-46BB-8FCC-30EC32DABA8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xmlns="" id="{256F0D61-1E22-4F55-B1DE-BB39C2B8DA7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Content Placeholder 6">
            <a:extLst>
              <a:ext uri="{FF2B5EF4-FFF2-40B4-BE49-F238E27FC236}">
                <a16:creationId xmlns:a16="http://schemas.microsoft.com/office/drawing/2014/main" xmlns="" id="{3735C6AB-0441-4823-BAA5-5FF687BC82B9}"/>
              </a:ext>
            </a:extLst>
          </p:cNvPr>
          <p:cNvSpPr>
            <a:spLocks noGrp="1"/>
          </p:cNvSpPr>
          <p:nvPr>
            <p:ph sz="quarter" idx="13" hasCustomPrompt="1"/>
          </p:nvPr>
        </p:nvSpPr>
        <p:spPr>
          <a:xfrm>
            <a:off x="5297864" y="1809946"/>
            <a:ext cx="2957660"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a16="http://schemas.microsoft.com/office/drawing/2014/main" xmlns="" id="{6D5A989B-2427-4AAF-ABB8-08AC740F5840}"/>
              </a:ext>
            </a:extLst>
          </p:cNvPr>
          <p:cNvSpPr>
            <a:spLocks noGrp="1"/>
          </p:cNvSpPr>
          <p:nvPr>
            <p:ph sz="quarter" idx="14" hasCustomPrompt="1"/>
          </p:nvPr>
        </p:nvSpPr>
        <p:spPr>
          <a:xfrm>
            <a:off x="8396140" y="1819373"/>
            <a:ext cx="2957660"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a16="http://schemas.microsoft.com/office/drawing/2014/main" xmlns="" id="{8B1A3D77-E557-4D1B-86B1-3C2C69C9F525}"/>
              </a:ext>
            </a:extLst>
          </p:cNvPr>
          <p:cNvSpPr>
            <a:spLocks noGrp="1"/>
          </p:cNvSpPr>
          <p:nvPr>
            <p:ph sz="quarter" idx="15" hasCustomPrompt="1"/>
          </p:nvPr>
        </p:nvSpPr>
        <p:spPr>
          <a:xfrm>
            <a:off x="5297864" y="4304758"/>
            <a:ext cx="2957660"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a16="http://schemas.microsoft.com/office/drawing/2014/main" xmlns="" id="{E82FE50C-AC83-451F-B5FE-CFF1E33D70F9}"/>
              </a:ext>
            </a:extLst>
          </p:cNvPr>
          <p:cNvSpPr>
            <a:spLocks noGrp="1"/>
          </p:cNvSpPr>
          <p:nvPr>
            <p:ph sz="quarter" idx="16" hasCustomPrompt="1"/>
          </p:nvPr>
        </p:nvSpPr>
        <p:spPr>
          <a:xfrm>
            <a:off x="8396140" y="4314185"/>
            <a:ext cx="2957660"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p14="http://schemas.microsoft.com/office/powerpoint/2010/main" xmlns="" val="1376199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91B41B-42F0-441D-A4AE-CF6156723F8B}"/>
              </a:ext>
            </a:extLst>
          </p:cNvPr>
          <p:cNvSpPr>
            <a:spLocks noGrp="1"/>
          </p:cNvSpPr>
          <p:nvPr>
            <p:ph type="title"/>
          </p:nvPr>
        </p:nvSpPr>
        <p:spPr/>
        <p:txBody>
          <a:body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xmlns="" id="{5DBBB7FB-8DED-464F-8A5B-FBF290BC6AE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E779EB3-8DA2-41E7-BC44-0ABE47FE2EED}"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xmlns="" id="{1A049A73-12B2-4923-8811-5C8E6C08C54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p>
        </p:txBody>
      </p:sp>
      <p:sp>
        <p:nvSpPr>
          <p:cNvPr id="5" name="Slide Number Placeholder 4">
            <a:extLst>
              <a:ext uri="{FF2B5EF4-FFF2-40B4-BE49-F238E27FC236}">
                <a16:creationId xmlns:a16="http://schemas.microsoft.com/office/drawing/2014/main" xmlns="" id="{60E2FD3E-DB3C-4BFC-8408-FBAFD78A78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grpSp>
        <p:nvGrpSpPr>
          <p:cNvPr id="19" name="Group 18">
            <a:extLst>
              <a:ext uri="{FF2B5EF4-FFF2-40B4-BE49-F238E27FC236}">
                <a16:creationId xmlns:a16="http://schemas.microsoft.com/office/drawing/2014/main" xmlns="" id="{BDBAF478-E063-4206-98C6-6C10FA9F590B}"/>
              </a:ext>
            </a:extLst>
          </p:cNvPr>
          <p:cNvGrpSpPr/>
          <p:nvPr userDrawn="1"/>
        </p:nvGrpSpPr>
        <p:grpSpPr>
          <a:xfrm>
            <a:off x="11077802" y="19966"/>
            <a:ext cx="1095434" cy="407431"/>
            <a:chOff x="4819517" y="2883145"/>
            <a:chExt cx="2688941" cy="1000113"/>
          </a:xfrm>
        </p:grpSpPr>
        <p:grpSp>
          <p:nvGrpSpPr>
            <p:cNvPr id="12" name="Group 11">
              <a:extLst>
                <a:ext uri="{FF2B5EF4-FFF2-40B4-BE49-F238E27FC236}">
                  <a16:creationId xmlns:a16="http://schemas.microsoft.com/office/drawing/2014/main" xmlns="" id="{AFF1E570-F6DB-433B-A826-C51389A47246}"/>
                </a:ext>
              </a:extLst>
            </p:cNvPr>
            <p:cNvGrpSpPr/>
            <p:nvPr userDrawn="1"/>
          </p:nvGrpSpPr>
          <p:grpSpPr>
            <a:xfrm>
              <a:off x="4819517" y="2883145"/>
              <a:ext cx="664917" cy="914557"/>
              <a:chOff x="4819517" y="2883145"/>
              <a:chExt cx="664917" cy="914557"/>
            </a:xfrm>
          </p:grpSpPr>
          <p:sp>
            <p:nvSpPr>
              <p:cNvPr id="8" name="Isosceles Triangle 7">
                <a:extLst>
                  <a:ext uri="{FF2B5EF4-FFF2-40B4-BE49-F238E27FC236}">
                    <a16:creationId xmlns:a16="http://schemas.microsoft.com/office/drawing/2014/main" xmlns="" id="{166CA144-59DA-4E12-8741-6389B91CB390}"/>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5C33F313-E67A-4699-AA45-13361C34F8E3}"/>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BCE09CCF-B33B-49DD-8238-87BD7C7E4E7D}"/>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D0A5364A-1B93-466E-B141-82141D29DD72}"/>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TextBox 6">
              <a:extLst>
                <a:ext uri="{FF2B5EF4-FFF2-40B4-BE49-F238E27FC236}">
                  <a16:creationId xmlns:a16="http://schemas.microsoft.com/office/drawing/2014/main" xmlns="" id="{D355B7B9-A175-4F96-82D0-7FA671CDBF02}"/>
                </a:ext>
              </a:extLst>
            </p:cNvPr>
            <p:cNvSpPr txBox="1"/>
            <p:nvPr userDrawn="1"/>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5" name="TextBox 24">
              <a:extLst>
                <a:ext uri="{FF2B5EF4-FFF2-40B4-BE49-F238E27FC236}">
                  <a16:creationId xmlns:a16="http://schemas.microsoft.com/office/drawing/2014/main" xmlns="" id="{D7D070FE-00AE-4653-89FB-56EC84CAB449}"/>
                </a:ext>
              </a:extLst>
            </p:cNvPr>
            <p:cNvSpPr txBox="1"/>
            <p:nvPr userDrawn="1"/>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
        <p:nvSpPr>
          <p:cNvPr id="21" name="Isosceles Triangle 20">
            <a:extLst>
              <a:ext uri="{FF2B5EF4-FFF2-40B4-BE49-F238E27FC236}">
                <a16:creationId xmlns:a16="http://schemas.microsoft.com/office/drawing/2014/main" xmlns="" id="{B3E04498-C436-4A32-A931-061530A4B9A4}"/>
              </a:ext>
            </a:extLst>
          </p:cNvPr>
          <p:cNvSpPr/>
          <p:nvPr userDrawn="1"/>
        </p:nvSpPr>
        <p:spPr>
          <a:xfrm rot="21272627">
            <a:off x="2898465" y="2744286"/>
            <a:ext cx="1671828"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2" name="Isosceles Triangle 21">
            <a:extLst>
              <a:ext uri="{FF2B5EF4-FFF2-40B4-BE49-F238E27FC236}">
                <a16:creationId xmlns:a16="http://schemas.microsoft.com/office/drawing/2014/main" xmlns="" id="{57207036-5AE2-45EF-817C-E859E1974C57}"/>
              </a:ext>
            </a:extLst>
          </p:cNvPr>
          <p:cNvSpPr/>
          <p:nvPr userDrawn="1"/>
        </p:nvSpPr>
        <p:spPr>
          <a:xfrm rot="3384323">
            <a:off x="3416369" y="1697024"/>
            <a:ext cx="1671828" cy="49325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a16="http://schemas.microsoft.com/office/drawing/2014/main" xmlns="" id="{B0C0B796-F8E1-4E92-830A-550D42456BFE}"/>
              </a:ext>
            </a:extLst>
          </p:cNvPr>
          <p:cNvSpPr/>
          <p:nvPr userDrawn="1"/>
        </p:nvSpPr>
        <p:spPr>
          <a:xfrm rot="1499749">
            <a:off x="2986757" y="2150475"/>
            <a:ext cx="1671828"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xmlns="" id="{BE3F208C-5279-41F5-8AB0-A9AAA58A8593}"/>
              </a:ext>
            </a:extLst>
          </p:cNvPr>
          <p:cNvSpPr/>
          <p:nvPr userDrawn="1"/>
        </p:nvSpPr>
        <p:spPr>
          <a:xfrm rot="19337628">
            <a:off x="3101773" y="3304036"/>
            <a:ext cx="1671828"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pic>
        <p:nvPicPr>
          <p:cNvPr id="13" name="Picture 12">
            <a:extLst>
              <a:ext uri="{FF2B5EF4-FFF2-40B4-BE49-F238E27FC236}">
                <a16:creationId xmlns:a16="http://schemas.microsoft.com/office/drawing/2014/main" xmlns="" id="{2DE41851-7DE7-4B8E-B47C-E88DF2ECB0EC}"/>
              </a:ext>
            </a:extLst>
          </p:cNvPr>
          <p:cNvPicPr>
            <a:picLocks noChangeAspect="1"/>
          </p:cNvPicPr>
          <p:nvPr userDrawn="1"/>
        </p:nvPicPr>
        <p:blipFill>
          <a:blip r:embed="rId2"/>
          <a:stretch>
            <a:fillRect/>
          </a:stretch>
        </p:blipFill>
        <p:spPr>
          <a:xfrm>
            <a:off x="-78396" y="4477933"/>
            <a:ext cx="12192000" cy="2317750"/>
          </a:xfrm>
          <a:prstGeom prst="rect">
            <a:avLst/>
          </a:prstGeom>
        </p:spPr>
      </p:pic>
      <p:grpSp>
        <p:nvGrpSpPr>
          <p:cNvPr id="26" name="Group 25">
            <a:extLst>
              <a:ext uri="{FF2B5EF4-FFF2-40B4-BE49-F238E27FC236}">
                <a16:creationId xmlns:a16="http://schemas.microsoft.com/office/drawing/2014/main" xmlns="" id="{D54A3989-9E34-4A50-8BCF-FBE44111CBEC}"/>
              </a:ext>
            </a:extLst>
          </p:cNvPr>
          <p:cNvGrpSpPr/>
          <p:nvPr userDrawn="1"/>
        </p:nvGrpSpPr>
        <p:grpSpPr>
          <a:xfrm rot="20877761">
            <a:off x="515449" y="1351048"/>
            <a:ext cx="1882018" cy="2588613"/>
            <a:chOff x="4819517" y="2883145"/>
            <a:chExt cx="664917" cy="914557"/>
          </a:xfrm>
        </p:grpSpPr>
        <p:sp>
          <p:nvSpPr>
            <p:cNvPr id="27" name="Isosceles Triangle 26">
              <a:extLst>
                <a:ext uri="{FF2B5EF4-FFF2-40B4-BE49-F238E27FC236}">
                  <a16:creationId xmlns:a16="http://schemas.microsoft.com/office/drawing/2014/main" xmlns="" id="{F9C3FC71-AC13-4456-BAA2-1AB0EA0CEF3F}"/>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xmlns="" id="{222B7D90-02D7-42F3-98DA-E8141B3682B2}"/>
                </a:ext>
              </a:extLst>
            </p:cNvPr>
            <p:cNvSpPr/>
            <p:nvPr userDrawn="1"/>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xmlns="" id="{A021A0FA-0D97-496D-A4A5-243ADD0A2D09}"/>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a16="http://schemas.microsoft.com/office/drawing/2014/main" xmlns="" id="{CBF98C6E-0BDC-4196-975C-BBC095A83F45}"/>
                </a:ext>
              </a:extLst>
            </p:cNvPr>
            <p:cNvSpPr/>
            <p:nvPr userDrawn="1"/>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grpSp>
        <p:nvGrpSpPr>
          <p:cNvPr id="6" name="Group 5">
            <a:extLst>
              <a:ext uri="{FF2B5EF4-FFF2-40B4-BE49-F238E27FC236}">
                <a16:creationId xmlns:a16="http://schemas.microsoft.com/office/drawing/2014/main" xmlns="" id="{1C85DD83-E78E-4476-93E0-A9715E5DB9FA}"/>
              </a:ext>
            </a:extLst>
          </p:cNvPr>
          <p:cNvGrpSpPr/>
          <p:nvPr userDrawn="1"/>
        </p:nvGrpSpPr>
        <p:grpSpPr>
          <a:xfrm>
            <a:off x="11344420" y="3996964"/>
            <a:ext cx="847580" cy="2861035"/>
            <a:chOff x="11344420" y="3996964"/>
            <a:chExt cx="847580" cy="2861035"/>
          </a:xfrm>
        </p:grpSpPr>
        <p:sp>
          <p:nvSpPr>
            <p:cNvPr id="31" name="Isosceles Triangle 30">
              <a:extLst>
                <a:ext uri="{FF2B5EF4-FFF2-40B4-BE49-F238E27FC236}">
                  <a16:creationId xmlns:a16="http://schemas.microsoft.com/office/drawing/2014/main" xmlns="" id="{49EF0FE0-D362-428F-8DF7-EF89CC8B676A}"/>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2" name="Isosceles Triangle 31">
              <a:extLst>
                <a:ext uri="{FF2B5EF4-FFF2-40B4-BE49-F238E27FC236}">
                  <a16:creationId xmlns:a16="http://schemas.microsoft.com/office/drawing/2014/main" xmlns="" id="{89106AEC-8454-4ACF-AF95-76F09BC6A411}"/>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340806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C868FCC7-393E-4802-BC78-09C744A932E5}"/>
              </a:ext>
            </a:extLst>
          </p:cNvPr>
          <p:cNvGrpSpPr/>
          <p:nvPr userDrawn="1"/>
        </p:nvGrpSpPr>
        <p:grpSpPr>
          <a:xfrm rot="17341529" flipH="1">
            <a:off x="842573" y="2768352"/>
            <a:ext cx="1557717" cy="2064520"/>
            <a:chOff x="4819517" y="2883145"/>
            <a:chExt cx="664917" cy="914557"/>
          </a:xfrm>
        </p:grpSpPr>
        <p:sp>
          <p:nvSpPr>
            <p:cNvPr id="7" name="Isosceles Triangle 6">
              <a:extLst>
                <a:ext uri="{FF2B5EF4-FFF2-40B4-BE49-F238E27FC236}">
                  <a16:creationId xmlns:a16="http://schemas.microsoft.com/office/drawing/2014/main" xmlns="" id="{D6D3FC2F-9BA1-45BC-BEBD-8F9AE280B648}"/>
                </a:ext>
              </a:extLst>
            </p:cNvPr>
            <p:cNvSpPr/>
            <p:nvPr userDrawn="1"/>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4F30374A-B58F-45A1-BA35-CC2C37409CB6}"/>
                </a:ext>
              </a:extLst>
            </p:cNvPr>
            <p:cNvSpPr/>
            <p:nvPr userDrawn="1"/>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988F6E31-E110-4840-9E6A-8508A7B79B73}"/>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48F7D5A4-1587-41AA-A903-E07A386B1E0D}"/>
                </a:ext>
              </a:extLst>
            </p:cNvPr>
            <p:cNvSpPr/>
            <p:nvPr userDrawn="1"/>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ED73C4D0-BAF3-4164-8A61-ADB46BA38280}"/>
              </a:ext>
            </a:extLst>
          </p:cNvPr>
          <p:cNvSpPr/>
          <p:nvPr userDrawn="1"/>
        </p:nvSpPr>
        <p:spPr>
          <a:xfrm>
            <a:off x="0" y="3883245"/>
            <a:ext cx="12192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2FFEEDE1-8D65-4689-8D37-4C0E8E480834}"/>
              </a:ext>
            </a:extLst>
          </p:cNvPr>
          <p:cNvSpPr>
            <a:spLocks noGrp="1"/>
          </p:cNvSpPr>
          <p:nvPr>
            <p:ph type="title"/>
          </p:nvPr>
        </p:nvSpPr>
        <p:spPr>
          <a:xfrm>
            <a:off x="838200" y="4010680"/>
            <a:ext cx="10515600" cy="872541"/>
          </a:xfrm>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3598956F-6896-4538-A7CF-1530C087944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833A2F-64D0-437C-86A8-430F46707097}"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xmlns="" id="{C21010AB-6E54-4154-82E3-F10670258C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p>
        </p:txBody>
      </p:sp>
      <p:sp>
        <p:nvSpPr>
          <p:cNvPr id="5" name="Slide Number Placeholder 4">
            <a:extLst>
              <a:ext uri="{FF2B5EF4-FFF2-40B4-BE49-F238E27FC236}">
                <a16:creationId xmlns:a16="http://schemas.microsoft.com/office/drawing/2014/main" xmlns="" id="{C51AE942-9270-4DCB-96A7-BB168EB1AE7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17" name="Subtitle 2">
            <a:extLst>
              <a:ext uri="{FF2B5EF4-FFF2-40B4-BE49-F238E27FC236}">
                <a16:creationId xmlns:a16="http://schemas.microsoft.com/office/drawing/2014/main" xmlns=""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8" name="Group 17">
            <a:extLst>
              <a:ext uri="{FF2B5EF4-FFF2-40B4-BE49-F238E27FC236}">
                <a16:creationId xmlns:a16="http://schemas.microsoft.com/office/drawing/2014/main" xmlns="" id="{4F3EB639-A998-4865-818A-B4421A64D72E}"/>
              </a:ext>
            </a:extLst>
          </p:cNvPr>
          <p:cNvGrpSpPr/>
          <p:nvPr userDrawn="1"/>
        </p:nvGrpSpPr>
        <p:grpSpPr>
          <a:xfrm>
            <a:off x="10925402" y="136525"/>
            <a:ext cx="1095434" cy="407431"/>
            <a:chOff x="4819517" y="2883145"/>
            <a:chExt cx="2688941" cy="1000113"/>
          </a:xfrm>
        </p:grpSpPr>
        <p:grpSp>
          <p:nvGrpSpPr>
            <p:cNvPr id="19" name="Group 18">
              <a:extLst>
                <a:ext uri="{FF2B5EF4-FFF2-40B4-BE49-F238E27FC236}">
                  <a16:creationId xmlns:a16="http://schemas.microsoft.com/office/drawing/2014/main" xmlns="" id="{08ED60D1-58FC-4CA8-895C-9473890FC7E3}"/>
                </a:ext>
              </a:extLst>
            </p:cNvPr>
            <p:cNvGrpSpPr/>
            <p:nvPr userDrawn="1"/>
          </p:nvGrpSpPr>
          <p:grpSpPr>
            <a:xfrm>
              <a:off x="4819517" y="2883145"/>
              <a:ext cx="664917" cy="914557"/>
              <a:chOff x="4819517" y="2883145"/>
              <a:chExt cx="664917" cy="914557"/>
            </a:xfrm>
          </p:grpSpPr>
          <p:sp>
            <p:nvSpPr>
              <p:cNvPr id="22" name="Isosceles Triangle 21">
                <a:extLst>
                  <a:ext uri="{FF2B5EF4-FFF2-40B4-BE49-F238E27FC236}">
                    <a16:creationId xmlns:a16="http://schemas.microsoft.com/office/drawing/2014/main" xmlns="" id="{87D7F2FB-114E-4049-A750-CBD25A147415}"/>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a16="http://schemas.microsoft.com/office/drawing/2014/main" xmlns="" id="{13B2DDCB-7E0B-471F-ADCB-3BF3935DF4D7}"/>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xmlns="" id="{0A28B9F8-A2A9-46B0-B128-D2940A3D3ECF}"/>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5" name="Isosceles Triangle 24">
                <a:extLst>
                  <a:ext uri="{FF2B5EF4-FFF2-40B4-BE49-F238E27FC236}">
                    <a16:creationId xmlns:a16="http://schemas.microsoft.com/office/drawing/2014/main" xmlns="" id="{9CE9145D-72C0-44E3-87D2-D9B03A1F84F2}"/>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0" name="TextBox 19">
              <a:extLst>
                <a:ext uri="{FF2B5EF4-FFF2-40B4-BE49-F238E27FC236}">
                  <a16:creationId xmlns:a16="http://schemas.microsoft.com/office/drawing/2014/main" xmlns="" id="{04984FB0-251D-4148-8C62-95C4BCDC97B9}"/>
                </a:ext>
              </a:extLst>
            </p:cNvPr>
            <p:cNvSpPr txBox="1"/>
            <p:nvPr userDrawn="1"/>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1" name="TextBox 20">
              <a:extLst>
                <a:ext uri="{FF2B5EF4-FFF2-40B4-BE49-F238E27FC236}">
                  <a16:creationId xmlns:a16="http://schemas.microsoft.com/office/drawing/2014/main" xmlns="" id="{89EA5FFF-2876-4310-8ACF-E9E5F8E4280D}"/>
                </a:ext>
              </a:extLst>
            </p:cNvPr>
            <p:cNvSpPr txBox="1"/>
            <p:nvPr userDrawn="1"/>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xmlns="" val="457695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3745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C868FCC7-393E-4802-BC78-09C744A932E5}"/>
              </a:ext>
            </a:extLst>
          </p:cNvPr>
          <p:cNvGrpSpPr/>
          <p:nvPr userDrawn="1"/>
        </p:nvGrpSpPr>
        <p:grpSpPr>
          <a:xfrm rot="17341529" flipH="1">
            <a:off x="842573" y="2768352"/>
            <a:ext cx="1557717" cy="2064520"/>
            <a:chOff x="4819517" y="2883145"/>
            <a:chExt cx="664917" cy="914557"/>
          </a:xfrm>
        </p:grpSpPr>
        <p:sp>
          <p:nvSpPr>
            <p:cNvPr id="7" name="Isosceles Triangle 6">
              <a:extLst>
                <a:ext uri="{FF2B5EF4-FFF2-40B4-BE49-F238E27FC236}">
                  <a16:creationId xmlns:a16="http://schemas.microsoft.com/office/drawing/2014/main" xmlns="" id="{D6D3FC2F-9BA1-45BC-BEBD-8F9AE280B648}"/>
                </a:ext>
              </a:extLst>
            </p:cNvPr>
            <p:cNvSpPr/>
            <p:nvPr userDrawn="1"/>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4F30374A-B58F-45A1-BA35-CC2C37409CB6}"/>
                </a:ext>
              </a:extLst>
            </p:cNvPr>
            <p:cNvSpPr/>
            <p:nvPr userDrawn="1"/>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988F6E31-E110-4840-9E6A-8508A7B79B73}"/>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48F7D5A4-1587-41AA-A903-E07A386B1E0D}"/>
                </a:ext>
              </a:extLst>
            </p:cNvPr>
            <p:cNvSpPr/>
            <p:nvPr userDrawn="1"/>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ED73C4D0-BAF3-4164-8A61-ADB46BA38280}"/>
              </a:ext>
            </a:extLst>
          </p:cNvPr>
          <p:cNvSpPr/>
          <p:nvPr userDrawn="1"/>
        </p:nvSpPr>
        <p:spPr>
          <a:xfrm>
            <a:off x="0" y="3883245"/>
            <a:ext cx="12192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2FFEEDE1-8D65-4689-8D37-4C0E8E480834}"/>
              </a:ext>
            </a:extLst>
          </p:cNvPr>
          <p:cNvSpPr>
            <a:spLocks noGrp="1"/>
          </p:cNvSpPr>
          <p:nvPr>
            <p:ph type="title"/>
          </p:nvPr>
        </p:nvSpPr>
        <p:spPr>
          <a:xfrm>
            <a:off x="838200" y="4010680"/>
            <a:ext cx="105156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3598956F-6896-4538-A7CF-1530C087944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95DFCB-0C7E-4ADB-BFDE-7185B1851D51}"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xmlns="" id="{C21010AB-6E54-4154-82E3-F10670258C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p>
        </p:txBody>
      </p:sp>
      <p:sp>
        <p:nvSpPr>
          <p:cNvPr id="5" name="Slide Number Placeholder 4">
            <a:extLst>
              <a:ext uri="{FF2B5EF4-FFF2-40B4-BE49-F238E27FC236}">
                <a16:creationId xmlns:a16="http://schemas.microsoft.com/office/drawing/2014/main" xmlns="" id="{C51AE942-9270-4DCB-96A7-BB168EB1AE7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17" name="Subtitle 2">
            <a:extLst>
              <a:ext uri="{FF2B5EF4-FFF2-40B4-BE49-F238E27FC236}">
                <a16:creationId xmlns:a16="http://schemas.microsoft.com/office/drawing/2014/main" xmlns=""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p14="http://schemas.microsoft.com/office/powerpoint/2010/main" xmlns="" val="141216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D94C4E-BED4-4304-936F-7C7BEB0A2263}"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8" name="Group 7">
            <a:extLst>
              <a:ext uri="{FF2B5EF4-FFF2-40B4-BE49-F238E27FC236}">
                <a16:creationId xmlns:a16="http://schemas.microsoft.com/office/drawing/2014/main" xmlns="" id="{0DF45512-F504-4217-B7FB-AE04CD5BF6AB}"/>
              </a:ext>
            </a:extLst>
          </p:cNvPr>
          <p:cNvGrpSpPr/>
          <p:nvPr userDrawn="1"/>
        </p:nvGrpSpPr>
        <p:grpSpPr>
          <a:xfrm>
            <a:off x="11344420" y="3996964"/>
            <a:ext cx="847580" cy="2861035"/>
            <a:chOff x="11344420" y="3996964"/>
            <a:chExt cx="847580" cy="2861035"/>
          </a:xfrm>
        </p:grpSpPr>
        <p:sp>
          <p:nvSpPr>
            <p:cNvPr id="9" name="Isosceles Triangle 8">
              <a:extLst>
                <a:ext uri="{FF2B5EF4-FFF2-40B4-BE49-F238E27FC236}">
                  <a16:creationId xmlns:a16="http://schemas.microsoft.com/office/drawing/2014/main" xmlns="" id="{26B62339-2041-45A3-BBC7-76CBE3345111}"/>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16A33C2C-0513-4AF6-8AEF-CC4EFF6EF0DA}"/>
              </a:ext>
            </a:extLst>
          </p:cNvPr>
          <p:cNvSpPr/>
          <p:nvPr userDrawn="1"/>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243425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D42A34-55C5-471F-B0B2-AD653DB25C5F}"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8" name="Group 7">
            <a:extLst>
              <a:ext uri="{FF2B5EF4-FFF2-40B4-BE49-F238E27FC236}">
                <a16:creationId xmlns:a16="http://schemas.microsoft.com/office/drawing/2014/main" xmlns="" id="{0DF45512-F504-4217-B7FB-AE04CD5BF6AB}"/>
              </a:ext>
            </a:extLst>
          </p:cNvPr>
          <p:cNvGrpSpPr/>
          <p:nvPr userDrawn="1"/>
        </p:nvGrpSpPr>
        <p:grpSpPr>
          <a:xfrm>
            <a:off x="11572076" y="4765425"/>
            <a:ext cx="619924" cy="2092574"/>
            <a:chOff x="11344420" y="3996964"/>
            <a:chExt cx="847580" cy="2861035"/>
          </a:xfrm>
        </p:grpSpPr>
        <p:sp>
          <p:nvSpPr>
            <p:cNvPr id="9" name="Isosceles Triangle 8">
              <a:extLst>
                <a:ext uri="{FF2B5EF4-FFF2-40B4-BE49-F238E27FC236}">
                  <a16:creationId xmlns:a16="http://schemas.microsoft.com/office/drawing/2014/main" xmlns="" id="{26B62339-2041-45A3-BBC7-76CBE3345111}"/>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374022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172BB0-31CD-44D5-87B1-49B3E1C5A04E}"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Rectangle 5">
            <a:extLst>
              <a:ext uri="{FF2B5EF4-FFF2-40B4-BE49-F238E27FC236}">
                <a16:creationId xmlns:a16="http://schemas.microsoft.com/office/drawing/2014/main" xmlns="" id="{2DD11871-99BF-439B-BC8B-E7FE8F17D556}"/>
              </a:ext>
            </a:extLst>
          </p:cNvPr>
          <p:cNvSpPr/>
          <p:nvPr userDrawn="1"/>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userDrawn="1"/>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userDrawn="1"/>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6" name="Text Placeholder 15">
            <a:extLst>
              <a:ext uri="{FF2B5EF4-FFF2-40B4-BE49-F238E27FC236}">
                <a16:creationId xmlns:a16="http://schemas.microsoft.com/office/drawing/2014/main" xmlns="" id="{8CF7E567-62DE-4C6D-B9FC-2DC311E50D81}"/>
              </a:ext>
            </a:extLst>
          </p:cNvPr>
          <p:cNvSpPr>
            <a:spLocks noGrp="1"/>
          </p:cNvSpPr>
          <p:nvPr>
            <p:ph type="body" sz="quarter" idx="13"/>
          </p:nvPr>
        </p:nvSpPr>
        <p:spPr>
          <a:xfrm>
            <a:off x="4038601" y="356656"/>
            <a:ext cx="73152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dirty="0"/>
              <a:t>Click to edit Master text styles</a:t>
            </a:r>
          </a:p>
        </p:txBody>
      </p:sp>
    </p:spTree>
    <p:extLst>
      <p:ext uri="{BB962C8B-B14F-4D97-AF65-F5344CB8AC3E}">
        <p14:creationId xmlns:p14="http://schemas.microsoft.com/office/powerpoint/2010/main" xmlns="" val="212730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06CC12-484C-4078-AA7C-7E6267EEB678}"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Rectangle 5">
            <a:extLst>
              <a:ext uri="{FF2B5EF4-FFF2-40B4-BE49-F238E27FC236}">
                <a16:creationId xmlns:a16="http://schemas.microsoft.com/office/drawing/2014/main" xmlns="" id="{2DD11871-99BF-439B-BC8B-E7FE8F17D556}"/>
              </a:ext>
            </a:extLst>
          </p:cNvPr>
          <p:cNvSpPr/>
          <p:nvPr userDrawn="1"/>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userDrawn="1"/>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userDrawn="1"/>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a16="http://schemas.microsoft.com/office/drawing/2014/main" xmlns=""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1996159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06CC12-484C-4078-AA7C-7E6267EEB678}"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Rectangle 5">
            <a:extLst>
              <a:ext uri="{FF2B5EF4-FFF2-40B4-BE49-F238E27FC236}">
                <a16:creationId xmlns:a16="http://schemas.microsoft.com/office/drawing/2014/main" xmlns="" id="{2DD11871-99BF-439B-BC8B-E7FE8F17D556}"/>
              </a:ext>
            </a:extLst>
          </p:cNvPr>
          <p:cNvSpPr/>
          <p:nvPr userDrawn="1"/>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userDrawn="1"/>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userDrawn="1"/>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a16="http://schemas.microsoft.com/office/drawing/2014/main" xmlns=""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196943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7740EDB-44B4-4931-8772-EA7C2E4998D1}"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grpSp>
        <p:nvGrpSpPr>
          <p:cNvPr id="9" name="Group 8">
            <a:extLst>
              <a:ext uri="{FF2B5EF4-FFF2-40B4-BE49-F238E27FC236}">
                <a16:creationId xmlns:a16="http://schemas.microsoft.com/office/drawing/2014/main" xmlns="" id="{CEB4C29A-1206-4996-9BE6-092D198558FE}"/>
              </a:ext>
            </a:extLst>
          </p:cNvPr>
          <p:cNvGrpSpPr/>
          <p:nvPr userDrawn="1"/>
        </p:nvGrpSpPr>
        <p:grpSpPr>
          <a:xfrm>
            <a:off x="11344420" y="3996964"/>
            <a:ext cx="847580" cy="2861035"/>
            <a:chOff x="11344420" y="3996964"/>
            <a:chExt cx="847580" cy="2861035"/>
          </a:xfrm>
        </p:grpSpPr>
        <p:sp>
          <p:nvSpPr>
            <p:cNvPr id="10" name="Isosceles Triangle 9">
              <a:extLst>
                <a:ext uri="{FF2B5EF4-FFF2-40B4-BE49-F238E27FC236}">
                  <a16:creationId xmlns:a16="http://schemas.microsoft.com/office/drawing/2014/main" xmlns="" id="{C89BAF11-2094-42D0-96AA-C5360C4083FE}"/>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FABE11D9-6F94-47E4-9523-2DA282513C44}"/>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a16="http://schemas.microsoft.com/office/drawing/2014/main" xmlns="" id="{460D66BA-4461-4D6C-841B-71D8D33036F6}"/>
              </a:ext>
            </a:extLst>
          </p:cNvPr>
          <p:cNvSpPr>
            <a:spLocks noGrp="1"/>
          </p:cNvSpPr>
          <p:nvPr>
            <p:ph sz="quarter" idx="14"/>
          </p:nvPr>
        </p:nvSpPr>
        <p:spPr>
          <a:xfrm>
            <a:off x="80010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a16="http://schemas.microsoft.com/office/drawing/2014/main" xmlns="" id="{AEB5C7B1-6819-4594-8E98-89F741C923C6}"/>
              </a:ext>
            </a:extLst>
          </p:cNvPr>
          <p:cNvSpPr>
            <a:spLocks noGrp="1"/>
          </p:cNvSpPr>
          <p:nvPr>
            <p:ph sz="quarter" idx="15" hasCustomPrompt="1"/>
          </p:nvPr>
        </p:nvSpPr>
        <p:spPr>
          <a:xfrm>
            <a:off x="4038600" y="356658"/>
            <a:ext cx="382524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a16="http://schemas.microsoft.com/office/drawing/2014/main" xmlns="" id="{45E9EAEC-37AA-4362-83EF-BDA752F41835}"/>
              </a:ext>
            </a:extLst>
          </p:cNvPr>
          <p:cNvSpPr>
            <a:spLocks noGrp="1"/>
          </p:cNvSpPr>
          <p:nvPr>
            <p:ph sz="quarter" idx="16" hasCustomPrompt="1"/>
          </p:nvPr>
        </p:nvSpPr>
        <p:spPr>
          <a:xfrm>
            <a:off x="8001000" y="356657"/>
            <a:ext cx="382524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a16="http://schemas.microsoft.com/office/drawing/2014/main" xmlns="" id="{F5D9B0C7-3ED1-4321-9157-403BA07BADBA}"/>
              </a:ext>
            </a:extLst>
          </p:cNvPr>
          <p:cNvSpPr/>
          <p:nvPr userDrawn="1"/>
        </p:nvSpPr>
        <p:spPr>
          <a:xfrm>
            <a:off x="7912998"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46225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FB3D82A-F7D7-424F-B74E-5883CA6B7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CC65DCD-8C44-4BA2-8E42-964B7DB23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0367B01-00F1-46B4-B4B4-483536FA4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3523465-40AB-4937-BCA9-BBCD8891FFE9}" type="datetime1">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19-05-2022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xmlns="" id="{7FF736F5-BFBB-42F2-A0F3-385668E31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0BA6234B-EDD7-4E14-856E-8BBCD9602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p14="http://schemas.microsoft.com/office/powerpoint/2010/main" xmlns="" val="3864696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mailto:info@careerera.com" TargetMode="Externa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E053194-BA62-4AB3-9FDE-1504703BE009}"/>
              </a:ext>
            </a:extLst>
          </p:cNvPr>
          <p:cNvSpPr>
            <a:spLocks noGrp="1"/>
          </p:cNvSpPr>
          <p:nvPr>
            <p:ph type="subTitle" idx="1"/>
          </p:nvPr>
        </p:nvSpPr>
        <p:spPr>
          <a:xfrm>
            <a:off x="1084384" y="3019923"/>
            <a:ext cx="9144000" cy="473648"/>
          </a:xfrm>
        </p:spPr>
        <p:txBody>
          <a:bodyPr/>
          <a:lstStyle/>
          <a:p>
            <a:r>
              <a:rPr lang="en-US" dirty="0"/>
              <a:t>A warm welcome to Careerera family</a:t>
            </a:r>
            <a:endParaRPr lang="en-IN" dirty="0"/>
          </a:p>
        </p:txBody>
      </p:sp>
    </p:spTree>
    <p:extLst>
      <p:ext uri="{BB962C8B-B14F-4D97-AF65-F5344CB8AC3E}">
        <p14:creationId xmlns:p14="http://schemas.microsoft.com/office/powerpoint/2010/main" xmlns="" val="2765597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91308"/>
            <a:ext cx="9044887" cy="899380"/>
          </a:xfrm>
        </p:spPr>
        <p:txBody>
          <a:bodyPr>
            <a:normAutofit/>
          </a:bodyPr>
          <a:lstStyle/>
          <a:p>
            <a:pPr algn="ctr"/>
            <a:r>
              <a:rPr lang="en-US" sz="3200" dirty="0">
                <a:solidFill>
                  <a:schemeClr val="tx1">
                    <a:lumMod val="75000"/>
                    <a:lumOff val="25000"/>
                  </a:schemeClr>
                </a:solidFill>
                <a:latin typeface="+mn-lt"/>
              </a:rPr>
              <a:t>TERMS USED IN REINFORCEMENT </a:t>
            </a:r>
            <a:r>
              <a:rPr lang="en-US" sz="3200" dirty="0" smtClean="0">
                <a:solidFill>
                  <a:schemeClr val="tx1">
                    <a:lumMod val="75000"/>
                    <a:lumOff val="25000"/>
                  </a:schemeClr>
                </a:solidFill>
                <a:latin typeface="+mn-lt"/>
              </a:rPr>
              <a:t>LEARNING</a:t>
            </a:r>
            <a:endParaRPr lang="en-US" sz="32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371362"/>
          </a:xfrm>
        </p:spPr>
        <p:txBody>
          <a:bodyPr>
            <a:normAutofit/>
          </a:bodyPr>
          <a:lstStyle/>
          <a:p>
            <a:r>
              <a:rPr lang="en-US" sz="2400" b="1" u="sng" dirty="0">
                <a:solidFill>
                  <a:schemeClr val="bg1">
                    <a:lumMod val="10000"/>
                  </a:schemeClr>
                </a:solidFill>
              </a:rPr>
              <a:t>Reward()</a:t>
            </a:r>
            <a:r>
              <a:rPr lang="en-US" sz="2400" dirty="0">
                <a:solidFill>
                  <a:schemeClr val="bg1">
                    <a:lumMod val="10000"/>
                  </a:schemeClr>
                </a:solidFill>
              </a:rPr>
              <a:t>:</a:t>
            </a:r>
            <a:r>
              <a:rPr lang="en-US" sz="2400" b="1" dirty="0">
                <a:solidFill>
                  <a:schemeClr val="bg1">
                    <a:lumMod val="10000"/>
                  </a:schemeClr>
                </a:solidFill>
              </a:rPr>
              <a:t> </a:t>
            </a:r>
            <a:r>
              <a:rPr lang="en-US" sz="2400" dirty="0"/>
              <a:t>A feedback returned to the agent from the environment to evaluate the action of the agent.</a:t>
            </a:r>
          </a:p>
          <a:p>
            <a:r>
              <a:rPr lang="en-US" sz="2400" b="1" u="sng" dirty="0">
                <a:solidFill>
                  <a:schemeClr val="bg1">
                    <a:lumMod val="10000"/>
                  </a:schemeClr>
                </a:solidFill>
              </a:rPr>
              <a:t>Policy()</a:t>
            </a:r>
            <a:r>
              <a:rPr lang="en-US" sz="2400" dirty="0">
                <a:solidFill>
                  <a:schemeClr val="bg1">
                    <a:lumMod val="10000"/>
                  </a:schemeClr>
                </a:solidFill>
              </a:rPr>
              <a:t>:</a:t>
            </a:r>
            <a:r>
              <a:rPr lang="en-US" sz="2400" b="1" dirty="0">
                <a:solidFill>
                  <a:schemeClr val="bg1">
                    <a:lumMod val="10000"/>
                  </a:schemeClr>
                </a:solidFill>
              </a:rPr>
              <a:t> </a:t>
            </a:r>
            <a:r>
              <a:rPr lang="en-US" sz="2400" dirty="0"/>
              <a:t>Policy is a strategy applied by the agent for the next action based on the current state.</a:t>
            </a:r>
          </a:p>
          <a:p>
            <a:r>
              <a:rPr lang="en-US" sz="2400" b="1" u="sng" dirty="0">
                <a:solidFill>
                  <a:schemeClr val="bg1">
                    <a:lumMod val="10000"/>
                  </a:schemeClr>
                </a:solidFill>
              </a:rPr>
              <a:t>Value()</a:t>
            </a:r>
            <a:r>
              <a:rPr lang="en-US" sz="2400" dirty="0">
                <a:solidFill>
                  <a:schemeClr val="bg1">
                    <a:lumMod val="10000"/>
                  </a:schemeClr>
                </a:solidFill>
              </a:rPr>
              <a:t>:</a:t>
            </a:r>
            <a:r>
              <a:rPr lang="en-US" sz="2400" b="1" dirty="0">
                <a:solidFill>
                  <a:schemeClr val="bg1">
                    <a:lumMod val="10000"/>
                  </a:schemeClr>
                </a:solidFill>
              </a:rPr>
              <a:t> </a:t>
            </a:r>
            <a:r>
              <a:rPr lang="en-US" sz="2400" dirty="0"/>
              <a:t>It is expected long-term retuned with the discount factor and opposite to the short-term reward.</a:t>
            </a:r>
          </a:p>
          <a:p>
            <a:r>
              <a:rPr lang="en-US" sz="2400" b="1" u="sng" dirty="0">
                <a:solidFill>
                  <a:schemeClr val="bg1">
                    <a:lumMod val="10000"/>
                  </a:schemeClr>
                </a:solidFill>
              </a:rPr>
              <a:t>Q-Value()</a:t>
            </a:r>
            <a:r>
              <a:rPr lang="en-US" sz="2400" dirty="0">
                <a:solidFill>
                  <a:schemeClr val="bg1">
                    <a:lumMod val="10000"/>
                  </a:schemeClr>
                </a:solidFill>
              </a:rPr>
              <a:t>: </a:t>
            </a:r>
            <a:r>
              <a:rPr lang="en-US" sz="2400" dirty="0"/>
              <a:t>It is expected long-term retuned with the discount factor and opposite to the short-term reward</a:t>
            </a:r>
            <a:r>
              <a:rPr lang="en-US" sz="2400" dirty="0" smtClean="0"/>
              <a:t>.</a:t>
            </a:r>
            <a:endParaRPr lang="en-US" sz="2400" dirty="0"/>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390935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05608"/>
            <a:ext cx="9044887" cy="785080"/>
          </a:xfrm>
        </p:spPr>
        <p:txBody>
          <a:bodyPr>
            <a:normAutofit/>
          </a:bodyPr>
          <a:lstStyle/>
          <a:p>
            <a:pPr algn="ctr"/>
            <a:r>
              <a:rPr lang="en-US" sz="2800" dirty="0" smtClean="0">
                <a:solidFill>
                  <a:schemeClr val="tx1">
                    <a:lumMod val="75000"/>
                    <a:lumOff val="25000"/>
                  </a:schemeClr>
                </a:solidFill>
                <a:latin typeface="+mn-lt"/>
              </a:rPr>
              <a:t>APPROACHES TO IMPLEMENT REINFORCEMENT LEARNING </a:t>
            </a:r>
            <a:endParaRPr lang="en-US" sz="28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399"/>
            <a:ext cx="9044887" cy="4065955"/>
          </a:xfrm>
        </p:spPr>
        <p:txBody>
          <a:bodyPr>
            <a:noAutofit/>
          </a:bodyPr>
          <a:lstStyle/>
          <a:p>
            <a:r>
              <a:rPr lang="en-US" sz="2400" dirty="0"/>
              <a:t>There are mainly three ways to implement reinforcement-learning in ML(Machine Learning), which are :</a:t>
            </a:r>
          </a:p>
          <a:p>
            <a:pPr marL="0" indent="0">
              <a:buNone/>
            </a:pPr>
            <a:r>
              <a:rPr lang="en-US" sz="2400" b="1" dirty="0" smtClean="0">
                <a:solidFill>
                  <a:schemeClr val="bg1">
                    <a:lumMod val="10000"/>
                  </a:schemeClr>
                </a:solidFill>
              </a:rPr>
              <a:t>1. </a:t>
            </a:r>
            <a:r>
              <a:rPr lang="en-US" sz="2400" b="1" u="sng" dirty="0" smtClean="0">
                <a:solidFill>
                  <a:schemeClr val="bg1">
                    <a:lumMod val="10000"/>
                  </a:schemeClr>
                </a:solidFill>
              </a:rPr>
              <a:t>Value Based </a:t>
            </a:r>
            <a:r>
              <a:rPr lang="en-US" sz="2400" dirty="0" smtClean="0"/>
              <a:t>: </a:t>
            </a:r>
            <a:r>
              <a:rPr lang="en-US" sz="2400" dirty="0"/>
              <a:t>The value-based approach is about to find the optimal value function, which is the maximum value at a state under any policy. </a:t>
            </a:r>
            <a:endParaRPr lang="en-US" sz="2400" dirty="0" smtClean="0"/>
          </a:p>
          <a:p>
            <a:r>
              <a:rPr lang="en-US" sz="2400" dirty="0" smtClean="0"/>
              <a:t>Therefore</a:t>
            </a:r>
            <a:r>
              <a:rPr lang="en-US" sz="2400" dirty="0"/>
              <a:t>, the agent expects the long-term return at any state(s) under policy π.</a:t>
            </a:r>
          </a:p>
          <a:p>
            <a:pPr marL="0" indent="0">
              <a:buNone/>
            </a:pPr>
            <a:r>
              <a:rPr lang="en-US" sz="2400" b="1" dirty="0" smtClean="0">
                <a:solidFill>
                  <a:schemeClr val="bg1">
                    <a:lumMod val="10000"/>
                  </a:schemeClr>
                </a:solidFill>
              </a:rPr>
              <a:t>2. </a:t>
            </a:r>
            <a:r>
              <a:rPr lang="en-US" sz="2400" b="1" u="sng" dirty="0" smtClean="0">
                <a:solidFill>
                  <a:schemeClr val="bg1">
                    <a:lumMod val="10000"/>
                  </a:schemeClr>
                </a:solidFill>
              </a:rPr>
              <a:t>Policy-Based</a:t>
            </a:r>
            <a:r>
              <a:rPr lang="en-US" sz="2400" dirty="0" smtClean="0">
                <a:solidFill>
                  <a:schemeClr val="bg1">
                    <a:lumMod val="10000"/>
                  </a:schemeClr>
                </a:solidFill>
              </a:rPr>
              <a:t> : </a:t>
            </a:r>
            <a:r>
              <a:rPr lang="en-US" sz="2400" dirty="0"/>
              <a:t>Policy-based approach is to find the optimal policy for the maximum future rewards without using the value function. </a:t>
            </a:r>
            <a:endParaRPr lang="en-US" sz="2400" dirty="0" smtClean="0"/>
          </a:p>
          <a:p>
            <a:r>
              <a:rPr lang="en-US" sz="2400" dirty="0" smtClean="0"/>
              <a:t>In </a:t>
            </a:r>
            <a:r>
              <a:rPr lang="en-US" sz="2400" dirty="0"/>
              <a:t>this approach, the agent tries to apply such a policy that the action performed in each step helps to maximize the future reward</a:t>
            </a:r>
            <a:r>
              <a:rPr lang="en-US" sz="2400" dirty="0" smtClean="0"/>
              <a:t>.</a:t>
            </a:r>
            <a:endParaRPr lang="en-US" sz="2400" dirty="0"/>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21501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31985"/>
            <a:ext cx="9044887" cy="712177"/>
          </a:xfrm>
        </p:spPr>
        <p:txBody>
          <a:bodyPr>
            <a:normAutofit/>
          </a:bodyPr>
          <a:lstStyle/>
          <a:p>
            <a:pPr algn="ctr"/>
            <a:r>
              <a:rPr lang="en-US" sz="2400" dirty="0">
                <a:solidFill>
                  <a:schemeClr val="tx1">
                    <a:lumMod val="75000"/>
                    <a:lumOff val="25000"/>
                  </a:schemeClr>
                </a:solidFill>
                <a:latin typeface="+mn-lt"/>
              </a:rPr>
              <a:t>APPROACHES TO IMPLEMENT REINFORCEMENT </a:t>
            </a:r>
            <a:r>
              <a:rPr lang="en-US" sz="2400" dirty="0" smtClean="0">
                <a:solidFill>
                  <a:schemeClr val="tx1">
                    <a:lumMod val="75000"/>
                    <a:lumOff val="25000"/>
                  </a:schemeClr>
                </a:solidFill>
                <a:latin typeface="+mn-lt"/>
              </a:rPr>
              <a:t>LEARNING</a:t>
            </a:r>
            <a:endParaRPr lang="en-US" sz="24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819769"/>
          </a:xfrm>
        </p:spPr>
        <p:txBody>
          <a:bodyPr>
            <a:normAutofit/>
          </a:bodyPr>
          <a:lstStyle/>
          <a:p>
            <a:r>
              <a:rPr lang="en-US" sz="2400" dirty="0"/>
              <a:t>The policy-based approach has mainly two types of policy</a:t>
            </a:r>
            <a:r>
              <a:rPr lang="en-US" sz="2400" dirty="0" smtClean="0"/>
              <a:t>:</a:t>
            </a:r>
          </a:p>
          <a:p>
            <a:r>
              <a:rPr lang="en-US" sz="2400" b="1" u="sng" dirty="0">
                <a:solidFill>
                  <a:schemeClr val="bg1">
                    <a:lumMod val="10000"/>
                  </a:schemeClr>
                </a:solidFill>
              </a:rPr>
              <a:t>Deterministic</a:t>
            </a:r>
            <a:r>
              <a:rPr lang="en-US" sz="2400" dirty="0">
                <a:solidFill>
                  <a:schemeClr val="bg1">
                    <a:lumMod val="10000"/>
                  </a:schemeClr>
                </a:solidFill>
              </a:rPr>
              <a:t>: </a:t>
            </a:r>
            <a:r>
              <a:rPr lang="en-US" sz="2400" dirty="0"/>
              <a:t>The same action is produced by the policy (π) at any state</a:t>
            </a:r>
            <a:r>
              <a:rPr lang="en-US" sz="2400" dirty="0" smtClean="0"/>
              <a:t>.</a:t>
            </a:r>
          </a:p>
          <a:p>
            <a:r>
              <a:rPr lang="en-US" sz="2400" b="1" u="sng" dirty="0">
                <a:solidFill>
                  <a:schemeClr val="bg1">
                    <a:lumMod val="10000"/>
                  </a:schemeClr>
                </a:solidFill>
              </a:rPr>
              <a:t>Stochastic</a:t>
            </a:r>
            <a:r>
              <a:rPr lang="en-US" sz="2400" dirty="0">
                <a:solidFill>
                  <a:schemeClr val="bg1">
                    <a:lumMod val="10000"/>
                  </a:schemeClr>
                </a:solidFill>
              </a:rPr>
              <a:t>: </a:t>
            </a:r>
            <a:r>
              <a:rPr lang="en-US" sz="2400" dirty="0"/>
              <a:t>In this policy, probability determines the produced </a:t>
            </a:r>
            <a:r>
              <a:rPr lang="en-US" sz="2400" dirty="0" smtClean="0"/>
              <a:t>action</a:t>
            </a:r>
          </a:p>
          <a:p>
            <a:pPr marL="0" indent="0">
              <a:buNone/>
            </a:pPr>
            <a:r>
              <a:rPr lang="en-US" sz="2400" b="1" dirty="0" smtClean="0">
                <a:solidFill>
                  <a:schemeClr val="bg1">
                    <a:lumMod val="10000"/>
                  </a:schemeClr>
                </a:solidFill>
              </a:rPr>
              <a:t>3. </a:t>
            </a:r>
            <a:r>
              <a:rPr lang="en-US" sz="2400" b="1" u="sng" dirty="0" smtClean="0">
                <a:solidFill>
                  <a:schemeClr val="bg1">
                    <a:lumMod val="10000"/>
                  </a:schemeClr>
                </a:solidFill>
              </a:rPr>
              <a:t>Model-Based</a:t>
            </a:r>
            <a:r>
              <a:rPr lang="en-US" sz="2400" dirty="0" smtClean="0">
                <a:solidFill>
                  <a:schemeClr val="bg1">
                    <a:lumMod val="10000"/>
                  </a:schemeClr>
                </a:solidFill>
              </a:rPr>
              <a:t> </a:t>
            </a:r>
            <a:r>
              <a:rPr lang="en-US" sz="2400" dirty="0">
                <a:solidFill>
                  <a:schemeClr val="bg1">
                    <a:lumMod val="10000"/>
                  </a:schemeClr>
                </a:solidFill>
              </a:rPr>
              <a:t>: </a:t>
            </a:r>
            <a:r>
              <a:rPr lang="en-US" sz="2400" dirty="0"/>
              <a:t>In the model-based approach, a virtual model is created for the environment, and the agent explores that environment to learn </a:t>
            </a:r>
            <a:r>
              <a:rPr lang="en-US" sz="2400" dirty="0" smtClean="0"/>
              <a:t>it.</a:t>
            </a:r>
          </a:p>
          <a:p>
            <a:pPr marL="0" indent="0">
              <a:buNone/>
            </a:pPr>
            <a:r>
              <a:rPr lang="en-US" sz="2400" dirty="0" smtClean="0"/>
              <a:t>There </a:t>
            </a:r>
            <a:r>
              <a:rPr lang="en-US" sz="2400" dirty="0"/>
              <a:t>is no particular solution or algorithm for this approach because the model representation is different for each environment</a:t>
            </a:r>
            <a:r>
              <a:rPr lang="en-US" sz="2400" dirty="0" smtClean="0"/>
              <a:t>.</a:t>
            </a:r>
            <a:endParaRPr lang="en-US" sz="2400" dirty="0"/>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872378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34189"/>
            <a:ext cx="9044887" cy="856499"/>
          </a:xfrm>
        </p:spPr>
        <p:txBody>
          <a:bodyPr>
            <a:normAutofit/>
          </a:bodyPr>
          <a:lstStyle/>
          <a:p>
            <a:pPr algn="ctr"/>
            <a:r>
              <a:rPr lang="en-US" sz="3200" dirty="0" smtClean="0">
                <a:solidFill>
                  <a:schemeClr val="tx1">
                    <a:lumMod val="75000"/>
                    <a:lumOff val="25000"/>
                  </a:schemeClr>
                </a:solidFill>
                <a:latin typeface="+mn-lt"/>
              </a:rPr>
              <a:t>HOW DOES REINFORCEMENT LEARNING WORK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1"/>
            <a:ext cx="9044887" cy="2914162"/>
          </a:xfrm>
        </p:spPr>
        <p:txBody>
          <a:bodyPr>
            <a:normAutofit/>
          </a:bodyPr>
          <a:lstStyle/>
          <a:p>
            <a:r>
              <a:rPr lang="en-US" sz="2400" dirty="0" smtClean="0"/>
              <a:t>To Understand and Working process of the Reinforcement Learning, We need to consider two main things:</a:t>
            </a:r>
          </a:p>
          <a:p>
            <a:pPr marL="0" indent="0">
              <a:buNone/>
            </a:pPr>
            <a:endParaRPr lang="en-US" sz="2400" dirty="0" smtClean="0"/>
          </a:p>
          <a:p>
            <a:r>
              <a:rPr lang="en-US" b="1" u="sng" dirty="0">
                <a:solidFill>
                  <a:schemeClr val="bg1">
                    <a:lumMod val="10000"/>
                  </a:schemeClr>
                </a:solidFill>
              </a:rPr>
              <a:t>Environment</a:t>
            </a:r>
            <a:r>
              <a:rPr lang="en-US" sz="2400" b="1" u="sng" dirty="0">
                <a:solidFill>
                  <a:schemeClr val="bg1">
                    <a:lumMod val="10000"/>
                  </a:schemeClr>
                </a:solidFill>
              </a:rPr>
              <a:t> </a:t>
            </a:r>
            <a:r>
              <a:rPr lang="en-US" sz="2400" dirty="0" smtClean="0">
                <a:solidFill>
                  <a:schemeClr val="bg1">
                    <a:lumMod val="10000"/>
                  </a:schemeClr>
                </a:solidFill>
              </a:rPr>
              <a:t>: </a:t>
            </a:r>
            <a:r>
              <a:rPr lang="en-US" sz="2400" dirty="0" smtClean="0"/>
              <a:t>It can be anything such as a room, maze, football ground, etc.</a:t>
            </a:r>
          </a:p>
          <a:p>
            <a:r>
              <a:rPr lang="en-US" b="1" u="sng" dirty="0">
                <a:solidFill>
                  <a:schemeClr val="bg1">
                    <a:lumMod val="10000"/>
                  </a:schemeClr>
                </a:solidFill>
              </a:rPr>
              <a:t>Agent</a:t>
            </a:r>
            <a:r>
              <a:rPr lang="en-US" b="1" dirty="0">
                <a:solidFill>
                  <a:schemeClr val="bg1">
                    <a:lumMod val="10000"/>
                  </a:schemeClr>
                </a:solidFill>
              </a:rPr>
              <a:t> </a:t>
            </a:r>
            <a:r>
              <a:rPr lang="en-US" sz="2400" dirty="0" smtClean="0">
                <a:solidFill>
                  <a:schemeClr val="bg1">
                    <a:lumMod val="10000"/>
                  </a:schemeClr>
                </a:solidFill>
              </a:rPr>
              <a:t>: </a:t>
            </a:r>
            <a:r>
              <a:rPr lang="en-US" sz="2400" dirty="0" smtClean="0"/>
              <a:t>An intelligent agent such as AI robot.</a:t>
            </a:r>
            <a:endParaRPr lang="en-US" sz="2400" dirty="0"/>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429433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89085"/>
            <a:ext cx="9044887" cy="1101603"/>
          </a:xfrm>
        </p:spPr>
        <p:txBody>
          <a:bodyPr>
            <a:normAutofit/>
          </a:bodyPr>
          <a:lstStyle/>
          <a:p>
            <a:pPr algn="ctr"/>
            <a:r>
              <a:rPr lang="en-US" sz="3200" dirty="0" smtClean="0">
                <a:solidFill>
                  <a:schemeClr val="tx1">
                    <a:lumMod val="75000"/>
                    <a:lumOff val="25000"/>
                  </a:schemeClr>
                </a:solidFill>
                <a:latin typeface="+mn-lt"/>
              </a:rPr>
              <a:t>HOW IS REINFORCEMENT LEARNING DIFFERENT FROM SUPERVISED LEARNING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257062"/>
          </a:xfrm>
        </p:spPr>
        <p:txBody>
          <a:bodyPr>
            <a:normAutofit/>
          </a:bodyPr>
          <a:lstStyle/>
          <a:p>
            <a:r>
              <a:rPr lang="en-US" dirty="0" smtClean="0"/>
              <a:t>Reinforcement </a:t>
            </a:r>
            <a:r>
              <a:rPr lang="en-US" dirty="0" smtClean="0"/>
              <a:t>learning differs from supervised learning in a way that in supervised learning the training data has the answer key with it so the model is trained with the correct answer itself whereas in reinforcement learning, there is no answer but the reinforcement agent decides what to do to perform the given task.</a:t>
            </a:r>
            <a:endParaRPr lang="en-US" dirty="0"/>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979943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dirty="0" smtClean="0">
                <a:solidFill>
                  <a:schemeClr val="tx1">
                    <a:lumMod val="75000"/>
                    <a:lumOff val="25000"/>
                  </a:schemeClr>
                </a:solidFill>
                <a:latin typeface="+mn-lt"/>
              </a:rPr>
              <a:t>HOW IS REINFORCEMENT LEARNING DIFFERENT FROM SUPERVISED LEARNING ? </a:t>
            </a:r>
            <a:endParaRPr lang="en-US" sz="28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xmlns="" val="0"/>
              </a:ext>
            </a:extLst>
          </a:blip>
          <a:stretch>
            <a:fillRect/>
          </a:stretch>
        </p:blipFill>
        <p:spPr>
          <a:xfrm>
            <a:off x="2503487" y="2362994"/>
            <a:ext cx="5715000" cy="3409950"/>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xmlns="" id="{A98F39A8-B7B2-4ADF-9790-4B7F910276F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63101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50232"/>
            <a:ext cx="9044887" cy="840456"/>
          </a:xfrm>
        </p:spPr>
        <p:txBody>
          <a:bodyPr>
            <a:normAutofit/>
          </a:bodyPr>
          <a:lstStyle/>
          <a:p>
            <a:pPr algn="ctr"/>
            <a:r>
              <a:rPr lang="en-US" sz="3600" dirty="0" smtClean="0">
                <a:solidFill>
                  <a:schemeClr val="tx1">
                    <a:lumMod val="75000"/>
                    <a:lumOff val="25000"/>
                  </a:schemeClr>
                </a:solidFill>
                <a:latin typeface="+mn-lt"/>
              </a:rPr>
              <a:t>CHARACTER OF REINFORCEMENT LEARNING</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2962442"/>
          </a:xfrm>
        </p:spPr>
        <p:txBody>
          <a:bodyPr>
            <a:normAutofit/>
          </a:bodyPr>
          <a:lstStyle/>
          <a:p>
            <a:r>
              <a:rPr lang="en-US" sz="2400" dirty="0" smtClean="0"/>
              <a:t>No Supervision, only a real value or reward signal.</a:t>
            </a:r>
          </a:p>
          <a:p>
            <a:r>
              <a:rPr lang="en-US" sz="2400" dirty="0" smtClean="0"/>
              <a:t>Decision making is Sequential.</a:t>
            </a:r>
          </a:p>
          <a:p>
            <a:r>
              <a:rPr lang="en-US" sz="2400" dirty="0" smtClean="0"/>
              <a:t>Time Plays a major role in reinforcement Problems.</a:t>
            </a:r>
          </a:p>
          <a:p>
            <a:r>
              <a:rPr lang="en-US" sz="2400" dirty="0" smtClean="0"/>
              <a:t>Feedback isn't Prompt but delayed.</a:t>
            </a:r>
          </a:p>
          <a:p>
            <a:r>
              <a:rPr lang="en-US" sz="2400" dirty="0" smtClean="0"/>
              <a:t>The following data is receive is determined by the agent’s actions.</a:t>
            </a:r>
            <a:endParaRPr lang="en-US" sz="2400" dirty="0"/>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77925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33046"/>
            <a:ext cx="9044887" cy="712178"/>
          </a:xfrm>
        </p:spPr>
        <p:txBody>
          <a:bodyPr>
            <a:normAutofit fontScale="90000"/>
          </a:bodyPr>
          <a:lstStyle/>
          <a:p>
            <a:pPr algn="ctr"/>
            <a:r>
              <a:rPr lang="en-US" sz="4000" dirty="0" smtClean="0">
                <a:solidFill>
                  <a:schemeClr val="tx1">
                    <a:lumMod val="75000"/>
                    <a:lumOff val="25000"/>
                  </a:schemeClr>
                </a:solidFill>
                <a:latin typeface="+mn-lt"/>
              </a:rPr>
              <a:t>REINFORCEMENT LEARNING ALGORITHMS</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xmlns="" val="0"/>
              </a:ext>
            </a:extLst>
          </a:blip>
          <a:stretch>
            <a:fillRect/>
          </a:stretch>
        </p:blipFill>
        <p:spPr>
          <a:xfrm>
            <a:off x="838199" y="2201624"/>
            <a:ext cx="9045575" cy="4101974"/>
          </a:xfrm>
          <a:prstGeom prst="rect">
            <a:avLst/>
          </a:prstGeom>
          <a:ln w="88900" cap="sq" cmpd="thickThin">
            <a:solidFill>
              <a:srgbClr val="000000"/>
            </a:solidFill>
            <a:prstDash val="solid"/>
            <a:miter lim="800000"/>
          </a:ln>
          <a:effectLst>
            <a:innerShdw blurRad="76200">
              <a:srgbClr val="000000"/>
            </a:innerShdw>
          </a:effectLst>
        </p:spPr>
      </p:pic>
      <p:sp>
        <p:nvSpPr>
          <p:cNvPr id="7" name="TextBox 6"/>
          <p:cNvSpPr txBox="1"/>
          <p:nvPr/>
        </p:nvSpPr>
        <p:spPr>
          <a:xfrm>
            <a:off x="1323697" y="1473141"/>
            <a:ext cx="8074578" cy="400110"/>
          </a:xfrm>
          <a:prstGeom prst="rect">
            <a:avLst/>
          </a:prstGeom>
          <a:noFill/>
        </p:spPr>
        <p:txBody>
          <a:bodyPr wrap="square" rtlCol="0">
            <a:spAutoFit/>
          </a:bodyPr>
          <a:lstStyle/>
          <a:p>
            <a:r>
              <a:rPr lang="en-US" sz="2000" b="1" dirty="0" smtClean="0"/>
              <a:t>There are 3 Approaches to implement reinforcement Learning Algorithms.</a:t>
            </a:r>
            <a:endParaRPr lang="en-US" sz="2000" b="1" dirty="0"/>
          </a:p>
        </p:txBody>
      </p:sp>
      <p:pic>
        <p:nvPicPr>
          <p:cNvPr id="8" name="Picture 7">
            <a:extLst>
              <a:ext uri="{FF2B5EF4-FFF2-40B4-BE49-F238E27FC236}">
                <a16:creationId xmlns:a16="http://schemas.microsoft.com/office/drawing/2014/main" xmlns="" id="{A98F39A8-B7B2-4ADF-9790-4B7F910276F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8679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chemeClr val="tx1">
                    <a:lumMod val="75000"/>
                    <a:lumOff val="25000"/>
                  </a:schemeClr>
                </a:solidFill>
                <a:latin typeface="+mn-lt"/>
              </a:rPr>
              <a:t>REINFORCEMENT LEARNING </a:t>
            </a:r>
            <a:r>
              <a:rPr lang="en-US" sz="3600" dirty="0" smtClean="0">
                <a:solidFill>
                  <a:schemeClr val="tx1">
                    <a:lumMod val="75000"/>
                    <a:lumOff val="25000"/>
                  </a:schemeClr>
                </a:solidFill>
                <a:latin typeface="+mn-lt"/>
              </a:rPr>
              <a:t>ALGORITHMS</a:t>
            </a:r>
            <a:endParaRPr lang="en-US" sz="36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257062"/>
          </a:xfrm>
        </p:spPr>
        <p:txBody>
          <a:bodyPr>
            <a:normAutofit/>
          </a:bodyPr>
          <a:lstStyle/>
          <a:p>
            <a:r>
              <a:rPr lang="en-US" sz="2400" b="1" u="sng" dirty="0">
                <a:solidFill>
                  <a:schemeClr val="bg1">
                    <a:lumMod val="10000"/>
                  </a:schemeClr>
                </a:solidFill>
              </a:rPr>
              <a:t>Value-Based</a:t>
            </a:r>
            <a:r>
              <a:rPr lang="en-US" sz="2000" dirty="0">
                <a:solidFill>
                  <a:schemeClr val="bg1">
                    <a:lumMod val="10000"/>
                  </a:schemeClr>
                </a:solidFill>
              </a:rPr>
              <a:t>: </a:t>
            </a:r>
            <a:r>
              <a:rPr lang="en-US" sz="2000" dirty="0"/>
              <a:t>The main goal of this method is to maximize a value function</a:t>
            </a:r>
            <a:r>
              <a:rPr lang="en-US" sz="2000" dirty="0" smtClean="0"/>
              <a:t>.</a:t>
            </a:r>
          </a:p>
          <a:p>
            <a:r>
              <a:rPr lang="en-US" sz="2000" dirty="0" smtClean="0"/>
              <a:t> </a:t>
            </a:r>
            <a:r>
              <a:rPr lang="en-US" sz="2000" dirty="0"/>
              <a:t>Here, an agent through a policy expects a long-term return of the current states</a:t>
            </a:r>
            <a:r>
              <a:rPr lang="en-US" sz="2000" dirty="0" smtClean="0"/>
              <a:t>.</a:t>
            </a:r>
          </a:p>
          <a:p>
            <a:r>
              <a:rPr lang="en-US" sz="2400" b="1" u="sng" dirty="0">
                <a:solidFill>
                  <a:schemeClr val="bg1">
                    <a:lumMod val="10000"/>
                  </a:schemeClr>
                </a:solidFill>
              </a:rPr>
              <a:t>Policy-Based</a:t>
            </a:r>
            <a:r>
              <a:rPr lang="en-US" sz="2000" dirty="0">
                <a:solidFill>
                  <a:schemeClr val="bg1">
                    <a:lumMod val="10000"/>
                  </a:schemeClr>
                </a:solidFill>
              </a:rPr>
              <a:t>: </a:t>
            </a:r>
            <a:r>
              <a:rPr lang="en-US" sz="2000" dirty="0"/>
              <a:t>In policy-based, you enable to come up with a strategy that helps to gain maximum rewards in the future through possible actions performed in each state. </a:t>
            </a:r>
            <a:endParaRPr lang="en-US" sz="2000" dirty="0" smtClean="0"/>
          </a:p>
          <a:p>
            <a:r>
              <a:rPr lang="en-US" sz="2000" dirty="0" smtClean="0"/>
              <a:t>Two </a:t>
            </a:r>
            <a:r>
              <a:rPr lang="en-US" sz="2000" dirty="0"/>
              <a:t>types of policy-based methods are deterministic and stochastic</a:t>
            </a:r>
            <a:r>
              <a:rPr lang="en-US" sz="2000" dirty="0" smtClean="0"/>
              <a:t>.</a:t>
            </a:r>
          </a:p>
          <a:p>
            <a:r>
              <a:rPr lang="en-US" sz="2400" b="1" u="sng" dirty="0">
                <a:solidFill>
                  <a:schemeClr val="bg1">
                    <a:lumMod val="10000"/>
                  </a:schemeClr>
                </a:solidFill>
              </a:rPr>
              <a:t>Model-Based</a:t>
            </a:r>
            <a:r>
              <a:rPr lang="en-US" sz="2000" dirty="0"/>
              <a:t>: In this method, we need to create a virtual model for the agent to help in learning to perform in each specific environment</a:t>
            </a:r>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695115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86063"/>
            <a:ext cx="9044887" cy="717574"/>
          </a:xfrm>
        </p:spPr>
        <p:txBody>
          <a:bodyPr>
            <a:normAutofit/>
          </a:bodyPr>
          <a:lstStyle/>
          <a:p>
            <a:pPr algn="ctr"/>
            <a:r>
              <a:rPr lang="en-US" sz="4000" dirty="0" smtClean="0">
                <a:solidFill>
                  <a:schemeClr val="tx1">
                    <a:lumMod val="75000"/>
                    <a:lumOff val="25000"/>
                  </a:schemeClr>
                </a:solidFill>
                <a:latin typeface="+mn-lt"/>
              </a:rPr>
              <a:t>TYPES OF REINFORCEMENT LEARNING</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xmlns="" val="0"/>
              </a:ext>
            </a:extLst>
          </a:blip>
          <a:stretch>
            <a:fillRect/>
          </a:stretch>
        </p:blipFill>
        <p:spPr>
          <a:xfrm>
            <a:off x="2551112" y="2121609"/>
            <a:ext cx="5619750" cy="4181475"/>
          </a:xfrm>
          <a:prstGeom prst="rect">
            <a:avLst/>
          </a:prstGeom>
          <a:ln w="88900" cap="sq" cmpd="thickThin">
            <a:solidFill>
              <a:srgbClr val="000000"/>
            </a:solidFill>
            <a:prstDash val="solid"/>
            <a:miter lim="800000"/>
          </a:ln>
          <a:effectLst>
            <a:innerShdw blurRad="76200">
              <a:srgbClr val="000000"/>
            </a:innerShdw>
          </a:effectLst>
        </p:spPr>
      </p:pic>
      <p:sp>
        <p:nvSpPr>
          <p:cNvPr id="7" name="TextBox 6"/>
          <p:cNvSpPr txBox="1"/>
          <p:nvPr/>
        </p:nvSpPr>
        <p:spPr>
          <a:xfrm>
            <a:off x="2470638" y="1503637"/>
            <a:ext cx="5682762" cy="400110"/>
          </a:xfrm>
          <a:prstGeom prst="rect">
            <a:avLst/>
          </a:prstGeom>
          <a:noFill/>
        </p:spPr>
        <p:txBody>
          <a:bodyPr wrap="square" rtlCol="0">
            <a:spAutoFit/>
          </a:bodyPr>
          <a:lstStyle/>
          <a:p>
            <a:pPr algn="ctr"/>
            <a:r>
              <a:rPr lang="en-US" sz="2000" b="1" dirty="0" smtClean="0"/>
              <a:t>There are 2 types of Reinforcement Learning</a:t>
            </a:r>
            <a:endParaRPr lang="en-US" sz="2000" b="1" dirty="0"/>
          </a:p>
        </p:txBody>
      </p:sp>
      <p:pic>
        <p:nvPicPr>
          <p:cNvPr id="8" name="Picture 7">
            <a:extLst>
              <a:ext uri="{FF2B5EF4-FFF2-40B4-BE49-F238E27FC236}">
                <a16:creationId xmlns:a16="http://schemas.microsoft.com/office/drawing/2014/main" xmlns="" id="{A98F39A8-B7B2-4ADF-9790-4B7F910276F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06685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000" b="1" u="sng" dirty="0" smtClean="0">
                <a:solidFill>
                  <a:schemeClr val="tx1">
                    <a:lumMod val="75000"/>
                    <a:lumOff val="25000"/>
                  </a:schemeClr>
                </a:solidFill>
                <a:latin typeface="+mn-lt"/>
              </a:rPr>
              <a:t>REINFORCEMENT LEARNING</a:t>
            </a:r>
            <a:endParaRPr lang="en-US" sz="4000" b="1" u="sng"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p14="http://schemas.microsoft.com/office/powerpoint/2010/main" xmlns="" val="3886545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chemeClr val="tx1">
                    <a:lumMod val="75000"/>
                    <a:lumOff val="25000"/>
                  </a:schemeClr>
                </a:solidFill>
                <a:latin typeface="+mn-lt"/>
              </a:rPr>
              <a:t>TYPES OF REINFORCEMENT </a:t>
            </a:r>
            <a:r>
              <a:rPr lang="en-US" sz="3600" dirty="0" smtClean="0">
                <a:solidFill>
                  <a:schemeClr val="tx1">
                    <a:lumMod val="75000"/>
                    <a:lumOff val="25000"/>
                  </a:schemeClr>
                </a:solidFill>
                <a:latin typeface="+mn-lt"/>
              </a:rPr>
              <a:t>LEARNING</a:t>
            </a:r>
            <a:endParaRPr lang="en-US" sz="36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4206631"/>
          </a:xfrm>
        </p:spPr>
        <p:txBody>
          <a:bodyPr/>
          <a:lstStyle/>
          <a:p>
            <a:pPr marL="514350" indent="-514350" algn="ctr">
              <a:buFont typeface="+mj-lt"/>
              <a:buAutoNum type="arabicPeriod"/>
            </a:pPr>
            <a:r>
              <a:rPr lang="en-US" b="1" u="sng" dirty="0" smtClean="0">
                <a:solidFill>
                  <a:schemeClr val="bg1">
                    <a:lumMod val="10000"/>
                  </a:schemeClr>
                </a:solidFill>
              </a:rPr>
              <a:t>Positive Reinforcement Learning :- </a:t>
            </a:r>
          </a:p>
          <a:p>
            <a:pPr marL="0" indent="0">
              <a:buNone/>
            </a:pPr>
            <a:r>
              <a:rPr lang="en-US" sz="2000" dirty="0"/>
              <a:t>Positive Reinforcement is defined as when an event, occurs due to specific </a:t>
            </a:r>
            <a:r>
              <a:rPr lang="en-US" sz="2000" dirty="0" smtClean="0"/>
              <a:t>behavior, </a:t>
            </a:r>
            <a:r>
              <a:rPr lang="en-US" sz="2000" dirty="0"/>
              <a:t>increase the strength and frequency of the </a:t>
            </a:r>
            <a:r>
              <a:rPr lang="en-US" sz="2000" dirty="0" smtClean="0"/>
              <a:t>behavior. </a:t>
            </a:r>
            <a:r>
              <a:rPr lang="en-US" sz="2000" dirty="0"/>
              <a:t>It has a positive impact on </a:t>
            </a:r>
            <a:r>
              <a:rPr lang="en-US" sz="2000" dirty="0" smtClean="0"/>
              <a:t>behavior.</a:t>
            </a:r>
          </a:p>
          <a:p>
            <a:pPr marL="0" indent="0" algn="ctr">
              <a:buNone/>
            </a:pPr>
            <a:r>
              <a:rPr lang="en-US" b="1" u="sng" dirty="0" smtClean="0">
                <a:solidFill>
                  <a:schemeClr val="bg1">
                    <a:lumMod val="10000"/>
                  </a:schemeClr>
                </a:solidFill>
              </a:rPr>
              <a:t>Advantages</a:t>
            </a:r>
          </a:p>
          <a:p>
            <a:pPr>
              <a:buFont typeface="Wingdings" panose="05000000000000000000" pitchFamily="2" charset="2"/>
              <a:buChar char="ü"/>
            </a:pPr>
            <a:r>
              <a:rPr lang="en-US" sz="2000" dirty="0"/>
              <a:t>Maximizes the performance of an </a:t>
            </a:r>
            <a:r>
              <a:rPr lang="en-US" sz="2000" dirty="0" smtClean="0"/>
              <a:t>action </a:t>
            </a:r>
          </a:p>
          <a:p>
            <a:pPr>
              <a:buFont typeface="Wingdings" panose="05000000000000000000" pitchFamily="2" charset="2"/>
              <a:buChar char="ü"/>
            </a:pPr>
            <a:r>
              <a:rPr lang="en-US" sz="2000" dirty="0" smtClean="0"/>
              <a:t>Sustain </a:t>
            </a:r>
            <a:r>
              <a:rPr lang="en-US" sz="2000" dirty="0"/>
              <a:t>change for a longer </a:t>
            </a:r>
            <a:r>
              <a:rPr lang="en-US" sz="2000" dirty="0" smtClean="0"/>
              <a:t>period</a:t>
            </a:r>
          </a:p>
          <a:p>
            <a:pPr marL="0" indent="0" algn="ctr">
              <a:buNone/>
            </a:pPr>
            <a:r>
              <a:rPr lang="en-US" b="1" u="sng" dirty="0" smtClean="0">
                <a:solidFill>
                  <a:schemeClr val="bg1">
                    <a:lumMod val="10000"/>
                  </a:schemeClr>
                </a:solidFill>
              </a:rPr>
              <a:t>Disadvantage</a:t>
            </a:r>
          </a:p>
          <a:p>
            <a:pPr>
              <a:buFont typeface="Wingdings" panose="05000000000000000000" pitchFamily="2" charset="2"/>
              <a:buChar char="ü"/>
            </a:pPr>
            <a:r>
              <a:rPr lang="en-US" dirty="0"/>
              <a:t> </a:t>
            </a:r>
            <a:r>
              <a:rPr lang="en-US" sz="2000" dirty="0"/>
              <a:t>Excess reinforcement can lead to an overload of states which would minimize the results</a:t>
            </a:r>
            <a:r>
              <a:rPr lang="en-US" sz="2000" dirty="0" smtClean="0"/>
              <a:t>.</a:t>
            </a:r>
            <a:endParaRPr lang="en-US" b="1" u="sng" dirty="0" smtClean="0">
              <a:solidFill>
                <a:srgbClr val="C00000"/>
              </a:solidFill>
            </a:endParaRPr>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933842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chemeClr val="tx1">
                    <a:lumMod val="75000"/>
                    <a:lumOff val="25000"/>
                  </a:schemeClr>
                </a:solidFill>
                <a:latin typeface="+mn-lt"/>
              </a:rPr>
              <a:t>TYPES OF REINFORCEMENT </a:t>
            </a:r>
            <a:r>
              <a:rPr lang="en-US" sz="3600" dirty="0" smtClean="0">
                <a:solidFill>
                  <a:schemeClr val="tx1">
                    <a:lumMod val="75000"/>
                    <a:lumOff val="25000"/>
                  </a:schemeClr>
                </a:solidFill>
                <a:latin typeface="+mn-lt"/>
              </a:rPr>
              <a:t>LEARNING</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908926"/>
          </a:xfrm>
        </p:spPr>
        <p:txBody>
          <a:bodyPr>
            <a:normAutofit/>
          </a:bodyPr>
          <a:lstStyle/>
          <a:p>
            <a:pPr marL="514350" indent="-514350" algn="ctr">
              <a:buAutoNum type="arabicPeriod" startAt="2"/>
            </a:pPr>
            <a:r>
              <a:rPr lang="en-US" b="1" u="sng" dirty="0" smtClean="0">
                <a:solidFill>
                  <a:schemeClr val="bg1">
                    <a:lumMod val="10000"/>
                  </a:schemeClr>
                </a:solidFill>
              </a:rPr>
              <a:t>Negative Reinforcement Learning :-  </a:t>
            </a:r>
          </a:p>
          <a:p>
            <a:pPr marL="0" indent="0">
              <a:buNone/>
            </a:pPr>
            <a:r>
              <a:rPr lang="en-US" sz="2000" dirty="0" smtClean="0"/>
              <a:t>Negative </a:t>
            </a:r>
            <a:r>
              <a:rPr lang="en-US" sz="2000" dirty="0"/>
              <a:t>Reinforcement is represented as the strengthening of a behavior</a:t>
            </a:r>
            <a:r>
              <a:rPr lang="en-US" sz="2000" dirty="0" smtClean="0"/>
              <a:t>.</a:t>
            </a:r>
          </a:p>
          <a:p>
            <a:pPr marL="0" indent="0">
              <a:buNone/>
            </a:pPr>
            <a:r>
              <a:rPr lang="en-US" sz="2000" dirty="0" smtClean="0"/>
              <a:t>In </a:t>
            </a:r>
            <a:r>
              <a:rPr lang="en-US" sz="2000" dirty="0"/>
              <a:t>other ways, when a negative condition is barred or avoided, it tries to stop this action in the future</a:t>
            </a:r>
            <a:r>
              <a:rPr lang="en-US" sz="2000" dirty="0" smtClean="0"/>
              <a:t>.</a:t>
            </a:r>
          </a:p>
          <a:p>
            <a:pPr marL="0" indent="0" algn="ctr">
              <a:buNone/>
            </a:pPr>
            <a:r>
              <a:rPr lang="en-US" b="1" u="sng" dirty="0" smtClean="0">
                <a:solidFill>
                  <a:schemeClr val="bg1">
                    <a:lumMod val="10000"/>
                  </a:schemeClr>
                </a:solidFill>
              </a:rPr>
              <a:t>Advantages</a:t>
            </a:r>
          </a:p>
          <a:p>
            <a:pPr>
              <a:buFont typeface="Wingdings" panose="05000000000000000000" pitchFamily="2" charset="2"/>
              <a:buChar char="ü"/>
            </a:pPr>
            <a:r>
              <a:rPr lang="en-US" sz="2200" dirty="0"/>
              <a:t>Maximized </a:t>
            </a:r>
            <a:r>
              <a:rPr lang="en-US" sz="2200" dirty="0" smtClean="0"/>
              <a:t>Behavior </a:t>
            </a:r>
            <a:endParaRPr lang="en-US" sz="2200" dirty="0"/>
          </a:p>
          <a:p>
            <a:pPr>
              <a:buFont typeface="Wingdings" panose="05000000000000000000" pitchFamily="2" charset="2"/>
              <a:buChar char="ü"/>
            </a:pPr>
            <a:r>
              <a:rPr lang="en-US" sz="2200" dirty="0"/>
              <a:t>Provide a decent to minimum standard of performance.</a:t>
            </a:r>
          </a:p>
          <a:p>
            <a:pPr marL="0" indent="0" algn="ctr">
              <a:buNone/>
            </a:pPr>
            <a:r>
              <a:rPr lang="en-US" b="1" u="sng" dirty="0" smtClean="0">
                <a:solidFill>
                  <a:schemeClr val="bg1">
                    <a:lumMod val="10000"/>
                  </a:schemeClr>
                </a:solidFill>
              </a:rPr>
              <a:t>Disadvantage</a:t>
            </a:r>
          </a:p>
          <a:p>
            <a:pPr>
              <a:buFont typeface="Wingdings" panose="05000000000000000000" pitchFamily="2" charset="2"/>
              <a:buChar char="ü"/>
            </a:pPr>
            <a:r>
              <a:rPr lang="en-US" sz="2200" dirty="0"/>
              <a:t>It just limits itself enough to meet up a minimum </a:t>
            </a:r>
            <a:r>
              <a:rPr lang="en-US" sz="2200" dirty="0" smtClean="0"/>
              <a:t>Behavior</a:t>
            </a:r>
            <a:r>
              <a:rPr lang="en-US" sz="2200" dirty="0"/>
              <a:t>.</a:t>
            </a:r>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960272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200" b="1" u="sng" dirty="0" smtClean="0">
                <a:solidFill>
                  <a:schemeClr val="tx1">
                    <a:lumMod val="75000"/>
                    <a:lumOff val="25000"/>
                  </a:schemeClr>
                </a:solidFill>
                <a:latin typeface="+mn-lt"/>
              </a:rPr>
              <a:t>REINFORCEMENT LEARNING FRAMEWORK AND ELEMENTS</a:t>
            </a:r>
            <a:endParaRPr lang="en-US" sz="3200" b="1" u="sng"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p14="http://schemas.microsoft.com/office/powerpoint/2010/main" xmlns="" val="622323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91308"/>
            <a:ext cx="9044887" cy="899380"/>
          </a:xfrm>
        </p:spPr>
        <p:txBody>
          <a:bodyPr>
            <a:normAutofit fontScale="90000"/>
          </a:bodyPr>
          <a:lstStyle/>
          <a:p>
            <a:pPr algn="ctr"/>
            <a:r>
              <a:rPr lang="en-US" sz="3200" dirty="0" smtClean="0">
                <a:solidFill>
                  <a:schemeClr val="tx1">
                    <a:lumMod val="75000"/>
                    <a:lumOff val="25000"/>
                  </a:schemeClr>
                </a:solidFill>
                <a:latin typeface="+mn-lt"/>
              </a:rPr>
              <a:t> MAJOR 5 FRAMEWORK FOR REINFORCEMENT LEARNING </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133969"/>
          </a:xfrm>
        </p:spPr>
        <p:txBody>
          <a:bodyPr/>
          <a:lstStyle/>
          <a:p>
            <a:pPr marL="514350" indent="-514350">
              <a:buFont typeface="+mj-lt"/>
              <a:buAutoNum type="arabicPeriod"/>
            </a:pPr>
            <a:r>
              <a:rPr lang="en-US" b="1" u="sng" dirty="0">
                <a:solidFill>
                  <a:schemeClr val="bg1">
                    <a:lumMod val="10000"/>
                  </a:schemeClr>
                </a:solidFill>
              </a:rPr>
              <a:t>Keras-RL</a:t>
            </a:r>
          </a:p>
          <a:p>
            <a:pPr marL="514350" indent="-514350">
              <a:buFont typeface="+mj-lt"/>
              <a:buAutoNum type="arabicPeriod"/>
            </a:pPr>
            <a:r>
              <a:rPr lang="en-US" b="1" u="sng" dirty="0">
                <a:solidFill>
                  <a:schemeClr val="bg1">
                    <a:lumMod val="10000"/>
                  </a:schemeClr>
                </a:solidFill>
              </a:rPr>
              <a:t>Keras-RL2</a:t>
            </a:r>
          </a:p>
          <a:p>
            <a:pPr marL="514350" indent="-514350">
              <a:buFont typeface="+mj-lt"/>
              <a:buAutoNum type="arabicPeriod"/>
            </a:pPr>
            <a:r>
              <a:rPr lang="en-US" b="1" u="sng" dirty="0">
                <a:solidFill>
                  <a:schemeClr val="bg1">
                    <a:lumMod val="10000"/>
                  </a:schemeClr>
                </a:solidFill>
              </a:rPr>
              <a:t>OpenAI Baselines</a:t>
            </a:r>
          </a:p>
          <a:p>
            <a:pPr marL="514350" indent="-514350">
              <a:buFont typeface="+mj-lt"/>
              <a:buAutoNum type="arabicPeriod"/>
            </a:pPr>
            <a:r>
              <a:rPr lang="en-US" b="1" u="sng" dirty="0">
                <a:solidFill>
                  <a:schemeClr val="bg1">
                    <a:lumMod val="10000"/>
                  </a:schemeClr>
                </a:solidFill>
              </a:rPr>
              <a:t>Stable Baselines</a:t>
            </a:r>
          </a:p>
          <a:p>
            <a:pPr marL="514350" indent="-514350">
              <a:buFont typeface="+mj-lt"/>
              <a:buAutoNum type="arabicPeriod"/>
            </a:pPr>
            <a:r>
              <a:rPr lang="en-US" b="1" u="sng" dirty="0" smtClean="0">
                <a:solidFill>
                  <a:schemeClr val="bg1">
                    <a:lumMod val="10000"/>
                  </a:schemeClr>
                </a:solidFill>
              </a:rPr>
              <a:t>ACME</a:t>
            </a:r>
            <a:endParaRPr lang="en-US" dirty="0">
              <a:solidFill>
                <a:schemeClr val="bg1">
                  <a:lumMod val="10000"/>
                </a:schemeClr>
              </a:solidFill>
            </a:endParaRPr>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65511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73723"/>
            <a:ext cx="9044887" cy="916965"/>
          </a:xfrm>
        </p:spPr>
        <p:txBody>
          <a:bodyPr>
            <a:normAutofit/>
          </a:bodyPr>
          <a:lstStyle/>
          <a:p>
            <a:pPr algn="ctr"/>
            <a:r>
              <a:rPr lang="en-US" sz="4000" dirty="0" smtClean="0">
                <a:solidFill>
                  <a:schemeClr val="tx1">
                    <a:lumMod val="75000"/>
                    <a:lumOff val="25000"/>
                  </a:schemeClr>
                </a:solidFill>
                <a:latin typeface="+mn-lt"/>
              </a:rPr>
              <a:t>WHAT IS KERAS-RL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p:cNvSpPr>
            <a:spLocks noGrp="1"/>
          </p:cNvSpPr>
          <p:nvPr>
            <p:ph sz="quarter" idx="13"/>
          </p:nvPr>
        </p:nvSpPr>
        <p:spPr>
          <a:xfrm>
            <a:off x="838200" y="1930401"/>
            <a:ext cx="9044887" cy="3336192"/>
          </a:xfrm>
        </p:spPr>
        <p:txBody>
          <a:bodyPr>
            <a:normAutofit/>
          </a:bodyPr>
          <a:lstStyle/>
          <a:p>
            <a:r>
              <a:rPr lang="en-US" sz="2000" dirty="0" smtClean="0"/>
              <a:t>keras-RL </a:t>
            </a:r>
            <a:r>
              <a:rPr lang="en-US" sz="2000" dirty="0"/>
              <a:t>implements some state-of-the art deep </a:t>
            </a:r>
            <a:r>
              <a:rPr lang="en-US" sz="2000" dirty="0" smtClean="0"/>
              <a:t>Reinforcement </a:t>
            </a:r>
            <a:r>
              <a:rPr lang="en-US" sz="2000" dirty="0"/>
              <a:t>learning algorithms in Python and seamlessly integrates </a:t>
            </a:r>
            <a:r>
              <a:rPr lang="en-US" sz="2000" dirty="0" smtClean="0"/>
              <a:t>with </a:t>
            </a:r>
            <a:r>
              <a:rPr lang="en-US" sz="2000" dirty="0"/>
              <a:t>the deep learning library Keras</a:t>
            </a:r>
            <a:r>
              <a:rPr lang="en-US" sz="2000" dirty="0" smtClean="0"/>
              <a:t>.</a:t>
            </a:r>
          </a:p>
          <a:p>
            <a:r>
              <a:rPr lang="en-US" sz="2000" dirty="0" smtClean="0"/>
              <a:t>keras-RL </a:t>
            </a:r>
            <a:r>
              <a:rPr lang="en-US" sz="2000" dirty="0"/>
              <a:t>works with OpenAI Gym out of the box</a:t>
            </a:r>
            <a:r>
              <a:rPr lang="en-US" sz="2000" dirty="0" smtClean="0"/>
              <a:t>.</a:t>
            </a:r>
          </a:p>
          <a:p>
            <a:r>
              <a:rPr lang="en-US" sz="2000" dirty="0" smtClean="0"/>
              <a:t>This </a:t>
            </a:r>
            <a:r>
              <a:rPr lang="en-US" sz="2000" dirty="0"/>
              <a:t>means that evaluating and playing around with different algorithms is easy</a:t>
            </a:r>
            <a:r>
              <a:rPr lang="en-US" sz="2000" dirty="0" smtClean="0"/>
              <a:t>.</a:t>
            </a:r>
          </a:p>
          <a:p>
            <a:r>
              <a:rPr lang="en-US" sz="2000" dirty="0"/>
              <a:t>Of course you can extend </a:t>
            </a:r>
            <a:r>
              <a:rPr lang="en-US" sz="2000" dirty="0" smtClean="0"/>
              <a:t>keras-RL </a:t>
            </a:r>
            <a:r>
              <a:rPr lang="en-US" sz="2000" dirty="0"/>
              <a:t>according to your own needs. </a:t>
            </a:r>
            <a:endParaRPr lang="en-US" sz="2000" dirty="0" smtClean="0"/>
          </a:p>
          <a:p>
            <a:r>
              <a:rPr lang="en-US" sz="2000" dirty="0" smtClean="0"/>
              <a:t>You </a:t>
            </a:r>
            <a:r>
              <a:rPr lang="en-US" sz="2000" dirty="0"/>
              <a:t>can use built-in Keras callbacks and metrics or define your own</a:t>
            </a:r>
            <a:r>
              <a:rPr lang="en-US" sz="2000" dirty="0" smtClean="0"/>
              <a:t>.</a:t>
            </a:r>
          </a:p>
          <a:p>
            <a:r>
              <a:rPr lang="en-US" sz="2000" dirty="0" smtClean="0"/>
              <a:t>Even </a:t>
            </a:r>
            <a:r>
              <a:rPr lang="en-US" sz="2000" dirty="0"/>
              <a:t>more so, it is easy to implement your own environments and even algorithms by simply extending some simple abstract classes.</a:t>
            </a:r>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673763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91309"/>
            <a:ext cx="9044887" cy="899380"/>
          </a:xfrm>
        </p:spPr>
        <p:txBody>
          <a:bodyPr/>
          <a:lstStyle/>
          <a:p>
            <a:pPr algn="ctr"/>
            <a:r>
              <a:rPr lang="en-US" dirty="0" smtClean="0">
                <a:solidFill>
                  <a:schemeClr val="tx1">
                    <a:lumMod val="75000"/>
                    <a:lumOff val="25000"/>
                  </a:schemeClr>
                </a:solidFill>
                <a:latin typeface="+mn-lt"/>
              </a:rPr>
              <a:t>WHAT IS KERAS-RL2 ? </a:t>
            </a:r>
            <a:endParaRPr lang="en-US"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415323"/>
          </a:xfrm>
        </p:spPr>
        <p:txBody>
          <a:bodyPr>
            <a:normAutofit/>
          </a:bodyPr>
          <a:lstStyle/>
          <a:p>
            <a:r>
              <a:rPr lang="en-US" sz="2000" dirty="0"/>
              <a:t>keras-rl2 implements some state-of-the art deep reinforcement learning algorithms in Python and seamlessly integrates with the deep learning library Keras</a:t>
            </a:r>
            <a:r>
              <a:rPr lang="en-US" sz="2000" dirty="0" smtClean="0"/>
              <a:t>.</a:t>
            </a:r>
            <a:endParaRPr lang="en-US" sz="2000" dirty="0"/>
          </a:p>
          <a:p>
            <a:r>
              <a:rPr lang="en-US" sz="2000" dirty="0" smtClean="0"/>
              <a:t>keras-rl2 </a:t>
            </a:r>
            <a:r>
              <a:rPr lang="en-US" sz="2000" dirty="0"/>
              <a:t>works with OpenAI Gym out of the box</a:t>
            </a:r>
            <a:r>
              <a:rPr lang="en-US" sz="2000" dirty="0" smtClean="0"/>
              <a:t>.</a:t>
            </a:r>
          </a:p>
          <a:p>
            <a:r>
              <a:rPr lang="en-US" sz="2000" dirty="0" smtClean="0"/>
              <a:t>This </a:t>
            </a:r>
            <a:r>
              <a:rPr lang="en-US" sz="2000" dirty="0"/>
              <a:t>means that evaluating and playing around with different algorithms is easy</a:t>
            </a:r>
            <a:r>
              <a:rPr lang="en-US" sz="2000" dirty="0" smtClean="0"/>
              <a:t>.</a:t>
            </a:r>
            <a:endParaRPr lang="en-US" sz="2000" dirty="0"/>
          </a:p>
          <a:p>
            <a:r>
              <a:rPr lang="en-US" sz="2000" dirty="0"/>
              <a:t>Of course you can extend keras-rl2 according to your own </a:t>
            </a:r>
            <a:r>
              <a:rPr lang="en-US" sz="2000" dirty="0" smtClean="0"/>
              <a:t>needs.</a:t>
            </a:r>
          </a:p>
          <a:p>
            <a:r>
              <a:rPr lang="en-US" sz="2000" dirty="0" smtClean="0"/>
              <a:t>You </a:t>
            </a:r>
            <a:r>
              <a:rPr lang="en-US" sz="2000" dirty="0"/>
              <a:t>can use built-in Keras callbacks and metrics or define your own</a:t>
            </a:r>
            <a:r>
              <a:rPr lang="en-US" sz="2000" dirty="0" smtClean="0"/>
              <a:t>.</a:t>
            </a:r>
          </a:p>
          <a:p>
            <a:r>
              <a:rPr lang="en-US" sz="2000" dirty="0" smtClean="0"/>
              <a:t> </a:t>
            </a:r>
            <a:r>
              <a:rPr lang="en-US" sz="2000" dirty="0"/>
              <a:t>Even more so, it is easy to implement your own environments and even algorithms by simply extending some simple abstract classes</a:t>
            </a:r>
            <a:r>
              <a:rPr lang="en-US" sz="2000" dirty="0" smtClean="0"/>
              <a:t>.</a:t>
            </a:r>
            <a:endParaRPr lang="en-US" sz="2000" dirty="0"/>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3548517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47212"/>
            <a:ext cx="9044887" cy="1043476"/>
          </a:xfrm>
        </p:spPr>
        <p:txBody>
          <a:bodyPr>
            <a:normAutofit/>
          </a:bodyPr>
          <a:lstStyle/>
          <a:p>
            <a:pPr algn="ctr"/>
            <a:r>
              <a:rPr lang="en-US" sz="4000" dirty="0" smtClean="0">
                <a:solidFill>
                  <a:schemeClr val="tx1">
                    <a:lumMod val="75000"/>
                    <a:lumOff val="25000"/>
                  </a:schemeClr>
                </a:solidFill>
                <a:latin typeface="+mn-lt"/>
              </a:rPr>
              <a:t>WHAT IS OPEN-AI BASELINES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142762"/>
          </a:xfrm>
        </p:spPr>
        <p:txBody>
          <a:bodyPr>
            <a:normAutofit/>
          </a:bodyPr>
          <a:lstStyle/>
          <a:p>
            <a:r>
              <a:rPr lang="en-US" sz="2000" dirty="0"/>
              <a:t>OpenAI Baselines is a set of high-quality implementations of reinforcement learning </a:t>
            </a:r>
            <a:r>
              <a:rPr lang="en-US" sz="2000" dirty="0" smtClean="0"/>
              <a:t>algorithms.</a:t>
            </a:r>
          </a:p>
          <a:p>
            <a:r>
              <a:rPr lang="en-US" sz="2000" dirty="0" smtClean="0"/>
              <a:t>These </a:t>
            </a:r>
            <a:r>
              <a:rPr lang="en-US" sz="2000" dirty="0"/>
              <a:t>algorithms will make it easier for the research community to replicate, refine, and identify new ideas, and will create good baselines to build research on </a:t>
            </a:r>
            <a:r>
              <a:rPr lang="en-US" sz="2000" dirty="0" smtClean="0"/>
              <a:t>top.</a:t>
            </a:r>
          </a:p>
          <a:p>
            <a:r>
              <a:rPr lang="en-US" sz="2000" dirty="0" smtClean="0"/>
              <a:t>Our </a:t>
            </a:r>
            <a:r>
              <a:rPr lang="en-US" sz="2000" dirty="0"/>
              <a:t>DQN implementation and its variants are roughly on par with the scores in published </a:t>
            </a:r>
            <a:r>
              <a:rPr lang="en-US" sz="2000" dirty="0" smtClean="0"/>
              <a:t>papers.</a:t>
            </a:r>
          </a:p>
          <a:p>
            <a:r>
              <a:rPr lang="en-US" sz="2000" dirty="0" smtClean="0"/>
              <a:t>We </a:t>
            </a:r>
            <a:r>
              <a:rPr lang="en-US" sz="2000" dirty="0"/>
              <a:t>expect they will be used as a base around which new ideas can be added, and as a tool for comparing a new approach against existing ones</a:t>
            </a:r>
            <a:r>
              <a:rPr lang="en-US" sz="2000" dirty="0" smtClean="0"/>
              <a:t>.</a:t>
            </a:r>
            <a:endParaRPr lang="en-US" sz="2000" dirty="0"/>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971386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00100"/>
            <a:ext cx="9044887" cy="890588"/>
          </a:xfrm>
        </p:spPr>
        <p:txBody>
          <a:bodyPr>
            <a:normAutofit/>
          </a:bodyPr>
          <a:lstStyle/>
          <a:p>
            <a:pPr algn="ctr"/>
            <a:r>
              <a:rPr lang="en-US" sz="4000" dirty="0" smtClean="0">
                <a:solidFill>
                  <a:schemeClr val="tx1">
                    <a:lumMod val="75000"/>
                    <a:lumOff val="25000"/>
                  </a:schemeClr>
                </a:solidFill>
                <a:latin typeface="+mn-lt"/>
              </a:rPr>
              <a:t>WHAT IS STABLE BASELINES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292231"/>
          </a:xfrm>
        </p:spPr>
        <p:txBody>
          <a:bodyPr>
            <a:normAutofit/>
          </a:bodyPr>
          <a:lstStyle/>
          <a:p>
            <a:r>
              <a:rPr lang="en-US" sz="2000" dirty="0"/>
              <a:t>Stable Baselines is a set of improved implementations of reinforcement learning algorithms based on OpenAI Baselines.</a:t>
            </a:r>
          </a:p>
          <a:p>
            <a:r>
              <a:rPr lang="en-US" sz="2000" dirty="0"/>
              <a:t>These algorithms will make it easier for the research community and industry to replicate, refine, and identify new ideas, and will create good baselines to build projects on top of. </a:t>
            </a:r>
            <a:endParaRPr lang="en-US" sz="2000" dirty="0" smtClean="0"/>
          </a:p>
          <a:p>
            <a:r>
              <a:rPr lang="en-US" sz="2000" dirty="0" smtClean="0"/>
              <a:t>We </a:t>
            </a:r>
            <a:r>
              <a:rPr lang="en-US" sz="2000" dirty="0"/>
              <a:t>expect these tools will be used as a base around which new ideas can be added, and as a tool for comparing a new approach against existing </a:t>
            </a:r>
            <a:r>
              <a:rPr lang="en-US" sz="2000" dirty="0" smtClean="0"/>
              <a:t>ones.</a:t>
            </a:r>
          </a:p>
          <a:p>
            <a:r>
              <a:rPr lang="en-US" sz="2000" dirty="0" smtClean="0"/>
              <a:t>We </a:t>
            </a:r>
            <a:r>
              <a:rPr lang="en-US" sz="2000" dirty="0"/>
              <a:t>also hope that the simplicity of these tools will allow beginners to experiment with a more advanced toolset, without being buried in implementation details</a:t>
            </a:r>
            <a:r>
              <a:rPr lang="en-US" sz="2000" dirty="0" smtClean="0"/>
              <a:t>.</a:t>
            </a:r>
            <a:endParaRPr lang="en-US" sz="2000" dirty="0"/>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357027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17685"/>
            <a:ext cx="9044887" cy="873003"/>
          </a:xfrm>
        </p:spPr>
        <p:txBody>
          <a:bodyPr>
            <a:normAutofit/>
          </a:bodyPr>
          <a:lstStyle/>
          <a:p>
            <a:pPr algn="ctr"/>
            <a:r>
              <a:rPr lang="en-US" sz="4000" dirty="0" smtClean="0">
                <a:solidFill>
                  <a:schemeClr val="tx1">
                    <a:lumMod val="75000"/>
                    <a:lumOff val="25000"/>
                  </a:schemeClr>
                </a:solidFill>
                <a:latin typeface="+mn-lt"/>
              </a:rPr>
              <a:t>WHAT IS ACME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399"/>
            <a:ext cx="9044887" cy="3283439"/>
          </a:xfrm>
        </p:spPr>
        <p:txBody>
          <a:bodyPr>
            <a:noAutofit/>
          </a:bodyPr>
          <a:lstStyle/>
          <a:p>
            <a:r>
              <a:rPr lang="en-US" sz="2400" dirty="0"/>
              <a:t>Acme is a library of reinforcement learning (RL) agents and agent building blocks</a:t>
            </a:r>
            <a:r>
              <a:rPr lang="en-US" sz="2400" dirty="0" smtClean="0"/>
              <a:t>.</a:t>
            </a:r>
          </a:p>
          <a:p>
            <a:r>
              <a:rPr lang="en-US" sz="2400" dirty="0" smtClean="0"/>
              <a:t>Acme </a:t>
            </a:r>
            <a:r>
              <a:rPr lang="en-US" sz="2400" dirty="0"/>
              <a:t>strives to expose simple, efficient, and readable agents, that serve both as reference implementations of popular algorithms and as strong baselines, while still providing enough flexibility to do novel </a:t>
            </a:r>
            <a:r>
              <a:rPr lang="en-US" sz="2400" dirty="0" smtClean="0"/>
              <a:t>research.</a:t>
            </a:r>
          </a:p>
          <a:p>
            <a:r>
              <a:rPr lang="en-US" sz="2400" dirty="0" smtClean="0"/>
              <a:t>The </a:t>
            </a:r>
            <a:r>
              <a:rPr lang="en-US" sz="2400" dirty="0"/>
              <a:t>design of Acme also attempts to provide multiple points of entry to the RL problem at differing levels of complexity.</a:t>
            </a:r>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3689488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94611"/>
            <a:ext cx="9044887" cy="696077"/>
          </a:xfrm>
        </p:spPr>
        <p:txBody>
          <a:bodyPr>
            <a:normAutofit fontScale="90000"/>
          </a:bodyPr>
          <a:lstStyle/>
          <a:p>
            <a:pPr algn="ctr"/>
            <a:r>
              <a:rPr lang="en-US" sz="3600" dirty="0" smtClean="0">
                <a:solidFill>
                  <a:schemeClr val="tx1">
                    <a:lumMod val="75000"/>
                    <a:lumOff val="25000"/>
                  </a:schemeClr>
                </a:solidFill>
                <a:latin typeface="+mn-lt"/>
              </a:rPr>
              <a:t>WHAT ARE THE ELEMENTS </a:t>
            </a:r>
            <a:r>
              <a:rPr lang="en-US" sz="3600" dirty="0" smtClean="0">
                <a:solidFill>
                  <a:schemeClr val="tx1">
                    <a:lumMod val="75000"/>
                    <a:lumOff val="25000"/>
                  </a:schemeClr>
                </a:solidFill>
                <a:latin typeface="+mn-lt"/>
              </a:rPr>
              <a:t>OF REINFORCEMENT </a:t>
            </a:r>
            <a:r>
              <a:rPr lang="en-US" sz="3600" dirty="0" smtClean="0">
                <a:solidFill>
                  <a:schemeClr val="tx1">
                    <a:lumMod val="75000"/>
                    <a:lumOff val="25000"/>
                  </a:schemeClr>
                </a:solidFill>
                <a:latin typeface="+mn-lt"/>
              </a:rPr>
              <a:t>LEARNING ?</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399"/>
            <a:ext cx="9044887" cy="3476869"/>
          </a:xfrm>
        </p:spPr>
        <p:txBody>
          <a:bodyPr>
            <a:normAutofit/>
          </a:bodyPr>
          <a:lstStyle/>
          <a:p>
            <a:r>
              <a:rPr lang="en-US" sz="2400" dirty="0" smtClean="0"/>
              <a:t>There are four main Elements of reinforcement Learning which are given below: </a:t>
            </a:r>
          </a:p>
          <a:p>
            <a:pPr marL="514350" indent="-514350">
              <a:buFont typeface="+mj-lt"/>
              <a:buAutoNum type="arabicPeriod"/>
            </a:pPr>
            <a:r>
              <a:rPr lang="en-US" b="1" u="sng" dirty="0" smtClean="0">
                <a:solidFill>
                  <a:schemeClr val="bg1">
                    <a:lumMod val="10000"/>
                  </a:schemeClr>
                </a:solidFill>
              </a:rPr>
              <a:t>Policy</a:t>
            </a:r>
          </a:p>
          <a:p>
            <a:pPr marL="514350" indent="-514350">
              <a:buFont typeface="+mj-lt"/>
              <a:buAutoNum type="arabicPeriod"/>
            </a:pPr>
            <a:r>
              <a:rPr lang="en-US" b="1" u="sng" dirty="0" smtClean="0">
                <a:solidFill>
                  <a:schemeClr val="bg1">
                    <a:lumMod val="10000"/>
                  </a:schemeClr>
                </a:solidFill>
              </a:rPr>
              <a:t>Reward Signal</a:t>
            </a:r>
          </a:p>
          <a:p>
            <a:pPr marL="514350" indent="-514350">
              <a:buFont typeface="+mj-lt"/>
              <a:buAutoNum type="arabicPeriod"/>
            </a:pPr>
            <a:r>
              <a:rPr lang="en-US" b="1" u="sng" dirty="0" smtClean="0">
                <a:solidFill>
                  <a:schemeClr val="bg1">
                    <a:lumMod val="10000"/>
                  </a:schemeClr>
                </a:solidFill>
              </a:rPr>
              <a:t>Value Function</a:t>
            </a:r>
          </a:p>
          <a:p>
            <a:pPr marL="514350" indent="-514350">
              <a:buFont typeface="+mj-lt"/>
              <a:buAutoNum type="arabicPeriod"/>
            </a:pPr>
            <a:r>
              <a:rPr lang="en-US" b="1" u="sng" dirty="0" smtClean="0">
                <a:solidFill>
                  <a:schemeClr val="bg1">
                    <a:lumMod val="10000"/>
                  </a:schemeClr>
                </a:solidFill>
              </a:rPr>
              <a:t>Model of the Environment</a:t>
            </a:r>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334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9" name="Picture Placeholder 8"/>
          <p:cNvPicPr>
            <a:picLocks noGrp="1" noChangeAspect="1"/>
          </p:cNvPicPr>
          <p:nvPr>
            <p:ph type="pic" sz="quarter" idx="13"/>
          </p:nvPr>
        </p:nvPicPr>
        <p:blipFill>
          <a:blip r:embed="rId2">
            <a:extLst>
              <a:ext uri="{28A0092B-C50C-407E-A947-70E740481C1C}">
                <a14:useLocalDpi xmlns:a14="http://schemas.microsoft.com/office/drawing/2010/main" xmlns="" val="0"/>
              </a:ext>
            </a:extLst>
          </a:blip>
          <a:srcRect t="5431" b="5431"/>
          <a:stretch>
            <a:fillRect/>
          </a:stretch>
        </p:blipFill>
        <p:spPr>
          <a:xfrm>
            <a:off x="1002323" y="2022231"/>
            <a:ext cx="10040815" cy="4334119"/>
          </a:xfrm>
          <a:prstGeom prst="rect">
            <a:avLst/>
          </a:prstGeom>
          <a:ln w="88900" cap="sq" cmpd="thickThin">
            <a:solidFill>
              <a:srgbClr val="000000"/>
            </a:solidFill>
            <a:prstDash val="solid"/>
            <a:miter lim="800000"/>
          </a:ln>
          <a:effectLst>
            <a:innerShdw blurRad="76200">
              <a:srgbClr val="000000"/>
            </a:innerShdw>
          </a:effectLst>
        </p:spPr>
      </p:pic>
      <p:sp>
        <p:nvSpPr>
          <p:cNvPr id="7" name="Title 6"/>
          <p:cNvSpPr>
            <a:spLocks noGrp="1"/>
          </p:cNvSpPr>
          <p:nvPr>
            <p:ph type="title"/>
          </p:nvPr>
        </p:nvSpPr>
        <p:spPr>
          <a:xfrm>
            <a:off x="1292469" y="483577"/>
            <a:ext cx="9240716" cy="1072661"/>
          </a:xfrm>
        </p:spPr>
        <p:txBody>
          <a:bodyPr>
            <a:noAutofit/>
          </a:bodyPr>
          <a:lstStyle/>
          <a:p>
            <a:pPr algn="ctr"/>
            <a:r>
              <a:rPr lang="en-US" sz="4000" b="1" dirty="0" smtClean="0">
                <a:solidFill>
                  <a:schemeClr val="tx1">
                    <a:lumMod val="75000"/>
                    <a:lumOff val="25000"/>
                  </a:schemeClr>
                </a:solidFill>
                <a:latin typeface="+mn-lt"/>
              </a:rPr>
              <a:t>WHAT IS  REINFORCEMENT LEARNING ?</a:t>
            </a:r>
            <a:endParaRPr lang="en-US" sz="4000" b="1" dirty="0">
              <a:solidFill>
                <a:schemeClr val="tx1">
                  <a:lumMod val="75000"/>
                  <a:lumOff val="25000"/>
                </a:schemeClr>
              </a:solidFill>
              <a:latin typeface="+mn-lt"/>
            </a:endParaRPr>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30538102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35269"/>
            <a:ext cx="9044887" cy="855419"/>
          </a:xfrm>
        </p:spPr>
        <p:txBody>
          <a:bodyPr>
            <a:normAutofit/>
          </a:bodyPr>
          <a:lstStyle/>
          <a:p>
            <a:pPr algn="ctr"/>
            <a:r>
              <a:rPr lang="en-US" sz="4000" dirty="0" smtClean="0">
                <a:solidFill>
                  <a:schemeClr val="tx1">
                    <a:lumMod val="75000"/>
                    <a:lumOff val="25000"/>
                  </a:schemeClr>
                </a:solidFill>
                <a:latin typeface="+mn-lt"/>
              </a:rPr>
              <a:t>WHAT IS POLICY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098800"/>
          </a:xfrm>
        </p:spPr>
        <p:txBody>
          <a:bodyPr>
            <a:normAutofit/>
          </a:bodyPr>
          <a:lstStyle/>
          <a:p>
            <a:r>
              <a:rPr lang="en-US" sz="2000" dirty="0"/>
              <a:t>A policy can be defined as a way how an agent behaves at a given </a:t>
            </a:r>
            <a:r>
              <a:rPr lang="en-US" sz="2000" dirty="0" smtClean="0"/>
              <a:t>time.</a:t>
            </a:r>
          </a:p>
          <a:p>
            <a:r>
              <a:rPr lang="en-US" sz="2000" dirty="0" smtClean="0"/>
              <a:t>It </a:t>
            </a:r>
            <a:r>
              <a:rPr lang="en-US" sz="2000" dirty="0"/>
              <a:t>maps the perceived states of the environment to the actions taken on those </a:t>
            </a:r>
            <a:r>
              <a:rPr lang="en-US" sz="2000" dirty="0" smtClean="0"/>
              <a:t>states.</a:t>
            </a:r>
          </a:p>
          <a:p>
            <a:r>
              <a:rPr lang="en-US" sz="2000" dirty="0" smtClean="0"/>
              <a:t>A </a:t>
            </a:r>
            <a:r>
              <a:rPr lang="en-US" sz="2000" dirty="0"/>
              <a:t>policy is the core element of the RL as it alone can define the behavior of the </a:t>
            </a:r>
            <a:r>
              <a:rPr lang="en-US" sz="2000" dirty="0" smtClean="0"/>
              <a:t>agent.</a:t>
            </a:r>
          </a:p>
          <a:p>
            <a:r>
              <a:rPr lang="en-US" sz="2000" dirty="0" smtClean="0"/>
              <a:t>In </a:t>
            </a:r>
            <a:r>
              <a:rPr lang="en-US" sz="2000" dirty="0"/>
              <a:t>some cases, it may be a simple function or a lookup table, whereas, for other cases, it may involve general computation as a search </a:t>
            </a:r>
            <a:r>
              <a:rPr lang="en-US" sz="2000" dirty="0" smtClean="0"/>
              <a:t>process.</a:t>
            </a:r>
          </a:p>
          <a:p>
            <a:r>
              <a:rPr lang="en-US" sz="2000" dirty="0" smtClean="0"/>
              <a:t>It </a:t>
            </a:r>
            <a:r>
              <a:rPr lang="en-US" sz="2000" dirty="0"/>
              <a:t>could be deterministic or a stochastic policy:</a:t>
            </a:r>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931620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05608"/>
            <a:ext cx="9044887" cy="785080"/>
          </a:xfrm>
        </p:spPr>
        <p:txBody>
          <a:bodyPr>
            <a:normAutofit/>
          </a:bodyPr>
          <a:lstStyle/>
          <a:p>
            <a:pPr algn="ctr"/>
            <a:r>
              <a:rPr lang="en-US" sz="4000" dirty="0" smtClean="0">
                <a:solidFill>
                  <a:schemeClr val="tx1">
                    <a:lumMod val="75000"/>
                    <a:lumOff val="25000"/>
                  </a:schemeClr>
                </a:solidFill>
                <a:latin typeface="+mn-lt"/>
              </a:rPr>
              <a:t>WHAT IS REWARD SIGNAL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230685"/>
          </a:xfrm>
        </p:spPr>
        <p:txBody>
          <a:bodyPr>
            <a:normAutofit/>
          </a:bodyPr>
          <a:lstStyle/>
          <a:p>
            <a:r>
              <a:rPr lang="en-US" sz="2000" dirty="0"/>
              <a:t>The goal of reinforcement learning is defined by the reward </a:t>
            </a:r>
            <a:r>
              <a:rPr lang="en-US" sz="2000" dirty="0" smtClean="0"/>
              <a:t>signal.</a:t>
            </a:r>
          </a:p>
          <a:p>
            <a:r>
              <a:rPr lang="en-US" sz="2000" dirty="0" smtClean="0"/>
              <a:t>At </a:t>
            </a:r>
            <a:r>
              <a:rPr lang="en-US" sz="2000" dirty="0"/>
              <a:t>each state, the environment sends an immediate signal to the learning agent, and this signal is known as a reward </a:t>
            </a:r>
            <a:r>
              <a:rPr lang="en-US" sz="2000" dirty="0" smtClean="0"/>
              <a:t>signal.</a:t>
            </a:r>
          </a:p>
          <a:p>
            <a:r>
              <a:rPr lang="en-US" sz="2000" dirty="0" smtClean="0"/>
              <a:t>These </a:t>
            </a:r>
            <a:r>
              <a:rPr lang="en-US" sz="2000" dirty="0"/>
              <a:t>rewards are given according to the good and bad actions taken by the </a:t>
            </a:r>
            <a:r>
              <a:rPr lang="en-US" sz="2000" dirty="0" smtClean="0"/>
              <a:t>agent.</a:t>
            </a:r>
          </a:p>
          <a:p>
            <a:r>
              <a:rPr lang="en-US" sz="2000" dirty="0" smtClean="0"/>
              <a:t>The </a:t>
            </a:r>
            <a:r>
              <a:rPr lang="en-US" sz="2000" dirty="0"/>
              <a:t>agent's main objective is to maximize the total number of rewards for good </a:t>
            </a:r>
            <a:r>
              <a:rPr lang="en-US" sz="2000" dirty="0" smtClean="0"/>
              <a:t>actions.</a:t>
            </a:r>
          </a:p>
          <a:p>
            <a:r>
              <a:rPr lang="en-US" sz="2000" dirty="0" smtClean="0"/>
              <a:t>The </a:t>
            </a:r>
            <a:r>
              <a:rPr lang="en-US" sz="2000" dirty="0"/>
              <a:t>reward signal can change the policy, such as if an action selected by the agent leads to low reward, then the policy may change to select other actions in the future.</a:t>
            </a:r>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663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08892"/>
            <a:ext cx="9044887" cy="881796"/>
          </a:xfrm>
        </p:spPr>
        <p:txBody>
          <a:bodyPr>
            <a:normAutofit/>
          </a:bodyPr>
          <a:lstStyle/>
          <a:p>
            <a:pPr algn="ctr"/>
            <a:r>
              <a:rPr lang="en-US" sz="4000" dirty="0" smtClean="0">
                <a:solidFill>
                  <a:schemeClr val="tx1">
                    <a:lumMod val="75000"/>
                    <a:lumOff val="25000"/>
                  </a:schemeClr>
                </a:solidFill>
                <a:latin typeface="+mn-lt"/>
              </a:rPr>
              <a:t>WHAT IS VALUE FUNCTION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2694354"/>
          </a:xfrm>
        </p:spPr>
        <p:txBody>
          <a:bodyPr>
            <a:normAutofit/>
          </a:bodyPr>
          <a:lstStyle/>
          <a:p>
            <a:r>
              <a:rPr lang="en-US" sz="2000" dirty="0"/>
              <a:t>The value function gives information about how good the situation and action are and how much reward an agent can </a:t>
            </a:r>
            <a:r>
              <a:rPr lang="en-US" sz="2000" dirty="0" smtClean="0"/>
              <a:t>expect.</a:t>
            </a:r>
          </a:p>
          <a:p>
            <a:r>
              <a:rPr lang="en-US" sz="2000" dirty="0" smtClean="0"/>
              <a:t>A </a:t>
            </a:r>
            <a:r>
              <a:rPr lang="en-US" sz="2000" dirty="0"/>
              <a:t>reward indicates the immediate signal for each good and bad action, whereas a value function specifies the good state and action for the </a:t>
            </a:r>
            <a:r>
              <a:rPr lang="en-US" sz="2000" dirty="0" smtClean="0"/>
              <a:t>future.</a:t>
            </a:r>
          </a:p>
          <a:p>
            <a:r>
              <a:rPr lang="en-US" sz="2000" dirty="0" smtClean="0"/>
              <a:t>The </a:t>
            </a:r>
            <a:r>
              <a:rPr lang="en-US" sz="2000" dirty="0"/>
              <a:t>value function depends on the reward as, without reward, there could be no </a:t>
            </a:r>
            <a:r>
              <a:rPr lang="en-US" sz="2000" dirty="0" smtClean="0"/>
              <a:t>value.</a:t>
            </a:r>
          </a:p>
          <a:p>
            <a:r>
              <a:rPr lang="en-US" sz="2000" dirty="0" smtClean="0"/>
              <a:t>The </a:t>
            </a:r>
            <a:r>
              <a:rPr lang="en-US" sz="2000" dirty="0"/>
              <a:t>goal of estimating values is to achieve more rewards.</a:t>
            </a:r>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19819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79230"/>
            <a:ext cx="9044887" cy="811457"/>
          </a:xfrm>
        </p:spPr>
        <p:txBody>
          <a:bodyPr>
            <a:normAutofit/>
          </a:bodyPr>
          <a:lstStyle/>
          <a:p>
            <a:pPr algn="ctr"/>
            <a:r>
              <a:rPr lang="en-US" sz="4000" dirty="0" smtClean="0">
                <a:solidFill>
                  <a:schemeClr val="tx1">
                    <a:lumMod val="75000"/>
                    <a:lumOff val="25000"/>
                  </a:schemeClr>
                </a:solidFill>
                <a:latin typeface="+mn-lt"/>
              </a:rPr>
              <a:t>WHAT IS MODEL </a:t>
            </a:r>
            <a:r>
              <a:rPr lang="en-US" sz="4000" dirty="0" smtClean="0">
                <a:solidFill>
                  <a:schemeClr val="tx1">
                    <a:lumMod val="75000"/>
                    <a:lumOff val="25000"/>
                  </a:schemeClr>
                </a:solidFill>
                <a:latin typeface="+mn-lt"/>
              </a:rPr>
              <a:t>OF THE </a:t>
            </a:r>
            <a:r>
              <a:rPr lang="en-US" sz="4000" dirty="0" smtClean="0">
                <a:solidFill>
                  <a:schemeClr val="tx1">
                    <a:lumMod val="75000"/>
                    <a:lumOff val="25000"/>
                  </a:schemeClr>
                </a:solidFill>
                <a:latin typeface="+mn-lt"/>
              </a:rPr>
              <a:t>ENVIRONMENT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p:txBody>
          <a:bodyPr>
            <a:normAutofit/>
          </a:bodyPr>
          <a:lstStyle/>
          <a:p>
            <a:r>
              <a:rPr lang="en-US" sz="2000" dirty="0"/>
              <a:t>The last element of reinforcement learning is the model, which mimics the behavior of the </a:t>
            </a:r>
            <a:r>
              <a:rPr lang="en-US" sz="2000" dirty="0" smtClean="0"/>
              <a:t>environment.</a:t>
            </a:r>
          </a:p>
          <a:p>
            <a:r>
              <a:rPr lang="en-US" sz="2000" dirty="0" smtClean="0"/>
              <a:t>With </a:t>
            </a:r>
            <a:r>
              <a:rPr lang="en-US" sz="2000" dirty="0"/>
              <a:t>the help of the model, one can make inferences about how the environment will </a:t>
            </a:r>
            <a:r>
              <a:rPr lang="en-US" sz="2000" dirty="0" smtClean="0"/>
              <a:t>behave.</a:t>
            </a:r>
          </a:p>
          <a:p>
            <a:r>
              <a:rPr lang="en-US" sz="2000" dirty="0" smtClean="0"/>
              <a:t>Such </a:t>
            </a:r>
            <a:r>
              <a:rPr lang="en-US" sz="2000" dirty="0"/>
              <a:t>as, if a state and an action are given, then a model can predict the next state and reward.</a:t>
            </a:r>
          </a:p>
          <a:p>
            <a:r>
              <a:rPr lang="en-US" sz="2000" dirty="0"/>
              <a:t>The model is used for planning, which means it provides a way to take a course of action by considering all future situations before actually experiencing those </a:t>
            </a:r>
            <a:r>
              <a:rPr lang="en-US" sz="2000" dirty="0" smtClean="0"/>
              <a:t>situations.</a:t>
            </a:r>
          </a:p>
          <a:p>
            <a:r>
              <a:rPr lang="en-US" sz="2000" dirty="0" smtClean="0"/>
              <a:t>The </a:t>
            </a:r>
            <a:r>
              <a:rPr lang="en-US" sz="2000" dirty="0"/>
              <a:t>approaches for solving the RL problems with the help of the model are termed as the model-based </a:t>
            </a:r>
            <a:r>
              <a:rPr lang="en-US" sz="2000" dirty="0" smtClean="0"/>
              <a:t>approach.</a:t>
            </a:r>
          </a:p>
          <a:p>
            <a:r>
              <a:rPr lang="en-US" sz="2000" dirty="0" smtClean="0"/>
              <a:t>Comparatively</a:t>
            </a:r>
            <a:r>
              <a:rPr lang="en-US" sz="2000" dirty="0"/>
              <a:t>, an approach without using a model is called a model-free approach</a:t>
            </a:r>
            <a:r>
              <a:rPr lang="en-US" sz="2000" dirty="0" smtClean="0"/>
              <a:t>.</a:t>
            </a:r>
            <a:endParaRPr lang="en-US" sz="2000" dirty="0"/>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3898483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u="sng" dirty="0" smtClean="0">
                <a:solidFill>
                  <a:schemeClr val="tx1">
                    <a:lumMod val="75000"/>
                    <a:lumOff val="25000"/>
                  </a:schemeClr>
                </a:solidFill>
                <a:latin typeface="+mn-lt"/>
              </a:rPr>
              <a:t>MULTI-ARM BANDIT</a:t>
            </a:r>
            <a:endParaRPr lang="en-US" sz="4000" b="1" u="sng"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p14="http://schemas.microsoft.com/office/powerpoint/2010/main" xmlns="" val="524453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91098"/>
            <a:ext cx="9044887" cy="1325563"/>
          </a:xfrm>
        </p:spPr>
        <p:txBody>
          <a:bodyPr>
            <a:normAutofit/>
          </a:bodyPr>
          <a:lstStyle/>
          <a:p>
            <a:pPr algn="ctr"/>
            <a:r>
              <a:rPr lang="en-US" sz="4000" dirty="0" smtClean="0">
                <a:solidFill>
                  <a:schemeClr val="tx1">
                    <a:lumMod val="75000"/>
                    <a:lumOff val="25000"/>
                  </a:schemeClr>
                </a:solidFill>
                <a:latin typeface="+mn-lt"/>
              </a:rPr>
              <a:t>WHAT IS THE MULTI-ARMED BANDIT PROBLEM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937313" y="2220546"/>
            <a:ext cx="9044887" cy="3169138"/>
          </a:xfrm>
        </p:spPr>
        <p:txBody>
          <a:bodyPr>
            <a:normAutofit/>
          </a:bodyPr>
          <a:lstStyle/>
          <a:p>
            <a:r>
              <a:rPr lang="en-US" sz="2000" dirty="0"/>
              <a:t>The term "multi-armed bandit" comes from a hypothetical experiment where a person must choose between multiple actions (i.e., slot machines, the "one-armed bandits"), each with an unknown </a:t>
            </a:r>
            <a:r>
              <a:rPr lang="en-US" sz="2000" dirty="0" smtClean="0"/>
              <a:t>payout.</a:t>
            </a:r>
          </a:p>
          <a:p>
            <a:r>
              <a:rPr lang="en-US" sz="2000" dirty="0" smtClean="0"/>
              <a:t>The </a:t>
            </a:r>
            <a:r>
              <a:rPr lang="en-US" sz="2000" dirty="0"/>
              <a:t>goal is to determine the best or most profitable outcome through a series of </a:t>
            </a:r>
            <a:r>
              <a:rPr lang="en-US" sz="2000" dirty="0" smtClean="0"/>
              <a:t>choices.</a:t>
            </a:r>
          </a:p>
          <a:p>
            <a:r>
              <a:rPr lang="en-US" sz="2000" dirty="0" smtClean="0"/>
              <a:t>At </a:t>
            </a:r>
            <a:r>
              <a:rPr lang="en-US" sz="2000" dirty="0"/>
              <a:t>the beginning of the experiment, when odds and payouts are unknown, the gambler must determine which machine to pull, in which order and how many </a:t>
            </a:r>
            <a:r>
              <a:rPr lang="en-US" sz="2000" dirty="0" smtClean="0"/>
              <a:t>times.</a:t>
            </a:r>
          </a:p>
          <a:p>
            <a:r>
              <a:rPr lang="en-US" sz="2000" dirty="0" smtClean="0"/>
              <a:t>This </a:t>
            </a:r>
            <a:r>
              <a:rPr lang="en-US" sz="2000" dirty="0"/>
              <a:t>is the “multi-armed bandit problem.”</a:t>
            </a:r>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4174803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23192"/>
            <a:ext cx="9044887" cy="767496"/>
          </a:xfrm>
        </p:spPr>
        <p:txBody>
          <a:bodyPr>
            <a:normAutofit/>
          </a:bodyPr>
          <a:lstStyle/>
          <a:p>
            <a:pPr algn="ctr"/>
            <a:r>
              <a:rPr lang="en-US" sz="4000" dirty="0" smtClean="0">
                <a:solidFill>
                  <a:schemeClr val="tx1">
                    <a:lumMod val="75000"/>
                    <a:lumOff val="25000"/>
                  </a:schemeClr>
                </a:solidFill>
                <a:latin typeface="+mn-lt"/>
              </a:rPr>
              <a:t>MULTI-ARMED BANDIT EXAMPLES</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399"/>
            <a:ext cx="9044887" cy="4303347"/>
          </a:xfrm>
        </p:spPr>
        <p:txBody>
          <a:bodyPr>
            <a:normAutofit/>
          </a:bodyPr>
          <a:lstStyle/>
          <a:p>
            <a:r>
              <a:rPr lang="en-US" sz="2000" dirty="0"/>
              <a:t>One real-world example of a multi-armed bandit problem is when a news website has to make a decision about which articles to display to a visitor</a:t>
            </a:r>
            <a:r>
              <a:rPr lang="en-US" sz="2000" dirty="0" smtClean="0"/>
              <a:t>.</a:t>
            </a:r>
          </a:p>
          <a:p>
            <a:r>
              <a:rPr lang="en-US" sz="2000" dirty="0" smtClean="0"/>
              <a:t>With </a:t>
            </a:r>
            <a:r>
              <a:rPr lang="en-US" sz="2000" dirty="0"/>
              <a:t>no information about the visitor, all click outcomes are unknown</a:t>
            </a:r>
            <a:r>
              <a:rPr lang="en-US" sz="2000" dirty="0" smtClean="0"/>
              <a:t>.</a:t>
            </a:r>
          </a:p>
          <a:p>
            <a:r>
              <a:rPr lang="en-US" sz="2000" dirty="0" smtClean="0"/>
              <a:t>The </a:t>
            </a:r>
            <a:r>
              <a:rPr lang="en-US" sz="2000" dirty="0"/>
              <a:t>first question is, which articles will get the most clicks? </a:t>
            </a:r>
            <a:endParaRPr lang="en-US" sz="2000" dirty="0" smtClean="0"/>
          </a:p>
          <a:p>
            <a:r>
              <a:rPr lang="en-US" sz="2000" dirty="0" smtClean="0"/>
              <a:t>And </a:t>
            </a:r>
            <a:r>
              <a:rPr lang="en-US" sz="2000" dirty="0"/>
              <a:t>in which order should they </a:t>
            </a:r>
            <a:r>
              <a:rPr lang="en-US" sz="2000" dirty="0" smtClean="0"/>
              <a:t>appear?</a:t>
            </a:r>
          </a:p>
          <a:p>
            <a:r>
              <a:rPr lang="en-US" sz="2000" dirty="0" smtClean="0"/>
              <a:t>The </a:t>
            </a:r>
            <a:r>
              <a:rPr lang="en-US" sz="2000" dirty="0"/>
              <a:t>website’s goal is to maximize engagement, but they have many pieces of content from which to choose, and they lack data that would help them to pursue a specific strategy</a:t>
            </a:r>
            <a:r>
              <a:rPr lang="en-US" sz="2000" dirty="0" smtClean="0"/>
              <a:t>.</a:t>
            </a:r>
          </a:p>
          <a:p>
            <a:r>
              <a:rPr lang="en-US" sz="2000" dirty="0"/>
              <a:t>The news website has a similar problem in choosing which ads to display to its visitors</a:t>
            </a:r>
            <a:r>
              <a:rPr lang="en-US" sz="2000" dirty="0" smtClean="0"/>
              <a:t>..</a:t>
            </a:r>
          </a:p>
          <a:p>
            <a:r>
              <a:rPr lang="en-US" sz="2000" dirty="0" smtClean="0"/>
              <a:t>In </a:t>
            </a:r>
            <a:r>
              <a:rPr lang="en-US" sz="2000" dirty="0"/>
              <a:t>this case, they want to maximize advertising revenue, but they may be lacking enough information about the visitor to pursue a specific advertising strategy</a:t>
            </a:r>
            <a:r>
              <a:rPr lang="en-US" sz="2000" dirty="0" smtClean="0"/>
              <a:t>.</a:t>
            </a:r>
            <a:endParaRPr lang="en-US" sz="2000" dirty="0"/>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621882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17685"/>
            <a:ext cx="9044887" cy="873003"/>
          </a:xfrm>
        </p:spPr>
        <p:txBody>
          <a:bodyPr>
            <a:normAutofit/>
          </a:bodyPr>
          <a:lstStyle/>
          <a:p>
            <a:pPr algn="ctr"/>
            <a:r>
              <a:rPr lang="en-US" sz="4000" dirty="0" smtClean="0">
                <a:solidFill>
                  <a:schemeClr val="tx1">
                    <a:lumMod val="75000"/>
                    <a:lumOff val="25000"/>
                  </a:schemeClr>
                </a:solidFill>
                <a:latin typeface="+mn-lt"/>
              </a:rPr>
              <a:t>MULTI-ARMED BANDIT SOLUTIONS</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399"/>
            <a:ext cx="9044887" cy="3591169"/>
          </a:xfrm>
        </p:spPr>
        <p:txBody>
          <a:bodyPr>
            <a:normAutofit/>
          </a:bodyPr>
          <a:lstStyle/>
          <a:p>
            <a:r>
              <a:rPr lang="en-US" sz="2000" dirty="0"/>
              <a:t>There are many different solutions that computer scientists have developed to tackle the multi-armed bandit problem</a:t>
            </a:r>
            <a:r>
              <a:rPr lang="en-US" sz="2000" dirty="0" smtClean="0"/>
              <a:t>.</a:t>
            </a:r>
          </a:p>
          <a:p>
            <a:r>
              <a:rPr lang="en-US" sz="2000" dirty="0" smtClean="0"/>
              <a:t> </a:t>
            </a:r>
            <a:r>
              <a:rPr lang="en-US" sz="2000" dirty="0"/>
              <a:t>Below is a list of some of the most commonly used multi-armed bandit solutions</a:t>
            </a:r>
            <a:r>
              <a:rPr lang="en-US" sz="2000" dirty="0" smtClean="0"/>
              <a:t>:</a:t>
            </a:r>
          </a:p>
          <a:p>
            <a:pPr marL="0" indent="0">
              <a:buNone/>
            </a:pPr>
            <a:endParaRPr lang="en-US" sz="2000" dirty="0" smtClean="0"/>
          </a:p>
          <a:p>
            <a:pPr marL="514350" indent="-514350">
              <a:buFont typeface="+mj-lt"/>
              <a:buAutoNum type="arabicPeriod"/>
            </a:pPr>
            <a:r>
              <a:rPr lang="en-US" b="1" u="sng" dirty="0">
                <a:solidFill>
                  <a:schemeClr val="bg1">
                    <a:lumMod val="10000"/>
                  </a:schemeClr>
                </a:solidFill>
              </a:rPr>
              <a:t>Epsilon-greedy</a:t>
            </a:r>
          </a:p>
          <a:p>
            <a:pPr marL="514350" indent="-514350">
              <a:buFont typeface="+mj-lt"/>
              <a:buAutoNum type="arabicPeriod"/>
            </a:pPr>
            <a:r>
              <a:rPr lang="en-US" b="1" u="sng" dirty="0">
                <a:solidFill>
                  <a:schemeClr val="bg1">
                    <a:lumMod val="10000"/>
                  </a:schemeClr>
                </a:solidFill>
              </a:rPr>
              <a:t>Upper confidence bound</a:t>
            </a:r>
          </a:p>
          <a:p>
            <a:pPr marL="514350" indent="-514350">
              <a:buFont typeface="+mj-lt"/>
              <a:buAutoNum type="arabicPeriod"/>
            </a:pPr>
            <a:r>
              <a:rPr lang="en-US" b="1" u="sng" dirty="0">
                <a:solidFill>
                  <a:schemeClr val="bg1">
                    <a:lumMod val="10000"/>
                  </a:schemeClr>
                </a:solidFill>
              </a:rPr>
              <a:t>Thompsons Sampling(Bayesian</a:t>
            </a:r>
            <a:r>
              <a:rPr lang="en-US" b="1" u="sng" dirty="0" smtClean="0">
                <a:solidFill>
                  <a:schemeClr val="bg1">
                    <a:lumMod val="10000"/>
                  </a:schemeClr>
                </a:solidFill>
              </a:rPr>
              <a:t>)</a:t>
            </a:r>
            <a:endParaRPr lang="en-US" sz="2000" dirty="0">
              <a:solidFill>
                <a:schemeClr val="bg1">
                  <a:lumMod val="10000"/>
                </a:schemeClr>
              </a:solidFill>
            </a:endParaRPr>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676727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58362"/>
            <a:ext cx="9044887" cy="732326"/>
          </a:xfrm>
        </p:spPr>
        <p:txBody>
          <a:bodyPr>
            <a:normAutofit/>
          </a:bodyPr>
          <a:lstStyle/>
          <a:p>
            <a:pPr algn="ctr"/>
            <a:r>
              <a:rPr lang="en-US" sz="4000" dirty="0" smtClean="0">
                <a:solidFill>
                  <a:schemeClr val="tx1">
                    <a:lumMod val="75000"/>
                    <a:lumOff val="25000"/>
                  </a:schemeClr>
                </a:solidFill>
                <a:latin typeface="+mn-lt"/>
              </a:rPr>
              <a:t>WHAT IS EPSILON-GREEDY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2694354"/>
          </a:xfrm>
        </p:spPr>
        <p:txBody>
          <a:bodyPr>
            <a:normAutofit/>
          </a:bodyPr>
          <a:lstStyle/>
          <a:p>
            <a:r>
              <a:rPr lang="en-US" sz="2000" dirty="0"/>
              <a:t>This is an algorithm for continuously balancing exploration with exploitation</a:t>
            </a:r>
            <a:r>
              <a:rPr lang="en-US" sz="2000" dirty="0" smtClean="0"/>
              <a:t>.</a:t>
            </a:r>
          </a:p>
          <a:p>
            <a:r>
              <a:rPr lang="en-US" sz="2000" dirty="0" smtClean="0"/>
              <a:t>(</a:t>
            </a:r>
            <a:r>
              <a:rPr lang="en-US" sz="2000" dirty="0"/>
              <a:t>In ‘greedy’ experiments, the lever with highest known payout is always pulled except when a random action is taken</a:t>
            </a:r>
            <a:r>
              <a:rPr lang="en-US" sz="2000" dirty="0" smtClean="0"/>
              <a:t>).</a:t>
            </a:r>
          </a:p>
          <a:p>
            <a:r>
              <a:rPr lang="en-US" sz="2000" dirty="0" smtClean="0"/>
              <a:t>A </a:t>
            </a:r>
            <a:r>
              <a:rPr lang="en-US" sz="2000" dirty="0"/>
              <a:t>randomly chosen arm is pulled a fraction ε of the </a:t>
            </a:r>
            <a:r>
              <a:rPr lang="en-US" sz="2000" dirty="0" smtClean="0"/>
              <a:t>time.</a:t>
            </a:r>
          </a:p>
          <a:p>
            <a:r>
              <a:rPr lang="en-US" sz="2000" dirty="0" smtClean="0"/>
              <a:t>The </a:t>
            </a:r>
            <a:r>
              <a:rPr lang="en-US" sz="2000" dirty="0"/>
              <a:t>other 1-ε of the time, the arm with highest known payout is pulled.</a:t>
            </a:r>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4244626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26477"/>
            <a:ext cx="9044887" cy="864211"/>
          </a:xfrm>
        </p:spPr>
        <p:txBody>
          <a:bodyPr>
            <a:normAutofit/>
          </a:bodyPr>
          <a:lstStyle/>
          <a:p>
            <a:pPr algn="ctr"/>
            <a:r>
              <a:rPr lang="en-US" sz="4000" dirty="0" smtClean="0">
                <a:solidFill>
                  <a:schemeClr val="tx1">
                    <a:lumMod val="75000"/>
                    <a:lumOff val="25000"/>
                  </a:schemeClr>
                </a:solidFill>
                <a:latin typeface="+mn-lt"/>
              </a:rPr>
              <a:t>WHAT IS UPPER </a:t>
            </a:r>
            <a:r>
              <a:rPr lang="en-US" sz="4000" dirty="0" smtClean="0">
                <a:solidFill>
                  <a:schemeClr val="tx1">
                    <a:lumMod val="75000"/>
                    <a:lumOff val="25000"/>
                  </a:schemeClr>
                </a:solidFill>
                <a:latin typeface="+mn-lt"/>
              </a:rPr>
              <a:t>CONFIDENCE </a:t>
            </a:r>
            <a:r>
              <a:rPr lang="en-US" sz="4000" dirty="0" smtClean="0">
                <a:solidFill>
                  <a:schemeClr val="tx1">
                    <a:lumMod val="75000"/>
                    <a:lumOff val="25000"/>
                  </a:schemeClr>
                </a:solidFill>
                <a:latin typeface="+mn-lt"/>
              </a:rPr>
              <a:t>BOUND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2250831"/>
            <a:ext cx="9044887" cy="1969477"/>
          </a:xfrm>
        </p:spPr>
        <p:txBody>
          <a:bodyPr/>
          <a:lstStyle/>
          <a:p>
            <a:r>
              <a:rPr lang="en-US" dirty="0"/>
              <a:t>This strategy is based on the Optimism in the Face of Uncertainty principle</a:t>
            </a:r>
            <a:r>
              <a:rPr lang="en-US" dirty="0" smtClean="0"/>
              <a:t>, </a:t>
            </a:r>
            <a:r>
              <a:rPr lang="en-US" dirty="0"/>
              <a:t>and assumes that the unknown mean payoffs of each arm will be as high as possible, based on observable data.</a:t>
            </a:r>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721504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3D3C52-5CCD-4614-A16D-AC3D5A371647}"/>
              </a:ext>
            </a:extLst>
          </p:cNvPr>
          <p:cNvSpPr>
            <a:spLocks noGrp="1"/>
          </p:cNvSpPr>
          <p:nvPr>
            <p:ph type="title"/>
          </p:nvPr>
        </p:nvSpPr>
        <p:spPr>
          <a:xfrm>
            <a:off x="1459523" y="501162"/>
            <a:ext cx="9284678" cy="659423"/>
          </a:xfrm>
        </p:spPr>
        <p:txBody>
          <a:bodyPr>
            <a:noAutofit/>
          </a:bodyPr>
          <a:lstStyle/>
          <a:p>
            <a:pPr algn="ctr"/>
            <a:r>
              <a:rPr lang="en-US" sz="4000" dirty="0" smtClean="0">
                <a:solidFill>
                  <a:schemeClr val="tx1">
                    <a:lumMod val="75000"/>
                    <a:lumOff val="25000"/>
                  </a:schemeClr>
                </a:solidFill>
                <a:latin typeface="+mn-lt"/>
              </a:rPr>
              <a:t>CONTENT OF REINFORCEMENT LEARNING :</a:t>
            </a:r>
            <a:endParaRPr lang="en-IN" sz="4000" dirty="0">
              <a:solidFill>
                <a:schemeClr val="tx1">
                  <a:lumMod val="75000"/>
                  <a:lumOff val="25000"/>
                </a:schemeClr>
              </a:solidFill>
              <a:latin typeface="+mn-lt"/>
            </a:endParaRPr>
          </a:p>
        </p:txBody>
      </p:sp>
      <p:sp>
        <p:nvSpPr>
          <p:cNvPr id="3" name="Footer Placeholder 2">
            <a:extLst>
              <a:ext uri="{FF2B5EF4-FFF2-40B4-BE49-F238E27FC236}">
                <a16:creationId xmlns:a16="http://schemas.microsoft.com/office/drawing/2014/main" xmlns="" id="{0B338C0A-E4CD-4C91-94FC-7547D5F414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xmlns="" id="{9640506F-B278-4A4F-876F-67E648AEA34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graphicFrame>
        <p:nvGraphicFramePr>
          <p:cNvPr id="6" name="Content Placeholder 5">
            <a:extLst>
              <a:ext uri="{FF2B5EF4-FFF2-40B4-BE49-F238E27FC236}">
                <a16:creationId xmlns:a16="http://schemas.microsoft.com/office/drawing/2014/main" xmlns="" id="{4D8FEC9F-EFD3-448D-BFD3-4F3D85178085}"/>
              </a:ext>
            </a:extLst>
          </p:cNvPr>
          <p:cNvGraphicFramePr>
            <a:graphicFrameLocks noGrp="1"/>
          </p:cNvGraphicFramePr>
          <p:nvPr>
            <p:ph sz="quarter" idx="13"/>
            <p:extLst>
              <p:ext uri="{D42A27DB-BD31-4B8C-83A1-F6EECF244321}">
                <p14:modId xmlns:p14="http://schemas.microsoft.com/office/powerpoint/2010/main" xmlns="" val="1918951461"/>
              </p:ext>
            </p:extLst>
          </p:nvPr>
        </p:nvGraphicFramePr>
        <p:xfrm>
          <a:off x="2231301" y="1222130"/>
          <a:ext cx="7302500" cy="5134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xmlns="" id="{A98F39A8-B7B2-4ADF-9790-4B7F910276FE}"/>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6964236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18147"/>
            <a:ext cx="9044887" cy="872541"/>
          </a:xfrm>
        </p:spPr>
        <p:txBody>
          <a:bodyPr>
            <a:normAutofit fontScale="90000"/>
          </a:bodyPr>
          <a:lstStyle/>
          <a:p>
            <a:pPr algn="ctr"/>
            <a:r>
              <a:rPr lang="en-US" sz="4000" dirty="0" smtClean="0">
                <a:solidFill>
                  <a:schemeClr val="tx1">
                    <a:lumMod val="75000"/>
                    <a:lumOff val="25000"/>
                  </a:schemeClr>
                </a:solidFill>
                <a:latin typeface="+mn-lt"/>
              </a:rPr>
              <a:t>WHAT IS THOMPSONS </a:t>
            </a:r>
            <a:r>
              <a:rPr lang="en-US" sz="4000" dirty="0" smtClean="0">
                <a:solidFill>
                  <a:schemeClr val="tx1">
                    <a:lumMod val="75000"/>
                    <a:lumOff val="25000"/>
                  </a:schemeClr>
                </a:solidFill>
                <a:latin typeface="+mn-lt"/>
              </a:rPr>
              <a:t>SAMPLING(BAYESIAN</a:t>
            </a:r>
            <a:r>
              <a:rPr lang="en-US" sz="4000" dirty="0" smtClean="0">
                <a:solidFill>
                  <a:schemeClr val="tx1">
                    <a:lumMod val="75000"/>
                    <a:lumOff val="25000"/>
                  </a:schemeClr>
                </a:solidFill>
                <a:latin typeface="+mn-lt"/>
              </a:rPr>
              <a:t>)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917331" y="2409092"/>
            <a:ext cx="9044887" cy="1714500"/>
          </a:xfrm>
        </p:spPr>
        <p:txBody>
          <a:bodyPr>
            <a:normAutofit/>
          </a:bodyPr>
          <a:lstStyle/>
          <a:p>
            <a:r>
              <a:rPr lang="en-US" dirty="0"/>
              <a:t>With this randomized probability matching strategy, the number of pulls for a given lever should match its actual probability of being the optimal lever.</a:t>
            </a:r>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755389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u="sng" dirty="0" smtClean="0">
                <a:solidFill>
                  <a:schemeClr val="tx1">
                    <a:lumMod val="75000"/>
                    <a:lumOff val="25000"/>
                  </a:schemeClr>
                </a:solidFill>
                <a:latin typeface="+mn-lt"/>
              </a:rPr>
              <a:t>MARKOV DECISION PROCESS</a:t>
            </a:r>
            <a:endParaRPr lang="en-US" sz="4000" b="1" u="sng"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Tree>
    <p:extLst>
      <p:ext uri="{BB962C8B-B14F-4D97-AF65-F5344CB8AC3E}">
        <p14:creationId xmlns:p14="http://schemas.microsoft.com/office/powerpoint/2010/main" xmlns="" val="3977625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05473"/>
            <a:ext cx="9044887" cy="885215"/>
          </a:xfrm>
        </p:spPr>
        <p:txBody>
          <a:bodyPr>
            <a:normAutofit/>
          </a:bodyPr>
          <a:lstStyle/>
          <a:p>
            <a:pPr algn="ctr"/>
            <a:r>
              <a:rPr lang="en-US" sz="4000" dirty="0" smtClean="0">
                <a:solidFill>
                  <a:schemeClr val="tx1">
                    <a:lumMod val="75000"/>
                    <a:lumOff val="25000"/>
                  </a:schemeClr>
                </a:solidFill>
                <a:latin typeface="+mn-lt"/>
              </a:rPr>
              <a:t>WHAT IS MARKOV </a:t>
            </a:r>
            <a:r>
              <a:rPr lang="en-US" sz="4000" dirty="0" smtClean="0">
                <a:solidFill>
                  <a:schemeClr val="tx1">
                    <a:lumMod val="75000"/>
                    <a:lumOff val="25000"/>
                  </a:schemeClr>
                </a:solidFill>
                <a:latin typeface="+mn-lt"/>
              </a:rPr>
              <a:t>DECISION </a:t>
            </a:r>
            <a:r>
              <a:rPr lang="en-US" sz="4000" dirty="0" smtClean="0">
                <a:solidFill>
                  <a:schemeClr val="tx1">
                    <a:lumMod val="75000"/>
                    <a:lumOff val="25000"/>
                  </a:schemeClr>
                </a:solidFill>
                <a:latin typeface="+mn-lt"/>
              </a:rPr>
              <a:t>PROCESS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1"/>
            <a:ext cx="9044887" cy="4030784"/>
          </a:xfrm>
        </p:spPr>
        <p:txBody>
          <a:bodyPr>
            <a:noAutofit/>
          </a:bodyPr>
          <a:lstStyle/>
          <a:p>
            <a:r>
              <a:rPr lang="en-US" sz="2000" dirty="0"/>
              <a:t>Reinforcement Learning is a type of Machine </a:t>
            </a:r>
            <a:r>
              <a:rPr lang="en-US" sz="2000" dirty="0" smtClean="0"/>
              <a:t>Learning.</a:t>
            </a:r>
          </a:p>
          <a:p>
            <a:r>
              <a:rPr lang="en-US" sz="2000" dirty="0" smtClean="0"/>
              <a:t>It </a:t>
            </a:r>
            <a:r>
              <a:rPr lang="en-US" sz="2000" dirty="0"/>
              <a:t>allows machines and software agents to automatically determine the ideal behavior within a specific context, in order to maximize its </a:t>
            </a:r>
            <a:r>
              <a:rPr lang="en-US" sz="2000" dirty="0" smtClean="0"/>
              <a:t>performance.</a:t>
            </a:r>
          </a:p>
          <a:p>
            <a:r>
              <a:rPr lang="en-US" sz="2000" dirty="0" smtClean="0"/>
              <a:t>Simple </a:t>
            </a:r>
            <a:r>
              <a:rPr lang="en-US" sz="2000" dirty="0"/>
              <a:t>reward feedback is required for the agent to learn its behavior; this is known as the reinforcement signal</a:t>
            </a:r>
            <a:r>
              <a:rPr lang="en-US" sz="2000" dirty="0" smtClean="0"/>
              <a:t>.</a:t>
            </a:r>
            <a:endParaRPr lang="en-US" sz="2000" dirty="0"/>
          </a:p>
          <a:p>
            <a:r>
              <a:rPr lang="en-US" sz="2000" dirty="0"/>
              <a:t>There are many different algorithms that tackle this </a:t>
            </a:r>
            <a:r>
              <a:rPr lang="en-US" sz="2000" dirty="0" smtClean="0"/>
              <a:t>issue.</a:t>
            </a:r>
          </a:p>
          <a:p>
            <a:r>
              <a:rPr lang="en-US" sz="2000" dirty="0" smtClean="0"/>
              <a:t>As </a:t>
            </a:r>
            <a:r>
              <a:rPr lang="en-US" sz="2000" dirty="0"/>
              <a:t>a matter of fact, Reinforcement Learning is defined by a specific type of problem, and all its solutions are classed as Reinforcement Learning </a:t>
            </a:r>
            <a:r>
              <a:rPr lang="en-US" sz="2000" dirty="0" smtClean="0"/>
              <a:t>algorithms.</a:t>
            </a:r>
          </a:p>
          <a:p>
            <a:r>
              <a:rPr lang="en-US" sz="2000" dirty="0" smtClean="0"/>
              <a:t>In </a:t>
            </a:r>
            <a:r>
              <a:rPr lang="en-US" sz="2000" dirty="0"/>
              <a:t>the problem, an agent is supposed to decide the best action to select based on his current </a:t>
            </a:r>
            <a:r>
              <a:rPr lang="en-US" sz="2000" dirty="0" smtClean="0"/>
              <a:t>state.</a:t>
            </a:r>
          </a:p>
          <a:p>
            <a:r>
              <a:rPr lang="en-US" sz="2000" dirty="0" smtClean="0"/>
              <a:t>When </a:t>
            </a:r>
            <a:r>
              <a:rPr lang="en-US" sz="2000" dirty="0"/>
              <a:t>this step is repeated, the problem is known as a Markov Decision Process.</a:t>
            </a:r>
          </a:p>
        </p:txBody>
      </p:sp>
      <p:pic>
        <p:nvPicPr>
          <p:cNvPr id="7" name="Picture 6">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0911138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MARKOV </a:t>
            </a:r>
            <a:r>
              <a:rPr lang="en-US" sz="4000" dirty="0" smtClean="0">
                <a:solidFill>
                  <a:schemeClr val="tx1">
                    <a:lumMod val="75000"/>
                    <a:lumOff val="25000"/>
                  </a:schemeClr>
                </a:solidFill>
                <a:latin typeface="+mn-lt"/>
              </a:rPr>
              <a:t>DECISION </a:t>
            </a:r>
            <a:r>
              <a:rPr lang="en-US" sz="4000" dirty="0" smtClean="0">
                <a:solidFill>
                  <a:schemeClr val="tx1">
                    <a:lumMod val="75000"/>
                    <a:lumOff val="25000"/>
                  </a:schemeClr>
                </a:solidFill>
                <a:latin typeface="+mn-lt"/>
              </a:rPr>
              <a:t>PROCESS (MDP)</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203074"/>
          </a:xfrm>
        </p:spPr>
        <p:txBody>
          <a:bodyPr>
            <a:normAutofit/>
          </a:bodyPr>
          <a:lstStyle/>
          <a:p>
            <a:pPr marL="0" indent="0">
              <a:buNone/>
            </a:pPr>
            <a:r>
              <a:rPr lang="en-US" sz="2400" dirty="0" smtClean="0"/>
              <a:t>A Markov Decision process (MDP) model contains:</a:t>
            </a:r>
          </a:p>
          <a:p>
            <a:pPr>
              <a:buFont typeface="Wingdings" panose="05000000000000000000" pitchFamily="2" charset="2"/>
              <a:buChar char="Ø"/>
            </a:pPr>
            <a:r>
              <a:rPr lang="en-US" sz="2400" dirty="0" smtClean="0"/>
              <a:t>A Set of possible world states S.</a:t>
            </a:r>
          </a:p>
          <a:p>
            <a:pPr>
              <a:buFont typeface="Wingdings" panose="05000000000000000000" pitchFamily="2" charset="2"/>
              <a:buChar char="Ø"/>
            </a:pPr>
            <a:r>
              <a:rPr lang="en-US" sz="2400" dirty="0" smtClean="0"/>
              <a:t>A set of Models.</a:t>
            </a:r>
          </a:p>
          <a:p>
            <a:pPr>
              <a:buFont typeface="Wingdings" panose="05000000000000000000" pitchFamily="2" charset="2"/>
              <a:buChar char="Ø"/>
            </a:pPr>
            <a:r>
              <a:rPr lang="en-US" sz="2400" dirty="0" smtClean="0"/>
              <a:t>A set of possible actions A.</a:t>
            </a:r>
          </a:p>
          <a:p>
            <a:pPr>
              <a:buFont typeface="Wingdings" panose="05000000000000000000" pitchFamily="2" charset="2"/>
              <a:buChar char="Ø"/>
            </a:pPr>
            <a:r>
              <a:rPr lang="en-US" sz="2400" dirty="0" smtClean="0"/>
              <a:t>Areal value reward function R(s , a).</a:t>
            </a:r>
          </a:p>
          <a:p>
            <a:pPr>
              <a:buFont typeface="Wingdings" panose="05000000000000000000" pitchFamily="2" charset="2"/>
              <a:buChar char="Ø"/>
            </a:pPr>
            <a:r>
              <a:rPr lang="en-US" sz="2400" dirty="0" smtClean="0"/>
              <a:t>A Policy the Solution of </a:t>
            </a:r>
            <a:r>
              <a:rPr lang="en-US" sz="2400" b="1" dirty="0" smtClean="0"/>
              <a:t>Markov Decision process.</a:t>
            </a:r>
            <a:endParaRPr lang="en-US" sz="2400" dirty="0"/>
          </a:p>
        </p:txBody>
      </p:sp>
      <p:pic>
        <p:nvPicPr>
          <p:cNvPr id="7" name="Picture 6">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3142259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chemeClr val="tx1">
                    <a:lumMod val="75000"/>
                    <a:lumOff val="25000"/>
                  </a:schemeClr>
                </a:solidFill>
                <a:latin typeface="+mn-lt"/>
              </a:rPr>
              <a:t>MARKOV DECISION PROCESS (MDP</a:t>
            </a:r>
            <a:r>
              <a:rPr lang="en-US" sz="3600" dirty="0" smtClean="0">
                <a:solidFill>
                  <a:schemeClr val="tx1">
                    <a:lumMod val="75000"/>
                    <a:lumOff val="25000"/>
                  </a:schemeClr>
                </a:solidFill>
                <a:latin typeface="+mn-lt"/>
              </a:rPr>
              <a:t>) </a:t>
            </a:r>
            <a:endParaRPr lang="en-US" sz="36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3074" name="Picture 2" descr="https://media.geeksforgeeks.org/wp-content/uploads/markovdecision11.jpg"/>
          <p:cNvPicPr>
            <a:picLocks noGrp="1" noChangeAspect="1" noChangeArrowheads="1"/>
          </p:cNvPicPr>
          <p:nvPr>
            <p:ph sz="quarter" idx="13"/>
          </p:nvPr>
        </p:nvPicPr>
        <p:blipFill>
          <a:blip r:embed="rId2">
            <a:extLst>
              <a:ext uri="{28A0092B-C50C-407E-A947-70E740481C1C}">
                <a14:useLocalDpi xmlns:a14="http://schemas.microsoft.com/office/drawing/2010/main" xmlns="" val="0"/>
              </a:ext>
            </a:extLst>
          </a:blip>
          <a:srcRect/>
          <a:stretch>
            <a:fillRect/>
          </a:stretch>
        </p:blipFill>
        <p:spPr bwMode="auto">
          <a:xfrm>
            <a:off x="1652337" y="2250075"/>
            <a:ext cx="7331242" cy="35876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pic>
        <p:nvPicPr>
          <p:cNvPr id="7" name="Picture 6">
            <a:extLst>
              <a:ext uri="{FF2B5EF4-FFF2-40B4-BE49-F238E27FC236}">
                <a16:creationId xmlns:a16="http://schemas.microsoft.com/office/drawing/2014/main" xmlns="" id="{A98F39A8-B7B2-4ADF-9790-4B7F910276F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846895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75946"/>
            <a:ext cx="9044887" cy="714742"/>
          </a:xfrm>
        </p:spPr>
        <p:txBody>
          <a:bodyPr>
            <a:normAutofit/>
          </a:bodyPr>
          <a:lstStyle/>
          <a:p>
            <a:pPr algn="ctr"/>
            <a:r>
              <a:rPr lang="en-US" sz="3200" dirty="0" smtClean="0">
                <a:solidFill>
                  <a:schemeClr val="tx1">
                    <a:lumMod val="75000"/>
                    <a:lumOff val="25000"/>
                  </a:schemeClr>
                </a:solidFill>
                <a:latin typeface="+mn-lt"/>
              </a:rPr>
              <a:t>Q-VALUE AND ADVANTAGE BASED ALGORITHMS</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090008"/>
          </a:xfrm>
        </p:spPr>
        <p:txBody>
          <a:bodyPr>
            <a:normAutofit/>
          </a:bodyPr>
          <a:lstStyle/>
          <a:p>
            <a:r>
              <a:rPr lang="en-US" sz="2000" dirty="0"/>
              <a:t>In a value-based approach, the random value function is selected initially, then find new value </a:t>
            </a:r>
            <a:r>
              <a:rPr lang="en-US" sz="2000" dirty="0" smtClean="0"/>
              <a:t>function.</a:t>
            </a:r>
          </a:p>
          <a:p>
            <a:r>
              <a:rPr lang="en-US" sz="2000" dirty="0" smtClean="0"/>
              <a:t>This </a:t>
            </a:r>
            <a:r>
              <a:rPr lang="en-US" sz="2000" dirty="0"/>
              <a:t>process repeated until it finds the optimal value </a:t>
            </a:r>
            <a:r>
              <a:rPr lang="en-US" sz="2000" dirty="0" smtClean="0"/>
              <a:t>function.</a:t>
            </a:r>
          </a:p>
          <a:p>
            <a:r>
              <a:rPr lang="en-US" sz="2000" dirty="0" smtClean="0"/>
              <a:t>The </a:t>
            </a:r>
            <a:r>
              <a:rPr lang="en-US" sz="2000" dirty="0"/>
              <a:t>intuition here is the policy that follows the optimal value function will be optimal </a:t>
            </a:r>
            <a:r>
              <a:rPr lang="en-US" sz="2000" dirty="0" smtClean="0"/>
              <a:t>policy.</a:t>
            </a:r>
          </a:p>
          <a:p>
            <a:r>
              <a:rPr lang="en-US" sz="2000" dirty="0" smtClean="0"/>
              <a:t>Here</a:t>
            </a:r>
            <a:r>
              <a:rPr lang="en-US" sz="2000" dirty="0"/>
              <a:t>, the policy is implicitly updated through value </a:t>
            </a:r>
            <a:r>
              <a:rPr lang="en-US" sz="2000" dirty="0" smtClean="0"/>
              <a:t>function.</a:t>
            </a:r>
          </a:p>
          <a:p>
            <a:r>
              <a:rPr lang="en-US" sz="2000" dirty="0" smtClean="0"/>
              <a:t>In </a:t>
            </a:r>
            <a:r>
              <a:rPr lang="en-US" sz="2000" dirty="0"/>
              <a:t>Q-learning updating the value function(Q-value) to find the optimal </a:t>
            </a:r>
            <a:r>
              <a:rPr lang="en-US" sz="2000" dirty="0" smtClean="0"/>
              <a:t>policy.</a:t>
            </a:r>
            <a:endParaRPr lang="en-US" sz="2000" dirty="0"/>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04824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30442"/>
            <a:ext cx="9044887" cy="760246"/>
          </a:xfrm>
        </p:spPr>
        <p:txBody>
          <a:bodyPr>
            <a:normAutofit/>
          </a:bodyPr>
          <a:lstStyle/>
          <a:p>
            <a:pPr algn="ctr"/>
            <a:r>
              <a:rPr lang="en-US" sz="3200" dirty="0" smtClean="0">
                <a:solidFill>
                  <a:schemeClr val="tx1">
                    <a:lumMod val="75000"/>
                    <a:lumOff val="25000"/>
                  </a:schemeClr>
                </a:solidFill>
                <a:latin typeface="+mn-lt"/>
              </a:rPr>
              <a:t>THREE BASIC APPROACHES OF RL ALGORITHMS</a:t>
            </a:r>
            <a:endParaRPr lang="en-US" sz="32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4098" name="Picture 2" descr="https://miro.medium.com/max/875/0*wraGDFK7o9SspHf9.png"/>
          <p:cNvPicPr>
            <a:picLocks noGrp="1" noChangeAspect="1" noChangeArrowheads="1"/>
          </p:cNvPicPr>
          <p:nvPr>
            <p:ph sz="quarter" idx="13"/>
          </p:nvPr>
        </p:nvPicPr>
        <p:blipFill>
          <a:blip r:embed="rId2">
            <a:extLst>
              <a:ext uri="{28A0092B-C50C-407E-A947-70E740481C1C}">
                <a14:useLocalDpi xmlns:a14="http://schemas.microsoft.com/office/drawing/2010/main" xmlns="" val="0"/>
              </a:ext>
            </a:extLst>
          </a:blip>
          <a:srcRect/>
          <a:stretch>
            <a:fillRect/>
          </a:stretch>
        </p:blipFill>
        <p:spPr bwMode="auto">
          <a:xfrm>
            <a:off x="1167579" y="2123825"/>
            <a:ext cx="8334375" cy="34869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pic>
        <p:nvPicPr>
          <p:cNvPr id="7" name="Picture 6">
            <a:extLst>
              <a:ext uri="{FF2B5EF4-FFF2-40B4-BE49-F238E27FC236}">
                <a16:creationId xmlns:a16="http://schemas.microsoft.com/office/drawing/2014/main" xmlns="" id="{A98F39A8-B7B2-4ADF-9790-4B7F910276F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3127059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931985"/>
            <a:ext cx="9044887" cy="758703"/>
          </a:xfrm>
        </p:spPr>
        <p:txBody>
          <a:bodyPr>
            <a:normAutofit/>
          </a:bodyPr>
          <a:lstStyle/>
          <a:p>
            <a:pPr algn="ctr"/>
            <a:r>
              <a:rPr lang="en-US" sz="3200" dirty="0">
                <a:solidFill>
                  <a:schemeClr val="tx1">
                    <a:lumMod val="75000"/>
                    <a:lumOff val="25000"/>
                  </a:schemeClr>
                </a:solidFill>
                <a:latin typeface="+mn-lt"/>
              </a:rPr>
              <a:t>THREE BASIC APPROACHES OF RL </a:t>
            </a:r>
            <a:r>
              <a:rPr lang="en-US" sz="3200" dirty="0" smtClean="0">
                <a:solidFill>
                  <a:schemeClr val="tx1">
                    <a:lumMod val="75000"/>
                    <a:lumOff val="25000"/>
                  </a:schemeClr>
                </a:solidFill>
                <a:latin typeface="+mn-lt"/>
              </a:rPr>
              <a:t>ALGORITHMS </a:t>
            </a:r>
            <a:endParaRPr lang="en-US" sz="32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626338"/>
          </a:xfrm>
        </p:spPr>
        <p:txBody>
          <a:bodyPr>
            <a:normAutofit/>
          </a:bodyPr>
          <a:lstStyle/>
          <a:p>
            <a:r>
              <a:rPr lang="en-US" sz="2400" dirty="0"/>
              <a:t>Temporal-Difference(TD) learning is a combination of Monte-Carlo and Dynamic Programming (DP) </a:t>
            </a:r>
            <a:r>
              <a:rPr lang="en-US" sz="2400" dirty="0" smtClean="0"/>
              <a:t>methods.</a:t>
            </a:r>
          </a:p>
          <a:p>
            <a:r>
              <a:rPr lang="en-US" sz="2400" dirty="0" smtClean="0"/>
              <a:t>Like </a:t>
            </a:r>
            <a:r>
              <a:rPr lang="en-US" sz="2400" dirty="0"/>
              <a:t>the Monte-Carlo method, TD method can learn directly from raw experience without a model of the environment’s </a:t>
            </a:r>
            <a:r>
              <a:rPr lang="en-US" sz="2400" dirty="0" smtClean="0"/>
              <a:t>dynamics.</a:t>
            </a:r>
          </a:p>
          <a:p>
            <a:r>
              <a:rPr lang="en-US" sz="2400" dirty="0" smtClean="0"/>
              <a:t>Like </a:t>
            </a:r>
            <a:r>
              <a:rPr lang="en-US" sz="2400" dirty="0"/>
              <a:t>DP, TD methods update estimates based in part on other learned estimates, without waiting for a final outcome (they call bootstrapping</a:t>
            </a:r>
            <a:r>
              <a:rPr lang="en-US" sz="2400" dirty="0" smtClean="0"/>
              <a:t>).</a:t>
            </a:r>
          </a:p>
          <a:p>
            <a:r>
              <a:rPr lang="en-US" sz="2400" dirty="0" smtClean="0"/>
              <a:t>Basically</a:t>
            </a:r>
            <a:r>
              <a:rPr lang="en-US" sz="2400" dirty="0"/>
              <a:t>, in Q-learning, we are using 1 step TD learning approach.</a:t>
            </a:r>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304242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WHAT IS VALUE FUNCTIONS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700505"/>
          </a:xfrm>
        </p:spPr>
        <p:txBody>
          <a:bodyPr>
            <a:normAutofit/>
          </a:bodyPr>
          <a:lstStyle/>
          <a:p>
            <a:r>
              <a:rPr lang="en-US" sz="2000" dirty="0"/>
              <a:t>The value function measures the goodness of the state(state-value) or how good is to perform an action from the given state(action-value)</a:t>
            </a:r>
          </a:p>
        </p:txBody>
      </p:sp>
      <p:pic>
        <p:nvPicPr>
          <p:cNvPr id="5122" name="Picture 2" descr="https://miro.medium.com/max/685/0*l1GMeRD0c_iKWWvd.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24396" y="3015915"/>
            <a:ext cx="8220741" cy="2400218"/>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a:extLst>
              <a:ext uri="{FF2B5EF4-FFF2-40B4-BE49-F238E27FC236}">
                <a16:creationId xmlns:a16="http://schemas.microsoft.com/office/drawing/2014/main" xmlns="" id="{A98F39A8-B7B2-4ADF-9790-4B7F910276F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109431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WHAT IS STATE-VALUE FUNCTION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1438442"/>
          </a:xfrm>
        </p:spPr>
        <p:txBody>
          <a:bodyPr>
            <a:normAutofit/>
          </a:bodyPr>
          <a:lstStyle/>
          <a:p>
            <a:r>
              <a:rPr lang="en-US" sz="2000" dirty="0"/>
              <a:t>The state-value Vπ(s) is the expected total reward, starting from state s and acts according to policy π.</a:t>
            </a:r>
          </a:p>
          <a:p>
            <a:r>
              <a:rPr lang="en-US" sz="2000" dirty="0"/>
              <a:t>If the agent uses a given policy π to select actions, the corresponding value function is given by:</a:t>
            </a:r>
          </a:p>
        </p:txBody>
      </p:sp>
      <p:pic>
        <p:nvPicPr>
          <p:cNvPr id="6146" name="Picture 2" descr="https://miro.medium.com/max/765/0*t4EBJVEJTqc3L10X.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66227" y="3785937"/>
            <a:ext cx="8020011" cy="20373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pic>
        <p:nvPicPr>
          <p:cNvPr id="9" name="Picture 8">
            <a:extLst>
              <a:ext uri="{FF2B5EF4-FFF2-40B4-BE49-F238E27FC236}">
                <a16:creationId xmlns:a16="http://schemas.microsoft.com/office/drawing/2014/main" xmlns="" id="{A98F39A8-B7B2-4ADF-9790-4B7F910276F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3828475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b="1" u="sng" dirty="0" smtClean="0">
                <a:solidFill>
                  <a:schemeClr val="tx1">
                    <a:lumMod val="75000"/>
                    <a:lumOff val="25000"/>
                  </a:schemeClr>
                </a:solidFill>
                <a:latin typeface="+mn-lt"/>
              </a:rPr>
              <a:t>INTRODUCTION TO REINFORCEMENT LEARNING</a:t>
            </a:r>
            <a:endParaRPr lang="en-US" b="1" u="sng"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7641401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66343"/>
            <a:ext cx="9044887" cy="924345"/>
          </a:xfrm>
        </p:spPr>
        <p:txBody>
          <a:bodyPr>
            <a:normAutofit fontScale="90000"/>
          </a:bodyPr>
          <a:lstStyle/>
          <a:p>
            <a:pPr algn="ctr"/>
            <a:r>
              <a:rPr lang="en-US" sz="4000" dirty="0" smtClean="0">
                <a:solidFill>
                  <a:schemeClr val="tx1">
                    <a:lumMod val="75000"/>
                    <a:lumOff val="25000"/>
                  </a:schemeClr>
                </a:solidFill>
                <a:latin typeface="+mn-lt"/>
              </a:rPr>
              <a:t>WHAT IS OPTICAL </a:t>
            </a:r>
            <a:r>
              <a:rPr lang="en-US" sz="4000" dirty="0" smtClean="0">
                <a:solidFill>
                  <a:schemeClr val="tx1">
                    <a:lumMod val="75000"/>
                    <a:lumOff val="25000"/>
                  </a:schemeClr>
                </a:solidFill>
                <a:latin typeface="+mn-lt"/>
              </a:rPr>
              <a:t>STATE-VALUE </a:t>
            </a:r>
            <a:r>
              <a:rPr lang="en-US" sz="4000" dirty="0" smtClean="0">
                <a:solidFill>
                  <a:schemeClr val="tx1">
                    <a:lumMod val="75000"/>
                    <a:lumOff val="25000"/>
                  </a:schemeClr>
                </a:solidFill>
                <a:latin typeface="+mn-lt"/>
              </a:rPr>
              <a:t>FUNCTION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12324" y="1816100"/>
            <a:ext cx="9044887" cy="540084"/>
          </a:xfrm>
        </p:spPr>
        <p:txBody>
          <a:bodyPr>
            <a:normAutofit/>
          </a:bodyPr>
          <a:lstStyle/>
          <a:p>
            <a:r>
              <a:rPr lang="en-US" sz="2000" dirty="0"/>
              <a:t>It has high possible value function compared to other value function for all states</a:t>
            </a:r>
          </a:p>
        </p:txBody>
      </p:sp>
      <p:sp>
        <p:nvSpPr>
          <p:cNvPr id="6" name="AutoShape 2" descr="https://miro.medium.com/max/775/0*mFmsISMUpqac5lpo.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2" name="Picture 4" descr="https://miro.medium.com/max/775/0*mFmsISMUpqac5lpo.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99101" y="2526183"/>
            <a:ext cx="5905500" cy="952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sp>
        <p:nvSpPr>
          <p:cNvPr id="8" name="Content Placeholder 4"/>
          <p:cNvSpPr txBox="1">
            <a:spLocks/>
          </p:cNvSpPr>
          <p:nvPr/>
        </p:nvSpPr>
        <p:spPr>
          <a:xfrm>
            <a:off x="937313" y="3873333"/>
            <a:ext cx="9044887" cy="5400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9" name="Content Placeholder 4"/>
          <p:cNvSpPr txBox="1">
            <a:spLocks/>
          </p:cNvSpPr>
          <p:nvPr/>
        </p:nvSpPr>
        <p:spPr>
          <a:xfrm>
            <a:off x="937313" y="3650583"/>
            <a:ext cx="9044887" cy="85108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In a value-based RL, If we know optimal value function, then the policy that corresponds to optimal value function is optimal policy 𝛑*.</a:t>
            </a:r>
          </a:p>
        </p:txBody>
      </p:sp>
      <p:pic>
        <p:nvPicPr>
          <p:cNvPr id="7174" name="Picture 6" descr="https://miro.medium.com/max/828/0*MGMURVJTo3q9PWxk.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06981" y="4869165"/>
            <a:ext cx="6305550" cy="11049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pic>
        <p:nvPicPr>
          <p:cNvPr id="12" name="Picture 11">
            <a:extLst>
              <a:ext uri="{FF2B5EF4-FFF2-40B4-BE49-F238E27FC236}">
                <a16:creationId xmlns:a16="http://schemas.microsoft.com/office/drawing/2014/main" xmlns="" id="{A98F39A8-B7B2-4ADF-9790-4B7F910276FE}"/>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287799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21705F-F48C-4980-A9C2-A1859D026FBD}"/>
              </a:ext>
            </a:extLst>
          </p:cNvPr>
          <p:cNvSpPr>
            <a:spLocks noGrp="1"/>
          </p:cNvSpPr>
          <p:nvPr>
            <p:ph type="title"/>
          </p:nvPr>
        </p:nvSpPr>
        <p:spPr/>
        <p:txBody>
          <a:bodyPr>
            <a:normAutofit/>
          </a:bodyPr>
          <a:lstStyle/>
          <a:p>
            <a:pPr algn="ctr"/>
            <a:r>
              <a:rPr lang="en-IN" sz="6000" spc="-5" dirty="0">
                <a:solidFill>
                  <a:schemeClr val="tx1">
                    <a:lumMod val="75000"/>
                    <a:lumOff val="25000"/>
                  </a:schemeClr>
                </a:solidFill>
                <a:latin typeface="Adobe Fangsong Std R" panose="02020400000000000000" pitchFamily="18" charset="-128"/>
                <a:ea typeface="Adobe Fangsong Std R" panose="02020400000000000000" pitchFamily="18" charset="-128"/>
              </a:rPr>
              <a:t>THANK YOU !!!</a:t>
            </a:r>
          </a:p>
        </p:txBody>
      </p:sp>
      <p:sp>
        <p:nvSpPr>
          <p:cNvPr id="3" name="Content Placeholder 2">
            <a:extLst>
              <a:ext uri="{FF2B5EF4-FFF2-40B4-BE49-F238E27FC236}">
                <a16:creationId xmlns:a16="http://schemas.microsoft.com/office/drawing/2014/main" xmlns="" id="{4FE4CF73-36A4-4BBE-BDCE-6B7364EB66C1}"/>
              </a:ext>
            </a:extLst>
          </p:cNvPr>
          <p:cNvSpPr>
            <a:spLocks noGrp="1"/>
          </p:cNvSpPr>
          <p:nvPr>
            <p:ph sz="quarter" idx="13"/>
          </p:nvPr>
        </p:nvSpPr>
        <p:spPr>
          <a:xfrm>
            <a:off x="1996751" y="1930400"/>
            <a:ext cx="4767943" cy="4275138"/>
          </a:xfrm>
        </p:spPr>
        <p:txBody>
          <a:bodyPr>
            <a:normAutofit fontScale="85000" lnSpcReduction="20000"/>
          </a:bodyPr>
          <a:lstStyle/>
          <a:p>
            <a:pPr marL="0" indent="0">
              <a:lnSpc>
                <a:spcPct val="120000"/>
              </a:lnSpc>
              <a:spcBef>
                <a:spcPts val="309"/>
              </a:spcBef>
              <a:buNone/>
            </a:pPr>
            <a:r>
              <a:rPr lang="en-IN" sz="2400" b="1" spc="-5" dirty="0">
                <a:latin typeface="Adobe Caslon Pro Bold" panose="0205070206050A020403" pitchFamily="18" charset="0"/>
                <a:cs typeface="Arial"/>
              </a:rPr>
              <a:t>(USA)</a:t>
            </a:r>
          </a:p>
          <a:p>
            <a:pPr marL="0" marR="5080" indent="0">
              <a:lnSpc>
                <a:spcPct val="120000"/>
              </a:lnSpc>
              <a:spcBef>
                <a:spcPts val="209"/>
              </a:spcBef>
              <a:buNone/>
            </a:pPr>
            <a:r>
              <a:rPr lang="en-IN" sz="2400" b="1" spc="-5" dirty="0">
                <a:latin typeface="Adobe Caslon Pro Bold" panose="0205070206050A020403" pitchFamily="18" charset="0"/>
                <a:cs typeface="Arial"/>
              </a:rPr>
              <a:t>2-Industrial Park Drive, E-Waldorf, MD,  20602,</a:t>
            </a:r>
          </a:p>
          <a:p>
            <a:pPr marL="0" indent="0">
              <a:lnSpc>
                <a:spcPct val="120000"/>
              </a:lnSpc>
              <a:spcBef>
                <a:spcPts val="209"/>
              </a:spcBef>
              <a:buNone/>
            </a:pPr>
            <a:r>
              <a:rPr lang="en-IN" sz="2400" b="1" spc="-5" dirty="0">
                <a:latin typeface="Adobe Caslon Pro Bold" panose="0205070206050A020403" pitchFamily="18" charset="0"/>
                <a:cs typeface="Arial"/>
              </a:rPr>
              <a:t>United States</a:t>
            </a:r>
          </a:p>
          <a:p>
            <a:pPr marL="0" indent="0">
              <a:lnSpc>
                <a:spcPct val="120000"/>
              </a:lnSpc>
              <a:spcBef>
                <a:spcPts val="35"/>
              </a:spcBef>
              <a:buNone/>
            </a:pPr>
            <a:endParaRPr lang="en-IN" sz="2400" b="1" spc="-5" dirty="0">
              <a:latin typeface="Adobe Caslon Pro Bold" panose="0205070206050A020403" pitchFamily="18" charset="0"/>
              <a:cs typeface="Arial"/>
            </a:endParaRPr>
          </a:p>
          <a:p>
            <a:pPr marL="0" indent="0">
              <a:lnSpc>
                <a:spcPct val="120000"/>
              </a:lnSpc>
              <a:buNone/>
            </a:pPr>
            <a:r>
              <a:rPr lang="en-IN" sz="2400" b="1" spc="-5" dirty="0">
                <a:latin typeface="Adobe Caslon Pro Bold" panose="0205070206050A020403" pitchFamily="18" charset="0"/>
                <a:cs typeface="Arial"/>
              </a:rPr>
              <a:t>(USA)</a:t>
            </a:r>
          </a:p>
          <a:p>
            <a:pPr marL="0" indent="0">
              <a:lnSpc>
                <a:spcPct val="120000"/>
              </a:lnSpc>
              <a:buNone/>
            </a:pPr>
            <a:r>
              <a:rPr lang="en-IN" sz="2400" b="1" spc="-5" dirty="0">
                <a:latin typeface="Adobe Caslon Pro Bold" panose="0205070206050A020403" pitchFamily="18" charset="0"/>
                <a:cs typeface="Arial"/>
              </a:rPr>
              <a:t>+1-844-889-4054</a:t>
            </a:r>
          </a:p>
          <a:p>
            <a:pPr marL="0" indent="0">
              <a:lnSpc>
                <a:spcPct val="120000"/>
              </a:lnSpc>
              <a:spcBef>
                <a:spcPts val="1650"/>
              </a:spcBef>
              <a:buNone/>
            </a:pPr>
            <a:r>
              <a:rPr lang="en-IN" sz="2400" b="1" spc="-5" dirty="0">
                <a:latin typeface="Adobe Caslon Pro Bold" panose="0205070206050A020403" pitchFamily="18" charset="0"/>
                <a:cs typeface="Arial"/>
              </a:rPr>
              <a:t>(Singapore)</a:t>
            </a:r>
          </a:p>
          <a:p>
            <a:pPr marL="0" indent="0">
              <a:lnSpc>
                <a:spcPct val="120000"/>
              </a:lnSpc>
              <a:spcBef>
                <a:spcPts val="210"/>
              </a:spcBef>
              <a:buNone/>
            </a:pPr>
            <a:r>
              <a:rPr lang="en-IN" sz="2400" b="1" spc="-5" dirty="0">
                <a:latin typeface="Adobe Caslon Pro Bold" panose="0205070206050A020403" pitchFamily="18" charset="0"/>
                <a:cs typeface="Arial"/>
              </a:rPr>
              <a:t>3 Temasek Avenue, Singapore 039190</a:t>
            </a:r>
          </a:p>
          <a:p>
            <a:pPr marL="0" marR="1608455" indent="0">
              <a:lnSpc>
                <a:spcPct val="120000"/>
              </a:lnSpc>
              <a:buNone/>
            </a:pPr>
            <a:r>
              <a:rPr lang="en-IN" sz="2400" b="1" spc="-5" dirty="0">
                <a:latin typeface="Adobe Caslon Pro Bold" panose="0205070206050A020403" pitchFamily="18" charset="0"/>
                <a:cs typeface="Arial"/>
                <a:hlinkClick r:id="rId2">
                  <a:extLst>
                    <a:ext uri="{A12FA001-AC4F-418D-AE19-62706E023703}">
                      <ahyp:hlinkClr xmlns:ahyp="http://schemas.microsoft.com/office/drawing/2018/hyperlinkcolor" xmlns="" val="tx"/>
                    </a:ext>
                  </a:extLst>
                </a:hlinkClick>
              </a:rPr>
              <a:t>info@careerera.com </a:t>
            </a:r>
            <a:r>
              <a:rPr lang="en-IN" sz="2400" b="1" spc="-5" dirty="0">
                <a:latin typeface="Adobe Caslon Pro Bold" panose="0205070206050A020403" pitchFamily="18" charset="0"/>
                <a:cs typeface="Arial"/>
              </a:rPr>
              <a:t> www.careerera.com</a:t>
            </a:r>
          </a:p>
        </p:txBody>
      </p:sp>
      <p:sp>
        <p:nvSpPr>
          <p:cNvPr id="4" name="object 3">
            <a:extLst>
              <a:ext uri="{FF2B5EF4-FFF2-40B4-BE49-F238E27FC236}">
                <a16:creationId xmlns:a16="http://schemas.microsoft.com/office/drawing/2014/main" xmlns="" id="{FA98B58C-91CF-4A65-8E0D-A501FC7061B5}"/>
              </a:ext>
            </a:extLst>
          </p:cNvPr>
          <p:cNvSpPr txBox="1"/>
          <p:nvPr/>
        </p:nvSpPr>
        <p:spPr>
          <a:xfrm>
            <a:off x="7291293" y="1930400"/>
            <a:ext cx="2565918" cy="2816156"/>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2400" b="1" spc="-5" dirty="0">
                <a:latin typeface="Adobe Caslon Pro Bold" panose="0205070206050A020403" pitchFamily="18" charset="0"/>
                <a:cs typeface="Arial"/>
              </a:rPr>
              <a:t>(</a:t>
            </a:r>
            <a:r>
              <a:rPr sz="2400" b="1" spc="-5" dirty="0">
                <a:latin typeface="Adobe Caslon Pro Bold" panose="0205070206050A020403" pitchFamily="18" charset="0"/>
                <a:cs typeface="Arial"/>
              </a:rPr>
              <a:t>INDIA)</a:t>
            </a:r>
          </a:p>
          <a:p>
            <a:pPr marL="12700" marR="5080">
              <a:spcBef>
                <a:spcPts val="1680"/>
              </a:spcBef>
            </a:pPr>
            <a:r>
              <a:rPr sz="2400" b="1" spc="-5" dirty="0">
                <a:latin typeface="Adobe Caslon Pro Bold" panose="0205070206050A020403" pitchFamily="18" charset="0"/>
                <a:cs typeface="Arial"/>
              </a:rPr>
              <a:t>B-44, Sector-59, Noida  Uttar Pradesh 201301</a:t>
            </a:r>
          </a:p>
          <a:p>
            <a:pPr>
              <a:spcBef>
                <a:spcPts val="20"/>
              </a:spcBef>
            </a:pPr>
            <a:endParaRPr sz="2400" b="1" spc="-5" dirty="0">
              <a:latin typeface="Adobe Caslon Pro Bold" panose="0205070206050A020403" pitchFamily="18" charset="0"/>
              <a:cs typeface="Arial"/>
            </a:endParaRPr>
          </a:p>
          <a:p>
            <a:pPr marL="12700"/>
            <a:r>
              <a:rPr sz="2400" b="1" spc="-5" dirty="0">
                <a:latin typeface="Adobe Caslon Pro Bold" panose="0205070206050A020403" pitchFamily="18" charset="0"/>
                <a:cs typeface="Arial"/>
              </a:rPr>
              <a:t>(INDIA)</a:t>
            </a:r>
          </a:p>
          <a:p>
            <a:pPr marL="12700"/>
            <a:r>
              <a:rPr sz="2400" b="1" spc="-5" dirty="0">
                <a:latin typeface="Adobe Caslon Pro Bold" panose="0205070206050A020403" pitchFamily="18" charset="0"/>
                <a:cs typeface="Arial"/>
              </a:rPr>
              <a:t>+91-92-5000-4000</a:t>
            </a:r>
          </a:p>
        </p:txBody>
      </p:sp>
      <p:pic>
        <p:nvPicPr>
          <p:cNvPr id="6" name="Picture 5">
            <a:extLst>
              <a:ext uri="{FF2B5EF4-FFF2-40B4-BE49-F238E27FC236}">
                <a16:creationId xmlns:a16="http://schemas.microsoft.com/office/drawing/2014/main" xmlns="" id="{3101F597-3B0F-4FF6-B040-1BA87A6B68C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3698" y="1690688"/>
            <a:ext cx="1120874" cy="4514850"/>
          </a:xfrm>
          <a:prstGeom prst="rect">
            <a:avLst/>
          </a:prstGeom>
        </p:spPr>
      </p:pic>
      <p:pic>
        <p:nvPicPr>
          <p:cNvPr id="7" name="Picture 6">
            <a:extLst>
              <a:ext uri="{FF2B5EF4-FFF2-40B4-BE49-F238E27FC236}">
                <a16:creationId xmlns:a16="http://schemas.microsoft.com/office/drawing/2014/main" xmlns="" id="{A98F39A8-B7B2-4ADF-9790-4B7F910276FE}"/>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825972422"/>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324" y="923191"/>
            <a:ext cx="9044887" cy="767497"/>
          </a:xfrm>
        </p:spPr>
        <p:txBody>
          <a:bodyPr>
            <a:normAutofit/>
          </a:bodyPr>
          <a:lstStyle/>
          <a:p>
            <a:pPr algn="ctr"/>
            <a:r>
              <a:rPr lang="en-US" sz="4000" dirty="0" smtClean="0">
                <a:solidFill>
                  <a:schemeClr val="tx1">
                    <a:lumMod val="75000"/>
                    <a:lumOff val="25000"/>
                  </a:schemeClr>
                </a:solidFill>
                <a:latin typeface="+mn-lt"/>
              </a:rPr>
              <a:t>WHAT IS REINFORCEMENT LEARNING ?</a:t>
            </a:r>
            <a:endParaRPr lang="en-US" sz="40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7" name="Content Placeholder 6"/>
          <p:cNvSpPr>
            <a:spLocks noGrp="1"/>
          </p:cNvSpPr>
          <p:nvPr>
            <p:ph sz="quarter" idx="13"/>
          </p:nvPr>
        </p:nvSpPr>
        <p:spPr>
          <a:xfrm>
            <a:off x="838200" y="1930400"/>
            <a:ext cx="9044887" cy="3582378"/>
          </a:xfrm>
        </p:spPr>
        <p:txBody>
          <a:bodyPr>
            <a:noAutofit/>
          </a:bodyPr>
          <a:lstStyle/>
          <a:p>
            <a:r>
              <a:rPr lang="en-US" sz="2000" dirty="0"/>
              <a:t>Reinforcement Learning is a feedback-based Machine learning technique in which an agent learns to behave in an environment by performing the actions and seeing the results of actions</a:t>
            </a:r>
            <a:r>
              <a:rPr lang="en-US" sz="2000" dirty="0" smtClean="0"/>
              <a:t>.</a:t>
            </a:r>
          </a:p>
          <a:p>
            <a:r>
              <a:rPr lang="en-US" sz="2000" dirty="0" smtClean="0"/>
              <a:t> </a:t>
            </a:r>
            <a:r>
              <a:rPr lang="en-US" sz="2000" dirty="0"/>
              <a:t>For each good action, the agent gets positive feedback, and for each bad action, the agent gets negative feedback or penalty</a:t>
            </a:r>
            <a:r>
              <a:rPr lang="en-US" sz="2000" dirty="0" smtClean="0"/>
              <a:t>.</a:t>
            </a:r>
          </a:p>
          <a:p>
            <a:r>
              <a:rPr lang="en-US" sz="2000" dirty="0"/>
              <a:t>In Reinforcement Learning, the agent learns automatically using feedbacks without any labeled data, unlike </a:t>
            </a:r>
            <a:r>
              <a:rPr lang="en-US" sz="2000" dirty="0" smtClean="0"/>
              <a:t>supervised </a:t>
            </a:r>
            <a:r>
              <a:rPr lang="en-US" sz="2000" dirty="0"/>
              <a:t>learning</a:t>
            </a:r>
            <a:r>
              <a:rPr lang="en-US" sz="2000" dirty="0" smtClean="0"/>
              <a:t>.</a:t>
            </a:r>
          </a:p>
          <a:p>
            <a:r>
              <a:rPr lang="en-US" sz="2000" dirty="0"/>
              <a:t>Since there is no labeled data, so the agent is bound to learn by its experience only</a:t>
            </a:r>
            <a:r>
              <a:rPr lang="en-US" sz="2000" dirty="0" smtClean="0"/>
              <a:t>.</a:t>
            </a:r>
          </a:p>
          <a:p>
            <a:r>
              <a:rPr lang="en-US" sz="2000" dirty="0"/>
              <a:t>Reinforcement Learning solves a specific type of problem where decision making is sequential, and the goal is long-term, such as game-playing, robotics, etc.</a:t>
            </a:r>
          </a:p>
        </p:txBody>
      </p:sp>
      <p:pic>
        <p:nvPicPr>
          <p:cNvPr id="8" name="Picture 7">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522412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52854"/>
            <a:ext cx="9044887" cy="837834"/>
          </a:xfrm>
        </p:spPr>
        <p:txBody>
          <a:bodyPr>
            <a:normAutofit/>
          </a:bodyPr>
          <a:lstStyle/>
          <a:p>
            <a:pPr algn="ctr"/>
            <a:r>
              <a:rPr lang="en-US" sz="3600" dirty="0" smtClean="0">
                <a:solidFill>
                  <a:schemeClr val="tx1">
                    <a:lumMod val="75000"/>
                    <a:lumOff val="25000"/>
                  </a:schemeClr>
                </a:solidFill>
                <a:latin typeface="+mn-lt"/>
              </a:rPr>
              <a:t>REINFORCEMENT LEARNING </a:t>
            </a:r>
            <a:endParaRPr lang="en-US" sz="3600" dirty="0">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930400"/>
            <a:ext cx="9044887" cy="3986823"/>
          </a:xfrm>
        </p:spPr>
        <p:txBody>
          <a:bodyPr>
            <a:noAutofit/>
          </a:bodyPr>
          <a:lstStyle/>
          <a:p>
            <a:r>
              <a:rPr lang="en-US" sz="2000" dirty="0"/>
              <a:t>The agent interacts with the environment and explores it by itself. </a:t>
            </a:r>
            <a:endParaRPr lang="en-US" sz="2000" dirty="0" smtClean="0"/>
          </a:p>
          <a:p>
            <a:r>
              <a:rPr lang="en-US" sz="2000" dirty="0" smtClean="0"/>
              <a:t>The </a:t>
            </a:r>
            <a:r>
              <a:rPr lang="en-US" sz="2000" dirty="0"/>
              <a:t>primary goal of an agent in reinforcement learning is to improve the performance by getting the maximum positive rewards</a:t>
            </a:r>
            <a:r>
              <a:rPr lang="en-US" sz="2000" dirty="0" smtClean="0"/>
              <a:t>.</a:t>
            </a:r>
          </a:p>
          <a:p>
            <a:r>
              <a:rPr lang="en-US" sz="2000" dirty="0"/>
              <a:t>The agent learns with the process of hit and trial, and based on the experience, it learns to perform the task in a better way</a:t>
            </a:r>
            <a:r>
              <a:rPr lang="en-US" sz="2000" dirty="0" smtClean="0"/>
              <a:t>.</a:t>
            </a:r>
          </a:p>
          <a:p>
            <a:r>
              <a:rPr lang="en-US" sz="2000" dirty="0" smtClean="0"/>
              <a:t>It is a core part of Artificial intelligence, and all AI agent works on the concept of reinforcement learning.</a:t>
            </a:r>
          </a:p>
          <a:p>
            <a:r>
              <a:rPr lang="en-US" sz="2000" dirty="0" smtClean="0"/>
              <a:t> Here we do not need to pre-program the agent, as it learns from its own experience without any human intervention.</a:t>
            </a:r>
          </a:p>
          <a:p>
            <a:r>
              <a:rPr lang="en-US" sz="2000" dirty="0" smtClean="0"/>
              <a:t>The agent continues doing these three things (take action, change state/remain in the same state, and get feedback), and by doing these actions, he learns and explores the environment.</a:t>
            </a:r>
            <a:endParaRPr lang="en-US" sz="2000" dirty="0"/>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074602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80292"/>
            <a:ext cx="9044887" cy="1110396"/>
          </a:xfrm>
        </p:spPr>
        <p:txBody>
          <a:bodyPr>
            <a:normAutofit/>
          </a:bodyPr>
          <a:lstStyle/>
          <a:p>
            <a:pPr algn="ctr"/>
            <a:r>
              <a:rPr lang="en-US" sz="3600" dirty="0">
                <a:solidFill>
                  <a:schemeClr val="tx1">
                    <a:lumMod val="75000"/>
                    <a:lumOff val="25000"/>
                  </a:schemeClr>
                </a:solidFill>
                <a:latin typeface="+mn-lt"/>
              </a:rPr>
              <a:t>REINFORCEMENT LEARNING </a:t>
            </a: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xmlns="" val="0"/>
              </a:ext>
            </a:extLst>
          </a:blip>
          <a:stretch>
            <a:fillRect/>
          </a:stretch>
        </p:blipFill>
        <p:spPr>
          <a:xfrm>
            <a:off x="3284537" y="2196306"/>
            <a:ext cx="4152900" cy="3743325"/>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xmlns="" id="{A98F39A8-B7B2-4ADF-9790-4B7F910276F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655082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89085"/>
            <a:ext cx="9070763" cy="914401"/>
          </a:xfrm>
        </p:spPr>
        <p:txBody>
          <a:bodyPr>
            <a:normAutofit/>
          </a:bodyPr>
          <a:lstStyle/>
          <a:p>
            <a:pPr algn="ctr"/>
            <a:r>
              <a:rPr lang="en-US" sz="3600" dirty="0" smtClean="0">
                <a:solidFill>
                  <a:schemeClr val="tx1">
                    <a:lumMod val="75000"/>
                    <a:lumOff val="25000"/>
                  </a:schemeClr>
                </a:solidFill>
                <a:latin typeface="+mn-lt"/>
              </a:rPr>
              <a:t>TERMS USED IN REINFORCEMENT LEARNING </a:t>
            </a:r>
            <a:endParaRPr lang="en-US" sz="3600" dirty="0">
              <a:solidFill>
                <a:schemeClr val="tx1">
                  <a:lumMod val="75000"/>
                  <a:lumOff val="25000"/>
                </a:schemeClr>
              </a:solidFill>
              <a:latin typeface="+mn-lt"/>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010A13">
                    <a:tint val="75000"/>
                  </a:srgbClr>
                </a:solidFill>
                <a:effectLst/>
                <a:uLnTx/>
                <a:uFillTx/>
                <a:latin typeface="Calibri"/>
                <a:ea typeface="+mn-ea"/>
                <a:cs typeface="+mn-cs"/>
              </a:rPr>
              <a:t>https://www.careerera.com</a:t>
            </a:r>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sp>
        <p:nvSpPr>
          <p:cNvPr id="5" name="Content Placeholder 4"/>
          <p:cNvSpPr>
            <a:spLocks noGrp="1"/>
          </p:cNvSpPr>
          <p:nvPr>
            <p:ph sz="quarter" idx="13"/>
          </p:nvPr>
        </p:nvSpPr>
        <p:spPr>
          <a:xfrm>
            <a:off x="838200" y="1699482"/>
            <a:ext cx="9044887" cy="3655033"/>
          </a:xfrm>
        </p:spPr>
        <p:txBody>
          <a:bodyPr>
            <a:noAutofit/>
          </a:bodyPr>
          <a:lstStyle/>
          <a:p>
            <a:r>
              <a:rPr lang="en-US" sz="2400" b="1" u="sng" dirty="0">
                <a:solidFill>
                  <a:schemeClr val="bg1">
                    <a:lumMod val="10000"/>
                  </a:schemeClr>
                </a:solidFill>
              </a:rPr>
              <a:t>Agent()</a:t>
            </a:r>
            <a:r>
              <a:rPr lang="en-US" sz="2400" dirty="0">
                <a:solidFill>
                  <a:schemeClr val="bg1">
                    <a:lumMod val="10000"/>
                  </a:schemeClr>
                </a:solidFill>
              </a:rPr>
              <a:t>: </a:t>
            </a:r>
            <a:r>
              <a:rPr lang="en-US" sz="2400" dirty="0"/>
              <a:t>An entity that can perceive/explore the environment and act upon it.</a:t>
            </a:r>
          </a:p>
          <a:p>
            <a:r>
              <a:rPr lang="en-US" sz="2400" b="1" u="sng" dirty="0">
                <a:solidFill>
                  <a:schemeClr val="bg1">
                    <a:lumMod val="10000"/>
                  </a:schemeClr>
                </a:solidFill>
              </a:rPr>
              <a:t>Environment()</a:t>
            </a:r>
            <a:r>
              <a:rPr lang="en-US" sz="2400" dirty="0">
                <a:solidFill>
                  <a:schemeClr val="bg1">
                    <a:lumMod val="10000"/>
                  </a:schemeClr>
                </a:solidFill>
              </a:rPr>
              <a:t>: </a:t>
            </a:r>
            <a:r>
              <a:rPr lang="en-US" sz="2400" dirty="0"/>
              <a:t>A situation in which an agent is present or surrounded by. </a:t>
            </a:r>
            <a:r>
              <a:rPr lang="en-US" sz="2400" dirty="0" smtClean="0"/>
              <a:t>In </a:t>
            </a:r>
            <a:r>
              <a:rPr lang="en-US" sz="2400" dirty="0"/>
              <a:t>RL, we assume the stochastic environment, which means it is random in nature.</a:t>
            </a:r>
          </a:p>
          <a:p>
            <a:r>
              <a:rPr lang="en-US" sz="2400" b="1" u="sng" dirty="0">
                <a:solidFill>
                  <a:schemeClr val="bg1">
                    <a:lumMod val="10000"/>
                  </a:schemeClr>
                </a:solidFill>
              </a:rPr>
              <a:t>Action()</a:t>
            </a:r>
            <a:r>
              <a:rPr lang="en-US" sz="2400" dirty="0">
                <a:solidFill>
                  <a:schemeClr val="bg1">
                    <a:lumMod val="10000"/>
                  </a:schemeClr>
                </a:solidFill>
              </a:rPr>
              <a:t>: </a:t>
            </a:r>
            <a:r>
              <a:rPr lang="en-US" sz="2400" dirty="0"/>
              <a:t>Actions are the moves taken by an agent within the environment.</a:t>
            </a:r>
          </a:p>
          <a:p>
            <a:r>
              <a:rPr lang="en-US" sz="2400" b="1" u="sng" dirty="0">
                <a:solidFill>
                  <a:schemeClr val="bg1">
                    <a:lumMod val="10000"/>
                  </a:schemeClr>
                </a:solidFill>
              </a:rPr>
              <a:t>State()</a:t>
            </a:r>
            <a:r>
              <a:rPr lang="en-US" sz="2400" dirty="0">
                <a:solidFill>
                  <a:schemeClr val="bg1">
                    <a:lumMod val="10000"/>
                  </a:schemeClr>
                </a:solidFill>
              </a:rPr>
              <a:t>: </a:t>
            </a:r>
            <a:r>
              <a:rPr lang="en-US" sz="2400" dirty="0"/>
              <a:t>State is a situation returned by the environment after each action taken by the agent</a:t>
            </a:r>
            <a:r>
              <a:rPr lang="en-US" sz="2400" dirty="0" smtClean="0"/>
              <a:t>.</a:t>
            </a:r>
            <a:endParaRPr lang="en-US" sz="2400" dirty="0"/>
          </a:p>
        </p:txBody>
      </p:sp>
      <p:pic>
        <p:nvPicPr>
          <p:cNvPr id="6" name="Picture 5">
            <a:extLst>
              <a:ext uri="{FF2B5EF4-FFF2-40B4-BE49-F238E27FC236}">
                <a16:creationId xmlns:a16="http://schemas.microsoft.com/office/drawing/2014/main" xmlns="" id="{A98F39A8-B7B2-4ADF-9790-4B7F910276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880204028"/>
      </p:ext>
    </p:extLst>
  </p:cSld>
  <p:clrMapOvr>
    <a:masterClrMapping/>
  </p:clrMapOvr>
</p:sld>
</file>

<file path=ppt/theme/theme1.xml><?xml version="1.0" encoding="utf-8"?>
<a:theme xmlns:a="http://schemas.openxmlformats.org/drawingml/2006/main" name="1_Office Theme">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areerera" id="{EDCDA5D1-4370-4392-8C5E-C34C9BE8F545}" vid="{34DC1D29-B155-4D15-BF11-2B8807D0A3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TotalTime>
  <Words>3237</Words>
  <Application>Microsoft Office PowerPoint</Application>
  <PresentationFormat>Custom</PresentationFormat>
  <Paragraphs>336</Paragraphs>
  <Slides>51</Slides>
  <Notes>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1_Office Theme</vt:lpstr>
      <vt:lpstr>Slide 1</vt:lpstr>
      <vt:lpstr>REINFORCEMENT LEARNING</vt:lpstr>
      <vt:lpstr>WHAT IS  REINFORCEMENT LEARNING ?</vt:lpstr>
      <vt:lpstr>CONTENT OF REINFORCEMENT LEARNING :</vt:lpstr>
      <vt:lpstr>INTRODUCTION TO REINFORCEMENT LEARNING</vt:lpstr>
      <vt:lpstr>WHAT IS REINFORCEMENT LEARNING ?</vt:lpstr>
      <vt:lpstr>REINFORCEMENT LEARNING </vt:lpstr>
      <vt:lpstr>REINFORCEMENT LEARNING </vt:lpstr>
      <vt:lpstr>TERMS USED IN REINFORCEMENT LEARNING </vt:lpstr>
      <vt:lpstr>TERMS USED IN REINFORCEMENT LEARNING</vt:lpstr>
      <vt:lpstr>APPROACHES TO IMPLEMENT REINFORCEMENT LEARNING </vt:lpstr>
      <vt:lpstr>APPROACHES TO IMPLEMENT REINFORCEMENT LEARNING</vt:lpstr>
      <vt:lpstr>HOW DOES REINFORCEMENT LEARNING WORK ?</vt:lpstr>
      <vt:lpstr>HOW IS REINFORCEMENT LEARNING DIFFERENT FROM SUPERVISED LEARNING ?</vt:lpstr>
      <vt:lpstr>HOW IS REINFORCEMENT LEARNING DIFFERENT FROM SUPERVISED LEARNING ? </vt:lpstr>
      <vt:lpstr>CHARACTER OF REINFORCEMENT LEARNING</vt:lpstr>
      <vt:lpstr>REINFORCEMENT LEARNING ALGORITHMS</vt:lpstr>
      <vt:lpstr>REINFORCEMENT LEARNING ALGORITHMS</vt:lpstr>
      <vt:lpstr>TYPES OF REINFORCEMENT LEARNING</vt:lpstr>
      <vt:lpstr>TYPES OF REINFORCEMENT LEARNING</vt:lpstr>
      <vt:lpstr>TYPES OF REINFORCEMENT LEARNING</vt:lpstr>
      <vt:lpstr>REINFORCEMENT LEARNING FRAMEWORK AND ELEMENTS</vt:lpstr>
      <vt:lpstr> MAJOR 5 FRAMEWORK FOR REINFORCEMENT LEARNING </vt:lpstr>
      <vt:lpstr>WHAT IS KERAS-RL ?</vt:lpstr>
      <vt:lpstr>WHAT IS KERAS-RL2 ? </vt:lpstr>
      <vt:lpstr>WHAT IS OPEN-AI BASELINES ?</vt:lpstr>
      <vt:lpstr>WHAT IS STABLE BASELINES ?</vt:lpstr>
      <vt:lpstr>WHAT IS ACME ?</vt:lpstr>
      <vt:lpstr>WHAT ARE THE ELEMENTS OF REINFORCEMENT LEARNING ?</vt:lpstr>
      <vt:lpstr>WHAT IS POLICY ?</vt:lpstr>
      <vt:lpstr>WHAT IS REWARD SIGNAL ?</vt:lpstr>
      <vt:lpstr>WHAT IS VALUE FUNCTION ?</vt:lpstr>
      <vt:lpstr>WHAT IS MODEL OF THE ENVIRONMENT ?</vt:lpstr>
      <vt:lpstr>MULTI-ARM BANDIT</vt:lpstr>
      <vt:lpstr>WHAT IS THE MULTI-ARMED BANDIT PROBLEM ?</vt:lpstr>
      <vt:lpstr>MULTI-ARMED BANDIT EXAMPLES</vt:lpstr>
      <vt:lpstr>MULTI-ARMED BANDIT SOLUTIONS</vt:lpstr>
      <vt:lpstr>WHAT IS EPSILON-GREEDY ?</vt:lpstr>
      <vt:lpstr>WHAT IS UPPER CONFIDENCE BOUND ?</vt:lpstr>
      <vt:lpstr>WHAT IS THOMPSONS SAMPLING(BAYESIAN) ?</vt:lpstr>
      <vt:lpstr>MARKOV DECISION PROCESS</vt:lpstr>
      <vt:lpstr>WHAT IS MARKOV DECISION PROCESS ?</vt:lpstr>
      <vt:lpstr>MARKOV DECISION PROCESS (MDP)</vt:lpstr>
      <vt:lpstr>MARKOV DECISION PROCESS (MDP) </vt:lpstr>
      <vt:lpstr>Q-VALUE AND ADVANTAGE BASED ALGORITHMS</vt:lpstr>
      <vt:lpstr>THREE BASIC APPROACHES OF RL ALGORITHMS</vt:lpstr>
      <vt:lpstr>THREE BASIC APPROACHES OF RL ALGORITHMS </vt:lpstr>
      <vt:lpstr>WHAT IS VALUE FUNCTIONS ?</vt:lpstr>
      <vt:lpstr>WHAT IS STATE-VALUE FUNCTION ?</vt:lpstr>
      <vt:lpstr>WHAT IS OPTICAL STATE-VALUE FUNCTION ?</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Orientation</dc:title>
  <dc:creator>acer</dc:creator>
  <cp:lastModifiedBy>DEMO</cp:lastModifiedBy>
  <cp:revision>318</cp:revision>
  <dcterms:created xsi:type="dcterms:W3CDTF">2021-06-23T12:36:31Z</dcterms:created>
  <dcterms:modified xsi:type="dcterms:W3CDTF">2022-05-19T08:42:44Z</dcterms:modified>
</cp:coreProperties>
</file>