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362" r:id="rId3"/>
    <p:sldId id="368" r:id="rId4"/>
    <p:sldId id="363" r:id="rId5"/>
    <p:sldId id="349" r:id="rId6"/>
    <p:sldId id="350" r:id="rId7"/>
    <p:sldId id="351" r:id="rId8"/>
    <p:sldId id="352" r:id="rId9"/>
    <p:sldId id="353" r:id="rId10"/>
    <p:sldId id="354" r:id="rId11"/>
    <p:sldId id="366" r:id="rId12"/>
    <p:sldId id="357" r:id="rId13"/>
    <p:sldId id="358" r:id="rId14"/>
    <p:sldId id="355" r:id="rId15"/>
    <p:sldId id="359" r:id="rId16"/>
    <p:sldId id="367" r:id="rId17"/>
    <p:sldId id="261" r:id="rId18"/>
    <p:sldId id="265" r:id="rId19"/>
    <p:sldId id="262" r:id="rId20"/>
    <p:sldId id="263" r:id="rId21"/>
    <p:sldId id="364" r:id="rId22"/>
    <p:sldId id="365" r:id="rId23"/>
    <p:sldId id="342" r:id="rId24"/>
    <p:sldId id="343" r:id="rId25"/>
    <p:sldId id="268" r:id="rId26"/>
    <p:sldId id="269" r:id="rId27"/>
    <p:sldId id="264" r:id="rId28"/>
    <p:sldId id="270" r:id="rId29"/>
    <p:sldId id="271" r:id="rId30"/>
    <p:sldId id="273" r:id="rId31"/>
    <p:sldId id="274" r:id="rId32"/>
    <p:sldId id="276" r:id="rId33"/>
    <p:sldId id="33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764" autoAdjust="0"/>
    <p:restoredTop sz="94660"/>
  </p:normalViewPr>
  <p:slideViewPr>
    <p:cSldViewPr snapToGrid="0">
      <p:cViewPr varScale="1">
        <p:scale>
          <a:sx n="83" d="100"/>
          <a:sy n="83" d="100"/>
        </p:scale>
        <p:origin x="-533"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F139B-E925-490B-B71E-376AF787B0B8}"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0D775024-7FCF-4D79-952F-77D4C3560B82}">
      <dgm:prSet phldrT="[Text]"/>
      <dgm:spPr/>
      <dgm:t>
        <a:bodyPr/>
        <a:lstStyle/>
        <a:p>
          <a:r>
            <a:rPr lang="en-US" dirty="0"/>
            <a:t>RATIO</a:t>
          </a:r>
        </a:p>
      </dgm:t>
    </dgm:pt>
    <dgm:pt modelId="{B2205C01-CAD3-4010-B452-5F0B2AD3E3FE}" type="parTrans" cxnId="{DCAD70C8-D231-4C9F-943B-17C625E22479}">
      <dgm:prSet/>
      <dgm:spPr/>
      <dgm:t>
        <a:bodyPr/>
        <a:lstStyle/>
        <a:p>
          <a:endParaRPr lang="en-US"/>
        </a:p>
      </dgm:t>
    </dgm:pt>
    <dgm:pt modelId="{D79F7E3D-38FF-462A-B0B1-B33E4E9B62CF}" type="sibTrans" cxnId="{DCAD70C8-D231-4C9F-943B-17C625E22479}">
      <dgm:prSet/>
      <dgm:spPr/>
      <dgm:t>
        <a:bodyPr/>
        <a:lstStyle/>
        <a:p>
          <a:endParaRPr lang="en-US"/>
        </a:p>
      </dgm:t>
    </dgm:pt>
    <dgm:pt modelId="{6C9388ED-7090-4849-B216-4B05B248A47B}">
      <dgm:prSet phldrT="[Text]"/>
      <dgm:spPr/>
      <dgm:t>
        <a:bodyPr/>
        <a:lstStyle/>
        <a:p>
          <a:r>
            <a:rPr lang="en-US" dirty="0"/>
            <a:t>MEASUREMENT OF NUMERICAL VALUE</a:t>
          </a:r>
        </a:p>
      </dgm:t>
    </dgm:pt>
    <dgm:pt modelId="{07BD2D2C-5862-4B1F-8C9C-D34829DEA753}" type="parTrans" cxnId="{ECC93EAB-9198-44EA-9610-5932C78351ED}">
      <dgm:prSet/>
      <dgm:spPr/>
      <dgm:t>
        <a:bodyPr/>
        <a:lstStyle/>
        <a:p>
          <a:endParaRPr lang="en-US"/>
        </a:p>
      </dgm:t>
    </dgm:pt>
    <dgm:pt modelId="{26D1BAD1-82B3-49B2-BDBC-862460FE9A28}" type="sibTrans" cxnId="{ECC93EAB-9198-44EA-9610-5932C78351ED}">
      <dgm:prSet/>
      <dgm:spPr/>
      <dgm:t>
        <a:bodyPr/>
        <a:lstStyle/>
        <a:p>
          <a:endParaRPr lang="en-US"/>
        </a:p>
      </dgm:t>
    </dgm:pt>
    <dgm:pt modelId="{B8971972-A9BC-4E6C-8D17-66CA33B09E30}">
      <dgm:prSet phldrT="[Text]"/>
      <dgm:spPr/>
      <dgm:t>
        <a:bodyPr/>
        <a:lstStyle/>
        <a:p>
          <a:r>
            <a:rPr lang="en-US" b="0" i="0" dirty="0"/>
            <a:t>The relation between two numbers which shows how much bigger one quantity is than another.</a:t>
          </a:r>
          <a:endParaRPr lang="en-US" dirty="0"/>
        </a:p>
      </dgm:t>
    </dgm:pt>
    <dgm:pt modelId="{271DCA1E-5CDD-425D-B86A-C5EC6FC0D875}" type="parTrans" cxnId="{3A5CA471-6072-4D08-B39B-160C810DD027}">
      <dgm:prSet/>
      <dgm:spPr/>
      <dgm:t>
        <a:bodyPr/>
        <a:lstStyle/>
        <a:p>
          <a:endParaRPr lang="en-US"/>
        </a:p>
      </dgm:t>
    </dgm:pt>
    <dgm:pt modelId="{126941E0-0F6A-4C4E-A87D-5E7EF8FD2049}" type="sibTrans" cxnId="{3A5CA471-6072-4D08-B39B-160C810DD027}">
      <dgm:prSet/>
      <dgm:spPr/>
      <dgm:t>
        <a:bodyPr/>
        <a:lstStyle/>
        <a:p>
          <a:endParaRPr lang="en-US"/>
        </a:p>
      </dgm:t>
    </dgm:pt>
    <dgm:pt modelId="{31E095AD-17D0-4EA6-AE70-DF9C4884780B}">
      <dgm:prSet phldrT="[Text]"/>
      <dgm:spPr/>
      <dgm:t>
        <a:bodyPr/>
        <a:lstStyle/>
        <a:p>
          <a:r>
            <a:rPr lang="en-US" dirty="0"/>
            <a:t>INTERVAL</a:t>
          </a:r>
        </a:p>
      </dgm:t>
    </dgm:pt>
    <dgm:pt modelId="{A702D775-12FF-4BEB-A70B-95A3E7070D4B}" type="parTrans" cxnId="{9F497DA8-AD33-456B-A884-25774B8F8903}">
      <dgm:prSet/>
      <dgm:spPr/>
      <dgm:t>
        <a:bodyPr/>
        <a:lstStyle/>
        <a:p>
          <a:endParaRPr lang="en-US"/>
        </a:p>
      </dgm:t>
    </dgm:pt>
    <dgm:pt modelId="{DECA8C03-0DC5-4881-9F79-BDDEFE086B1D}" type="sibTrans" cxnId="{9F497DA8-AD33-456B-A884-25774B8F8903}">
      <dgm:prSet/>
      <dgm:spPr/>
      <dgm:t>
        <a:bodyPr/>
        <a:lstStyle/>
        <a:p>
          <a:endParaRPr lang="en-US"/>
        </a:p>
      </dgm:t>
    </dgm:pt>
    <dgm:pt modelId="{24F11328-4C2E-4D01-8E63-2783559F5D3A}">
      <dgm:prSet phldrT="[Text]"/>
      <dgm:spPr/>
      <dgm:t>
        <a:bodyPr/>
        <a:lstStyle/>
        <a:p>
          <a:r>
            <a:rPr lang="en-US" dirty="0"/>
            <a:t>MEASUREMENT OF NUMERICAL VALUE</a:t>
          </a:r>
        </a:p>
      </dgm:t>
    </dgm:pt>
    <dgm:pt modelId="{F0F3B2AC-25EC-4538-B492-4E055AAEB789}" type="parTrans" cxnId="{9021896A-A99C-4D6E-8BEB-C607B423DE51}">
      <dgm:prSet/>
      <dgm:spPr/>
      <dgm:t>
        <a:bodyPr/>
        <a:lstStyle/>
        <a:p>
          <a:endParaRPr lang="en-US"/>
        </a:p>
      </dgm:t>
    </dgm:pt>
    <dgm:pt modelId="{F7F65F6C-C390-44B5-82C1-2BA80D144D40}" type="sibTrans" cxnId="{9021896A-A99C-4D6E-8BEB-C607B423DE51}">
      <dgm:prSet/>
      <dgm:spPr/>
      <dgm:t>
        <a:bodyPr/>
        <a:lstStyle/>
        <a:p>
          <a:endParaRPr lang="en-US"/>
        </a:p>
      </dgm:t>
    </dgm:pt>
    <dgm:pt modelId="{CB76EEFB-C96D-4E63-A70D-26210CA18C43}">
      <dgm:prSet phldrT="[Text]"/>
      <dgm:spPr/>
      <dgm:t>
        <a:bodyPr/>
        <a:lstStyle/>
        <a:p>
          <a:r>
            <a:rPr lang="en-US" b="0" i="0" dirty="0"/>
            <a:t>An interval scale is one where there is order and the difference between two values is meaningful.</a:t>
          </a:r>
          <a:endParaRPr lang="en-US" dirty="0"/>
        </a:p>
      </dgm:t>
    </dgm:pt>
    <dgm:pt modelId="{DC899A4D-91A1-44F4-864D-338FDBD8B975}" type="parTrans" cxnId="{081DD2D3-15AA-4B5B-AD16-6EB363A926F8}">
      <dgm:prSet/>
      <dgm:spPr/>
      <dgm:t>
        <a:bodyPr/>
        <a:lstStyle/>
        <a:p>
          <a:endParaRPr lang="en-US"/>
        </a:p>
      </dgm:t>
    </dgm:pt>
    <dgm:pt modelId="{8C01F51E-7595-4BEB-88DB-B3BF6604C18B}" type="sibTrans" cxnId="{081DD2D3-15AA-4B5B-AD16-6EB363A926F8}">
      <dgm:prSet/>
      <dgm:spPr/>
      <dgm:t>
        <a:bodyPr/>
        <a:lstStyle/>
        <a:p>
          <a:endParaRPr lang="en-US"/>
        </a:p>
      </dgm:t>
    </dgm:pt>
    <dgm:pt modelId="{4D7B74C8-27F9-4B32-876D-A55F00ACF3C5}">
      <dgm:prSet phldrT="[Text]"/>
      <dgm:spPr/>
      <dgm:t>
        <a:bodyPr/>
        <a:lstStyle/>
        <a:p>
          <a:r>
            <a:rPr lang="en-US" dirty="0"/>
            <a:t>ORDINAL</a:t>
          </a:r>
        </a:p>
      </dgm:t>
    </dgm:pt>
    <dgm:pt modelId="{35BA5307-3143-403A-9A1F-56E8D2B461A1}" type="parTrans" cxnId="{24E8FC5F-6621-4BF9-8D97-BC808F7897D9}">
      <dgm:prSet/>
      <dgm:spPr/>
      <dgm:t>
        <a:bodyPr/>
        <a:lstStyle/>
        <a:p>
          <a:endParaRPr lang="en-US"/>
        </a:p>
      </dgm:t>
    </dgm:pt>
    <dgm:pt modelId="{116076D4-8BED-4046-B7B0-9F65ABF086D9}" type="sibTrans" cxnId="{24E8FC5F-6621-4BF9-8D97-BC808F7897D9}">
      <dgm:prSet/>
      <dgm:spPr/>
      <dgm:t>
        <a:bodyPr/>
        <a:lstStyle/>
        <a:p>
          <a:endParaRPr lang="en-US"/>
        </a:p>
      </dgm:t>
    </dgm:pt>
    <dgm:pt modelId="{0EB89601-6B40-406E-B3A5-2F8567C3C6DC}">
      <dgm:prSet/>
      <dgm:spPr/>
      <dgm:t>
        <a:bodyPr/>
        <a:lstStyle/>
        <a:p>
          <a:r>
            <a:rPr lang="en-US" dirty="0"/>
            <a:t>NOMINAL</a:t>
          </a:r>
        </a:p>
      </dgm:t>
    </dgm:pt>
    <dgm:pt modelId="{8728FE5A-A9ED-420F-97E5-9B8A3D9F6920}" type="parTrans" cxnId="{BACDD389-9ACD-4D06-A135-22C12E62680F}">
      <dgm:prSet/>
      <dgm:spPr/>
      <dgm:t>
        <a:bodyPr/>
        <a:lstStyle/>
        <a:p>
          <a:endParaRPr lang="en-US"/>
        </a:p>
      </dgm:t>
    </dgm:pt>
    <dgm:pt modelId="{2851989D-3BA1-4EA5-9875-F2AA995FD75D}" type="sibTrans" cxnId="{BACDD389-9ACD-4D06-A135-22C12E62680F}">
      <dgm:prSet/>
      <dgm:spPr/>
      <dgm:t>
        <a:bodyPr/>
        <a:lstStyle/>
        <a:p>
          <a:endParaRPr lang="en-US"/>
        </a:p>
      </dgm:t>
    </dgm:pt>
    <dgm:pt modelId="{536D68E5-500D-49FD-916B-90C2BD82E59C}">
      <dgm:prSet/>
      <dgm:spPr/>
      <dgm:t>
        <a:bodyPr/>
        <a:lstStyle/>
        <a:p>
          <a:r>
            <a:rPr lang="en-US" dirty="0"/>
            <a:t>RANKING ORDERED CATEGORIES</a:t>
          </a:r>
        </a:p>
      </dgm:t>
    </dgm:pt>
    <dgm:pt modelId="{DEA76365-2104-48E9-A2E7-19E515AD2BB6}" type="parTrans" cxnId="{1E6E1DCE-D034-4C29-80C3-54D509C5B38C}">
      <dgm:prSet/>
      <dgm:spPr/>
      <dgm:t>
        <a:bodyPr/>
        <a:lstStyle/>
        <a:p>
          <a:endParaRPr lang="en-US"/>
        </a:p>
      </dgm:t>
    </dgm:pt>
    <dgm:pt modelId="{BA7B21E0-3176-4D83-A642-00C65B828E17}" type="sibTrans" cxnId="{1E6E1DCE-D034-4C29-80C3-54D509C5B38C}">
      <dgm:prSet/>
      <dgm:spPr/>
      <dgm:t>
        <a:bodyPr/>
        <a:lstStyle/>
        <a:p>
          <a:endParaRPr lang="en-US"/>
        </a:p>
      </dgm:t>
    </dgm:pt>
    <dgm:pt modelId="{A96D8A04-8110-435A-B102-1551999D4486}">
      <dgm:prSet/>
      <dgm:spPr/>
      <dgm:t>
        <a:bodyPr/>
        <a:lstStyle/>
        <a:p>
          <a:r>
            <a:rPr lang="en-US" b="0" i="0" dirty="0"/>
            <a:t>Ordinal numbers indicate the order or rank of things in a set </a:t>
          </a:r>
          <a:endParaRPr lang="en-US" b="0" dirty="0"/>
        </a:p>
      </dgm:t>
    </dgm:pt>
    <dgm:pt modelId="{2E4DB6BB-5DCD-4A22-BF30-06EF1D2CFEC3}" type="parTrans" cxnId="{C41B8777-0E28-492D-9FCA-4A041D369443}">
      <dgm:prSet/>
      <dgm:spPr/>
      <dgm:t>
        <a:bodyPr/>
        <a:lstStyle/>
        <a:p>
          <a:endParaRPr lang="en-US"/>
        </a:p>
      </dgm:t>
    </dgm:pt>
    <dgm:pt modelId="{AA590799-3C58-4B1A-AF6E-BEBA1780E2D7}" type="sibTrans" cxnId="{C41B8777-0E28-492D-9FCA-4A041D369443}">
      <dgm:prSet/>
      <dgm:spPr/>
      <dgm:t>
        <a:bodyPr/>
        <a:lstStyle/>
        <a:p>
          <a:endParaRPr lang="en-US"/>
        </a:p>
      </dgm:t>
    </dgm:pt>
    <dgm:pt modelId="{B68AFEE7-D382-44AE-B0C1-496F152C5024}">
      <dgm:prSet/>
      <dgm:spPr/>
      <dgm:t>
        <a:bodyPr/>
        <a:lstStyle/>
        <a:p>
          <a:r>
            <a:rPr lang="en-US" dirty="0"/>
            <a:t>CATEGORICAL CODES, ID NUMBERS &amp; CATEGORY NAMES</a:t>
          </a:r>
        </a:p>
      </dgm:t>
    </dgm:pt>
    <dgm:pt modelId="{DE69785A-B945-4AC9-BDB4-AE3992806488}" type="parTrans" cxnId="{747102F5-12C3-42E6-9AF1-6F62A2FCE335}">
      <dgm:prSet/>
      <dgm:spPr/>
      <dgm:t>
        <a:bodyPr/>
        <a:lstStyle/>
        <a:p>
          <a:endParaRPr lang="en-US"/>
        </a:p>
      </dgm:t>
    </dgm:pt>
    <dgm:pt modelId="{34F9505E-1A15-4202-8530-13DC10E64ABF}" type="sibTrans" cxnId="{747102F5-12C3-42E6-9AF1-6F62A2FCE335}">
      <dgm:prSet/>
      <dgm:spPr/>
      <dgm:t>
        <a:bodyPr/>
        <a:lstStyle/>
        <a:p>
          <a:endParaRPr lang="en-US"/>
        </a:p>
      </dgm:t>
    </dgm:pt>
    <dgm:pt modelId="{20AA7B56-DB81-4C0A-8D00-BBB088CA62EA}">
      <dgm:prSet/>
      <dgm:spPr/>
      <dgm:t>
        <a:bodyPr/>
        <a:lstStyle/>
        <a:p>
          <a:r>
            <a:rPr lang="en-US" b="0" i="0" dirty="0"/>
            <a:t>Nominal numbers name or identify something</a:t>
          </a:r>
          <a:endParaRPr lang="en-US" dirty="0"/>
        </a:p>
      </dgm:t>
    </dgm:pt>
    <dgm:pt modelId="{8C126D59-4295-4E25-B3D7-1BBCEB2CC4AD}" type="parTrans" cxnId="{240A27FD-F6EC-49BA-9750-6CBFF5AACBEB}">
      <dgm:prSet/>
      <dgm:spPr/>
    </dgm:pt>
    <dgm:pt modelId="{31C2AB54-A4A7-4852-B00E-EA1FD07E7F91}" type="sibTrans" cxnId="{240A27FD-F6EC-49BA-9750-6CBFF5AACBEB}">
      <dgm:prSet/>
      <dgm:spPr/>
    </dgm:pt>
    <dgm:pt modelId="{B00F1CA8-4BF4-4C45-AF98-4548BD4483E1}" type="pres">
      <dgm:prSet presAssocID="{C0BF139B-E925-490B-B71E-376AF787B0B8}" presName="linearFlow" presStyleCnt="0">
        <dgm:presLayoutVars>
          <dgm:dir/>
          <dgm:animLvl val="lvl"/>
          <dgm:resizeHandles val="exact"/>
        </dgm:presLayoutVars>
      </dgm:prSet>
      <dgm:spPr/>
      <dgm:t>
        <a:bodyPr/>
        <a:lstStyle/>
        <a:p>
          <a:endParaRPr lang="en-US"/>
        </a:p>
      </dgm:t>
    </dgm:pt>
    <dgm:pt modelId="{446D9474-AE97-43F9-979E-5833C6534669}" type="pres">
      <dgm:prSet presAssocID="{0D775024-7FCF-4D79-952F-77D4C3560B82}" presName="composite" presStyleCnt="0"/>
      <dgm:spPr/>
    </dgm:pt>
    <dgm:pt modelId="{105177D9-6E64-404C-B891-06F373271C27}" type="pres">
      <dgm:prSet presAssocID="{0D775024-7FCF-4D79-952F-77D4C3560B82}" presName="parentText" presStyleLbl="alignNode1" presStyleIdx="0" presStyleCnt="4">
        <dgm:presLayoutVars>
          <dgm:chMax val="1"/>
          <dgm:bulletEnabled val="1"/>
        </dgm:presLayoutVars>
      </dgm:prSet>
      <dgm:spPr/>
      <dgm:t>
        <a:bodyPr/>
        <a:lstStyle/>
        <a:p>
          <a:endParaRPr lang="en-US"/>
        </a:p>
      </dgm:t>
    </dgm:pt>
    <dgm:pt modelId="{F6265726-BDA2-41F0-9951-22AA4F06288A}" type="pres">
      <dgm:prSet presAssocID="{0D775024-7FCF-4D79-952F-77D4C3560B82}" presName="descendantText" presStyleLbl="alignAcc1" presStyleIdx="0" presStyleCnt="4">
        <dgm:presLayoutVars>
          <dgm:bulletEnabled val="1"/>
        </dgm:presLayoutVars>
      </dgm:prSet>
      <dgm:spPr/>
      <dgm:t>
        <a:bodyPr/>
        <a:lstStyle/>
        <a:p>
          <a:endParaRPr lang="en-US"/>
        </a:p>
      </dgm:t>
    </dgm:pt>
    <dgm:pt modelId="{5BD1429C-9DFD-43EF-8A50-FE63D8049E10}" type="pres">
      <dgm:prSet presAssocID="{D79F7E3D-38FF-462A-B0B1-B33E4E9B62CF}" presName="sp" presStyleCnt="0"/>
      <dgm:spPr/>
    </dgm:pt>
    <dgm:pt modelId="{F0DDE3A7-1C41-49AD-84C6-8EA21AEF556E}" type="pres">
      <dgm:prSet presAssocID="{31E095AD-17D0-4EA6-AE70-DF9C4884780B}" presName="composite" presStyleCnt="0"/>
      <dgm:spPr/>
    </dgm:pt>
    <dgm:pt modelId="{86BE5AF7-581E-49B9-A706-B90C8F928C06}" type="pres">
      <dgm:prSet presAssocID="{31E095AD-17D0-4EA6-AE70-DF9C4884780B}" presName="parentText" presStyleLbl="alignNode1" presStyleIdx="1" presStyleCnt="4">
        <dgm:presLayoutVars>
          <dgm:chMax val="1"/>
          <dgm:bulletEnabled val="1"/>
        </dgm:presLayoutVars>
      </dgm:prSet>
      <dgm:spPr/>
      <dgm:t>
        <a:bodyPr/>
        <a:lstStyle/>
        <a:p>
          <a:endParaRPr lang="en-US"/>
        </a:p>
      </dgm:t>
    </dgm:pt>
    <dgm:pt modelId="{5842F42F-D59F-4B8E-B620-575DEF8D50A5}" type="pres">
      <dgm:prSet presAssocID="{31E095AD-17D0-4EA6-AE70-DF9C4884780B}" presName="descendantText" presStyleLbl="alignAcc1" presStyleIdx="1" presStyleCnt="4">
        <dgm:presLayoutVars>
          <dgm:bulletEnabled val="1"/>
        </dgm:presLayoutVars>
      </dgm:prSet>
      <dgm:spPr/>
      <dgm:t>
        <a:bodyPr/>
        <a:lstStyle/>
        <a:p>
          <a:endParaRPr lang="en-US"/>
        </a:p>
      </dgm:t>
    </dgm:pt>
    <dgm:pt modelId="{86FC6F16-3487-495A-9697-36883E93FC51}" type="pres">
      <dgm:prSet presAssocID="{DECA8C03-0DC5-4881-9F79-BDDEFE086B1D}" presName="sp" presStyleCnt="0"/>
      <dgm:spPr/>
    </dgm:pt>
    <dgm:pt modelId="{3AAD3E96-E880-44A0-B95A-770448DF0501}" type="pres">
      <dgm:prSet presAssocID="{4D7B74C8-27F9-4B32-876D-A55F00ACF3C5}" presName="composite" presStyleCnt="0"/>
      <dgm:spPr/>
    </dgm:pt>
    <dgm:pt modelId="{3F58B6C4-A527-40F8-894A-B055F83899C1}" type="pres">
      <dgm:prSet presAssocID="{4D7B74C8-27F9-4B32-876D-A55F00ACF3C5}" presName="parentText" presStyleLbl="alignNode1" presStyleIdx="2" presStyleCnt="4">
        <dgm:presLayoutVars>
          <dgm:chMax val="1"/>
          <dgm:bulletEnabled val="1"/>
        </dgm:presLayoutVars>
      </dgm:prSet>
      <dgm:spPr/>
      <dgm:t>
        <a:bodyPr/>
        <a:lstStyle/>
        <a:p>
          <a:endParaRPr lang="en-US"/>
        </a:p>
      </dgm:t>
    </dgm:pt>
    <dgm:pt modelId="{0A7814E8-DF5C-4D0C-87D6-2D1D35C7670E}" type="pres">
      <dgm:prSet presAssocID="{4D7B74C8-27F9-4B32-876D-A55F00ACF3C5}" presName="descendantText" presStyleLbl="alignAcc1" presStyleIdx="2" presStyleCnt="4">
        <dgm:presLayoutVars>
          <dgm:bulletEnabled val="1"/>
        </dgm:presLayoutVars>
      </dgm:prSet>
      <dgm:spPr/>
      <dgm:t>
        <a:bodyPr/>
        <a:lstStyle/>
        <a:p>
          <a:endParaRPr lang="en-US"/>
        </a:p>
      </dgm:t>
    </dgm:pt>
    <dgm:pt modelId="{7FE8FFF4-7A03-40FA-8CD1-12F4A1DA7F3C}" type="pres">
      <dgm:prSet presAssocID="{116076D4-8BED-4046-B7B0-9F65ABF086D9}" presName="sp" presStyleCnt="0"/>
      <dgm:spPr/>
    </dgm:pt>
    <dgm:pt modelId="{934DCBAF-8FFE-43F7-8966-B6C6DB3D9419}" type="pres">
      <dgm:prSet presAssocID="{0EB89601-6B40-406E-B3A5-2F8567C3C6DC}" presName="composite" presStyleCnt="0"/>
      <dgm:spPr/>
    </dgm:pt>
    <dgm:pt modelId="{E76908AC-5895-4F8B-BB4D-744A4530077D}" type="pres">
      <dgm:prSet presAssocID="{0EB89601-6B40-406E-B3A5-2F8567C3C6DC}" presName="parentText" presStyleLbl="alignNode1" presStyleIdx="3" presStyleCnt="4">
        <dgm:presLayoutVars>
          <dgm:chMax val="1"/>
          <dgm:bulletEnabled val="1"/>
        </dgm:presLayoutVars>
      </dgm:prSet>
      <dgm:spPr/>
      <dgm:t>
        <a:bodyPr/>
        <a:lstStyle/>
        <a:p>
          <a:endParaRPr lang="en-US"/>
        </a:p>
      </dgm:t>
    </dgm:pt>
    <dgm:pt modelId="{661F84EC-AE14-42AF-B263-B519E4832B19}" type="pres">
      <dgm:prSet presAssocID="{0EB89601-6B40-406E-B3A5-2F8567C3C6DC}" presName="descendantText" presStyleLbl="alignAcc1" presStyleIdx="3" presStyleCnt="4">
        <dgm:presLayoutVars>
          <dgm:bulletEnabled val="1"/>
        </dgm:presLayoutVars>
      </dgm:prSet>
      <dgm:spPr/>
      <dgm:t>
        <a:bodyPr/>
        <a:lstStyle/>
        <a:p>
          <a:endParaRPr lang="en-US"/>
        </a:p>
      </dgm:t>
    </dgm:pt>
  </dgm:ptLst>
  <dgm:cxnLst>
    <dgm:cxn modelId="{DCAD70C8-D231-4C9F-943B-17C625E22479}" srcId="{C0BF139B-E925-490B-B71E-376AF787B0B8}" destId="{0D775024-7FCF-4D79-952F-77D4C3560B82}" srcOrd="0" destOrd="0" parTransId="{B2205C01-CAD3-4010-B452-5F0B2AD3E3FE}" sibTransId="{D79F7E3D-38FF-462A-B0B1-B33E4E9B62CF}"/>
    <dgm:cxn modelId="{C5DCD16C-733A-4834-B2F7-F9CC952F99ED}" type="presOf" srcId="{31E095AD-17D0-4EA6-AE70-DF9C4884780B}" destId="{86BE5AF7-581E-49B9-A706-B90C8F928C06}" srcOrd="0" destOrd="0" presId="urn:microsoft.com/office/officeart/2005/8/layout/chevron2"/>
    <dgm:cxn modelId="{1E6E1DCE-D034-4C29-80C3-54D509C5B38C}" srcId="{4D7B74C8-27F9-4B32-876D-A55F00ACF3C5}" destId="{536D68E5-500D-49FD-916B-90C2BD82E59C}" srcOrd="0" destOrd="0" parTransId="{DEA76365-2104-48E9-A2E7-19E515AD2BB6}" sibTransId="{BA7B21E0-3176-4D83-A642-00C65B828E17}"/>
    <dgm:cxn modelId="{240A27FD-F6EC-49BA-9750-6CBFF5AACBEB}" srcId="{0EB89601-6B40-406E-B3A5-2F8567C3C6DC}" destId="{20AA7B56-DB81-4C0A-8D00-BBB088CA62EA}" srcOrd="1" destOrd="0" parTransId="{8C126D59-4295-4E25-B3D7-1BBCEB2CC4AD}" sibTransId="{31C2AB54-A4A7-4852-B00E-EA1FD07E7F91}"/>
    <dgm:cxn modelId="{B92810B7-1F10-4FB6-AE6B-B4730B33FB59}" type="presOf" srcId="{0EB89601-6B40-406E-B3A5-2F8567C3C6DC}" destId="{E76908AC-5895-4F8B-BB4D-744A4530077D}" srcOrd="0" destOrd="0" presId="urn:microsoft.com/office/officeart/2005/8/layout/chevron2"/>
    <dgm:cxn modelId="{D600F42F-0EA1-4222-9147-312AC839E7E7}" type="presOf" srcId="{24F11328-4C2E-4D01-8E63-2783559F5D3A}" destId="{5842F42F-D59F-4B8E-B620-575DEF8D50A5}" srcOrd="0" destOrd="0" presId="urn:microsoft.com/office/officeart/2005/8/layout/chevron2"/>
    <dgm:cxn modelId="{C41B8777-0E28-492D-9FCA-4A041D369443}" srcId="{4D7B74C8-27F9-4B32-876D-A55F00ACF3C5}" destId="{A96D8A04-8110-435A-B102-1551999D4486}" srcOrd="1" destOrd="0" parTransId="{2E4DB6BB-5DCD-4A22-BF30-06EF1D2CFEC3}" sibTransId="{AA590799-3C58-4B1A-AF6E-BEBA1780E2D7}"/>
    <dgm:cxn modelId="{081DD2D3-15AA-4B5B-AD16-6EB363A926F8}" srcId="{31E095AD-17D0-4EA6-AE70-DF9C4884780B}" destId="{CB76EEFB-C96D-4E63-A70D-26210CA18C43}" srcOrd="1" destOrd="0" parTransId="{DC899A4D-91A1-44F4-864D-338FDBD8B975}" sibTransId="{8C01F51E-7595-4BEB-88DB-B3BF6604C18B}"/>
    <dgm:cxn modelId="{747102F5-12C3-42E6-9AF1-6F62A2FCE335}" srcId="{0EB89601-6B40-406E-B3A5-2F8567C3C6DC}" destId="{B68AFEE7-D382-44AE-B0C1-496F152C5024}" srcOrd="0" destOrd="0" parTransId="{DE69785A-B945-4AC9-BDB4-AE3992806488}" sibTransId="{34F9505E-1A15-4202-8530-13DC10E64ABF}"/>
    <dgm:cxn modelId="{F12D86C8-3BF8-40D3-8C33-C73B583F7AD8}" type="presOf" srcId="{A96D8A04-8110-435A-B102-1551999D4486}" destId="{0A7814E8-DF5C-4D0C-87D6-2D1D35C7670E}" srcOrd="0" destOrd="1" presId="urn:microsoft.com/office/officeart/2005/8/layout/chevron2"/>
    <dgm:cxn modelId="{BACDD389-9ACD-4D06-A135-22C12E62680F}" srcId="{C0BF139B-E925-490B-B71E-376AF787B0B8}" destId="{0EB89601-6B40-406E-B3A5-2F8567C3C6DC}" srcOrd="3" destOrd="0" parTransId="{8728FE5A-A9ED-420F-97E5-9B8A3D9F6920}" sibTransId="{2851989D-3BA1-4EA5-9875-F2AA995FD75D}"/>
    <dgm:cxn modelId="{C506F00E-9F90-4011-807E-2F356129710C}" type="presOf" srcId="{B68AFEE7-D382-44AE-B0C1-496F152C5024}" destId="{661F84EC-AE14-42AF-B263-B519E4832B19}" srcOrd="0" destOrd="0" presId="urn:microsoft.com/office/officeart/2005/8/layout/chevron2"/>
    <dgm:cxn modelId="{E25DE9BA-2B14-4412-8800-DF58166F4A39}" type="presOf" srcId="{536D68E5-500D-49FD-916B-90C2BD82E59C}" destId="{0A7814E8-DF5C-4D0C-87D6-2D1D35C7670E}" srcOrd="0" destOrd="0" presId="urn:microsoft.com/office/officeart/2005/8/layout/chevron2"/>
    <dgm:cxn modelId="{79E0695D-BD29-4651-9E66-71AE5072B9D9}" type="presOf" srcId="{4D7B74C8-27F9-4B32-876D-A55F00ACF3C5}" destId="{3F58B6C4-A527-40F8-894A-B055F83899C1}" srcOrd="0" destOrd="0" presId="urn:microsoft.com/office/officeart/2005/8/layout/chevron2"/>
    <dgm:cxn modelId="{E0459A0E-7129-4B7E-8F8C-AEFF386EBDBE}" type="presOf" srcId="{CB76EEFB-C96D-4E63-A70D-26210CA18C43}" destId="{5842F42F-D59F-4B8E-B620-575DEF8D50A5}" srcOrd="0" destOrd="1" presId="urn:microsoft.com/office/officeart/2005/8/layout/chevron2"/>
    <dgm:cxn modelId="{ECC93EAB-9198-44EA-9610-5932C78351ED}" srcId="{0D775024-7FCF-4D79-952F-77D4C3560B82}" destId="{6C9388ED-7090-4849-B216-4B05B248A47B}" srcOrd="0" destOrd="0" parTransId="{07BD2D2C-5862-4B1F-8C9C-D34829DEA753}" sibTransId="{26D1BAD1-82B3-49B2-BDBC-862460FE9A28}"/>
    <dgm:cxn modelId="{30905365-02D0-4E19-9E55-C0DAA7B6ECED}" type="presOf" srcId="{B8971972-A9BC-4E6C-8D17-66CA33B09E30}" destId="{F6265726-BDA2-41F0-9951-22AA4F06288A}" srcOrd="0" destOrd="1" presId="urn:microsoft.com/office/officeart/2005/8/layout/chevron2"/>
    <dgm:cxn modelId="{24E8FC5F-6621-4BF9-8D97-BC808F7897D9}" srcId="{C0BF139B-E925-490B-B71E-376AF787B0B8}" destId="{4D7B74C8-27F9-4B32-876D-A55F00ACF3C5}" srcOrd="2" destOrd="0" parTransId="{35BA5307-3143-403A-9A1F-56E8D2B461A1}" sibTransId="{116076D4-8BED-4046-B7B0-9F65ABF086D9}"/>
    <dgm:cxn modelId="{9F497DA8-AD33-456B-A884-25774B8F8903}" srcId="{C0BF139B-E925-490B-B71E-376AF787B0B8}" destId="{31E095AD-17D0-4EA6-AE70-DF9C4884780B}" srcOrd="1" destOrd="0" parTransId="{A702D775-12FF-4BEB-A70B-95A3E7070D4B}" sibTransId="{DECA8C03-0DC5-4881-9F79-BDDEFE086B1D}"/>
    <dgm:cxn modelId="{9021896A-A99C-4D6E-8BEB-C607B423DE51}" srcId="{31E095AD-17D0-4EA6-AE70-DF9C4884780B}" destId="{24F11328-4C2E-4D01-8E63-2783559F5D3A}" srcOrd="0" destOrd="0" parTransId="{F0F3B2AC-25EC-4538-B492-4E055AAEB789}" sibTransId="{F7F65F6C-C390-44B5-82C1-2BA80D144D40}"/>
    <dgm:cxn modelId="{F68A47EF-3861-4398-AA5D-E79849699A01}" type="presOf" srcId="{C0BF139B-E925-490B-B71E-376AF787B0B8}" destId="{B00F1CA8-4BF4-4C45-AF98-4548BD4483E1}" srcOrd="0" destOrd="0" presId="urn:microsoft.com/office/officeart/2005/8/layout/chevron2"/>
    <dgm:cxn modelId="{3A5CA471-6072-4D08-B39B-160C810DD027}" srcId="{0D775024-7FCF-4D79-952F-77D4C3560B82}" destId="{B8971972-A9BC-4E6C-8D17-66CA33B09E30}" srcOrd="1" destOrd="0" parTransId="{271DCA1E-5CDD-425D-B86A-C5EC6FC0D875}" sibTransId="{126941E0-0F6A-4C4E-A87D-5E7EF8FD2049}"/>
    <dgm:cxn modelId="{BD674AC7-C213-4929-AF5E-7B8D5DBC45B3}" type="presOf" srcId="{6C9388ED-7090-4849-B216-4B05B248A47B}" destId="{F6265726-BDA2-41F0-9951-22AA4F06288A}" srcOrd="0" destOrd="0" presId="urn:microsoft.com/office/officeart/2005/8/layout/chevron2"/>
    <dgm:cxn modelId="{055ECE63-A0A7-4049-ADE9-48F4EF108B8E}" type="presOf" srcId="{20AA7B56-DB81-4C0A-8D00-BBB088CA62EA}" destId="{661F84EC-AE14-42AF-B263-B519E4832B19}" srcOrd="0" destOrd="1" presId="urn:microsoft.com/office/officeart/2005/8/layout/chevron2"/>
    <dgm:cxn modelId="{AB1BDAAB-D1A3-40F3-BC55-FC62B9FBBD25}" type="presOf" srcId="{0D775024-7FCF-4D79-952F-77D4C3560B82}" destId="{105177D9-6E64-404C-B891-06F373271C27}" srcOrd="0" destOrd="0" presId="urn:microsoft.com/office/officeart/2005/8/layout/chevron2"/>
    <dgm:cxn modelId="{6F8A58B4-D0AF-4FB6-88ED-8637B504226C}" type="presParOf" srcId="{B00F1CA8-4BF4-4C45-AF98-4548BD4483E1}" destId="{446D9474-AE97-43F9-979E-5833C6534669}" srcOrd="0" destOrd="0" presId="urn:microsoft.com/office/officeart/2005/8/layout/chevron2"/>
    <dgm:cxn modelId="{977A8A39-C9ED-4677-B1D4-7C4D1FC4CB26}" type="presParOf" srcId="{446D9474-AE97-43F9-979E-5833C6534669}" destId="{105177D9-6E64-404C-B891-06F373271C27}" srcOrd="0" destOrd="0" presId="urn:microsoft.com/office/officeart/2005/8/layout/chevron2"/>
    <dgm:cxn modelId="{5D16432C-BAD2-4D2C-864F-D9AF3C90C198}" type="presParOf" srcId="{446D9474-AE97-43F9-979E-5833C6534669}" destId="{F6265726-BDA2-41F0-9951-22AA4F06288A}" srcOrd="1" destOrd="0" presId="urn:microsoft.com/office/officeart/2005/8/layout/chevron2"/>
    <dgm:cxn modelId="{AE673C3F-1D16-4F55-8D32-9AA516BC8B48}" type="presParOf" srcId="{B00F1CA8-4BF4-4C45-AF98-4548BD4483E1}" destId="{5BD1429C-9DFD-43EF-8A50-FE63D8049E10}" srcOrd="1" destOrd="0" presId="urn:microsoft.com/office/officeart/2005/8/layout/chevron2"/>
    <dgm:cxn modelId="{1463C0AB-5164-4202-B741-94FB9D0ACEEE}" type="presParOf" srcId="{B00F1CA8-4BF4-4C45-AF98-4548BD4483E1}" destId="{F0DDE3A7-1C41-49AD-84C6-8EA21AEF556E}" srcOrd="2" destOrd="0" presId="urn:microsoft.com/office/officeart/2005/8/layout/chevron2"/>
    <dgm:cxn modelId="{079369DD-4343-4D04-A7B0-FD33DB84013A}" type="presParOf" srcId="{F0DDE3A7-1C41-49AD-84C6-8EA21AEF556E}" destId="{86BE5AF7-581E-49B9-A706-B90C8F928C06}" srcOrd="0" destOrd="0" presId="urn:microsoft.com/office/officeart/2005/8/layout/chevron2"/>
    <dgm:cxn modelId="{8B7BEEEC-6325-46E4-B220-9B8C9499BF66}" type="presParOf" srcId="{F0DDE3A7-1C41-49AD-84C6-8EA21AEF556E}" destId="{5842F42F-D59F-4B8E-B620-575DEF8D50A5}" srcOrd="1" destOrd="0" presId="urn:microsoft.com/office/officeart/2005/8/layout/chevron2"/>
    <dgm:cxn modelId="{A3DD11C9-5C66-484F-ACA0-F16092313D51}" type="presParOf" srcId="{B00F1CA8-4BF4-4C45-AF98-4548BD4483E1}" destId="{86FC6F16-3487-495A-9697-36883E93FC51}" srcOrd="3" destOrd="0" presId="urn:microsoft.com/office/officeart/2005/8/layout/chevron2"/>
    <dgm:cxn modelId="{2A928DB0-3E86-4A3C-82C1-A1FB5FEF9CD9}" type="presParOf" srcId="{B00F1CA8-4BF4-4C45-AF98-4548BD4483E1}" destId="{3AAD3E96-E880-44A0-B95A-770448DF0501}" srcOrd="4" destOrd="0" presId="urn:microsoft.com/office/officeart/2005/8/layout/chevron2"/>
    <dgm:cxn modelId="{2F7E0C67-0837-408D-8CE1-A8C650C975ED}" type="presParOf" srcId="{3AAD3E96-E880-44A0-B95A-770448DF0501}" destId="{3F58B6C4-A527-40F8-894A-B055F83899C1}" srcOrd="0" destOrd="0" presId="urn:microsoft.com/office/officeart/2005/8/layout/chevron2"/>
    <dgm:cxn modelId="{98C7E7C8-11A8-4B63-9FA6-0850C6EBF036}" type="presParOf" srcId="{3AAD3E96-E880-44A0-B95A-770448DF0501}" destId="{0A7814E8-DF5C-4D0C-87D6-2D1D35C7670E}" srcOrd="1" destOrd="0" presId="urn:microsoft.com/office/officeart/2005/8/layout/chevron2"/>
    <dgm:cxn modelId="{005E888C-F1E8-4BFC-B9DF-15563B3C364A}" type="presParOf" srcId="{B00F1CA8-4BF4-4C45-AF98-4548BD4483E1}" destId="{7FE8FFF4-7A03-40FA-8CD1-12F4A1DA7F3C}" srcOrd="5" destOrd="0" presId="urn:microsoft.com/office/officeart/2005/8/layout/chevron2"/>
    <dgm:cxn modelId="{EE57B1FF-F6A5-4DB3-B56C-21017C9AA8DC}" type="presParOf" srcId="{B00F1CA8-4BF4-4C45-AF98-4548BD4483E1}" destId="{934DCBAF-8FFE-43F7-8966-B6C6DB3D9419}" srcOrd="6" destOrd="0" presId="urn:microsoft.com/office/officeart/2005/8/layout/chevron2"/>
    <dgm:cxn modelId="{E8C9E8E4-C26C-4FA9-94E6-D0AF2C001ECC}" type="presParOf" srcId="{934DCBAF-8FFE-43F7-8966-B6C6DB3D9419}" destId="{E76908AC-5895-4F8B-BB4D-744A4530077D}" srcOrd="0" destOrd="0" presId="urn:microsoft.com/office/officeart/2005/8/layout/chevron2"/>
    <dgm:cxn modelId="{E657C400-20F5-494A-8C60-4625586BB4BD}" type="presParOf" srcId="{934DCBAF-8FFE-43F7-8966-B6C6DB3D9419}" destId="{661F84EC-AE14-42AF-B263-B519E4832B19}"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34A36-518E-45C5-ADEA-96B6717998ED}" type="doc">
      <dgm:prSet loTypeId="urn:microsoft.com/office/officeart/2005/8/layout/venn3" loCatId="relationship" qsTypeId="urn:microsoft.com/office/officeart/2005/8/quickstyle/3d1" qsCatId="3D" csTypeId="urn:microsoft.com/office/officeart/2005/8/colors/accent1_2" csCatId="accent1" phldr="1"/>
      <dgm:spPr/>
      <dgm:t>
        <a:bodyPr/>
        <a:lstStyle/>
        <a:p>
          <a:endParaRPr lang="en-IN"/>
        </a:p>
      </dgm:t>
    </dgm:pt>
    <dgm:pt modelId="{BCB18B4D-668D-451B-A018-91C810556576}">
      <dgm:prSet/>
      <dgm:spPr/>
      <dgm:t>
        <a:bodyPr/>
        <a:lstStyle/>
        <a:p>
          <a:r>
            <a:rPr lang="en-IN" spc="150" dirty="0">
              <a:latin typeface="Times New Roman"/>
              <a:cs typeface="Times New Roman"/>
            </a:rPr>
            <a:t>Discrete</a:t>
          </a:r>
          <a:r>
            <a:rPr lang="en-IN" spc="70" dirty="0">
              <a:latin typeface="Times New Roman"/>
              <a:cs typeface="Times New Roman"/>
            </a:rPr>
            <a:t> </a:t>
          </a:r>
          <a:r>
            <a:rPr lang="en-IN" spc="204" dirty="0">
              <a:latin typeface="Times New Roman"/>
              <a:cs typeface="Times New Roman"/>
            </a:rPr>
            <a:t>PD</a:t>
          </a:r>
          <a:endParaRPr lang="en-IN" dirty="0"/>
        </a:p>
      </dgm:t>
    </dgm:pt>
    <dgm:pt modelId="{511C87E6-9CE5-47D0-9375-D6369F973AF6}" type="parTrans" cxnId="{10448BCE-2845-4D15-B08D-14ACD756A747}">
      <dgm:prSet/>
      <dgm:spPr/>
      <dgm:t>
        <a:bodyPr/>
        <a:lstStyle/>
        <a:p>
          <a:endParaRPr lang="en-IN"/>
        </a:p>
      </dgm:t>
    </dgm:pt>
    <dgm:pt modelId="{8756AD94-7788-41E6-8B49-936DA29CDE05}" type="sibTrans" cxnId="{10448BCE-2845-4D15-B08D-14ACD756A747}">
      <dgm:prSet/>
      <dgm:spPr/>
      <dgm:t>
        <a:bodyPr/>
        <a:lstStyle/>
        <a:p>
          <a:endParaRPr lang="en-IN"/>
        </a:p>
      </dgm:t>
    </dgm:pt>
    <dgm:pt modelId="{CB1040A4-6588-4109-884C-2EAC42BD97B7}">
      <dgm:prSet/>
      <dgm:spPr/>
      <dgm:t>
        <a:bodyPr/>
        <a:lstStyle/>
        <a:p>
          <a:r>
            <a:rPr lang="en-IN" spc="150" dirty="0">
              <a:latin typeface="Times New Roman"/>
              <a:cs typeface="Times New Roman"/>
            </a:rPr>
            <a:t>Binomial  </a:t>
          </a:r>
          <a:r>
            <a:rPr lang="en-IN" spc="160" dirty="0">
              <a:latin typeface="Times New Roman"/>
              <a:cs typeface="Times New Roman"/>
            </a:rPr>
            <a:t>D</a:t>
          </a:r>
          <a:r>
            <a:rPr lang="en-IN" spc="65" dirty="0">
              <a:latin typeface="Times New Roman"/>
              <a:cs typeface="Times New Roman"/>
            </a:rPr>
            <a:t>i</a:t>
          </a:r>
          <a:r>
            <a:rPr lang="en-IN" spc="204" dirty="0">
              <a:latin typeface="Times New Roman"/>
              <a:cs typeface="Times New Roman"/>
            </a:rPr>
            <a:t>stribut</a:t>
          </a:r>
          <a:r>
            <a:rPr lang="en-IN" spc="160" dirty="0">
              <a:latin typeface="Times New Roman"/>
              <a:cs typeface="Times New Roman"/>
            </a:rPr>
            <a:t>i</a:t>
          </a:r>
          <a:r>
            <a:rPr lang="en-IN" spc="135" dirty="0">
              <a:latin typeface="Times New Roman"/>
              <a:cs typeface="Times New Roman"/>
            </a:rPr>
            <a:t>on</a:t>
          </a:r>
          <a:endParaRPr lang="en-IN" dirty="0"/>
        </a:p>
      </dgm:t>
    </dgm:pt>
    <dgm:pt modelId="{99D29196-9FBC-459B-AEE5-CF0C8EEB037B}" type="parTrans" cxnId="{7BF74C45-0616-4F04-9E01-216FD01B7F5F}">
      <dgm:prSet/>
      <dgm:spPr/>
      <dgm:t>
        <a:bodyPr/>
        <a:lstStyle/>
        <a:p>
          <a:endParaRPr lang="en-IN"/>
        </a:p>
      </dgm:t>
    </dgm:pt>
    <dgm:pt modelId="{34AFD844-7E35-4A98-BCBD-5459D3DD7F00}" type="sibTrans" cxnId="{7BF74C45-0616-4F04-9E01-216FD01B7F5F}">
      <dgm:prSet/>
      <dgm:spPr/>
      <dgm:t>
        <a:bodyPr/>
        <a:lstStyle/>
        <a:p>
          <a:endParaRPr lang="en-IN"/>
        </a:p>
      </dgm:t>
    </dgm:pt>
    <dgm:pt modelId="{8E1ADAF1-CBC3-41E4-A1A5-80A57596B0F2}">
      <dgm:prSet/>
      <dgm:spPr/>
      <dgm:t>
        <a:bodyPr/>
        <a:lstStyle/>
        <a:p>
          <a:r>
            <a:rPr lang="en-IN" spc="140" dirty="0">
              <a:latin typeface="Times New Roman"/>
              <a:cs typeface="Times New Roman"/>
            </a:rPr>
            <a:t>Poisson  </a:t>
          </a:r>
          <a:r>
            <a:rPr lang="en-IN" spc="160" dirty="0">
              <a:latin typeface="Times New Roman"/>
              <a:cs typeface="Times New Roman"/>
            </a:rPr>
            <a:t>D</a:t>
          </a:r>
          <a:r>
            <a:rPr lang="en-IN" spc="65" dirty="0">
              <a:latin typeface="Times New Roman"/>
              <a:cs typeface="Times New Roman"/>
            </a:rPr>
            <a:t>i</a:t>
          </a:r>
          <a:r>
            <a:rPr lang="en-IN" spc="204" dirty="0">
              <a:latin typeface="Times New Roman"/>
              <a:cs typeface="Times New Roman"/>
            </a:rPr>
            <a:t>stribut</a:t>
          </a:r>
          <a:r>
            <a:rPr lang="en-IN" spc="160" dirty="0">
              <a:latin typeface="Times New Roman"/>
              <a:cs typeface="Times New Roman"/>
            </a:rPr>
            <a:t>i</a:t>
          </a:r>
          <a:r>
            <a:rPr lang="en-IN" spc="135" dirty="0">
              <a:latin typeface="Times New Roman"/>
              <a:cs typeface="Times New Roman"/>
            </a:rPr>
            <a:t>on</a:t>
          </a:r>
          <a:endParaRPr lang="en-IN" dirty="0"/>
        </a:p>
      </dgm:t>
    </dgm:pt>
    <dgm:pt modelId="{29B84B60-C398-42F6-9DB9-40A0D4FB6C04}" type="parTrans" cxnId="{D7415B8D-D971-4F51-BC72-02DE71E0CEEF}">
      <dgm:prSet/>
      <dgm:spPr/>
      <dgm:t>
        <a:bodyPr/>
        <a:lstStyle/>
        <a:p>
          <a:endParaRPr lang="en-IN"/>
        </a:p>
      </dgm:t>
    </dgm:pt>
    <dgm:pt modelId="{365A3BB3-8410-431B-B9C6-B159FD113BC1}" type="sibTrans" cxnId="{D7415B8D-D971-4F51-BC72-02DE71E0CEEF}">
      <dgm:prSet/>
      <dgm:spPr/>
      <dgm:t>
        <a:bodyPr/>
        <a:lstStyle/>
        <a:p>
          <a:endParaRPr lang="en-IN"/>
        </a:p>
      </dgm:t>
    </dgm:pt>
    <dgm:pt modelId="{242273E5-3228-40C1-8F39-B782AA06C480}">
      <dgm:prSet/>
      <dgm:spPr/>
      <dgm:t>
        <a:bodyPr/>
        <a:lstStyle/>
        <a:p>
          <a:r>
            <a:rPr lang="en-IN" spc="155" dirty="0">
              <a:latin typeface="Times New Roman"/>
              <a:cs typeface="Times New Roman"/>
            </a:rPr>
            <a:t>Continuous  </a:t>
          </a:r>
          <a:r>
            <a:rPr lang="en-IN" spc="204" dirty="0">
              <a:latin typeface="Times New Roman"/>
              <a:cs typeface="Times New Roman"/>
            </a:rPr>
            <a:t>PD</a:t>
          </a:r>
          <a:endParaRPr lang="en-IN" dirty="0"/>
        </a:p>
      </dgm:t>
    </dgm:pt>
    <dgm:pt modelId="{69296A7E-E060-442F-A9B1-9CAFFEA9B0BC}" type="parTrans" cxnId="{9A574DF2-BBF8-4DDF-ADAE-9FDD4D1899DD}">
      <dgm:prSet/>
      <dgm:spPr/>
      <dgm:t>
        <a:bodyPr/>
        <a:lstStyle/>
        <a:p>
          <a:endParaRPr lang="en-IN"/>
        </a:p>
      </dgm:t>
    </dgm:pt>
    <dgm:pt modelId="{4FDECB7B-32AF-4301-B6DE-F8907DC8056A}" type="sibTrans" cxnId="{9A574DF2-BBF8-4DDF-ADAE-9FDD4D1899DD}">
      <dgm:prSet/>
      <dgm:spPr/>
      <dgm:t>
        <a:bodyPr/>
        <a:lstStyle/>
        <a:p>
          <a:endParaRPr lang="en-IN"/>
        </a:p>
      </dgm:t>
    </dgm:pt>
    <dgm:pt modelId="{58EEF2BE-2049-43D1-AAA9-DB54F1B919E4}">
      <dgm:prSet/>
      <dgm:spPr/>
      <dgm:t>
        <a:bodyPr/>
        <a:lstStyle/>
        <a:p>
          <a:r>
            <a:rPr lang="en-IN" spc="190" dirty="0">
              <a:latin typeface="Times New Roman"/>
              <a:cs typeface="Times New Roman"/>
            </a:rPr>
            <a:t>Normal  </a:t>
          </a:r>
          <a:r>
            <a:rPr lang="en-IN" spc="160" dirty="0">
              <a:latin typeface="Times New Roman"/>
              <a:cs typeface="Times New Roman"/>
            </a:rPr>
            <a:t>D</a:t>
          </a:r>
          <a:r>
            <a:rPr lang="en-IN" spc="65" dirty="0">
              <a:latin typeface="Times New Roman"/>
              <a:cs typeface="Times New Roman"/>
            </a:rPr>
            <a:t>i</a:t>
          </a:r>
          <a:r>
            <a:rPr lang="en-IN" spc="204" dirty="0">
              <a:latin typeface="Times New Roman"/>
              <a:cs typeface="Times New Roman"/>
            </a:rPr>
            <a:t>stribut</a:t>
          </a:r>
          <a:r>
            <a:rPr lang="en-IN" spc="160" dirty="0">
              <a:latin typeface="Times New Roman"/>
              <a:cs typeface="Times New Roman"/>
            </a:rPr>
            <a:t>i</a:t>
          </a:r>
          <a:r>
            <a:rPr lang="en-IN" spc="135" dirty="0">
              <a:latin typeface="Times New Roman"/>
              <a:cs typeface="Times New Roman"/>
            </a:rPr>
            <a:t>on</a:t>
          </a:r>
          <a:endParaRPr lang="en-IN" dirty="0"/>
        </a:p>
      </dgm:t>
    </dgm:pt>
    <dgm:pt modelId="{801B8AD6-74D1-494D-8776-BA8793381113}" type="parTrans" cxnId="{16E6779B-241C-4B18-A625-6673B37EFFD9}">
      <dgm:prSet/>
      <dgm:spPr/>
      <dgm:t>
        <a:bodyPr/>
        <a:lstStyle/>
        <a:p>
          <a:endParaRPr lang="en-IN"/>
        </a:p>
      </dgm:t>
    </dgm:pt>
    <dgm:pt modelId="{EA996E1A-C00B-4D47-8697-F43ADD2C4C79}" type="sibTrans" cxnId="{16E6779B-241C-4B18-A625-6673B37EFFD9}">
      <dgm:prSet/>
      <dgm:spPr/>
      <dgm:t>
        <a:bodyPr/>
        <a:lstStyle/>
        <a:p>
          <a:endParaRPr lang="en-IN"/>
        </a:p>
      </dgm:t>
    </dgm:pt>
    <dgm:pt modelId="{97B197AC-1D01-4A33-8850-14F8C656A1C6}" type="pres">
      <dgm:prSet presAssocID="{7AA34A36-518E-45C5-ADEA-96B6717998ED}" presName="Name0" presStyleCnt="0">
        <dgm:presLayoutVars>
          <dgm:dir/>
          <dgm:resizeHandles val="exact"/>
        </dgm:presLayoutVars>
      </dgm:prSet>
      <dgm:spPr/>
      <dgm:t>
        <a:bodyPr/>
        <a:lstStyle/>
        <a:p>
          <a:endParaRPr lang="en-US"/>
        </a:p>
      </dgm:t>
    </dgm:pt>
    <dgm:pt modelId="{E7DDFD40-806F-4567-9952-0F774CE8C1F4}" type="pres">
      <dgm:prSet presAssocID="{BCB18B4D-668D-451B-A018-91C810556576}" presName="Name5" presStyleLbl="vennNode1" presStyleIdx="0" presStyleCnt="2" custLinFactX="63855" custLinFactNeighborX="100000" custLinFactNeighborY="2569">
        <dgm:presLayoutVars>
          <dgm:bulletEnabled val="1"/>
        </dgm:presLayoutVars>
      </dgm:prSet>
      <dgm:spPr/>
      <dgm:t>
        <a:bodyPr/>
        <a:lstStyle/>
        <a:p>
          <a:endParaRPr lang="en-US"/>
        </a:p>
      </dgm:t>
    </dgm:pt>
    <dgm:pt modelId="{EA2C6CC4-7655-4F50-84BB-DF087095DDFA}" type="pres">
      <dgm:prSet presAssocID="{8756AD94-7788-41E6-8B49-936DA29CDE05}" presName="space" presStyleCnt="0"/>
      <dgm:spPr/>
    </dgm:pt>
    <dgm:pt modelId="{6A747AFA-F865-4795-AD8F-A1DABA4A3305}" type="pres">
      <dgm:prSet presAssocID="{242273E5-3228-40C1-8F39-B782AA06C480}" presName="Name5" presStyleLbl="vennNode1" presStyleIdx="1" presStyleCnt="2" custLinFactX="-57024" custLinFactNeighborX="-100000" custLinFactNeighborY="55">
        <dgm:presLayoutVars>
          <dgm:bulletEnabled val="1"/>
        </dgm:presLayoutVars>
      </dgm:prSet>
      <dgm:spPr/>
      <dgm:t>
        <a:bodyPr/>
        <a:lstStyle/>
        <a:p>
          <a:endParaRPr lang="en-US"/>
        </a:p>
      </dgm:t>
    </dgm:pt>
  </dgm:ptLst>
  <dgm:cxnLst>
    <dgm:cxn modelId="{16E6779B-241C-4B18-A625-6673B37EFFD9}" srcId="{242273E5-3228-40C1-8F39-B782AA06C480}" destId="{58EEF2BE-2049-43D1-AAA9-DB54F1B919E4}" srcOrd="0" destOrd="0" parTransId="{801B8AD6-74D1-494D-8776-BA8793381113}" sibTransId="{EA996E1A-C00B-4D47-8697-F43ADD2C4C79}"/>
    <dgm:cxn modelId="{3A4E4706-EDC4-442D-8D2B-097477176EB4}" type="presOf" srcId="{242273E5-3228-40C1-8F39-B782AA06C480}" destId="{6A747AFA-F865-4795-AD8F-A1DABA4A3305}" srcOrd="0" destOrd="0" presId="urn:microsoft.com/office/officeart/2005/8/layout/venn3"/>
    <dgm:cxn modelId="{B2D26153-E0C5-48C7-8970-7C6586853640}" type="presOf" srcId="{CB1040A4-6588-4109-884C-2EAC42BD97B7}" destId="{E7DDFD40-806F-4567-9952-0F774CE8C1F4}" srcOrd="0" destOrd="1" presId="urn:microsoft.com/office/officeart/2005/8/layout/venn3"/>
    <dgm:cxn modelId="{9A574DF2-BBF8-4DDF-ADAE-9FDD4D1899DD}" srcId="{7AA34A36-518E-45C5-ADEA-96B6717998ED}" destId="{242273E5-3228-40C1-8F39-B782AA06C480}" srcOrd="1" destOrd="0" parTransId="{69296A7E-E060-442F-A9B1-9CAFFEA9B0BC}" sibTransId="{4FDECB7B-32AF-4301-B6DE-F8907DC8056A}"/>
    <dgm:cxn modelId="{97ED81AF-E181-4712-8176-BB51241FEE7C}" type="presOf" srcId="{7AA34A36-518E-45C5-ADEA-96B6717998ED}" destId="{97B197AC-1D01-4A33-8850-14F8C656A1C6}" srcOrd="0" destOrd="0" presId="urn:microsoft.com/office/officeart/2005/8/layout/venn3"/>
    <dgm:cxn modelId="{10448BCE-2845-4D15-B08D-14ACD756A747}" srcId="{7AA34A36-518E-45C5-ADEA-96B6717998ED}" destId="{BCB18B4D-668D-451B-A018-91C810556576}" srcOrd="0" destOrd="0" parTransId="{511C87E6-9CE5-47D0-9375-D6369F973AF6}" sibTransId="{8756AD94-7788-41E6-8B49-936DA29CDE05}"/>
    <dgm:cxn modelId="{780F43CF-A6CF-42B8-9CDD-E3A690718027}" type="presOf" srcId="{BCB18B4D-668D-451B-A018-91C810556576}" destId="{E7DDFD40-806F-4567-9952-0F774CE8C1F4}" srcOrd="0" destOrd="0" presId="urn:microsoft.com/office/officeart/2005/8/layout/venn3"/>
    <dgm:cxn modelId="{CBE8D07C-7C17-4F89-9F04-224A62357BFD}" type="presOf" srcId="{58EEF2BE-2049-43D1-AAA9-DB54F1B919E4}" destId="{6A747AFA-F865-4795-AD8F-A1DABA4A3305}" srcOrd="0" destOrd="1" presId="urn:microsoft.com/office/officeart/2005/8/layout/venn3"/>
    <dgm:cxn modelId="{D7415B8D-D971-4F51-BC72-02DE71E0CEEF}" srcId="{BCB18B4D-668D-451B-A018-91C810556576}" destId="{8E1ADAF1-CBC3-41E4-A1A5-80A57596B0F2}" srcOrd="1" destOrd="0" parTransId="{29B84B60-C398-42F6-9DB9-40A0D4FB6C04}" sibTransId="{365A3BB3-8410-431B-B9C6-B159FD113BC1}"/>
    <dgm:cxn modelId="{A77EA9AE-FF60-4C98-8B4F-1FC59B1CC60E}" type="presOf" srcId="{8E1ADAF1-CBC3-41E4-A1A5-80A57596B0F2}" destId="{E7DDFD40-806F-4567-9952-0F774CE8C1F4}" srcOrd="0" destOrd="2" presId="urn:microsoft.com/office/officeart/2005/8/layout/venn3"/>
    <dgm:cxn modelId="{7BF74C45-0616-4F04-9E01-216FD01B7F5F}" srcId="{BCB18B4D-668D-451B-A018-91C810556576}" destId="{CB1040A4-6588-4109-884C-2EAC42BD97B7}" srcOrd="0" destOrd="0" parTransId="{99D29196-9FBC-459B-AEE5-CF0C8EEB037B}" sibTransId="{34AFD844-7E35-4A98-BCBD-5459D3DD7F00}"/>
    <dgm:cxn modelId="{836344C3-7CA3-4615-8896-BAE8E642328D}" type="presParOf" srcId="{97B197AC-1D01-4A33-8850-14F8C656A1C6}" destId="{E7DDFD40-806F-4567-9952-0F774CE8C1F4}" srcOrd="0" destOrd="0" presId="urn:microsoft.com/office/officeart/2005/8/layout/venn3"/>
    <dgm:cxn modelId="{E724707C-5A8B-4F85-92A7-AB3BFF8C39B1}" type="presParOf" srcId="{97B197AC-1D01-4A33-8850-14F8C656A1C6}" destId="{EA2C6CC4-7655-4F50-84BB-DF087095DDFA}" srcOrd="1" destOrd="0" presId="urn:microsoft.com/office/officeart/2005/8/layout/venn3"/>
    <dgm:cxn modelId="{7730705F-92EF-489D-9F5A-F1FE9B5AAC5C}" type="presParOf" srcId="{97B197AC-1D01-4A33-8850-14F8C656A1C6}" destId="{6A747AFA-F865-4795-AD8F-A1DABA4A3305}" srcOrd="2" destOrd="0" presId="urn:microsoft.com/office/officeart/2005/8/layout/venn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177D9-6E64-404C-B891-06F373271C27}">
      <dsp:nvSpPr>
        <dsp:cNvPr id="0" name=""/>
        <dsp:cNvSpPr/>
      </dsp:nvSpPr>
      <dsp:spPr>
        <a:xfrm rot="5400000">
          <a:off x="-182076" y="183051"/>
          <a:ext cx="1213841" cy="849688"/>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RATIO</a:t>
          </a:r>
        </a:p>
      </dsp:txBody>
      <dsp:txXfrm rot="-5400000">
        <a:off x="1" y="425818"/>
        <a:ext cx="849688" cy="364153"/>
      </dsp:txXfrm>
    </dsp:sp>
    <dsp:sp modelId="{F6265726-BDA2-41F0-9951-22AA4F06288A}">
      <dsp:nvSpPr>
        <dsp:cNvPr id="0" name=""/>
        <dsp:cNvSpPr/>
      </dsp:nvSpPr>
      <dsp:spPr>
        <a:xfrm rot="5400000">
          <a:off x="4553133" y="-3702469"/>
          <a:ext cx="788996" cy="8195886"/>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MEASUREMENT OF NUMERICAL VALUE</a:t>
          </a:r>
        </a:p>
        <a:p>
          <a:pPr marL="114300" lvl="1" indent="-114300" algn="l" defTabSz="666750">
            <a:lnSpc>
              <a:spcPct val="90000"/>
            </a:lnSpc>
            <a:spcBef>
              <a:spcPct val="0"/>
            </a:spcBef>
            <a:spcAft>
              <a:spcPct val="15000"/>
            </a:spcAft>
            <a:buChar char="•"/>
          </a:pPr>
          <a:r>
            <a:rPr lang="en-US" sz="1500" b="0" i="0" kern="1200" dirty="0"/>
            <a:t>The relation between two numbers which shows how much bigger one quantity is than another.</a:t>
          </a:r>
          <a:endParaRPr lang="en-US" sz="1500" kern="1200" dirty="0"/>
        </a:p>
      </dsp:txBody>
      <dsp:txXfrm rot="-5400000">
        <a:off x="849688" y="39492"/>
        <a:ext cx="8157370" cy="711964"/>
      </dsp:txXfrm>
    </dsp:sp>
    <dsp:sp modelId="{86BE5AF7-581E-49B9-A706-B90C8F928C06}">
      <dsp:nvSpPr>
        <dsp:cNvPr id="0" name=""/>
        <dsp:cNvSpPr/>
      </dsp:nvSpPr>
      <dsp:spPr>
        <a:xfrm rot="5400000">
          <a:off x="-182076" y="1249632"/>
          <a:ext cx="1213841" cy="849688"/>
        </a:xfrm>
        <a:prstGeom prst="chevron">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INTERVAL</a:t>
          </a:r>
        </a:p>
      </dsp:txBody>
      <dsp:txXfrm rot="-5400000">
        <a:off x="1" y="1492399"/>
        <a:ext cx="849688" cy="364153"/>
      </dsp:txXfrm>
    </dsp:sp>
    <dsp:sp modelId="{5842F42F-D59F-4B8E-B620-575DEF8D50A5}">
      <dsp:nvSpPr>
        <dsp:cNvPr id="0" name=""/>
        <dsp:cNvSpPr/>
      </dsp:nvSpPr>
      <dsp:spPr>
        <a:xfrm rot="5400000">
          <a:off x="4553133" y="-2635888"/>
          <a:ext cx="788996" cy="8195886"/>
        </a:xfrm>
        <a:prstGeom prst="round2Same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MEASUREMENT OF NUMERICAL VALUE</a:t>
          </a:r>
        </a:p>
        <a:p>
          <a:pPr marL="114300" lvl="1" indent="-114300" algn="l" defTabSz="666750">
            <a:lnSpc>
              <a:spcPct val="90000"/>
            </a:lnSpc>
            <a:spcBef>
              <a:spcPct val="0"/>
            </a:spcBef>
            <a:spcAft>
              <a:spcPct val="15000"/>
            </a:spcAft>
            <a:buChar char="•"/>
          </a:pPr>
          <a:r>
            <a:rPr lang="en-US" sz="1500" b="0" i="0" kern="1200" dirty="0"/>
            <a:t>An interval scale is one where there is order and the difference between two values is meaningful.</a:t>
          </a:r>
          <a:endParaRPr lang="en-US" sz="1500" kern="1200" dirty="0"/>
        </a:p>
      </dsp:txBody>
      <dsp:txXfrm rot="-5400000">
        <a:off x="849688" y="1106073"/>
        <a:ext cx="8157370" cy="711964"/>
      </dsp:txXfrm>
    </dsp:sp>
    <dsp:sp modelId="{3F58B6C4-A527-40F8-894A-B055F83899C1}">
      <dsp:nvSpPr>
        <dsp:cNvPr id="0" name=""/>
        <dsp:cNvSpPr/>
      </dsp:nvSpPr>
      <dsp:spPr>
        <a:xfrm rot="5400000">
          <a:off x="-182076" y="2316214"/>
          <a:ext cx="1213841" cy="849688"/>
        </a:xfrm>
        <a:prstGeom prst="chevron">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ORDINAL</a:t>
          </a:r>
        </a:p>
      </dsp:txBody>
      <dsp:txXfrm rot="-5400000">
        <a:off x="1" y="2558981"/>
        <a:ext cx="849688" cy="364153"/>
      </dsp:txXfrm>
    </dsp:sp>
    <dsp:sp modelId="{0A7814E8-DF5C-4D0C-87D6-2D1D35C7670E}">
      <dsp:nvSpPr>
        <dsp:cNvPr id="0" name=""/>
        <dsp:cNvSpPr/>
      </dsp:nvSpPr>
      <dsp:spPr>
        <a:xfrm rot="5400000">
          <a:off x="4553133" y="-1569306"/>
          <a:ext cx="788996" cy="8195886"/>
        </a:xfrm>
        <a:prstGeom prst="round2Same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RANKING ORDERED CATEGORIES</a:t>
          </a:r>
        </a:p>
        <a:p>
          <a:pPr marL="114300" lvl="1" indent="-114300" algn="l" defTabSz="666750">
            <a:lnSpc>
              <a:spcPct val="90000"/>
            </a:lnSpc>
            <a:spcBef>
              <a:spcPct val="0"/>
            </a:spcBef>
            <a:spcAft>
              <a:spcPct val="15000"/>
            </a:spcAft>
            <a:buChar char="•"/>
          </a:pPr>
          <a:r>
            <a:rPr lang="en-US" sz="1500" b="0" i="0" kern="1200" dirty="0"/>
            <a:t>Ordinal numbers indicate the order or rank of things in a set </a:t>
          </a:r>
          <a:endParaRPr lang="en-US" sz="1500" b="0" kern="1200" dirty="0"/>
        </a:p>
      </dsp:txBody>
      <dsp:txXfrm rot="-5400000">
        <a:off x="849688" y="2172655"/>
        <a:ext cx="8157370" cy="711964"/>
      </dsp:txXfrm>
    </dsp:sp>
    <dsp:sp modelId="{E76908AC-5895-4F8B-BB4D-744A4530077D}">
      <dsp:nvSpPr>
        <dsp:cNvPr id="0" name=""/>
        <dsp:cNvSpPr/>
      </dsp:nvSpPr>
      <dsp:spPr>
        <a:xfrm rot="5400000">
          <a:off x="-182076" y="3382795"/>
          <a:ext cx="1213841" cy="849688"/>
        </a:xfrm>
        <a:prstGeom prst="chevron">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NOMINAL</a:t>
          </a:r>
        </a:p>
      </dsp:txBody>
      <dsp:txXfrm rot="-5400000">
        <a:off x="1" y="3625562"/>
        <a:ext cx="849688" cy="364153"/>
      </dsp:txXfrm>
    </dsp:sp>
    <dsp:sp modelId="{661F84EC-AE14-42AF-B263-B519E4832B19}">
      <dsp:nvSpPr>
        <dsp:cNvPr id="0" name=""/>
        <dsp:cNvSpPr/>
      </dsp:nvSpPr>
      <dsp:spPr>
        <a:xfrm rot="5400000">
          <a:off x="4553133" y="-502725"/>
          <a:ext cx="788996" cy="8195886"/>
        </a:xfrm>
        <a:prstGeom prst="round2Same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CATEGORICAL CODES, ID NUMBERS &amp; CATEGORY NAMES</a:t>
          </a:r>
        </a:p>
        <a:p>
          <a:pPr marL="114300" lvl="1" indent="-114300" algn="l" defTabSz="666750">
            <a:lnSpc>
              <a:spcPct val="90000"/>
            </a:lnSpc>
            <a:spcBef>
              <a:spcPct val="0"/>
            </a:spcBef>
            <a:spcAft>
              <a:spcPct val="15000"/>
            </a:spcAft>
            <a:buChar char="•"/>
          </a:pPr>
          <a:r>
            <a:rPr lang="en-US" sz="1500" b="0" i="0" kern="1200" dirty="0"/>
            <a:t>Nominal numbers name or identify something</a:t>
          </a:r>
          <a:endParaRPr lang="en-US" sz="1500" kern="1200" dirty="0"/>
        </a:p>
      </dsp:txBody>
      <dsp:txXfrm rot="-5400000">
        <a:off x="849688" y="3239236"/>
        <a:ext cx="8157370" cy="711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DFD40-806F-4567-9952-0F774CE8C1F4}">
      <dsp:nvSpPr>
        <dsp:cNvPr id="0" name=""/>
        <dsp:cNvSpPr/>
      </dsp:nvSpPr>
      <dsp:spPr>
        <a:xfrm>
          <a:off x="4020824" y="4039"/>
          <a:ext cx="3678693" cy="3678693"/>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02451" tIns="40640" rIns="202451" bIns="40640" numCol="1" spcCol="1270" anchor="ctr" anchorCtr="1">
          <a:noAutofit/>
        </a:bodyPr>
        <a:lstStyle/>
        <a:p>
          <a:pPr marL="0" lvl="0" indent="0" algn="l" defTabSz="1422400">
            <a:lnSpc>
              <a:spcPct val="90000"/>
            </a:lnSpc>
            <a:spcBef>
              <a:spcPct val="0"/>
            </a:spcBef>
            <a:spcAft>
              <a:spcPct val="35000"/>
            </a:spcAft>
            <a:buNone/>
          </a:pPr>
          <a:r>
            <a:rPr lang="en-IN" sz="3200" kern="1200" spc="150" dirty="0">
              <a:latin typeface="Times New Roman"/>
              <a:cs typeface="Times New Roman"/>
            </a:rPr>
            <a:t>Discrete</a:t>
          </a:r>
          <a:r>
            <a:rPr lang="en-IN" sz="3200" kern="1200" spc="70" dirty="0">
              <a:latin typeface="Times New Roman"/>
              <a:cs typeface="Times New Roman"/>
            </a:rPr>
            <a:t> </a:t>
          </a:r>
          <a:r>
            <a:rPr lang="en-IN" sz="3200" kern="1200" spc="204" dirty="0">
              <a:latin typeface="Times New Roman"/>
              <a:cs typeface="Times New Roman"/>
            </a:rPr>
            <a:t>PD</a:t>
          </a:r>
          <a:endParaRPr lang="en-IN" sz="3200" kern="1200" dirty="0"/>
        </a:p>
        <a:p>
          <a:pPr marL="228600" lvl="1" indent="-228600" algn="l" defTabSz="1111250">
            <a:lnSpc>
              <a:spcPct val="90000"/>
            </a:lnSpc>
            <a:spcBef>
              <a:spcPct val="0"/>
            </a:spcBef>
            <a:spcAft>
              <a:spcPct val="15000"/>
            </a:spcAft>
            <a:buChar char="•"/>
          </a:pPr>
          <a:r>
            <a:rPr lang="en-IN" sz="2500" kern="1200" spc="150" dirty="0">
              <a:latin typeface="Times New Roman"/>
              <a:cs typeface="Times New Roman"/>
            </a:rPr>
            <a:t>Binomial  </a:t>
          </a:r>
          <a:r>
            <a:rPr lang="en-IN" sz="2500" kern="1200" spc="160" dirty="0">
              <a:latin typeface="Times New Roman"/>
              <a:cs typeface="Times New Roman"/>
            </a:rPr>
            <a:t>D</a:t>
          </a:r>
          <a:r>
            <a:rPr lang="en-IN" sz="2500" kern="1200" spc="65" dirty="0">
              <a:latin typeface="Times New Roman"/>
              <a:cs typeface="Times New Roman"/>
            </a:rPr>
            <a:t>i</a:t>
          </a:r>
          <a:r>
            <a:rPr lang="en-IN" sz="2500" kern="1200" spc="204" dirty="0">
              <a:latin typeface="Times New Roman"/>
              <a:cs typeface="Times New Roman"/>
            </a:rPr>
            <a:t>stribut</a:t>
          </a:r>
          <a:r>
            <a:rPr lang="en-IN" sz="2500" kern="1200" spc="160" dirty="0">
              <a:latin typeface="Times New Roman"/>
              <a:cs typeface="Times New Roman"/>
            </a:rPr>
            <a:t>i</a:t>
          </a:r>
          <a:r>
            <a:rPr lang="en-IN" sz="2500" kern="1200" spc="135" dirty="0">
              <a:latin typeface="Times New Roman"/>
              <a:cs typeface="Times New Roman"/>
            </a:rPr>
            <a:t>on</a:t>
          </a:r>
          <a:endParaRPr lang="en-IN" sz="2500" kern="1200" dirty="0"/>
        </a:p>
        <a:p>
          <a:pPr marL="228600" lvl="1" indent="-228600" algn="l" defTabSz="1111250">
            <a:lnSpc>
              <a:spcPct val="90000"/>
            </a:lnSpc>
            <a:spcBef>
              <a:spcPct val="0"/>
            </a:spcBef>
            <a:spcAft>
              <a:spcPct val="15000"/>
            </a:spcAft>
            <a:buChar char="•"/>
          </a:pPr>
          <a:r>
            <a:rPr lang="en-IN" sz="2500" kern="1200" spc="140" dirty="0">
              <a:latin typeface="Times New Roman"/>
              <a:cs typeface="Times New Roman"/>
            </a:rPr>
            <a:t>Poisson  </a:t>
          </a:r>
          <a:r>
            <a:rPr lang="en-IN" sz="2500" kern="1200" spc="160" dirty="0">
              <a:latin typeface="Times New Roman"/>
              <a:cs typeface="Times New Roman"/>
            </a:rPr>
            <a:t>D</a:t>
          </a:r>
          <a:r>
            <a:rPr lang="en-IN" sz="2500" kern="1200" spc="65" dirty="0">
              <a:latin typeface="Times New Roman"/>
              <a:cs typeface="Times New Roman"/>
            </a:rPr>
            <a:t>i</a:t>
          </a:r>
          <a:r>
            <a:rPr lang="en-IN" sz="2500" kern="1200" spc="204" dirty="0">
              <a:latin typeface="Times New Roman"/>
              <a:cs typeface="Times New Roman"/>
            </a:rPr>
            <a:t>stribut</a:t>
          </a:r>
          <a:r>
            <a:rPr lang="en-IN" sz="2500" kern="1200" spc="160" dirty="0">
              <a:latin typeface="Times New Roman"/>
              <a:cs typeface="Times New Roman"/>
            </a:rPr>
            <a:t>i</a:t>
          </a:r>
          <a:r>
            <a:rPr lang="en-IN" sz="2500" kern="1200" spc="135" dirty="0">
              <a:latin typeface="Times New Roman"/>
              <a:cs typeface="Times New Roman"/>
            </a:rPr>
            <a:t>on</a:t>
          </a:r>
          <a:endParaRPr lang="en-IN" sz="2500" kern="1200" dirty="0"/>
        </a:p>
      </dsp:txBody>
      <dsp:txXfrm>
        <a:off x="4559556" y="542771"/>
        <a:ext cx="2601229" cy="2601229"/>
      </dsp:txXfrm>
    </dsp:sp>
    <dsp:sp modelId="{6A747AFA-F865-4795-AD8F-A1DABA4A3305}">
      <dsp:nvSpPr>
        <dsp:cNvPr id="0" name=""/>
        <dsp:cNvSpPr/>
      </dsp:nvSpPr>
      <dsp:spPr>
        <a:xfrm>
          <a:off x="1045533" y="4039"/>
          <a:ext cx="3678693" cy="3678693"/>
        </a:xfrm>
        <a:prstGeom prst="ellipse">
          <a:avLst/>
        </a:prstGeom>
        <a:solidFill>
          <a:schemeClr val="accent1">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txBody>
        <a:bodyPr spcFirstLastPara="0" vert="horz" wrap="square" lIns="202451" tIns="40640" rIns="202451" bIns="40640" numCol="1" spcCol="1270" anchor="ctr" anchorCtr="1">
          <a:noAutofit/>
        </a:bodyPr>
        <a:lstStyle/>
        <a:p>
          <a:pPr marL="0" lvl="0" indent="0" algn="l" defTabSz="1422400">
            <a:lnSpc>
              <a:spcPct val="90000"/>
            </a:lnSpc>
            <a:spcBef>
              <a:spcPct val="0"/>
            </a:spcBef>
            <a:spcAft>
              <a:spcPct val="35000"/>
            </a:spcAft>
            <a:buNone/>
          </a:pPr>
          <a:r>
            <a:rPr lang="en-IN" sz="3200" kern="1200" spc="155" dirty="0">
              <a:latin typeface="Times New Roman"/>
              <a:cs typeface="Times New Roman"/>
            </a:rPr>
            <a:t>Continuous  </a:t>
          </a:r>
          <a:r>
            <a:rPr lang="en-IN" sz="3200" kern="1200" spc="204" dirty="0">
              <a:latin typeface="Times New Roman"/>
              <a:cs typeface="Times New Roman"/>
            </a:rPr>
            <a:t>PD</a:t>
          </a:r>
          <a:endParaRPr lang="en-IN" sz="3200" kern="1200" dirty="0"/>
        </a:p>
        <a:p>
          <a:pPr marL="228600" lvl="1" indent="-228600" algn="l" defTabSz="1111250">
            <a:lnSpc>
              <a:spcPct val="90000"/>
            </a:lnSpc>
            <a:spcBef>
              <a:spcPct val="0"/>
            </a:spcBef>
            <a:spcAft>
              <a:spcPct val="15000"/>
            </a:spcAft>
            <a:buChar char="•"/>
          </a:pPr>
          <a:r>
            <a:rPr lang="en-IN" sz="2500" kern="1200" spc="190" dirty="0">
              <a:latin typeface="Times New Roman"/>
              <a:cs typeface="Times New Roman"/>
            </a:rPr>
            <a:t>Normal  </a:t>
          </a:r>
          <a:r>
            <a:rPr lang="en-IN" sz="2500" kern="1200" spc="160" dirty="0">
              <a:latin typeface="Times New Roman"/>
              <a:cs typeface="Times New Roman"/>
            </a:rPr>
            <a:t>D</a:t>
          </a:r>
          <a:r>
            <a:rPr lang="en-IN" sz="2500" kern="1200" spc="65" dirty="0">
              <a:latin typeface="Times New Roman"/>
              <a:cs typeface="Times New Roman"/>
            </a:rPr>
            <a:t>i</a:t>
          </a:r>
          <a:r>
            <a:rPr lang="en-IN" sz="2500" kern="1200" spc="204" dirty="0">
              <a:latin typeface="Times New Roman"/>
              <a:cs typeface="Times New Roman"/>
            </a:rPr>
            <a:t>stribut</a:t>
          </a:r>
          <a:r>
            <a:rPr lang="en-IN" sz="2500" kern="1200" spc="160" dirty="0">
              <a:latin typeface="Times New Roman"/>
              <a:cs typeface="Times New Roman"/>
            </a:rPr>
            <a:t>i</a:t>
          </a:r>
          <a:r>
            <a:rPr lang="en-IN" sz="2500" kern="1200" spc="135" dirty="0">
              <a:latin typeface="Times New Roman"/>
              <a:cs typeface="Times New Roman"/>
            </a:rPr>
            <a:t>on</a:t>
          </a:r>
          <a:endParaRPr lang="en-IN" sz="2500" kern="1200" dirty="0"/>
        </a:p>
      </dsp:txBody>
      <dsp:txXfrm>
        <a:off x="1584265" y="542771"/>
        <a:ext cx="2601229" cy="26012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a16="http://schemas.microsoft.com/office/drawing/2014/main" xmlns=""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xmlns=""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xmlns=""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xmlns="" id="{750CEEEB-FA8D-4DDE-8C81-E7C9352317FB}"/>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5" name="Footer Placeholder 4">
            <a:extLst>
              <a:ext uri="{FF2B5EF4-FFF2-40B4-BE49-F238E27FC236}">
                <a16:creationId xmlns:a16="http://schemas.microsoft.com/office/drawing/2014/main" xmlns=""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3B8969-9C6A-41EC-99CB-97D32C31A9AC}"/>
              </a:ext>
            </a:extLst>
          </p:cNvPr>
          <p:cNvSpPr>
            <a:spLocks noGrp="1"/>
          </p:cNvSpPr>
          <p:nvPr>
            <p:ph type="sldNum" sz="quarter" idx="12"/>
          </p:nvPr>
        </p:nvSpPr>
        <p:spPr/>
        <p:txBody>
          <a:bodyPr/>
          <a:lstStyle/>
          <a:p>
            <a:fld id="{A87582E2-542E-4805-9090-FB39499A5C23}" type="slidenum">
              <a:rPr lang="en-IN" smtClean="0"/>
              <a:pPr/>
              <a:t>‹#›</a:t>
            </a:fld>
            <a:endParaRPr lang="en-IN"/>
          </a:p>
        </p:txBody>
      </p:sp>
      <p:grpSp>
        <p:nvGrpSpPr>
          <p:cNvPr id="23" name="Group 22">
            <a:extLst>
              <a:ext uri="{FF2B5EF4-FFF2-40B4-BE49-F238E27FC236}">
                <a16:creationId xmlns:a16="http://schemas.microsoft.com/office/drawing/2014/main" xmlns=""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a16="http://schemas.microsoft.com/office/drawing/2014/main" xmlns=""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xmlns=""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a16="http://schemas.microsoft.com/office/drawing/2014/main" xmlns=""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a16="http://schemas.microsoft.com/office/drawing/2014/main" xmlns=""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119747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255082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xmlns="" id="{150B4DD2-B3DA-45F3-9459-0DD5C1559FAC}"/>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0" y="816864"/>
            <a:ext cx="12192000" cy="5224272"/>
          </a:xfrm>
          <a:prstGeom prst="rect">
            <a:avLst/>
          </a:prstGeom>
        </p:spPr>
      </p:pic>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xmlns=""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xmlns=""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617162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xmlns=""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201507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8" name="Isosceles Triangle 7">
            <a:extLst>
              <a:ext uri="{FF2B5EF4-FFF2-40B4-BE49-F238E27FC236}">
                <a16:creationId xmlns:a16="http://schemas.microsoft.com/office/drawing/2014/main" xmlns=""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a16="http://schemas.microsoft.com/office/drawing/2014/main" xmlns=""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a16="http://schemas.microsoft.com/office/drawing/2014/main" xmlns=""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a16="http://schemas.microsoft.com/office/drawing/2014/main" xmlns=""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a16="http://schemas.microsoft.com/office/drawing/2014/main" xmlns=""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a16="http://schemas.microsoft.com/office/drawing/2014/main" xmlns=""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a16="http://schemas.microsoft.com/office/drawing/2014/main" xmlns=""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a16="http://schemas.microsoft.com/office/drawing/2014/main" xmlns=""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a16="http://schemas.microsoft.com/office/drawing/2014/main" xmlns=""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xmlns=""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xmlns="" val="2947072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a16="http://schemas.microsoft.com/office/drawing/2014/main" xmlns=""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xmlns=""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F7CD23-5403-44E1-AD5C-CCB4A7250706}"/>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277FDC5-09F9-4045-B251-FB5548AD1C3D}"/>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11" name="Content Placeholder 6">
            <a:extLst>
              <a:ext uri="{FF2B5EF4-FFF2-40B4-BE49-F238E27FC236}">
                <a16:creationId xmlns:a16="http://schemas.microsoft.com/office/drawing/2014/main" xmlns=""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xmlns=""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2952950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4CC99273-778A-4118-9367-79732E4A768D}"/>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15" name="Text Placeholder 14">
            <a:extLst>
              <a:ext uri="{FF2B5EF4-FFF2-40B4-BE49-F238E27FC236}">
                <a16:creationId xmlns:a16="http://schemas.microsoft.com/office/drawing/2014/main" xmlns=""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xmlns="" id="{AC3E733B-3BD8-45D9-AFF3-F33D16BDC675}"/>
              </a:ext>
            </a:extLst>
          </p:cNvPr>
          <p:cNvPicPr>
            <a:picLocks noChangeAspect="1"/>
          </p:cNvPicPr>
          <p:nvPr/>
        </p:nvPicPr>
        <p:blipFill rotWithShape="1">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a16="http://schemas.microsoft.com/office/drawing/2014/main" xmlns="" id="{59184293-A429-483E-ADBB-C70680115318}"/>
              </a:ext>
            </a:extLst>
          </p:cNvPr>
          <p:cNvPicPr>
            <a:picLocks noChangeAspect="1"/>
          </p:cNvPicPr>
          <p:nvPr/>
        </p:nvPicPr>
        <p:blipFill rotWithShape="1">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a16="http://schemas.microsoft.com/office/drawing/2014/main" xmlns="" id="{83E91401-8550-4261-896F-F2AA6E7F28A8}"/>
              </a:ext>
            </a:extLst>
          </p:cNvPr>
          <p:cNvSpPr>
            <a:spLocks noGrp="1"/>
          </p:cNvSpPr>
          <p:nvPr>
            <p:ph type="ftr" sz="quarter" idx="11"/>
          </p:nvPr>
        </p:nvSpPr>
        <p:spPr>
          <a:xfrm>
            <a:off x="4038600" y="6356350"/>
            <a:ext cx="4114800" cy="365125"/>
          </a:xfrm>
        </p:spPr>
        <p:txBody>
          <a:bodyPr/>
          <a:lstStyle/>
          <a:p>
            <a:endParaRPr lang="en-IN"/>
          </a:p>
        </p:txBody>
      </p:sp>
    </p:spTree>
    <p:extLst>
      <p:ext uri="{BB962C8B-B14F-4D97-AF65-F5344CB8AC3E}">
        <p14:creationId xmlns:p14="http://schemas.microsoft.com/office/powerpoint/2010/main" xmlns="" val="305977226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C48EE7EF-FB5B-4DA3-A6FA-CBD4E43E22AC}"/>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EEF7A31-542F-4FFE-90E7-A6D8D2E686D3}"/>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Picture Placeholder 6">
            <a:extLst>
              <a:ext uri="{FF2B5EF4-FFF2-40B4-BE49-F238E27FC236}">
                <a16:creationId xmlns:a16="http://schemas.microsoft.com/office/drawing/2014/main" xmlns="" id="{396B0270-95D9-4185-B451-BF501F9A00EA}"/>
              </a:ext>
            </a:extLst>
          </p:cNvPr>
          <p:cNvSpPr>
            <a:spLocks noGrp="1"/>
          </p:cNvSpPr>
          <p:nvPr>
            <p:ph type="pic" sz="quarter" idx="13"/>
          </p:nvPr>
        </p:nvSpPr>
        <p:spPr>
          <a:xfrm>
            <a:off x="365125" y="885523"/>
            <a:ext cx="11512550" cy="5370897"/>
          </a:xfrm>
        </p:spPr>
        <p:txBody>
          <a:bodyPr/>
          <a:lstStyle/>
          <a:p>
            <a:r>
              <a:rPr lang="en-US"/>
              <a:t>Click icon to add picture</a:t>
            </a:r>
            <a:endParaRPr lang="en-IN" dirty="0"/>
          </a:p>
        </p:txBody>
      </p:sp>
      <p:sp>
        <p:nvSpPr>
          <p:cNvPr id="8" name="Title 1">
            <a:extLst>
              <a:ext uri="{FF2B5EF4-FFF2-40B4-BE49-F238E27FC236}">
                <a16:creationId xmlns:a16="http://schemas.microsoft.com/office/drawing/2014/main" xmlns=""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p14="http://schemas.microsoft.com/office/powerpoint/2010/main" xmlns="" val="926148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06BAC64-D913-4D94-9F27-7CCC047A091E}"/>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AEAF436-5552-4D19-BD78-C192C806F89E}"/>
              </a:ext>
            </a:extLst>
          </p:cNvPr>
          <p:cNvSpPr>
            <a:spLocks noGrp="1"/>
          </p:cNvSpPr>
          <p:nvPr>
            <p:ph type="sldNum" sz="quarter" idx="12"/>
          </p:nvPr>
        </p:nvSpPr>
        <p:spPr/>
        <p:txBody>
          <a:bodyPr/>
          <a:lstStyle/>
          <a:p>
            <a:fld id="{A87582E2-542E-4805-9090-FB39499A5C23}" type="slidenum">
              <a:rPr lang="en-IN" smtClean="0"/>
              <a:pPr/>
              <a:t>‹#›</a:t>
            </a:fld>
            <a:endParaRPr lang="en-IN"/>
          </a:p>
        </p:txBody>
      </p:sp>
    </p:spTree>
    <p:extLst>
      <p:ext uri="{BB962C8B-B14F-4D97-AF65-F5344CB8AC3E}">
        <p14:creationId xmlns:p14="http://schemas.microsoft.com/office/powerpoint/2010/main" xmlns="" val="2001049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EA286CEA-6786-4726-9AD7-B7F9DBAC4110}"/>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56F0D61-1E22-4F55-B1DE-BB39C2B8DA7F}"/>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6" name="Content Placeholder 6">
            <a:extLst>
              <a:ext uri="{FF2B5EF4-FFF2-40B4-BE49-F238E27FC236}">
                <a16:creationId xmlns:a16="http://schemas.microsoft.com/office/drawing/2014/main" xmlns=""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xmlns=""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xmlns=""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xmlns=""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xmlns="" val="3271308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DBBB7FB-8DED-464F-8A5B-FBF290BC6AE1}"/>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0E2FD3E-DB3C-4BFC-8408-FBAFD78A7831}"/>
              </a:ext>
            </a:extLst>
          </p:cNvPr>
          <p:cNvSpPr>
            <a:spLocks noGrp="1"/>
          </p:cNvSpPr>
          <p:nvPr>
            <p:ph type="sldNum" sz="quarter" idx="12"/>
          </p:nvPr>
        </p:nvSpPr>
        <p:spPr/>
        <p:txBody>
          <a:bodyPr/>
          <a:lstStyle/>
          <a:p>
            <a:fld id="{A87582E2-542E-4805-9090-FB39499A5C23}" type="slidenum">
              <a:rPr lang="en-IN" smtClean="0"/>
              <a:pPr/>
              <a:t>‹#›</a:t>
            </a:fld>
            <a:endParaRPr lang="en-IN"/>
          </a:p>
        </p:txBody>
      </p:sp>
      <p:grpSp>
        <p:nvGrpSpPr>
          <p:cNvPr id="19" name="Group 18">
            <a:extLst>
              <a:ext uri="{FF2B5EF4-FFF2-40B4-BE49-F238E27FC236}">
                <a16:creationId xmlns:a16="http://schemas.microsoft.com/office/drawing/2014/main" xmlns=""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a16="http://schemas.microsoft.com/office/drawing/2014/main" xmlns=""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xmlns=""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xmlns=""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a16="http://schemas.microsoft.com/office/drawing/2014/main" xmlns=""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a16="http://schemas.microsoft.com/office/drawing/2014/main" xmlns=""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xmlns=""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xmlns=""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a16="http://schemas.microsoft.com/office/drawing/2014/main" xmlns=""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a16="http://schemas.microsoft.com/office/drawing/2014/main" xmlns=""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xmlns=""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xmlns=""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xmlns=""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a16="http://schemas.microsoft.com/office/drawing/2014/main" xmlns=""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a16="http://schemas.microsoft.com/office/drawing/2014/main" xmlns=""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a16="http://schemas.microsoft.com/office/drawing/2014/main" xmlns=""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883963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a16="http://schemas.microsoft.com/office/drawing/2014/main" xmlns=""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a16="http://schemas.microsoft.com/office/drawing/2014/main" xmlns=""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xmlns=""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xmlns=""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xmlns=""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xmlns=""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a16="http://schemas.microsoft.com/office/drawing/2014/main" xmlns=""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a16="http://schemas.microsoft.com/office/drawing/2014/main" xmlns=""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2799576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1803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xmlns=""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xmlns=""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xmlns=""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3598956F-6896-4538-A7CF-1530C0879448}"/>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51AE942-9270-4DCB-96A7-BB168EB1AE78}"/>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17" name="Subtitle 2">
            <a:extLst>
              <a:ext uri="{FF2B5EF4-FFF2-40B4-BE49-F238E27FC236}">
                <a16:creationId xmlns:a16="http://schemas.microsoft.com/office/drawing/2014/main" xmlns=""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xmlns="" val="422479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xmlns=""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3292314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xmlns=""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a16="http://schemas.microsoft.com/office/drawing/2014/main" xmlns=""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xmlns="" val="422252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a16="http://schemas.microsoft.com/office/drawing/2014/main" xmlns=""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p14="http://schemas.microsoft.com/office/powerpoint/2010/main" xmlns="" val="357301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398835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sp>
        <p:nvSpPr>
          <p:cNvPr id="6" name="Rectangle 5">
            <a:extLst>
              <a:ext uri="{FF2B5EF4-FFF2-40B4-BE49-F238E27FC236}">
                <a16:creationId xmlns:a16="http://schemas.microsoft.com/office/drawing/2014/main" xmlns=""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xmlns=""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xmlns=""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xmlns=""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xmlns="" val="426564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xmlns="" id="{572D9349-91D6-4BDF-A370-987B62D37842}"/>
              </a:ext>
            </a:extLst>
          </p:cNvPr>
          <p:cNvSpPr>
            <a:spLocks noGrp="1"/>
          </p:cNvSpPr>
          <p:nvPr>
            <p:ph type="dt" sz="half" idx="10"/>
          </p:nvPr>
        </p:nvSpPr>
        <p:spPr/>
        <p:txBody>
          <a:bodyPr/>
          <a:lstStyle/>
          <a:p>
            <a:fld id="{88693050-113E-4ED0-A3AA-64633809B3B7}" type="datetimeFigureOut">
              <a:rPr lang="en-IN" smtClean="0"/>
              <a:pPr/>
              <a:t>28-04-2022</a:t>
            </a:fld>
            <a:endParaRPr lang="en-IN"/>
          </a:p>
        </p:txBody>
      </p:sp>
      <p:sp>
        <p:nvSpPr>
          <p:cNvPr id="4" name="Footer Placeholder 3">
            <a:extLst>
              <a:ext uri="{FF2B5EF4-FFF2-40B4-BE49-F238E27FC236}">
                <a16:creationId xmlns:a16="http://schemas.microsoft.com/office/drawing/2014/main" xmlns=""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8AEA3-8D55-4E98-B801-83C0C7D5EC52}"/>
              </a:ext>
            </a:extLst>
          </p:cNvPr>
          <p:cNvSpPr>
            <a:spLocks noGrp="1"/>
          </p:cNvSpPr>
          <p:nvPr>
            <p:ph type="sldNum" sz="quarter" idx="12"/>
          </p:nvPr>
        </p:nvSpPr>
        <p:spPr/>
        <p:txBody>
          <a:bodyPr/>
          <a:lstStyle/>
          <a:p>
            <a:fld id="{A87582E2-542E-4805-9090-FB39499A5C23}" type="slidenum">
              <a:rPr lang="en-IN" smtClean="0"/>
              <a:pPr/>
              <a:t>‹#›</a:t>
            </a:fld>
            <a:endParaRPr lang="en-IN"/>
          </a:p>
        </p:txBody>
      </p:sp>
      <p:grpSp>
        <p:nvGrpSpPr>
          <p:cNvPr id="9" name="Group 8">
            <a:extLst>
              <a:ext uri="{FF2B5EF4-FFF2-40B4-BE49-F238E27FC236}">
                <a16:creationId xmlns:a16="http://schemas.microsoft.com/office/drawing/2014/main" xmlns=""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a16="http://schemas.microsoft.com/office/drawing/2014/main" xmlns=""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xmlns=""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a16="http://schemas.microsoft.com/office/drawing/2014/main" xmlns=""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xmlns=""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xmlns=""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xmlns=""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xmlns=""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xmlns="" val="3622487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3050-113E-4ED0-A3AA-64633809B3B7}" type="datetimeFigureOut">
              <a:rPr lang="en-IN" smtClean="0"/>
              <a:pPr/>
              <a:t>28-04-2022</a:t>
            </a:fld>
            <a:endParaRPr lang="en-IN"/>
          </a:p>
        </p:txBody>
      </p:sp>
      <p:sp>
        <p:nvSpPr>
          <p:cNvPr id="5" name="Footer Placeholder 4">
            <a:extLst>
              <a:ext uri="{FF2B5EF4-FFF2-40B4-BE49-F238E27FC236}">
                <a16:creationId xmlns:a16="http://schemas.microsoft.com/office/drawing/2014/main" xmlns=""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582E2-542E-4805-9090-FB39499A5C23}" type="slidenum">
              <a:rPr lang="en-IN" smtClean="0"/>
              <a:pPr/>
              <a:t>‹#›</a:t>
            </a:fld>
            <a:endParaRPr lang="en-IN"/>
          </a:p>
        </p:txBody>
      </p:sp>
    </p:spTree>
    <p:extLst>
      <p:ext uri="{BB962C8B-B14F-4D97-AF65-F5344CB8AC3E}">
        <p14:creationId xmlns:p14="http://schemas.microsoft.com/office/powerpoint/2010/main" xmlns="" val="3434150666"/>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statisticsbyjim.com/glossary/parameter/" TargetMode="External"/><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gif"/><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7" Type="http://schemas.microsoft.com/office/2007/relationships/diagramDrawing" Target="../diagrams/drawing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openxmlformats.org/officeDocument/2006/relationships/image" Target="../media/image6.jpeg"/><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hyperlink" Target="https://www.statisticshowto.com/wp-content/uploads/2014/02/bayes-theorem.jpg" TargetMode="External"/><Relationship Id="rId2" Type="http://schemas.openxmlformats.org/officeDocument/2006/relationships/hyperlink" Target="https://www.statisticshowto.com/probability-and-statistics/statistics-definitions/conditional-probability-definition-examples/" TargetMode="External"/><Relationship Id="rId1" Type="http://schemas.openxmlformats.org/officeDocument/2006/relationships/slideLayout" Target="../slideLayouts/slideLayout14.xml"/><Relationship Id="rId5" Type="http://schemas.openxmlformats.org/officeDocument/2006/relationships/image" Target="../media/image6.jpeg"/><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openxmlformats.org/officeDocument/2006/relationships/image" Target="../media/image6.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EF6AB92-9F93-4DCC-867D-4B411832634A}"/>
              </a:ext>
            </a:extLst>
          </p:cNvPr>
          <p:cNvSpPr>
            <a:spLocks noGrp="1"/>
          </p:cNvSpPr>
          <p:nvPr>
            <p:ph type="subTitle" idx="1"/>
          </p:nvPr>
        </p:nvSpPr>
        <p:spPr>
          <a:xfrm>
            <a:off x="1473958" y="2688609"/>
            <a:ext cx="9403308" cy="1160059"/>
          </a:xfrm>
        </p:spPr>
        <p:txBody>
          <a:bodyPr>
            <a:normAutofit/>
          </a:bodyPr>
          <a:lstStyle/>
          <a:p>
            <a:endParaRPr lang="en-US" b="1" dirty="0">
              <a:latin typeface="Adobe Fangsong Std R" panose="02020400000000000000" pitchFamily="18" charset="-128"/>
              <a:ea typeface="Adobe Fangsong Std R" panose="02020400000000000000" pitchFamily="18" charset="-128"/>
            </a:endParaRPr>
          </a:p>
          <a:p>
            <a:r>
              <a:rPr lang="en-US" b="1" dirty="0">
                <a:latin typeface="Adobe Fangsong Std R" panose="02020400000000000000" pitchFamily="18" charset="-128"/>
                <a:ea typeface="Adobe Fangsong Std R" panose="02020400000000000000" pitchFamily="18" charset="-128"/>
              </a:rPr>
              <a:t>A Warm Welcome To Careerera Family</a:t>
            </a:r>
            <a:endParaRPr lang="en-IN" b="1" dirty="0">
              <a:latin typeface="Adobe Fangsong Std R" panose="02020400000000000000" pitchFamily="18" charset="-128"/>
              <a:ea typeface="Adobe Fangsong Std R" panose="02020400000000000000" pitchFamily="18" charset="-128"/>
            </a:endParaRPr>
          </a:p>
          <a:p>
            <a:endParaRPr lang="en-IN" dirty="0"/>
          </a:p>
        </p:txBody>
      </p:sp>
    </p:spTree>
    <p:extLst>
      <p:ext uri="{BB962C8B-B14F-4D97-AF65-F5344CB8AC3E}">
        <p14:creationId xmlns:p14="http://schemas.microsoft.com/office/powerpoint/2010/main" xmlns="" val="222331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BF732-9C5C-4368-A4B2-8BB1F2DD848F}"/>
              </a:ext>
            </a:extLst>
          </p:cNvPr>
          <p:cNvSpPr>
            <a:spLocks noGrp="1"/>
          </p:cNvSpPr>
          <p:nvPr>
            <p:ph type="title"/>
          </p:nvPr>
        </p:nvSpPr>
        <p:spPr>
          <a:xfrm>
            <a:off x="812324" y="1158240"/>
            <a:ext cx="9044887" cy="532448"/>
          </a:xfrm>
        </p:spPr>
        <p:txBody>
          <a:bodyPr>
            <a:noAutofit/>
          </a:bodyPr>
          <a:lstStyle/>
          <a:p>
            <a:pPr algn="ctr"/>
            <a:r>
              <a:rPr lang="en-IN" sz="3600" dirty="0">
                <a:solidFill>
                  <a:schemeClr val="tx1">
                    <a:lumMod val="75000"/>
                    <a:lumOff val="25000"/>
                  </a:schemeClr>
                </a:solidFill>
              </a:rPr>
              <a:t>     </a:t>
            </a:r>
            <a:r>
              <a:rPr lang="en-IN" sz="3600" dirty="0" smtClean="0">
                <a:solidFill>
                  <a:schemeClr val="tx1">
                    <a:lumMod val="75000"/>
                    <a:lumOff val="25000"/>
                  </a:schemeClr>
                </a:solidFill>
              </a:rPr>
              <a:t>VARIABILTY </a:t>
            </a:r>
            <a:endParaRPr lang="en-IN" sz="3600" dirty="0">
              <a:solidFill>
                <a:schemeClr val="tx1">
                  <a:lumMod val="75000"/>
                  <a:lumOff val="25000"/>
                </a:schemeClr>
              </a:solidFill>
            </a:endParaRPr>
          </a:p>
        </p:txBody>
      </p:sp>
      <p:pic>
        <p:nvPicPr>
          <p:cNvPr id="7170" name="Picture 2" descr="Graph that shows two distributions with more and less variability.">
            <a:extLst>
              <a:ext uri="{FF2B5EF4-FFF2-40B4-BE49-F238E27FC236}">
                <a16:creationId xmlns:a16="http://schemas.microsoft.com/office/drawing/2014/main" xmlns="" id="{9368703D-85F6-4B65-84AA-642FC1BD3956}"/>
              </a:ext>
            </a:extLst>
          </p:cNvPr>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645920" y="2062480"/>
            <a:ext cx="8138160" cy="387095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careereraonline Events | Eventbrite">
            <a:extLst>
              <a:ext uri="{FF2B5EF4-FFF2-40B4-BE49-F238E27FC236}">
                <a16:creationId xmlns:a16="http://schemas.microsoft.com/office/drawing/2014/main" xmlns="" id="{5EC5AFAF-AEE3-47B2-8D65-8341128ABC16}"/>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169385"/>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7812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5EBE8B-BFE1-46AF-8D5E-B2C3BDE04F10}"/>
              </a:ext>
            </a:extLst>
          </p:cNvPr>
          <p:cNvSpPr>
            <a:spLocks noGrp="1"/>
          </p:cNvSpPr>
          <p:nvPr>
            <p:ph type="title"/>
          </p:nvPr>
        </p:nvSpPr>
        <p:spPr/>
        <p:txBody>
          <a:bodyPr/>
          <a:lstStyle/>
          <a:p>
            <a:pPr algn="ctr"/>
            <a:r>
              <a:rPr lang="en-US" dirty="0">
                <a:solidFill>
                  <a:schemeClr val="tx1">
                    <a:lumMod val="75000"/>
                    <a:lumOff val="25000"/>
                  </a:schemeClr>
                </a:solidFill>
              </a:rPr>
              <a:t>WHAT IS VARIANCE ?</a:t>
            </a:r>
            <a:endParaRPr lang="en-IN"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xmlns="" id="{2E9B6732-6799-486D-9A77-7FC3233D8AC4}"/>
              </a:ext>
            </a:extLst>
          </p:cNvPr>
          <p:cNvSpPr>
            <a:spLocks noGrp="1"/>
          </p:cNvSpPr>
          <p:nvPr>
            <p:ph sz="quarter" idx="13"/>
          </p:nvPr>
        </p:nvSpPr>
        <p:spPr/>
        <p:txBody>
          <a:bodyPr/>
          <a:lstStyle/>
          <a:p>
            <a:pPr>
              <a:lnSpc>
                <a:spcPct val="110000"/>
              </a:lnSpc>
            </a:pPr>
            <a:r>
              <a:rPr lang="en-US" dirty="0">
                <a:cs typeface="Arial" panose="020B0604020202020204" pitchFamily="34" charset="0"/>
              </a:rPr>
              <a:t>Variance is the average squared difference of the values from the mean.  </a:t>
            </a:r>
          </a:p>
          <a:p>
            <a:pPr>
              <a:lnSpc>
                <a:spcPct val="110000"/>
              </a:lnSpc>
            </a:pPr>
            <a:r>
              <a:rPr lang="en-US" dirty="0">
                <a:cs typeface="Arial" panose="020B0604020202020204" pitchFamily="34" charset="0"/>
              </a:rPr>
              <a:t>The variance includes all values in the calculation by comparing each value to the mean.</a:t>
            </a:r>
          </a:p>
          <a:p>
            <a:pPr>
              <a:lnSpc>
                <a:spcPct val="110000"/>
              </a:lnSpc>
            </a:pPr>
            <a:r>
              <a:rPr lang="en-US" dirty="0">
                <a:cs typeface="Arial" panose="020B0604020202020204" pitchFamily="34" charset="0"/>
              </a:rPr>
              <a:t>Calculate a set of squared differences between the data points and the mean, sum them, and then divide by the number of observations.  </a:t>
            </a:r>
          </a:p>
          <a:p>
            <a:endParaRPr lang="en-IN" dirty="0"/>
          </a:p>
        </p:txBody>
      </p:sp>
      <p:pic>
        <p:nvPicPr>
          <p:cNvPr id="4" name="Picture 2" descr="careereraonline Events | Eventbrite">
            <a:extLst>
              <a:ext uri="{FF2B5EF4-FFF2-40B4-BE49-F238E27FC236}">
                <a16:creationId xmlns:a16="http://schemas.microsoft.com/office/drawing/2014/main" xmlns="" id="{53CCD073-4E11-4AC0-A152-746259E38A7B}"/>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121298" y="88899"/>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8052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0F2C-6CD0-4F05-8976-51437F68C57E}"/>
              </a:ext>
            </a:extLst>
          </p:cNvPr>
          <p:cNvSpPr>
            <a:spLocks noGrp="1"/>
          </p:cNvSpPr>
          <p:nvPr>
            <p:ph type="title"/>
          </p:nvPr>
        </p:nvSpPr>
        <p:spPr>
          <a:xfrm>
            <a:off x="838200" y="1148081"/>
            <a:ext cx="9575800" cy="969968"/>
          </a:xfrm>
        </p:spPr>
        <p:txBody>
          <a:bodyPr>
            <a:noAutofit/>
          </a:bodyPr>
          <a:lstStyle/>
          <a:p>
            <a:pPr algn="ctr"/>
            <a:r>
              <a:rPr lang="en-US" sz="2800" dirty="0">
                <a:solidFill>
                  <a:schemeClr val="accent5">
                    <a:lumMod val="50000"/>
                  </a:schemeClr>
                </a:solidFill>
              </a:rPr>
              <a:t/>
            </a:r>
            <a:br>
              <a:rPr lang="en-US" sz="2800" dirty="0">
                <a:solidFill>
                  <a:schemeClr val="accent5">
                    <a:lumMod val="50000"/>
                  </a:schemeClr>
                </a:solidFill>
              </a:rPr>
            </a:br>
            <a:r>
              <a:rPr lang="en-US" sz="2800" dirty="0">
                <a:solidFill>
                  <a:schemeClr val="accent5">
                    <a:lumMod val="50000"/>
                  </a:schemeClr>
                </a:solidFill>
              </a:rPr>
              <a:t>  WHAT IS THE FORMULA OF POPULATION VARIANCE ?</a:t>
            </a:r>
            <a:br>
              <a:rPr lang="en-US" sz="2800" dirty="0">
                <a:solidFill>
                  <a:schemeClr val="accent5">
                    <a:lumMod val="50000"/>
                  </a:schemeClr>
                </a:solidFill>
              </a:rPr>
            </a:br>
            <a:endParaRPr lang="en-IN" sz="28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E20B0C8A-80AC-430C-8BA3-7E9B24982E03}"/>
              </a:ext>
            </a:extLst>
          </p:cNvPr>
          <p:cNvSpPr>
            <a:spLocks noGrp="1"/>
          </p:cNvSpPr>
          <p:nvPr>
            <p:ph sz="quarter" idx="13"/>
          </p:nvPr>
        </p:nvSpPr>
        <p:spPr>
          <a:xfrm>
            <a:off x="1554480" y="2372678"/>
            <a:ext cx="8328607" cy="3337242"/>
          </a:xfrm>
        </p:spPr>
        <p:txBody>
          <a:bodyPr/>
          <a:lstStyle/>
          <a:p>
            <a:pPr>
              <a:lnSpc>
                <a:spcPct val="100000"/>
              </a:lnSpc>
            </a:pPr>
            <a:endParaRPr lang="en-US" sz="2400" dirty="0">
              <a:cs typeface="Arial" panose="020B0604020202020204" pitchFamily="34" charset="0"/>
            </a:endParaRPr>
          </a:p>
          <a:p>
            <a:pPr>
              <a:lnSpc>
                <a:spcPct val="100000"/>
              </a:lnSpc>
            </a:pPr>
            <a:endParaRPr lang="en-US" sz="2400" dirty="0">
              <a:cs typeface="Arial" panose="020B0604020202020204" pitchFamily="34" charset="0"/>
            </a:endParaRPr>
          </a:p>
          <a:p>
            <a:pPr lvl="2">
              <a:lnSpc>
                <a:spcPct val="100000"/>
              </a:lnSpc>
            </a:pPr>
            <a:endParaRPr lang="en-US" sz="2400" dirty="0">
              <a:cs typeface="Arial" panose="020B0604020202020204" pitchFamily="34" charset="0"/>
            </a:endParaRPr>
          </a:p>
          <a:p>
            <a:pPr lvl="1">
              <a:lnSpc>
                <a:spcPct val="100000"/>
              </a:lnSpc>
            </a:pPr>
            <a:r>
              <a:rPr lang="en-US" dirty="0">
                <a:cs typeface="Arial" panose="020B0604020202020204" pitchFamily="34" charset="0"/>
              </a:rPr>
              <a:t> </a:t>
            </a:r>
            <a:r>
              <a:rPr lang="en-US" sz="2800" dirty="0">
                <a:cs typeface="Arial" panose="020B0604020202020204" pitchFamily="34" charset="0"/>
              </a:rPr>
              <a:t>σ2 is the population </a:t>
            </a:r>
            <a:r>
              <a:rPr lang="en-US" sz="2800" dirty="0">
                <a:cs typeface="Arial" panose="020B0604020202020204" pitchFamily="34" charset="0"/>
                <a:hlinkClick r:id="rId2">
                  <a:extLst>
                    <a:ext uri="{A12FA001-AC4F-418D-AE19-62706E023703}">
                      <ahyp:hlinkClr xmlns:ahyp="http://schemas.microsoft.com/office/drawing/2018/hyperlinkcolor" xmlns="" val="tx"/>
                    </a:ext>
                  </a:extLst>
                </a:hlinkClick>
              </a:rPr>
              <a:t>parameter</a:t>
            </a:r>
            <a:r>
              <a:rPr lang="en-US" sz="2800" dirty="0">
                <a:cs typeface="Arial" panose="020B0604020202020204" pitchFamily="34" charset="0"/>
              </a:rPr>
              <a:t> for the variance,</a:t>
            </a:r>
          </a:p>
          <a:p>
            <a:pPr lvl="1">
              <a:lnSpc>
                <a:spcPct val="100000"/>
              </a:lnSpc>
            </a:pPr>
            <a:r>
              <a:rPr lang="en-US" sz="2800" dirty="0">
                <a:cs typeface="Arial" panose="020B0604020202020204" pitchFamily="34" charset="0"/>
              </a:rPr>
              <a:t> μ is the parameter for the population mean, </a:t>
            </a:r>
          </a:p>
          <a:p>
            <a:pPr lvl="1">
              <a:lnSpc>
                <a:spcPct val="100000"/>
              </a:lnSpc>
            </a:pPr>
            <a:r>
              <a:rPr lang="en-US" sz="2800" dirty="0">
                <a:cs typeface="Arial" panose="020B0604020202020204" pitchFamily="34" charset="0"/>
              </a:rPr>
              <a:t>N is the number of data points,</a:t>
            </a:r>
            <a:endParaRPr lang="en-IN" sz="2800" dirty="0">
              <a:cs typeface="Arial" panose="020B0604020202020204" pitchFamily="34" charset="0"/>
            </a:endParaRPr>
          </a:p>
        </p:txBody>
      </p:sp>
      <p:pic>
        <p:nvPicPr>
          <p:cNvPr id="4" name="Picture 2" descr="Equation for the population variance">
            <a:extLst>
              <a:ext uri="{FF2B5EF4-FFF2-40B4-BE49-F238E27FC236}">
                <a16:creationId xmlns:a16="http://schemas.microsoft.com/office/drawing/2014/main" xmlns="" id="{A38F2511-A5A8-4699-A58D-2F749D52267C}"/>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36012" y="2372678"/>
            <a:ext cx="4155440" cy="148018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careereraonline Events | Eventbrite">
            <a:extLst>
              <a:ext uri="{FF2B5EF4-FFF2-40B4-BE49-F238E27FC236}">
                <a16:creationId xmlns:a16="http://schemas.microsoft.com/office/drawing/2014/main" xmlns="" id="{AB24E33E-F60C-44F3-A6D2-DD771EDF9D49}"/>
              </a:ext>
            </a:extLst>
          </p:cNvPr>
          <p:cNvPicPr>
            <a:picLocks noChangeAspect="1" noChangeArrowheads="1"/>
          </p:cNvPicPr>
          <p:nvPr/>
        </p:nvPicPr>
        <p:blipFill rotWithShape="1">
          <a:blip r:embed="rId4">
            <a:extLst>
              <a:ext uri="{28A0092B-C50C-407E-A947-70E740481C1C}">
                <a14:useLocalDpi xmlns:a14="http://schemas.microsoft.com/office/drawing/2010/main" xmlns="" val="0"/>
              </a:ext>
            </a:extLst>
          </a:blip>
          <a:srcRect t="27828" b="28506"/>
          <a:stretch/>
        </p:blipFill>
        <p:spPr bwMode="auto">
          <a:xfrm>
            <a:off x="0" y="119855"/>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1011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0D170-D5E3-4613-A495-A39B6F36914A}"/>
              </a:ext>
            </a:extLst>
          </p:cNvPr>
          <p:cNvSpPr>
            <a:spLocks noGrp="1"/>
          </p:cNvSpPr>
          <p:nvPr>
            <p:ph type="title"/>
          </p:nvPr>
        </p:nvSpPr>
        <p:spPr>
          <a:xfrm>
            <a:off x="1158240" y="995356"/>
            <a:ext cx="9062720" cy="684848"/>
          </a:xfrm>
        </p:spPr>
        <p:txBody>
          <a:bodyPr>
            <a:noAutofit/>
          </a:bodyPr>
          <a:lstStyle/>
          <a:p>
            <a:pPr algn="ctr"/>
            <a:r>
              <a:rPr lang="en-US" sz="3600" dirty="0">
                <a:solidFill>
                  <a:schemeClr val="accent5">
                    <a:lumMod val="50000"/>
                  </a:schemeClr>
                </a:solidFill>
              </a:rPr>
              <a:t/>
            </a:r>
            <a:br>
              <a:rPr lang="en-US" sz="3600" dirty="0">
                <a:solidFill>
                  <a:schemeClr val="accent5">
                    <a:lumMod val="50000"/>
                  </a:schemeClr>
                </a:solidFill>
              </a:rPr>
            </a:br>
            <a:r>
              <a:rPr lang="en-US" sz="3600" dirty="0">
                <a:solidFill>
                  <a:schemeClr val="accent5">
                    <a:lumMod val="50000"/>
                  </a:schemeClr>
                </a:solidFill>
              </a:rPr>
              <a:t>    WHAT IS SAMPLE VARIANCE FORMULA ?</a:t>
            </a:r>
            <a:br>
              <a:rPr lang="en-US" sz="3600" dirty="0">
                <a:solidFill>
                  <a:schemeClr val="accent5">
                    <a:lumMod val="50000"/>
                  </a:schemeClr>
                </a:solidFill>
              </a:rPr>
            </a:br>
            <a:endParaRPr lang="en-IN" sz="3600" dirty="0">
              <a:solidFill>
                <a:schemeClr val="accent5">
                  <a:lumMod val="50000"/>
                </a:schemeClr>
              </a:solidFill>
            </a:endParaRPr>
          </a:p>
        </p:txBody>
      </p:sp>
      <p:pic>
        <p:nvPicPr>
          <p:cNvPr id="6" name="Picture 2" descr="Equation for the sample variance.">
            <a:extLst>
              <a:ext uri="{FF2B5EF4-FFF2-40B4-BE49-F238E27FC236}">
                <a16:creationId xmlns:a16="http://schemas.microsoft.com/office/drawing/2014/main" xmlns="" id="{56B57EF6-E347-463A-94CC-F40F3C10C24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2898648" y="2037633"/>
            <a:ext cx="4084320" cy="169815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3F2B02FD-F4AA-45F6-8540-64B76483FC74}"/>
              </a:ext>
            </a:extLst>
          </p:cNvPr>
          <p:cNvSpPr txBox="1"/>
          <p:nvPr/>
        </p:nvSpPr>
        <p:spPr>
          <a:xfrm>
            <a:off x="713233" y="3971292"/>
            <a:ext cx="9143978" cy="1328569"/>
          </a:xfrm>
          <a:prstGeom prst="rect">
            <a:avLst/>
          </a:prstGeom>
          <a:noFill/>
        </p:spPr>
        <p:txBody>
          <a:bodyPr wrap="square">
            <a:spAutoFit/>
          </a:bodyPr>
          <a:lstStyle/>
          <a:p>
            <a:pPr marL="800100" lvl="1" indent="-342900">
              <a:spcBef>
                <a:spcPts val="1000"/>
              </a:spcBef>
              <a:buFont typeface="Arial" panose="020B0604020202020204" pitchFamily="34" charset="0"/>
              <a:buChar char="•"/>
            </a:pPr>
            <a:r>
              <a:rPr lang="en-US" sz="2400" dirty="0">
                <a:cs typeface="Arial" panose="020B0604020202020204" pitchFamily="34" charset="0"/>
              </a:rPr>
              <a:t>s2 is the sample variance, and M is the sample mean.</a:t>
            </a:r>
          </a:p>
          <a:p>
            <a:pPr marL="800100" lvl="1" indent="-342900">
              <a:spcBef>
                <a:spcPts val="1000"/>
              </a:spcBef>
              <a:buFont typeface="Arial" panose="020B0604020202020204" pitchFamily="34" charset="0"/>
              <a:buChar char="•"/>
            </a:pPr>
            <a:r>
              <a:rPr lang="en-US" sz="2400" dirty="0">
                <a:cs typeface="Arial" panose="020B0604020202020204" pitchFamily="34" charset="0"/>
              </a:rPr>
              <a:t> N-1 in the denominator corrects for the tendency of a sample to underestimate the population variance.</a:t>
            </a:r>
            <a:endParaRPr lang="en-IN" sz="2400" dirty="0">
              <a:cs typeface="Arial" panose="020B0604020202020204" pitchFamily="34" charset="0"/>
            </a:endParaRPr>
          </a:p>
        </p:txBody>
      </p:sp>
      <p:pic>
        <p:nvPicPr>
          <p:cNvPr id="9" name="Picture 2" descr="careereraonline Events | Eventbrite">
            <a:extLst>
              <a:ext uri="{FF2B5EF4-FFF2-40B4-BE49-F238E27FC236}">
                <a16:creationId xmlns:a16="http://schemas.microsoft.com/office/drawing/2014/main" xmlns="" id="{3CDF2A29-5A3D-413E-AE33-F4E82520AFA2}"/>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4642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722B52-399D-4B06-926A-60A171572C35}"/>
              </a:ext>
            </a:extLst>
          </p:cNvPr>
          <p:cNvSpPr>
            <a:spLocks noGrp="1"/>
          </p:cNvSpPr>
          <p:nvPr>
            <p:ph type="title"/>
          </p:nvPr>
        </p:nvSpPr>
        <p:spPr>
          <a:xfrm>
            <a:off x="929639" y="1087120"/>
            <a:ext cx="9044887" cy="589280"/>
          </a:xfrm>
        </p:spPr>
        <p:txBody>
          <a:bodyPr>
            <a:normAutofit/>
          </a:bodyPr>
          <a:lstStyle/>
          <a:p>
            <a:pPr algn="ctr"/>
            <a:r>
              <a:rPr lang="en-IN" sz="3600" dirty="0">
                <a:solidFill>
                  <a:schemeClr val="accent5">
                    <a:lumMod val="50000"/>
                  </a:schemeClr>
                </a:solidFill>
              </a:rPr>
              <a:t>     WHAT IS STANDARD DEVIATION ?</a:t>
            </a:r>
          </a:p>
        </p:txBody>
      </p:sp>
      <p:sp>
        <p:nvSpPr>
          <p:cNvPr id="3" name="Content Placeholder 2">
            <a:extLst>
              <a:ext uri="{FF2B5EF4-FFF2-40B4-BE49-F238E27FC236}">
                <a16:creationId xmlns:a16="http://schemas.microsoft.com/office/drawing/2014/main" xmlns="" id="{82EA14E9-B359-4829-90CD-D2EA7C11D37D}"/>
              </a:ext>
            </a:extLst>
          </p:cNvPr>
          <p:cNvSpPr>
            <a:spLocks noGrp="1"/>
          </p:cNvSpPr>
          <p:nvPr>
            <p:ph sz="quarter" idx="13"/>
          </p:nvPr>
        </p:nvSpPr>
        <p:spPr>
          <a:xfrm>
            <a:off x="1595118" y="1788160"/>
            <a:ext cx="8267648" cy="3566160"/>
          </a:xfrm>
        </p:spPr>
        <p:txBody>
          <a:bodyPr>
            <a:normAutofit lnSpcReduction="10000"/>
          </a:bodyPr>
          <a:lstStyle/>
          <a:p>
            <a:pPr marL="0" indent="0">
              <a:lnSpc>
                <a:spcPct val="100000"/>
              </a:lnSpc>
              <a:buNone/>
            </a:pPr>
            <a:endParaRPr lang="en-US" sz="2400" dirty="0">
              <a:cs typeface="Arial" panose="020B0604020202020204" pitchFamily="34" charset="0"/>
            </a:endParaRPr>
          </a:p>
          <a:p>
            <a:pPr>
              <a:lnSpc>
                <a:spcPct val="100000"/>
              </a:lnSpc>
            </a:pPr>
            <a:r>
              <a:rPr lang="en-US" sz="2400" dirty="0">
                <a:cs typeface="Arial" panose="020B0604020202020204" pitchFamily="34" charset="0"/>
              </a:rPr>
              <a:t>The standard deviation is just the square root of the variance.</a:t>
            </a:r>
          </a:p>
          <a:p>
            <a:pPr>
              <a:lnSpc>
                <a:spcPct val="100000"/>
              </a:lnSpc>
            </a:pPr>
            <a:r>
              <a:rPr lang="en-US" sz="2400" dirty="0">
                <a:cs typeface="Arial" panose="020B0604020202020204" pitchFamily="34" charset="0"/>
              </a:rPr>
              <a:t> It’s the standard or typical difference between each data point and the mean. </a:t>
            </a:r>
          </a:p>
          <a:p>
            <a:pPr>
              <a:lnSpc>
                <a:spcPct val="100000"/>
              </a:lnSpc>
            </a:pPr>
            <a:r>
              <a:rPr lang="en-US" sz="2400" dirty="0">
                <a:cs typeface="Arial" panose="020B0604020202020204" pitchFamily="34" charset="0"/>
              </a:rPr>
              <a:t>When the values in a dataset are grouped closer together, we have a smaller standard deviation. </a:t>
            </a:r>
          </a:p>
          <a:p>
            <a:pPr>
              <a:lnSpc>
                <a:spcPct val="100000"/>
              </a:lnSpc>
            </a:pPr>
            <a:r>
              <a:rPr lang="en-US" sz="2400" dirty="0">
                <a:cs typeface="Arial" panose="020B0604020202020204" pitchFamily="34" charset="0"/>
              </a:rPr>
              <a:t>On the other hand, when the values are spread out more, the standard deviation is larger because the standard distance is greater.</a:t>
            </a:r>
          </a:p>
          <a:p>
            <a:pPr marL="0" indent="0">
              <a:lnSpc>
                <a:spcPct val="100000"/>
              </a:lnSpc>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14975D3D-45FC-48E2-A9E7-9A897F57EDF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40006"/>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9829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A127F9-0CAE-45CA-9951-4E8654F486E6}"/>
              </a:ext>
            </a:extLst>
          </p:cNvPr>
          <p:cNvSpPr>
            <a:spLocks noGrp="1"/>
          </p:cNvSpPr>
          <p:nvPr>
            <p:ph type="title"/>
          </p:nvPr>
        </p:nvSpPr>
        <p:spPr>
          <a:xfrm>
            <a:off x="822484" y="1188403"/>
            <a:ext cx="9489916" cy="751840"/>
          </a:xfrm>
        </p:spPr>
        <p:txBody>
          <a:bodyPr>
            <a:normAutofit/>
          </a:bodyPr>
          <a:lstStyle/>
          <a:p>
            <a:pPr algn="ctr"/>
            <a:r>
              <a:rPr lang="en-IN" sz="2800" dirty="0">
                <a:solidFill>
                  <a:schemeClr val="tx1">
                    <a:lumMod val="75000"/>
                    <a:lumOff val="25000"/>
                  </a:schemeClr>
                </a:solidFill>
                <a:latin typeface="Arial Narrow" panose="020B0606020202030204" pitchFamily="34" charset="0"/>
              </a:rPr>
              <a:t>    WHAT IS THE FORMULA OF STANDARD DEVIATION ?</a:t>
            </a:r>
            <a:endParaRPr lang="en-IN" sz="2800" dirty="0"/>
          </a:p>
        </p:txBody>
      </p:sp>
      <p:pic>
        <p:nvPicPr>
          <p:cNvPr id="11270" name="Picture 6" descr="Variance vs Standard Deviation | Z TABLE">
            <a:extLst>
              <a:ext uri="{FF2B5EF4-FFF2-40B4-BE49-F238E27FC236}">
                <a16:creationId xmlns:a16="http://schemas.microsoft.com/office/drawing/2014/main" xmlns="" id="{F7262A1F-4A1A-48B8-A06E-DA8A8016587E}"/>
              </a:ext>
            </a:extLst>
          </p:cNvPr>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168400" y="2213928"/>
            <a:ext cx="8493760" cy="3597591"/>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2" descr="careereraonline Events | Eventbrite">
            <a:extLst>
              <a:ext uri="{FF2B5EF4-FFF2-40B4-BE49-F238E27FC236}">
                <a16:creationId xmlns:a16="http://schemas.microsoft.com/office/drawing/2014/main" xmlns="" id="{6CE92758-0A4E-4363-B741-A9C17139AC96}"/>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61277"/>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2322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E44E5-B1F4-4540-AD99-1F29D2CF3899}"/>
              </a:ext>
            </a:extLst>
          </p:cNvPr>
          <p:cNvSpPr>
            <a:spLocks noGrp="1"/>
          </p:cNvSpPr>
          <p:nvPr>
            <p:ph type="title"/>
          </p:nvPr>
        </p:nvSpPr>
        <p:spPr/>
        <p:txBody>
          <a:bodyPr>
            <a:normAutofit/>
          </a:bodyPr>
          <a:lstStyle/>
          <a:p>
            <a:pPr algn="ctr"/>
            <a:r>
              <a:rPr lang="en-US" sz="4000" dirty="0">
                <a:solidFill>
                  <a:schemeClr val="tx1">
                    <a:lumMod val="75000"/>
                    <a:lumOff val="25000"/>
                  </a:schemeClr>
                </a:solidFill>
              </a:rPr>
              <a:t>WHAT IS SAMPLING ?</a:t>
            </a:r>
            <a:endParaRPr lang="en-IN" sz="40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xmlns="" id="{6CB39B59-B233-429A-9CC7-3BCB1408B61D}"/>
              </a:ext>
            </a:extLst>
          </p:cNvPr>
          <p:cNvSpPr>
            <a:spLocks noGrp="1"/>
          </p:cNvSpPr>
          <p:nvPr>
            <p:ph sz="quarter" idx="13"/>
          </p:nvPr>
        </p:nvSpPr>
        <p:spPr/>
        <p:txBody>
          <a:bodyPr/>
          <a:lstStyle/>
          <a:p>
            <a:r>
              <a:rPr lang="en-US" dirty="0">
                <a:solidFill>
                  <a:srgbClr val="303030"/>
                </a:solidFill>
                <a:cs typeface="Arial" panose="020B0604020202020204" pitchFamily="34" charset="0"/>
              </a:rPr>
              <a:t>Sampling  is technique that you can apply for selecting the predetermined number of a sample from a large population having similar characteristics. </a:t>
            </a:r>
          </a:p>
          <a:p>
            <a:r>
              <a:rPr lang="en-US" dirty="0">
                <a:solidFill>
                  <a:srgbClr val="303030"/>
                </a:solidFill>
                <a:cs typeface="Arial" panose="020B0604020202020204" pitchFamily="34" charset="0"/>
              </a:rPr>
              <a:t>When you perform the investigation, due to lack of resources and time you would not able to gather information from each and every one, in such case you can use sampling method for selecting participants.</a:t>
            </a:r>
          </a:p>
          <a:p>
            <a:r>
              <a:rPr lang="en-US" dirty="0">
                <a:cs typeface="Arial" panose="020B0604020202020204" pitchFamily="34" charset="0"/>
              </a:rPr>
              <a:t>Sampling is done to draw conclusions about populations from  samples.</a:t>
            </a:r>
          </a:p>
          <a:p>
            <a:endParaRPr lang="en-IN" dirty="0"/>
          </a:p>
        </p:txBody>
      </p:sp>
      <p:pic>
        <p:nvPicPr>
          <p:cNvPr id="4" name="Picture 2" descr="careereraonline Events | Eventbrite">
            <a:extLst>
              <a:ext uri="{FF2B5EF4-FFF2-40B4-BE49-F238E27FC236}">
                <a16:creationId xmlns:a16="http://schemas.microsoft.com/office/drawing/2014/main" xmlns="" id="{A03D3BBE-CC77-4809-B5EA-9DFB7B57F9AB}"/>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8277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FAAB93-A155-4460-BE98-E490E59F61CF}"/>
              </a:ext>
            </a:extLst>
          </p:cNvPr>
          <p:cNvSpPr>
            <a:spLocks noGrp="1"/>
          </p:cNvSpPr>
          <p:nvPr>
            <p:ph type="title"/>
          </p:nvPr>
        </p:nvSpPr>
        <p:spPr>
          <a:xfrm>
            <a:off x="892835" y="1029367"/>
            <a:ext cx="9044887" cy="711201"/>
          </a:xfrm>
        </p:spPr>
        <p:txBody>
          <a:bodyPr>
            <a:normAutofit/>
          </a:bodyPr>
          <a:lstStyle/>
          <a:p>
            <a:pPr algn="ctr"/>
            <a:r>
              <a:rPr lang="en-IN" sz="2800" dirty="0">
                <a:solidFill>
                  <a:schemeClr val="accent5">
                    <a:lumMod val="50000"/>
                  </a:schemeClr>
                </a:solidFill>
              </a:rPr>
              <a:t>WHAT ARE THE TYPES OF SAMPLING TECHNIQUES ?</a:t>
            </a:r>
          </a:p>
        </p:txBody>
      </p:sp>
      <p:pic>
        <p:nvPicPr>
          <p:cNvPr id="1026" name="Picture 2" descr="Quota Sampling: When To Use It and How To Do It Correctly - Atlan | Humans  of Data">
            <a:extLst>
              <a:ext uri="{FF2B5EF4-FFF2-40B4-BE49-F238E27FC236}">
                <a16:creationId xmlns:a16="http://schemas.microsoft.com/office/drawing/2014/main" xmlns="" id="{4C1478E9-BA31-4B45-B603-D795626D545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xmlns="" val="0"/>
              </a:ext>
            </a:extLst>
          </a:blip>
          <a:srcRect/>
          <a:stretch>
            <a:fillRect/>
          </a:stretch>
        </p:blipFill>
        <p:spPr bwMode="auto">
          <a:xfrm>
            <a:off x="1260909" y="1901524"/>
            <a:ext cx="8518358" cy="4275138"/>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2" descr="careereraonline Events | Eventbrite">
            <a:extLst>
              <a:ext uri="{FF2B5EF4-FFF2-40B4-BE49-F238E27FC236}">
                <a16:creationId xmlns:a16="http://schemas.microsoft.com/office/drawing/2014/main" xmlns="" id="{9EAB8ED0-0667-41B7-9B91-949E610E684E}"/>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373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EE0E0F-B8DF-42BB-A7D8-D7368B5B7F9B}"/>
              </a:ext>
            </a:extLst>
          </p:cNvPr>
          <p:cNvSpPr>
            <a:spLocks noGrp="1"/>
          </p:cNvSpPr>
          <p:nvPr>
            <p:ph type="title"/>
          </p:nvPr>
        </p:nvSpPr>
        <p:spPr>
          <a:xfrm>
            <a:off x="985521" y="1005840"/>
            <a:ext cx="8656320" cy="684848"/>
          </a:xfrm>
        </p:spPr>
        <p:txBody>
          <a:bodyPr>
            <a:noAutofit/>
          </a:bodyPr>
          <a:lstStyle/>
          <a:p>
            <a:pPr algn="ctr"/>
            <a:r>
              <a:rPr lang="en-US" sz="2800" dirty="0">
                <a:solidFill>
                  <a:schemeClr val="accent5">
                    <a:lumMod val="50000"/>
                  </a:schemeClr>
                </a:solidFill>
                <a:latin typeface="Arial Narrow" panose="020B0606020202030204" pitchFamily="34" charset="0"/>
              </a:rPr>
              <a:t> EXPLAIN THE TWO PARENT SAMPLING TECHNIQUES ? </a:t>
            </a:r>
            <a:endParaRPr lang="en-IN" sz="2800" dirty="0">
              <a:solidFill>
                <a:schemeClr val="accent5">
                  <a:lumMod val="50000"/>
                </a:schemeClr>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xmlns="" id="{62F17032-E691-48CC-A9F8-0BE36BDA5C09}"/>
              </a:ext>
            </a:extLst>
          </p:cNvPr>
          <p:cNvSpPr>
            <a:spLocks noGrp="1"/>
          </p:cNvSpPr>
          <p:nvPr>
            <p:ph sz="quarter" idx="13"/>
          </p:nvPr>
        </p:nvSpPr>
        <p:spPr>
          <a:xfrm>
            <a:off x="1226767" y="2332653"/>
            <a:ext cx="8656320" cy="3713583"/>
          </a:xfrm>
        </p:spPr>
        <p:txBody>
          <a:bodyPr>
            <a:noAutofit/>
          </a:bodyPr>
          <a:lstStyle/>
          <a:p>
            <a:pPr marL="0" indent="0">
              <a:lnSpc>
                <a:spcPct val="100000"/>
              </a:lnSpc>
              <a:buFont typeface="Arial" panose="020B0604020202020204" pitchFamily="34" charset="0"/>
              <a:buNone/>
            </a:pPr>
            <a:endParaRPr lang="en-US" sz="2400" dirty="0">
              <a:cs typeface="Arial" panose="020B0604020202020204" pitchFamily="34" charset="0"/>
            </a:endParaRPr>
          </a:p>
          <a:p>
            <a:pPr marL="0" indent="0">
              <a:lnSpc>
                <a:spcPct val="100000"/>
              </a:lnSpc>
              <a:buFont typeface="Arial" panose="020B0604020202020204" pitchFamily="34" charset="0"/>
              <a:buNone/>
            </a:pPr>
            <a:endParaRPr lang="en-US" sz="2400" dirty="0">
              <a:cs typeface="Arial" panose="020B0604020202020204" pitchFamily="34" charset="0"/>
            </a:endParaRPr>
          </a:p>
          <a:p>
            <a:pPr marL="0" indent="0">
              <a:lnSpc>
                <a:spcPct val="100000"/>
              </a:lnSpc>
              <a:buFont typeface="Arial" panose="020B0604020202020204" pitchFamily="34" charset="0"/>
              <a:buNone/>
            </a:pPr>
            <a:r>
              <a:rPr lang="en-US" sz="2400" dirty="0">
                <a:cs typeface="Arial" panose="020B0604020202020204" pitchFamily="34" charset="0"/>
              </a:rPr>
              <a:t>   </a:t>
            </a:r>
          </a:p>
          <a:p>
            <a:pPr marL="0" indent="0">
              <a:lnSpc>
                <a:spcPct val="100000"/>
              </a:lnSpc>
              <a:buNone/>
            </a:pPr>
            <a:r>
              <a:rPr lang="en-US" sz="2400" dirty="0">
                <a:cs typeface="Arial" panose="020B0604020202020204" pitchFamily="34" charset="0"/>
              </a:rPr>
              <a:t>The sampling method can be categorized into two these are:</a:t>
            </a:r>
          </a:p>
          <a:p>
            <a:pPr>
              <a:lnSpc>
                <a:spcPct val="100000"/>
              </a:lnSpc>
            </a:pPr>
            <a:r>
              <a:rPr lang="en-US" sz="2400" dirty="0">
                <a:cs typeface="Arial" panose="020B0604020202020204" pitchFamily="34" charset="0"/>
              </a:rPr>
              <a:t>Probability: It is a type of sampling method in which  you need to select participants a randomly.</a:t>
            </a:r>
          </a:p>
          <a:p>
            <a:pPr>
              <a:lnSpc>
                <a:spcPct val="100000"/>
              </a:lnSpc>
            </a:pPr>
            <a:r>
              <a:rPr lang="en-US" sz="2400" dirty="0">
                <a:cs typeface="Arial" panose="020B0604020202020204" pitchFamily="34" charset="0"/>
              </a:rPr>
              <a:t>Non-probability:  It is the type of sampling method which is most suitable for performing both qualitative and exploratory investigation.</a:t>
            </a:r>
          </a:p>
          <a:p>
            <a:pPr marL="0" indent="0">
              <a:lnSpc>
                <a:spcPct val="100000"/>
              </a:lnSpc>
              <a:buFont typeface="Arial" panose="020B0604020202020204" pitchFamily="34" charset="0"/>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r>
              <a:rPr lang="en-US" sz="2400" dirty="0">
                <a:cs typeface="Arial" panose="020B0604020202020204" pitchFamily="34" charset="0"/>
              </a:rPr>
              <a:t> </a:t>
            </a:r>
          </a:p>
          <a:p>
            <a:pPr marL="0" indent="0">
              <a:lnSpc>
                <a:spcPct val="100000"/>
              </a:lnSpc>
              <a:buFont typeface="Arial" panose="020B0604020202020204" pitchFamily="34" charset="0"/>
              <a:buNone/>
            </a:pPr>
            <a:endParaRPr lang="en-US" sz="2400" dirty="0">
              <a:cs typeface="Arial" panose="020B0604020202020204" pitchFamily="34" charset="0"/>
            </a:endParaRPr>
          </a:p>
          <a:p>
            <a:pPr marL="0" indent="0">
              <a:lnSpc>
                <a:spcPct val="100000"/>
              </a:lnSpc>
              <a:buFont typeface="Arial" panose="020B0604020202020204" pitchFamily="34" charset="0"/>
              <a:buNone/>
            </a:pPr>
            <a:r>
              <a:rPr lang="en-US" sz="2400" dirty="0">
                <a:cs typeface="Arial" panose="020B0604020202020204" pitchFamily="34" charset="0"/>
              </a:rPr>
              <a:t> </a:t>
            </a:r>
          </a:p>
          <a:p>
            <a:pPr marL="0" indent="0">
              <a:lnSpc>
                <a:spcPct val="100000"/>
              </a:lnSpc>
              <a:buFont typeface="Arial" panose="020B0604020202020204" pitchFamily="34" charset="0"/>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A7047DA5-9D85-485B-B94A-080B386C35D1}"/>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4810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6396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2640FA-FDBB-4F42-9310-BD973A585A08}"/>
              </a:ext>
            </a:extLst>
          </p:cNvPr>
          <p:cNvSpPr>
            <a:spLocks noGrp="1"/>
          </p:cNvSpPr>
          <p:nvPr>
            <p:ph type="title"/>
          </p:nvPr>
        </p:nvSpPr>
        <p:spPr>
          <a:xfrm>
            <a:off x="991402" y="962489"/>
            <a:ext cx="8891685" cy="1127125"/>
          </a:xfrm>
        </p:spPr>
        <p:txBody>
          <a:bodyPr>
            <a:normAutofit/>
          </a:bodyPr>
          <a:lstStyle/>
          <a:p>
            <a:pPr algn="ctr"/>
            <a:r>
              <a:rPr lang="en-IN" sz="3600" dirty="0">
                <a:solidFill>
                  <a:schemeClr val="accent5">
                    <a:lumMod val="50000"/>
                  </a:schemeClr>
                </a:solidFill>
              </a:rPr>
              <a:t>WHAT IS STRATIFIED &amp; SIMPLE RANDOM SAMPLING IN </a:t>
            </a:r>
            <a:r>
              <a:rPr lang="en-IN" sz="3200" dirty="0">
                <a:solidFill>
                  <a:schemeClr val="accent5">
                    <a:lumMod val="50000"/>
                  </a:schemeClr>
                </a:solidFill>
              </a:rPr>
              <a:t>PROBABILISTIC</a:t>
            </a:r>
            <a:r>
              <a:rPr lang="en-IN" sz="3600" dirty="0">
                <a:solidFill>
                  <a:schemeClr val="accent5">
                    <a:lumMod val="50000"/>
                  </a:schemeClr>
                </a:solidFill>
              </a:rPr>
              <a:t> SAMPLING  ?</a:t>
            </a:r>
          </a:p>
        </p:txBody>
      </p:sp>
      <p:sp>
        <p:nvSpPr>
          <p:cNvPr id="3" name="Content Placeholder 2">
            <a:extLst>
              <a:ext uri="{FF2B5EF4-FFF2-40B4-BE49-F238E27FC236}">
                <a16:creationId xmlns:a16="http://schemas.microsoft.com/office/drawing/2014/main" xmlns="" id="{BF9F7713-45F3-49F4-B822-8C8C68DFD893}"/>
              </a:ext>
            </a:extLst>
          </p:cNvPr>
          <p:cNvSpPr>
            <a:spLocks noGrp="1"/>
          </p:cNvSpPr>
          <p:nvPr>
            <p:ph sz="quarter" idx="13"/>
          </p:nvPr>
        </p:nvSpPr>
        <p:spPr>
          <a:xfrm>
            <a:off x="812800" y="2295330"/>
            <a:ext cx="9070287" cy="3910207"/>
          </a:xfrm>
        </p:spPr>
        <p:txBody>
          <a:bodyPr>
            <a:normAutofit/>
          </a:bodyPr>
          <a:lstStyle/>
          <a:p>
            <a:pPr marL="0" indent="0">
              <a:lnSpc>
                <a:spcPct val="100000"/>
              </a:lnSpc>
              <a:buFont typeface="Arial" panose="020B0604020202020204" pitchFamily="34" charset="0"/>
              <a:buNone/>
            </a:pPr>
            <a:r>
              <a:rPr lang="en-US" sz="2400" dirty="0">
                <a:cs typeface="Arial" panose="020B0604020202020204" pitchFamily="34" charset="0"/>
              </a:rPr>
              <a:t> </a:t>
            </a:r>
          </a:p>
          <a:p>
            <a:pPr marL="0" indent="0">
              <a:lnSpc>
                <a:spcPct val="100000"/>
              </a:lnSpc>
              <a:buFont typeface="Arial" panose="020B0604020202020204" pitchFamily="34" charset="0"/>
              <a:buNone/>
            </a:pPr>
            <a:r>
              <a:rPr lang="en-US" sz="2400" dirty="0">
                <a:cs typeface="Arial" panose="020B0604020202020204" pitchFamily="34" charset="0"/>
              </a:rPr>
              <a:t>  </a:t>
            </a:r>
            <a:r>
              <a:rPr lang="en-US" sz="2400" dirty="0">
                <a:solidFill>
                  <a:schemeClr val="tx1">
                    <a:lumMod val="50000"/>
                    <a:lumOff val="50000"/>
                  </a:schemeClr>
                </a:solidFill>
                <a:cs typeface="Arial" panose="020B0604020202020204" pitchFamily="34" charset="0"/>
              </a:rPr>
              <a:t>Stratified Sampling:</a:t>
            </a:r>
          </a:p>
          <a:p>
            <a:pPr>
              <a:lnSpc>
                <a:spcPct val="100000"/>
              </a:lnSpc>
            </a:pPr>
            <a:r>
              <a:rPr lang="en-US" sz="2400" dirty="0">
                <a:cs typeface="Arial" panose="020B0604020202020204" pitchFamily="34" charset="0"/>
              </a:rPr>
              <a:t>You can apply the stratified sampling method where the population involves mixed characteristics and you want to make sure that you have represent  each character is equally .</a:t>
            </a:r>
          </a:p>
          <a:p>
            <a:pPr marL="0" indent="0">
              <a:lnSpc>
                <a:spcPct val="100000"/>
              </a:lnSpc>
              <a:buFont typeface="Arial" panose="020B0604020202020204" pitchFamily="34" charset="0"/>
              <a:buNone/>
            </a:pPr>
            <a:r>
              <a:rPr lang="en-IN" sz="2400" dirty="0">
                <a:cs typeface="Arial" panose="020B0604020202020204" pitchFamily="34" charset="0"/>
              </a:rPr>
              <a:t> </a:t>
            </a:r>
            <a:r>
              <a:rPr lang="en-IN" sz="2400" dirty="0">
                <a:solidFill>
                  <a:schemeClr val="tx1">
                    <a:lumMod val="50000"/>
                    <a:lumOff val="50000"/>
                  </a:schemeClr>
                </a:solidFill>
                <a:cs typeface="Arial" panose="020B0604020202020204" pitchFamily="34" charset="0"/>
              </a:rPr>
              <a:t>Simple Random Sampling:</a:t>
            </a:r>
            <a:endParaRPr lang="en-US" sz="2400" dirty="0">
              <a:solidFill>
                <a:schemeClr val="tx1">
                  <a:lumMod val="50000"/>
                  <a:lumOff val="50000"/>
                </a:schemeClr>
              </a:solidFill>
              <a:cs typeface="Arial" panose="020B0604020202020204" pitchFamily="34" charset="0"/>
            </a:endParaRPr>
          </a:p>
          <a:p>
            <a:pPr>
              <a:lnSpc>
                <a:spcPct val="100000"/>
              </a:lnSpc>
            </a:pPr>
            <a:r>
              <a:rPr lang="en-US" sz="2400" dirty="0">
                <a:cs typeface="Arial" panose="020B0604020202020204" pitchFamily="34" charset="0"/>
              </a:rPr>
              <a:t>It is a type of probability sampling method by using which you can provide all people in the population with a chance to get select as a participant</a:t>
            </a:r>
          </a:p>
          <a:p>
            <a:pPr>
              <a:lnSpc>
                <a:spcPct val="100000"/>
              </a:lnSpc>
            </a:pPr>
            <a:endParaRPr lang="en-US" sz="2400" dirty="0">
              <a:cs typeface="Arial" panose="020B0604020202020204" pitchFamily="34" charset="0"/>
            </a:endParaRPr>
          </a:p>
          <a:p>
            <a:pPr>
              <a:lnSpc>
                <a:spcPct val="100000"/>
              </a:lnSpc>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517BB622-1780-4D5C-B1AC-48D038A12A9F}"/>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3794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1548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2263F-E0F1-4D27-9BA7-CB70ED8F4CA3}"/>
              </a:ext>
            </a:extLst>
          </p:cNvPr>
          <p:cNvSpPr>
            <a:spLocks noGrp="1"/>
          </p:cNvSpPr>
          <p:nvPr>
            <p:ph type="title"/>
          </p:nvPr>
        </p:nvSpPr>
        <p:spPr>
          <a:xfrm>
            <a:off x="838200" y="1203643"/>
            <a:ext cx="9044887" cy="650240"/>
          </a:xfrm>
        </p:spPr>
        <p:txBody>
          <a:bodyPr>
            <a:normAutofit/>
          </a:bodyPr>
          <a:lstStyle/>
          <a:p>
            <a:pPr algn="ctr"/>
            <a:r>
              <a:rPr lang="en-IN" sz="3600" dirty="0">
                <a:solidFill>
                  <a:schemeClr val="accent5">
                    <a:lumMod val="50000"/>
                  </a:schemeClr>
                </a:solidFill>
              </a:rPr>
              <a:t>WHAT IS STATISTICS?</a:t>
            </a:r>
          </a:p>
        </p:txBody>
      </p:sp>
      <p:sp>
        <p:nvSpPr>
          <p:cNvPr id="3" name="Content Placeholder 2">
            <a:extLst>
              <a:ext uri="{FF2B5EF4-FFF2-40B4-BE49-F238E27FC236}">
                <a16:creationId xmlns:a16="http://schemas.microsoft.com/office/drawing/2014/main" xmlns="" id="{7C1D02E0-C4E8-44CD-B8D7-C83BDA5C2D34}"/>
              </a:ext>
            </a:extLst>
          </p:cNvPr>
          <p:cNvSpPr>
            <a:spLocks noGrp="1"/>
          </p:cNvSpPr>
          <p:nvPr>
            <p:ph sz="quarter" idx="13"/>
          </p:nvPr>
        </p:nvSpPr>
        <p:spPr>
          <a:xfrm>
            <a:off x="838200" y="1930400"/>
            <a:ext cx="9044887" cy="4287520"/>
          </a:xfrm>
        </p:spPr>
        <p:txBody>
          <a:bodyPr>
            <a:normAutofit/>
          </a:bodyPr>
          <a:lstStyle/>
          <a:p>
            <a:r>
              <a:rPr lang="en-US" sz="2400" dirty="0"/>
              <a:t>“Statistics is defined as Collection, Presentation, Analysis and Interpretation of Numerical Data.”</a:t>
            </a:r>
          </a:p>
          <a:p>
            <a:r>
              <a:rPr lang="en-US" sz="2400" dirty="0"/>
              <a:t>Statistics is the science and art of dealing with figure and facts.</a:t>
            </a:r>
          </a:p>
          <a:p>
            <a:endParaRPr lang="en-US" sz="2400" dirty="0"/>
          </a:p>
          <a:p>
            <a:endParaRPr lang="en-US" sz="2400" dirty="0"/>
          </a:p>
          <a:p>
            <a:endParaRPr lang="en-US" sz="2400" dirty="0"/>
          </a:p>
          <a:p>
            <a:endParaRPr lang="en-US" sz="2400" dirty="0"/>
          </a:p>
          <a:p>
            <a:endParaRPr lang="en-US" sz="2400" dirty="0"/>
          </a:p>
          <a:p>
            <a:pPr marL="0" indent="0">
              <a:lnSpc>
                <a:spcPct val="100000"/>
              </a:lnSpc>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A974DE8B-A3ED-474E-8C31-29AFE22A3C5E}"/>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81280" y="76517"/>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
        <p:nvSpPr>
          <p:cNvPr id="5" name="Down Arrow 4"/>
          <p:cNvSpPr/>
          <p:nvPr/>
        </p:nvSpPr>
        <p:spPr>
          <a:xfrm>
            <a:off x="2441448" y="3419856"/>
            <a:ext cx="548640" cy="539496"/>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6821424" y="3410712"/>
            <a:ext cx="594360" cy="5669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143000" y="4160520"/>
            <a:ext cx="3337560" cy="194767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chemeClr val="accent1"/>
                </a:solidFill>
                <a:effectLst>
                  <a:outerShdw blurRad="38100" dist="38100" dir="2700000" algn="tl">
                    <a:srgbClr val="000000">
                      <a:alpha val="43137"/>
                    </a:srgbClr>
                  </a:outerShdw>
                </a:effectLst>
              </a:rPr>
              <a:t>DESCRIPTIVE STATISTICS</a:t>
            </a:r>
          </a:p>
          <a:p>
            <a:pPr algn="ctr"/>
            <a:endParaRPr lang="en-US" b="1" u="sng" dirty="0">
              <a:solidFill>
                <a:schemeClr val="accent1"/>
              </a:solidFill>
              <a:effectLst>
                <a:outerShdw blurRad="38100" dist="38100" dir="2700000" algn="tl">
                  <a:srgbClr val="000000">
                    <a:alpha val="43137"/>
                  </a:srgbClr>
                </a:outerShdw>
              </a:effectLst>
            </a:endParaRPr>
          </a:p>
          <a:p>
            <a:pPr algn="ctr">
              <a:buFont typeface="Arial" pitchFamily="34" charset="0"/>
              <a:buChar char="•"/>
            </a:pPr>
            <a:r>
              <a:rPr lang="en-US" dirty="0">
                <a:solidFill>
                  <a:schemeClr val="accent1"/>
                </a:solidFill>
              </a:rPr>
              <a:t> Collecting, Summarizing and Describing Data</a:t>
            </a:r>
          </a:p>
          <a:p>
            <a:pPr algn="ctr"/>
            <a:endParaRPr lang="en-US" dirty="0">
              <a:solidFill>
                <a:schemeClr val="tx1">
                  <a:lumMod val="10000"/>
                  <a:lumOff val="90000"/>
                </a:schemeClr>
              </a:solidFill>
            </a:endParaRPr>
          </a:p>
        </p:txBody>
      </p:sp>
      <p:sp>
        <p:nvSpPr>
          <p:cNvPr id="9" name="Rounded Rectangle 8"/>
          <p:cNvSpPr/>
          <p:nvPr/>
        </p:nvSpPr>
        <p:spPr>
          <a:xfrm>
            <a:off x="5468112" y="4184904"/>
            <a:ext cx="3337560" cy="194767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accent1"/>
                </a:solidFill>
                <a:effectLst>
                  <a:outerShdw blurRad="38100" dist="38100" dir="2700000" algn="tl">
                    <a:srgbClr val="000000">
                      <a:alpha val="43137"/>
                    </a:srgbClr>
                  </a:outerShdw>
                </a:effectLst>
              </a:rPr>
              <a:t>INFERENCIAL STATISTICS</a:t>
            </a:r>
          </a:p>
          <a:p>
            <a:pPr algn="ctr">
              <a:buFont typeface="Arial" pitchFamily="34" charset="0"/>
              <a:buChar char="•"/>
            </a:pPr>
            <a:r>
              <a:rPr lang="en-US" dirty="0">
                <a:solidFill>
                  <a:schemeClr val="accent1"/>
                </a:solidFill>
              </a:rPr>
              <a:t> Drawing conclusion and/or making decision concerning a population based on sample data.</a:t>
            </a:r>
          </a:p>
          <a:p>
            <a:pPr algn="ctr"/>
            <a:endParaRPr lang="en-US" dirty="0">
              <a:solidFill>
                <a:schemeClr val="accent1"/>
              </a:solidFill>
            </a:endParaRPr>
          </a:p>
        </p:txBody>
      </p:sp>
    </p:spTree>
    <p:extLst>
      <p:ext uri="{BB962C8B-B14F-4D97-AF65-F5344CB8AC3E}">
        <p14:creationId xmlns:p14="http://schemas.microsoft.com/office/powerpoint/2010/main" xmlns="" val="886693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8B358-31E9-4EBA-B770-B336ABD68EC4}"/>
              </a:ext>
            </a:extLst>
          </p:cNvPr>
          <p:cNvSpPr>
            <a:spLocks noGrp="1"/>
          </p:cNvSpPr>
          <p:nvPr>
            <p:ph type="title"/>
          </p:nvPr>
        </p:nvSpPr>
        <p:spPr>
          <a:xfrm>
            <a:off x="1087655" y="867748"/>
            <a:ext cx="8698436" cy="1520890"/>
          </a:xfrm>
        </p:spPr>
        <p:txBody>
          <a:bodyPr>
            <a:normAutofit/>
          </a:bodyPr>
          <a:lstStyle/>
          <a:p>
            <a:pPr algn="ctr"/>
            <a:r>
              <a:rPr lang="en-IN" sz="2000" dirty="0">
                <a:solidFill>
                  <a:schemeClr val="accent5">
                    <a:lumMod val="50000"/>
                  </a:schemeClr>
                </a:solidFill>
              </a:rPr>
              <a:t>WHAT IS SYSTEMATIC &amp; CLUSTER SAMPLING IN </a:t>
            </a:r>
            <a:r>
              <a:rPr lang="en-IN" sz="1800" dirty="0">
                <a:solidFill>
                  <a:schemeClr val="accent5">
                    <a:lumMod val="50000"/>
                  </a:schemeClr>
                </a:solidFill>
              </a:rPr>
              <a:t>PROBABILISTIC</a:t>
            </a:r>
            <a:r>
              <a:rPr lang="en-IN" sz="2000" dirty="0">
                <a:solidFill>
                  <a:schemeClr val="accent5">
                    <a:lumMod val="50000"/>
                  </a:schemeClr>
                </a:solidFill>
              </a:rPr>
              <a:t> SAMPLING  ? </a:t>
            </a:r>
          </a:p>
        </p:txBody>
      </p:sp>
      <p:sp>
        <p:nvSpPr>
          <p:cNvPr id="3" name="Content Placeholder 2">
            <a:extLst>
              <a:ext uri="{FF2B5EF4-FFF2-40B4-BE49-F238E27FC236}">
                <a16:creationId xmlns:a16="http://schemas.microsoft.com/office/drawing/2014/main" xmlns="" id="{DE38BAEC-008B-4AAA-8F3A-70DA982CCD89}"/>
              </a:ext>
            </a:extLst>
          </p:cNvPr>
          <p:cNvSpPr>
            <a:spLocks noGrp="1"/>
          </p:cNvSpPr>
          <p:nvPr>
            <p:ph sz="quarter" idx="13"/>
          </p:nvPr>
        </p:nvSpPr>
        <p:spPr>
          <a:xfrm>
            <a:off x="1087655" y="2631232"/>
            <a:ext cx="8795432" cy="3574305"/>
          </a:xfrm>
        </p:spPr>
        <p:txBody>
          <a:bodyPr>
            <a:normAutofit lnSpcReduction="10000"/>
          </a:bodyPr>
          <a:lstStyle/>
          <a:p>
            <a:pPr marL="0" indent="0">
              <a:buFont typeface="Arial" panose="020B0604020202020204" pitchFamily="34" charset="0"/>
              <a:buNone/>
            </a:pPr>
            <a:endParaRPr lang="en-IN" sz="2400" dirty="0">
              <a:cs typeface="Arial" panose="020B0604020202020204" pitchFamily="34" charset="0"/>
            </a:endParaRPr>
          </a:p>
          <a:p>
            <a:pPr marL="0" indent="0">
              <a:buFont typeface="Arial" panose="020B0604020202020204" pitchFamily="34" charset="0"/>
              <a:buNone/>
            </a:pPr>
            <a:r>
              <a:rPr lang="en-IN" sz="2400" dirty="0">
                <a:cs typeface="Arial" panose="020B0604020202020204" pitchFamily="34" charset="0"/>
              </a:rPr>
              <a:t> </a:t>
            </a:r>
            <a:r>
              <a:rPr lang="en-IN" sz="2400" dirty="0">
                <a:solidFill>
                  <a:schemeClr val="tx1">
                    <a:lumMod val="50000"/>
                    <a:lumOff val="50000"/>
                  </a:schemeClr>
                </a:solidFill>
                <a:cs typeface="Arial" panose="020B0604020202020204" pitchFamily="34" charset="0"/>
              </a:rPr>
              <a:t>Systematic Sampling:</a:t>
            </a:r>
          </a:p>
          <a:p>
            <a:r>
              <a:rPr lang="en-US" sz="2400" dirty="0">
                <a:cs typeface="Arial" panose="020B0604020202020204" pitchFamily="34" charset="0"/>
              </a:rPr>
              <a:t>It is a probability sampling method that includes a listing of all people. In a systematic sampling technique, all people are chosen at a regular interval of time.</a:t>
            </a:r>
          </a:p>
          <a:p>
            <a:pPr marL="0" indent="0">
              <a:buFont typeface="Arial" panose="020B0604020202020204" pitchFamily="34" charset="0"/>
              <a:buNone/>
            </a:pPr>
            <a:r>
              <a:rPr lang="en-US" sz="2400" dirty="0">
                <a:cs typeface="Arial" panose="020B0604020202020204" pitchFamily="34" charset="0"/>
              </a:rPr>
              <a:t> </a:t>
            </a:r>
            <a:r>
              <a:rPr lang="en-US" sz="2400" dirty="0">
                <a:solidFill>
                  <a:schemeClr val="tx1">
                    <a:lumMod val="50000"/>
                    <a:lumOff val="50000"/>
                  </a:schemeClr>
                </a:solidFill>
                <a:cs typeface="Arial" panose="020B0604020202020204" pitchFamily="34" charset="0"/>
              </a:rPr>
              <a:t>Cluster Sampling:</a:t>
            </a:r>
          </a:p>
          <a:p>
            <a:r>
              <a:rPr lang="en-US" sz="2400" dirty="0">
                <a:cs typeface="Arial" panose="020B0604020202020204" pitchFamily="34" charset="0"/>
              </a:rPr>
              <a:t>it is a type of sampling technique that mainly includes categorizing the population into subgroups. While applying this technique you need to make sure that every group consists of similar characteristics.</a:t>
            </a:r>
          </a:p>
          <a:p>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C472C31A-CC1A-42A0-A637-57C4656FC24E}"/>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954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8B358-31E9-4EBA-B770-B336ABD68EC4}"/>
              </a:ext>
            </a:extLst>
          </p:cNvPr>
          <p:cNvSpPr>
            <a:spLocks noGrp="1"/>
          </p:cNvSpPr>
          <p:nvPr>
            <p:ph type="title"/>
          </p:nvPr>
        </p:nvSpPr>
        <p:spPr>
          <a:xfrm>
            <a:off x="1087655" y="1154906"/>
            <a:ext cx="8698436" cy="894715"/>
          </a:xfrm>
        </p:spPr>
        <p:txBody>
          <a:bodyPr>
            <a:noAutofit/>
          </a:bodyPr>
          <a:lstStyle/>
          <a:p>
            <a:pPr algn="ctr"/>
            <a:r>
              <a:rPr lang="en-IN" sz="1800" dirty="0">
                <a:solidFill>
                  <a:schemeClr val="accent5">
                    <a:lumMod val="50000"/>
                  </a:schemeClr>
                </a:solidFill>
              </a:rPr>
              <a:t>WHAT IS SNOWBALL &amp; CONVENIENCE SAMPLING IN NON- PROBABILISTIC SAMPLING?</a:t>
            </a:r>
          </a:p>
        </p:txBody>
      </p:sp>
      <p:sp>
        <p:nvSpPr>
          <p:cNvPr id="3" name="Content Placeholder 2">
            <a:extLst>
              <a:ext uri="{FF2B5EF4-FFF2-40B4-BE49-F238E27FC236}">
                <a16:creationId xmlns:a16="http://schemas.microsoft.com/office/drawing/2014/main" xmlns="" id="{DE38BAEC-008B-4AAA-8F3A-70DA982CCD89}"/>
              </a:ext>
            </a:extLst>
          </p:cNvPr>
          <p:cNvSpPr>
            <a:spLocks noGrp="1"/>
          </p:cNvSpPr>
          <p:nvPr>
            <p:ph sz="quarter" idx="13"/>
          </p:nvPr>
        </p:nvSpPr>
        <p:spPr>
          <a:xfrm>
            <a:off x="1087655" y="1930400"/>
            <a:ext cx="8795432" cy="3949192"/>
          </a:xfrm>
        </p:spPr>
        <p:txBody>
          <a:bodyPr>
            <a:normAutofit/>
          </a:bodyPr>
          <a:lstStyle/>
          <a:p>
            <a:pPr marL="0" indent="0">
              <a:buFont typeface="Arial" panose="020B0604020202020204" pitchFamily="34" charset="0"/>
              <a:buNone/>
            </a:pPr>
            <a:endParaRPr lang="en-IN" sz="2400" dirty="0">
              <a:cs typeface="Arial" panose="020B0604020202020204" pitchFamily="34" charset="0"/>
            </a:endParaRPr>
          </a:p>
          <a:p>
            <a:pPr marL="0" indent="0">
              <a:buFont typeface="Arial" panose="020B0604020202020204" pitchFamily="34" charset="0"/>
              <a:buNone/>
            </a:pPr>
            <a:r>
              <a:rPr lang="en-IN" sz="2400" dirty="0">
                <a:cs typeface="Arial" panose="020B0604020202020204" pitchFamily="34" charset="0"/>
              </a:rPr>
              <a:t> </a:t>
            </a:r>
            <a:r>
              <a:rPr lang="en-IN" sz="2400" dirty="0">
                <a:solidFill>
                  <a:schemeClr val="tx1">
                    <a:lumMod val="50000"/>
                    <a:lumOff val="50000"/>
                  </a:schemeClr>
                </a:solidFill>
                <a:cs typeface="Arial" panose="020B0604020202020204" pitchFamily="34" charset="0"/>
              </a:rPr>
              <a:t>Snowball Sampling:</a:t>
            </a:r>
          </a:p>
          <a:p>
            <a:r>
              <a:rPr lang="en-US" sz="2400" dirty="0">
                <a:cs typeface="Arial" panose="020B0604020202020204" pitchFamily="34" charset="0"/>
              </a:rPr>
              <a:t>This is sampling </a:t>
            </a:r>
            <a:r>
              <a:rPr lang="en-US" sz="2400" dirty="0"/>
              <a:t>in which existing subjects provide referrals to recruit samples required for a research study. </a:t>
            </a:r>
            <a:endParaRPr lang="en-US" sz="2400" dirty="0">
              <a:cs typeface="Arial" panose="020B0604020202020204" pitchFamily="34" charset="0"/>
            </a:endParaRPr>
          </a:p>
          <a:p>
            <a:pPr marL="0" indent="0">
              <a:buFont typeface="Arial" panose="020B0604020202020204" pitchFamily="34" charset="0"/>
              <a:buNone/>
            </a:pPr>
            <a:r>
              <a:rPr lang="en-US" sz="2400" dirty="0">
                <a:cs typeface="Arial" panose="020B0604020202020204" pitchFamily="34" charset="0"/>
              </a:rPr>
              <a:t> </a:t>
            </a:r>
            <a:r>
              <a:rPr lang="en-US" sz="2400" dirty="0">
                <a:solidFill>
                  <a:schemeClr val="tx1">
                    <a:lumMod val="50000"/>
                    <a:lumOff val="50000"/>
                  </a:schemeClr>
                </a:solidFill>
                <a:cs typeface="Arial" panose="020B0604020202020204" pitchFamily="34" charset="0"/>
              </a:rPr>
              <a:t>Convenience Sampling:</a:t>
            </a:r>
          </a:p>
          <a:p>
            <a:r>
              <a:rPr lang="en-US" sz="2400" dirty="0"/>
              <a:t>Convenience sampling is defined as a method adopted by researchers where they collect market research data from a conveniently available pool of respondents. </a:t>
            </a:r>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C472C31A-CC1A-42A0-A637-57C4656FC24E}"/>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954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8B358-31E9-4EBA-B770-B336ABD68EC4}"/>
              </a:ext>
            </a:extLst>
          </p:cNvPr>
          <p:cNvSpPr>
            <a:spLocks noGrp="1"/>
          </p:cNvSpPr>
          <p:nvPr>
            <p:ph type="title"/>
          </p:nvPr>
        </p:nvSpPr>
        <p:spPr>
          <a:xfrm>
            <a:off x="1087655" y="1154906"/>
            <a:ext cx="8698436" cy="894715"/>
          </a:xfrm>
        </p:spPr>
        <p:txBody>
          <a:bodyPr>
            <a:noAutofit/>
          </a:bodyPr>
          <a:lstStyle/>
          <a:p>
            <a:pPr algn="ctr"/>
            <a:r>
              <a:rPr lang="en-IN" sz="2000" dirty="0">
                <a:solidFill>
                  <a:schemeClr val="accent5">
                    <a:lumMod val="50000"/>
                  </a:schemeClr>
                </a:solidFill>
              </a:rPr>
              <a:t>WHAT IS JUDGMENTAL &amp; QUOTA SAMPLING  IN NON- PROBABILISTIC SAMPLING ?</a:t>
            </a:r>
          </a:p>
        </p:txBody>
      </p:sp>
      <p:sp>
        <p:nvSpPr>
          <p:cNvPr id="3" name="Content Placeholder 2">
            <a:extLst>
              <a:ext uri="{FF2B5EF4-FFF2-40B4-BE49-F238E27FC236}">
                <a16:creationId xmlns:a16="http://schemas.microsoft.com/office/drawing/2014/main" xmlns="" id="{DE38BAEC-008B-4AAA-8F3A-70DA982CCD89}"/>
              </a:ext>
            </a:extLst>
          </p:cNvPr>
          <p:cNvSpPr>
            <a:spLocks noGrp="1"/>
          </p:cNvSpPr>
          <p:nvPr>
            <p:ph sz="quarter" idx="13"/>
          </p:nvPr>
        </p:nvSpPr>
        <p:spPr>
          <a:xfrm>
            <a:off x="1087655" y="1930400"/>
            <a:ext cx="8795432" cy="4275138"/>
          </a:xfrm>
        </p:spPr>
        <p:txBody>
          <a:bodyPr>
            <a:normAutofit/>
          </a:bodyPr>
          <a:lstStyle/>
          <a:p>
            <a:pPr marL="0" indent="0">
              <a:buFont typeface="Arial" panose="020B0604020202020204" pitchFamily="34" charset="0"/>
              <a:buNone/>
            </a:pPr>
            <a:endParaRPr lang="en-IN" sz="2400" dirty="0">
              <a:cs typeface="Arial" panose="020B0604020202020204" pitchFamily="34" charset="0"/>
            </a:endParaRPr>
          </a:p>
          <a:p>
            <a:pPr marL="0" indent="0">
              <a:buFont typeface="Arial" panose="020B0604020202020204" pitchFamily="34" charset="0"/>
              <a:buNone/>
            </a:pPr>
            <a:r>
              <a:rPr lang="en-IN" sz="2400" dirty="0">
                <a:cs typeface="Arial" panose="020B0604020202020204" pitchFamily="34" charset="0"/>
              </a:rPr>
              <a:t> </a:t>
            </a:r>
            <a:r>
              <a:rPr lang="en-IN" sz="2400" dirty="0">
                <a:solidFill>
                  <a:schemeClr val="tx1">
                    <a:lumMod val="50000"/>
                    <a:lumOff val="50000"/>
                  </a:schemeClr>
                </a:solidFill>
                <a:cs typeface="Arial" panose="020B0604020202020204" pitchFamily="34" charset="0"/>
              </a:rPr>
              <a:t>Judgmental Sampling:</a:t>
            </a:r>
          </a:p>
          <a:p>
            <a:r>
              <a:rPr lang="en-US" sz="2400" dirty="0"/>
              <a:t>Judgment sampling, also referred to as judgmental sampling or authoritative sampling, is a non-probability sampling technique where the researcher selects units to be sampled based on his own existing knowledge, or his professional judgment.</a:t>
            </a:r>
            <a:r>
              <a:rPr lang="en-US" sz="2400" dirty="0">
                <a:cs typeface="Arial" panose="020B0604020202020204" pitchFamily="34" charset="0"/>
              </a:rPr>
              <a:t> </a:t>
            </a:r>
          </a:p>
          <a:p>
            <a:pPr>
              <a:buNone/>
            </a:pPr>
            <a:r>
              <a:rPr lang="en-US" sz="2400" dirty="0">
                <a:solidFill>
                  <a:schemeClr val="tx1">
                    <a:lumMod val="50000"/>
                    <a:lumOff val="50000"/>
                  </a:schemeClr>
                </a:solidFill>
                <a:cs typeface="Arial" panose="020B0604020202020204" pitchFamily="34" charset="0"/>
              </a:rPr>
              <a:t>Quota Sampling:</a:t>
            </a:r>
          </a:p>
          <a:p>
            <a:r>
              <a:rPr lang="en-US" sz="2400" dirty="0"/>
              <a:t>Quota sampling is a type of non-probability sampling where researchers will form a sample of individuals who are representative of a larger population.</a:t>
            </a:r>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C472C31A-CC1A-42A0-A637-57C4656FC24E}"/>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954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42315-8A61-4F7E-95F8-94F625890568}"/>
              </a:ext>
            </a:extLst>
          </p:cNvPr>
          <p:cNvSpPr>
            <a:spLocks noGrp="1"/>
          </p:cNvSpPr>
          <p:nvPr>
            <p:ph type="title"/>
          </p:nvPr>
        </p:nvSpPr>
        <p:spPr>
          <a:xfrm>
            <a:off x="1046004" y="1066799"/>
            <a:ext cx="9044887" cy="721361"/>
          </a:xfrm>
        </p:spPr>
        <p:txBody>
          <a:bodyPr>
            <a:normAutofit/>
          </a:bodyPr>
          <a:lstStyle/>
          <a:p>
            <a:pPr algn="ctr"/>
            <a:r>
              <a:rPr lang="en-IN" sz="3600" dirty="0">
                <a:solidFill>
                  <a:schemeClr val="accent5">
                    <a:lumMod val="50000"/>
                  </a:schemeClr>
                </a:solidFill>
              </a:rPr>
              <a:t>WHAT IS OVER SAMPLING ?</a:t>
            </a:r>
          </a:p>
        </p:txBody>
      </p:sp>
      <p:sp>
        <p:nvSpPr>
          <p:cNvPr id="3" name="Content Placeholder 2">
            <a:extLst>
              <a:ext uri="{FF2B5EF4-FFF2-40B4-BE49-F238E27FC236}">
                <a16:creationId xmlns:a16="http://schemas.microsoft.com/office/drawing/2014/main" xmlns="" id="{771FE8C7-F920-4747-8901-9A0CE9AF02B0}"/>
              </a:ext>
            </a:extLst>
          </p:cNvPr>
          <p:cNvSpPr>
            <a:spLocks noGrp="1"/>
          </p:cNvSpPr>
          <p:nvPr>
            <p:ph sz="quarter" idx="13"/>
          </p:nvPr>
        </p:nvSpPr>
        <p:spPr>
          <a:xfrm>
            <a:off x="1330960" y="1912303"/>
            <a:ext cx="8460211" cy="3787457"/>
          </a:xfrm>
        </p:spPr>
        <p:txBody>
          <a:bodyPr/>
          <a:lstStyle/>
          <a:p>
            <a:pPr marL="0" indent="0">
              <a:buNone/>
            </a:pPr>
            <a:endParaRPr lang="en-US" dirty="0">
              <a:solidFill>
                <a:srgbClr val="292929"/>
              </a:solidFill>
              <a:latin typeface="charter"/>
            </a:endParaRPr>
          </a:p>
          <a:p>
            <a:r>
              <a:rPr lang="en-US" b="0" i="0" dirty="0">
                <a:solidFill>
                  <a:srgbClr val="292929"/>
                </a:solidFill>
                <a:effectLst/>
                <a:latin typeface="charter"/>
              </a:rPr>
              <a:t> Duplicating samples from the minority class</a:t>
            </a:r>
            <a:endParaRPr lang="en-US" b="0" i="0" dirty="0">
              <a:solidFill>
                <a:srgbClr val="292929"/>
              </a:solidFill>
              <a:effectLst/>
              <a:latin typeface="sohne"/>
            </a:endParaRPr>
          </a:p>
          <a:p>
            <a:pPr algn="l"/>
            <a:r>
              <a:rPr lang="en-US" b="0" i="0" dirty="0">
                <a:solidFill>
                  <a:srgbClr val="292929"/>
                </a:solidFill>
                <a:effectLst/>
                <a:latin typeface="charter"/>
              </a:rPr>
              <a:t>Random Oversampling includes selecting random examples from the minority class with replacement and supplementing the training data with multiple copies of this instance, hence it is possible that a single instance may be selected multiple times.</a:t>
            </a:r>
          </a:p>
          <a:p>
            <a:endParaRPr lang="en-IN" dirty="0"/>
          </a:p>
        </p:txBody>
      </p:sp>
      <p:pic>
        <p:nvPicPr>
          <p:cNvPr id="4" name="Picture 2" descr="careereraonline Events | Eventbrite">
            <a:extLst>
              <a:ext uri="{FF2B5EF4-FFF2-40B4-BE49-F238E27FC236}">
                <a16:creationId xmlns:a16="http://schemas.microsoft.com/office/drawing/2014/main" xmlns="" id="{F6B58CCD-13DB-462A-94C3-AB9773867F27}"/>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43694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35477C-B893-4147-A200-FD2F510A56D1}"/>
              </a:ext>
            </a:extLst>
          </p:cNvPr>
          <p:cNvSpPr>
            <a:spLocks noGrp="1"/>
          </p:cNvSpPr>
          <p:nvPr>
            <p:ph type="title"/>
          </p:nvPr>
        </p:nvSpPr>
        <p:spPr>
          <a:xfrm>
            <a:off x="1524000" y="1270000"/>
            <a:ext cx="8359087" cy="548640"/>
          </a:xfrm>
        </p:spPr>
        <p:txBody>
          <a:bodyPr>
            <a:normAutofit fontScale="90000"/>
          </a:bodyPr>
          <a:lstStyle/>
          <a:p>
            <a:pPr algn="ctr"/>
            <a:r>
              <a:rPr lang="en-IN" sz="3600" dirty="0">
                <a:solidFill>
                  <a:schemeClr val="accent5">
                    <a:lumMod val="50000"/>
                  </a:schemeClr>
                </a:solidFill>
                <a:latin typeface="Arial Narrow" panose="020B0606020202030204" pitchFamily="34" charset="0"/>
              </a:rPr>
              <a:t>WHAT IS UNDER SAMPLING ?</a:t>
            </a:r>
          </a:p>
        </p:txBody>
      </p:sp>
      <p:sp>
        <p:nvSpPr>
          <p:cNvPr id="3" name="Content Placeholder 2">
            <a:extLst>
              <a:ext uri="{FF2B5EF4-FFF2-40B4-BE49-F238E27FC236}">
                <a16:creationId xmlns:a16="http://schemas.microsoft.com/office/drawing/2014/main" xmlns="" id="{BF535C81-4A26-4335-8749-8769DBBC56A8}"/>
              </a:ext>
            </a:extLst>
          </p:cNvPr>
          <p:cNvSpPr>
            <a:spLocks noGrp="1"/>
          </p:cNvSpPr>
          <p:nvPr>
            <p:ph sz="quarter" idx="13"/>
          </p:nvPr>
        </p:nvSpPr>
        <p:spPr>
          <a:xfrm>
            <a:off x="1249680" y="1991361"/>
            <a:ext cx="8633408" cy="3437288"/>
          </a:xfrm>
        </p:spPr>
        <p:txBody>
          <a:bodyPr/>
          <a:lstStyle/>
          <a:p>
            <a:r>
              <a:rPr lang="en-US" sz="2400" dirty="0">
                <a:cs typeface="Arial" panose="020B0604020202020204" pitchFamily="34" charset="0"/>
              </a:rPr>
              <a:t>Under sampling — Deleting samples from the majority class.</a:t>
            </a:r>
          </a:p>
          <a:p>
            <a:r>
              <a:rPr lang="en-US" sz="2400" dirty="0">
                <a:cs typeface="Arial" panose="020B0604020202020204" pitchFamily="34" charset="0"/>
              </a:rPr>
              <a:t>Under sampling attempts to reduce the bias(error) associated with imbalanced classes of data.</a:t>
            </a:r>
          </a:p>
          <a:p>
            <a:r>
              <a:rPr lang="en-US" sz="2400" dirty="0">
                <a:cs typeface="Arial" panose="020B0604020202020204" pitchFamily="34" charset="0"/>
              </a:rPr>
              <a:t>You can under sample the majority class, oversample the minority class, or combine the two techniques.</a:t>
            </a:r>
          </a:p>
          <a:p>
            <a:r>
              <a:rPr lang="en-US" sz="2400" dirty="0">
                <a:cs typeface="Arial" panose="020B0604020202020204" pitchFamily="34" charset="0"/>
              </a:rPr>
              <a:t> In general, under sampling (instead of oversampling) the majority class works best for large data sets.</a:t>
            </a:r>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950D2945-12BC-45A5-AC63-DD10761D4E6C}"/>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27720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97D6F9-9B3A-48F3-B3CF-BB2E49C51217}"/>
              </a:ext>
            </a:extLst>
          </p:cNvPr>
          <p:cNvSpPr>
            <a:spLocks noGrp="1"/>
          </p:cNvSpPr>
          <p:nvPr>
            <p:ph type="title"/>
          </p:nvPr>
        </p:nvSpPr>
        <p:spPr>
          <a:xfrm>
            <a:off x="1412240" y="995680"/>
            <a:ext cx="8493760" cy="683830"/>
          </a:xfrm>
        </p:spPr>
        <p:txBody>
          <a:bodyPr>
            <a:noAutofit/>
          </a:bodyPr>
          <a:lstStyle/>
          <a:p>
            <a:pPr algn="ctr"/>
            <a:r>
              <a:rPr lang="en-IN" sz="2400" dirty="0">
                <a:solidFill>
                  <a:schemeClr val="accent5">
                    <a:lumMod val="50000"/>
                  </a:schemeClr>
                </a:solidFill>
              </a:rPr>
              <a:t/>
            </a:r>
            <a:br>
              <a:rPr lang="en-IN" sz="2400" dirty="0">
                <a:solidFill>
                  <a:schemeClr val="accent5">
                    <a:lumMod val="50000"/>
                  </a:schemeClr>
                </a:solidFill>
              </a:rPr>
            </a:br>
            <a:r>
              <a:rPr lang="en-IN" sz="2400" dirty="0">
                <a:solidFill>
                  <a:schemeClr val="accent5">
                    <a:lumMod val="50000"/>
                  </a:schemeClr>
                </a:solidFill>
              </a:rPr>
              <a:t>WHAT IS PROBABILITY DISTRIBUTION ? WHAT ARE ITS TYPES?</a:t>
            </a:r>
            <a:br>
              <a:rPr lang="en-IN" sz="2400" dirty="0">
                <a:solidFill>
                  <a:schemeClr val="accent5">
                    <a:lumMod val="50000"/>
                  </a:schemeClr>
                </a:solidFill>
              </a:rPr>
            </a:br>
            <a:endParaRPr lang="en-IN" sz="2400" dirty="0">
              <a:solidFill>
                <a:schemeClr val="accent5">
                  <a:lumMod val="50000"/>
                </a:schemeClr>
              </a:solidFill>
            </a:endParaRPr>
          </a:p>
        </p:txBody>
      </p:sp>
      <p:graphicFrame>
        <p:nvGraphicFramePr>
          <p:cNvPr id="4" name="Content Placeholder 16">
            <a:extLst>
              <a:ext uri="{FF2B5EF4-FFF2-40B4-BE49-F238E27FC236}">
                <a16:creationId xmlns:a16="http://schemas.microsoft.com/office/drawing/2014/main" xmlns="" id="{F7282936-DC01-4AF3-ABE2-D56BA83C2A06}"/>
              </a:ext>
            </a:extLst>
          </p:cNvPr>
          <p:cNvGraphicFramePr>
            <a:graphicFrameLocks noGrp="1"/>
          </p:cNvGraphicFramePr>
          <p:nvPr>
            <p:ph sz="quarter" idx="13"/>
            <p:extLst>
              <p:ext uri="{D42A27DB-BD31-4B8C-83A1-F6EECF244321}">
                <p14:modId xmlns:p14="http://schemas.microsoft.com/office/powerpoint/2010/main" xmlns="" val="1690099201"/>
              </p:ext>
            </p:extLst>
          </p:nvPr>
        </p:nvGraphicFramePr>
        <p:xfrm>
          <a:off x="1330960" y="1899920"/>
          <a:ext cx="8493760" cy="3682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areereraonline Events | Eventbrite">
            <a:extLst>
              <a:ext uri="{FF2B5EF4-FFF2-40B4-BE49-F238E27FC236}">
                <a16:creationId xmlns:a16="http://schemas.microsoft.com/office/drawing/2014/main" xmlns="" id="{C4601BC0-B320-40CC-87C7-CAA97559E610}"/>
              </a:ext>
            </a:extLst>
          </p:cNvPr>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9854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739D15-6AAD-462C-95B0-04693FA8D047}"/>
              </a:ext>
            </a:extLst>
          </p:cNvPr>
          <p:cNvSpPr>
            <a:spLocks noGrp="1"/>
          </p:cNvSpPr>
          <p:nvPr>
            <p:ph type="title"/>
          </p:nvPr>
        </p:nvSpPr>
        <p:spPr>
          <a:xfrm>
            <a:off x="1035785" y="1154905"/>
            <a:ext cx="8920479" cy="748539"/>
          </a:xfrm>
        </p:spPr>
        <p:txBody>
          <a:bodyPr>
            <a:noAutofit/>
          </a:bodyPr>
          <a:lstStyle/>
          <a:p>
            <a:pPr algn="ctr"/>
            <a:r>
              <a:rPr lang="en-US" sz="2400" dirty="0">
                <a:solidFill>
                  <a:schemeClr val="accent5">
                    <a:lumMod val="50000"/>
                  </a:schemeClr>
                </a:solidFill>
              </a:rPr>
              <a:t/>
            </a:r>
            <a:br>
              <a:rPr lang="en-US" sz="2400" dirty="0">
                <a:solidFill>
                  <a:schemeClr val="accent5">
                    <a:lumMod val="50000"/>
                  </a:schemeClr>
                </a:solidFill>
              </a:rPr>
            </a:br>
            <a:r>
              <a:rPr lang="en-US" sz="2400" dirty="0">
                <a:solidFill>
                  <a:schemeClr val="accent5">
                    <a:lumMod val="50000"/>
                  </a:schemeClr>
                </a:solidFill>
              </a:rPr>
              <a:t>WHAT IS CONTINUOUS PROBABILITY DISTRIBUTION AND ITS TYPES ? </a:t>
            </a:r>
            <a:br>
              <a:rPr lang="en-US" sz="2400" dirty="0">
                <a:solidFill>
                  <a:schemeClr val="accent5">
                    <a:lumMod val="50000"/>
                  </a:schemeClr>
                </a:solidFill>
              </a:rPr>
            </a:br>
            <a:endParaRPr lang="en-IN" sz="24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E1B7F4DF-29B6-46B4-A825-9308BC31584E}"/>
              </a:ext>
            </a:extLst>
          </p:cNvPr>
          <p:cNvSpPr>
            <a:spLocks noGrp="1"/>
          </p:cNvSpPr>
          <p:nvPr>
            <p:ph sz="quarter" idx="13"/>
          </p:nvPr>
        </p:nvSpPr>
        <p:spPr>
          <a:xfrm>
            <a:off x="1280160" y="2034073"/>
            <a:ext cx="8577052" cy="1810139"/>
          </a:xfrm>
        </p:spPr>
        <p:txBody>
          <a:bodyPr>
            <a:normAutofit fontScale="85000" lnSpcReduction="20000"/>
          </a:bodyPr>
          <a:lstStyle/>
          <a:p>
            <a:endParaRPr lang="en-US" sz="2400" dirty="0">
              <a:solidFill>
                <a:schemeClr val="accent5">
                  <a:lumMod val="50000"/>
                </a:schemeClr>
              </a:solidFill>
            </a:endParaRPr>
          </a:p>
          <a:p>
            <a:pPr marL="0" indent="0">
              <a:buNone/>
            </a:pPr>
            <a:r>
              <a:rPr lang="en-US" sz="2400" dirty="0">
                <a:solidFill>
                  <a:schemeClr val="tx1">
                    <a:lumMod val="50000"/>
                    <a:lumOff val="50000"/>
                  </a:schemeClr>
                </a:solidFill>
              </a:rPr>
              <a:t>Normal Distribution:</a:t>
            </a:r>
          </a:p>
          <a:p>
            <a:r>
              <a:rPr lang="en-US" sz="2400" dirty="0"/>
              <a:t> It is also known as the Gaussian distribution, it is a probability distribution that is symmetric about the mean, showing that data near the mean are more frequent in occurrence than data far from the mean.</a:t>
            </a:r>
          </a:p>
          <a:p>
            <a:r>
              <a:rPr lang="en-US" sz="2400" dirty="0"/>
              <a:t> In graph form, normal distribution will appear as a bell curve.</a:t>
            </a:r>
          </a:p>
          <a:p>
            <a:endParaRPr lang="en-US" sz="2400" dirty="0"/>
          </a:p>
        </p:txBody>
      </p:sp>
      <p:pic>
        <p:nvPicPr>
          <p:cNvPr id="5" name="Content Placeholder 3">
            <a:extLst>
              <a:ext uri="{FF2B5EF4-FFF2-40B4-BE49-F238E27FC236}">
                <a16:creationId xmlns:a16="http://schemas.microsoft.com/office/drawing/2014/main" xmlns="" id="{6949CA67-DFD0-41D7-A0D4-72872D070B72}"/>
              </a:ext>
            </a:extLst>
          </p:cNvPr>
          <p:cNvPicPr>
            <a:picLocks noChangeAspect="1"/>
          </p:cNvPicPr>
          <p:nvPr/>
        </p:nvPicPr>
        <p:blipFill>
          <a:blip r:embed="rId2">
            <a:biLevel thresh="75000"/>
            <a:extLst>
              <a:ext uri="{28A0092B-C50C-407E-A947-70E740481C1C}">
                <a14:useLocalDpi xmlns:a14="http://schemas.microsoft.com/office/drawing/2010/main" xmlns="" val="0"/>
              </a:ext>
            </a:extLst>
          </a:blip>
          <a:stretch>
            <a:fillRect/>
          </a:stretch>
        </p:blipFill>
        <p:spPr>
          <a:xfrm>
            <a:off x="2803014" y="4155440"/>
            <a:ext cx="4969385" cy="2523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descr="careereraonline Events | Eventbrite">
            <a:extLst>
              <a:ext uri="{FF2B5EF4-FFF2-40B4-BE49-F238E27FC236}">
                <a16:creationId xmlns:a16="http://schemas.microsoft.com/office/drawing/2014/main" xmlns="" id="{94F6382D-D59C-400C-ADA4-E7F09721B9BB}"/>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40900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BA58D-BB8D-416F-BF0A-C75F39956997}"/>
              </a:ext>
            </a:extLst>
          </p:cNvPr>
          <p:cNvSpPr>
            <a:spLocks noGrp="1"/>
          </p:cNvSpPr>
          <p:nvPr>
            <p:ph type="title"/>
          </p:nvPr>
        </p:nvSpPr>
        <p:spPr>
          <a:xfrm>
            <a:off x="1030972" y="1095529"/>
            <a:ext cx="9044887" cy="566738"/>
          </a:xfrm>
        </p:spPr>
        <p:txBody>
          <a:bodyPr>
            <a:noAutofit/>
          </a:bodyPr>
          <a:lstStyle/>
          <a:p>
            <a:pPr algn="ctr"/>
            <a:r>
              <a:rPr lang="en-US" sz="2400" dirty="0">
                <a:solidFill>
                  <a:schemeClr val="accent5">
                    <a:lumMod val="50000"/>
                  </a:schemeClr>
                </a:solidFill>
              </a:rPr>
              <a:t/>
            </a:r>
            <a:br>
              <a:rPr lang="en-US" sz="2400" dirty="0">
                <a:solidFill>
                  <a:schemeClr val="accent5">
                    <a:lumMod val="50000"/>
                  </a:schemeClr>
                </a:solidFill>
              </a:rPr>
            </a:br>
            <a:r>
              <a:rPr lang="en-US" sz="2400" dirty="0">
                <a:solidFill>
                  <a:schemeClr val="accent5">
                    <a:lumMod val="50000"/>
                  </a:schemeClr>
                </a:solidFill>
              </a:rPr>
              <a:t>WHAT IS  BINOMIAL DISTRIBUTION IN DISCRETE PROBABILITY ?</a:t>
            </a:r>
            <a:br>
              <a:rPr lang="en-US" sz="2400" dirty="0">
                <a:solidFill>
                  <a:schemeClr val="accent5">
                    <a:lumMod val="50000"/>
                  </a:schemeClr>
                </a:solidFill>
              </a:rPr>
            </a:br>
            <a:endParaRPr lang="en-IN" sz="24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655EF31B-1E8B-4658-850B-1CC941E7B4D3}"/>
              </a:ext>
            </a:extLst>
          </p:cNvPr>
          <p:cNvSpPr>
            <a:spLocks noGrp="1"/>
          </p:cNvSpPr>
          <p:nvPr>
            <p:ph sz="quarter" idx="13"/>
          </p:nvPr>
        </p:nvSpPr>
        <p:spPr>
          <a:xfrm>
            <a:off x="1107440" y="1930400"/>
            <a:ext cx="8775647" cy="4275138"/>
          </a:xfrm>
        </p:spPr>
        <p:txBody>
          <a:bodyPr>
            <a:normAutofit/>
          </a:bodyPr>
          <a:lstStyle/>
          <a:p>
            <a:pPr marL="0" indent="0">
              <a:buNone/>
            </a:pPr>
            <a:r>
              <a:rPr lang="en-IN" sz="2400" i="0" dirty="0">
                <a:solidFill>
                  <a:schemeClr val="tx1">
                    <a:lumMod val="50000"/>
                    <a:lumOff val="50000"/>
                  </a:schemeClr>
                </a:solidFill>
                <a:effectLst/>
              </a:rPr>
              <a:t>Binomial Distribution</a:t>
            </a:r>
          </a:p>
          <a:p>
            <a:r>
              <a:rPr lang="en-US" sz="2400" dirty="0"/>
              <a:t>The binomial distribution with parameters n and p is the discrete probability distribution of the number of successes in a sequence of n independent experiments, each asking a yes–no question, and each with its own Boolean-valued outcome: success or failure.</a:t>
            </a:r>
          </a:p>
          <a:p>
            <a:pPr marL="0" indent="0">
              <a:buNone/>
            </a:pPr>
            <a:endParaRPr lang="en-US" sz="2400" dirty="0"/>
          </a:p>
          <a:p>
            <a:endParaRPr lang="en-US" sz="2400" dirty="0"/>
          </a:p>
          <a:p>
            <a:endParaRPr lang="en-US" sz="2400" dirty="0"/>
          </a:p>
          <a:p>
            <a:pPr marL="0" indent="0">
              <a:buNone/>
            </a:pPr>
            <a:endParaRPr lang="en-IN" sz="2400" dirty="0"/>
          </a:p>
          <a:p>
            <a:endParaRPr lang="en-IN" sz="2400" dirty="0"/>
          </a:p>
        </p:txBody>
      </p:sp>
      <p:pic>
        <p:nvPicPr>
          <p:cNvPr id="5" name="Picture 2" descr="Chart, histogram&#10;&#10;Description automatically generated">
            <a:extLst>
              <a:ext uri="{FF2B5EF4-FFF2-40B4-BE49-F238E27FC236}">
                <a16:creationId xmlns:a16="http://schemas.microsoft.com/office/drawing/2014/main" xmlns="" id="{4A373A25-C6C5-43BD-B63B-626BC8CD7B9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11577" y="3950608"/>
            <a:ext cx="5201920" cy="2254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descr="careereraonline Events | Eventbrite">
            <a:extLst>
              <a:ext uri="{FF2B5EF4-FFF2-40B4-BE49-F238E27FC236}">
                <a16:creationId xmlns:a16="http://schemas.microsoft.com/office/drawing/2014/main" xmlns="" id="{85EADD32-F6B0-4B93-BC73-C9ED811159F2}"/>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12925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B60EE2-3934-408B-9393-1E4D290BD932}"/>
              </a:ext>
            </a:extLst>
          </p:cNvPr>
          <p:cNvSpPr>
            <a:spLocks noGrp="1"/>
          </p:cNvSpPr>
          <p:nvPr>
            <p:ph type="title"/>
          </p:nvPr>
        </p:nvSpPr>
        <p:spPr>
          <a:xfrm>
            <a:off x="1290638" y="1154906"/>
            <a:ext cx="8758138" cy="467360"/>
          </a:xfrm>
        </p:spPr>
        <p:txBody>
          <a:bodyPr>
            <a:noAutofit/>
          </a:bodyPr>
          <a:lstStyle/>
          <a:p>
            <a:pPr algn="ctr"/>
            <a:r>
              <a:rPr lang="en-US" sz="2400" dirty="0">
                <a:solidFill>
                  <a:schemeClr val="accent5">
                    <a:lumMod val="50000"/>
                  </a:schemeClr>
                </a:solidFill>
              </a:rPr>
              <a:t/>
            </a:r>
            <a:br>
              <a:rPr lang="en-US" sz="2400" dirty="0">
                <a:solidFill>
                  <a:schemeClr val="accent5">
                    <a:lumMod val="50000"/>
                  </a:schemeClr>
                </a:solidFill>
              </a:rPr>
            </a:br>
            <a:r>
              <a:rPr lang="en-US" sz="2400" dirty="0">
                <a:solidFill>
                  <a:schemeClr val="accent5">
                    <a:lumMod val="50000"/>
                  </a:schemeClr>
                </a:solidFill>
              </a:rPr>
              <a:t>    </a:t>
            </a:r>
            <a:br>
              <a:rPr lang="en-US" sz="2400" dirty="0">
                <a:solidFill>
                  <a:schemeClr val="accent5">
                    <a:lumMod val="50000"/>
                  </a:schemeClr>
                </a:solidFill>
              </a:rPr>
            </a:br>
            <a:r>
              <a:rPr lang="en-US" sz="2400" dirty="0">
                <a:solidFill>
                  <a:schemeClr val="accent5">
                    <a:lumMod val="50000"/>
                  </a:schemeClr>
                </a:solidFill>
              </a:rPr>
              <a:t>WHAT IS  POISSON DISTRIBUTION IN DISCRETE PROBABILITY ?</a:t>
            </a:r>
            <a:br>
              <a:rPr lang="en-US" sz="2400" dirty="0">
                <a:solidFill>
                  <a:schemeClr val="accent5">
                    <a:lumMod val="50000"/>
                  </a:schemeClr>
                </a:solidFill>
              </a:rPr>
            </a:br>
            <a:r>
              <a:rPr lang="en-US" sz="2400" dirty="0">
                <a:solidFill>
                  <a:schemeClr val="accent5">
                    <a:lumMod val="50000"/>
                  </a:schemeClr>
                </a:solidFill>
              </a:rPr>
              <a:t/>
            </a:r>
            <a:br>
              <a:rPr lang="en-US" sz="2400" dirty="0">
                <a:solidFill>
                  <a:schemeClr val="accent5">
                    <a:lumMod val="50000"/>
                  </a:schemeClr>
                </a:solidFill>
              </a:rPr>
            </a:br>
            <a:endParaRPr lang="en-IN" sz="24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707AB521-A319-4D63-89AD-68D2DA232CFA}"/>
              </a:ext>
            </a:extLst>
          </p:cNvPr>
          <p:cNvSpPr>
            <a:spLocks noGrp="1"/>
          </p:cNvSpPr>
          <p:nvPr>
            <p:ph sz="quarter" idx="13"/>
          </p:nvPr>
        </p:nvSpPr>
        <p:spPr>
          <a:xfrm>
            <a:off x="1084309" y="1717039"/>
            <a:ext cx="8758138" cy="4429761"/>
          </a:xfrm>
        </p:spPr>
        <p:txBody>
          <a:bodyPr/>
          <a:lstStyle/>
          <a:p>
            <a:pPr marL="0" indent="0">
              <a:buFont typeface="Arial" panose="020B0604020202020204" pitchFamily="34" charset="0"/>
              <a:buNone/>
            </a:pPr>
            <a:r>
              <a:rPr lang="en-US" sz="2400" dirty="0">
                <a:solidFill>
                  <a:schemeClr val="tx1">
                    <a:lumMod val="50000"/>
                    <a:lumOff val="50000"/>
                  </a:schemeClr>
                </a:solidFill>
                <a:cs typeface="Arial" panose="020B0604020202020204" pitchFamily="34" charset="0"/>
              </a:rPr>
              <a:t>Poisson Distribution</a:t>
            </a:r>
          </a:p>
          <a:p>
            <a:r>
              <a:rPr lang="en-US" sz="2400" dirty="0">
                <a:cs typeface="Arial" panose="020B0604020202020204" pitchFamily="34" charset="0"/>
              </a:rPr>
              <a:t>A Poisson distribution is a distribution that can be used to show how many times an event is likely to occur within a specified period of time﻿.  Helps to understand independent events that occur at a constant rate within a given interval of time. </a:t>
            </a:r>
          </a:p>
          <a:p>
            <a:pPr marL="0" indent="0">
              <a:buFont typeface="Arial" panose="020B0604020202020204" pitchFamily="34" charset="0"/>
              <a:buNone/>
            </a:pPr>
            <a:endParaRPr lang="en-US" sz="2400" dirty="0">
              <a:cs typeface="Arial" panose="020B0604020202020204" pitchFamily="34" charset="0"/>
            </a:endParaRPr>
          </a:p>
          <a:p>
            <a:endParaRPr lang="en-US" sz="2400" dirty="0">
              <a:cs typeface="Arial" panose="020B0604020202020204" pitchFamily="34" charset="0"/>
            </a:endParaRPr>
          </a:p>
          <a:p>
            <a:endParaRPr lang="en-US" sz="2400" dirty="0">
              <a:cs typeface="Arial" panose="020B0604020202020204" pitchFamily="34" charset="0"/>
            </a:endParaRPr>
          </a:p>
          <a:p>
            <a:endParaRPr lang="en-US" sz="2400" dirty="0">
              <a:cs typeface="Arial" panose="020B0604020202020204" pitchFamily="34" charset="0"/>
            </a:endParaRPr>
          </a:p>
          <a:p>
            <a:endParaRPr lang="en-IN" sz="2400" dirty="0">
              <a:cs typeface="Arial" panose="020B0604020202020204" pitchFamily="34" charset="0"/>
            </a:endParaRPr>
          </a:p>
        </p:txBody>
      </p:sp>
      <p:pic>
        <p:nvPicPr>
          <p:cNvPr id="3080" name="Picture 8" descr="Poisson Distribution / Poisson Curve: Simple Definition - Statistics How To">
            <a:extLst>
              <a:ext uri="{FF2B5EF4-FFF2-40B4-BE49-F238E27FC236}">
                <a16:creationId xmlns:a16="http://schemas.microsoft.com/office/drawing/2014/main" xmlns="" id="{AAA1A6E5-63BC-49A8-B3DF-9146637F725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23440" y="3931919"/>
            <a:ext cx="5750560" cy="217424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careereraonline Events | Eventbrite">
            <a:extLst>
              <a:ext uri="{FF2B5EF4-FFF2-40B4-BE49-F238E27FC236}">
                <a16:creationId xmlns:a16="http://schemas.microsoft.com/office/drawing/2014/main" xmlns="" id="{303566C3-65F3-4ADF-94DC-AEA56033196C}"/>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36916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14FF5-37B7-46C1-A895-247DFBC93DC4}"/>
              </a:ext>
            </a:extLst>
          </p:cNvPr>
          <p:cNvSpPr>
            <a:spLocks noGrp="1"/>
          </p:cNvSpPr>
          <p:nvPr>
            <p:ph type="title"/>
          </p:nvPr>
        </p:nvSpPr>
        <p:spPr>
          <a:xfrm>
            <a:off x="1158240" y="1154906"/>
            <a:ext cx="8724847" cy="653574"/>
          </a:xfrm>
        </p:spPr>
        <p:txBody>
          <a:bodyPr>
            <a:normAutofit/>
          </a:bodyPr>
          <a:lstStyle/>
          <a:p>
            <a:pPr algn="ctr"/>
            <a:r>
              <a:rPr lang="en-US" sz="3600" dirty="0">
                <a:solidFill>
                  <a:schemeClr val="accent5">
                    <a:lumMod val="50000"/>
                  </a:schemeClr>
                </a:solidFill>
              </a:rPr>
              <a:t>WHAT IS BAYES' THEOREM ?</a:t>
            </a:r>
            <a:endParaRPr lang="en-IN" sz="36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2D6E0858-BBD4-430F-9AB0-6E68791A1A82}"/>
              </a:ext>
            </a:extLst>
          </p:cNvPr>
          <p:cNvSpPr>
            <a:spLocks noGrp="1"/>
          </p:cNvSpPr>
          <p:nvPr>
            <p:ph sz="quarter" idx="13"/>
          </p:nvPr>
        </p:nvSpPr>
        <p:spPr>
          <a:xfrm>
            <a:off x="1493520" y="1930400"/>
            <a:ext cx="8389567" cy="3119121"/>
          </a:xfrm>
        </p:spPr>
        <p:txBody>
          <a:bodyPr/>
          <a:lstStyle/>
          <a:p>
            <a:r>
              <a:rPr lang="en-US" sz="2400" dirty="0">
                <a:cs typeface="Arial" panose="020B0604020202020204" pitchFamily="34" charset="0"/>
              </a:rPr>
              <a:t>Bayes' theorem is a way to figure out conditional probability.</a:t>
            </a:r>
          </a:p>
          <a:p>
            <a:r>
              <a:rPr lang="en-US" sz="2400" dirty="0">
                <a:cs typeface="Arial" panose="020B0604020202020204" pitchFamily="34" charset="0"/>
              </a:rPr>
              <a:t>Bayes' theorem states that the conditional probability of an event, X, given the occurrence of another event, Y, is equal to the product of the likelihood of Y given X and the probability of X.</a:t>
            </a:r>
          </a:p>
          <a:p>
            <a:pPr marL="0" indent="0">
              <a:buFont typeface="Arial" panose="020B0604020202020204" pitchFamily="34" charset="0"/>
              <a:buNone/>
            </a:pPr>
            <a:endParaRPr lang="en-IN" sz="2400" dirty="0">
              <a:cs typeface="Arial" panose="020B0604020202020204" pitchFamily="34" charset="0"/>
            </a:endParaRPr>
          </a:p>
          <a:p>
            <a:pPr marL="0" indent="0">
              <a:buFont typeface="Arial" panose="020B0604020202020204" pitchFamily="34" charset="0"/>
              <a:buNone/>
            </a:pPr>
            <a:endParaRPr lang="en-US"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C7267C19-9B29-4F5E-A242-313D798DD586}"/>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224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34EC06-7415-4B1A-B00A-7C2C2CA759AF}"/>
              </a:ext>
            </a:extLst>
          </p:cNvPr>
          <p:cNvSpPr>
            <a:spLocks noGrp="1"/>
          </p:cNvSpPr>
          <p:nvPr>
            <p:ph type="title"/>
          </p:nvPr>
        </p:nvSpPr>
        <p:spPr>
          <a:xfrm>
            <a:off x="812324" y="1203643"/>
            <a:ext cx="9044887" cy="709133"/>
          </a:xfrm>
        </p:spPr>
        <p:txBody>
          <a:bodyPr>
            <a:normAutofit/>
          </a:bodyPr>
          <a:lstStyle/>
          <a:p>
            <a:pPr algn="ctr"/>
            <a:r>
              <a:rPr lang="en-US" sz="2400" dirty="0">
                <a:solidFill>
                  <a:schemeClr val="tx1">
                    <a:lumMod val="75000"/>
                    <a:lumOff val="25000"/>
                  </a:schemeClr>
                </a:solidFill>
              </a:rPr>
              <a:t>WHAT IS POPULATION AND SAMPLE IN STATISTICS?</a:t>
            </a:r>
            <a:endParaRPr lang="en-IN" sz="2400"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xmlns="" id="{E1789F3F-84DF-441B-9BD9-0F6999BC27BB}"/>
              </a:ext>
            </a:extLst>
          </p:cNvPr>
          <p:cNvSpPr>
            <a:spLocks noGrp="1"/>
          </p:cNvSpPr>
          <p:nvPr>
            <p:ph sz="quarter" idx="13"/>
          </p:nvPr>
        </p:nvSpPr>
        <p:spPr>
          <a:xfrm>
            <a:off x="812324" y="2108717"/>
            <a:ext cx="9044887" cy="4031505"/>
          </a:xfrm>
        </p:spPr>
        <p:txBody>
          <a:bodyPr/>
          <a:lstStyle/>
          <a:p>
            <a:r>
              <a:rPr lang="en-US" b="1" dirty="0"/>
              <a:t>POPULATION:- </a:t>
            </a:r>
            <a:r>
              <a:rPr lang="en-US" dirty="0"/>
              <a:t>A population is the entire group that you want to draw conclusions about.</a:t>
            </a:r>
          </a:p>
          <a:p>
            <a:r>
              <a:rPr lang="en-US" b="1" dirty="0"/>
              <a:t>SAMPLE:- </a:t>
            </a:r>
            <a:r>
              <a:rPr lang="en-US" dirty="0"/>
              <a:t>A sample is the specific group that you will collect data from.</a:t>
            </a:r>
          </a:p>
          <a:p>
            <a:endParaRPr lang="en-US" b="1" dirty="0"/>
          </a:p>
          <a:p>
            <a:endParaRPr lang="en-US" b="1" dirty="0"/>
          </a:p>
          <a:p>
            <a:endParaRPr lang="en-US" b="1" dirty="0"/>
          </a:p>
          <a:p>
            <a:pPr marL="0" indent="0">
              <a:buNone/>
            </a:pPr>
            <a:endParaRPr lang="en-US" b="1" dirty="0"/>
          </a:p>
          <a:p>
            <a:endParaRPr lang="en-IN" dirty="0"/>
          </a:p>
        </p:txBody>
      </p:sp>
      <p:pic>
        <p:nvPicPr>
          <p:cNvPr id="4" name="Picture 2" descr="careereraonline Events | Eventbrite">
            <a:extLst>
              <a:ext uri="{FF2B5EF4-FFF2-40B4-BE49-F238E27FC236}">
                <a16:creationId xmlns:a16="http://schemas.microsoft.com/office/drawing/2014/main" xmlns="" id="{58B15D04-0362-402E-8AFE-A15341157AC0}"/>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81280" y="76517"/>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pic>
        <p:nvPicPr>
          <p:cNvPr id="1026" name="Picture 2" descr="Difference Between Population and Sample | Difference Between">
            <a:extLst>
              <a:ext uri="{FF2B5EF4-FFF2-40B4-BE49-F238E27FC236}">
                <a16:creationId xmlns:a16="http://schemas.microsoft.com/office/drawing/2014/main" xmlns="" id="{54ADE567-FBBC-4A99-9452-182F3A43396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29812" y="3907290"/>
            <a:ext cx="4497355" cy="19056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26762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9B0CC-F7A9-4404-A970-33666F62E698}"/>
              </a:ext>
            </a:extLst>
          </p:cNvPr>
          <p:cNvSpPr>
            <a:spLocks noGrp="1"/>
          </p:cNvSpPr>
          <p:nvPr>
            <p:ph type="title"/>
          </p:nvPr>
        </p:nvSpPr>
        <p:spPr>
          <a:xfrm>
            <a:off x="1707502" y="1154906"/>
            <a:ext cx="8149709" cy="1289714"/>
          </a:xfrm>
        </p:spPr>
        <p:txBody>
          <a:bodyPr>
            <a:noAutofit/>
          </a:bodyPr>
          <a:lstStyle/>
          <a:p>
            <a:pPr algn="ctr"/>
            <a:r>
              <a:rPr lang="en-US" altLang="en-US" sz="2800" dirty="0">
                <a:solidFill>
                  <a:schemeClr val="accent5">
                    <a:lumMod val="50000"/>
                  </a:schemeClr>
                </a:solidFill>
              </a:rPr>
              <a:t>WHAT ARE THE FORMULA FOR </a:t>
            </a:r>
            <a:r>
              <a:rPr lang="en-US" sz="2800" dirty="0">
                <a:solidFill>
                  <a:schemeClr val="accent5">
                    <a:lumMod val="50000"/>
                  </a:schemeClr>
                </a:solidFill>
              </a:rPr>
              <a:t>BAYES' THEOREM ?</a:t>
            </a:r>
            <a:endParaRPr lang="en-IN" sz="28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B90E2F15-59BA-46AF-9E09-5747AABC6391}"/>
              </a:ext>
            </a:extLst>
          </p:cNvPr>
          <p:cNvSpPr>
            <a:spLocks noGrp="1"/>
          </p:cNvSpPr>
          <p:nvPr>
            <p:ph sz="quarter" idx="13"/>
          </p:nvPr>
        </p:nvSpPr>
        <p:spPr>
          <a:xfrm>
            <a:off x="1155032" y="1930400"/>
            <a:ext cx="8728055" cy="4275138"/>
          </a:xfrm>
        </p:spPr>
        <p:txBody>
          <a:bodyPr>
            <a:normAutofit/>
          </a:bodyPr>
          <a:lstStyle/>
          <a:p>
            <a:pPr fontAlgn="base">
              <a:spcAft>
                <a:spcPct val="0"/>
              </a:spcAft>
            </a:pPr>
            <a:r>
              <a:rPr lang="en-US" altLang="en-US" sz="2400" dirty="0">
                <a:cs typeface="Arial" panose="020B0604020202020204" pitchFamily="34" charset="0"/>
              </a:rPr>
              <a:t>Bayes’ Theorem (also known as Bayes’ rule) is a deceptively simple formula used to calculate </a:t>
            </a:r>
            <a:r>
              <a:rPr lang="en-US" altLang="en-US" sz="2400" dirty="0">
                <a:cs typeface="Arial" panose="020B0604020202020204" pitchFamily="34" charset="0"/>
                <a:hlinkClick r:id="rId2">
                  <a:extLst>
                    <a:ext uri="{A12FA001-AC4F-418D-AE19-62706E023703}">
                      <ahyp:hlinkClr xmlns:ahyp="http://schemas.microsoft.com/office/drawing/2018/hyperlinkcolor" xmlns="" val="tx"/>
                    </a:ext>
                  </a:extLst>
                </a:hlinkClick>
              </a:rPr>
              <a:t>conditional probability</a:t>
            </a:r>
            <a:r>
              <a:rPr lang="en-US" altLang="en-US" sz="2400" dirty="0">
                <a:cs typeface="Arial" panose="020B0604020202020204" pitchFamily="34" charset="0"/>
              </a:rPr>
              <a:t>. </a:t>
            </a:r>
          </a:p>
          <a:p>
            <a:pPr fontAlgn="base">
              <a:spcAft>
                <a:spcPct val="0"/>
              </a:spcAft>
            </a:pPr>
            <a:r>
              <a:rPr lang="en-US" altLang="en-US" sz="2400" dirty="0">
                <a:cs typeface="Arial" panose="020B0604020202020204" pitchFamily="34" charset="0"/>
              </a:rPr>
              <a:t>The Theorem was named after English mathematician Thomas Bayes (1701-1761). The formal definition for the rule is:</a:t>
            </a:r>
          </a:p>
          <a:p>
            <a:pPr marL="0" marR="0" lvl="0" indent="0" fontAlgn="base">
              <a:spcAft>
                <a:spcPct val="0"/>
              </a:spcAft>
              <a:buClrTx/>
              <a:buSzTx/>
              <a:buFont typeface="Arial" panose="020B0604020202020204" pitchFamily="34" charset="0"/>
              <a:buNone/>
              <a:tabLst/>
            </a:pPr>
            <a:endParaRPr lang="en-US" altLang="en-US" sz="2400" dirty="0">
              <a:cs typeface="Arial" panose="020B0604020202020204" pitchFamily="34" charset="0"/>
            </a:endParaRPr>
          </a:p>
          <a:p>
            <a:pPr marL="0" marR="0" lvl="0" indent="0" fontAlgn="base">
              <a:spcAft>
                <a:spcPct val="0"/>
              </a:spcAft>
              <a:buClrTx/>
              <a:buSzTx/>
              <a:buFont typeface="Arial" panose="020B0604020202020204" pitchFamily="34" charset="0"/>
              <a:buNone/>
              <a:tabLst/>
            </a:pPr>
            <a:endParaRPr lang="en-US" altLang="en-US" sz="2400" dirty="0">
              <a:cs typeface="Arial" panose="020B0604020202020204" pitchFamily="34" charset="0"/>
            </a:endParaRPr>
          </a:p>
          <a:p>
            <a:pPr marL="0" marR="0" lvl="0" indent="0" fontAlgn="base">
              <a:spcAft>
                <a:spcPct val="0"/>
              </a:spcAft>
              <a:buClrTx/>
              <a:buSzTx/>
              <a:buFont typeface="Arial" panose="020B0604020202020204" pitchFamily="34" charset="0"/>
              <a:buNone/>
              <a:tabLst/>
            </a:pPr>
            <a:endParaRPr lang="en-US" altLang="en-US" sz="2400" dirty="0">
              <a:cs typeface="Arial" panose="020B0604020202020204" pitchFamily="34" charset="0"/>
            </a:endParaRPr>
          </a:p>
          <a:p>
            <a:pPr marL="0" marR="0" lvl="0" indent="0" fontAlgn="base">
              <a:spcAft>
                <a:spcPct val="0"/>
              </a:spcAft>
              <a:buClrTx/>
              <a:buSzTx/>
              <a:buFont typeface="Arial" panose="020B0604020202020204" pitchFamily="34" charset="0"/>
              <a:buNone/>
              <a:tabLst/>
            </a:pPr>
            <a:endParaRPr lang="en-IN" sz="2400" dirty="0">
              <a:cs typeface="Arial" panose="020B0604020202020204" pitchFamily="34" charset="0"/>
            </a:endParaRPr>
          </a:p>
        </p:txBody>
      </p:sp>
      <p:pic>
        <p:nvPicPr>
          <p:cNvPr id="4" name="Picture 6" descr="bayes' theorem">
            <a:hlinkClick r:id="rId3"/>
            <a:extLst>
              <a:ext uri="{FF2B5EF4-FFF2-40B4-BE49-F238E27FC236}">
                <a16:creationId xmlns:a16="http://schemas.microsoft.com/office/drawing/2014/main" xmlns="" id="{0DDAF2AD-A6FF-425A-8699-8A91179F2C36}"/>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308913" y="4286885"/>
            <a:ext cx="4775200" cy="157543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careereraonline Events | Eventbrite">
            <a:extLst>
              <a:ext uri="{FF2B5EF4-FFF2-40B4-BE49-F238E27FC236}">
                <a16:creationId xmlns:a16="http://schemas.microsoft.com/office/drawing/2014/main" xmlns="" id="{F38F4A9E-207E-4186-AC97-9B7D48A74F07}"/>
              </a:ext>
            </a:extLst>
          </p:cNvPr>
          <p:cNvPicPr>
            <a:picLocks noChangeAspect="1" noChangeArrowheads="1"/>
          </p:cNvPicPr>
          <p:nvPr/>
        </p:nvPicPr>
        <p:blipFill rotWithShape="1">
          <a:blip r:embed="rId5">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29855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16406-BE76-474C-80F2-F6383FFA9C98}"/>
              </a:ext>
            </a:extLst>
          </p:cNvPr>
          <p:cNvSpPr>
            <a:spLocks noGrp="1"/>
          </p:cNvSpPr>
          <p:nvPr>
            <p:ph type="title"/>
          </p:nvPr>
        </p:nvSpPr>
        <p:spPr>
          <a:xfrm>
            <a:off x="924560" y="1005840"/>
            <a:ext cx="8958525" cy="924560"/>
          </a:xfrm>
        </p:spPr>
        <p:txBody>
          <a:bodyPr>
            <a:noAutofit/>
          </a:bodyPr>
          <a:lstStyle/>
          <a:p>
            <a:pPr algn="ctr"/>
            <a:r>
              <a:rPr lang="en-IN" sz="3600" dirty="0">
                <a:solidFill>
                  <a:schemeClr val="accent5">
                    <a:lumMod val="50000"/>
                  </a:schemeClr>
                </a:solidFill>
              </a:rPr>
              <a:t/>
            </a:r>
            <a:br>
              <a:rPr lang="en-IN" sz="3600" dirty="0">
                <a:solidFill>
                  <a:schemeClr val="accent5">
                    <a:lumMod val="50000"/>
                  </a:schemeClr>
                </a:solidFill>
              </a:rPr>
            </a:br>
            <a:r>
              <a:rPr lang="en-IN" sz="3600" dirty="0">
                <a:solidFill>
                  <a:schemeClr val="accent5">
                    <a:lumMod val="50000"/>
                  </a:schemeClr>
                </a:solidFill>
              </a:rPr>
              <a:t>WHAT IS CENTRAL LIMIT THEOREM ?</a:t>
            </a:r>
          </a:p>
        </p:txBody>
      </p:sp>
      <p:sp>
        <p:nvSpPr>
          <p:cNvPr id="3" name="Content Placeholder 2">
            <a:extLst>
              <a:ext uri="{FF2B5EF4-FFF2-40B4-BE49-F238E27FC236}">
                <a16:creationId xmlns:a16="http://schemas.microsoft.com/office/drawing/2014/main" xmlns="" id="{2827B070-6588-4098-8E66-5F2A0489502D}"/>
              </a:ext>
            </a:extLst>
          </p:cNvPr>
          <p:cNvSpPr>
            <a:spLocks noGrp="1"/>
          </p:cNvSpPr>
          <p:nvPr>
            <p:ph sz="quarter" idx="13"/>
          </p:nvPr>
        </p:nvSpPr>
        <p:spPr>
          <a:xfrm>
            <a:off x="1209039" y="1930400"/>
            <a:ext cx="8674047" cy="2172018"/>
          </a:xfrm>
        </p:spPr>
        <p:txBody>
          <a:bodyPr>
            <a:noAutofit/>
          </a:bodyPr>
          <a:lstStyle/>
          <a:p>
            <a:pPr marL="0" indent="0">
              <a:lnSpc>
                <a:spcPct val="110000"/>
              </a:lnSpc>
              <a:buNone/>
            </a:pPr>
            <a:endParaRPr lang="en-US" sz="2400" dirty="0">
              <a:cs typeface="Arial" panose="020B0604020202020204" pitchFamily="34" charset="0"/>
            </a:endParaRPr>
          </a:p>
          <a:p>
            <a:pPr>
              <a:lnSpc>
                <a:spcPct val="110000"/>
              </a:lnSpc>
              <a:buFont typeface="Arial" panose="020B0604020202020204" pitchFamily="34" charset="0"/>
              <a:buChar char="•"/>
            </a:pPr>
            <a:r>
              <a:rPr lang="en-US" sz="2400" dirty="0">
                <a:cs typeface="Arial" panose="020B0604020202020204" pitchFamily="34" charset="0"/>
              </a:rPr>
              <a:t>The central limit theorem (CLT) states that the distribution of sample means approximates a normal distribution as the sample size gets larger.</a:t>
            </a:r>
          </a:p>
          <a:p>
            <a:pPr>
              <a:lnSpc>
                <a:spcPct val="110000"/>
              </a:lnSpc>
              <a:buFont typeface="Arial" panose="020B0604020202020204" pitchFamily="34" charset="0"/>
              <a:buChar char="•"/>
            </a:pPr>
            <a:r>
              <a:rPr lang="en-US" sz="2400" dirty="0">
                <a:cs typeface="Arial" panose="020B0604020202020204" pitchFamily="34" charset="0"/>
              </a:rPr>
              <a:t>Sample sizes equal to or greater than 30 are considered sufficient for the CLT to hold.</a:t>
            </a:r>
          </a:p>
          <a:p>
            <a:pPr marL="0" indent="0">
              <a:lnSpc>
                <a:spcPct val="110000"/>
              </a:lnSpc>
              <a:buFont typeface="Arial" panose="020B0604020202020204" pitchFamily="34" charset="0"/>
              <a:buNone/>
            </a:pPr>
            <a:endParaRPr lang="en-US" sz="2400" dirty="0">
              <a:cs typeface="Arial" panose="020B0604020202020204" pitchFamily="34" charset="0"/>
            </a:endParaRPr>
          </a:p>
        </p:txBody>
      </p:sp>
      <p:pic>
        <p:nvPicPr>
          <p:cNvPr id="8" name="Picture 7">
            <a:extLst>
              <a:ext uri="{FF2B5EF4-FFF2-40B4-BE49-F238E27FC236}">
                <a16:creationId xmlns:a16="http://schemas.microsoft.com/office/drawing/2014/main" xmlns="" id="{E88359B1-C1FE-44C0-93E4-6548EF55E35E}"/>
              </a:ext>
            </a:extLst>
          </p:cNvPr>
          <p:cNvPicPr>
            <a:picLocks noChangeAspect="1"/>
          </p:cNvPicPr>
          <p:nvPr/>
        </p:nvPicPr>
        <p:blipFill rotWithShape="1">
          <a:blip r:embed="rId2"/>
          <a:srcRect l="53811" t="30421" r="14265" b="18576"/>
          <a:stretch/>
        </p:blipFill>
        <p:spPr>
          <a:xfrm>
            <a:off x="2485557" y="4272916"/>
            <a:ext cx="5493967" cy="2309718"/>
          </a:xfrm>
          <a:prstGeom prst="rect">
            <a:avLst/>
          </a:prstGeom>
        </p:spPr>
      </p:pic>
      <p:pic>
        <p:nvPicPr>
          <p:cNvPr id="5" name="Picture 2" descr="careereraonline Events | Eventbrite">
            <a:extLst>
              <a:ext uri="{FF2B5EF4-FFF2-40B4-BE49-F238E27FC236}">
                <a16:creationId xmlns:a16="http://schemas.microsoft.com/office/drawing/2014/main" xmlns="" id="{0BF94ABA-B2C1-4BFF-B805-C1D7DDB43BE8}"/>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8280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46AFDCE-F9E6-4282-9072-6CA9CD41603C}"/>
              </a:ext>
            </a:extLst>
          </p:cNvPr>
          <p:cNvSpPr>
            <a:spLocks noGrp="1"/>
          </p:cNvSpPr>
          <p:nvPr>
            <p:ph sz="quarter" idx="13"/>
          </p:nvPr>
        </p:nvSpPr>
        <p:spPr>
          <a:xfrm>
            <a:off x="1107440" y="1814362"/>
            <a:ext cx="8785272" cy="4468178"/>
          </a:xfrm>
        </p:spPr>
        <p:txBody>
          <a:bodyPr>
            <a:noAutofit/>
          </a:bodyPr>
          <a:lstStyle/>
          <a:p>
            <a:pPr>
              <a:lnSpc>
                <a:spcPct val="100000"/>
              </a:lnSpc>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endParaRPr lang="en-US" altLang="en-US" sz="2400" dirty="0">
              <a:solidFill>
                <a:srgbClr val="333333"/>
              </a:solidFill>
              <a:latin typeface="Roboto" panose="02000000000000000000" pitchFamily="2" charset="0"/>
            </a:endParaRPr>
          </a:p>
          <a:p>
            <a:pPr>
              <a:lnSpc>
                <a:spcPct val="100000"/>
              </a:lnSpc>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endParaRPr lang="en-US" altLang="en-US" sz="2400" dirty="0">
              <a:solidFill>
                <a:srgbClr val="333333"/>
              </a:solidFill>
              <a:latin typeface="Roboto" panose="02000000000000000000" pitchFamily="2" charset="0"/>
            </a:endParaRPr>
          </a:p>
          <a:p>
            <a:pPr>
              <a:lnSpc>
                <a:spcPct val="100000"/>
              </a:lnSpc>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endParaRPr lang="en-US" altLang="en-US" sz="2400" dirty="0">
              <a:solidFill>
                <a:srgbClr val="333333"/>
              </a:solidFill>
              <a:latin typeface="Roboto" panose="02000000000000000000" pitchFamily="2" charset="0"/>
            </a:endParaRPr>
          </a:p>
          <a:p>
            <a:pPr>
              <a:lnSpc>
                <a:spcPct val="100000"/>
              </a:lnSpc>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marL="0" indent="0">
              <a:lnSpc>
                <a:spcPct val="100000"/>
              </a:lnSpc>
              <a:buNone/>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endParaRPr lang="en-US" altLang="en-US" sz="2400" dirty="0">
              <a:solidFill>
                <a:srgbClr val="333333"/>
              </a:solidFill>
              <a:latin typeface="Roboto" panose="02000000000000000000" pitchFamily="2" charset="0"/>
            </a:endParaRPr>
          </a:p>
          <a:p>
            <a:pPr>
              <a:lnSpc>
                <a:spcPct val="100000"/>
              </a:lnSpc>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endParaRPr lang="en-US" altLang="en-US" sz="2400" dirty="0">
              <a:solidFill>
                <a:srgbClr val="333333"/>
              </a:solidFill>
              <a:latin typeface="Roboto" panose="02000000000000000000" pitchFamily="2" charset="0"/>
            </a:endParaRPr>
          </a:p>
          <a:p>
            <a:pPr>
              <a:lnSpc>
                <a:spcPct val="100000"/>
              </a:lnSpc>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endParaRPr lang="en-US" altLang="en-US" sz="2400" dirty="0">
              <a:solidFill>
                <a:srgbClr val="333333"/>
              </a:solidFill>
              <a:latin typeface="Roboto" panose="02000000000000000000" pitchFamily="2" charset="0"/>
            </a:endParaRPr>
          </a:p>
          <a:p>
            <a:pPr marL="0" indent="0">
              <a:lnSpc>
                <a:spcPct val="100000"/>
              </a:lnSpc>
              <a:buNone/>
            </a:pPr>
            <a:endParaRPr lang="en-US" altLang="en-US" sz="2400" dirty="0">
              <a:solidFill>
                <a:srgbClr val="333333"/>
              </a:solidFill>
              <a:latin typeface="Roboto" panose="02000000000000000000" pitchFamily="2" charset="0"/>
            </a:endParaRPr>
          </a:p>
          <a:p>
            <a:pPr marL="0" indent="0">
              <a:lnSpc>
                <a:spcPct val="100000"/>
              </a:lnSpc>
              <a:buNone/>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marL="0" indent="0">
              <a:lnSpc>
                <a:spcPct val="100000"/>
              </a:lnSpc>
              <a:buNone/>
            </a:pPr>
            <a:endParaRPr lang="en-US" altLang="en-US" sz="2400" dirty="0">
              <a:solidFill>
                <a:srgbClr val="333333"/>
              </a:solidFill>
              <a:latin typeface="Roboto" panose="02000000000000000000" pitchFamily="2" charset="0"/>
            </a:endParaRPr>
          </a:p>
          <a:p>
            <a:pPr marL="0" indent="0">
              <a:lnSpc>
                <a:spcPct val="100000"/>
              </a:lnSpc>
              <a:buNone/>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a:lnSpc>
                <a:spcPct val="100000"/>
              </a:lnSpc>
            </a:pPr>
            <a:r>
              <a:rPr kumimoji="0" lang="en-US" altLang="en-US" sz="2400" b="0" i="0" u="none" strike="noStrike" cap="none" normalizeH="0" baseline="0" dirty="0">
                <a:ln>
                  <a:noFill/>
                </a:ln>
                <a:solidFill>
                  <a:srgbClr val="333333"/>
                </a:solidFill>
                <a:effectLst/>
              </a:rPr>
              <a:t>Central limit theorem is applicable for a sufficiently large sample sizes (n ≥ 30). </a:t>
            </a:r>
            <a:endParaRPr lang="en-US" altLang="en-US" sz="2400" dirty="0">
              <a:solidFill>
                <a:srgbClr val="333333"/>
              </a:solidFill>
            </a:endParaRPr>
          </a:p>
          <a:p>
            <a:pPr>
              <a:lnSpc>
                <a:spcPct val="100000"/>
              </a:lnSpc>
            </a:pPr>
            <a:r>
              <a:rPr kumimoji="0" lang="en-US" altLang="en-US" sz="2400" b="0" i="0" u="none" strike="noStrike" cap="none" normalizeH="0" baseline="0" dirty="0">
                <a:ln>
                  <a:noFill/>
                </a:ln>
                <a:solidFill>
                  <a:srgbClr val="333333"/>
                </a:solidFill>
                <a:effectLst/>
              </a:rPr>
              <a:t>The formula for central limit theorem can be stated as follows</a:t>
            </a:r>
            <a:r>
              <a:rPr kumimoji="0" lang="en-US" altLang="en-US" sz="2400" b="0" i="0" u="none" strike="noStrike" cap="none" normalizeH="0" baseline="0" dirty="0">
                <a:ln>
                  <a:noFill/>
                </a:ln>
                <a:solidFill>
                  <a:srgbClr val="333333"/>
                </a:solidFill>
                <a:effectLst/>
                <a:latin typeface="Roboto" panose="02000000000000000000" pitchFamily="2" charset="0"/>
              </a:rPr>
              <a:t>:</a:t>
            </a:r>
          </a:p>
          <a:p>
            <a:pPr marL="0" indent="0">
              <a:lnSpc>
                <a:spcPct val="100000"/>
              </a:lnSpc>
              <a:buNone/>
            </a:pPr>
            <a:endParaRPr lang="en-US" altLang="en-US" sz="2400" dirty="0">
              <a:solidFill>
                <a:srgbClr val="333333"/>
              </a:solidFill>
              <a:latin typeface="Roboto" panose="02000000000000000000" pitchFamily="2" charset="0"/>
            </a:endParaRPr>
          </a:p>
          <a:p>
            <a:pPr marL="0" indent="0">
              <a:lnSpc>
                <a:spcPct val="100000"/>
              </a:lnSpc>
              <a:buNone/>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MathJax_Math-italic"/>
              </a:rPr>
              <a:t> </a:t>
            </a:r>
            <a:endParaRPr kumimoji="0" lang="en-US" altLang="en-US" sz="2400" b="0" i="0" u="none" strike="noStrike" cap="none" normalizeH="0" baseline="0" dirty="0">
              <a:ln>
                <a:noFill/>
              </a:ln>
              <a:solidFill>
                <a:schemeClr val="tx1"/>
              </a:solidFill>
              <a:effectLst/>
            </a:endParaRPr>
          </a:p>
          <a:p>
            <a:pPr marL="0" indent="0">
              <a:buNone/>
            </a:pPr>
            <a:endParaRPr kumimoji="0" lang="en-US" altLang="en-US" sz="2400" b="0" i="0" u="none" strike="noStrike" cap="none" normalizeH="0" baseline="0" dirty="0">
              <a:ln>
                <a:noFill/>
              </a:ln>
              <a:solidFill>
                <a:srgbClr val="333333"/>
              </a:solidFill>
              <a:effectLst/>
              <a:latin typeface="Roboto" panose="02000000000000000000" pitchFamily="2" charset="0"/>
            </a:endParaRPr>
          </a:p>
          <a:p>
            <a:pPr marL="0" indent="0">
              <a:buNone/>
            </a:pPr>
            <a:endParaRPr lang="en-US" altLang="en-US" sz="2400" dirty="0">
              <a:solidFill>
                <a:srgbClr val="333333"/>
              </a:solidFill>
              <a:latin typeface="Roboto" panose="02000000000000000000" pitchFamily="2" charset="0"/>
            </a:endParaRPr>
          </a:p>
          <a:p>
            <a:endParaRPr kumimoji="0" lang="en-US" altLang="en-US" sz="2400" b="0" i="0" u="none" strike="noStrike" cap="none" normalizeH="0" baseline="0" dirty="0">
              <a:ln>
                <a:noFill/>
              </a:ln>
              <a:solidFill>
                <a:srgbClr val="333333"/>
              </a:solidFill>
              <a:effectLst/>
              <a:latin typeface="Roboto" panose="02000000000000000000" pitchFamily="2" charset="0"/>
            </a:endParaRPr>
          </a:p>
          <a:p>
            <a:r>
              <a:rPr kumimoji="0" lang="en-US" altLang="en-US" sz="2400" b="0" i="0" u="none" strike="noStrike" cap="none" normalizeH="0" baseline="0" dirty="0">
                <a:ln>
                  <a:noFill/>
                </a:ln>
                <a:solidFill>
                  <a:srgbClr val="333333"/>
                </a:solidFill>
                <a:effectLst/>
                <a:latin typeface="Roboto" panose="02000000000000000000" pitchFamily="2" charset="0"/>
              </a:rPr>
              <a:t> </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endParaRPr lang="en-IN" sz="2400" dirty="0"/>
          </a:p>
          <a:p>
            <a:endParaRPr lang="en-IN" sz="2400" dirty="0"/>
          </a:p>
        </p:txBody>
      </p:sp>
      <p:pic>
        <p:nvPicPr>
          <p:cNvPr id="6" name="Picture 3" descr="Central Limit Theorem Formula | Calculator (Excel Template)">
            <a:extLst>
              <a:ext uri="{FF2B5EF4-FFF2-40B4-BE49-F238E27FC236}">
                <a16:creationId xmlns:a16="http://schemas.microsoft.com/office/drawing/2014/main" xmlns="" id="{A4D6ABC7-5A5B-4876-A138-4BD8E4F6C6B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92943" y="3712595"/>
            <a:ext cx="5563402" cy="226568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xmlns="" id="{061A9611-3E4D-4F72-8052-54945B35EFD9}"/>
              </a:ext>
            </a:extLst>
          </p:cNvPr>
          <p:cNvSpPr txBox="1"/>
          <p:nvPr/>
        </p:nvSpPr>
        <p:spPr>
          <a:xfrm>
            <a:off x="1491956" y="1297731"/>
            <a:ext cx="8016240" cy="424732"/>
          </a:xfrm>
          <a:prstGeom prst="rect">
            <a:avLst/>
          </a:prstGeom>
          <a:noFill/>
        </p:spPr>
        <p:txBody>
          <a:bodyPr wrap="square" rtlCol="0">
            <a:spAutoFit/>
          </a:bodyPr>
          <a:lstStyle/>
          <a:p>
            <a:pPr algn="ctr">
              <a:lnSpc>
                <a:spcPct val="90000"/>
              </a:lnSpc>
              <a:spcBef>
                <a:spcPct val="0"/>
              </a:spcBef>
            </a:pPr>
            <a:r>
              <a:rPr lang="en-IN" sz="2400" b="1" dirty="0">
                <a:solidFill>
                  <a:schemeClr val="accent5">
                    <a:lumMod val="50000"/>
                  </a:schemeClr>
                </a:solidFill>
                <a:latin typeface="+mj-lt"/>
                <a:ea typeface="+mj-ea"/>
                <a:cs typeface="+mj-cs"/>
              </a:rPr>
              <a:t>WHAT IS THE FORMULA OF CENTRAL LIMIT THEOREM ?</a:t>
            </a:r>
          </a:p>
        </p:txBody>
      </p:sp>
      <p:pic>
        <p:nvPicPr>
          <p:cNvPr id="5" name="Picture 2" descr="careereraonline Events | Eventbrite">
            <a:extLst>
              <a:ext uri="{FF2B5EF4-FFF2-40B4-BE49-F238E27FC236}">
                <a16:creationId xmlns:a16="http://schemas.microsoft.com/office/drawing/2014/main" xmlns="" id="{4A57CA71-594C-404A-9C18-692C766A8B31}"/>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27780"/>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80843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1705F-F48C-4980-A9C2-A1859D026FBD}"/>
              </a:ext>
            </a:extLst>
          </p:cNvPr>
          <p:cNvSpPr>
            <a:spLocks noGrp="1"/>
          </p:cNvSpPr>
          <p:nvPr>
            <p:ph type="title"/>
          </p:nvPr>
        </p:nvSpPr>
        <p:spPr/>
        <p:txBody>
          <a:bodyPr>
            <a:normAutofit/>
          </a:bodyPr>
          <a:lstStyle/>
          <a:p>
            <a:pPr algn="ctr"/>
            <a:r>
              <a:rPr lang="en-IN" sz="3600" dirty="0">
                <a:solidFill>
                  <a:schemeClr val="accent5">
                    <a:lumMod val="50000"/>
                  </a:schemeClr>
                </a:solidFill>
              </a:rPr>
              <a:t>Thank You !!!</a:t>
            </a:r>
          </a:p>
        </p:txBody>
      </p:sp>
      <p:sp>
        <p:nvSpPr>
          <p:cNvPr id="3" name="Content Placeholder 2">
            <a:extLst>
              <a:ext uri="{FF2B5EF4-FFF2-40B4-BE49-F238E27FC236}">
                <a16:creationId xmlns:a16="http://schemas.microsoft.com/office/drawing/2014/main" xmlns=""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ahyp="http://schemas.microsoft.com/office/drawing/2018/hyperlinkcolor" xmlns=""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a16="http://schemas.microsoft.com/office/drawing/2014/main" xmlns=""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a16="http://schemas.microsoft.com/office/drawing/2014/main" xmlns="" id="{3101F597-3B0F-4FF6-B040-1BA87A6B68C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3698" y="1690688"/>
            <a:ext cx="1120874" cy="4514850"/>
          </a:xfrm>
          <a:prstGeom prst="rect">
            <a:avLst/>
          </a:prstGeom>
        </p:spPr>
      </p:pic>
    </p:spTree>
    <p:extLst>
      <p:ext uri="{BB962C8B-B14F-4D97-AF65-F5344CB8AC3E}">
        <p14:creationId xmlns:p14="http://schemas.microsoft.com/office/powerpoint/2010/main" xmlns="" val="224618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2263F-E0F1-4D27-9BA7-CB70ED8F4CA3}"/>
              </a:ext>
            </a:extLst>
          </p:cNvPr>
          <p:cNvSpPr>
            <a:spLocks noGrp="1"/>
          </p:cNvSpPr>
          <p:nvPr>
            <p:ph type="title"/>
          </p:nvPr>
        </p:nvSpPr>
        <p:spPr>
          <a:xfrm>
            <a:off x="838200" y="1203643"/>
            <a:ext cx="9044887" cy="650240"/>
          </a:xfrm>
        </p:spPr>
        <p:txBody>
          <a:bodyPr>
            <a:normAutofit/>
          </a:bodyPr>
          <a:lstStyle/>
          <a:p>
            <a:pPr algn="ctr"/>
            <a:r>
              <a:rPr lang="en-IN" sz="3600" dirty="0">
                <a:solidFill>
                  <a:schemeClr val="accent5">
                    <a:lumMod val="50000"/>
                  </a:schemeClr>
                </a:solidFill>
              </a:rPr>
              <a:t>WHAT ARE THE LEVELS OF MEASUREMENT ?</a:t>
            </a:r>
          </a:p>
        </p:txBody>
      </p:sp>
      <p:graphicFrame>
        <p:nvGraphicFramePr>
          <p:cNvPr id="5" name="Content Placeholder 4"/>
          <p:cNvGraphicFramePr>
            <a:graphicFrameLocks noGrp="1"/>
          </p:cNvGraphicFramePr>
          <p:nvPr>
            <p:ph sz="quarter" idx="13"/>
          </p:nvPr>
        </p:nvGraphicFramePr>
        <p:xfrm>
          <a:off x="838200" y="1930400"/>
          <a:ext cx="9045575" cy="4415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careereraonline Events | Eventbrite">
            <a:extLst>
              <a:ext uri="{FF2B5EF4-FFF2-40B4-BE49-F238E27FC236}">
                <a16:creationId xmlns:a16="http://schemas.microsoft.com/office/drawing/2014/main" xmlns="" id="{A974DE8B-A3ED-474E-8C31-29AFE22A3C5E}"/>
              </a:ext>
            </a:extLst>
          </p:cNvPr>
          <p:cNvPicPr>
            <a:picLocks noChangeAspect="1" noChangeArrowheads="1"/>
          </p:cNvPicPr>
          <p:nvPr/>
        </p:nvPicPr>
        <p:blipFill rotWithShape="1">
          <a:blip r:embed="rId6">
            <a:extLst>
              <a:ext uri="{28A0092B-C50C-407E-A947-70E740481C1C}">
                <a14:useLocalDpi xmlns:a14="http://schemas.microsoft.com/office/drawing/2010/main" xmlns="" val="0"/>
              </a:ext>
            </a:extLst>
          </a:blip>
          <a:srcRect t="27828" b="28506"/>
          <a:stretch/>
        </p:blipFill>
        <p:spPr bwMode="auto">
          <a:xfrm>
            <a:off x="81280" y="76517"/>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8669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62263F-E0F1-4D27-9BA7-CB70ED8F4CA3}"/>
              </a:ext>
            </a:extLst>
          </p:cNvPr>
          <p:cNvSpPr>
            <a:spLocks noGrp="1"/>
          </p:cNvSpPr>
          <p:nvPr>
            <p:ph type="title"/>
          </p:nvPr>
        </p:nvSpPr>
        <p:spPr>
          <a:xfrm>
            <a:off x="838200" y="1203643"/>
            <a:ext cx="9044887" cy="650240"/>
          </a:xfrm>
        </p:spPr>
        <p:txBody>
          <a:bodyPr>
            <a:normAutofit/>
          </a:bodyPr>
          <a:lstStyle/>
          <a:p>
            <a:pPr algn="ctr"/>
            <a:r>
              <a:rPr lang="en-IN" sz="3200" dirty="0">
                <a:solidFill>
                  <a:schemeClr val="accent5">
                    <a:lumMod val="50000"/>
                  </a:schemeClr>
                </a:solidFill>
              </a:rPr>
              <a:t>WHAT IS MEASURES OF CENTRAL TENDANCY ?</a:t>
            </a:r>
          </a:p>
        </p:txBody>
      </p:sp>
      <p:sp>
        <p:nvSpPr>
          <p:cNvPr id="3" name="Content Placeholder 2">
            <a:extLst>
              <a:ext uri="{FF2B5EF4-FFF2-40B4-BE49-F238E27FC236}">
                <a16:creationId xmlns:a16="http://schemas.microsoft.com/office/drawing/2014/main" xmlns="" id="{7C1D02E0-C4E8-44CD-B8D7-C83BDA5C2D34}"/>
              </a:ext>
            </a:extLst>
          </p:cNvPr>
          <p:cNvSpPr>
            <a:spLocks noGrp="1"/>
          </p:cNvSpPr>
          <p:nvPr>
            <p:ph sz="quarter" idx="13"/>
          </p:nvPr>
        </p:nvSpPr>
        <p:spPr>
          <a:xfrm>
            <a:off x="838200" y="1930400"/>
            <a:ext cx="9044887" cy="4287520"/>
          </a:xfrm>
        </p:spPr>
        <p:txBody>
          <a:bodyPr>
            <a:normAutofit/>
          </a:bodyPr>
          <a:lstStyle/>
          <a:p>
            <a:pPr marL="571500" indent="-342900">
              <a:lnSpc>
                <a:spcPct val="100000"/>
              </a:lnSpc>
            </a:pPr>
            <a:r>
              <a:rPr lang="en-US" sz="2400" dirty="0">
                <a:cs typeface="Arial" panose="020B0604020202020204" pitchFamily="34" charset="0"/>
              </a:rPr>
              <a:t>A measure of central tendency represents the center point. </a:t>
            </a:r>
          </a:p>
          <a:p>
            <a:pPr marL="571500" indent="-342900">
              <a:lnSpc>
                <a:spcPct val="100000"/>
              </a:lnSpc>
            </a:pPr>
            <a:r>
              <a:rPr lang="en-US" sz="2400" dirty="0">
                <a:cs typeface="Arial" panose="020B0604020202020204" pitchFamily="34" charset="0"/>
              </a:rPr>
              <a:t>These measures indicate where most values in a distribution fall and are also referred to as the central location of a distribution.</a:t>
            </a:r>
          </a:p>
          <a:p>
            <a:pPr marL="571500" indent="-342900">
              <a:lnSpc>
                <a:spcPct val="100000"/>
              </a:lnSpc>
            </a:pPr>
            <a:r>
              <a:rPr lang="en-US" sz="2400" dirty="0">
                <a:cs typeface="Arial" panose="020B0604020202020204" pitchFamily="34" charset="0"/>
              </a:rPr>
              <a:t>In statistics, the three most common measures of central tendency are the mean, median, and mode.</a:t>
            </a:r>
          </a:p>
          <a:p>
            <a:pPr marL="571500" indent="-342900">
              <a:lnSpc>
                <a:spcPct val="100000"/>
              </a:lnSpc>
            </a:pPr>
            <a:r>
              <a:rPr lang="en-US" sz="2400" dirty="0">
                <a:cs typeface="Arial" panose="020B0604020202020204" pitchFamily="34" charset="0"/>
              </a:rPr>
              <a:t> Each of these measures calculates the location of the central point using a different method.</a:t>
            </a:r>
          </a:p>
          <a:p>
            <a:pPr marL="0" indent="0">
              <a:lnSpc>
                <a:spcPct val="100000"/>
              </a:lnSpc>
              <a:buNone/>
            </a:pPr>
            <a:endParaRPr lang="en-US" sz="2400" dirty="0">
              <a:cs typeface="Arial" panose="020B0604020202020204" pitchFamily="34" charset="0"/>
            </a:endParaRPr>
          </a:p>
          <a:p>
            <a:pPr marL="0" indent="0">
              <a:lnSpc>
                <a:spcPct val="100000"/>
              </a:lnSpc>
              <a:buNone/>
            </a:pPr>
            <a:endParaRPr lang="en-IN" sz="2400" dirty="0">
              <a:cs typeface="Arial" panose="020B0604020202020204" pitchFamily="34" charset="0"/>
            </a:endParaRPr>
          </a:p>
        </p:txBody>
      </p:sp>
      <p:pic>
        <p:nvPicPr>
          <p:cNvPr id="4" name="Picture 2" descr="careereraonline Events | Eventbrite">
            <a:extLst>
              <a:ext uri="{FF2B5EF4-FFF2-40B4-BE49-F238E27FC236}">
                <a16:creationId xmlns:a16="http://schemas.microsoft.com/office/drawing/2014/main" xmlns="" id="{A974DE8B-A3ED-474E-8C31-29AFE22A3C5E}"/>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81280" y="76517"/>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8669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196ED-DE30-4CE9-B7D7-72A27C267E07}"/>
              </a:ext>
            </a:extLst>
          </p:cNvPr>
          <p:cNvSpPr>
            <a:spLocks noGrp="1"/>
          </p:cNvSpPr>
          <p:nvPr>
            <p:ph type="title"/>
          </p:nvPr>
        </p:nvSpPr>
        <p:spPr>
          <a:xfrm>
            <a:off x="812324" y="1148080"/>
            <a:ext cx="9044887" cy="542608"/>
          </a:xfrm>
        </p:spPr>
        <p:txBody>
          <a:bodyPr>
            <a:normAutofit fontScale="90000"/>
          </a:bodyPr>
          <a:lstStyle/>
          <a:p>
            <a:pPr algn="ctr"/>
            <a:r>
              <a:rPr lang="en-IN" sz="4000" dirty="0">
                <a:solidFill>
                  <a:schemeClr val="accent5">
                    <a:lumMod val="50000"/>
                  </a:schemeClr>
                </a:solidFill>
              </a:rPr>
              <a:t>WHAT IS MEAN?</a:t>
            </a:r>
            <a:endParaRPr lang="en-IN" sz="36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5AB1B27E-7145-4FF9-A98E-E5317C3C0312}"/>
              </a:ext>
            </a:extLst>
          </p:cNvPr>
          <p:cNvSpPr>
            <a:spLocks noGrp="1"/>
          </p:cNvSpPr>
          <p:nvPr>
            <p:ph sz="quarter" idx="13"/>
          </p:nvPr>
        </p:nvSpPr>
        <p:spPr>
          <a:xfrm>
            <a:off x="1036320" y="1838961"/>
            <a:ext cx="8930640" cy="4417376"/>
          </a:xfrm>
        </p:spPr>
        <p:txBody>
          <a:bodyPr/>
          <a:lstStyle/>
          <a:p>
            <a:pPr>
              <a:lnSpc>
                <a:spcPct val="100000"/>
              </a:lnSpc>
            </a:pPr>
            <a:r>
              <a:rPr lang="en-US" sz="2400" dirty="0">
                <a:cs typeface="Arial" panose="020B0604020202020204" pitchFamily="34" charset="0"/>
              </a:rPr>
              <a:t>The mean is the arithmetic average, and it is probably the measure of central tendency that you are most familiar. Calculating the mean is very simple. You just add up all of the values and divide by the number of observations in your dataset.</a:t>
            </a: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Font typeface="Arial" panose="020B0604020202020204" pitchFamily="34" charset="0"/>
              <a:buNone/>
            </a:pPr>
            <a:endParaRPr lang="en-IN" sz="2400" dirty="0">
              <a:cs typeface="Arial" panose="020B0604020202020204" pitchFamily="34" charset="0"/>
            </a:endParaRPr>
          </a:p>
        </p:txBody>
      </p:sp>
      <p:pic>
        <p:nvPicPr>
          <p:cNvPr id="3074" name="Picture 2" descr="Population Mean And Sample Mean (video lessons, examples, solutions)">
            <a:extLst>
              <a:ext uri="{FF2B5EF4-FFF2-40B4-BE49-F238E27FC236}">
                <a16:creationId xmlns:a16="http://schemas.microsoft.com/office/drawing/2014/main" xmlns="" id="{81C79305-9EB2-404C-B97E-EFF896544DD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13280" y="3759200"/>
            <a:ext cx="6248400" cy="2306319"/>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careereraonline Events | Eventbrite">
            <a:extLst>
              <a:ext uri="{FF2B5EF4-FFF2-40B4-BE49-F238E27FC236}">
                <a16:creationId xmlns:a16="http://schemas.microsoft.com/office/drawing/2014/main" xmlns="" id="{5E9156AC-44A4-415E-B8CA-96B1737C3069}"/>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20954"/>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496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C1C145-5489-45DC-BE2B-AF609EDE8E3C}"/>
              </a:ext>
            </a:extLst>
          </p:cNvPr>
          <p:cNvSpPr>
            <a:spLocks noGrp="1"/>
          </p:cNvSpPr>
          <p:nvPr>
            <p:ph type="title"/>
          </p:nvPr>
        </p:nvSpPr>
        <p:spPr>
          <a:xfrm>
            <a:off x="812324" y="1127760"/>
            <a:ext cx="9044887" cy="562928"/>
          </a:xfrm>
        </p:spPr>
        <p:txBody>
          <a:bodyPr>
            <a:normAutofit fontScale="90000"/>
          </a:bodyPr>
          <a:lstStyle/>
          <a:p>
            <a:pPr algn="ctr"/>
            <a:r>
              <a:rPr lang="en-IN" sz="4000" dirty="0">
                <a:solidFill>
                  <a:schemeClr val="accent5">
                    <a:lumMod val="50000"/>
                  </a:schemeClr>
                </a:solidFill>
              </a:rPr>
              <a:t>WHAT IS MEDIAN?</a:t>
            </a:r>
            <a:endParaRPr lang="en-IN" sz="36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A1C67646-626A-4CE1-BDE3-EB042D4C1DAF}"/>
              </a:ext>
            </a:extLst>
          </p:cNvPr>
          <p:cNvSpPr>
            <a:spLocks noGrp="1"/>
          </p:cNvSpPr>
          <p:nvPr>
            <p:ph sz="quarter" idx="13"/>
          </p:nvPr>
        </p:nvSpPr>
        <p:spPr>
          <a:xfrm>
            <a:off x="910363" y="1690688"/>
            <a:ext cx="8946848" cy="4334192"/>
          </a:xfrm>
        </p:spPr>
        <p:txBody>
          <a:bodyPr/>
          <a:lstStyle/>
          <a:p>
            <a:pPr>
              <a:lnSpc>
                <a:spcPct val="100000"/>
              </a:lnSpc>
            </a:pPr>
            <a:r>
              <a:rPr lang="en-US" sz="2400" dirty="0">
                <a:cs typeface="Arial" panose="020B0604020202020204" pitchFamily="34" charset="0"/>
              </a:rPr>
              <a:t>The median is the middle value. It is the value that splits the dataset in half. To find the median, order your data from smallest to largest, and then find the data point that has an equal amount of values above it and below it.</a:t>
            </a: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Font typeface="Arial" panose="020B0604020202020204" pitchFamily="34" charset="0"/>
              <a:buNone/>
            </a:pPr>
            <a:r>
              <a:rPr lang="en-US" sz="2400" dirty="0">
                <a:cs typeface="Arial" panose="020B0604020202020204" pitchFamily="34" charset="0"/>
              </a:rPr>
              <a:t>    </a:t>
            </a:r>
            <a:endParaRPr lang="en-IN" sz="2400" dirty="0">
              <a:cs typeface="Arial" panose="020B0604020202020204" pitchFamily="34" charset="0"/>
            </a:endParaRPr>
          </a:p>
        </p:txBody>
      </p:sp>
      <p:pic>
        <p:nvPicPr>
          <p:cNvPr id="4098" name="Picture 2" descr="Descriptive Statistics Dr.Ladish Krishnan Sr.Lecturer of Community Medicine  AIMST. - ppt download">
            <a:extLst>
              <a:ext uri="{FF2B5EF4-FFF2-40B4-BE49-F238E27FC236}">
                <a16:creationId xmlns:a16="http://schemas.microsoft.com/office/drawing/2014/main" xmlns="" id="{50EA25A1-A6E4-4865-A111-4392E5E14E1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40000" y="3515360"/>
            <a:ext cx="5527040" cy="2600959"/>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careereraonline Events | Eventbrite">
            <a:extLst>
              <a:ext uri="{FF2B5EF4-FFF2-40B4-BE49-F238E27FC236}">
                <a16:creationId xmlns:a16="http://schemas.microsoft.com/office/drawing/2014/main" xmlns="" id="{427CD6AB-FBE7-47D5-98D6-3F3C7052E56C}"/>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634"/>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7714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2A9E5-B2D8-44E2-83FD-95EA51C91AE3}"/>
              </a:ext>
            </a:extLst>
          </p:cNvPr>
          <p:cNvSpPr>
            <a:spLocks noGrp="1"/>
          </p:cNvSpPr>
          <p:nvPr>
            <p:ph type="title"/>
          </p:nvPr>
        </p:nvSpPr>
        <p:spPr>
          <a:xfrm>
            <a:off x="812324" y="1158240"/>
            <a:ext cx="9044887" cy="532448"/>
          </a:xfrm>
        </p:spPr>
        <p:txBody>
          <a:bodyPr>
            <a:normAutofit fontScale="90000"/>
          </a:bodyPr>
          <a:lstStyle/>
          <a:p>
            <a:pPr algn="ctr"/>
            <a:r>
              <a:rPr lang="en-IN" sz="4000" dirty="0">
                <a:solidFill>
                  <a:schemeClr val="accent5">
                    <a:lumMod val="50000"/>
                  </a:schemeClr>
                </a:solidFill>
              </a:rPr>
              <a:t>WHAT IS MODE?</a:t>
            </a:r>
            <a:endParaRPr lang="en-IN" sz="3600" dirty="0">
              <a:solidFill>
                <a:schemeClr val="accent5">
                  <a:lumMod val="50000"/>
                </a:schemeClr>
              </a:solidFill>
            </a:endParaRPr>
          </a:p>
        </p:txBody>
      </p:sp>
      <p:sp>
        <p:nvSpPr>
          <p:cNvPr id="3" name="Content Placeholder 2">
            <a:extLst>
              <a:ext uri="{FF2B5EF4-FFF2-40B4-BE49-F238E27FC236}">
                <a16:creationId xmlns:a16="http://schemas.microsoft.com/office/drawing/2014/main" xmlns="" id="{6C8AF1E8-3E2B-4208-81CC-DB9D883200E5}"/>
              </a:ext>
            </a:extLst>
          </p:cNvPr>
          <p:cNvSpPr>
            <a:spLocks noGrp="1"/>
          </p:cNvSpPr>
          <p:nvPr>
            <p:ph sz="quarter" idx="13"/>
          </p:nvPr>
        </p:nvSpPr>
        <p:spPr>
          <a:xfrm>
            <a:off x="812324" y="1865471"/>
            <a:ext cx="9044887" cy="4275138"/>
          </a:xfrm>
        </p:spPr>
        <p:txBody>
          <a:bodyPr/>
          <a:lstStyle/>
          <a:p>
            <a:pPr>
              <a:lnSpc>
                <a:spcPct val="100000"/>
              </a:lnSpc>
            </a:pPr>
            <a:r>
              <a:rPr lang="en-US" sz="2400" dirty="0">
                <a:cs typeface="Arial" panose="020B0604020202020204" pitchFamily="34" charset="0"/>
              </a:rPr>
              <a:t>The mode is the value that occurs the most frequently in your data set.</a:t>
            </a:r>
          </a:p>
          <a:p>
            <a:pPr marL="0" indent="0">
              <a:lnSpc>
                <a:spcPct val="100000"/>
              </a:lnSpc>
              <a:buNone/>
            </a:pPr>
            <a:r>
              <a:rPr lang="en-US" sz="2400" dirty="0">
                <a:cs typeface="Arial" panose="020B0604020202020204" pitchFamily="34" charset="0"/>
              </a:rPr>
              <a:t>     </a:t>
            </a: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US" sz="2400" dirty="0">
              <a:cs typeface="Arial" panose="020B0604020202020204" pitchFamily="34" charset="0"/>
            </a:endParaRPr>
          </a:p>
          <a:p>
            <a:pPr marL="0" indent="0">
              <a:lnSpc>
                <a:spcPct val="100000"/>
              </a:lnSpc>
              <a:buNone/>
            </a:pPr>
            <a:endParaRPr lang="en-IN" sz="2400" dirty="0">
              <a:cs typeface="Arial" panose="020B0604020202020204" pitchFamily="34" charset="0"/>
            </a:endParaRPr>
          </a:p>
        </p:txBody>
      </p:sp>
      <p:pic>
        <p:nvPicPr>
          <p:cNvPr id="5122" name="Picture 2" descr="Histogram showing mode as highest bar in the middle of the continuous distribution as the mode">
            <a:extLst>
              <a:ext uri="{FF2B5EF4-FFF2-40B4-BE49-F238E27FC236}">
                <a16:creationId xmlns:a16="http://schemas.microsoft.com/office/drawing/2014/main" xmlns="" id="{DE5676DB-A52F-416A-9AE0-39BF9C2EADD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00960" y="2814320"/>
            <a:ext cx="5110479" cy="32004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careereraonline Events | Eventbrite">
            <a:extLst>
              <a:ext uri="{FF2B5EF4-FFF2-40B4-BE49-F238E27FC236}">
                <a16:creationId xmlns:a16="http://schemas.microsoft.com/office/drawing/2014/main" xmlns="" id="{00FAE5C7-B6BB-4DEE-ADE1-545EFDCC5A92}"/>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t="27828" b="28506"/>
          <a:stretch/>
        </p:blipFill>
        <p:spPr bwMode="auto">
          <a:xfrm>
            <a:off x="0" y="153828"/>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5648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240CC2-D424-4D94-804A-E969A44ED0C6}"/>
              </a:ext>
            </a:extLst>
          </p:cNvPr>
          <p:cNvSpPr>
            <a:spLocks noGrp="1"/>
          </p:cNvSpPr>
          <p:nvPr>
            <p:ph type="title"/>
          </p:nvPr>
        </p:nvSpPr>
        <p:spPr>
          <a:xfrm>
            <a:off x="812324" y="1026160"/>
            <a:ext cx="9044887" cy="664528"/>
          </a:xfrm>
        </p:spPr>
        <p:txBody>
          <a:bodyPr>
            <a:normAutofit/>
          </a:bodyPr>
          <a:lstStyle/>
          <a:p>
            <a:pPr algn="ctr"/>
            <a:r>
              <a:rPr lang="en-US" altLang="en-US" sz="3600" dirty="0">
                <a:solidFill>
                  <a:schemeClr val="accent5">
                    <a:lumMod val="50000"/>
                  </a:schemeClr>
                </a:solidFill>
              </a:rPr>
              <a:t>WHAT IS MEASURE OF VARIABILITY?</a:t>
            </a:r>
            <a:endParaRPr lang="en-IN" sz="3600" dirty="0">
              <a:solidFill>
                <a:schemeClr val="accent5">
                  <a:lumMod val="50000"/>
                </a:schemeClr>
              </a:solidFill>
            </a:endParaRPr>
          </a:p>
        </p:txBody>
      </p:sp>
      <p:sp>
        <p:nvSpPr>
          <p:cNvPr id="4" name="Rectangle 1">
            <a:extLst>
              <a:ext uri="{FF2B5EF4-FFF2-40B4-BE49-F238E27FC236}">
                <a16:creationId xmlns:a16="http://schemas.microsoft.com/office/drawing/2014/main" xmlns="" id="{F37E0130-A45E-4209-9816-E80C7609870F}"/>
              </a:ext>
            </a:extLst>
          </p:cNvPr>
          <p:cNvSpPr>
            <a:spLocks noGrp="1" noChangeArrowheads="1"/>
          </p:cNvSpPr>
          <p:nvPr>
            <p:ph sz="quarter" idx="13"/>
          </p:nvPr>
        </p:nvSpPr>
        <p:spPr bwMode="auto">
          <a:xfrm>
            <a:off x="1137920" y="1999927"/>
            <a:ext cx="8800571" cy="33842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44436" numCol="1" anchor="ctr" anchorCtr="0" compatLnSpc="1">
            <a:prstTxWarp prst="textNoShape">
              <a:avLst/>
            </a:prstTxWarp>
            <a:spAutoFit/>
          </a:bodyPr>
          <a:lstStyle/>
          <a:p>
            <a:pPr fontAlgn="base">
              <a:lnSpc>
                <a:spcPct val="100000"/>
              </a:lnSpc>
              <a:spcAft>
                <a:spcPct val="0"/>
              </a:spcAft>
            </a:pPr>
            <a:r>
              <a:rPr lang="en-US" altLang="en-US" sz="2400" dirty="0">
                <a:cs typeface="Arial" panose="020B0604020202020204" pitchFamily="34" charset="0"/>
              </a:rPr>
              <a:t>A measure of variability is a summary statistic that represents the amount of dispersion in a dataset.</a:t>
            </a:r>
          </a:p>
          <a:p>
            <a:pPr fontAlgn="base">
              <a:lnSpc>
                <a:spcPct val="100000"/>
              </a:lnSpc>
              <a:spcAft>
                <a:spcPct val="0"/>
              </a:spcAft>
            </a:pPr>
            <a:r>
              <a:rPr lang="en-US" sz="2400" dirty="0">
                <a:cs typeface="Arial" panose="020B0604020202020204" pitchFamily="34" charset="0"/>
              </a:rPr>
              <a:t>Measures of variability define how far away the data points tend to fall from the center. </a:t>
            </a:r>
          </a:p>
          <a:p>
            <a:pPr fontAlgn="base">
              <a:lnSpc>
                <a:spcPct val="100000"/>
              </a:lnSpc>
              <a:spcAft>
                <a:spcPct val="0"/>
              </a:spcAft>
            </a:pPr>
            <a:r>
              <a:rPr lang="en-US" sz="2400" dirty="0">
                <a:cs typeface="Arial" panose="020B0604020202020204" pitchFamily="34" charset="0"/>
              </a:rPr>
              <a:t>A low dispersion indicates that the data points tend to be clustered tightly around the center. High dispersion signifies that they tend to fall further away.</a:t>
            </a:r>
          </a:p>
          <a:p>
            <a:pPr marL="0" indent="0" fontAlgn="base">
              <a:lnSpc>
                <a:spcPct val="100000"/>
              </a:lnSpc>
              <a:spcAft>
                <a:spcPct val="0"/>
              </a:spcAft>
              <a:buNone/>
            </a:pPr>
            <a:endParaRPr lang="en-US" altLang="en-US" sz="2400" dirty="0">
              <a:cs typeface="Arial" panose="020B0604020202020204" pitchFamily="34" charset="0"/>
            </a:endParaRPr>
          </a:p>
        </p:txBody>
      </p:sp>
      <p:pic>
        <p:nvPicPr>
          <p:cNvPr id="5" name="Picture 2" descr="careereraonline Events | Eventbrite">
            <a:extLst>
              <a:ext uri="{FF2B5EF4-FFF2-40B4-BE49-F238E27FC236}">
                <a16:creationId xmlns:a16="http://schemas.microsoft.com/office/drawing/2014/main" xmlns="" id="{EFAE3039-F767-48BE-B5B7-DE8D5ABA7CB3}"/>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27828" b="28506"/>
          <a:stretch/>
        </p:blipFill>
        <p:spPr bwMode="auto">
          <a:xfrm>
            <a:off x="0" y="106997"/>
            <a:ext cx="2581275" cy="112712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2970923"/>
      </p:ext>
    </p:extLst>
  </p:cSld>
  <p:clrMapOvr>
    <a:masterClrMapping/>
  </p:clrMapOvr>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1" id="{66198476-4D85-40BF-B7A8-89FBAF28C706}" vid="{862B4B27-51C0-406F-B0ED-6F131394D583}"/>
    </a:ext>
  </a:extLst>
</a:theme>
</file>

<file path=docProps/app.xml><?xml version="1.0" encoding="utf-8"?>
<Properties xmlns="http://schemas.openxmlformats.org/officeDocument/2006/extended-properties" xmlns:vt="http://schemas.openxmlformats.org/officeDocument/2006/docPropsVTypes">
  <Template>Statistical Methods for Decision Making Careerera (1)</Template>
  <TotalTime>1376</TotalTime>
  <Words>907</Words>
  <Application>Microsoft Office PowerPoint</Application>
  <PresentationFormat>Custom</PresentationFormat>
  <Paragraphs>230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Theme1</vt:lpstr>
      <vt:lpstr>Slide 1</vt:lpstr>
      <vt:lpstr>WHAT IS STATISTICS?</vt:lpstr>
      <vt:lpstr>WHAT IS POPULATION AND SAMPLE IN STATISTICS?</vt:lpstr>
      <vt:lpstr>WHAT ARE THE LEVELS OF MEASUREMENT ?</vt:lpstr>
      <vt:lpstr>WHAT IS MEASURES OF CENTRAL TENDANCY ?</vt:lpstr>
      <vt:lpstr>WHAT IS MEAN?</vt:lpstr>
      <vt:lpstr>WHAT IS MEDIAN?</vt:lpstr>
      <vt:lpstr>WHAT IS MODE?</vt:lpstr>
      <vt:lpstr>WHAT IS MEASURE OF VARIABILITY?</vt:lpstr>
      <vt:lpstr>     VARIABILTY </vt:lpstr>
      <vt:lpstr>WHAT IS VARIANCE ?</vt:lpstr>
      <vt:lpstr>   WHAT IS THE FORMULA OF POPULATION VARIANCE ? </vt:lpstr>
      <vt:lpstr>     WHAT IS SAMPLE VARIANCE FORMULA ? </vt:lpstr>
      <vt:lpstr>     WHAT IS STANDARD DEVIATION ?</vt:lpstr>
      <vt:lpstr>    WHAT IS THE FORMULA OF STANDARD DEVIATION ?</vt:lpstr>
      <vt:lpstr>WHAT IS SAMPLING ?</vt:lpstr>
      <vt:lpstr>WHAT ARE THE TYPES OF SAMPLING TECHNIQUES ?</vt:lpstr>
      <vt:lpstr> EXPLAIN THE TWO PARENT SAMPLING TECHNIQUES ? </vt:lpstr>
      <vt:lpstr>WHAT IS STRATIFIED &amp; SIMPLE RANDOM SAMPLING IN PROBABILISTIC SAMPLING  ?</vt:lpstr>
      <vt:lpstr>WHAT IS SYSTEMATIC &amp; CLUSTER SAMPLING IN PROBABILISTIC SAMPLING  ? </vt:lpstr>
      <vt:lpstr>WHAT IS SNOWBALL &amp; CONVENIENCE SAMPLING IN NON- PROBABILISTIC SAMPLING?</vt:lpstr>
      <vt:lpstr>WHAT IS JUDGMENTAL &amp; QUOTA SAMPLING  IN NON- PROBABILISTIC SAMPLING ?</vt:lpstr>
      <vt:lpstr>WHAT IS OVER SAMPLING ?</vt:lpstr>
      <vt:lpstr>WHAT IS UNDER SAMPLING ?</vt:lpstr>
      <vt:lpstr> WHAT IS PROBABILITY DISTRIBUTION ? WHAT ARE ITS TYPES? </vt:lpstr>
      <vt:lpstr> WHAT IS CONTINUOUS PROBABILITY DISTRIBUTION AND ITS TYPES ?  </vt:lpstr>
      <vt:lpstr> WHAT IS  BINOMIAL DISTRIBUTION IN DISCRETE PROBABILITY ? </vt:lpstr>
      <vt:lpstr>      WHAT IS  POISSON DISTRIBUTION IN DISCRETE PROBABILITY ?  </vt:lpstr>
      <vt:lpstr>WHAT IS BAYES' THEOREM ?</vt:lpstr>
      <vt:lpstr>WHAT ARE THE FORMULA FOR BAYES' THEOREM ?</vt:lpstr>
      <vt:lpstr> WHAT IS CENTRAL LIMIT THEOREM ?</vt:lpstr>
      <vt:lpstr>Slide 32</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kumari</dc:creator>
  <cp:lastModifiedBy>SNVA</cp:lastModifiedBy>
  <cp:revision>208</cp:revision>
  <dcterms:created xsi:type="dcterms:W3CDTF">2021-07-14T09:10:26Z</dcterms:created>
  <dcterms:modified xsi:type="dcterms:W3CDTF">2022-04-28T09:04:20Z</dcterms:modified>
</cp:coreProperties>
</file>