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334" r:id="rId2"/>
    <p:sldId id="335" r:id="rId3"/>
    <p:sldId id="336" r:id="rId4"/>
    <p:sldId id="337" r:id="rId5"/>
    <p:sldId id="398" r:id="rId6"/>
    <p:sldId id="346" r:id="rId7"/>
    <p:sldId id="579" r:id="rId8"/>
    <p:sldId id="580" r:id="rId9"/>
    <p:sldId id="345" r:id="rId10"/>
    <p:sldId id="339" r:id="rId11"/>
    <p:sldId id="347" r:id="rId12"/>
    <p:sldId id="338" r:id="rId13"/>
    <p:sldId id="600" r:id="rId14"/>
    <p:sldId id="397" r:id="rId15"/>
    <p:sldId id="385" r:id="rId16"/>
    <p:sldId id="387" r:id="rId17"/>
    <p:sldId id="601" r:id="rId18"/>
    <p:sldId id="389" r:id="rId19"/>
    <p:sldId id="581" r:id="rId20"/>
    <p:sldId id="582" r:id="rId21"/>
    <p:sldId id="602" r:id="rId22"/>
    <p:sldId id="586" r:id="rId23"/>
    <p:sldId id="583" r:id="rId24"/>
    <p:sldId id="587" r:id="rId25"/>
    <p:sldId id="603" r:id="rId26"/>
    <p:sldId id="421" r:id="rId27"/>
    <p:sldId id="422" r:id="rId28"/>
    <p:sldId id="423" r:id="rId29"/>
    <p:sldId id="588" r:id="rId30"/>
    <p:sldId id="589" r:id="rId31"/>
    <p:sldId id="590" r:id="rId32"/>
    <p:sldId id="591" r:id="rId33"/>
    <p:sldId id="592" r:id="rId34"/>
    <p:sldId id="593" r:id="rId35"/>
    <p:sldId id="595" r:id="rId36"/>
    <p:sldId id="427" r:id="rId37"/>
    <p:sldId id="428" r:id="rId38"/>
    <p:sldId id="429" r:id="rId39"/>
    <p:sldId id="438" r:id="rId40"/>
    <p:sldId id="439" r:id="rId41"/>
    <p:sldId id="605"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606" r:id="rId57"/>
    <p:sldId id="457" r:id="rId58"/>
    <p:sldId id="458" r:id="rId59"/>
    <p:sldId id="459" r:id="rId60"/>
    <p:sldId id="460" r:id="rId61"/>
    <p:sldId id="461" r:id="rId62"/>
    <p:sldId id="462" r:id="rId63"/>
    <p:sldId id="463" r:id="rId64"/>
    <p:sldId id="476" r:id="rId65"/>
    <p:sldId id="464" r:id="rId66"/>
    <p:sldId id="465" r:id="rId67"/>
    <p:sldId id="466" r:id="rId68"/>
    <p:sldId id="467" r:id="rId69"/>
    <p:sldId id="468" r:id="rId70"/>
    <p:sldId id="469" r:id="rId71"/>
    <p:sldId id="33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726"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54F64-49FD-4731-A809-AC0003A8159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C357664B-07CB-475A-BA18-A7D90B95D024}">
      <dgm:prSet phldrT="[Text]"/>
      <dgm:spPr/>
      <dgm:t>
        <a:bodyPr/>
        <a:lstStyle/>
        <a:p>
          <a:r>
            <a:rPr lang="en-US" dirty="0"/>
            <a:t>MACHINE LEARNING</a:t>
          </a:r>
          <a:endParaRPr lang="en-IN" dirty="0"/>
        </a:p>
      </dgm:t>
    </dgm:pt>
    <dgm:pt modelId="{9FBE8A67-E68D-4334-88E8-7FFB30617D85}" type="parTrans" cxnId="{67CA42B7-BA81-43B6-B00A-7F37B0CDC46B}">
      <dgm:prSet/>
      <dgm:spPr/>
      <dgm:t>
        <a:bodyPr/>
        <a:lstStyle/>
        <a:p>
          <a:endParaRPr lang="en-IN"/>
        </a:p>
      </dgm:t>
    </dgm:pt>
    <dgm:pt modelId="{6DF28681-A27A-4286-9137-DAED6FC6A1E1}" type="sibTrans" cxnId="{67CA42B7-BA81-43B6-B00A-7F37B0CDC46B}">
      <dgm:prSet/>
      <dgm:spPr/>
      <dgm:t>
        <a:bodyPr/>
        <a:lstStyle/>
        <a:p>
          <a:endParaRPr lang="en-IN"/>
        </a:p>
      </dgm:t>
    </dgm:pt>
    <dgm:pt modelId="{8B1194A5-4402-472D-9D0E-6269105970C4}">
      <dgm:prSet phldrT="[Text]"/>
      <dgm:spPr/>
      <dgm:t>
        <a:bodyPr/>
        <a:lstStyle/>
        <a:p>
          <a:r>
            <a:rPr lang="en-US" dirty="0"/>
            <a:t>SUPERVISED LEARNING</a:t>
          </a:r>
          <a:endParaRPr lang="en-IN" dirty="0"/>
        </a:p>
      </dgm:t>
    </dgm:pt>
    <dgm:pt modelId="{F2FED74D-F932-437D-B9E3-7D738F360DCF}" type="parTrans" cxnId="{110F7289-00A1-4F7F-A9CF-415B827D23AB}">
      <dgm:prSet/>
      <dgm:spPr/>
      <dgm:t>
        <a:bodyPr/>
        <a:lstStyle/>
        <a:p>
          <a:endParaRPr lang="en-IN"/>
        </a:p>
      </dgm:t>
    </dgm:pt>
    <dgm:pt modelId="{10BB01C1-5615-44F5-A52F-E5089512B5D2}" type="sibTrans" cxnId="{110F7289-00A1-4F7F-A9CF-415B827D23AB}">
      <dgm:prSet/>
      <dgm:spPr/>
      <dgm:t>
        <a:bodyPr/>
        <a:lstStyle/>
        <a:p>
          <a:endParaRPr lang="en-IN"/>
        </a:p>
      </dgm:t>
    </dgm:pt>
    <dgm:pt modelId="{A97DFE84-F8F0-488B-A9CD-EB207007AA8F}">
      <dgm:prSet phldrT="[Text]"/>
      <dgm:spPr/>
      <dgm:t>
        <a:bodyPr/>
        <a:lstStyle/>
        <a:p>
          <a:r>
            <a:rPr lang="en-US" dirty="0"/>
            <a:t>UNSUPERVISED LEARNING</a:t>
          </a:r>
          <a:endParaRPr lang="en-IN" dirty="0"/>
        </a:p>
      </dgm:t>
    </dgm:pt>
    <dgm:pt modelId="{199A409B-4EE6-414D-9EB6-66ED6A759264}" type="parTrans" cxnId="{06310F4B-F054-4A2D-92A3-6743539A7F6B}">
      <dgm:prSet/>
      <dgm:spPr/>
      <dgm:t>
        <a:bodyPr/>
        <a:lstStyle/>
        <a:p>
          <a:endParaRPr lang="en-IN"/>
        </a:p>
      </dgm:t>
    </dgm:pt>
    <dgm:pt modelId="{5CC9F8C3-E028-4090-B9D1-11F58DC34728}" type="sibTrans" cxnId="{06310F4B-F054-4A2D-92A3-6743539A7F6B}">
      <dgm:prSet/>
      <dgm:spPr/>
      <dgm:t>
        <a:bodyPr/>
        <a:lstStyle/>
        <a:p>
          <a:endParaRPr lang="en-IN"/>
        </a:p>
      </dgm:t>
    </dgm:pt>
    <dgm:pt modelId="{393D5F2B-DD92-4803-B808-7A30979ECB84}" type="pres">
      <dgm:prSet presAssocID="{97E54F64-49FD-4731-A809-AC0003A8159C}" presName="hierChild1" presStyleCnt="0">
        <dgm:presLayoutVars>
          <dgm:chPref val="1"/>
          <dgm:dir/>
          <dgm:animOne val="branch"/>
          <dgm:animLvl val="lvl"/>
          <dgm:resizeHandles/>
        </dgm:presLayoutVars>
      </dgm:prSet>
      <dgm:spPr/>
      <dgm:t>
        <a:bodyPr/>
        <a:lstStyle/>
        <a:p>
          <a:endParaRPr lang="en-US"/>
        </a:p>
      </dgm:t>
    </dgm:pt>
    <dgm:pt modelId="{E0C0E4C2-0547-4710-BB5E-D26E73C7E5B0}" type="pres">
      <dgm:prSet presAssocID="{C357664B-07CB-475A-BA18-A7D90B95D024}" presName="hierRoot1" presStyleCnt="0"/>
      <dgm:spPr/>
    </dgm:pt>
    <dgm:pt modelId="{B6D496E7-7B55-4056-AFBF-9B097A517ADD}" type="pres">
      <dgm:prSet presAssocID="{C357664B-07CB-475A-BA18-A7D90B95D024}" presName="composite" presStyleCnt="0"/>
      <dgm:spPr/>
    </dgm:pt>
    <dgm:pt modelId="{3F17E23E-9475-4F7E-AC30-EA8EC770BBF9}" type="pres">
      <dgm:prSet presAssocID="{C357664B-07CB-475A-BA18-A7D90B95D024}" presName="background" presStyleLbl="node0" presStyleIdx="0" presStyleCnt="1"/>
      <dgm:spPr/>
    </dgm:pt>
    <dgm:pt modelId="{7D1B2B8E-69E7-472D-9F1B-028BF88C5FC8}" type="pres">
      <dgm:prSet presAssocID="{C357664B-07CB-475A-BA18-A7D90B95D024}" presName="text" presStyleLbl="fgAcc0" presStyleIdx="0" presStyleCnt="1">
        <dgm:presLayoutVars>
          <dgm:chPref val="3"/>
        </dgm:presLayoutVars>
      </dgm:prSet>
      <dgm:spPr/>
      <dgm:t>
        <a:bodyPr/>
        <a:lstStyle/>
        <a:p>
          <a:endParaRPr lang="en-US"/>
        </a:p>
      </dgm:t>
    </dgm:pt>
    <dgm:pt modelId="{169B14A2-CCFE-43BC-A058-015A67FDB59D}" type="pres">
      <dgm:prSet presAssocID="{C357664B-07CB-475A-BA18-A7D90B95D024}" presName="hierChild2" presStyleCnt="0"/>
      <dgm:spPr/>
    </dgm:pt>
    <dgm:pt modelId="{7E39810A-374A-4209-84F9-A14CA5641ED9}" type="pres">
      <dgm:prSet presAssocID="{F2FED74D-F932-437D-B9E3-7D738F360DCF}" presName="Name10" presStyleLbl="parChTrans1D2" presStyleIdx="0" presStyleCnt="2"/>
      <dgm:spPr/>
      <dgm:t>
        <a:bodyPr/>
        <a:lstStyle/>
        <a:p>
          <a:endParaRPr lang="en-US"/>
        </a:p>
      </dgm:t>
    </dgm:pt>
    <dgm:pt modelId="{D2C90004-4355-433F-8F4A-1570374360DF}" type="pres">
      <dgm:prSet presAssocID="{8B1194A5-4402-472D-9D0E-6269105970C4}" presName="hierRoot2" presStyleCnt="0"/>
      <dgm:spPr/>
    </dgm:pt>
    <dgm:pt modelId="{4612A904-8158-49C2-8782-FF7793E0B6D5}" type="pres">
      <dgm:prSet presAssocID="{8B1194A5-4402-472D-9D0E-6269105970C4}" presName="composite2" presStyleCnt="0"/>
      <dgm:spPr/>
    </dgm:pt>
    <dgm:pt modelId="{CB90F4C1-033F-402A-A245-2108053651B5}" type="pres">
      <dgm:prSet presAssocID="{8B1194A5-4402-472D-9D0E-6269105970C4}" presName="background2" presStyleLbl="node2" presStyleIdx="0" presStyleCnt="2"/>
      <dgm:spPr/>
    </dgm:pt>
    <dgm:pt modelId="{089ABB55-7510-448B-BF9F-A6DE9150F9C7}" type="pres">
      <dgm:prSet presAssocID="{8B1194A5-4402-472D-9D0E-6269105970C4}" presName="text2" presStyleLbl="fgAcc2" presStyleIdx="0" presStyleCnt="2">
        <dgm:presLayoutVars>
          <dgm:chPref val="3"/>
        </dgm:presLayoutVars>
      </dgm:prSet>
      <dgm:spPr/>
      <dgm:t>
        <a:bodyPr/>
        <a:lstStyle/>
        <a:p>
          <a:endParaRPr lang="en-US"/>
        </a:p>
      </dgm:t>
    </dgm:pt>
    <dgm:pt modelId="{4F6ADDAA-488A-4C9D-923D-90E0356D576B}" type="pres">
      <dgm:prSet presAssocID="{8B1194A5-4402-472D-9D0E-6269105970C4}" presName="hierChild3" presStyleCnt="0"/>
      <dgm:spPr/>
    </dgm:pt>
    <dgm:pt modelId="{D8C88EBF-AAF4-4EE9-A2DE-6D3776E95A4B}" type="pres">
      <dgm:prSet presAssocID="{199A409B-4EE6-414D-9EB6-66ED6A759264}" presName="Name10" presStyleLbl="parChTrans1D2" presStyleIdx="1" presStyleCnt="2"/>
      <dgm:spPr/>
      <dgm:t>
        <a:bodyPr/>
        <a:lstStyle/>
        <a:p>
          <a:endParaRPr lang="en-US"/>
        </a:p>
      </dgm:t>
    </dgm:pt>
    <dgm:pt modelId="{3BBD6A52-F034-43C5-8BDF-44B91AB30C5A}" type="pres">
      <dgm:prSet presAssocID="{A97DFE84-F8F0-488B-A9CD-EB207007AA8F}" presName="hierRoot2" presStyleCnt="0"/>
      <dgm:spPr/>
    </dgm:pt>
    <dgm:pt modelId="{91C765E6-A228-42A2-A8AC-B4BDCB0DEBFE}" type="pres">
      <dgm:prSet presAssocID="{A97DFE84-F8F0-488B-A9CD-EB207007AA8F}" presName="composite2" presStyleCnt="0"/>
      <dgm:spPr/>
    </dgm:pt>
    <dgm:pt modelId="{41DA84D7-F652-4DFC-8CD3-5C46A83099DF}" type="pres">
      <dgm:prSet presAssocID="{A97DFE84-F8F0-488B-A9CD-EB207007AA8F}" presName="background2" presStyleLbl="node2" presStyleIdx="1" presStyleCnt="2"/>
      <dgm:spPr/>
    </dgm:pt>
    <dgm:pt modelId="{74338A4B-850B-4D03-BD99-7C997BFD311A}" type="pres">
      <dgm:prSet presAssocID="{A97DFE84-F8F0-488B-A9CD-EB207007AA8F}" presName="text2" presStyleLbl="fgAcc2" presStyleIdx="1" presStyleCnt="2">
        <dgm:presLayoutVars>
          <dgm:chPref val="3"/>
        </dgm:presLayoutVars>
      </dgm:prSet>
      <dgm:spPr/>
      <dgm:t>
        <a:bodyPr/>
        <a:lstStyle/>
        <a:p>
          <a:endParaRPr lang="en-US"/>
        </a:p>
      </dgm:t>
    </dgm:pt>
    <dgm:pt modelId="{F89A9E85-A8C6-43B5-A2A0-39289DC17E88}" type="pres">
      <dgm:prSet presAssocID="{A97DFE84-F8F0-488B-A9CD-EB207007AA8F}" presName="hierChild3" presStyleCnt="0"/>
      <dgm:spPr/>
    </dgm:pt>
  </dgm:ptLst>
  <dgm:cxnLst>
    <dgm:cxn modelId="{D2EEC87C-AD60-45E1-8E56-B322E5E276F7}" type="presOf" srcId="{199A409B-4EE6-414D-9EB6-66ED6A759264}" destId="{D8C88EBF-AAF4-4EE9-A2DE-6D3776E95A4B}" srcOrd="0" destOrd="0" presId="urn:microsoft.com/office/officeart/2005/8/layout/hierarchy1"/>
    <dgm:cxn modelId="{FE7AE051-EB8A-4F82-8545-AD414122ED8A}" type="presOf" srcId="{97E54F64-49FD-4731-A809-AC0003A8159C}" destId="{393D5F2B-DD92-4803-B808-7A30979ECB84}" srcOrd="0" destOrd="0" presId="urn:microsoft.com/office/officeart/2005/8/layout/hierarchy1"/>
    <dgm:cxn modelId="{06310F4B-F054-4A2D-92A3-6743539A7F6B}" srcId="{C357664B-07CB-475A-BA18-A7D90B95D024}" destId="{A97DFE84-F8F0-488B-A9CD-EB207007AA8F}" srcOrd="1" destOrd="0" parTransId="{199A409B-4EE6-414D-9EB6-66ED6A759264}" sibTransId="{5CC9F8C3-E028-4090-B9D1-11F58DC34728}"/>
    <dgm:cxn modelId="{0A22F385-720F-4214-95FE-917D6CE14E4F}" type="presOf" srcId="{F2FED74D-F932-437D-B9E3-7D738F360DCF}" destId="{7E39810A-374A-4209-84F9-A14CA5641ED9}" srcOrd="0" destOrd="0" presId="urn:microsoft.com/office/officeart/2005/8/layout/hierarchy1"/>
    <dgm:cxn modelId="{110F7289-00A1-4F7F-A9CF-415B827D23AB}" srcId="{C357664B-07CB-475A-BA18-A7D90B95D024}" destId="{8B1194A5-4402-472D-9D0E-6269105970C4}" srcOrd="0" destOrd="0" parTransId="{F2FED74D-F932-437D-B9E3-7D738F360DCF}" sibTransId="{10BB01C1-5615-44F5-A52F-E5089512B5D2}"/>
    <dgm:cxn modelId="{EC9AC783-87EE-48F4-BBF7-2299DBF61EFB}" type="presOf" srcId="{8B1194A5-4402-472D-9D0E-6269105970C4}" destId="{089ABB55-7510-448B-BF9F-A6DE9150F9C7}" srcOrd="0" destOrd="0" presId="urn:microsoft.com/office/officeart/2005/8/layout/hierarchy1"/>
    <dgm:cxn modelId="{67CA42B7-BA81-43B6-B00A-7F37B0CDC46B}" srcId="{97E54F64-49FD-4731-A809-AC0003A8159C}" destId="{C357664B-07CB-475A-BA18-A7D90B95D024}" srcOrd="0" destOrd="0" parTransId="{9FBE8A67-E68D-4334-88E8-7FFB30617D85}" sibTransId="{6DF28681-A27A-4286-9137-DAED6FC6A1E1}"/>
    <dgm:cxn modelId="{F17C0807-70CF-43B1-8457-06E877C89521}" type="presOf" srcId="{C357664B-07CB-475A-BA18-A7D90B95D024}" destId="{7D1B2B8E-69E7-472D-9F1B-028BF88C5FC8}" srcOrd="0" destOrd="0" presId="urn:microsoft.com/office/officeart/2005/8/layout/hierarchy1"/>
    <dgm:cxn modelId="{83EBFBD5-52FD-4D71-8C28-546AC05DB6B2}" type="presOf" srcId="{A97DFE84-F8F0-488B-A9CD-EB207007AA8F}" destId="{74338A4B-850B-4D03-BD99-7C997BFD311A}" srcOrd="0" destOrd="0" presId="urn:microsoft.com/office/officeart/2005/8/layout/hierarchy1"/>
    <dgm:cxn modelId="{10252952-EF76-4029-877E-EE8998BEE110}" type="presParOf" srcId="{393D5F2B-DD92-4803-B808-7A30979ECB84}" destId="{E0C0E4C2-0547-4710-BB5E-D26E73C7E5B0}" srcOrd="0" destOrd="0" presId="urn:microsoft.com/office/officeart/2005/8/layout/hierarchy1"/>
    <dgm:cxn modelId="{1CD7D192-BEF3-42E5-8AAA-08449C8A7918}" type="presParOf" srcId="{E0C0E4C2-0547-4710-BB5E-D26E73C7E5B0}" destId="{B6D496E7-7B55-4056-AFBF-9B097A517ADD}" srcOrd="0" destOrd="0" presId="urn:microsoft.com/office/officeart/2005/8/layout/hierarchy1"/>
    <dgm:cxn modelId="{BED02964-4163-4210-8B4A-053B22F52AFF}" type="presParOf" srcId="{B6D496E7-7B55-4056-AFBF-9B097A517ADD}" destId="{3F17E23E-9475-4F7E-AC30-EA8EC770BBF9}" srcOrd="0" destOrd="0" presId="urn:microsoft.com/office/officeart/2005/8/layout/hierarchy1"/>
    <dgm:cxn modelId="{B2A6B66C-92D7-405E-81F0-979D9A1AC790}" type="presParOf" srcId="{B6D496E7-7B55-4056-AFBF-9B097A517ADD}" destId="{7D1B2B8E-69E7-472D-9F1B-028BF88C5FC8}" srcOrd="1" destOrd="0" presId="urn:microsoft.com/office/officeart/2005/8/layout/hierarchy1"/>
    <dgm:cxn modelId="{2D3A9372-C4B4-4A4F-8C0B-73B641DE71B2}" type="presParOf" srcId="{E0C0E4C2-0547-4710-BB5E-D26E73C7E5B0}" destId="{169B14A2-CCFE-43BC-A058-015A67FDB59D}" srcOrd="1" destOrd="0" presId="urn:microsoft.com/office/officeart/2005/8/layout/hierarchy1"/>
    <dgm:cxn modelId="{BC683FFF-3F8F-4241-8FB2-E8F2C483DCA5}" type="presParOf" srcId="{169B14A2-CCFE-43BC-A058-015A67FDB59D}" destId="{7E39810A-374A-4209-84F9-A14CA5641ED9}" srcOrd="0" destOrd="0" presId="urn:microsoft.com/office/officeart/2005/8/layout/hierarchy1"/>
    <dgm:cxn modelId="{9F78D71E-89FD-4A69-BA50-52FD66684E66}" type="presParOf" srcId="{169B14A2-CCFE-43BC-A058-015A67FDB59D}" destId="{D2C90004-4355-433F-8F4A-1570374360DF}" srcOrd="1" destOrd="0" presId="urn:microsoft.com/office/officeart/2005/8/layout/hierarchy1"/>
    <dgm:cxn modelId="{352E289C-8C46-43F5-BD88-DD636C924431}" type="presParOf" srcId="{D2C90004-4355-433F-8F4A-1570374360DF}" destId="{4612A904-8158-49C2-8782-FF7793E0B6D5}" srcOrd="0" destOrd="0" presId="urn:microsoft.com/office/officeart/2005/8/layout/hierarchy1"/>
    <dgm:cxn modelId="{4D1F48D7-0B2B-459E-85EC-1252D0E344C7}" type="presParOf" srcId="{4612A904-8158-49C2-8782-FF7793E0B6D5}" destId="{CB90F4C1-033F-402A-A245-2108053651B5}" srcOrd="0" destOrd="0" presId="urn:microsoft.com/office/officeart/2005/8/layout/hierarchy1"/>
    <dgm:cxn modelId="{CBB42575-8290-4889-A4E2-2E047744B926}" type="presParOf" srcId="{4612A904-8158-49C2-8782-FF7793E0B6D5}" destId="{089ABB55-7510-448B-BF9F-A6DE9150F9C7}" srcOrd="1" destOrd="0" presId="urn:microsoft.com/office/officeart/2005/8/layout/hierarchy1"/>
    <dgm:cxn modelId="{0B9BB672-C932-44C7-AA58-73DA9A800763}" type="presParOf" srcId="{D2C90004-4355-433F-8F4A-1570374360DF}" destId="{4F6ADDAA-488A-4C9D-923D-90E0356D576B}" srcOrd="1" destOrd="0" presId="urn:microsoft.com/office/officeart/2005/8/layout/hierarchy1"/>
    <dgm:cxn modelId="{59852897-52D8-4545-A35E-E073C78BB202}" type="presParOf" srcId="{169B14A2-CCFE-43BC-A058-015A67FDB59D}" destId="{D8C88EBF-AAF4-4EE9-A2DE-6D3776E95A4B}" srcOrd="2" destOrd="0" presId="urn:microsoft.com/office/officeart/2005/8/layout/hierarchy1"/>
    <dgm:cxn modelId="{0BFE09FA-8419-44F4-A8A5-743545A30B9A}" type="presParOf" srcId="{169B14A2-CCFE-43BC-A058-015A67FDB59D}" destId="{3BBD6A52-F034-43C5-8BDF-44B91AB30C5A}" srcOrd="3" destOrd="0" presId="urn:microsoft.com/office/officeart/2005/8/layout/hierarchy1"/>
    <dgm:cxn modelId="{90744F48-89A8-42FC-84E5-0F0697C4EE1B}" type="presParOf" srcId="{3BBD6A52-F034-43C5-8BDF-44B91AB30C5A}" destId="{91C765E6-A228-42A2-A8AC-B4BDCB0DEBFE}" srcOrd="0" destOrd="0" presId="urn:microsoft.com/office/officeart/2005/8/layout/hierarchy1"/>
    <dgm:cxn modelId="{8E816F31-CE5F-41CF-887A-AF2D3CA3FF6A}" type="presParOf" srcId="{91C765E6-A228-42A2-A8AC-B4BDCB0DEBFE}" destId="{41DA84D7-F652-4DFC-8CD3-5C46A83099DF}" srcOrd="0" destOrd="0" presId="urn:microsoft.com/office/officeart/2005/8/layout/hierarchy1"/>
    <dgm:cxn modelId="{81204B43-946F-4B02-BA9B-98A060C85A84}" type="presParOf" srcId="{91C765E6-A228-42A2-A8AC-B4BDCB0DEBFE}" destId="{74338A4B-850B-4D03-BD99-7C997BFD311A}" srcOrd="1" destOrd="0" presId="urn:microsoft.com/office/officeart/2005/8/layout/hierarchy1"/>
    <dgm:cxn modelId="{25B7CA48-FB52-4D58-A216-8C79D088FA06}" type="presParOf" srcId="{3BBD6A52-F034-43C5-8BDF-44B91AB30C5A}" destId="{F89A9E85-A8C6-43B5-A2A0-39289DC17E88}"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266F6-CE54-47AF-B1AB-B6FDE4D6001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B027D7B-44D0-46F9-99B2-EE695E707130}">
      <dgm:prSet phldrT="[Text]"/>
      <dgm:spPr>
        <a:solidFill>
          <a:srgbClr val="92D050"/>
        </a:solidFill>
      </dgm:spPr>
      <dgm:t>
        <a:bodyPr/>
        <a:lstStyle/>
        <a:p>
          <a:r>
            <a:rPr lang="en-US" b="1" dirty="0">
              <a:solidFill>
                <a:schemeClr val="tx1"/>
              </a:solidFill>
              <a:latin typeface="Arial" pitchFamily="34" charset="0"/>
              <a:cs typeface="Arial" pitchFamily="34" charset="0"/>
            </a:rPr>
            <a:t>Types of Regression</a:t>
          </a:r>
        </a:p>
      </dgm:t>
    </dgm:pt>
    <dgm:pt modelId="{7229DB0E-F9F2-4F9F-A61A-A2A784A47A1A}" type="parTrans" cxnId="{6C841EA0-AB06-4E45-B26F-7FF0B8A1C47D}">
      <dgm:prSet/>
      <dgm:spPr/>
      <dgm:t>
        <a:bodyPr/>
        <a:lstStyle/>
        <a:p>
          <a:endParaRPr lang="en-US"/>
        </a:p>
      </dgm:t>
    </dgm:pt>
    <dgm:pt modelId="{2BB0B830-EA6F-42F7-8970-C43338A84BEF}" type="sibTrans" cxnId="{6C841EA0-AB06-4E45-B26F-7FF0B8A1C47D}">
      <dgm:prSet/>
      <dgm:spPr/>
      <dgm:t>
        <a:bodyPr/>
        <a:lstStyle/>
        <a:p>
          <a:endParaRPr lang="en-US"/>
        </a:p>
      </dgm:t>
    </dgm:pt>
    <dgm:pt modelId="{489F2111-D2CB-402E-A95C-673B921B1458}">
      <dgm:prSet phldrT="[Text]"/>
      <dgm:spPr>
        <a:solidFill>
          <a:srgbClr val="92D050"/>
        </a:solidFill>
      </dgm:spPr>
      <dgm:t>
        <a:bodyPr/>
        <a:lstStyle/>
        <a:p>
          <a:r>
            <a:rPr lang="en-US" b="1" dirty="0">
              <a:solidFill>
                <a:schemeClr val="tx1"/>
              </a:solidFill>
              <a:latin typeface="Arial" pitchFamily="34" charset="0"/>
              <a:cs typeface="Arial" pitchFamily="34" charset="0"/>
            </a:rPr>
            <a:t>Linear Regression</a:t>
          </a:r>
        </a:p>
      </dgm:t>
    </dgm:pt>
    <dgm:pt modelId="{63DE2757-BAB9-48E5-A097-3C791AF21552}" type="parTrans" cxnId="{BB3B1F4B-D00E-45D2-9F24-3A6F2CFE6E93}">
      <dgm:prSet/>
      <dgm:spPr>
        <a:ln w="31750">
          <a:solidFill>
            <a:srgbClr val="FF0000"/>
          </a:solidFill>
        </a:ln>
      </dgm:spPr>
      <dgm:t>
        <a:bodyPr/>
        <a:lstStyle/>
        <a:p>
          <a:endParaRPr lang="en-US"/>
        </a:p>
      </dgm:t>
    </dgm:pt>
    <dgm:pt modelId="{DABF35EE-5EDC-47F0-8BE8-B3A147D3D3A3}" type="sibTrans" cxnId="{BB3B1F4B-D00E-45D2-9F24-3A6F2CFE6E93}">
      <dgm:prSet/>
      <dgm:spPr/>
      <dgm:t>
        <a:bodyPr/>
        <a:lstStyle/>
        <a:p>
          <a:endParaRPr lang="en-US"/>
        </a:p>
      </dgm:t>
    </dgm:pt>
    <dgm:pt modelId="{E3B9B7D3-6375-4A38-91E5-CFB443CC1908}">
      <dgm:prSet/>
      <dgm:spPr>
        <a:solidFill>
          <a:srgbClr val="92D050"/>
        </a:solidFill>
      </dgm:spPr>
      <dgm:t>
        <a:bodyPr/>
        <a:lstStyle/>
        <a:p>
          <a:r>
            <a:rPr lang="en-US" b="1" dirty="0">
              <a:solidFill>
                <a:schemeClr val="tx1"/>
              </a:solidFill>
              <a:latin typeface="Arial" pitchFamily="34" charset="0"/>
              <a:cs typeface="Arial" pitchFamily="34" charset="0"/>
            </a:rPr>
            <a:t>Logistic Regression</a:t>
          </a:r>
        </a:p>
      </dgm:t>
    </dgm:pt>
    <dgm:pt modelId="{EFCBAE42-74D7-4978-B25B-2412150F4F25}" type="parTrans" cxnId="{C6024FF8-922F-42C9-8CA0-64900185AF52}">
      <dgm:prSet/>
      <dgm:spPr>
        <a:ln w="31750">
          <a:solidFill>
            <a:srgbClr val="FF0000"/>
          </a:solidFill>
        </a:ln>
      </dgm:spPr>
      <dgm:t>
        <a:bodyPr/>
        <a:lstStyle/>
        <a:p>
          <a:endParaRPr lang="en-US"/>
        </a:p>
      </dgm:t>
    </dgm:pt>
    <dgm:pt modelId="{C597CA71-4F26-4426-95AA-ABC7C2BACE9A}" type="sibTrans" cxnId="{C6024FF8-922F-42C9-8CA0-64900185AF52}">
      <dgm:prSet/>
      <dgm:spPr/>
      <dgm:t>
        <a:bodyPr/>
        <a:lstStyle/>
        <a:p>
          <a:endParaRPr lang="en-US"/>
        </a:p>
      </dgm:t>
    </dgm:pt>
    <dgm:pt modelId="{6DDE5574-6274-420F-9314-03345202C8EB}" type="pres">
      <dgm:prSet presAssocID="{5CE266F6-CE54-47AF-B1AB-B6FDE4D60012}" presName="diagram" presStyleCnt="0">
        <dgm:presLayoutVars>
          <dgm:chPref val="1"/>
          <dgm:dir/>
          <dgm:animOne val="branch"/>
          <dgm:animLvl val="lvl"/>
          <dgm:resizeHandles val="exact"/>
        </dgm:presLayoutVars>
      </dgm:prSet>
      <dgm:spPr/>
      <dgm:t>
        <a:bodyPr/>
        <a:lstStyle/>
        <a:p>
          <a:endParaRPr lang="en-US"/>
        </a:p>
      </dgm:t>
    </dgm:pt>
    <dgm:pt modelId="{067D2FE4-D4C3-47B9-96AD-E3E9343644A1}" type="pres">
      <dgm:prSet presAssocID="{5B027D7B-44D0-46F9-99B2-EE695E707130}" presName="root1" presStyleCnt="0"/>
      <dgm:spPr/>
    </dgm:pt>
    <dgm:pt modelId="{911B160B-6F35-478A-8CAE-7C14D2EB72C0}" type="pres">
      <dgm:prSet presAssocID="{5B027D7B-44D0-46F9-99B2-EE695E707130}" presName="LevelOneTextNode" presStyleLbl="node0" presStyleIdx="0" presStyleCnt="1" custScaleX="204043">
        <dgm:presLayoutVars>
          <dgm:chPref val="3"/>
        </dgm:presLayoutVars>
      </dgm:prSet>
      <dgm:spPr/>
      <dgm:t>
        <a:bodyPr/>
        <a:lstStyle/>
        <a:p>
          <a:endParaRPr lang="en-US"/>
        </a:p>
      </dgm:t>
    </dgm:pt>
    <dgm:pt modelId="{80B03264-8401-4D10-83DD-4B61C3D781C5}" type="pres">
      <dgm:prSet presAssocID="{5B027D7B-44D0-46F9-99B2-EE695E707130}" presName="level2hierChild" presStyleCnt="0"/>
      <dgm:spPr/>
    </dgm:pt>
    <dgm:pt modelId="{0994E872-CFA5-41C6-8B88-412C8AE15723}" type="pres">
      <dgm:prSet presAssocID="{63DE2757-BAB9-48E5-A097-3C791AF21552}" presName="conn2-1" presStyleLbl="parChTrans1D2" presStyleIdx="0" presStyleCnt="2"/>
      <dgm:spPr/>
      <dgm:t>
        <a:bodyPr/>
        <a:lstStyle/>
        <a:p>
          <a:endParaRPr lang="en-US"/>
        </a:p>
      </dgm:t>
    </dgm:pt>
    <dgm:pt modelId="{F5D9BA40-BC91-4CC6-A67C-C6403FCC27B1}" type="pres">
      <dgm:prSet presAssocID="{63DE2757-BAB9-48E5-A097-3C791AF21552}" presName="connTx" presStyleLbl="parChTrans1D2" presStyleIdx="0" presStyleCnt="2"/>
      <dgm:spPr/>
      <dgm:t>
        <a:bodyPr/>
        <a:lstStyle/>
        <a:p>
          <a:endParaRPr lang="en-US"/>
        </a:p>
      </dgm:t>
    </dgm:pt>
    <dgm:pt modelId="{4C66906D-F13F-4972-9723-FDB574464C0B}" type="pres">
      <dgm:prSet presAssocID="{489F2111-D2CB-402E-A95C-673B921B1458}" presName="root2" presStyleCnt="0"/>
      <dgm:spPr/>
    </dgm:pt>
    <dgm:pt modelId="{F7962A1C-98CA-492D-B99F-B282B415014B}" type="pres">
      <dgm:prSet presAssocID="{489F2111-D2CB-402E-A95C-673B921B1458}" presName="LevelTwoTextNode" presStyleLbl="node2" presStyleIdx="0" presStyleCnt="2" custScaleX="184373">
        <dgm:presLayoutVars>
          <dgm:chPref val="3"/>
        </dgm:presLayoutVars>
      </dgm:prSet>
      <dgm:spPr/>
      <dgm:t>
        <a:bodyPr/>
        <a:lstStyle/>
        <a:p>
          <a:endParaRPr lang="en-US"/>
        </a:p>
      </dgm:t>
    </dgm:pt>
    <dgm:pt modelId="{ED6B78AB-C153-47D0-8846-A1F32F9EB7F2}" type="pres">
      <dgm:prSet presAssocID="{489F2111-D2CB-402E-A95C-673B921B1458}" presName="level3hierChild" presStyleCnt="0"/>
      <dgm:spPr/>
    </dgm:pt>
    <dgm:pt modelId="{DC7B71BE-2B71-4E98-8052-FED51A95D5C0}" type="pres">
      <dgm:prSet presAssocID="{EFCBAE42-74D7-4978-B25B-2412150F4F25}" presName="conn2-1" presStyleLbl="parChTrans1D2" presStyleIdx="1" presStyleCnt="2"/>
      <dgm:spPr/>
      <dgm:t>
        <a:bodyPr/>
        <a:lstStyle/>
        <a:p>
          <a:endParaRPr lang="en-US"/>
        </a:p>
      </dgm:t>
    </dgm:pt>
    <dgm:pt modelId="{499ECE58-BBF0-47FB-BBC5-6A42C1455877}" type="pres">
      <dgm:prSet presAssocID="{EFCBAE42-74D7-4978-B25B-2412150F4F25}" presName="connTx" presStyleLbl="parChTrans1D2" presStyleIdx="1" presStyleCnt="2"/>
      <dgm:spPr/>
      <dgm:t>
        <a:bodyPr/>
        <a:lstStyle/>
        <a:p>
          <a:endParaRPr lang="en-US"/>
        </a:p>
      </dgm:t>
    </dgm:pt>
    <dgm:pt modelId="{C6BC30B2-83AD-4F40-9F68-ABF92C7C4929}" type="pres">
      <dgm:prSet presAssocID="{E3B9B7D3-6375-4A38-91E5-CFB443CC1908}" presName="root2" presStyleCnt="0"/>
      <dgm:spPr/>
    </dgm:pt>
    <dgm:pt modelId="{966BD575-5C3C-45AD-AA9A-9A1B7E44C40E}" type="pres">
      <dgm:prSet presAssocID="{E3B9B7D3-6375-4A38-91E5-CFB443CC1908}" presName="LevelTwoTextNode" presStyleLbl="node2" presStyleIdx="1" presStyleCnt="2" custScaleX="184373">
        <dgm:presLayoutVars>
          <dgm:chPref val="3"/>
        </dgm:presLayoutVars>
      </dgm:prSet>
      <dgm:spPr/>
      <dgm:t>
        <a:bodyPr/>
        <a:lstStyle/>
        <a:p>
          <a:endParaRPr lang="en-US"/>
        </a:p>
      </dgm:t>
    </dgm:pt>
    <dgm:pt modelId="{F8CC59A9-12DA-4442-B1EE-63406F79CD99}" type="pres">
      <dgm:prSet presAssocID="{E3B9B7D3-6375-4A38-91E5-CFB443CC1908}" presName="level3hierChild" presStyleCnt="0"/>
      <dgm:spPr/>
    </dgm:pt>
  </dgm:ptLst>
  <dgm:cxnLst>
    <dgm:cxn modelId="{AD4A1F65-F8F7-460F-AB99-E727A95F9D51}" type="presOf" srcId="{489F2111-D2CB-402E-A95C-673B921B1458}" destId="{F7962A1C-98CA-492D-B99F-B282B415014B}" srcOrd="0" destOrd="0" presId="urn:microsoft.com/office/officeart/2005/8/layout/hierarchy2"/>
    <dgm:cxn modelId="{21084296-1265-46A6-84C0-A8FB7AA71F30}" type="presOf" srcId="{63DE2757-BAB9-48E5-A097-3C791AF21552}" destId="{F5D9BA40-BC91-4CC6-A67C-C6403FCC27B1}" srcOrd="1" destOrd="0" presId="urn:microsoft.com/office/officeart/2005/8/layout/hierarchy2"/>
    <dgm:cxn modelId="{2176D3FB-3573-4160-9A9B-52D3F0D2866E}" type="presOf" srcId="{5CE266F6-CE54-47AF-B1AB-B6FDE4D60012}" destId="{6DDE5574-6274-420F-9314-03345202C8EB}" srcOrd="0" destOrd="0" presId="urn:microsoft.com/office/officeart/2005/8/layout/hierarchy2"/>
    <dgm:cxn modelId="{BB3B1F4B-D00E-45D2-9F24-3A6F2CFE6E93}" srcId="{5B027D7B-44D0-46F9-99B2-EE695E707130}" destId="{489F2111-D2CB-402E-A95C-673B921B1458}" srcOrd="0" destOrd="0" parTransId="{63DE2757-BAB9-48E5-A097-3C791AF21552}" sibTransId="{DABF35EE-5EDC-47F0-8BE8-B3A147D3D3A3}"/>
    <dgm:cxn modelId="{6C841EA0-AB06-4E45-B26F-7FF0B8A1C47D}" srcId="{5CE266F6-CE54-47AF-B1AB-B6FDE4D60012}" destId="{5B027D7B-44D0-46F9-99B2-EE695E707130}" srcOrd="0" destOrd="0" parTransId="{7229DB0E-F9F2-4F9F-A61A-A2A784A47A1A}" sibTransId="{2BB0B830-EA6F-42F7-8970-C43338A84BEF}"/>
    <dgm:cxn modelId="{C6024FF8-922F-42C9-8CA0-64900185AF52}" srcId="{5B027D7B-44D0-46F9-99B2-EE695E707130}" destId="{E3B9B7D3-6375-4A38-91E5-CFB443CC1908}" srcOrd="1" destOrd="0" parTransId="{EFCBAE42-74D7-4978-B25B-2412150F4F25}" sibTransId="{C597CA71-4F26-4426-95AA-ABC7C2BACE9A}"/>
    <dgm:cxn modelId="{81FD698F-DDE3-4F84-B780-D22DE83758E1}" type="presOf" srcId="{EFCBAE42-74D7-4978-B25B-2412150F4F25}" destId="{DC7B71BE-2B71-4E98-8052-FED51A95D5C0}" srcOrd="0" destOrd="0" presId="urn:microsoft.com/office/officeart/2005/8/layout/hierarchy2"/>
    <dgm:cxn modelId="{A8091432-29CF-40C6-8BA6-0D5E516E802B}" type="presOf" srcId="{63DE2757-BAB9-48E5-A097-3C791AF21552}" destId="{0994E872-CFA5-41C6-8B88-412C8AE15723}" srcOrd="0" destOrd="0" presId="urn:microsoft.com/office/officeart/2005/8/layout/hierarchy2"/>
    <dgm:cxn modelId="{983C90C8-E16A-4160-84A3-54AFD8E9904B}" type="presOf" srcId="{E3B9B7D3-6375-4A38-91E5-CFB443CC1908}" destId="{966BD575-5C3C-45AD-AA9A-9A1B7E44C40E}" srcOrd="0" destOrd="0" presId="urn:microsoft.com/office/officeart/2005/8/layout/hierarchy2"/>
    <dgm:cxn modelId="{E01F44A8-F211-4415-A6AE-657284BF4DF3}" type="presOf" srcId="{5B027D7B-44D0-46F9-99B2-EE695E707130}" destId="{911B160B-6F35-478A-8CAE-7C14D2EB72C0}" srcOrd="0" destOrd="0" presId="urn:microsoft.com/office/officeart/2005/8/layout/hierarchy2"/>
    <dgm:cxn modelId="{9B483A6B-E8B1-4F07-95E4-A6F51D0AAB5A}" type="presOf" srcId="{EFCBAE42-74D7-4978-B25B-2412150F4F25}" destId="{499ECE58-BBF0-47FB-BBC5-6A42C1455877}" srcOrd="1" destOrd="0" presId="urn:microsoft.com/office/officeart/2005/8/layout/hierarchy2"/>
    <dgm:cxn modelId="{C6975D8B-E129-4F9A-B1D3-8F88365D0722}" type="presParOf" srcId="{6DDE5574-6274-420F-9314-03345202C8EB}" destId="{067D2FE4-D4C3-47B9-96AD-E3E9343644A1}" srcOrd="0" destOrd="0" presId="urn:microsoft.com/office/officeart/2005/8/layout/hierarchy2"/>
    <dgm:cxn modelId="{DA237CE4-4BD6-4A0B-B8B4-C18F2E6E339A}" type="presParOf" srcId="{067D2FE4-D4C3-47B9-96AD-E3E9343644A1}" destId="{911B160B-6F35-478A-8CAE-7C14D2EB72C0}" srcOrd="0" destOrd="0" presId="urn:microsoft.com/office/officeart/2005/8/layout/hierarchy2"/>
    <dgm:cxn modelId="{202C5BD4-68ED-4C8F-95D5-2127EB6067AB}" type="presParOf" srcId="{067D2FE4-D4C3-47B9-96AD-E3E9343644A1}" destId="{80B03264-8401-4D10-83DD-4B61C3D781C5}" srcOrd="1" destOrd="0" presId="urn:microsoft.com/office/officeart/2005/8/layout/hierarchy2"/>
    <dgm:cxn modelId="{ECDAAF99-A95B-4991-AC32-0B5FF95FCDA9}" type="presParOf" srcId="{80B03264-8401-4D10-83DD-4B61C3D781C5}" destId="{0994E872-CFA5-41C6-8B88-412C8AE15723}" srcOrd="0" destOrd="0" presId="urn:microsoft.com/office/officeart/2005/8/layout/hierarchy2"/>
    <dgm:cxn modelId="{6CD21B41-7858-436B-AC7D-456CA327B1CE}" type="presParOf" srcId="{0994E872-CFA5-41C6-8B88-412C8AE15723}" destId="{F5D9BA40-BC91-4CC6-A67C-C6403FCC27B1}" srcOrd="0" destOrd="0" presId="urn:microsoft.com/office/officeart/2005/8/layout/hierarchy2"/>
    <dgm:cxn modelId="{EF875F56-961D-411D-99AD-4FAD2B2FAAA5}" type="presParOf" srcId="{80B03264-8401-4D10-83DD-4B61C3D781C5}" destId="{4C66906D-F13F-4972-9723-FDB574464C0B}" srcOrd="1" destOrd="0" presId="urn:microsoft.com/office/officeart/2005/8/layout/hierarchy2"/>
    <dgm:cxn modelId="{EDAC4D9E-D577-40C8-A908-14C9908D951A}" type="presParOf" srcId="{4C66906D-F13F-4972-9723-FDB574464C0B}" destId="{F7962A1C-98CA-492D-B99F-B282B415014B}" srcOrd="0" destOrd="0" presId="urn:microsoft.com/office/officeart/2005/8/layout/hierarchy2"/>
    <dgm:cxn modelId="{7C036903-0FA5-4D26-91F0-D7703FE9F08B}" type="presParOf" srcId="{4C66906D-F13F-4972-9723-FDB574464C0B}" destId="{ED6B78AB-C153-47D0-8846-A1F32F9EB7F2}" srcOrd="1" destOrd="0" presId="urn:microsoft.com/office/officeart/2005/8/layout/hierarchy2"/>
    <dgm:cxn modelId="{E26A3061-D833-4FF1-87FE-CE5A9BC2D669}" type="presParOf" srcId="{80B03264-8401-4D10-83DD-4B61C3D781C5}" destId="{DC7B71BE-2B71-4E98-8052-FED51A95D5C0}" srcOrd="2" destOrd="0" presId="urn:microsoft.com/office/officeart/2005/8/layout/hierarchy2"/>
    <dgm:cxn modelId="{6DC301FD-2A44-46CE-A65C-84B00B47CC6C}" type="presParOf" srcId="{DC7B71BE-2B71-4E98-8052-FED51A95D5C0}" destId="{499ECE58-BBF0-47FB-BBC5-6A42C1455877}" srcOrd="0" destOrd="0" presId="urn:microsoft.com/office/officeart/2005/8/layout/hierarchy2"/>
    <dgm:cxn modelId="{C29A3BE9-9A0F-4FEB-A6F0-C5FDC0954D6D}" type="presParOf" srcId="{80B03264-8401-4D10-83DD-4B61C3D781C5}" destId="{C6BC30B2-83AD-4F40-9F68-ABF92C7C4929}" srcOrd="3" destOrd="0" presId="urn:microsoft.com/office/officeart/2005/8/layout/hierarchy2"/>
    <dgm:cxn modelId="{C58B7939-C88C-4EC2-A90B-D0DB1D87B84F}" type="presParOf" srcId="{C6BC30B2-83AD-4F40-9F68-ABF92C7C4929}" destId="{966BD575-5C3C-45AD-AA9A-9A1B7E44C40E}" srcOrd="0" destOrd="0" presId="urn:microsoft.com/office/officeart/2005/8/layout/hierarchy2"/>
    <dgm:cxn modelId="{9DF68ACD-D5DF-4467-A471-219F56FAF291}" type="presParOf" srcId="{C6BC30B2-83AD-4F40-9F68-ABF92C7C4929}" destId="{F8CC59A9-12DA-4442-B1EE-63406F79CD99}"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88EBF-AAF4-4EE9-A2DE-6D3776E95A4B}">
      <dsp:nvSpPr>
        <dsp:cNvPr id="0" name=""/>
        <dsp:cNvSpPr/>
      </dsp:nvSpPr>
      <dsp:spPr>
        <a:xfrm>
          <a:off x="4380346" y="1629409"/>
          <a:ext cx="1566854" cy="745680"/>
        </a:xfrm>
        <a:custGeom>
          <a:avLst/>
          <a:gdLst/>
          <a:ahLst/>
          <a:cxnLst/>
          <a:rect l="0" t="0" r="0" b="0"/>
          <a:pathLst>
            <a:path>
              <a:moveTo>
                <a:pt x="0" y="0"/>
              </a:moveTo>
              <a:lnTo>
                <a:pt x="0" y="508159"/>
              </a:lnTo>
              <a:lnTo>
                <a:pt x="1566854" y="508159"/>
              </a:lnTo>
              <a:lnTo>
                <a:pt x="1566854" y="7456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39810A-374A-4209-84F9-A14CA5641ED9}">
      <dsp:nvSpPr>
        <dsp:cNvPr id="0" name=""/>
        <dsp:cNvSpPr/>
      </dsp:nvSpPr>
      <dsp:spPr>
        <a:xfrm>
          <a:off x="2813491" y="1629409"/>
          <a:ext cx="1566854" cy="745680"/>
        </a:xfrm>
        <a:custGeom>
          <a:avLst/>
          <a:gdLst/>
          <a:ahLst/>
          <a:cxnLst/>
          <a:rect l="0" t="0" r="0" b="0"/>
          <a:pathLst>
            <a:path>
              <a:moveTo>
                <a:pt x="1566854" y="0"/>
              </a:moveTo>
              <a:lnTo>
                <a:pt x="1566854" y="508159"/>
              </a:lnTo>
              <a:lnTo>
                <a:pt x="0" y="508159"/>
              </a:lnTo>
              <a:lnTo>
                <a:pt x="0" y="7456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17E23E-9475-4F7E-AC30-EA8EC770BBF9}">
      <dsp:nvSpPr>
        <dsp:cNvPr id="0" name=""/>
        <dsp:cNvSpPr/>
      </dsp:nvSpPr>
      <dsp:spPr>
        <a:xfrm>
          <a:off x="3098374" y="1305"/>
          <a:ext cx="2563943" cy="1628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B2B8E-69E7-472D-9F1B-028BF88C5FC8}">
      <dsp:nvSpPr>
        <dsp:cNvPr id="0" name=""/>
        <dsp:cNvSpPr/>
      </dsp:nvSpPr>
      <dsp:spPr>
        <a:xfrm>
          <a:off x="3383257" y="271944"/>
          <a:ext cx="2563943" cy="16281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endParaRPr lang="en-IN" sz="2800" kern="1200" dirty="0"/>
        </a:p>
      </dsp:txBody>
      <dsp:txXfrm>
        <a:off x="3430943" y="319630"/>
        <a:ext cx="2468571" cy="1532732"/>
      </dsp:txXfrm>
    </dsp:sp>
    <dsp:sp modelId="{CB90F4C1-033F-402A-A245-2108053651B5}">
      <dsp:nvSpPr>
        <dsp:cNvPr id="0" name=""/>
        <dsp:cNvSpPr/>
      </dsp:nvSpPr>
      <dsp:spPr>
        <a:xfrm>
          <a:off x="1531520" y="2375089"/>
          <a:ext cx="2563943" cy="1628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9ABB55-7510-448B-BF9F-A6DE9150F9C7}">
      <dsp:nvSpPr>
        <dsp:cNvPr id="0" name=""/>
        <dsp:cNvSpPr/>
      </dsp:nvSpPr>
      <dsp:spPr>
        <a:xfrm>
          <a:off x="1816402" y="2645728"/>
          <a:ext cx="2563943" cy="16281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SUPERVISED LEARNING</a:t>
          </a:r>
          <a:endParaRPr lang="en-IN" sz="2800" kern="1200" dirty="0"/>
        </a:p>
      </dsp:txBody>
      <dsp:txXfrm>
        <a:off x="1864088" y="2693414"/>
        <a:ext cx="2468571" cy="1532732"/>
      </dsp:txXfrm>
    </dsp:sp>
    <dsp:sp modelId="{41DA84D7-F652-4DFC-8CD3-5C46A83099DF}">
      <dsp:nvSpPr>
        <dsp:cNvPr id="0" name=""/>
        <dsp:cNvSpPr/>
      </dsp:nvSpPr>
      <dsp:spPr>
        <a:xfrm>
          <a:off x="4665228" y="2375089"/>
          <a:ext cx="2563943" cy="1628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38A4B-850B-4D03-BD99-7C997BFD311A}">
      <dsp:nvSpPr>
        <dsp:cNvPr id="0" name=""/>
        <dsp:cNvSpPr/>
      </dsp:nvSpPr>
      <dsp:spPr>
        <a:xfrm>
          <a:off x="4950111" y="2645728"/>
          <a:ext cx="2563943" cy="16281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 LEARNING</a:t>
          </a:r>
          <a:endParaRPr lang="en-IN" sz="2800" kern="1200" dirty="0"/>
        </a:p>
      </dsp:txBody>
      <dsp:txXfrm>
        <a:off x="4997797" y="2693414"/>
        <a:ext cx="2468571" cy="1532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B160B-6F35-478A-8CAE-7C14D2EB72C0}">
      <dsp:nvSpPr>
        <dsp:cNvPr id="0" name=""/>
        <dsp:cNvSpPr/>
      </dsp:nvSpPr>
      <dsp:spPr>
        <a:xfrm>
          <a:off x="4369" y="1170761"/>
          <a:ext cx="4304001" cy="1054679"/>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latin typeface="Arial" pitchFamily="34" charset="0"/>
              <a:cs typeface="Arial" pitchFamily="34" charset="0"/>
            </a:rPr>
            <a:t>Types of Regression</a:t>
          </a:r>
        </a:p>
      </dsp:txBody>
      <dsp:txXfrm>
        <a:off x="35259" y="1201651"/>
        <a:ext cx="4242221" cy="992899"/>
      </dsp:txXfrm>
    </dsp:sp>
    <dsp:sp modelId="{0994E872-CFA5-41C6-8B88-412C8AE15723}">
      <dsp:nvSpPr>
        <dsp:cNvPr id="0" name=""/>
        <dsp:cNvSpPr/>
      </dsp:nvSpPr>
      <dsp:spPr>
        <a:xfrm rot="19457599">
          <a:off x="4210706" y="1366931"/>
          <a:ext cx="1039073" cy="55898"/>
        </a:xfrm>
        <a:custGeom>
          <a:avLst/>
          <a:gdLst/>
          <a:ahLst/>
          <a:cxnLst/>
          <a:rect l="0" t="0" r="0" b="0"/>
          <a:pathLst>
            <a:path>
              <a:moveTo>
                <a:pt x="0" y="27949"/>
              </a:moveTo>
              <a:lnTo>
                <a:pt x="1039073" y="27949"/>
              </a:lnTo>
            </a:path>
          </a:pathLst>
        </a:custGeom>
        <a:noFill/>
        <a:ln w="3175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04266" y="1368903"/>
        <a:ext cx="51953" cy="51953"/>
      </dsp:txXfrm>
    </dsp:sp>
    <dsp:sp modelId="{F7962A1C-98CA-492D-B99F-B282B415014B}">
      <dsp:nvSpPr>
        <dsp:cNvPr id="0" name=""/>
        <dsp:cNvSpPr/>
      </dsp:nvSpPr>
      <dsp:spPr>
        <a:xfrm>
          <a:off x="5152115" y="564320"/>
          <a:ext cx="3889090" cy="1054679"/>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tx1"/>
              </a:solidFill>
              <a:latin typeface="Arial" pitchFamily="34" charset="0"/>
              <a:cs typeface="Arial" pitchFamily="34" charset="0"/>
            </a:rPr>
            <a:t>Linear Regression</a:t>
          </a:r>
        </a:p>
      </dsp:txBody>
      <dsp:txXfrm>
        <a:off x="5183005" y="595210"/>
        <a:ext cx="3827310" cy="992899"/>
      </dsp:txXfrm>
    </dsp:sp>
    <dsp:sp modelId="{DC7B71BE-2B71-4E98-8052-FED51A95D5C0}">
      <dsp:nvSpPr>
        <dsp:cNvPr id="0" name=""/>
        <dsp:cNvSpPr/>
      </dsp:nvSpPr>
      <dsp:spPr>
        <a:xfrm rot="2142401">
          <a:off x="4210706" y="1973372"/>
          <a:ext cx="1039073" cy="55898"/>
        </a:xfrm>
        <a:custGeom>
          <a:avLst/>
          <a:gdLst/>
          <a:ahLst/>
          <a:cxnLst/>
          <a:rect l="0" t="0" r="0" b="0"/>
          <a:pathLst>
            <a:path>
              <a:moveTo>
                <a:pt x="0" y="27949"/>
              </a:moveTo>
              <a:lnTo>
                <a:pt x="1039073" y="27949"/>
              </a:lnTo>
            </a:path>
          </a:pathLst>
        </a:custGeom>
        <a:noFill/>
        <a:ln w="3175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04266" y="1975344"/>
        <a:ext cx="51953" cy="51953"/>
      </dsp:txXfrm>
    </dsp:sp>
    <dsp:sp modelId="{966BD575-5C3C-45AD-AA9A-9A1B7E44C40E}">
      <dsp:nvSpPr>
        <dsp:cNvPr id="0" name=""/>
        <dsp:cNvSpPr/>
      </dsp:nvSpPr>
      <dsp:spPr>
        <a:xfrm>
          <a:off x="5152115" y="1777201"/>
          <a:ext cx="3889090" cy="1054679"/>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tx1"/>
              </a:solidFill>
              <a:latin typeface="Arial" pitchFamily="34" charset="0"/>
              <a:cs typeface="Arial" pitchFamily="34" charset="0"/>
            </a:rPr>
            <a:t>Logistic Regression</a:t>
          </a:r>
        </a:p>
      </dsp:txBody>
      <dsp:txXfrm>
        <a:off x="5183005" y="1808091"/>
        <a:ext cx="3827310" cy="9928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7ACB7-650E-4638-8C49-441AA48C5574}" type="datetimeFigureOut">
              <a:rPr lang="en-IN" smtClean="0"/>
              <a:pPr/>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857A8-5FBF-42FF-B9C4-64695D9D60DD}" type="slidenum">
              <a:rPr lang="en-IN" smtClean="0"/>
              <a:pPr/>
              <a:t>‹#›</a:t>
            </a:fld>
            <a:endParaRPr lang="en-IN"/>
          </a:p>
        </p:txBody>
      </p:sp>
    </p:spTree>
    <p:extLst>
      <p:ext uri="{BB962C8B-B14F-4D97-AF65-F5344CB8AC3E}">
        <p14:creationId xmlns:p14="http://schemas.microsoft.com/office/powerpoint/2010/main" xmlns="" val="74676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a16="http://schemas.microsoft.com/office/drawing/2014/main" xmlns=""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xmlns=""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750CEEEB-FA8D-4DDE-8C81-E7C9352317FB}"/>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5" name="Footer Placeholder 4">
            <a:extLst>
              <a:ext uri="{FF2B5EF4-FFF2-40B4-BE49-F238E27FC236}">
                <a16:creationId xmlns:a16="http://schemas.microsoft.com/office/drawing/2014/main" xmlns=""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3B8969-9C6A-41EC-99CB-97D32C31A9AC}"/>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23" name="Group 22">
            <a:extLst>
              <a:ext uri="{FF2B5EF4-FFF2-40B4-BE49-F238E27FC236}">
                <a16:creationId xmlns:a16="http://schemas.microsoft.com/office/drawing/2014/main" xmlns=""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xmlns=""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xmlns=""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xmlns=""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xmlns=""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268269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215300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50B4DD2-B3DA-45F3-9459-0DD5C1559FA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37442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147954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xmlns=""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xmlns=""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xmlns=""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xmlns=""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xmlns=""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xmlns=""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xmlns=""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xmlns=""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xmlns=""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xmlns="" val="18459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a16="http://schemas.microsoft.com/office/drawing/2014/main" xmlns=""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xmlns=""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F7CD23-5403-44E1-AD5C-CCB4A7250706}"/>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277FDC5-09F9-4045-B251-FB5548AD1C3D}"/>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1" name="Content Placeholder 6">
            <a:extLst>
              <a:ext uri="{FF2B5EF4-FFF2-40B4-BE49-F238E27FC236}">
                <a16:creationId xmlns:a16="http://schemas.microsoft.com/office/drawing/2014/main" xmlns=""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xmlns=""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168452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C99273-778A-4118-9367-79732E4A768D}"/>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15" name="Text Placeholder 14">
            <a:extLst>
              <a:ext uri="{FF2B5EF4-FFF2-40B4-BE49-F238E27FC236}">
                <a16:creationId xmlns:a16="http://schemas.microsoft.com/office/drawing/2014/main" xmlns=""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xmlns=""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xmlns="" id="{59184293-A429-483E-ADBB-C70680115318}"/>
              </a:ext>
            </a:extLst>
          </p:cNvPr>
          <p:cNvPicPr>
            <a:picLocks noChangeAspect="1"/>
          </p:cNvPicPr>
          <p:nvPr/>
        </p:nvPicPr>
        <p:blipFill rotWithShape="1">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xmlns=""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p14="http://schemas.microsoft.com/office/powerpoint/2010/main" xmlns="" val="199024134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48EE7EF-FB5B-4DA3-A6FA-CBD4E43E22AC}"/>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EEF7A31-542F-4FFE-90E7-A6D8D2E686D3}"/>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Picture Placeholder 6">
            <a:extLst>
              <a:ext uri="{FF2B5EF4-FFF2-40B4-BE49-F238E27FC236}">
                <a16:creationId xmlns:a16="http://schemas.microsoft.com/office/drawing/2014/main" xmlns=""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a16="http://schemas.microsoft.com/office/drawing/2014/main" xmlns=""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xmlns="" val="282616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6BAC64-D913-4D94-9F27-7CCC047A091E}"/>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AEAF436-5552-4D19-BD78-C192C806F89E}"/>
              </a:ext>
            </a:extLst>
          </p:cNvPr>
          <p:cNvSpPr>
            <a:spLocks noGrp="1"/>
          </p:cNvSpPr>
          <p:nvPr>
            <p:ph type="sldNum" sz="quarter" idx="12"/>
          </p:nvPr>
        </p:nvSpPr>
        <p:spPr/>
        <p:txBody>
          <a:bodyPr/>
          <a:lstStyle/>
          <a:p>
            <a:fld id="{265C3580-2D44-4D8A-B0EA-334AEBF145F4}" type="slidenum">
              <a:rPr lang="en-IN" smtClean="0"/>
              <a:pPr/>
              <a:t>‹#›</a:t>
            </a:fld>
            <a:endParaRPr lang="en-IN"/>
          </a:p>
        </p:txBody>
      </p:sp>
    </p:spTree>
    <p:extLst>
      <p:ext uri="{BB962C8B-B14F-4D97-AF65-F5344CB8AC3E}">
        <p14:creationId xmlns:p14="http://schemas.microsoft.com/office/powerpoint/2010/main" xmlns="" val="219914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EA286CEA-6786-4726-9AD7-B7F9DBAC4110}"/>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56F0D61-1E22-4F55-B1DE-BB39C2B8DA7F}"/>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Content Placeholder 6">
            <a:extLst>
              <a:ext uri="{FF2B5EF4-FFF2-40B4-BE49-F238E27FC236}">
                <a16:creationId xmlns:a16="http://schemas.microsoft.com/office/drawing/2014/main" xmlns=""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xmlns=""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xmlns=""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xmlns=""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xmlns="" val="133614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DBBB7FB-8DED-464F-8A5B-FBF290BC6AE1}"/>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0E2FD3E-DB3C-4BFC-8408-FBAFD78A7831}"/>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19" name="Group 18">
            <a:extLst>
              <a:ext uri="{FF2B5EF4-FFF2-40B4-BE49-F238E27FC236}">
                <a16:creationId xmlns:a16="http://schemas.microsoft.com/office/drawing/2014/main" xmlns=""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xmlns=""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xmlns=""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xmlns=""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xmlns=""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xmlns=""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xmlns=""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xmlns=""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xmlns=""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xmlns=""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xmlns=""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xmlns=""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xmlns=""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420439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a16="http://schemas.microsoft.com/office/drawing/2014/main" xmlns=""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a16="http://schemas.microsoft.com/office/drawing/2014/main" xmlns=""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xmlns=""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xmlns=""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xmlns=""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xmlns=""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2210761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6160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xmlns="" val="14090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10860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1463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xmlns=""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xmlns="" val="5878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39594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161805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7ED5D6A-081B-4D8C-9E21-8BDB2511580D}" type="datetimeFigureOut">
              <a:rPr lang="en-IN" smtClean="0"/>
              <a:pPr/>
              <a:t>05-05-2022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9" name="Group 8">
            <a:extLst>
              <a:ext uri="{FF2B5EF4-FFF2-40B4-BE49-F238E27FC236}">
                <a16:creationId xmlns:a16="http://schemas.microsoft.com/office/drawing/2014/main" xmlns=""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a16="http://schemas.microsoft.com/office/drawing/2014/main" xmlns=""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xmlns=""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xmlns=""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xmlns=""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xmlns=""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11900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D5D6A-081B-4D8C-9E21-8BDB2511580D}" type="datetimeFigureOut">
              <a:rPr lang="en-IN" smtClean="0"/>
              <a:pPr/>
              <a:t>05-05-2022</a:t>
            </a:fld>
            <a:endParaRPr lang="en-IN"/>
          </a:p>
        </p:txBody>
      </p:sp>
      <p:sp>
        <p:nvSpPr>
          <p:cNvPr id="5" name="Footer Placeholder 4">
            <a:extLst>
              <a:ext uri="{FF2B5EF4-FFF2-40B4-BE49-F238E27FC236}">
                <a16:creationId xmlns:a16="http://schemas.microsoft.com/office/drawing/2014/main" xmlns=""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C3580-2D44-4D8A-B0EA-334AEBF145F4}" type="slidenum">
              <a:rPr lang="en-IN" smtClean="0"/>
              <a:pPr/>
              <a:t>‹#›</a:t>
            </a:fld>
            <a:endParaRPr lang="en-IN"/>
          </a:p>
        </p:txBody>
      </p:sp>
    </p:spTree>
    <p:extLst>
      <p:ext uri="{BB962C8B-B14F-4D97-AF65-F5344CB8AC3E}">
        <p14:creationId xmlns:p14="http://schemas.microsoft.com/office/powerpoint/2010/main" xmlns="" val="4192762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jpe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 MACHINE LEARNING TECHNIQUES</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16C62-6397-4290-B280-C9D3E4B40125}"/>
              </a:ext>
            </a:extLst>
          </p:cNvPr>
          <p:cNvSpPr>
            <a:spLocks noGrp="1"/>
          </p:cNvSpPr>
          <p:nvPr>
            <p:ph type="title"/>
          </p:nvPr>
        </p:nvSpPr>
        <p:spPr>
          <a:xfrm>
            <a:off x="610348" y="664255"/>
            <a:ext cx="9448838" cy="1084471"/>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DO WE NEED MACHINE LEARNING?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896BE9E1-1CDF-4C30-9E26-13AEFD6AB10D}"/>
              </a:ext>
            </a:extLst>
          </p:cNvPr>
          <p:cNvSpPr>
            <a:spLocks noGrp="1"/>
          </p:cNvSpPr>
          <p:nvPr>
            <p:ph sz="quarter" idx="13"/>
          </p:nvPr>
        </p:nvSpPr>
        <p:spPr>
          <a:xfrm>
            <a:off x="812324" y="1927849"/>
            <a:ext cx="9044887" cy="3505285"/>
          </a:xfrm>
        </p:spPr>
        <p:txBody>
          <a:bodyPr>
            <a:noAutofit/>
          </a:bodyPr>
          <a:lstStyle/>
          <a:p>
            <a:pPr>
              <a:lnSpc>
                <a:spcPct val="110000"/>
              </a:lnSpc>
            </a:pPr>
            <a:r>
              <a:rPr lang="en-US" sz="2000" dirty="0">
                <a:solidFill>
                  <a:srgbClr val="333333"/>
                </a:solidFill>
              </a:rPr>
              <a:t>The 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p>
          <a:p>
            <a:pPr>
              <a:lnSpc>
                <a:spcPct val="110000"/>
              </a:lnSpc>
            </a:pPr>
            <a:r>
              <a:rPr lang="en-US" sz="2000" dirty="0">
                <a:solidFill>
                  <a:srgbClr val="333333"/>
                </a:solidFill>
              </a:rPr>
              <a:t>We can train machine learning algorithms by providing them the huge amount of data and let them explore the data, construct the models, and predict the required output automatically. The performance of the machine learning algorithm depends on the amount of data, and it can be determined by the cost function. With the help of machine learning, we can save both time and money.</a:t>
            </a:r>
          </a:p>
        </p:txBody>
      </p:sp>
      <p:pic>
        <p:nvPicPr>
          <p:cNvPr id="4" name="Picture 3">
            <a:extLst>
              <a:ext uri="{FF2B5EF4-FFF2-40B4-BE49-F238E27FC236}">
                <a16:creationId xmlns:a16="http://schemas.microsoft.com/office/drawing/2014/main" xmlns="" id="{B9B65A6C-FEAD-4ADD-815E-9272293FEA0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878"/>
            <a:ext cx="1592718" cy="655377"/>
          </a:xfrm>
          <a:prstGeom prst="rect">
            <a:avLst/>
          </a:prstGeom>
          <a:ln>
            <a:noFill/>
          </a:ln>
          <a:effectLst>
            <a:softEdge rad="112500"/>
          </a:effectLst>
        </p:spPr>
      </p:pic>
    </p:spTree>
    <p:extLst>
      <p:ext uri="{BB962C8B-B14F-4D97-AF65-F5344CB8AC3E}">
        <p14:creationId xmlns:p14="http://schemas.microsoft.com/office/powerpoint/2010/main" xmlns="" val="103572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7F3AC-3DEA-402E-AD6F-3DFE366B4FD5}"/>
              </a:ext>
            </a:extLst>
          </p:cNvPr>
          <p:cNvSpPr>
            <a:spLocks noGrp="1"/>
          </p:cNvSpPr>
          <p:nvPr>
            <p:ph type="title"/>
          </p:nvPr>
        </p:nvSpPr>
        <p:spPr>
          <a:xfrm>
            <a:off x="0" y="653806"/>
            <a:ext cx="10195986" cy="1093524"/>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THE IMPORTANCE OF MACHINE LEARNING ?</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7A5248EB-2D03-4640-893D-EF0A8D041930}"/>
              </a:ext>
            </a:extLst>
          </p:cNvPr>
          <p:cNvSpPr>
            <a:spLocks noGrp="1"/>
          </p:cNvSpPr>
          <p:nvPr>
            <p:ph sz="quarter" idx="13"/>
          </p:nvPr>
        </p:nvSpPr>
        <p:spPr>
          <a:xfrm>
            <a:off x="812324" y="2107954"/>
            <a:ext cx="9044887" cy="1736078"/>
          </a:xfrm>
        </p:spPr>
        <p:txBody>
          <a:bodyPr>
            <a:normAutofit/>
          </a:bodyPr>
          <a:lstStyle/>
          <a:p>
            <a:r>
              <a:rPr lang="en-US" sz="2000" dirty="0">
                <a:solidFill>
                  <a:srgbClr val="333333"/>
                </a:solidFill>
              </a:rPr>
              <a:t>Rapid increment in the production of data</a:t>
            </a:r>
          </a:p>
          <a:p>
            <a:r>
              <a:rPr lang="en-US" sz="2000" dirty="0">
                <a:solidFill>
                  <a:srgbClr val="333333"/>
                </a:solidFill>
              </a:rPr>
              <a:t>Solving complex problems, which are difficult for a human</a:t>
            </a:r>
          </a:p>
          <a:p>
            <a:r>
              <a:rPr lang="en-US" sz="2000" dirty="0">
                <a:solidFill>
                  <a:srgbClr val="333333"/>
                </a:solidFill>
              </a:rPr>
              <a:t>Decision making in various sector including finance</a:t>
            </a:r>
          </a:p>
          <a:p>
            <a:r>
              <a:rPr lang="en-US" sz="2000" dirty="0">
                <a:solidFill>
                  <a:srgbClr val="333333"/>
                </a:solidFill>
              </a:rPr>
              <a:t>Finding hidden patterns and extracting useful information from data.</a:t>
            </a:r>
          </a:p>
        </p:txBody>
      </p:sp>
      <p:pic>
        <p:nvPicPr>
          <p:cNvPr id="4" name="Picture 3">
            <a:extLst>
              <a:ext uri="{FF2B5EF4-FFF2-40B4-BE49-F238E27FC236}">
                <a16:creationId xmlns:a16="http://schemas.microsoft.com/office/drawing/2014/main" xmlns="" id="{556C854A-DF92-4F6D-AC28-684A6EE66D9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0374922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59782-C430-4F80-9A19-8045AB34C964}"/>
              </a:ext>
            </a:extLst>
          </p:cNvPr>
          <p:cNvSpPr>
            <a:spLocks noGrp="1"/>
          </p:cNvSpPr>
          <p:nvPr>
            <p:ph type="title"/>
          </p:nvPr>
        </p:nvSpPr>
        <p:spPr>
          <a:xfrm>
            <a:off x="207886" y="652462"/>
            <a:ext cx="10942468" cy="971597"/>
          </a:xfrm>
        </p:spPr>
        <p:txBody>
          <a:bodyPr>
            <a:normAutofit/>
          </a:bodyPr>
          <a:lstStyle/>
          <a:p>
            <a:pPr algn="ctr"/>
            <a:r>
              <a:rPr lang="en-US"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ARE THE CATEGORIES OF MACHINE LEARNING ?</a:t>
            </a:r>
            <a:endPar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graphicFrame>
        <p:nvGraphicFramePr>
          <p:cNvPr id="4" name="Content Placeholder 3">
            <a:extLst>
              <a:ext uri="{FF2B5EF4-FFF2-40B4-BE49-F238E27FC236}">
                <a16:creationId xmlns:a16="http://schemas.microsoft.com/office/drawing/2014/main" xmlns="" id="{3B9E4064-67C4-460F-9F97-DC7445D2F1D2}"/>
              </a:ext>
            </a:extLst>
          </p:cNvPr>
          <p:cNvGraphicFramePr>
            <a:graphicFrameLocks noGrp="1"/>
          </p:cNvGraphicFramePr>
          <p:nvPr>
            <p:ph sz="quarter" idx="13"/>
            <p:extLst>
              <p:ext uri="{D42A27DB-BD31-4B8C-83A1-F6EECF244321}">
                <p14:modId xmlns:p14="http://schemas.microsoft.com/office/powerpoint/2010/main" xmlns="" val="1419171695"/>
              </p:ext>
            </p:extLst>
          </p:nvPr>
        </p:nvGraphicFramePr>
        <p:xfrm>
          <a:off x="838200" y="1930400"/>
          <a:ext cx="9045575" cy="4275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7F82573F-11E3-4E97-8A18-12ABF16F69C7}"/>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3949067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000"/>
                                        <p:tgtEl>
                                          <p:spTgt spid="4"/>
                                        </p:tgtEl>
                                      </p:cBhvr>
                                    </p:animEffect>
                                    <p:anim calcmode="lin" valueType="num">
                                      <p:cBhvr>
                                        <p:cTn id="26" dur="2000" fill="hold"/>
                                        <p:tgtEl>
                                          <p:spTgt spid="4"/>
                                        </p:tgtEl>
                                        <p:attrNameLst>
                                          <p:attrName>ppt_w</p:attrName>
                                        </p:attrNameLst>
                                      </p:cBhvr>
                                      <p:tavLst>
                                        <p:tav tm="0" fmla="#ppt_w*sin(2.5*pi*$)">
                                          <p:val>
                                            <p:fltVal val="0"/>
                                          </p:val>
                                        </p:tav>
                                        <p:tav tm="100000">
                                          <p:val>
                                            <p:fltVal val="1"/>
                                          </p:val>
                                        </p:tav>
                                      </p:tavLst>
                                    </p:anim>
                                    <p:anim calcmode="lin" valueType="num">
                                      <p:cBhvr>
                                        <p:cTn id="2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SUPERVISED LEARNING</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56478-1EA6-4445-B860-6BCA4577C2AC}"/>
              </a:ext>
            </a:extLst>
          </p:cNvPr>
          <p:cNvSpPr>
            <a:spLocks noGrp="1"/>
          </p:cNvSpPr>
          <p:nvPr>
            <p:ph type="title"/>
          </p:nvPr>
        </p:nvSpPr>
        <p:spPr>
          <a:xfrm>
            <a:off x="812324" y="652462"/>
            <a:ext cx="9044887" cy="874497"/>
          </a:xfrm>
        </p:spPr>
        <p:txBody>
          <a:bodyPr>
            <a:normAutofit/>
          </a:bodyPr>
          <a:lstStyle/>
          <a:p>
            <a:pPr algn="ctr">
              <a:spcBef>
                <a:spcPts val="1000"/>
              </a:spcBef>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REGRESSION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6B44B40E-EE4C-417B-9C5C-C8E8DB6F1F13}"/>
              </a:ext>
            </a:extLst>
          </p:cNvPr>
          <p:cNvSpPr>
            <a:spLocks noGrp="1"/>
          </p:cNvSpPr>
          <p:nvPr>
            <p:ph sz="quarter" idx="13"/>
          </p:nvPr>
        </p:nvSpPr>
        <p:spPr>
          <a:xfrm>
            <a:off x="812324" y="1526959"/>
            <a:ext cx="9044887" cy="4035394"/>
          </a:xfrm>
        </p:spPr>
        <p:txBody>
          <a:bodyPr>
            <a:normAutofit lnSpcReduction="10000"/>
          </a:bodyPr>
          <a:lstStyle/>
          <a:p>
            <a:pPr>
              <a:lnSpc>
                <a:spcPct val="110000"/>
              </a:lnSpc>
            </a:pPr>
            <a:r>
              <a:rPr lang="en-US" sz="2000" dirty="0">
                <a:solidFill>
                  <a:srgbClr val="333333"/>
                </a:solidFill>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p>
          <a:p>
            <a:pPr>
              <a:lnSpc>
                <a:spcPct val="110000"/>
              </a:lnSpc>
            </a:pPr>
            <a:r>
              <a:rPr lang="en-US" sz="2000" dirty="0">
                <a:solidFill>
                  <a:srgbClr val="333333"/>
                </a:solidFill>
              </a:rPr>
              <a:t>Regression helps investment and financial managers to value assets and understand the relationships between variables, such as commodity prices and the stocks of businesses dealing in those commodities</a:t>
            </a:r>
          </a:p>
          <a:p>
            <a:pPr>
              <a:lnSpc>
                <a:spcPct val="110000"/>
              </a:lnSpc>
            </a:pPr>
            <a:r>
              <a:rPr lang="en-US" sz="2000" dirty="0">
                <a:solidFill>
                  <a:srgbClr val="333333"/>
                </a:solidFill>
              </a:rPr>
              <a:t>Regression takes a group of random variables, thought to be predicting Y, and tries to find a mathematical relationship between them. This relationship is typically in the form of a straight line (linear regression) that best approximates all the individual data points. In multiple regression, the separate variables are differentiated by using subscripts</a:t>
            </a:r>
          </a:p>
        </p:txBody>
      </p:sp>
      <p:pic>
        <p:nvPicPr>
          <p:cNvPr id="4" name="Picture 3">
            <a:extLst>
              <a:ext uri="{FF2B5EF4-FFF2-40B4-BE49-F238E27FC236}">
                <a16:creationId xmlns:a16="http://schemas.microsoft.com/office/drawing/2014/main" xmlns="" id="{8420DF98-497A-4519-B40B-91788A6B901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23151458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1CA89-DD9B-4B3E-807B-048753823DBE}"/>
              </a:ext>
            </a:extLst>
          </p:cNvPr>
          <p:cNvSpPr>
            <a:spLocks noGrp="1"/>
          </p:cNvSpPr>
          <p:nvPr>
            <p:ph type="title"/>
          </p:nvPr>
        </p:nvSpPr>
        <p:spPr>
          <a:xfrm>
            <a:off x="812324" y="365125"/>
            <a:ext cx="9044887" cy="984281"/>
          </a:xfrm>
        </p:spPr>
        <p:txBody>
          <a:bodyPr>
            <a:normAutofit/>
          </a:bodyPr>
          <a:lstStyle/>
          <a:p>
            <a:pPr algn="ctr">
              <a:spcBef>
                <a:spcPts val="1000"/>
              </a:spcBef>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EXAMPLE</a:t>
            </a:r>
          </a:p>
        </p:txBody>
      </p:sp>
      <p:pic>
        <p:nvPicPr>
          <p:cNvPr id="6" name="Picture 4">
            <a:extLst>
              <a:ext uri="{FF2B5EF4-FFF2-40B4-BE49-F238E27FC236}">
                <a16:creationId xmlns:a16="http://schemas.microsoft.com/office/drawing/2014/main" xmlns="" id="{1B294B1D-2A22-479A-97DF-1B916250D0A4}"/>
              </a:ext>
            </a:extLst>
          </p:cNvPr>
          <p:cNvPicPr>
            <a:picLocks noGrp="1" noChangeAspect="1" noChangeArrowheads="1"/>
          </p:cNvPicPr>
          <p:nvPr>
            <p:ph sz="quarter" idx="13"/>
          </p:nvPr>
        </p:nvPicPr>
        <p:blipFill>
          <a:blip r:embed="rId2"/>
          <a:srcRect/>
          <a:stretch>
            <a:fillRect/>
          </a:stretch>
        </p:blipFill>
        <p:spPr bwMode="auto">
          <a:xfrm>
            <a:off x="2530136" y="1349406"/>
            <a:ext cx="5662008" cy="4101503"/>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xmlns="" id="{BD691B91-5CCB-402E-A40F-282E949D63B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5795966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93BF3-7516-40CA-BF61-1EE41E92F031}"/>
              </a:ext>
            </a:extLst>
          </p:cNvPr>
          <p:cNvSpPr>
            <a:spLocks noGrp="1"/>
          </p:cNvSpPr>
          <p:nvPr>
            <p:ph type="title"/>
          </p:nvPr>
        </p:nvSpPr>
        <p:spPr/>
        <p:txBody>
          <a:bodyPr>
            <a:normAutofit/>
          </a:bodyPr>
          <a:lstStyle/>
          <a:p>
            <a:pPr algn="ctr">
              <a:spcBef>
                <a:spcPts val="1000"/>
              </a:spcBef>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ARE THE TYPES OF REGRESSION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graphicFrame>
        <p:nvGraphicFramePr>
          <p:cNvPr id="4" name="Content Placeholder 3">
            <a:extLst>
              <a:ext uri="{FF2B5EF4-FFF2-40B4-BE49-F238E27FC236}">
                <a16:creationId xmlns:a16="http://schemas.microsoft.com/office/drawing/2014/main" xmlns="" id="{24C18E12-3205-4777-B2E8-8DB681566F39}"/>
              </a:ext>
            </a:extLst>
          </p:cNvPr>
          <p:cNvGraphicFramePr>
            <a:graphicFrameLocks noGrp="1"/>
          </p:cNvGraphicFramePr>
          <p:nvPr>
            <p:ph sz="quarter" idx="13"/>
            <p:extLst>
              <p:ext uri="{D42A27DB-BD31-4B8C-83A1-F6EECF244321}">
                <p14:modId xmlns:p14="http://schemas.microsoft.com/office/powerpoint/2010/main" xmlns="" val="3543378618"/>
              </p:ext>
            </p:extLst>
          </p:nvPr>
        </p:nvGraphicFramePr>
        <p:xfrm>
          <a:off x="838200" y="1930401"/>
          <a:ext cx="9045575" cy="3396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14A37618-48CB-4D27-BB62-9EE3E8B323F2}"/>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72922055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LINEAR REGRESSION</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75AD5-A09B-490D-A240-C34E74CD8D7D}"/>
              </a:ext>
            </a:extLst>
          </p:cNvPr>
          <p:cNvSpPr>
            <a:spLocks noGrp="1"/>
          </p:cNvSpPr>
          <p:nvPr>
            <p:ph type="title"/>
          </p:nvPr>
        </p:nvSpPr>
        <p:spPr>
          <a:xfrm>
            <a:off x="812324" y="338492"/>
            <a:ext cx="9044887" cy="1325563"/>
          </a:xfrm>
        </p:spPr>
        <p:txBody>
          <a:bodyPr>
            <a:normAutofit/>
          </a:bodyPr>
          <a:lstStyle/>
          <a:p>
            <a:pPr algn="ctr">
              <a:spcBef>
                <a:spcPts val="1000"/>
              </a:spcBef>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LINEAR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4D5410D1-2839-4716-92A8-FA389FB3D18B}"/>
              </a:ext>
            </a:extLst>
          </p:cNvPr>
          <p:cNvSpPr>
            <a:spLocks noGrp="1"/>
          </p:cNvSpPr>
          <p:nvPr>
            <p:ph sz="quarter" idx="13"/>
          </p:nvPr>
        </p:nvSpPr>
        <p:spPr>
          <a:xfrm>
            <a:off x="616259" y="1997477"/>
            <a:ext cx="4932284" cy="3089430"/>
          </a:xfrm>
        </p:spPr>
        <p:txBody>
          <a:bodyPr>
            <a:normAutofit lnSpcReduction="10000"/>
          </a:bodyPr>
          <a:lstStyle/>
          <a:p>
            <a:pPr>
              <a:lnSpc>
                <a:spcPct val="110000"/>
              </a:lnSpc>
            </a:pPr>
            <a:r>
              <a:rPr lang="en-US" sz="2000" b="1" dirty="0" smtClean="0"/>
              <a:t>Linear Regression</a:t>
            </a:r>
            <a:r>
              <a:rPr lang="en-US" sz="2000" dirty="0" smtClean="0"/>
              <a:t> is the supervised Machine Learning model in which the </a:t>
            </a:r>
            <a:r>
              <a:rPr lang="en-US" sz="2000" b="1" dirty="0" smtClean="0"/>
              <a:t>model finds the best fit linear line between the independent and dependent variable</a:t>
            </a:r>
            <a:r>
              <a:rPr lang="en-US" sz="2000" dirty="0" smtClean="0"/>
              <a:t> </a:t>
            </a:r>
            <a:r>
              <a:rPr lang="en-US" sz="2000" dirty="0" err="1" smtClean="0"/>
              <a:t>i.e</a:t>
            </a:r>
            <a:r>
              <a:rPr lang="en-US" sz="2000" dirty="0" smtClean="0"/>
              <a:t> it finds the linear relationship between the dependent and independent variable.</a:t>
            </a:r>
          </a:p>
          <a:p>
            <a:r>
              <a:rPr lang="en-US" sz="2000" dirty="0" smtClean="0"/>
              <a:t>Linear Regression is of two types: </a:t>
            </a:r>
            <a:r>
              <a:rPr lang="en-US" sz="2000" b="1" dirty="0" smtClean="0"/>
              <a:t>Simple Linear regression and Multiple Linear regression</a:t>
            </a:r>
            <a:r>
              <a:rPr lang="en-US" sz="2000" dirty="0" smtClean="0"/>
              <a:t>.</a:t>
            </a:r>
            <a:endParaRPr lang="en-US" sz="2000" dirty="0">
              <a:solidFill>
                <a:srgbClr val="333333"/>
              </a:solidFill>
            </a:endParaRPr>
          </a:p>
        </p:txBody>
      </p:sp>
      <p:pic>
        <p:nvPicPr>
          <p:cNvPr id="4" name="Picture 2" descr="Linear Regression - AI vs Machine Learning vs Deep Learning - Edureka">
            <a:extLst>
              <a:ext uri="{FF2B5EF4-FFF2-40B4-BE49-F238E27FC236}">
                <a16:creationId xmlns:a16="http://schemas.microsoft.com/office/drawing/2014/main" xmlns="" id="{CEF98A52-0689-47E1-AD31-4DA8F4A718CA}"/>
              </a:ext>
            </a:extLst>
          </p:cNvPr>
          <p:cNvPicPr>
            <a:picLocks noChangeAspect="1" noChangeArrowheads="1"/>
          </p:cNvPicPr>
          <p:nvPr/>
        </p:nvPicPr>
        <p:blipFill>
          <a:blip r:embed="rId2"/>
          <a:srcRect/>
          <a:stretch>
            <a:fillRect/>
          </a:stretch>
        </p:blipFill>
        <p:spPr bwMode="auto">
          <a:xfrm>
            <a:off x="5548543" y="1997477"/>
            <a:ext cx="4466568" cy="3089430"/>
          </a:xfrm>
          <a:prstGeom prst="rect">
            <a:avLst/>
          </a:prstGeom>
          <a:noFill/>
        </p:spPr>
      </p:pic>
      <p:pic>
        <p:nvPicPr>
          <p:cNvPr id="5" name="Picture 4">
            <a:extLst>
              <a:ext uri="{FF2B5EF4-FFF2-40B4-BE49-F238E27FC236}">
                <a16:creationId xmlns:a16="http://schemas.microsoft.com/office/drawing/2014/main" xmlns="" id="{5A8C6386-7160-4192-BE2D-63A8E112829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39385652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SIMPLE LINEAR REGRESSION?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587260"/>
            <a:ext cx="9044887" cy="4618277"/>
          </a:xfrm>
        </p:spPr>
        <p:txBody>
          <a:bodyPr>
            <a:normAutofit/>
          </a:bodyPr>
          <a:lstStyle/>
          <a:p>
            <a:r>
              <a:rPr lang="en-US" sz="2000" b="1" dirty="0" smtClean="0"/>
              <a:t>Simple Linear Regression</a:t>
            </a:r>
            <a:r>
              <a:rPr lang="en-US" sz="2000" dirty="0" smtClean="0"/>
              <a:t> is where only one independent variable is present and the model has to find the linear relationship of it with the dependent variable</a:t>
            </a:r>
            <a:endParaRPr lang="en-US" sz="2000" u="sng" dirty="0" smtClean="0"/>
          </a:p>
          <a:p>
            <a:r>
              <a:rPr lang="en-US" sz="2000" u="sng" dirty="0" smtClean="0"/>
              <a:t>Equation of Simple Linear Regression</a:t>
            </a:r>
            <a:r>
              <a:rPr lang="en-US" sz="2000" dirty="0" smtClean="0"/>
              <a:t>, where </a:t>
            </a:r>
            <a:r>
              <a:rPr lang="en-US" sz="2000" dirty="0" err="1" smtClean="0"/>
              <a:t>b</a:t>
            </a:r>
            <a:r>
              <a:rPr lang="en-US" sz="2000" baseline="-25000" dirty="0" err="1" smtClean="0"/>
              <a:t>o</a:t>
            </a:r>
            <a:r>
              <a:rPr lang="en-US" sz="2000" baseline="-25000" dirty="0" smtClean="0"/>
              <a:t> </a:t>
            </a:r>
            <a:r>
              <a:rPr lang="en-US" sz="2000" dirty="0" smtClean="0"/>
              <a:t>is the intercept, b</a:t>
            </a:r>
            <a:r>
              <a:rPr lang="en-US" sz="2000" baseline="-25000" dirty="0" smtClean="0"/>
              <a:t>1</a:t>
            </a:r>
            <a:r>
              <a:rPr lang="en-US" sz="2000" dirty="0" smtClean="0"/>
              <a:t> is coefficient or slope, x is the independent variable and y is the dependent variable.</a:t>
            </a:r>
          </a:p>
          <a:p>
            <a:r>
              <a:rPr lang="en-US" sz="2000" dirty="0" smtClean="0"/>
              <a:t>Y=b0+b1x</a:t>
            </a:r>
          </a:p>
          <a:p>
            <a:endParaRPr lang="en-US" sz="2000" dirty="0" smtClean="0"/>
          </a:p>
          <a:p>
            <a:endParaRPr lang="en-US" sz="2000" dirty="0" smtClean="0"/>
          </a:p>
          <a:p>
            <a:pPr>
              <a:buNone/>
            </a:pPr>
            <a:endParaRPr lang="en-US" sz="2000" dirty="0" smtClean="0"/>
          </a:p>
          <a:p>
            <a:endParaRPr lang="en-US" sz="2000" dirty="0" smtClean="0"/>
          </a:p>
          <a:p>
            <a:endParaRPr lang="en-US" sz="2000" dirty="0"/>
          </a:p>
        </p:txBody>
      </p:sp>
      <p:pic>
        <p:nvPicPr>
          <p:cNvPr id="4" name="Picture 3">
            <a:extLst>
              <a:ext uri="{FF2B5EF4-FFF2-40B4-BE49-F238E27FC236}">
                <a16:creationId xmlns:a16="http://schemas.microsoft.com/office/drawing/2014/main" xmlns="" id="{5A8C6386-7160-4192-BE2D-63A8E112829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5" name="Picture 2" descr="Linear Regression - AI vs Machine Learning vs Deep Learning - Edureka">
            <a:extLst>
              <a:ext uri="{FF2B5EF4-FFF2-40B4-BE49-F238E27FC236}">
                <a16:creationId xmlns:a16="http://schemas.microsoft.com/office/drawing/2014/main" xmlns="" id="{CEF98A52-0689-47E1-AD31-4DA8F4A718CA}"/>
              </a:ext>
            </a:extLst>
          </p:cNvPr>
          <p:cNvPicPr>
            <a:picLocks noChangeAspect="1" noChangeArrowheads="1"/>
          </p:cNvPicPr>
          <p:nvPr/>
        </p:nvPicPr>
        <p:blipFill>
          <a:blip r:embed="rId3"/>
          <a:srcRect/>
          <a:stretch>
            <a:fillRect/>
          </a:stretch>
        </p:blipFill>
        <p:spPr bwMode="auto">
          <a:xfrm>
            <a:off x="3355675" y="3458019"/>
            <a:ext cx="4597880" cy="308943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1D895-93F5-427C-AC37-A0CF1A14C48B}"/>
              </a:ext>
            </a:extLst>
          </p:cNvPr>
          <p:cNvSpPr>
            <a:spLocks noGrp="1"/>
          </p:cNvSpPr>
          <p:nvPr>
            <p:ph type="title"/>
          </p:nvPr>
        </p:nvSpPr>
        <p:spPr>
          <a:xfrm>
            <a:off x="16529" y="996809"/>
            <a:ext cx="8806648" cy="1325563"/>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rPr>
              <a:t>WHAT IS MACHINE LEARNING?</a:t>
            </a:r>
            <a:endParaRPr lang="en-IN" sz="4000" dirty="0">
              <a:solidFill>
                <a:schemeClr val="tx1">
                  <a:lumMod val="75000"/>
                  <a:lumOff val="25000"/>
                </a:schemeClr>
              </a:solidFill>
              <a:latin typeface="+mn-lt"/>
              <a:ea typeface="Adobe Fangsong Std R" panose="02020400000000000000" pitchFamily="18" charset="-128"/>
            </a:endParaRPr>
          </a:p>
        </p:txBody>
      </p:sp>
      <p:pic>
        <p:nvPicPr>
          <p:cNvPr id="5" name="Picture 4">
            <a:extLst>
              <a:ext uri="{FF2B5EF4-FFF2-40B4-BE49-F238E27FC236}">
                <a16:creationId xmlns:a16="http://schemas.microsoft.com/office/drawing/2014/main" xmlns="" id="{98E7C7AF-F5C1-4968-AA80-95EFBCF6BFB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01707" y="2322372"/>
            <a:ext cx="6375393" cy="3945263"/>
          </a:xfrm>
          <a:prstGeom prst="rect">
            <a:avLst/>
          </a:prstGeom>
        </p:spPr>
      </p:pic>
      <p:sp>
        <p:nvSpPr>
          <p:cNvPr id="6" name="AutoShape 2" descr="Why Machine Learning Needs Semantics Not Just Statistics">
            <a:extLst>
              <a:ext uri="{FF2B5EF4-FFF2-40B4-BE49-F238E27FC236}">
                <a16:creationId xmlns:a16="http://schemas.microsoft.com/office/drawing/2014/main" xmlns="" id="{935B1330-33F7-445F-BBC7-46EFDA1163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xmlns="" id="{50618942-79A3-4E54-91C6-CD05C450D5B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1205948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MULTIPLE LINEAR REGRESSION?</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a:bodyPr>
          <a:lstStyle/>
          <a:p>
            <a:r>
              <a:rPr lang="en-US" sz="2400" dirty="0" smtClean="0"/>
              <a:t>In </a:t>
            </a:r>
            <a:r>
              <a:rPr lang="en-US" sz="2400" b="1" dirty="0" smtClean="0"/>
              <a:t>Multiple Linear Regression</a:t>
            </a:r>
            <a:r>
              <a:rPr lang="en-US" sz="2400" dirty="0" smtClean="0"/>
              <a:t> there are more than one independent variables for the model to find the relationship.</a:t>
            </a:r>
          </a:p>
          <a:p>
            <a:r>
              <a:rPr lang="en-US" sz="2400" u="sng" dirty="0" smtClean="0"/>
              <a:t>Equation of Multiple Linear Regression</a:t>
            </a:r>
            <a:r>
              <a:rPr lang="en-US" sz="2400" dirty="0" smtClean="0"/>
              <a:t>, where </a:t>
            </a:r>
            <a:r>
              <a:rPr lang="en-US" sz="2400" dirty="0" err="1" smtClean="0"/>
              <a:t>bo</a:t>
            </a:r>
            <a:r>
              <a:rPr lang="en-US" sz="2400" dirty="0" smtClean="0"/>
              <a:t> is the intercept, b</a:t>
            </a:r>
            <a:r>
              <a:rPr lang="en-US" sz="2400" baseline="-25000" dirty="0" smtClean="0"/>
              <a:t>1</a:t>
            </a:r>
            <a:r>
              <a:rPr lang="en-US" sz="2400" dirty="0" smtClean="0"/>
              <a:t>,b</a:t>
            </a:r>
            <a:r>
              <a:rPr lang="en-US" sz="2400" baseline="-25000" dirty="0" smtClean="0"/>
              <a:t>2</a:t>
            </a:r>
            <a:r>
              <a:rPr lang="en-US" sz="2400" dirty="0" smtClean="0"/>
              <a:t>,b</a:t>
            </a:r>
            <a:r>
              <a:rPr lang="en-US" sz="2400" baseline="-25000" dirty="0" smtClean="0"/>
              <a:t>3</a:t>
            </a:r>
            <a:r>
              <a:rPr lang="en-US" sz="2400" dirty="0" smtClean="0"/>
              <a:t>,b</a:t>
            </a:r>
            <a:r>
              <a:rPr lang="en-US" sz="2400" baseline="-25000" dirty="0" smtClean="0"/>
              <a:t>4</a:t>
            </a:r>
            <a:r>
              <a:rPr lang="en-US" sz="2400" dirty="0" smtClean="0"/>
              <a:t>…,</a:t>
            </a:r>
            <a:r>
              <a:rPr lang="en-US" sz="2400" dirty="0" err="1" smtClean="0"/>
              <a:t>b</a:t>
            </a:r>
            <a:r>
              <a:rPr lang="en-US" sz="2400" baseline="-25000" dirty="0" err="1" smtClean="0"/>
              <a:t>n</a:t>
            </a:r>
            <a:r>
              <a:rPr lang="en-US" sz="2400" dirty="0" smtClean="0"/>
              <a:t> are coefficients or slopes of the independent variables 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,x</a:t>
            </a:r>
            <a:r>
              <a:rPr lang="en-US" sz="2400" baseline="-25000" dirty="0" smtClean="0"/>
              <a:t>4</a:t>
            </a:r>
            <a:r>
              <a:rPr lang="en-US" sz="2400" dirty="0" smtClean="0"/>
              <a:t>…,</a:t>
            </a:r>
            <a:r>
              <a:rPr lang="en-US" sz="2400" dirty="0" err="1" smtClean="0"/>
              <a:t>x</a:t>
            </a:r>
            <a:r>
              <a:rPr lang="en-US" sz="2400" baseline="-25000" dirty="0" err="1" smtClean="0"/>
              <a:t>n</a:t>
            </a:r>
            <a:r>
              <a:rPr lang="en-US" sz="2400" dirty="0" smtClean="0"/>
              <a:t> and y is the dependent variable.</a:t>
            </a:r>
          </a:p>
          <a:p>
            <a:r>
              <a:rPr lang="en-US" sz="2400" dirty="0" smtClean="0"/>
              <a:t>y=b0+b1x1+b2x2+b3x3….+</a:t>
            </a:r>
            <a:r>
              <a:rPr lang="en-US" sz="2400" dirty="0" err="1" smtClean="0"/>
              <a:t>bnxn</a:t>
            </a:r>
            <a:endParaRPr lang="en-US" sz="2400" dirty="0" smtClean="0"/>
          </a:p>
          <a:p>
            <a:endParaRPr lang="en-US" sz="2400" dirty="0" smtClean="0"/>
          </a:p>
          <a:p>
            <a:endParaRPr lang="en-US" sz="2400" dirty="0" smtClean="0"/>
          </a:p>
          <a:p>
            <a:pPr>
              <a:buNone/>
            </a:pPr>
            <a:endParaRPr lang="en-US" sz="2400" dirty="0" smtClean="0"/>
          </a:p>
          <a:p>
            <a:endParaRPr lang="en-US" sz="2400" dirty="0" smtClean="0"/>
          </a:p>
          <a:p>
            <a:endParaRPr lang="en-US" sz="2400" dirty="0"/>
          </a:p>
        </p:txBody>
      </p:sp>
      <p:pic>
        <p:nvPicPr>
          <p:cNvPr id="4" name="Picture 3">
            <a:extLst>
              <a:ext uri="{FF2B5EF4-FFF2-40B4-BE49-F238E27FC236}">
                <a16:creationId xmlns:a16="http://schemas.microsoft.com/office/drawing/2014/main" xmlns="" id="{5A8C6386-7160-4192-BE2D-63A8E112829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5" name="Picture 4" descr="multiple linear reg.jpeg"/>
          <p:cNvPicPr>
            <a:picLocks noChangeAspect="1"/>
          </p:cNvPicPr>
          <p:nvPr/>
        </p:nvPicPr>
        <p:blipFill>
          <a:blip r:embed="rId3" cstate="print"/>
          <a:stretch>
            <a:fillRect/>
          </a:stretch>
        </p:blipFill>
        <p:spPr>
          <a:xfrm>
            <a:off x="5253487" y="3804248"/>
            <a:ext cx="4537494" cy="19538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PERFORMANCE METRICS</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ACCURACY SCORE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Accuracy (ACC) measures the fraction of correct predictions. It is defined as “the ratio of correct predictions to total predictions made”.</a:t>
            </a:r>
          </a:p>
          <a:p>
            <a:r>
              <a:rPr lang="en-US" dirty="0" smtClean="0"/>
              <a:t>Accuracy= </a:t>
            </a:r>
            <a:r>
              <a:rPr lang="en-US" dirty="0" err="1" smtClean="0"/>
              <a:t>tp+tn</a:t>
            </a:r>
            <a:r>
              <a:rPr lang="en-US" dirty="0" smtClean="0"/>
              <a:t>/</a:t>
            </a:r>
            <a:r>
              <a:rPr lang="en-US" dirty="0" err="1" smtClean="0"/>
              <a:t>tp+tn+fp+fn</a:t>
            </a: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pic>
        <p:nvPicPr>
          <p:cNvPr id="4" name="Picture 3">
            <a:extLst>
              <a:ext uri="{FF2B5EF4-FFF2-40B4-BE49-F238E27FC236}">
                <a16:creationId xmlns:a16="http://schemas.microsoft.com/office/drawing/2014/main" xmlns="" id="{53E9C5CA-BA7B-4FC7-86A9-7CEA26EE8F8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5" name="Picture 4" descr="accuracy score.png"/>
          <p:cNvPicPr>
            <a:picLocks noChangeAspect="1"/>
          </p:cNvPicPr>
          <p:nvPr/>
        </p:nvPicPr>
        <p:blipFill>
          <a:blip r:embed="rId3"/>
          <a:stretch>
            <a:fillRect/>
          </a:stretch>
        </p:blipFill>
        <p:spPr>
          <a:xfrm>
            <a:off x="2122098" y="3823730"/>
            <a:ext cx="5865961" cy="18351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41872"/>
            <a:ext cx="9044887" cy="948816"/>
          </a:xfrm>
        </p:spPr>
        <p:txBody>
          <a:bodyPr>
            <a:normAutofit/>
          </a:bodyPr>
          <a:lstStyle/>
          <a:p>
            <a:pPr algn="ctr"/>
            <a:r>
              <a:rPr lang="en-US" sz="4000" dirty="0" smtClean="0">
                <a:solidFill>
                  <a:schemeClr val="tx1">
                    <a:lumMod val="75000"/>
                    <a:lumOff val="25000"/>
                  </a:schemeClr>
                </a:solidFill>
                <a:latin typeface="+mn-lt"/>
              </a:rPr>
              <a:t>WHAT IS R SQUARED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R-squared measures the proportion of the variation in your dependent variable (Y) explained by your independent variables (X) for a linear regression model.</a:t>
            </a:r>
          </a:p>
          <a:p>
            <a:pPr>
              <a:buNone/>
            </a:pPr>
            <a:endParaRPr lang="en-US" dirty="0" smtClean="0"/>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5A8C6386-7160-4192-BE2D-63A8E112829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5" name="Picture 4">
            <a:extLst>
              <a:ext uri="{FF2B5EF4-FFF2-40B4-BE49-F238E27FC236}">
                <a16:creationId xmlns:a16="http://schemas.microsoft.com/office/drawing/2014/main" xmlns="" id="{53E9C5CA-BA7B-4FC7-86A9-7CEA26EE8F8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152400"/>
            <a:ext cx="1592718" cy="655377"/>
          </a:xfrm>
          <a:prstGeom prst="rect">
            <a:avLst/>
          </a:prstGeom>
          <a:ln>
            <a:noFill/>
          </a:ln>
          <a:effectLst>
            <a:softEdge rad="112500"/>
          </a:effectLst>
        </p:spPr>
      </p:pic>
      <p:pic>
        <p:nvPicPr>
          <p:cNvPr id="6" name="Picture 5" descr="r squared.jpg"/>
          <p:cNvPicPr>
            <a:picLocks noChangeAspect="1"/>
          </p:cNvPicPr>
          <p:nvPr/>
        </p:nvPicPr>
        <p:blipFill>
          <a:blip r:embed="rId3"/>
          <a:stretch>
            <a:fillRect/>
          </a:stretch>
        </p:blipFill>
        <p:spPr>
          <a:xfrm>
            <a:off x="1216325" y="3881887"/>
            <a:ext cx="3752490" cy="1889185"/>
          </a:xfrm>
          <a:prstGeom prst="rect">
            <a:avLst/>
          </a:prstGeom>
        </p:spPr>
      </p:pic>
      <p:pic>
        <p:nvPicPr>
          <p:cNvPr id="7" name="Picture 2" descr="Calculation of R-square - Linear Regression Algorithm - Edureka">
            <a:extLst>
              <a:ext uri="{FF2B5EF4-FFF2-40B4-BE49-F238E27FC236}">
                <a16:creationId xmlns:a16="http://schemas.microsoft.com/office/drawing/2014/main" xmlns="" id="{E14E84D9-A03E-46E5-B49C-FCF3D38F8DED}"/>
              </a:ext>
            </a:extLst>
          </p:cNvPr>
          <p:cNvPicPr>
            <a:picLocks noChangeAspect="1" noChangeArrowheads="1"/>
          </p:cNvPicPr>
          <p:nvPr/>
        </p:nvPicPr>
        <p:blipFill>
          <a:blip r:embed="rId4"/>
          <a:srcRect/>
          <a:stretch>
            <a:fillRect/>
          </a:stretch>
        </p:blipFill>
        <p:spPr bwMode="auto">
          <a:xfrm>
            <a:off x="5607170" y="3493697"/>
            <a:ext cx="4214212" cy="279278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ADJUSTED R SQUARE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Adjusted R-squared adjusts the statistic based on the number of independent variables in the model.</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4C21A5B4-0E49-41BC-AF05-28F5A4F6F7E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5" name="Picture 4" descr="adjusted r square.jpeg"/>
          <p:cNvPicPr>
            <a:picLocks noChangeAspect="1"/>
          </p:cNvPicPr>
          <p:nvPr/>
        </p:nvPicPr>
        <p:blipFill>
          <a:blip r:embed="rId3"/>
          <a:stretch>
            <a:fillRect/>
          </a:stretch>
        </p:blipFill>
        <p:spPr>
          <a:xfrm>
            <a:off x="2018581" y="3096883"/>
            <a:ext cx="5529532" cy="20709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 APPROACHES TO FEATURE SELECTION</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7796F-17B0-4E41-9FB7-69D263D0CA98}"/>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FEATURE SELECTION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093077B7-4459-4009-8F15-41EA7687ACC0}"/>
              </a:ext>
            </a:extLst>
          </p:cNvPr>
          <p:cNvSpPr>
            <a:spLocks noGrp="1"/>
          </p:cNvSpPr>
          <p:nvPr>
            <p:ph sz="quarter" idx="13"/>
          </p:nvPr>
        </p:nvSpPr>
        <p:spPr>
          <a:xfrm>
            <a:off x="838200" y="1930399"/>
            <a:ext cx="9044887" cy="2907931"/>
          </a:xfrm>
        </p:spPr>
        <p:txBody>
          <a:bodyPr>
            <a:normAutofit fontScale="70000" lnSpcReduction="20000"/>
          </a:bodyPr>
          <a:lstStyle/>
          <a:p>
            <a:pPr algn="just" fontAlgn="base"/>
            <a:r>
              <a:rPr lang="en-US" sz="2800" dirty="0"/>
              <a:t>Feature selection is a process where you automatically select those features in your data that contribute most to the prediction variable or output in which you are interested</a:t>
            </a:r>
          </a:p>
          <a:p>
            <a:pPr algn="just" fontAlgn="base"/>
            <a:r>
              <a:rPr lang="en-US" sz="2800" dirty="0"/>
              <a:t>Having irrelevant features in your data can decrease the accuracy of many models, especially linear algorithms like linear and logistic regression</a:t>
            </a:r>
          </a:p>
          <a:p>
            <a:pPr algn="just" fontAlgn="base"/>
            <a:r>
              <a:rPr lang="en-US" sz="2800" dirty="0"/>
              <a:t>Three benefits of performing feature selection before modeling your data are – </a:t>
            </a:r>
          </a:p>
          <a:p>
            <a:pPr marL="571500" indent="-571500" algn="just" fontAlgn="base">
              <a:buFont typeface="+mj-lt"/>
              <a:buAutoNum type="romanLcPeriod"/>
            </a:pPr>
            <a:r>
              <a:rPr lang="en-US" sz="2800" b="1" i="1" dirty="0">
                <a:solidFill>
                  <a:schemeClr val="tx2"/>
                </a:solidFill>
              </a:rPr>
              <a:t>Reduces Overfitting –</a:t>
            </a:r>
            <a:r>
              <a:rPr lang="en-US" sz="2800" b="1" dirty="0">
                <a:solidFill>
                  <a:srgbClr val="FF0000"/>
                </a:solidFill>
              </a:rPr>
              <a:t> </a:t>
            </a:r>
            <a:r>
              <a:rPr lang="en-US" sz="2800" dirty="0"/>
              <a:t>Less redundant data means less opportunity to make decisions based on noise</a:t>
            </a:r>
            <a:endParaRPr lang="en-US" sz="2800" b="1" dirty="0"/>
          </a:p>
          <a:p>
            <a:pPr marL="571500" indent="-571500" algn="just" fontAlgn="base">
              <a:buFont typeface="+mj-lt"/>
              <a:buAutoNum type="romanLcPeriod"/>
            </a:pPr>
            <a:r>
              <a:rPr lang="en-US" sz="2800" b="1" i="1" dirty="0">
                <a:solidFill>
                  <a:schemeClr val="tx2"/>
                </a:solidFill>
              </a:rPr>
              <a:t>Improves Accuracy – </a:t>
            </a:r>
            <a:r>
              <a:rPr lang="en-US" sz="2800" dirty="0"/>
              <a:t>Less misleading data means modeling accuracy improves</a:t>
            </a:r>
            <a:endParaRPr lang="en-US" sz="2800" b="1" dirty="0"/>
          </a:p>
          <a:p>
            <a:pPr marL="571500" indent="-571500" algn="just" fontAlgn="base">
              <a:buFont typeface="+mj-lt"/>
              <a:buAutoNum type="romanLcPeriod"/>
            </a:pPr>
            <a:r>
              <a:rPr lang="en-US" sz="2800" b="1" i="1" dirty="0">
                <a:solidFill>
                  <a:schemeClr val="tx2"/>
                </a:solidFill>
              </a:rPr>
              <a:t>Reduces Training Time – </a:t>
            </a:r>
            <a:r>
              <a:rPr lang="en-US" sz="2800" dirty="0"/>
              <a:t>Less data means that algorithms train faster</a:t>
            </a:r>
          </a:p>
        </p:txBody>
      </p:sp>
      <p:pic>
        <p:nvPicPr>
          <p:cNvPr id="4" name="Picture 3">
            <a:extLst>
              <a:ext uri="{FF2B5EF4-FFF2-40B4-BE49-F238E27FC236}">
                <a16:creationId xmlns:a16="http://schemas.microsoft.com/office/drawing/2014/main" xmlns="" id="{BDA8579D-7F48-472A-9FAD-2E0D19CB295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69717916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FB8BA-2E6C-41B5-A5F8-FE8150669CCC}"/>
              </a:ext>
            </a:extLst>
          </p:cNvPr>
          <p:cNvSpPr>
            <a:spLocks noGrp="1"/>
          </p:cNvSpPr>
          <p:nvPr>
            <p:ph type="title"/>
          </p:nvPr>
        </p:nvSpPr>
        <p:spPr>
          <a:xfrm>
            <a:off x="168676" y="655377"/>
            <a:ext cx="10724225" cy="1158028"/>
          </a:xfrm>
        </p:spPr>
        <p:txBody>
          <a:bodyPr>
            <a:normAutofit/>
          </a:bodyPr>
          <a:lstStyle/>
          <a:p>
            <a:pPr algn="ctr"/>
            <a:r>
              <a:rPr lang="en-US" sz="36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ARE THE APPROCHES OF FEATURE SELECTION?</a:t>
            </a:r>
            <a:endPar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95238B84-484F-4379-9E24-CA22A0EA90CC}"/>
              </a:ext>
            </a:extLst>
          </p:cNvPr>
          <p:cNvSpPr>
            <a:spLocks noGrp="1"/>
          </p:cNvSpPr>
          <p:nvPr>
            <p:ph sz="quarter" idx="13"/>
          </p:nvPr>
        </p:nvSpPr>
        <p:spPr>
          <a:xfrm>
            <a:off x="838200" y="1930400"/>
            <a:ext cx="9044887" cy="2837543"/>
          </a:xfrm>
        </p:spPr>
        <p:txBody>
          <a:bodyPr/>
          <a:lstStyle/>
          <a:p>
            <a:pPr>
              <a:buFont typeface="Arial" pitchFamily="34" charset="0"/>
              <a:buChar char="•"/>
            </a:pPr>
            <a:r>
              <a:rPr lang="en-US" sz="2800" dirty="0"/>
              <a:t>Univariate Selection</a:t>
            </a:r>
          </a:p>
          <a:p>
            <a:pPr>
              <a:buFont typeface="Arial" pitchFamily="34" charset="0"/>
              <a:buChar char="•"/>
            </a:pPr>
            <a:r>
              <a:rPr lang="en-US" sz="2800" dirty="0"/>
              <a:t>Recursive Feature Elimination</a:t>
            </a:r>
          </a:p>
          <a:p>
            <a:pPr>
              <a:buFont typeface="Arial" pitchFamily="34" charset="0"/>
              <a:buChar char="•"/>
            </a:pPr>
            <a:r>
              <a:rPr lang="en-US" sz="2800" dirty="0"/>
              <a:t>Principal Component Analysis</a:t>
            </a:r>
          </a:p>
          <a:p>
            <a:pPr>
              <a:buFont typeface="Arial" pitchFamily="34" charset="0"/>
              <a:buChar char="•"/>
            </a:pPr>
            <a:r>
              <a:rPr lang="en-US" sz="2800" dirty="0"/>
              <a:t>Feature Importance</a:t>
            </a:r>
          </a:p>
        </p:txBody>
      </p:sp>
      <p:pic>
        <p:nvPicPr>
          <p:cNvPr id="4" name="Picture 3">
            <a:extLst>
              <a:ext uri="{FF2B5EF4-FFF2-40B4-BE49-F238E27FC236}">
                <a16:creationId xmlns:a16="http://schemas.microsoft.com/office/drawing/2014/main" xmlns="" id="{09C31140-CDCD-42D4-84A0-B868E41CDC0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07146342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D84EF-D60C-45D3-951B-28216119A344}"/>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UNIVARIATE SELECTION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9016172D-46BC-4DB3-9E2D-7029BB6F4891}"/>
              </a:ext>
            </a:extLst>
          </p:cNvPr>
          <p:cNvSpPr>
            <a:spLocks noGrp="1"/>
          </p:cNvSpPr>
          <p:nvPr>
            <p:ph sz="quarter" idx="13"/>
          </p:nvPr>
        </p:nvSpPr>
        <p:spPr>
          <a:xfrm>
            <a:off x="882588" y="1690688"/>
            <a:ext cx="9044887" cy="3187084"/>
          </a:xfrm>
        </p:spPr>
        <p:txBody>
          <a:bodyPr>
            <a:noAutofit/>
          </a:bodyPr>
          <a:lstStyle/>
          <a:p>
            <a:pPr algn="just" fontAlgn="base"/>
            <a:r>
              <a:rPr lang="en-US" sz="2400" dirty="0" err="1" smtClean="0"/>
              <a:t>Univariate</a:t>
            </a:r>
            <a:r>
              <a:rPr lang="en-US" sz="2400" dirty="0" smtClean="0"/>
              <a:t> feature selection works by </a:t>
            </a:r>
            <a:r>
              <a:rPr lang="en-US" sz="2400" b="1" dirty="0" smtClean="0"/>
              <a:t>selecting the best features based on </a:t>
            </a:r>
            <a:r>
              <a:rPr lang="en-US" sz="2400" b="1" dirty="0" err="1" smtClean="0"/>
              <a:t>univariate</a:t>
            </a:r>
            <a:r>
              <a:rPr lang="en-US" sz="2400" b="1" dirty="0" smtClean="0"/>
              <a:t> statistical tests</a:t>
            </a:r>
            <a:r>
              <a:rPr lang="en-US" sz="2400" dirty="0" smtClean="0"/>
              <a:t>. </a:t>
            </a:r>
          </a:p>
          <a:p>
            <a:pPr algn="just" fontAlgn="base"/>
            <a:r>
              <a:rPr lang="en-US" sz="2400" dirty="0" smtClean="0"/>
              <a:t>We compare each feature to the target variable, to see whether there is any statistically significant relationship between them. It is also called analysis of variance (ANOVA).</a:t>
            </a:r>
            <a:endParaRPr lang="en-US" sz="2200" dirty="0"/>
          </a:p>
        </p:txBody>
      </p:sp>
      <p:pic>
        <p:nvPicPr>
          <p:cNvPr id="4" name="Picture 3">
            <a:extLst>
              <a:ext uri="{FF2B5EF4-FFF2-40B4-BE49-F238E27FC236}">
                <a16:creationId xmlns:a16="http://schemas.microsoft.com/office/drawing/2014/main" xmlns="" id="{81F058B6-E82D-42F4-BE81-2D5A965F93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83602758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02257"/>
            <a:ext cx="9044887" cy="888431"/>
          </a:xfrm>
        </p:spPr>
        <p:txBody>
          <a:bodyPr>
            <a:normAutofit/>
          </a:bodyPr>
          <a:lstStyle/>
          <a:p>
            <a:pPr algn="ctr"/>
            <a:r>
              <a:rPr lang="en-US" sz="4000" dirty="0" smtClean="0">
                <a:solidFill>
                  <a:schemeClr val="tx1">
                    <a:lumMod val="75000"/>
                    <a:lumOff val="25000"/>
                  </a:schemeClr>
                </a:solidFill>
                <a:latin typeface="+mn-lt"/>
              </a:rPr>
              <a:t>WHAT IS FEATURE IMPORTANCE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Feature Importance refers to </a:t>
            </a:r>
            <a:r>
              <a:rPr lang="en-US" b="1" dirty="0" smtClean="0"/>
              <a:t>techniques that calculate a score for all the input features for a given model</a:t>
            </a:r>
            <a:r>
              <a:rPr lang="en-US" dirty="0" smtClean="0"/>
              <a:t> — the scores simply represent the “importance” of each feature. A higher score means that the specific feature will have a larger effect on the model that is being used to predict a certain variable.</a:t>
            </a:r>
          </a:p>
          <a:p>
            <a:endParaRPr lang="en-US" dirty="0" smtClean="0"/>
          </a:p>
          <a:p>
            <a:endParaRPr lang="en-US" dirty="0"/>
          </a:p>
        </p:txBody>
      </p:sp>
      <p:pic>
        <p:nvPicPr>
          <p:cNvPr id="4" name="Picture 3">
            <a:extLst>
              <a:ext uri="{FF2B5EF4-FFF2-40B4-BE49-F238E27FC236}">
                <a16:creationId xmlns:a16="http://schemas.microsoft.com/office/drawing/2014/main" xmlns="" id="{81F058B6-E82D-42F4-BE81-2D5A965F93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7FBACA0A-654F-4C9D-8434-611747B7694E}"/>
              </a:ext>
            </a:extLst>
          </p:cNvPr>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1028788" y="834502"/>
            <a:ext cx="8266132" cy="5122415"/>
          </a:xfrm>
        </p:spPr>
      </p:pic>
      <p:pic>
        <p:nvPicPr>
          <p:cNvPr id="5" name="Picture 4">
            <a:extLst>
              <a:ext uri="{FF2B5EF4-FFF2-40B4-BE49-F238E27FC236}">
                <a16:creationId xmlns:a16="http://schemas.microsoft.com/office/drawing/2014/main" xmlns="" id="{D030FC30-207C-4384-92D8-69BB0C4A320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954885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RECURSIVE FEATURE ELIMINATION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Recursive feature elimination (RFE) is </a:t>
            </a:r>
            <a:r>
              <a:rPr lang="en-US" b="1" dirty="0" smtClean="0"/>
              <a:t>a feature selection method that fits a model and removes the weakest feature (or features) until the specified number of features is reached</a:t>
            </a:r>
            <a:r>
              <a:rPr lang="en-US" dirty="0" smtClean="0"/>
              <a:t>.</a:t>
            </a:r>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81F058B6-E82D-42F4-BE81-2D5A965F93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PARAMETER TUNING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err="1" smtClean="0"/>
              <a:t>Hyperparameter</a:t>
            </a:r>
            <a:r>
              <a:rPr lang="en-US" dirty="0" smtClean="0"/>
              <a:t> tuning (or </a:t>
            </a:r>
            <a:r>
              <a:rPr lang="en-US" dirty="0" err="1" smtClean="0"/>
              <a:t>hyperparameter</a:t>
            </a:r>
            <a:r>
              <a:rPr lang="en-US" dirty="0" smtClean="0"/>
              <a:t> optimization) is the process of determining the right combination of </a:t>
            </a:r>
            <a:r>
              <a:rPr lang="en-US" dirty="0" err="1" smtClean="0"/>
              <a:t>hyperparameters</a:t>
            </a:r>
            <a:r>
              <a:rPr lang="en-US" dirty="0" smtClean="0"/>
              <a:t> that maximizes the model performance.</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81F058B6-E82D-42F4-BE81-2D5A965F93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5" name="Picture 4" descr="hyperparameters.png"/>
          <p:cNvPicPr>
            <a:picLocks noChangeAspect="1"/>
          </p:cNvPicPr>
          <p:nvPr/>
        </p:nvPicPr>
        <p:blipFill>
          <a:blip r:embed="rId3"/>
          <a:stretch>
            <a:fillRect/>
          </a:stretch>
        </p:blipFill>
        <p:spPr>
          <a:xfrm>
            <a:off x="1005840" y="3370216"/>
            <a:ext cx="8321040" cy="28085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MODEL EVALUATION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Model evaluation is </a:t>
            </a:r>
            <a:r>
              <a:rPr lang="en-US" b="1" dirty="0" smtClean="0"/>
              <a:t>the process of using different evaluation metrics to understand a machine learning model's performance, as well as its strengths and weaknesses</a:t>
            </a:r>
            <a:r>
              <a:rPr lang="en-US" dirty="0" smtClean="0"/>
              <a:t>. Model evaluation is important to assess the efficacy of a model during initial research phases, and it also plays a role in model monitoring.</a:t>
            </a:r>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81F058B6-E82D-42F4-BE81-2D5A965F93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DATA TRANSFORMATION</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Data transformation is </a:t>
            </a:r>
            <a:r>
              <a:rPr lang="en-US" b="1" dirty="0" smtClean="0"/>
              <a:t>the process of converting data from one format to another, typically from the format of a source system into the required format of a destination system</a:t>
            </a:r>
            <a:r>
              <a:rPr lang="en-US" dirty="0" smtClean="0"/>
              <a:t>.</a:t>
            </a:r>
          </a:p>
          <a:p>
            <a:pPr>
              <a:buNone/>
            </a:pPr>
            <a:endParaRPr lang="en-US" dirty="0" smtClean="0"/>
          </a:p>
          <a:p>
            <a:pPr>
              <a:buNone/>
            </a:pPr>
            <a:endParaRPr lang="en-US" dirty="0"/>
          </a:p>
        </p:txBody>
      </p:sp>
      <p:pic>
        <p:nvPicPr>
          <p:cNvPr id="4" name="Picture 3">
            <a:extLst>
              <a:ext uri="{FF2B5EF4-FFF2-40B4-BE49-F238E27FC236}">
                <a16:creationId xmlns:a16="http://schemas.microsoft.com/office/drawing/2014/main" xmlns="" id="{CF5C103D-143F-4E8C-BA9A-ACB04C1FAF5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NORMALIZATION?</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a:bodyPr>
          <a:lstStyle/>
          <a:p>
            <a:r>
              <a:rPr lang="en-US" sz="2000" dirty="0" smtClean="0"/>
              <a:t>Normalization is a scaling technique in Machine Learning applied during data preparation to change the values of numeric columns in the dataset to use a common scale. It is not necessary for all datasets in a model. It is required only when features of machine learning models have different ranges.</a:t>
            </a:r>
          </a:p>
          <a:p>
            <a:r>
              <a:rPr lang="en-US" sz="2000" dirty="0" smtClean="0"/>
              <a:t>Mathematically, we can calculate normalization with the below formula:</a:t>
            </a:r>
          </a:p>
          <a:p>
            <a:r>
              <a:rPr lang="fr-FR" sz="2000" dirty="0" err="1" smtClean="0"/>
              <a:t>Xn</a:t>
            </a:r>
            <a:r>
              <a:rPr lang="fr-FR" sz="2000" dirty="0" smtClean="0"/>
              <a:t> = (X - </a:t>
            </a:r>
            <a:r>
              <a:rPr lang="fr-FR" sz="2000" dirty="0" err="1" smtClean="0"/>
              <a:t>Xminimum</a:t>
            </a:r>
            <a:r>
              <a:rPr lang="fr-FR" sz="2000" dirty="0" smtClean="0"/>
              <a:t>) / ( </a:t>
            </a:r>
            <a:r>
              <a:rPr lang="fr-FR" sz="2000" dirty="0" err="1" smtClean="0"/>
              <a:t>Xmaximum</a:t>
            </a:r>
            <a:r>
              <a:rPr lang="fr-FR" sz="2000" dirty="0" smtClean="0"/>
              <a:t> - </a:t>
            </a:r>
            <a:r>
              <a:rPr lang="fr-FR" sz="2000" dirty="0" err="1" smtClean="0"/>
              <a:t>Xminimum</a:t>
            </a:r>
            <a:r>
              <a:rPr lang="fr-FR" sz="2000" dirty="0" smtClean="0"/>
              <a:t>) </a:t>
            </a:r>
            <a:endParaRPr lang="en-US" sz="2000" dirty="0" smtClean="0"/>
          </a:p>
          <a:p>
            <a:r>
              <a:rPr lang="en-US" sz="2000" dirty="0" err="1" smtClean="0"/>
              <a:t>Xn</a:t>
            </a:r>
            <a:r>
              <a:rPr lang="en-US" sz="2000" dirty="0" smtClean="0"/>
              <a:t> = Value of Normalization</a:t>
            </a:r>
          </a:p>
          <a:p>
            <a:r>
              <a:rPr lang="en-US" sz="2000" dirty="0" err="1" smtClean="0"/>
              <a:t>Xmaximum</a:t>
            </a:r>
            <a:r>
              <a:rPr lang="en-US" sz="2000" dirty="0" smtClean="0"/>
              <a:t> = Maximum value of a feature</a:t>
            </a:r>
          </a:p>
          <a:p>
            <a:r>
              <a:rPr lang="en-US" sz="2000" dirty="0" err="1" smtClean="0"/>
              <a:t>Xminimum</a:t>
            </a:r>
            <a:r>
              <a:rPr lang="en-US" sz="2000" dirty="0" smtClean="0"/>
              <a:t> = Minimum value of a feature</a:t>
            </a:r>
          </a:p>
          <a:p>
            <a:endParaRPr lang="en-US" sz="2000" dirty="0" smtClean="0"/>
          </a:p>
          <a:p>
            <a:endParaRPr lang="en-US" sz="2000" dirty="0" smtClean="0"/>
          </a:p>
          <a:p>
            <a:endParaRPr lang="en-US" sz="2000" dirty="0"/>
          </a:p>
        </p:txBody>
      </p:sp>
      <p:pic>
        <p:nvPicPr>
          <p:cNvPr id="4" name="Picture 3">
            <a:extLst>
              <a:ext uri="{FF2B5EF4-FFF2-40B4-BE49-F238E27FC236}">
                <a16:creationId xmlns:a16="http://schemas.microsoft.com/office/drawing/2014/main" xmlns="" id="{CF5C103D-143F-4E8C-BA9A-ACB04C1FAF5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5F395-BF1E-4A93-82B4-DBD7430F9959}"/>
              </a:ext>
            </a:extLst>
          </p:cNvPr>
          <p:cNvSpPr>
            <a:spLocks noGrp="1"/>
          </p:cNvSpPr>
          <p:nvPr>
            <p:ph type="title"/>
          </p:nvPr>
        </p:nvSpPr>
        <p:spPr/>
        <p:txBody>
          <a:bodyPr>
            <a:normAutofit/>
          </a:bodyPr>
          <a:lstStyle/>
          <a:p>
            <a:pPr algn="ctr">
              <a:buClr>
                <a:srgbClr val="000000"/>
              </a:buClr>
            </a:pP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RIDGE AND LASSO REGRESSION?</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D63F5D1E-73E1-4A36-A257-4910DEDB57EF}"/>
              </a:ext>
            </a:extLst>
          </p:cNvPr>
          <p:cNvSpPr>
            <a:spLocks noGrp="1"/>
          </p:cNvSpPr>
          <p:nvPr>
            <p:ph sz="quarter" idx="13"/>
          </p:nvPr>
        </p:nvSpPr>
        <p:spPr>
          <a:xfrm>
            <a:off x="838200" y="1930400"/>
            <a:ext cx="9044887" cy="3058850"/>
          </a:xfrm>
        </p:spPr>
        <p:txBody>
          <a:bodyPr>
            <a:noAutofit/>
          </a:bodyPr>
          <a:lstStyle/>
          <a:p>
            <a:r>
              <a:rPr lang="en-US" sz="2000" b="1" dirty="0">
                <a:solidFill>
                  <a:schemeClr val="tx2"/>
                </a:solidFill>
              </a:rPr>
              <a:t>Ridge Regression </a:t>
            </a:r>
            <a:r>
              <a:rPr lang="en-US" sz="2000" b="1" dirty="0" smtClean="0">
                <a:solidFill>
                  <a:schemeClr val="tx2"/>
                </a:solidFill>
              </a:rPr>
              <a:t>: – </a:t>
            </a:r>
            <a:endParaRPr lang="en-US" sz="2000" b="1" dirty="0">
              <a:solidFill>
                <a:schemeClr val="tx2"/>
              </a:solidFill>
            </a:endParaRPr>
          </a:p>
          <a:p>
            <a:pPr lvl="1"/>
            <a:r>
              <a:rPr lang="en-US" sz="2000" dirty="0" smtClean="0">
                <a:solidFill>
                  <a:schemeClr val="tx2"/>
                </a:solidFill>
              </a:rPr>
              <a:t>Performs </a:t>
            </a:r>
            <a:r>
              <a:rPr lang="en-US" sz="2000" dirty="0">
                <a:solidFill>
                  <a:schemeClr val="tx2"/>
                </a:solidFill>
              </a:rPr>
              <a:t>L2 regularization, i.e. adds penalty equivalent to </a:t>
            </a:r>
            <a:r>
              <a:rPr lang="en-US" sz="2000" b="1" dirty="0">
                <a:solidFill>
                  <a:schemeClr val="tx2"/>
                </a:solidFill>
              </a:rPr>
              <a:t>square of the </a:t>
            </a:r>
            <a:r>
              <a:rPr lang="en-US" sz="2000" b="1" dirty="0" smtClean="0">
                <a:solidFill>
                  <a:schemeClr val="tx2"/>
                </a:solidFill>
              </a:rPr>
              <a:t>magnitude</a:t>
            </a:r>
            <a:r>
              <a:rPr lang="en-US" sz="2000" dirty="0">
                <a:solidFill>
                  <a:schemeClr val="tx2"/>
                </a:solidFill>
              </a:rPr>
              <a:t> of </a:t>
            </a:r>
            <a:r>
              <a:rPr lang="en-US" sz="2000" dirty="0" smtClean="0">
                <a:solidFill>
                  <a:schemeClr val="tx2"/>
                </a:solidFill>
              </a:rPr>
              <a:t>coefficients.</a:t>
            </a:r>
          </a:p>
          <a:p>
            <a:pPr lvl="1"/>
            <a:r>
              <a:rPr lang="en-US" sz="2000" b="1" dirty="0" smtClean="0">
                <a:solidFill>
                  <a:schemeClr val="tx2"/>
                </a:solidFill>
              </a:rPr>
              <a:t>Minimization </a:t>
            </a:r>
            <a:r>
              <a:rPr lang="en-US" sz="2000" b="1" dirty="0">
                <a:solidFill>
                  <a:schemeClr val="tx2"/>
                </a:solidFill>
              </a:rPr>
              <a:t>objective = LS Obj + α * (sum of square of coefficients)</a:t>
            </a:r>
          </a:p>
          <a:p>
            <a:r>
              <a:rPr lang="en-US" sz="2000" b="1" dirty="0">
                <a:solidFill>
                  <a:schemeClr val="tx2"/>
                </a:solidFill>
              </a:rPr>
              <a:t>Lasso Regression </a:t>
            </a:r>
            <a:r>
              <a:rPr lang="en-US" sz="2000" b="1" dirty="0" smtClean="0">
                <a:solidFill>
                  <a:schemeClr val="tx2"/>
                </a:solidFill>
              </a:rPr>
              <a:t>: – </a:t>
            </a:r>
            <a:endParaRPr lang="en-US" sz="2000" dirty="0">
              <a:solidFill>
                <a:schemeClr val="tx2"/>
              </a:solidFill>
            </a:endParaRPr>
          </a:p>
          <a:p>
            <a:pPr lvl="1"/>
            <a:r>
              <a:rPr lang="en-US" sz="2000" dirty="0" smtClean="0">
                <a:solidFill>
                  <a:schemeClr val="tx2"/>
                </a:solidFill>
              </a:rPr>
              <a:t>Performs </a:t>
            </a:r>
            <a:r>
              <a:rPr lang="en-US" sz="2000" dirty="0">
                <a:solidFill>
                  <a:schemeClr val="tx2"/>
                </a:solidFill>
              </a:rPr>
              <a:t>L1 regularization, i.e. adds penalty equivalent to </a:t>
            </a:r>
            <a:r>
              <a:rPr lang="en-US" sz="2000" b="1" dirty="0">
                <a:solidFill>
                  <a:schemeClr val="tx2"/>
                </a:solidFill>
              </a:rPr>
              <a:t>absolute value of </a:t>
            </a:r>
            <a:r>
              <a:rPr lang="en-US" sz="2000" b="1" dirty="0" smtClean="0">
                <a:solidFill>
                  <a:schemeClr val="tx2"/>
                </a:solidFill>
              </a:rPr>
              <a:t>    the magnitude</a:t>
            </a:r>
            <a:r>
              <a:rPr lang="en-US" sz="2000" dirty="0">
                <a:solidFill>
                  <a:schemeClr val="tx2"/>
                </a:solidFill>
              </a:rPr>
              <a:t> of coefficients</a:t>
            </a:r>
          </a:p>
          <a:p>
            <a:pPr lvl="1"/>
            <a:r>
              <a:rPr lang="en-US" sz="2000" b="1" dirty="0" smtClean="0">
                <a:solidFill>
                  <a:schemeClr val="tx2"/>
                </a:solidFill>
              </a:rPr>
              <a:t>Minimization </a:t>
            </a:r>
            <a:r>
              <a:rPr lang="en-US" sz="2000" b="1" dirty="0">
                <a:solidFill>
                  <a:schemeClr val="tx2"/>
                </a:solidFill>
              </a:rPr>
              <a:t>objective = LS Obj + α * (sum of absolute value of coefficien</a:t>
            </a:r>
            <a:r>
              <a:rPr lang="en-US" sz="2000" b="1" dirty="0">
                <a:solidFill>
                  <a:srgbClr val="FF0000"/>
                </a:solidFill>
              </a:rPr>
              <a:t>ts)</a:t>
            </a:r>
          </a:p>
        </p:txBody>
      </p:sp>
      <p:pic>
        <p:nvPicPr>
          <p:cNvPr id="4" name="Picture 3">
            <a:extLst>
              <a:ext uri="{FF2B5EF4-FFF2-40B4-BE49-F238E27FC236}">
                <a16:creationId xmlns:a16="http://schemas.microsoft.com/office/drawing/2014/main" xmlns="" id="{34499A69-0F8C-44A3-9E90-36459414B3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04383619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82EB2-2D07-4C48-80A4-ADC8DD94DEF1}"/>
              </a:ext>
            </a:extLst>
          </p:cNvPr>
          <p:cNvSpPr>
            <a:spLocks noGrp="1"/>
          </p:cNvSpPr>
          <p:nvPr>
            <p:ph type="title"/>
          </p:nvPr>
        </p:nvSpPr>
        <p:spPr>
          <a:xfrm>
            <a:off x="812324" y="652462"/>
            <a:ext cx="9044887" cy="1038226"/>
          </a:xfrm>
        </p:spPr>
        <p:txBody>
          <a:bodyPr>
            <a:normAutofit/>
          </a:bodyPr>
          <a:lstStyle/>
          <a:p>
            <a:pPr algn="ct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RECURSIVE FEATURE ELIMINATION ?</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D925BD82-2CE2-4279-A014-55ED5173F41A}"/>
              </a:ext>
            </a:extLst>
          </p:cNvPr>
          <p:cNvSpPr>
            <a:spLocks noGrp="1"/>
          </p:cNvSpPr>
          <p:nvPr>
            <p:ph sz="quarter" idx="13"/>
          </p:nvPr>
        </p:nvSpPr>
        <p:spPr>
          <a:xfrm>
            <a:off x="838200" y="1930400"/>
            <a:ext cx="9044887" cy="2872419"/>
          </a:xfrm>
        </p:spPr>
        <p:txBody>
          <a:bodyPr>
            <a:normAutofit fontScale="77500" lnSpcReduction="20000"/>
          </a:bodyPr>
          <a:lstStyle/>
          <a:p>
            <a:pPr algn="just" fontAlgn="base">
              <a:buFont typeface="Arial" pitchFamily="34" charset="0"/>
              <a:buChar char="•"/>
            </a:pPr>
            <a:r>
              <a:rPr lang="en-US" sz="2800" dirty="0"/>
              <a:t>The Recursive Feature Elimination (or RFE) works by recursively removing attributes and building a model on those attributes that remain</a:t>
            </a:r>
          </a:p>
          <a:p>
            <a:pPr algn="just" fontAlgn="base">
              <a:buFont typeface="Arial" pitchFamily="34" charset="0"/>
              <a:buChar char="•"/>
            </a:pPr>
            <a:r>
              <a:rPr lang="en-US" sz="2800" dirty="0"/>
              <a:t>It uses the model accuracy to identify which attributes (and combination of attributes) contribute the most to predicting the target attribute</a:t>
            </a:r>
          </a:p>
          <a:p>
            <a:pPr algn="just" fontAlgn="base">
              <a:buFont typeface="Arial" pitchFamily="34" charset="0"/>
              <a:buChar char="•"/>
            </a:pPr>
            <a:r>
              <a:rPr lang="en-US" sz="2800" dirty="0"/>
              <a:t>You can learn more about the</a:t>
            </a:r>
            <a:r>
              <a:rPr lang="en-US" sz="2800" dirty="0">
                <a:solidFill>
                  <a:schemeClr val="tx2"/>
                </a:solidFill>
              </a:rPr>
              <a:t> </a:t>
            </a:r>
            <a:r>
              <a:rPr lang="en-US" sz="2800" b="1" dirty="0">
                <a:solidFill>
                  <a:schemeClr val="tx2"/>
                </a:solidFill>
              </a:rPr>
              <a:t>RFE</a:t>
            </a:r>
            <a:r>
              <a:rPr lang="en-US" sz="2800" dirty="0">
                <a:solidFill>
                  <a:schemeClr val="tx2"/>
                </a:solidFill>
              </a:rPr>
              <a:t> </a:t>
            </a:r>
            <a:r>
              <a:rPr lang="en-US" sz="2800" dirty="0"/>
              <a:t>class in the scikit-learn documentation</a:t>
            </a:r>
          </a:p>
          <a:p>
            <a:pPr algn="just" fontAlgn="base">
              <a:buFont typeface="Arial" pitchFamily="34" charset="0"/>
              <a:buChar char="•"/>
            </a:pPr>
            <a:r>
              <a:rPr lang="en-US" sz="2800" dirty="0"/>
              <a:t>The example below uses RFE with the logistic regression algorithm to select the top 3 features</a:t>
            </a:r>
          </a:p>
          <a:p>
            <a:pPr algn="just" fontAlgn="base">
              <a:buFont typeface="Arial" pitchFamily="34" charset="0"/>
              <a:buChar char="•"/>
            </a:pPr>
            <a:r>
              <a:rPr lang="en-US" sz="2800" dirty="0"/>
              <a:t>The choice of algorithm does not matter too much as long as it is skillful and consistent</a:t>
            </a:r>
          </a:p>
        </p:txBody>
      </p:sp>
      <p:pic>
        <p:nvPicPr>
          <p:cNvPr id="4" name="Picture 3">
            <a:extLst>
              <a:ext uri="{FF2B5EF4-FFF2-40B4-BE49-F238E27FC236}">
                <a16:creationId xmlns:a16="http://schemas.microsoft.com/office/drawing/2014/main" xmlns="" id="{C33E991D-838A-4F8C-B19F-8CF6F9F1A5A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58976360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7B0D0-08BF-46CF-A58C-AB0B974B0AC8}"/>
              </a:ext>
            </a:extLst>
          </p:cNvPr>
          <p:cNvSpPr>
            <a:spLocks noGrp="1"/>
          </p:cNvSpPr>
          <p:nvPr>
            <p:ph type="title"/>
          </p:nvPr>
        </p:nvSpPr>
        <p:spPr>
          <a:xfrm>
            <a:off x="75478" y="655377"/>
            <a:ext cx="11181408" cy="951481"/>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TO WRITE PYTHON CODE FOR RECURSIVE FEATURE ELIMINATION ? </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C9024DA1-30E9-4151-951C-42865F3E122C}"/>
              </a:ext>
            </a:extLst>
          </p:cNvPr>
          <p:cNvPicPr>
            <a:picLocks noGrp="1" noChangeAspect="1" noChangeArrowheads="1"/>
          </p:cNvPicPr>
          <p:nvPr>
            <p:ph sz="quarter" idx="13"/>
          </p:nvPr>
        </p:nvPicPr>
        <p:blipFill>
          <a:blip r:embed="rId2"/>
          <a:srcRect/>
          <a:stretch>
            <a:fillRect/>
          </a:stretch>
        </p:blipFill>
        <p:spPr bwMode="auto">
          <a:xfrm>
            <a:off x="1580876" y="1533934"/>
            <a:ext cx="8422181" cy="4292102"/>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8B92B4ED-D697-40B3-80A3-DDF06C2C32A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76892319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D146A-91A8-4E8B-8C70-4ECD7CEB60BB}"/>
              </a:ext>
            </a:extLst>
          </p:cNvPr>
          <p:cNvSpPr>
            <a:spLocks noGrp="1"/>
          </p:cNvSpPr>
          <p:nvPr>
            <p:ph type="title"/>
          </p:nvPr>
        </p:nvSpPr>
        <p:spPr>
          <a:xfrm>
            <a:off x="115409" y="655377"/>
            <a:ext cx="10706471" cy="907094"/>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TO WRITE PYTHON CODE FOR RECURSIVE FEATURE ELIMINATION ? </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F568C48C-075F-4656-A4AA-3B3ACD2E765F}"/>
              </a:ext>
            </a:extLst>
          </p:cNvPr>
          <p:cNvPicPr>
            <a:picLocks noGrp="1" noChangeAspect="1" noChangeArrowheads="1"/>
          </p:cNvPicPr>
          <p:nvPr>
            <p:ph sz="quarter" idx="13"/>
          </p:nvPr>
        </p:nvPicPr>
        <p:blipFill>
          <a:blip r:embed="rId2"/>
          <a:srcRect/>
          <a:stretch>
            <a:fillRect/>
          </a:stretch>
        </p:blipFill>
        <p:spPr bwMode="auto">
          <a:xfrm>
            <a:off x="740546" y="1735075"/>
            <a:ext cx="8163757" cy="4301741"/>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A1682BD1-1073-4798-9CC3-5689D1E3624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86584396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1F2E2-E521-4E3A-921A-B6209A981914}"/>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FEATURE IMPORTANCE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C9566C4D-A86D-43D7-934D-F8746BCD52A8}"/>
              </a:ext>
            </a:extLst>
          </p:cNvPr>
          <p:cNvSpPr>
            <a:spLocks noGrp="1"/>
          </p:cNvSpPr>
          <p:nvPr>
            <p:ph sz="quarter" idx="13"/>
          </p:nvPr>
        </p:nvSpPr>
        <p:spPr>
          <a:xfrm>
            <a:off x="812324" y="1690688"/>
            <a:ext cx="9044887" cy="3194821"/>
          </a:xfrm>
        </p:spPr>
        <p:txBody>
          <a:bodyPr>
            <a:normAutofit/>
          </a:bodyPr>
          <a:lstStyle/>
          <a:p>
            <a:pPr algn="just" fontAlgn="base">
              <a:buFont typeface="Arial" pitchFamily="34" charset="0"/>
              <a:buChar char="•"/>
            </a:pPr>
            <a:r>
              <a:rPr lang="en-US" sz="2800" dirty="0"/>
              <a:t>Bagged decision trees like Random Forest and Extra Trees can be used to estimate the importance of features</a:t>
            </a:r>
          </a:p>
          <a:p>
            <a:pPr algn="just" fontAlgn="base">
              <a:buFont typeface="Arial" pitchFamily="34" charset="0"/>
              <a:buChar char="•"/>
            </a:pPr>
            <a:r>
              <a:rPr lang="en-US" sz="2800" dirty="0"/>
              <a:t>In the example below we construct a </a:t>
            </a:r>
            <a:r>
              <a:rPr lang="en-US" sz="2800" b="1" dirty="0" err="1">
                <a:solidFill>
                  <a:schemeClr val="tx2"/>
                </a:solidFill>
              </a:rPr>
              <a:t>ExtraTreesClassifier</a:t>
            </a:r>
            <a:r>
              <a:rPr lang="en-US" sz="2800" dirty="0"/>
              <a:t> classifier for the Pima Indians onset of diabetes dataset</a:t>
            </a:r>
          </a:p>
          <a:p>
            <a:pPr algn="just" fontAlgn="base">
              <a:buFont typeface="Arial" pitchFamily="34" charset="0"/>
              <a:buChar char="•"/>
            </a:pPr>
            <a:r>
              <a:rPr lang="en-US" sz="2800" dirty="0"/>
              <a:t>You can learn more about the </a:t>
            </a:r>
            <a:r>
              <a:rPr lang="en-US" sz="2800" b="1" dirty="0" err="1">
                <a:solidFill>
                  <a:schemeClr val="tx2"/>
                </a:solidFill>
              </a:rPr>
              <a:t>ExtraTreesClassifier</a:t>
            </a:r>
            <a:r>
              <a:rPr lang="en-US" sz="2800" dirty="0"/>
              <a:t> class in the scikit-learn API</a:t>
            </a:r>
          </a:p>
        </p:txBody>
      </p:sp>
      <p:pic>
        <p:nvPicPr>
          <p:cNvPr id="4" name="Picture 3">
            <a:extLst>
              <a:ext uri="{FF2B5EF4-FFF2-40B4-BE49-F238E27FC236}">
                <a16:creationId xmlns:a16="http://schemas.microsoft.com/office/drawing/2014/main" xmlns="" id="{4F067B66-180E-415E-B191-DDAA0837685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71472874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28AD3-58D5-41A7-8231-F026CB85D71F}"/>
              </a:ext>
            </a:extLst>
          </p:cNvPr>
          <p:cNvSpPr>
            <a:spLocks noGrp="1"/>
          </p:cNvSpPr>
          <p:nvPr>
            <p:ph type="title"/>
          </p:nvPr>
        </p:nvSpPr>
        <p:spPr>
          <a:xfrm>
            <a:off x="691034" y="825623"/>
            <a:ext cx="9166177" cy="1104778"/>
          </a:xfrm>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MACHINE </a:t>
            </a: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LEARNING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62F55BE9-6C8E-47E8-88A3-AF08227F7C2E}"/>
              </a:ext>
            </a:extLst>
          </p:cNvPr>
          <p:cNvSpPr>
            <a:spLocks noGrp="1"/>
          </p:cNvSpPr>
          <p:nvPr>
            <p:ph sz="quarter" idx="13"/>
          </p:nvPr>
        </p:nvSpPr>
        <p:spPr>
          <a:xfrm>
            <a:off x="812324" y="1930401"/>
            <a:ext cx="9044887" cy="1904752"/>
          </a:xfrm>
        </p:spPr>
        <p:txBody>
          <a:bodyPr>
            <a:normAutofit/>
          </a:bodyPr>
          <a:lstStyle/>
          <a:p>
            <a:r>
              <a:rPr lang="en-US" sz="2000" b="0" i="0" dirty="0">
                <a:solidFill>
                  <a:srgbClr val="333333"/>
                </a:solidFill>
                <a:effectLst/>
              </a:rPr>
              <a:t>Machine learning enables a machine to automatically learn from data, improve performance from experiences, and predict things without being explicitly programmed.</a:t>
            </a:r>
          </a:p>
          <a:p>
            <a:r>
              <a:rPr lang="en-US" sz="2000" dirty="0">
                <a:solidFill>
                  <a:srgbClr val="333333"/>
                </a:solidFill>
              </a:rPr>
              <a:t>A machine has the ability to learn if it can improve its performance by gaining more data.</a:t>
            </a:r>
            <a:endParaRPr lang="en-IN" sz="2000" dirty="0">
              <a:solidFill>
                <a:srgbClr val="333333"/>
              </a:solidFill>
            </a:endParaRPr>
          </a:p>
        </p:txBody>
      </p:sp>
      <p:pic>
        <p:nvPicPr>
          <p:cNvPr id="4" name="Picture 3">
            <a:extLst>
              <a:ext uri="{FF2B5EF4-FFF2-40B4-BE49-F238E27FC236}">
                <a16:creationId xmlns:a16="http://schemas.microsoft.com/office/drawing/2014/main" xmlns="" id="{514280BB-DD6D-4540-96DB-C77A3B8F9B4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890025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4F888-6CD1-4374-8267-A47EA81C6D12}"/>
              </a:ext>
            </a:extLst>
          </p:cNvPr>
          <p:cNvSpPr>
            <a:spLocks noGrp="1"/>
          </p:cNvSpPr>
          <p:nvPr>
            <p:ph type="title"/>
          </p:nvPr>
        </p:nvSpPr>
        <p:spPr/>
        <p:txBody>
          <a:bodyPr>
            <a:normAutofit/>
          </a:bodyPr>
          <a:lstStyle/>
          <a:p>
            <a:pPr algn="ctr" fontAlgn="base">
              <a:buClr>
                <a:srgbClr val="000000"/>
              </a:buClr>
            </a:pP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sym typeface="Arial"/>
              </a:rPr>
              <a:t>HOW TO WRITE PYTHON CODE FOR FEATURE IMPORTANCE ?</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sym typeface="Arial"/>
            </a:endParaRPr>
          </a:p>
        </p:txBody>
      </p:sp>
      <p:pic>
        <p:nvPicPr>
          <p:cNvPr id="4" name="Picture 2">
            <a:extLst>
              <a:ext uri="{FF2B5EF4-FFF2-40B4-BE49-F238E27FC236}">
                <a16:creationId xmlns:a16="http://schemas.microsoft.com/office/drawing/2014/main" xmlns="" id="{5B133420-19BC-47AA-81D0-079D0EA5F315}"/>
              </a:ext>
            </a:extLst>
          </p:cNvPr>
          <p:cNvPicPr>
            <a:picLocks noGrp="1" noChangeAspect="1" noChangeArrowheads="1"/>
          </p:cNvPicPr>
          <p:nvPr>
            <p:ph sz="quarter" idx="13"/>
          </p:nvPr>
        </p:nvPicPr>
        <p:blipFill>
          <a:blip r:embed="rId2"/>
          <a:srcRect/>
          <a:stretch>
            <a:fillRect/>
          </a:stretch>
        </p:blipFill>
        <p:spPr bwMode="auto">
          <a:xfrm>
            <a:off x="1021330" y="1338499"/>
            <a:ext cx="9045575" cy="2867742"/>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DD3CD3C7-6EAE-40F3-A8CA-9B8CD7F060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pic>
        <p:nvPicPr>
          <p:cNvPr id="7" name="Picture 2">
            <a:extLst>
              <a:ext uri="{FF2B5EF4-FFF2-40B4-BE49-F238E27FC236}">
                <a16:creationId xmlns:a16="http://schemas.microsoft.com/office/drawing/2014/main" xmlns="" id="{18F88AB2-B43D-41B9-861E-C62A7D404634}"/>
              </a:ext>
            </a:extLst>
          </p:cNvPr>
          <p:cNvPicPr>
            <a:picLocks noChangeAspect="1" noChangeArrowheads="1"/>
          </p:cNvPicPr>
          <p:nvPr/>
        </p:nvPicPr>
        <p:blipFill>
          <a:blip r:embed="rId4"/>
          <a:srcRect/>
          <a:stretch>
            <a:fillRect/>
          </a:stretch>
        </p:blipFill>
        <p:spPr bwMode="auto">
          <a:xfrm>
            <a:off x="1031965" y="4394212"/>
            <a:ext cx="9078685" cy="752554"/>
          </a:xfrm>
          <a:prstGeom prst="rect">
            <a:avLst/>
          </a:prstGeom>
          <a:noFill/>
          <a:ln w="9525">
            <a:noFill/>
            <a:miter lim="800000"/>
            <a:headEnd/>
            <a:tailEnd/>
          </a:ln>
          <a:effectLst/>
        </p:spPr>
      </p:pic>
    </p:spTree>
    <p:extLst>
      <p:ext uri="{BB962C8B-B14F-4D97-AF65-F5344CB8AC3E}">
        <p14:creationId xmlns:p14="http://schemas.microsoft.com/office/powerpoint/2010/main" xmlns="" val="1189234462"/>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 EXTENDING LINEAR REGRESSION</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4F26C-7EC8-44C8-B2F7-9E5040FEA704}"/>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BA1D6538-8FA2-4014-A96A-3AE552E2407E}"/>
              </a:ext>
            </a:extLst>
          </p:cNvPr>
          <p:cNvSpPr>
            <a:spLocks noGrp="1"/>
          </p:cNvSpPr>
          <p:nvPr>
            <p:ph sz="quarter" idx="13"/>
          </p:nvPr>
        </p:nvSpPr>
        <p:spPr>
          <a:xfrm>
            <a:off x="812324" y="1690688"/>
            <a:ext cx="9044887" cy="324543"/>
          </a:xfrm>
        </p:spPr>
        <p:txBody>
          <a:bodyPr>
            <a:normAutofit fontScale="70000" lnSpcReduction="20000"/>
          </a:bodyPr>
          <a:lstStyle/>
          <a:p>
            <a:pPr marL="0" indent="0">
              <a:buNone/>
            </a:pPr>
            <a:r>
              <a:rPr lang="en-US" b="1" dirty="0"/>
              <a:t>Beginning with standard Imports and considering the given data set</a:t>
            </a:r>
          </a:p>
        </p:txBody>
      </p:sp>
      <p:pic>
        <p:nvPicPr>
          <p:cNvPr id="4" name="Picture 2">
            <a:extLst>
              <a:ext uri="{FF2B5EF4-FFF2-40B4-BE49-F238E27FC236}">
                <a16:creationId xmlns:a16="http://schemas.microsoft.com/office/drawing/2014/main" xmlns="" id="{5CC89ACD-8029-46C8-8851-B45CFD256D0D}"/>
              </a:ext>
            </a:extLst>
          </p:cNvPr>
          <p:cNvPicPr>
            <a:picLocks noChangeAspect="1" noChangeArrowheads="1"/>
          </p:cNvPicPr>
          <p:nvPr/>
        </p:nvPicPr>
        <p:blipFill>
          <a:blip r:embed="rId2"/>
          <a:srcRect/>
          <a:stretch>
            <a:fillRect/>
          </a:stretch>
        </p:blipFill>
        <p:spPr bwMode="auto">
          <a:xfrm>
            <a:off x="812323" y="2050743"/>
            <a:ext cx="3528857" cy="3592412"/>
          </a:xfrm>
          <a:prstGeom prst="rect">
            <a:avLst/>
          </a:prstGeom>
          <a:noFill/>
          <a:ln w="9525">
            <a:noFill/>
            <a:miter lim="800000"/>
            <a:headEnd/>
            <a:tailEnd/>
          </a:ln>
          <a:effectLst/>
        </p:spPr>
      </p:pic>
      <p:pic>
        <p:nvPicPr>
          <p:cNvPr id="5" name="Picture 3" descr="C:\Users\Saurabh\Desktop\1.png">
            <a:extLst>
              <a:ext uri="{FF2B5EF4-FFF2-40B4-BE49-F238E27FC236}">
                <a16:creationId xmlns:a16="http://schemas.microsoft.com/office/drawing/2014/main" xmlns="" id="{6565AD86-6EA6-4D2F-A9E7-0D53CA2DF470}"/>
              </a:ext>
            </a:extLst>
          </p:cNvPr>
          <p:cNvPicPr>
            <a:picLocks noChangeAspect="1" noChangeArrowheads="1"/>
          </p:cNvPicPr>
          <p:nvPr/>
        </p:nvPicPr>
        <p:blipFill>
          <a:blip r:embed="rId3"/>
          <a:srcRect/>
          <a:stretch>
            <a:fillRect/>
          </a:stretch>
        </p:blipFill>
        <p:spPr bwMode="auto">
          <a:xfrm>
            <a:off x="4731798" y="2015231"/>
            <a:ext cx="5130659" cy="3601798"/>
          </a:xfrm>
          <a:prstGeom prst="rect">
            <a:avLst/>
          </a:prstGeom>
          <a:noFill/>
        </p:spPr>
      </p:pic>
      <p:pic>
        <p:nvPicPr>
          <p:cNvPr id="6" name="Picture 5">
            <a:extLst>
              <a:ext uri="{FF2B5EF4-FFF2-40B4-BE49-F238E27FC236}">
                <a16:creationId xmlns:a16="http://schemas.microsoft.com/office/drawing/2014/main" xmlns="" id="{FC68ABDA-5B7C-437A-A33D-1CBE013E92C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58178067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392E9-BE2C-44D7-B7C0-D50CF2B7E301}"/>
              </a:ext>
            </a:extLst>
          </p:cNvPr>
          <p:cNvSpPr>
            <a:spLocks noGrp="1"/>
          </p:cNvSpPr>
          <p:nvPr>
            <p:ph type="title"/>
          </p:nvPr>
        </p:nvSpPr>
        <p:spPr>
          <a:xfrm>
            <a:off x="75477" y="843379"/>
            <a:ext cx="9974045" cy="891698"/>
          </a:xfrm>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D3100A0B-90B3-4C91-A9C9-1763D20EE1A5}"/>
              </a:ext>
            </a:extLst>
          </p:cNvPr>
          <p:cNvPicPr>
            <a:picLocks noGrp="1" noChangeAspect="1" noChangeArrowheads="1"/>
          </p:cNvPicPr>
          <p:nvPr>
            <p:ph sz="quarter" idx="13"/>
          </p:nvPr>
        </p:nvPicPr>
        <p:blipFill>
          <a:blip r:embed="rId2"/>
          <a:srcRect/>
          <a:stretch>
            <a:fillRect/>
          </a:stretch>
        </p:blipFill>
        <p:spPr bwMode="auto">
          <a:xfrm>
            <a:off x="864576" y="1933303"/>
            <a:ext cx="4647443" cy="3122023"/>
          </a:xfrm>
          <a:prstGeom prst="rect">
            <a:avLst/>
          </a:prstGeom>
          <a:noFill/>
          <a:ln w="9525">
            <a:noFill/>
            <a:miter lim="800000"/>
            <a:headEnd/>
            <a:tailEnd/>
          </a:ln>
          <a:effectLst/>
        </p:spPr>
      </p:pic>
      <p:pic>
        <p:nvPicPr>
          <p:cNvPr id="5" name="Picture 11" descr="C:\Users\Saurabh\Desktop\1.png">
            <a:extLst>
              <a:ext uri="{FF2B5EF4-FFF2-40B4-BE49-F238E27FC236}">
                <a16:creationId xmlns:a16="http://schemas.microsoft.com/office/drawing/2014/main" xmlns="" id="{9F28296A-319F-4781-8B4C-E292B74FD447}"/>
              </a:ext>
            </a:extLst>
          </p:cNvPr>
          <p:cNvPicPr>
            <a:picLocks noChangeAspect="1" noChangeArrowheads="1"/>
          </p:cNvPicPr>
          <p:nvPr/>
        </p:nvPicPr>
        <p:blipFill>
          <a:blip r:embed="rId3"/>
          <a:srcRect/>
          <a:stretch>
            <a:fillRect/>
          </a:stretch>
        </p:blipFill>
        <p:spPr bwMode="auto">
          <a:xfrm>
            <a:off x="6096000" y="1933304"/>
            <a:ext cx="3660851" cy="3135086"/>
          </a:xfrm>
          <a:prstGeom prst="rect">
            <a:avLst/>
          </a:prstGeom>
          <a:noFill/>
        </p:spPr>
      </p:pic>
      <p:pic>
        <p:nvPicPr>
          <p:cNvPr id="6" name="Picture 5">
            <a:extLst>
              <a:ext uri="{FF2B5EF4-FFF2-40B4-BE49-F238E27FC236}">
                <a16:creationId xmlns:a16="http://schemas.microsoft.com/office/drawing/2014/main" xmlns="" id="{C5ED0E6C-F3FE-4458-AE10-349CDEC16BD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89094307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80558-5CCA-458C-9C75-51B4E6A294B4}"/>
              </a:ext>
            </a:extLst>
          </p:cNvPr>
          <p:cNvSpPr>
            <a:spLocks noGrp="1"/>
          </p:cNvSpPr>
          <p:nvPr>
            <p:ph type="title"/>
          </p:nvPr>
        </p:nvSpPr>
        <p:spPr>
          <a:xfrm>
            <a:off x="414282" y="557451"/>
            <a:ext cx="9644147" cy="1165703"/>
          </a:xfrm>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E6BE2D76-6261-47A9-BF93-3F7D03084990}"/>
              </a:ext>
            </a:extLst>
          </p:cNvPr>
          <p:cNvSpPr>
            <a:spLocks noGrp="1"/>
          </p:cNvSpPr>
          <p:nvPr>
            <p:ph sz="quarter" idx="13"/>
          </p:nvPr>
        </p:nvSpPr>
        <p:spPr>
          <a:xfrm>
            <a:off x="838200" y="1930401"/>
            <a:ext cx="9044887" cy="750656"/>
          </a:xfrm>
        </p:spPr>
        <p:txBody>
          <a:bodyPr>
            <a:noAutofit/>
          </a:bodyPr>
          <a:lstStyle/>
          <a:p>
            <a:r>
              <a:rPr lang="en-US" sz="2000" dirty="0"/>
              <a:t>The slope and intercept of the data are contained in the model's fit parameters, which in Scikit-Learn are always marked by a trailing underscore. Here the relevant parameters are </a:t>
            </a:r>
            <a:r>
              <a:rPr lang="en-US" sz="2000" dirty="0" err="1"/>
              <a:t>coef</a:t>
            </a:r>
            <a:r>
              <a:rPr lang="en-US" sz="2000" dirty="0"/>
              <a:t>_ and intercept</a:t>
            </a:r>
            <a:r>
              <a:rPr lang="en-US" sz="2000" dirty="0" smtClean="0"/>
              <a:t>_.</a:t>
            </a:r>
            <a:endParaRPr lang="en-US" sz="2000" dirty="0"/>
          </a:p>
        </p:txBody>
      </p:sp>
      <p:pic>
        <p:nvPicPr>
          <p:cNvPr id="5" name="Picture 2">
            <a:extLst>
              <a:ext uri="{FF2B5EF4-FFF2-40B4-BE49-F238E27FC236}">
                <a16:creationId xmlns:a16="http://schemas.microsoft.com/office/drawing/2014/main" xmlns="" id="{D342CAE6-EFBF-4950-B8FA-052A40258D47}"/>
              </a:ext>
            </a:extLst>
          </p:cNvPr>
          <p:cNvPicPr>
            <a:picLocks noChangeAspect="1" noChangeArrowheads="1"/>
          </p:cNvPicPr>
          <p:nvPr/>
        </p:nvPicPr>
        <p:blipFill>
          <a:blip r:embed="rId2"/>
          <a:srcRect/>
          <a:stretch>
            <a:fillRect/>
          </a:stretch>
        </p:blipFill>
        <p:spPr bwMode="auto">
          <a:xfrm>
            <a:off x="1136470" y="2842393"/>
            <a:ext cx="7427300" cy="933450"/>
          </a:xfrm>
          <a:prstGeom prst="rect">
            <a:avLst/>
          </a:prstGeom>
          <a:noFill/>
          <a:ln w="9525">
            <a:noFill/>
            <a:miter lim="800000"/>
            <a:headEnd/>
            <a:tailEnd/>
          </a:ln>
          <a:effectLst/>
        </p:spPr>
      </p:pic>
      <p:pic>
        <p:nvPicPr>
          <p:cNvPr id="6" name="Picture 3">
            <a:extLst>
              <a:ext uri="{FF2B5EF4-FFF2-40B4-BE49-F238E27FC236}">
                <a16:creationId xmlns:a16="http://schemas.microsoft.com/office/drawing/2014/main" xmlns="" id="{3F551354-7C17-40B6-B5EA-BA1F5F569DEC}"/>
              </a:ext>
            </a:extLst>
          </p:cNvPr>
          <p:cNvPicPr>
            <a:picLocks noChangeAspect="1" noChangeArrowheads="1"/>
          </p:cNvPicPr>
          <p:nvPr/>
        </p:nvPicPr>
        <p:blipFill>
          <a:blip r:embed="rId3"/>
          <a:srcRect/>
          <a:stretch>
            <a:fillRect/>
          </a:stretch>
        </p:blipFill>
        <p:spPr bwMode="auto">
          <a:xfrm>
            <a:off x="1110343" y="3986450"/>
            <a:ext cx="7445828" cy="904875"/>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xmlns="" id="{1711C22D-1A4B-4FAC-AE80-BD95A41DEC0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002821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C0E70-7748-4BDE-AD8D-B7886C63B01C}"/>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09315211-CDC2-44B6-9B8E-AA2FCF6E3EF2}"/>
              </a:ext>
            </a:extLst>
          </p:cNvPr>
          <p:cNvSpPr>
            <a:spLocks noGrp="1"/>
          </p:cNvSpPr>
          <p:nvPr>
            <p:ph sz="quarter" idx="13"/>
          </p:nvPr>
        </p:nvSpPr>
        <p:spPr>
          <a:xfrm>
            <a:off x="838200" y="1930400"/>
            <a:ext cx="9044887" cy="830555"/>
          </a:xfrm>
        </p:spPr>
        <p:txBody>
          <a:bodyPr>
            <a:normAutofit fontScale="77500" lnSpcReduction="20000"/>
          </a:bodyPr>
          <a:lstStyle/>
          <a:p>
            <a:r>
              <a:rPr lang="en-US" dirty="0"/>
              <a:t>The multidimensional nature of such regressions makes them more difficult to visualize, but we can see one of these fits in action by building some example data, using NumPy's matrix multiplication operator</a:t>
            </a:r>
          </a:p>
        </p:txBody>
      </p:sp>
      <p:pic>
        <p:nvPicPr>
          <p:cNvPr id="4" name="Picture 2">
            <a:extLst>
              <a:ext uri="{FF2B5EF4-FFF2-40B4-BE49-F238E27FC236}">
                <a16:creationId xmlns:a16="http://schemas.microsoft.com/office/drawing/2014/main" xmlns="" id="{5C6E2387-9B99-4E87-8871-D4687E4A9EC9}"/>
              </a:ext>
            </a:extLst>
          </p:cNvPr>
          <p:cNvPicPr>
            <a:picLocks noChangeAspect="1" noChangeArrowheads="1"/>
          </p:cNvPicPr>
          <p:nvPr/>
        </p:nvPicPr>
        <p:blipFill>
          <a:blip r:embed="rId2"/>
          <a:srcRect/>
          <a:stretch>
            <a:fillRect/>
          </a:stretch>
        </p:blipFill>
        <p:spPr bwMode="auto">
          <a:xfrm>
            <a:off x="864575" y="2896164"/>
            <a:ext cx="5181600" cy="2361446"/>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xmlns="" id="{724E91F1-C8B2-4BC4-9C0F-2933198A652F}"/>
              </a:ext>
            </a:extLst>
          </p:cNvPr>
          <p:cNvPicPr>
            <a:picLocks noChangeAspect="1" noChangeArrowheads="1"/>
          </p:cNvPicPr>
          <p:nvPr/>
        </p:nvPicPr>
        <p:blipFill>
          <a:blip r:embed="rId3"/>
          <a:srcRect/>
          <a:stretch>
            <a:fillRect/>
          </a:stretch>
        </p:blipFill>
        <p:spPr bwMode="auto">
          <a:xfrm>
            <a:off x="6684570" y="3414577"/>
            <a:ext cx="3028950" cy="1706063"/>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xmlns="" id="{48886391-7BF2-4618-BD5E-CEB5C7C46DB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311384503"/>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FE872-782E-4416-B372-5C4651767CB2}"/>
              </a:ext>
            </a:extLst>
          </p:cNvPr>
          <p:cNvSpPr>
            <a:spLocks noGrp="1"/>
          </p:cNvSpPr>
          <p:nvPr>
            <p:ph type="title"/>
          </p:nvPr>
        </p:nvSpPr>
        <p:spPr/>
        <p:txBody>
          <a:bodyPr>
            <a:normAutofit/>
          </a:bodyPr>
          <a:lstStyle/>
          <a:p>
            <a:pPr algn="ctr">
              <a:buClr>
                <a:srgbClr val="000000"/>
              </a:buClr>
            </a:pPr>
            <a:r>
              <a:rPr lang="en-US"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a:t>
            </a:r>
            <a:r>
              <a:rPr lang="en-US" sz="2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POLYNOMIAL </a:t>
            </a:r>
            <a:r>
              <a:rPr lang="en-US"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BASIC FUNCTIONS</a:t>
            </a:r>
            <a:endParaRPr lang="en-IN"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56D5323A-8781-41AA-8F11-16E04FC32234}"/>
              </a:ext>
            </a:extLst>
          </p:cNvPr>
          <p:cNvSpPr>
            <a:spLocks noGrp="1"/>
          </p:cNvSpPr>
          <p:nvPr>
            <p:ph sz="quarter" idx="13"/>
          </p:nvPr>
        </p:nvSpPr>
        <p:spPr>
          <a:xfrm>
            <a:off x="838200" y="1489167"/>
            <a:ext cx="9044887" cy="862147"/>
          </a:xfrm>
        </p:spPr>
        <p:txBody>
          <a:bodyPr>
            <a:normAutofit/>
          </a:bodyPr>
          <a:lstStyle/>
          <a:p>
            <a:r>
              <a:rPr lang="en-US" dirty="0"/>
              <a:t>This polynomial projection is useful enough that it is built into Scikit-Learn, using the Polynomial Features transformer</a:t>
            </a:r>
          </a:p>
        </p:txBody>
      </p:sp>
      <p:pic>
        <p:nvPicPr>
          <p:cNvPr id="4" name="Picture 2">
            <a:extLst>
              <a:ext uri="{FF2B5EF4-FFF2-40B4-BE49-F238E27FC236}">
                <a16:creationId xmlns:a16="http://schemas.microsoft.com/office/drawing/2014/main" xmlns="" id="{8BF92F2B-AFA4-43A1-B13E-4A2976A57134}"/>
              </a:ext>
            </a:extLst>
          </p:cNvPr>
          <p:cNvPicPr>
            <a:picLocks noChangeAspect="1" noChangeArrowheads="1"/>
          </p:cNvPicPr>
          <p:nvPr/>
        </p:nvPicPr>
        <p:blipFill>
          <a:blip r:embed="rId2"/>
          <a:srcRect/>
          <a:stretch>
            <a:fillRect/>
          </a:stretch>
        </p:blipFill>
        <p:spPr bwMode="auto">
          <a:xfrm>
            <a:off x="1034143" y="2519227"/>
            <a:ext cx="6629400" cy="1464312"/>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xmlns="" id="{81A6B486-999C-4A17-A1A2-C0510CB7D0FB}"/>
              </a:ext>
            </a:extLst>
          </p:cNvPr>
          <p:cNvPicPr>
            <a:picLocks noChangeAspect="1" noChangeArrowheads="1"/>
          </p:cNvPicPr>
          <p:nvPr/>
        </p:nvPicPr>
        <p:blipFill>
          <a:blip r:embed="rId3"/>
          <a:srcRect/>
          <a:stretch>
            <a:fillRect/>
          </a:stretch>
        </p:blipFill>
        <p:spPr bwMode="auto">
          <a:xfrm>
            <a:off x="1073580" y="4229197"/>
            <a:ext cx="6369711" cy="106126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xmlns="" id="{5AB5D7FB-FA0B-4A18-90FB-5B4AFC64A424}"/>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555929640"/>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69B69-A858-4F17-9FCA-772FB2731C14}"/>
              </a:ext>
            </a:extLst>
          </p:cNvPr>
          <p:cNvSpPr>
            <a:spLocks noGrp="1"/>
          </p:cNvSpPr>
          <p:nvPr>
            <p:ph type="title"/>
          </p:nvPr>
        </p:nvSpPr>
        <p:spPr/>
        <p:txBody>
          <a:bodyPr>
            <a:normAutofit/>
          </a:bodyPr>
          <a:lstStyle/>
          <a:p>
            <a:pPr algn="ctr">
              <a:buClr>
                <a:srgbClr val="000000"/>
              </a:buClr>
            </a:pPr>
            <a:r>
              <a:rPr lang="en-US"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a:t>
            </a:r>
            <a:r>
              <a:rPr lang="en-US" sz="2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POLYNOMIAL </a:t>
            </a:r>
            <a:r>
              <a:rPr lang="en-US"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BASIC FUNCTIONS</a:t>
            </a:r>
            <a:endParaRPr lang="en-IN"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552DA436-C303-471D-A1E0-D30FDA239B36}"/>
              </a:ext>
            </a:extLst>
          </p:cNvPr>
          <p:cNvPicPr>
            <a:picLocks noGrp="1" noChangeAspect="1" noChangeArrowheads="1"/>
          </p:cNvPicPr>
          <p:nvPr>
            <p:ph sz="quarter" idx="13"/>
          </p:nvPr>
        </p:nvPicPr>
        <p:blipFill>
          <a:blip r:embed="rId2"/>
          <a:srcRect/>
          <a:stretch>
            <a:fillRect/>
          </a:stretch>
        </p:blipFill>
        <p:spPr bwMode="auto">
          <a:xfrm>
            <a:off x="811636" y="1690688"/>
            <a:ext cx="9045575" cy="3566719"/>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17377386-07DD-4EDC-832B-D50D644C67E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910792735"/>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00239-B03D-4955-A2C8-ECDD252CDF95}"/>
              </a:ext>
            </a:extLst>
          </p:cNvPr>
          <p:cNvSpPr>
            <a:spLocks noGrp="1"/>
          </p:cNvSpPr>
          <p:nvPr>
            <p:ph type="title"/>
          </p:nvPr>
        </p:nvSpPr>
        <p:spPr/>
        <p:txBody>
          <a:bodyPr>
            <a:normAutofit/>
          </a:bodyPr>
          <a:lstStyle/>
          <a:p>
            <a:pPr algn="ctr">
              <a:buClr>
                <a:srgbClr val="000000"/>
              </a:buClr>
            </a:pPr>
            <a:r>
              <a:rPr lang="en-US"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a:t>
            </a:r>
            <a:r>
              <a:rPr lang="en-US" sz="2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a:t>
            </a:r>
            <a:r>
              <a:rPr lang="en-US"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POLYNOMIAL BASIC FUNCTIONS</a:t>
            </a:r>
            <a:endParaRPr lang="en-IN" sz="2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5" descr="C:\Users\Saurabh\Desktop\1.png">
            <a:extLst>
              <a:ext uri="{FF2B5EF4-FFF2-40B4-BE49-F238E27FC236}">
                <a16:creationId xmlns:a16="http://schemas.microsoft.com/office/drawing/2014/main" xmlns="" id="{BD86C836-C6C0-45D3-8787-76E1369FB7FD}"/>
              </a:ext>
            </a:extLst>
          </p:cNvPr>
          <p:cNvPicPr>
            <a:picLocks noGrp="1" noChangeAspect="1" noChangeArrowheads="1"/>
          </p:cNvPicPr>
          <p:nvPr>
            <p:ph sz="quarter" idx="13"/>
          </p:nvPr>
        </p:nvPicPr>
        <p:blipFill>
          <a:blip r:embed="rId2"/>
          <a:srcRect/>
          <a:stretch>
            <a:fillRect/>
          </a:stretch>
        </p:blipFill>
        <p:spPr bwMode="auto">
          <a:xfrm>
            <a:off x="1515291" y="1378082"/>
            <a:ext cx="8556172" cy="3886249"/>
          </a:xfrm>
          <a:prstGeom prst="rect">
            <a:avLst/>
          </a:prstGeom>
          <a:noFill/>
        </p:spPr>
      </p:pic>
      <p:pic>
        <p:nvPicPr>
          <p:cNvPr id="5" name="Picture 4">
            <a:extLst>
              <a:ext uri="{FF2B5EF4-FFF2-40B4-BE49-F238E27FC236}">
                <a16:creationId xmlns:a16="http://schemas.microsoft.com/office/drawing/2014/main" xmlns="" id="{12FC32D5-0F4F-4067-8A85-D30209588DC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60366688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7AFBC-C5CE-43F8-B041-940D861EDACC}"/>
              </a:ext>
            </a:extLst>
          </p:cNvPr>
          <p:cNvSpPr>
            <a:spLocks noGrp="1"/>
          </p:cNvSpPr>
          <p:nvPr>
            <p:ph type="title"/>
          </p:nvPr>
        </p:nvSpPr>
        <p:spPr>
          <a:xfrm>
            <a:off x="812324" y="585926"/>
            <a:ext cx="9044887" cy="1104762"/>
          </a:xfrm>
        </p:spPr>
        <p:txBody>
          <a:bodyPr>
            <a:normAutofit/>
          </a:bodyPr>
          <a:lstStyle/>
          <a:p>
            <a:pPr algn="ctr">
              <a:buClr>
                <a:srgbClr val="000000"/>
              </a:buClr>
            </a:pP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a:t>
            </a:r>
            <a:r>
              <a:rPr lang="en-US" sz="24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GAUSSIAN </a:t>
            </a: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BASIC FUNCTIONS</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01ABE116-AACD-4672-B99F-8AEF4F380F1A}"/>
              </a:ext>
            </a:extLst>
          </p:cNvPr>
          <p:cNvSpPr>
            <a:spLocks noGrp="1"/>
          </p:cNvSpPr>
          <p:nvPr>
            <p:ph sz="quarter" idx="13"/>
          </p:nvPr>
        </p:nvSpPr>
        <p:spPr>
          <a:xfrm>
            <a:off x="812324" y="1690688"/>
            <a:ext cx="9044887" cy="617491"/>
          </a:xfrm>
        </p:spPr>
        <p:txBody>
          <a:bodyPr>
            <a:noAutofit/>
          </a:bodyPr>
          <a:lstStyle/>
          <a:p>
            <a:r>
              <a:rPr lang="en-US" sz="2000" b="1" dirty="0"/>
              <a:t>One useful pattern is to fit a model that is not a sum of polynomial bases, but a sum of Gaussian bases</a:t>
            </a:r>
          </a:p>
        </p:txBody>
      </p:sp>
      <p:sp>
        <p:nvSpPr>
          <p:cNvPr id="5" name="TextBox 4">
            <a:extLst>
              <a:ext uri="{FF2B5EF4-FFF2-40B4-BE49-F238E27FC236}">
                <a16:creationId xmlns:a16="http://schemas.microsoft.com/office/drawing/2014/main" xmlns="" id="{099324AC-A168-4602-B7FE-1B3D4F009DEE}"/>
              </a:ext>
            </a:extLst>
          </p:cNvPr>
          <p:cNvSpPr txBox="1"/>
          <p:nvPr/>
        </p:nvSpPr>
        <p:spPr>
          <a:xfrm>
            <a:off x="5504155" y="2554056"/>
            <a:ext cx="3637625" cy="2585323"/>
          </a:xfrm>
          <a:prstGeom prst="rect">
            <a:avLst/>
          </a:prstGeom>
          <a:noFill/>
        </p:spPr>
        <p:txBody>
          <a:bodyPr wrap="square">
            <a:spAutoFit/>
          </a:bodyPr>
          <a:lstStyle/>
          <a:p>
            <a:pPr algn="just"/>
            <a:r>
              <a:rPr lang="en-US" dirty="0"/>
              <a:t>The shaded regions in the plot are the scaled basis functions, and when added together they reproduce the smooth curve through the data</a:t>
            </a:r>
          </a:p>
          <a:p>
            <a:pPr algn="just"/>
            <a:endParaRPr lang="en-US" dirty="0"/>
          </a:p>
          <a:p>
            <a:pPr algn="just"/>
            <a:r>
              <a:rPr lang="en-US" dirty="0"/>
              <a:t>These Gaussian basis functions are not built into Scikit-Learn, but we can write a custom transformer that will create them</a:t>
            </a:r>
          </a:p>
        </p:txBody>
      </p:sp>
      <p:pic>
        <p:nvPicPr>
          <p:cNvPr id="6" name="Picture 2" descr="https://jakevdp.github.io/PythonDataScienceHandbook/figures/05.06-gaussian-basis.png">
            <a:extLst>
              <a:ext uri="{FF2B5EF4-FFF2-40B4-BE49-F238E27FC236}">
                <a16:creationId xmlns:a16="http://schemas.microsoft.com/office/drawing/2014/main" xmlns="" id="{BE1FACBF-B869-4107-8E99-95D2153DCF3C}"/>
              </a:ext>
            </a:extLst>
          </p:cNvPr>
          <p:cNvPicPr>
            <a:picLocks noChangeAspect="1" noChangeArrowheads="1"/>
          </p:cNvPicPr>
          <p:nvPr/>
        </p:nvPicPr>
        <p:blipFill>
          <a:blip r:embed="rId2"/>
          <a:srcRect/>
          <a:stretch>
            <a:fillRect/>
          </a:stretch>
        </p:blipFill>
        <p:spPr bwMode="auto">
          <a:xfrm>
            <a:off x="927463" y="2292799"/>
            <a:ext cx="4543338" cy="2945407"/>
          </a:xfrm>
          <a:prstGeom prst="rect">
            <a:avLst/>
          </a:prstGeom>
          <a:noFill/>
        </p:spPr>
      </p:pic>
      <p:pic>
        <p:nvPicPr>
          <p:cNvPr id="7" name="Picture 6">
            <a:extLst>
              <a:ext uri="{FF2B5EF4-FFF2-40B4-BE49-F238E27FC236}">
                <a16:creationId xmlns:a16="http://schemas.microsoft.com/office/drawing/2014/main" xmlns="" id="{0827F6ED-2B9E-4172-983B-CD344E1584C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39667073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CEDCD52-9044-4638-B0EA-2C03D672B86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5624" y="416148"/>
            <a:ext cx="8797770" cy="6025703"/>
          </a:xfrm>
          <a:prstGeom prst="rect">
            <a:avLst/>
          </a:prstGeom>
        </p:spPr>
      </p:pic>
      <p:pic>
        <p:nvPicPr>
          <p:cNvPr id="3" name="Picture 2">
            <a:extLst>
              <a:ext uri="{FF2B5EF4-FFF2-40B4-BE49-F238E27FC236}">
                <a16:creationId xmlns:a16="http://schemas.microsoft.com/office/drawing/2014/main" xmlns="" id="{338BD8BA-64EE-464E-9DD0-B96C3422F5E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03618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EAFB4-CABD-432C-ADD3-9469FE25C4C0}"/>
              </a:ext>
            </a:extLst>
          </p:cNvPr>
          <p:cNvSpPr>
            <a:spLocks noGrp="1"/>
          </p:cNvSpPr>
          <p:nvPr>
            <p:ph type="title"/>
          </p:nvPr>
        </p:nvSpPr>
        <p:spPr>
          <a:xfrm>
            <a:off x="812324" y="655377"/>
            <a:ext cx="9044887" cy="1035311"/>
          </a:xfrm>
        </p:spPr>
        <p:txBody>
          <a:bodyPr>
            <a:normAutofit/>
          </a:bodyPr>
          <a:lstStyle/>
          <a:p>
            <a:pPr algn="ctr">
              <a:buClr>
                <a:srgbClr val="000000"/>
              </a:buClr>
            </a:pP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a:t>
            </a:r>
            <a:r>
              <a:rPr lang="en-US" sz="24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GAUSSIAN BASIC FUNCTIONS</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9495D3AD-2806-477A-B860-314D1656733B}"/>
              </a:ext>
            </a:extLst>
          </p:cNvPr>
          <p:cNvPicPr>
            <a:picLocks noGrp="1" noChangeAspect="1" noChangeArrowheads="1"/>
          </p:cNvPicPr>
          <p:nvPr>
            <p:ph sz="quarter" idx="13"/>
          </p:nvPr>
        </p:nvPicPr>
        <p:blipFill>
          <a:blip r:embed="rId2"/>
          <a:srcRect/>
          <a:stretch>
            <a:fillRect/>
          </a:stretch>
        </p:blipFill>
        <p:spPr bwMode="auto">
          <a:xfrm>
            <a:off x="1345474" y="1377180"/>
            <a:ext cx="8503920" cy="431822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420991F5-1BE3-4696-BC8B-C2A92F8E882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556969290"/>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97166-5C1F-4041-BA50-02B004391B3F}"/>
              </a:ext>
            </a:extLst>
          </p:cNvPr>
          <p:cNvSpPr>
            <a:spLocks noGrp="1"/>
          </p:cNvSpPr>
          <p:nvPr>
            <p:ph type="title"/>
          </p:nvPr>
        </p:nvSpPr>
        <p:spPr>
          <a:xfrm>
            <a:off x="812324" y="652462"/>
            <a:ext cx="9044887" cy="1038226"/>
          </a:xfrm>
        </p:spPr>
        <p:txBody>
          <a:bodyPr>
            <a:normAutofit/>
          </a:bodyPr>
          <a:lstStyle/>
          <a:p>
            <a:pPr algn="ctr">
              <a:buClr>
                <a:srgbClr val="000000"/>
              </a:buClr>
            </a:pP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a:t>
            </a:r>
            <a:r>
              <a:rPr lang="en-US" sz="24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GAUSSIAN </a:t>
            </a: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BASIC FUNCTIONS</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5" descr="C:\Users\Saurabh\Desktop\1.png">
            <a:extLst>
              <a:ext uri="{FF2B5EF4-FFF2-40B4-BE49-F238E27FC236}">
                <a16:creationId xmlns:a16="http://schemas.microsoft.com/office/drawing/2014/main" xmlns="" id="{4FE7D03F-492F-4B10-B7D5-E7A203194294}"/>
              </a:ext>
            </a:extLst>
          </p:cNvPr>
          <p:cNvPicPr>
            <a:picLocks noGrp="1" noChangeAspect="1" noChangeArrowheads="1"/>
          </p:cNvPicPr>
          <p:nvPr>
            <p:ph sz="quarter" idx="13"/>
          </p:nvPr>
        </p:nvPicPr>
        <p:blipFill>
          <a:blip r:embed="rId2"/>
          <a:srcRect/>
          <a:stretch>
            <a:fillRect/>
          </a:stretch>
        </p:blipFill>
        <p:spPr bwMode="auto">
          <a:xfrm>
            <a:off x="1358538" y="1551577"/>
            <a:ext cx="8647612" cy="4078514"/>
          </a:xfrm>
          <a:prstGeom prst="rect">
            <a:avLst/>
          </a:prstGeom>
          <a:noFill/>
        </p:spPr>
      </p:pic>
      <p:pic>
        <p:nvPicPr>
          <p:cNvPr id="5" name="Picture 4">
            <a:extLst>
              <a:ext uri="{FF2B5EF4-FFF2-40B4-BE49-F238E27FC236}">
                <a16:creationId xmlns:a16="http://schemas.microsoft.com/office/drawing/2014/main" xmlns="" id="{02259886-90C5-45BC-82F5-5413B819520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549749869"/>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64EFD-B516-4366-8B9D-7D8005678507}"/>
              </a:ext>
            </a:extLst>
          </p:cNvPr>
          <p:cNvSpPr>
            <a:spLocks noGrp="1"/>
          </p:cNvSpPr>
          <p:nvPr>
            <p:ph type="title"/>
          </p:nvPr>
        </p:nvSpPr>
        <p:spPr>
          <a:xfrm>
            <a:off x="900879" y="655377"/>
            <a:ext cx="8867775" cy="1035311"/>
          </a:xfrm>
        </p:spPr>
        <p:txBody>
          <a:bodyPr>
            <a:normAutofit/>
          </a:bodyPr>
          <a:lstStyle/>
          <a:p>
            <a:pPr algn="ctr">
              <a:buClr>
                <a:srgbClr val="000000"/>
              </a:buClr>
            </a:pP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a:t>
            </a:r>
            <a:r>
              <a:rPr lang="en-US" sz="24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REGULARIZATION</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F188C2F6-404F-40C5-9FAC-1DE7862321F4}"/>
              </a:ext>
            </a:extLst>
          </p:cNvPr>
          <p:cNvPicPr>
            <a:picLocks noGrp="1" noChangeAspect="1" noChangeArrowheads="1"/>
          </p:cNvPicPr>
          <p:nvPr>
            <p:ph sz="quarter" idx="13"/>
          </p:nvPr>
        </p:nvPicPr>
        <p:blipFill>
          <a:blip r:embed="rId2"/>
          <a:srcRect/>
          <a:stretch>
            <a:fillRect/>
          </a:stretch>
        </p:blipFill>
        <p:spPr bwMode="auto">
          <a:xfrm>
            <a:off x="900879" y="1567543"/>
            <a:ext cx="8867775" cy="3696788"/>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D6A3E453-700E-461A-8FFF-6636BDA84DE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25996254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A3CC8-28F7-457D-8103-C82F69486C55}"/>
              </a:ext>
            </a:extLst>
          </p:cNvPr>
          <p:cNvSpPr>
            <a:spLocks noGrp="1"/>
          </p:cNvSpPr>
          <p:nvPr>
            <p:ph type="title"/>
          </p:nvPr>
        </p:nvSpPr>
        <p:spPr>
          <a:xfrm>
            <a:off x="812324" y="655377"/>
            <a:ext cx="9044887" cy="1035311"/>
          </a:xfrm>
        </p:spPr>
        <p:txBody>
          <a:bodyPr>
            <a:normAutofit/>
          </a:bodyPr>
          <a:lstStyle/>
          <a:p>
            <a:pPr algn="ctr">
              <a:buClr>
                <a:srgbClr val="000000"/>
              </a:buClr>
            </a:pPr>
            <a:r>
              <a:rPr lang="en-US" sz="24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REGRESSION  REGULARIZATION</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7" descr="C:\Users\Saurabh\Desktop\1.png">
            <a:extLst>
              <a:ext uri="{FF2B5EF4-FFF2-40B4-BE49-F238E27FC236}">
                <a16:creationId xmlns:a16="http://schemas.microsoft.com/office/drawing/2014/main" xmlns="" id="{E834CDE5-D823-4FF3-9C17-C1B0837982E7}"/>
              </a:ext>
            </a:extLst>
          </p:cNvPr>
          <p:cNvPicPr>
            <a:picLocks noGrp="1" noChangeAspect="1" noChangeArrowheads="1"/>
          </p:cNvPicPr>
          <p:nvPr>
            <p:ph sz="quarter" idx="13"/>
          </p:nvPr>
        </p:nvPicPr>
        <p:blipFill>
          <a:blip r:embed="rId2"/>
          <a:srcRect/>
          <a:stretch>
            <a:fillRect/>
          </a:stretch>
        </p:blipFill>
        <p:spPr bwMode="auto">
          <a:xfrm>
            <a:off x="1240971" y="1690688"/>
            <a:ext cx="5461670" cy="3456078"/>
          </a:xfrm>
          <a:prstGeom prst="rect">
            <a:avLst/>
          </a:prstGeom>
          <a:noFill/>
        </p:spPr>
      </p:pic>
      <p:sp>
        <p:nvSpPr>
          <p:cNvPr id="6" name="TextBox 5">
            <a:extLst>
              <a:ext uri="{FF2B5EF4-FFF2-40B4-BE49-F238E27FC236}">
                <a16:creationId xmlns:a16="http://schemas.microsoft.com/office/drawing/2014/main" xmlns="" id="{2167546E-9904-4A74-912C-FDA87F572F9D}"/>
              </a:ext>
            </a:extLst>
          </p:cNvPr>
          <p:cNvSpPr txBox="1"/>
          <p:nvPr/>
        </p:nvSpPr>
        <p:spPr>
          <a:xfrm>
            <a:off x="6782540" y="1690688"/>
            <a:ext cx="3160450" cy="3139321"/>
          </a:xfrm>
          <a:prstGeom prst="rect">
            <a:avLst/>
          </a:prstGeom>
          <a:noFill/>
        </p:spPr>
        <p:txBody>
          <a:bodyPr wrap="square">
            <a:spAutoFit/>
          </a:bodyPr>
          <a:lstStyle/>
          <a:p>
            <a:pPr algn="just"/>
            <a:r>
              <a:rPr lang="en-US" dirty="0"/>
              <a:t>With the data projected to the 30-dimensional basis, the model has far too much flexibility and goes to extreme values between locations where it is constrained by data</a:t>
            </a:r>
          </a:p>
          <a:p>
            <a:pPr algn="just"/>
            <a:endParaRPr lang="en-US" dirty="0"/>
          </a:p>
          <a:p>
            <a:pPr algn="just"/>
            <a:r>
              <a:rPr lang="en-US" dirty="0"/>
              <a:t> We can see the reason for this if we plot the coefficients of the Gaussian bases with respect to their locations</a:t>
            </a:r>
          </a:p>
        </p:txBody>
      </p:sp>
      <p:pic>
        <p:nvPicPr>
          <p:cNvPr id="5" name="Picture 4">
            <a:extLst>
              <a:ext uri="{FF2B5EF4-FFF2-40B4-BE49-F238E27FC236}">
                <a16:creationId xmlns:a16="http://schemas.microsoft.com/office/drawing/2014/main" xmlns="" id="{0ABF1B74-B888-47B9-827B-E455934149B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173549598"/>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C98D9-83AD-45E2-B69A-3C2EB9AC8547}"/>
              </a:ext>
            </a:extLst>
          </p:cNvPr>
          <p:cNvSpPr>
            <a:spLocks noGrp="1"/>
          </p:cNvSpPr>
          <p:nvPr>
            <p:ph type="title"/>
          </p:nvPr>
        </p:nvSpPr>
        <p:spPr>
          <a:xfrm>
            <a:off x="812324" y="652462"/>
            <a:ext cx="9044887" cy="1038226"/>
          </a:xfrm>
        </p:spPr>
        <p:txBody>
          <a:bodyPr>
            <a:normAutofit/>
          </a:bodyPr>
          <a:lstStyle/>
          <a:p>
            <a:pPr algn="ctr">
              <a:buClr>
                <a:srgbClr val="000000"/>
              </a:buClr>
            </a:pP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REGULARIZATION</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ED9B6D1B-DDF3-41D4-A0F1-C5722FCCF806}"/>
              </a:ext>
            </a:extLst>
          </p:cNvPr>
          <p:cNvPicPr>
            <a:picLocks noGrp="1" noChangeAspect="1" noChangeArrowheads="1"/>
          </p:cNvPicPr>
          <p:nvPr>
            <p:ph sz="quarter" idx="13"/>
          </p:nvPr>
        </p:nvPicPr>
        <p:blipFill>
          <a:blip r:embed="rId2"/>
          <a:srcRect/>
          <a:stretch>
            <a:fillRect/>
          </a:stretch>
        </p:blipFill>
        <p:spPr bwMode="auto">
          <a:xfrm>
            <a:off x="1444646" y="1460138"/>
            <a:ext cx="8548439" cy="389563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3B634649-D1D3-4D23-8225-64CCAE3CFAC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402535687"/>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DCBE0-4821-4D83-BE8E-3F5EB4A7ABEA}"/>
              </a:ext>
            </a:extLst>
          </p:cNvPr>
          <p:cNvSpPr>
            <a:spLocks noGrp="1"/>
          </p:cNvSpPr>
          <p:nvPr>
            <p:ph type="title"/>
          </p:nvPr>
        </p:nvSpPr>
        <p:spPr>
          <a:xfrm>
            <a:off x="812324" y="365126"/>
            <a:ext cx="9044887" cy="1325562"/>
          </a:xfrm>
        </p:spPr>
        <p:txBody>
          <a:bodyPr>
            <a:normAutofit/>
          </a:bodyPr>
          <a:lstStyle/>
          <a:p>
            <a:pPr algn="ctr">
              <a:buClr>
                <a:srgbClr val="000000"/>
              </a:buClr>
            </a:pP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EXTENDING LINEAR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REGRESSION  </a:t>
            </a: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REGULARIZATION</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Content Placeholder 3" descr="C:\Users\Saurabh\Desktop\1.png">
            <a:extLst>
              <a:ext uri="{FF2B5EF4-FFF2-40B4-BE49-F238E27FC236}">
                <a16:creationId xmlns:a16="http://schemas.microsoft.com/office/drawing/2014/main" xmlns="" id="{6D61CB95-2609-4502-A31D-8F1BBEDED883}"/>
              </a:ext>
            </a:extLst>
          </p:cNvPr>
          <p:cNvPicPr>
            <a:picLocks noGrp="1" noChangeAspect="1" noChangeArrowheads="1"/>
          </p:cNvPicPr>
          <p:nvPr>
            <p:ph sz="quarter" idx="13"/>
          </p:nvPr>
        </p:nvPicPr>
        <p:blipFill>
          <a:blip r:embed="rId2"/>
          <a:srcRect/>
          <a:stretch>
            <a:fillRect/>
          </a:stretch>
        </p:blipFill>
        <p:spPr bwMode="auto">
          <a:xfrm>
            <a:off x="1319349" y="1390241"/>
            <a:ext cx="4437819" cy="4866867"/>
          </a:xfrm>
          <a:prstGeom prst="rect">
            <a:avLst/>
          </a:prstGeom>
          <a:noFill/>
        </p:spPr>
      </p:pic>
      <p:sp>
        <p:nvSpPr>
          <p:cNvPr id="6" name="TextBox 5">
            <a:extLst>
              <a:ext uri="{FF2B5EF4-FFF2-40B4-BE49-F238E27FC236}">
                <a16:creationId xmlns:a16="http://schemas.microsoft.com/office/drawing/2014/main" xmlns="" id="{DE582A46-913F-4883-9E19-25A47022057D}"/>
              </a:ext>
            </a:extLst>
          </p:cNvPr>
          <p:cNvSpPr txBox="1"/>
          <p:nvPr/>
        </p:nvSpPr>
        <p:spPr>
          <a:xfrm>
            <a:off x="5737583" y="1332411"/>
            <a:ext cx="3682013" cy="5016758"/>
          </a:xfrm>
          <a:prstGeom prst="rect">
            <a:avLst/>
          </a:prstGeom>
          <a:noFill/>
        </p:spPr>
        <p:txBody>
          <a:bodyPr wrap="square">
            <a:spAutoFit/>
          </a:bodyPr>
          <a:lstStyle/>
          <a:p>
            <a:pPr algn="just"/>
            <a:r>
              <a:rPr lang="en-US" sz="2000" dirty="0"/>
              <a:t>The lower panel of this figure shows the amplitude of the basis function at each location. This is typical over-fitting behavior when basis functions overlap: the coefficients of adjacent basis functions blow up and cancel each other out. We know that such behavior is problematic, and it would be nice if we could limit such spikes </a:t>
            </a:r>
            <a:r>
              <a:rPr lang="en-US" sz="2000" dirty="0" err="1"/>
              <a:t>expliticly</a:t>
            </a:r>
            <a:r>
              <a:rPr lang="en-US" sz="2000" dirty="0"/>
              <a:t> in the model by penalizing large values of the model parameters. Such a penalty is known as </a:t>
            </a:r>
            <a:r>
              <a:rPr lang="en-US" sz="2000" i="1" dirty="0"/>
              <a:t>regularization</a:t>
            </a:r>
            <a:r>
              <a:rPr lang="en-US" sz="2000" dirty="0"/>
              <a:t>, and comes in several forms.</a:t>
            </a:r>
          </a:p>
        </p:txBody>
      </p:sp>
      <p:pic>
        <p:nvPicPr>
          <p:cNvPr id="5" name="Picture 4">
            <a:extLst>
              <a:ext uri="{FF2B5EF4-FFF2-40B4-BE49-F238E27FC236}">
                <a16:creationId xmlns:a16="http://schemas.microsoft.com/office/drawing/2014/main" xmlns="" id="{0315045C-1270-4792-9B7B-3839A36AE61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478384442"/>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29371-28B6-43F1-90E7-729A574AEADA}"/>
              </a:ext>
            </a:extLst>
          </p:cNvPr>
          <p:cNvSpPr>
            <a:spLocks noGrp="1"/>
          </p:cNvSpPr>
          <p:nvPr>
            <p:ph type="title"/>
          </p:nvPr>
        </p:nvSpPr>
        <p:spPr/>
        <p:txBody>
          <a:bodyPr>
            <a:normAutofit/>
          </a:bodyPr>
          <a:lstStyle/>
          <a:p>
            <a:r>
              <a:rPr lang="en-IN" b="1" u="sng" dirty="0" smtClean="0">
                <a:solidFill>
                  <a:schemeClr val="tx1">
                    <a:lumMod val="75000"/>
                    <a:lumOff val="25000"/>
                  </a:schemeClr>
                </a:solidFill>
                <a:latin typeface="+mn-lt"/>
                <a:ea typeface="Adobe Fangsong Std R" panose="02020400000000000000" pitchFamily="18" charset="-128"/>
              </a:rPr>
              <a:t>L1 &amp;L2 (LASSO AND RIDGE REGRESSION)</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a16="http://schemas.microsoft.com/office/drawing/2014/main" xmlns="" id="{2D5F8926-9200-409C-8CE4-6ED9EEB73A0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107764963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5F395-BF1E-4A93-82B4-DBD7430F9959}"/>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L1 AND L2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D63F5D1E-73E1-4A36-A257-4910DEDB57EF}"/>
              </a:ext>
            </a:extLst>
          </p:cNvPr>
          <p:cNvSpPr>
            <a:spLocks noGrp="1"/>
          </p:cNvSpPr>
          <p:nvPr>
            <p:ph sz="quarter" idx="13"/>
          </p:nvPr>
        </p:nvSpPr>
        <p:spPr>
          <a:xfrm>
            <a:off x="838200" y="1930400"/>
            <a:ext cx="9044887" cy="3058850"/>
          </a:xfrm>
        </p:spPr>
        <p:txBody>
          <a:bodyPr>
            <a:noAutofit/>
          </a:bodyPr>
          <a:lstStyle/>
          <a:p>
            <a:r>
              <a:rPr lang="en-US" sz="2000" b="1" dirty="0">
                <a:solidFill>
                  <a:schemeClr val="tx2"/>
                </a:solidFill>
              </a:rPr>
              <a:t>Ridge Regression – </a:t>
            </a:r>
            <a:endParaRPr lang="en-US" sz="2000" dirty="0">
              <a:solidFill>
                <a:schemeClr val="tx2"/>
              </a:solidFill>
            </a:endParaRPr>
          </a:p>
          <a:p>
            <a:pPr lvl="1"/>
            <a:r>
              <a:rPr lang="en-US" sz="2000" dirty="0">
                <a:solidFill>
                  <a:schemeClr val="tx2"/>
                </a:solidFill>
              </a:rPr>
              <a:t>	Performs L2 regularization, i.e. adds penalty equivalent to </a:t>
            </a:r>
            <a:r>
              <a:rPr lang="en-US" sz="2000" b="1" dirty="0">
                <a:solidFill>
                  <a:schemeClr val="tx2"/>
                </a:solidFill>
              </a:rPr>
              <a:t>square of the 	magnitude</a:t>
            </a:r>
            <a:r>
              <a:rPr lang="en-US" sz="2000" dirty="0">
                <a:solidFill>
                  <a:schemeClr val="tx2"/>
                </a:solidFill>
              </a:rPr>
              <a:t> of coefficients</a:t>
            </a:r>
          </a:p>
          <a:p>
            <a:pPr lvl="1"/>
            <a:r>
              <a:rPr lang="en-US" sz="2000" b="1" dirty="0">
                <a:solidFill>
                  <a:schemeClr val="tx2"/>
                </a:solidFill>
              </a:rPr>
              <a:t>	Minimization objective = LS Obj + α * (sum of square of coefficients)</a:t>
            </a:r>
          </a:p>
          <a:p>
            <a:r>
              <a:rPr lang="en-US" sz="2000" b="1" dirty="0">
                <a:solidFill>
                  <a:schemeClr val="tx2"/>
                </a:solidFill>
              </a:rPr>
              <a:t>Lasso Regression – </a:t>
            </a:r>
            <a:endParaRPr lang="en-US" sz="2000" dirty="0">
              <a:solidFill>
                <a:schemeClr val="tx2"/>
              </a:solidFill>
            </a:endParaRPr>
          </a:p>
          <a:p>
            <a:pPr lvl="1"/>
            <a:r>
              <a:rPr lang="en-US" sz="2000" dirty="0">
                <a:solidFill>
                  <a:schemeClr val="tx2"/>
                </a:solidFill>
              </a:rPr>
              <a:t>	Performs L1 regularization, i.e. adds penalty equivalent to </a:t>
            </a:r>
            <a:r>
              <a:rPr lang="en-US" sz="2000" b="1" dirty="0">
                <a:solidFill>
                  <a:schemeClr val="tx2"/>
                </a:solidFill>
              </a:rPr>
              <a:t>absolute value of the	magnitude</a:t>
            </a:r>
            <a:r>
              <a:rPr lang="en-US" sz="2000" dirty="0">
                <a:solidFill>
                  <a:schemeClr val="tx2"/>
                </a:solidFill>
              </a:rPr>
              <a:t> of coefficients</a:t>
            </a:r>
          </a:p>
          <a:p>
            <a:pPr lvl="1"/>
            <a:r>
              <a:rPr lang="en-US" sz="2000" b="1" dirty="0">
                <a:solidFill>
                  <a:schemeClr val="tx2"/>
                </a:solidFill>
              </a:rPr>
              <a:t>	Minimization objective = LS Obj + α * (sum of absolute value of coefficients)</a:t>
            </a:r>
          </a:p>
        </p:txBody>
      </p:sp>
      <p:pic>
        <p:nvPicPr>
          <p:cNvPr id="4" name="Picture 3">
            <a:extLst>
              <a:ext uri="{FF2B5EF4-FFF2-40B4-BE49-F238E27FC236}">
                <a16:creationId xmlns:a16="http://schemas.microsoft.com/office/drawing/2014/main" xmlns="" id="{34499A69-0F8C-44A3-9E90-36459414B3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04383619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2200A-BC01-4F93-BC07-B9971C421E74}"/>
              </a:ext>
            </a:extLst>
          </p:cNvPr>
          <p:cNvSpPr>
            <a:spLocks noGrp="1"/>
          </p:cNvSpPr>
          <p:nvPr>
            <p:ph type="title"/>
          </p:nvPr>
        </p:nvSpPr>
        <p:spPr>
          <a:xfrm>
            <a:off x="0" y="559293"/>
            <a:ext cx="11887200" cy="1131395"/>
          </a:xfrm>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PENALIZE THE MAGNITUDE OF COEFFICIENTS?</a:t>
            </a:r>
            <a:endPar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Content Placeholder 3">
            <a:extLst>
              <a:ext uri="{FF2B5EF4-FFF2-40B4-BE49-F238E27FC236}">
                <a16:creationId xmlns:a16="http://schemas.microsoft.com/office/drawing/2014/main" xmlns="" id="{77F0F77D-AD74-42C0-8BFC-DAED988FA2D0}"/>
              </a:ext>
            </a:extLst>
          </p:cNvPr>
          <p:cNvPicPr>
            <a:picLocks noGrp="1" noChangeAspect="1" noChangeArrowheads="1"/>
          </p:cNvPicPr>
          <p:nvPr>
            <p:ph sz="quarter" idx="13"/>
          </p:nvPr>
        </p:nvPicPr>
        <p:blipFill>
          <a:blip r:embed="rId2"/>
          <a:srcRect/>
          <a:stretch>
            <a:fillRect/>
          </a:stretch>
        </p:blipFill>
        <p:spPr bwMode="auto">
          <a:xfrm>
            <a:off x="1031966" y="1690687"/>
            <a:ext cx="8948057" cy="3286261"/>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7A8FDE01-C399-43FA-A975-0B29494986C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944221506"/>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1A7C9-5E7A-454B-9F29-22C96D6DD53B}"/>
              </a:ext>
            </a:extLst>
          </p:cNvPr>
          <p:cNvSpPr>
            <a:spLocks noGrp="1"/>
          </p:cNvSpPr>
          <p:nvPr>
            <p:ph type="title"/>
          </p:nvPr>
        </p:nvSpPr>
        <p:spPr>
          <a:xfrm>
            <a:off x="254493" y="652462"/>
            <a:ext cx="11683014" cy="1038226"/>
          </a:xfrm>
        </p:spPr>
        <p:txBody>
          <a:bodyPr>
            <a:normAutofit/>
          </a:bodyPr>
          <a:lstStyle/>
          <a:p>
            <a:pP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PENALIZE THE MAGNITUDE OF COEFFICIENTS?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95681606-3224-4B11-87CF-9CF8350B9912}"/>
              </a:ext>
            </a:extLst>
          </p:cNvPr>
          <p:cNvPicPr>
            <a:picLocks noGrp="1" noChangeAspect="1" noChangeArrowheads="1"/>
          </p:cNvPicPr>
          <p:nvPr>
            <p:ph sz="quarter" idx="13"/>
          </p:nvPr>
        </p:nvPicPr>
        <p:blipFill>
          <a:blip r:embed="rId2"/>
          <a:srcRect/>
          <a:stretch>
            <a:fillRect/>
          </a:stretch>
        </p:blipFill>
        <p:spPr bwMode="auto">
          <a:xfrm>
            <a:off x="2653400" y="1567543"/>
            <a:ext cx="7248246" cy="385354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3B07C4AD-3B3C-4317-8FE5-0754E2E20B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865074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5BE9D-1130-4D6E-9CEA-47126B542CF1}"/>
              </a:ext>
            </a:extLst>
          </p:cNvPr>
          <p:cNvSpPr>
            <a:spLocks noGrp="1"/>
          </p:cNvSpPr>
          <p:nvPr>
            <p:ph type="title"/>
          </p:nvPr>
        </p:nvSpPr>
        <p:spPr>
          <a:xfrm>
            <a:off x="266330" y="719091"/>
            <a:ext cx="9616757" cy="971597"/>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MACHINE LEARNING WORK?</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a16="http://schemas.microsoft.com/office/drawing/2014/main" xmlns="" id="{C66E7A53-9C76-4788-98CE-8F5ABE16F801}"/>
              </a:ext>
            </a:extLst>
          </p:cNvPr>
          <p:cNvSpPr>
            <a:spLocks noGrp="1"/>
          </p:cNvSpPr>
          <p:nvPr>
            <p:ph sz="quarter" idx="13"/>
          </p:nvPr>
        </p:nvSpPr>
        <p:spPr>
          <a:xfrm>
            <a:off x="838200" y="1930400"/>
            <a:ext cx="9044887" cy="1602913"/>
          </a:xfrm>
        </p:spPr>
        <p:txBody>
          <a:bodyPr>
            <a:normAutofit/>
          </a:bodyPr>
          <a:lstStyle/>
          <a:p>
            <a:r>
              <a:rPr lang="en-US" sz="2000" dirty="0">
                <a:solidFill>
                  <a:srgbClr val="333333"/>
                </a:solidFill>
              </a:rPr>
              <a:t>A Machine Learning system learns from historical data, builds the prediction models, and whenever it receives new data, predicts the output for it. </a:t>
            </a:r>
          </a:p>
          <a:p>
            <a:r>
              <a:rPr lang="en-US" sz="2000" dirty="0">
                <a:solidFill>
                  <a:srgbClr val="333333"/>
                </a:solidFill>
              </a:rPr>
              <a:t>The accuracy of predicted output depends upon the amount of data, as the huge amount of data helps to build a better model which predicts the output more accurately.</a:t>
            </a:r>
            <a:endParaRPr lang="en-IN" sz="2000" dirty="0">
              <a:solidFill>
                <a:srgbClr val="333333"/>
              </a:solidFill>
            </a:endParaRPr>
          </a:p>
        </p:txBody>
      </p:sp>
      <p:pic>
        <p:nvPicPr>
          <p:cNvPr id="2050" name="Picture 2" descr="Introduction to Machine Learning">
            <a:extLst>
              <a:ext uri="{FF2B5EF4-FFF2-40B4-BE49-F238E27FC236}">
                <a16:creationId xmlns:a16="http://schemas.microsoft.com/office/drawing/2014/main" xmlns="" id="{0606849A-717B-4D8F-B0A8-71A40F1EA9E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55938" y="3773024"/>
            <a:ext cx="7057747" cy="205960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6091F294-992B-4670-9DF9-95232857552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9242279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heel(1)">
                                      <p:cBhvr>
                                        <p:cTn id="2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FC262-99B0-4560-B51E-F754CC4DC65B}"/>
              </a:ext>
            </a:extLst>
          </p:cNvPr>
          <p:cNvSpPr>
            <a:spLocks noGrp="1"/>
          </p:cNvSpPr>
          <p:nvPr>
            <p:ph type="title"/>
          </p:nvPr>
        </p:nvSpPr>
        <p:spPr>
          <a:xfrm>
            <a:off x="239697" y="593233"/>
            <a:ext cx="11140015" cy="1035311"/>
          </a:xfrm>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PENALIZE THE MAGNITUDE OF COEFFICIENTS? </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6EFD3A80-18BB-44E7-BB5A-4AEDEDC5E9F8}"/>
              </a:ext>
            </a:extLst>
          </p:cNvPr>
          <p:cNvPicPr>
            <a:picLocks noGrp="1" noChangeAspect="1" noChangeArrowheads="1"/>
          </p:cNvPicPr>
          <p:nvPr>
            <p:ph sz="quarter" idx="13"/>
          </p:nvPr>
        </p:nvPicPr>
        <p:blipFill>
          <a:blip r:embed="rId2"/>
          <a:srcRect/>
          <a:stretch>
            <a:fillRect/>
          </a:stretch>
        </p:blipFill>
        <p:spPr bwMode="auto">
          <a:xfrm>
            <a:off x="653142" y="1494745"/>
            <a:ext cx="9431383" cy="437965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ED9B4D97-C60E-4F58-AF14-1CC266B7997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29056472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D94E0E-6900-4A62-B51A-F04D22893E42}"/>
              </a:ext>
            </a:extLst>
          </p:cNvPr>
          <p:cNvSpPr>
            <a:spLocks noGrp="1"/>
          </p:cNvSpPr>
          <p:nvPr>
            <p:ph type="title"/>
          </p:nvPr>
        </p:nvSpPr>
        <p:spPr>
          <a:xfrm>
            <a:off x="245615" y="590365"/>
            <a:ext cx="11700769" cy="1100323"/>
          </a:xfrm>
        </p:spPr>
        <p:txBody>
          <a:bodyPr>
            <a:normAutofit/>
          </a:bodyPr>
          <a:lstStyle/>
          <a:p>
            <a:pPr>
              <a:buClr>
                <a:srgbClr val="000000"/>
              </a:buClr>
            </a:pPr>
            <a:r>
              <a:rPr lang="en-US" sz="2800" b="0" dirty="0" smtClean="0">
                <a:solidFill>
                  <a:schemeClr val="tx1">
                    <a:lumMod val="75000"/>
                    <a:lumOff val="25000"/>
                  </a:schemeClr>
                </a:solidFill>
                <a:latin typeface="Adobe Fangsong Std R" panose="02020400000000000000" pitchFamily="18" charset="-128"/>
                <a:ea typeface="Adobe Fangsong Std R" panose="02020400000000000000" pitchFamily="18" charset="-128"/>
                <a:cs typeface="Adobe Devanagari" panose="02040503050201020203" pitchFamily="18" charset="0"/>
              </a:rPr>
              <a:t>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a:t>
            </a: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PENALIZE THE MAGNITUDE OF COEFFICIENTS? </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0D27109A-B6CE-4F32-8D36-174625EA1298}"/>
              </a:ext>
            </a:extLst>
          </p:cNvPr>
          <p:cNvPicPr>
            <a:picLocks noGrp="1" noChangeAspect="1" noChangeArrowheads="1"/>
          </p:cNvPicPr>
          <p:nvPr>
            <p:ph sz="quarter" idx="13"/>
          </p:nvPr>
        </p:nvPicPr>
        <p:blipFill>
          <a:blip r:embed="rId2"/>
          <a:srcRect/>
          <a:stretch>
            <a:fillRect/>
          </a:stretch>
        </p:blipFill>
        <p:spPr bwMode="auto">
          <a:xfrm>
            <a:off x="1260345" y="1481683"/>
            <a:ext cx="8628237" cy="457694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053310DE-583F-4A4B-BFCE-5F662207E57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567533571"/>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C16AF-E100-425F-849B-3F154994B985}"/>
              </a:ext>
            </a:extLst>
          </p:cNvPr>
          <p:cNvSpPr>
            <a:spLocks noGrp="1"/>
          </p:cNvSpPr>
          <p:nvPr>
            <p:ph type="title"/>
          </p:nvPr>
        </p:nvSpPr>
        <p:spPr>
          <a:xfrm>
            <a:off x="261909" y="655377"/>
            <a:ext cx="11145897" cy="853827"/>
          </a:xfrm>
        </p:spPr>
        <p:txBody>
          <a:bodyPr>
            <a:normAutofit/>
          </a:bodyPr>
          <a:lstStyle/>
          <a:p>
            <a:pPr>
              <a:buClr>
                <a:srgbClr val="000000"/>
              </a:buClr>
            </a:pPr>
            <a:r>
              <a:rPr lang="en-US" sz="2800" dirty="0" smtClean="0">
                <a:solidFill>
                  <a:schemeClr val="tx1">
                    <a:lumMod val="75000"/>
                    <a:lumOff val="25000"/>
                  </a:schemeClr>
                </a:solidFill>
                <a:latin typeface="Adobe Fangsong Std R" panose="02020400000000000000" pitchFamily="18" charset="-128"/>
                <a:ea typeface="Adobe Fangsong Std R" panose="02020400000000000000" pitchFamily="18" charset="-128"/>
                <a:cs typeface="Adobe Devanagari" panose="02040503050201020203" pitchFamily="18" charset="0"/>
              </a:rPr>
              <a:t>	</a:t>
            </a: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a:t>
            </a:r>
            <a:r>
              <a:rPr lang="en-US"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PENALIZE THE MAGNITUDE OF </a:t>
            </a: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COEFFICIENT?</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251484DC-95D8-4038-8FFA-35D09D21E2A3}"/>
              </a:ext>
            </a:extLst>
          </p:cNvPr>
          <p:cNvPicPr>
            <a:picLocks noGrp="1" noChangeAspect="1" noChangeArrowheads="1"/>
          </p:cNvPicPr>
          <p:nvPr>
            <p:ph sz="quarter" idx="13"/>
          </p:nvPr>
        </p:nvPicPr>
        <p:blipFill>
          <a:blip r:embed="rId2"/>
          <a:srcRect/>
          <a:stretch>
            <a:fillRect/>
          </a:stretch>
        </p:blipFill>
        <p:spPr bwMode="auto">
          <a:xfrm>
            <a:off x="1031966" y="1410789"/>
            <a:ext cx="8825244" cy="3640605"/>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A018EB38-4955-4C82-B4D9-0A901116491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477744023"/>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9E00DD-AA55-4444-B11E-04232F019CB7}"/>
              </a:ext>
            </a:extLst>
          </p:cNvPr>
          <p:cNvSpPr>
            <a:spLocks noGrp="1"/>
          </p:cNvSpPr>
          <p:nvPr>
            <p:ph type="title"/>
          </p:nvPr>
        </p:nvSpPr>
        <p:spPr>
          <a:xfrm>
            <a:off x="182010" y="618296"/>
            <a:ext cx="11012732" cy="1035311"/>
          </a:xfrm>
        </p:spPr>
        <p:txBody>
          <a:bodyPr>
            <a:normAutofit/>
          </a:bodyPr>
          <a:lstStyle/>
          <a:p>
            <a:pPr>
              <a:buClr>
                <a:srgbClr val="000000"/>
              </a:buClr>
            </a:pPr>
            <a:r>
              <a:rPr lang="en-US" sz="2800" dirty="0" smtClean="0">
                <a:solidFill>
                  <a:schemeClr val="tx1">
                    <a:lumMod val="75000"/>
                    <a:lumOff val="25000"/>
                  </a:schemeClr>
                </a:solidFill>
                <a:latin typeface="Adobe Fangsong Std R" panose="02020400000000000000" pitchFamily="18" charset="-128"/>
                <a:ea typeface="Adobe Fangsong Std R" panose="02020400000000000000" pitchFamily="18" charset="-128"/>
                <a:cs typeface="Adobe Devanagari" panose="02040503050201020203" pitchFamily="18" charset="0"/>
              </a:rPr>
              <a:t>	</a:t>
            </a: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a:t>
            </a: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PENALIZE THE MAGNITUDE OF COEFFICIENTS? </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6DDBFF5E-6FA8-493F-B0E8-0A191739D30C}"/>
              </a:ext>
            </a:extLst>
          </p:cNvPr>
          <p:cNvPicPr>
            <a:picLocks noGrp="1" noChangeAspect="1" noChangeArrowheads="1"/>
          </p:cNvPicPr>
          <p:nvPr>
            <p:ph sz="quarter" idx="13"/>
          </p:nvPr>
        </p:nvPicPr>
        <p:blipFill>
          <a:blip r:embed="rId2"/>
          <a:srcRect/>
          <a:stretch>
            <a:fillRect/>
          </a:stretch>
        </p:blipFill>
        <p:spPr bwMode="auto">
          <a:xfrm>
            <a:off x="1071154" y="1364118"/>
            <a:ext cx="8707680" cy="4435791"/>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87F17355-F465-4B03-998C-7B57D350BA4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17749396"/>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47851-2D93-4C90-BF80-5209BFFAFA1B}"/>
              </a:ext>
            </a:extLst>
          </p:cNvPr>
          <p:cNvSpPr>
            <a:spLocks noGrp="1"/>
          </p:cNvSpPr>
          <p:nvPr>
            <p:ph type="title"/>
          </p:nvPr>
        </p:nvSpPr>
        <p:spPr>
          <a:xfrm>
            <a:off x="0" y="655377"/>
            <a:ext cx="11154775" cy="1035311"/>
          </a:xfrm>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PENALIZE THE MAGNITUDE OF COEFFICIENTS? </a:t>
            </a:r>
            <a:endPar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0DDCCCB5-9CAE-43D2-AB50-9BF3DDF46AD7}"/>
              </a:ext>
            </a:extLst>
          </p:cNvPr>
          <p:cNvPicPr>
            <a:picLocks noGrp="1" noChangeAspect="1" noChangeArrowheads="1"/>
          </p:cNvPicPr>
          <p:nvPr>
            <p:ph sz="quarter" idx="13"/>
          </p:nvPr>
        </p:nvPicPr>
        <p:blipFill>
          <a:blip r:embed="rId2"/>
          <a:srcRect/>
          <a:stretch>
            <a:fillRect/>
          </a:stretch>
        </p:blipFill>
        <p:spPr bwMode="auto">
          <a:xfrm>
            <a:off x="851512" y="1377178"/>
            <a:ext cx="9167699" cy="480218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46B8BDC3-6374-465E-8F10-150423BBB22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19140091"/>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18F52-9043-4FA9-AF3E-FC29C15538E6}"/>
              </a:ext>
            </a:extLst>
          </p:cNvPr>
          <p:cNvSpPr>
            <a:spLocks noGrp="1"/>
          </p:cNvSpPr>
          <p:nvPr>
            <p:ph type="title"/>
          </p:nvPr>
        </p:nvSpPr>
        <p:spPr/>
        <p:txBody>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RIDGE REGRESSION</a:t>
            </a:r>
            <a:endPar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D8D88ED2-F60C-45DE-AEA3-8FBCF67C48EF}"/>
              </a:ext>
            </a:extLst>
          </p:cNvPr>
          <p:cNvPicPr>
            <a:picLocks noGrp="1" noChangeAspect="1" noChangeArrowheads="1"/>
          </p:cNvPicPr>
          <p:nvPr>
            <p:ph sz="quarter" idx="13"/>
          </p:nvPr>
        </p:nvPicPr>
        <p:blipFill>
          <a:blip r:embed="rId2"/>
          <a:srcRect/>
          <a:stretch>
            <a:fillRect/>
          </a:stretch>
        </p:blipFill>
        <p:spPr bwMode="auto">
          <a:xfrm>
            <a:off x="990820" y="1377180"/>
            <a:ext cx="9067580" cy="480218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4836D199-DF5C-479B-855A-4D4BF041C0A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466694458"/>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2CF85-D2FC-4C8F-8693-502A205C8534}"/>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RIDGE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F59E1051-0596-4B41-AAFF-20D1A17A26D5}"/>
              </a:ext>
            </a:extLst>
          </p:cNvPr>
          <p:cNvPicPr>
            <a:picLocks noGrp="1" noChangeAspect="1" noChangeArrowheads="1"/>
          </p:cNvPicPr>
          <p:nvPr>
            <p:ph sz="quarter" idx="13"/>
          </p:nvPr>
        </p:nvPicPr>
        <p:blipFill>
          <a:blip r:embed="rId2"/>
          <a:srcRect/>
          <a:stretch>
            <a:fillRect/>
          </a:stretch>
        </p:blipFill>
        <p:spPr bwMode="auto">
          <a:xfrm>
            <a:off x="890701" y="1272678"/>
            <a:ext cx="9128510" cy="480218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7C7C8170-4837-4CEF-8A51-83C70655101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848736922"/>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FC76B-7838-4EC9-900F-6A12B36BF790}"/>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RIDGE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079AB8DD-8DCB-44A3-8472-0A418894E451}"/>
              </a:ext>
            </a:extLst>
          </p:cNvPr>
          <p:cNvPicPr>
            <a:picLocks noGrp="1" noChangeAspect="1" noChangeArrowheads="1"/>
          </p:cNvPicPr>
          <p:nvPr>
            <p:ph sz="quarter" idx="13"/>
          </p:nvPr>
        </p:nvPicPr>
        <p:blipFill>
          <a:blip r:embed="rId2"/>
          <a:srcRect/>
          <a:stretch>
            <a:fillRect/>
          </a:stretch>
        </p:blipFill>
        <p:spPr bwMode="auto">
          <a:xfrm>
            <a:off x="982142" y="1298803"/>
            <a:ext cx="9044886" cy="480218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4453DD84-011F-4833-83FF-3F07E19D3A4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345313787"/>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8D23C-2637-4139-9C10-C435B1870AC1}"/>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LASSO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FA1BA662-5F29-4E3D-BB3D-E2CA4AFD17C9}"/>
              </a:ext>
            </a:extLst>
          </p:cNvPr>
          <p:cNvPicPr>
            <a:picLocks noGrp="1" noChangeAspect="1" noChangeArrowheads="1"/>
          </p:cNvPicPr>
          <p:nvPr>
            <p:ph sz="quarter" idx="13"/>
          </p:nvPr>
        </p:nvPicPr>
        <p:blipFill>
          <a:blip r:embed="rId2"/>
          <a:srcRect/>
          <a:stretch>
            <a:fillRect/>
          </a:stretch>
        </p:blipFill>
        <p:spPr bwMode="auto">
          <a:xfrm>
            <a:off x="1312366" y="1246550"/>
            <a:ext cx="8811348" cy="480218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09C64E7B-2CE6-4585-ABFD-CE7E89994A5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8829109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4C3A2-A575-4D38-8B43-D2DE64C99B41}"/>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LASSO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CEDA116B-47AC-425D-8777-21EF8F8CDA68}"/>
              </a:ext>
            </a:extLst>
          </p:cNvPr>
          <p:cNvPicPr>
            <a:picLocks noGrp="1" noChangeAspect="1" noChangeArrowheads="1"/>
          </p:cNvPicPr>
          <p:nvPr>
            <p:ph sz="quarter" idx="13"/>
          </p:nvPr>
        </p:nvPicPr>
        <p:blipFill>
          <a:blip r:embed="rId2"/>
          <a:srcRect/>
          <a:stretch>
            <a:fillRect/>
          </a:stretch>
        </p:blipFill>
        <p:spPr bwMode="auto">
          <a:xfrm>
            <a:off x="786199" y="1272677"/>
            <a:ext cx="9233012" cy="480218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69DF1ED8-7D40-469B-AD47-5D49B7E7B10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13343424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81487"/>
            <a:ext cx="9044887" cy="655607"/>
          </a:xfrm>
        </p:spPr>
        <p:txBody>
          <a:bodyPr>
            <a:normAutofit/>
          </a:bodyPr>
          <a:lstStyle/>
          <a:p>
            <a:pPr algn="ctr"/>
            <a:r>
              <a:rPr lang="en-US" sz="2400" dirty="0" smtClean="0">
                <a:solidFill>
                  <a:schemeClr val="tx1">
                    <a:lumMod val="75000"/>
                    <a:lumOff val="25000"/>
                  </a:schemeClr>
                </a:solidFill>
                <a:latin typeface="+mn-lt"/>
              </a:rPr>
              <a:t>WHAT ARE THE KEY STEPS TO CREATE A MACHINE LEARNING MODEL ?</a:t>
            </a:r>
            <a:endParaRPr lang="en-US" sz="24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930399"/>
            <a:ext cx="9044887" cy="4444521"/>
          </a:xfrm>
        </p:spPr>
        <p:txBody>
          <a:bodyPr>
            <a:normAutofit/>
          </a:bodyPr>
          <a:lstStyle/>
          <a:p>
            <a:pPr>
              <a:buNone/>
            </a:pPr>
            <a:r>
              <a:rPr lang="en-US" sz="2400" b="1" dirty="0" smtClean="0"/>
              <a:t>1. Choose and Prepare a Training Data Set</a:t>
            </a:r>
          </a:p>
          <a:p>
            <a:r>
              <a:rPr lang="en-US" sz="1400" dirty="0" smtClean="0"/>
              <a:t>Training data is information that is representative of the data the machine learning application will ingest to tune model parameters. </a:t>
            </a:r>
          </a:p>
          <a:p>
            <a:r>
              <a:rPr lang="en-US" sz="1400" dirty="0" smtClean="0"/>
              <a:t>Training data is sometimes labeled, meaning it has been tagged to call out classifications or expected values the machine learning mode is required to predict. </a:t>
            </a:r>
          </a:p>
          <a:p>
            <a:r>
              <a:rPr lang="en-US" sz="1400" dirty="0" smtClean="0"/>
              <a:t>Other training data may be unlabeled so the model will have to extract features and assign clusters autonomously.</a:t>
            </a:r>
            <a:endParaRPr lang="en-US" sz="1400" b="1" dirty="0" smtClean="0"/>
          </a:p>
          <a:p>
            <a:pPr>
              <a:buNone/>
            </a:pPr>
            <a:r>
              <a:rPr lang="en-US" sz="2400" b="1" dirty="0" smtClean="0"/>
              <a:t>2. Select an Algorithm to Apply to the Training Data </a:t>
            </a:r>
            <a:r>
              <a:rPr lang="en-US" sz="2000" b="1" dirty="0" smtClean="0"/>
              <a:t>Set</a:t>
            </a:r>
          </a:p>
          <a:p>
            <a:r>
              <a:rPr lang="en-US" sz="1400" dirty="0" smtClean="0"/>
              <a:t>The type of machine learning algorithm you choose will primarily depend on a few aspects:</a:t>
            </a:r>
          </a:p>
          <a:p>
            <a:r>
              <a:rPr lang="en-US" sz="1400" dirty="0" smtClean="0"/>
              <a:t>Whether the use case is prediction of a value or classification which uses labeled training data or the use case is clustering or dimensionality reduction which uses unlabeled training data</a:t>
            </a:r>
          </a:p>
          <a:p>
            <a:r>
              <a:rPr lang="en-US" sz="1400" dirty="0" smtClean="0"/>
              <a:t>How much data is in the training set</a:t>
            </a:r>
          </a:p>
          <a:p>
            <a:r>
              <a:rPr lang="en-US" sz="1400" dirty="0" smtClean="0"/>
              <a:t>The nature of the problem the model seeks to solve</a:t>
            </a:r>
          </a:p>
          <a:p>
            <a:pPr>
              <a:buNone/>
            </a:pPr>
            <a:endParaRPr lang="en-US" sz="1400" dirty="0" smtClean="0"/>
          </a:p>
          <a:p>
            <a:endParaRPr lang="en-US" b="1" dirty="0" smtClean="0"/>
          </a:p>
          <a:p>
            <a:pPr>
              <a:buNone/>
            </a:pPr>
            <a:endParaRPr lang="en-US" b="1" dirty="0" smtClean="0"/>
          </a:p>
          <a:p>
            <a:endParaRPr lang="en-US" dirty="0"/>
          </a:p>
        </p:txBody>
      </p:sp>
      <p:pic>
        <p:nvPicPr>
          <p:cNvPr id="4" name="Picture 3">
            <a:extLst>
              <a:ext uri="{FF2B5EF4-FFF2-40B4-BE49-F238E27FC236}">
                <a16:creationId xmlns:a16="http://schemas.microsoft.com/office/drawing/2014/main" xmlns="" id="{6091F294-992B-4670-9DF9-9523285755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201D6-2986-48E2-B5CA-BCEEFAD4EF43}"/>
              </a:ext>
            </a:extLst>
          </p:cNvPr>
          <p:cNvSpPr>
            <a:spLocks noGrp="1"/>
          </p:cNvSpPr>
          <p:nvPr>
            <p:ph type="title"/>
          </p:nvPr>
        </p:nvSpPr>
        <p:spPr/>
        <p:txBody>
          <a:bodyPr>
            <a:normAutofit/>
          </a:bodyPr>
          <a:lstStyle/>
          <a:p>
            <a:pPr algn="ctr">
              <a:buClr>
                <a:srgbClr val="000000"/>
              </a:buClr>
            </a:pP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LASSO REGRESSION</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2">
            <a:extLst>
              <a:ext uri="{FF2B5EF4-FFF2-40B4-BE49-F238E27FC236}">
                <a16:creationId xmlns:a16="http://schemas.microsoft.com/office/drawing/2014/main" xmlns="" id="{421525E7-F9E2-4FBC-ABAE-CE1736E614A8}"/>
              </a:ext>
            </a:extLst>
          </p:cNvPr>
          <p:cNvPicPr>
            <a:picLocks noGrp="1" noChangeAspect="1" noChangeArrowheads="1"/>
          </p:cNvPicPr>
          <p:nvPr>
            <p:ph sz="quarter" idx="13"/>
          </p:nvPr>
        </p:nvPicPr>
        <p:blipFill>
          <a:blip r:embed="rId2"/>
          <a:srcRect/>
          <a:stretch>
            <a:fillRect/>
          </a:stretch>
        </p:blipFill>
        <p:spPr bwMode="auto">
          <a:xfrm>
            <a:off x="2705276" y="1332411"/>
            <a:ext cx="7248622" cy="3818285"/>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E67C9D2B-0054-42F8-8B34-170C0F2ADA0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3652507929"/>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a16="http://schemas.microsoft.com/office/drawing/2014/main" xmlns=""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ahyp="http://schemas.microsoft.com/office/drawing/2018/hyperlinkcolor" xmlns=""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a16="http://schemas.microsoft.com/office/drawing/2014/main" xmlns=""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a16="http://schemas.microsoft.com/office/drawing/2014/main" xmlns="" id="{3101F597-3B0F-4FF6-B040-1BA87A6B68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a16="http://schemas.microsoft.com/office/drawing/2014/main" xmlns="" id="{A98F39A8-B7B2-4ADF-9790-4B7F910276F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xmlns="" val="224618361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7" y="483081"/>
            <a:ext cx="9044887" cy="1155850"/>
          </a:xfrm>
        </p:spPr>
        <p:txBody>
          <a:bodyPr>
            <a:noAutofit/>
          </a:bodyPr>
          <a:lstStyle/>
          <a:p>
            <a:pPr algn="ctr"/>
            <a:r>
              <a:rPr lang="en-US" sz="2400" dirty="0" smtClean="0">
                <a:solidFill>
                  <a:schemeClr val="tx1">
                    <a:lumMod val="75000"/>
                    <a:lumOff val="25000"/>
                  </a:schemeClr>
                </a:solidFill>
                <a:latin typeface="+mn-lt"/>
              </a:rPr>
              <a:t>WHAT ARE THE KEY STEPS TO CREATE A MACHINE LEARNING MODEL ?</a:t>
            </a:r>
            <a:endParaRPr lang="en-US" sz="2400" dirty="0">
              <a:latin typeface="+mn-lt"/>
            </a:endParaRPr>
          </a:p>
        </p:txBody>
      </p:sp>
      <p:sp>
        <p:nvSpPr>
          <p:cNvPr id="3" name="Content Placeholder 2"/>
          <p:cNvSpPr>
            <a:spLocks noGrp="1"/>
          </p:cNvSpPr>
          <p:nvPr>
            <p:ph sz="quarter" idx="13"/>
          </p:nvPr>
        </p:nvSpPr>
        <p:spPr>
          <a:xfrm>
            <a:off x="838200" y="1664898"/>
            <a:ext cx="9044887" cy="4540640"/>
          </a:xfrm>
        </p:spPr>
        <p:txBody>
          <a:bodyPr>
            <a:normAutofit fontScale="70000" lnSpcReduction="20000"/>
          </a:bodyPr>
          <a:lstStyle/>
          <a:p>
            <a:pPr>
              <a:buNone/>
            </a:pPr>
            <a:r>
              <a:rPr lang="en-US" b="1" dirty="0" smtClean="0"/>
              <a:t>3. Train the Algorithm to Build the Model</a:t>
            </a:r>
          </a:p>
          <a:p>
            <a:r>
              <a:rPr lang="en-US" dirty="0" smtClean="0"/>
              <a:t>Training the algorithm is the process of tuning model variables and parameters to more accurately predict the appropriate results. </a:t>
            </a:r>
          </a:p>
          <a:p>
            <a:r>
              <a:rPr lang="en-US" dirty="0" smtClean="0"/>
              <a:t>Training the machine learning algorithm is usually iterative and uses a variety of optimization methods depending upon the chosen model.</a:t>
            </a:r>
          </a:p>
          <a:p>
            <a:r>
              <a:rPr lang="en-US" dirty="0" smtClean="0"/>
              <a:t> These optimization methods do not require human intervention which is part of the power of machine learning.</a:t>
            </a:r>
          </a:p>
          <a:p>
            <a:r>
              <a:rPr lang="en-US" dirty="0" smtClean="0"/>
              <a:t> The machine learns from the data you give it with little to no specific direction from the user.</a:t>
            </a:r>
          </a:p>
          <a:p>
            <a:pPr>
              <a:buNone/>
            </a:pPr>
            <a:r>
              <a:rPr lang="en-US" b="1" dirty="0" smtClean="0"/>
              <a:t>4. Use and Improve the Model</a:t>
            </a:r>
          </a:p>
          <a:p>
            <a:r>
              <a:rPr lang="en-US" dirty="0" smtClean="0"/>
              <a:t>The last step is to feed new data to the model as a means of improving its effectiveness and accuracy over time. </a:t>
            </a:r>
          </a:p>
          <a:p>
            <a:r>
              <a:rPr lang="en-US" dirty="0" smtClean="0"/>
              <a:t>Where the new information will come from depends on the nature of the problem to be solved. </a:t>
            </a:r>
          </a:p>
          <a:p>
            <a:r>
              <a:rPr lang="en-US" dirty="0" smtClean="0"/>
              <a:t>For instance, a machine learning model for self-driving cars will ingest real-world information on road conditions, objects and traffic laws.</a:t>
            </a:r>
          </a:p>
          <a:p>
            <a:endParaRPr lang="en-US" dirty="0"/>
          </a:p>
        </p:txBody>
      </p:sp>
      <p:pic>
        <p:nvPicPr>
          <p:cNvPr id="4" name="Picture 3">
            <a:extLst>
              <a:ext uri="{FF2B5EF4-FFF2-40B4-BE49-F238E27FC236}">
                <a16:creationId xmlns:a16="http://schemas.microsoft.com/office/drawing/2014/main" xmlns="" id="{6091F294-992B-4670-9DF9-9523285755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73269-14BC-47C2-9493-55005E8A88D6}"/>
              </a:ext>
            </a:extLst>
          </p:cNvPr>
          <p:cNvSpPr>
            <a:spLocks noGrp="1"/>
          </p:cNvSpPr>
          <p:nvPr>
            <p:ph type="title"/>
          </p:nvPr>
        </p:nvSpPr>
        <p:spPr>
          <a:xfrm>
            <a:off x="329989" y="649226"/>
            <a:ext cx="10009555" cy="1325563"/>
          </a:xfrm>
        </p:spPr>
        <p:txBody>
          <a:bodyPr>
            <a:normAutofit/>
          </a:bodyPr>
          <a:lstStyle/>
          <a:p>
            <a:pPr algn="ctr"/>
            <a:r>
              <a:rPr lang="en-IN" sz="36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ARE THE FEATURES OF MACHINE LEARNING?</a:t>
            </a:r>
          </a:p>
        </p:txBody>
      </p:sp>
      <p:sp>
        <p:nvSpPr>
          <p:cNvPr id="3" name="Content Placeholder 2">
            <a:extLst>
              <a:ext uri="{FF2B5EF4-FFF2-40B4-BE49-F238E27FC236}">
                <a16:creationId xmlns:a16="http://schemas.microsoft.com/office/drawing/2014/main" xmlns="" id="{68361D6F-6D35-4740-ACB3-C5E3BB9DC31F}"/>
              </a:ext>
            </a:extLst>
          </p:cNvPr>
          <p:cNvSpPr>
            <a:spLocks noGrp="1"/>
          </p:cNvSpPr>
          <p:nvPr>
            <p:ph sz="quarter" idx="13"/>
          </p:nvPr>
        </p:nvSpPr>
        <p:spPr>
          <a:xfrm>
            <a:off x="812324" y="1535838"/>
            <a:ext cx="9044887" cy="4672936"/>
          </a:xfrm>
        </p:spPr>
        <p:txBody>
          <a:bodyPr>
            <a:noAutofit/>
          </a:bodyPr>
          <a:lstStyle/>
          <a:p>
            <a:r>
              <a:rPr lang="en-US" sz="1800" dirty="0">
                <a:solidFill>
                  <a:srgbClr val="333333"/>
                </a:solidFill>
              </a:rPr>
              <a:t>Machine learning uses data to detect various patterns in a given dataset.</a:t>
            </a:r>
          </a:p>
          <a:p>
            <a:r>
              <a:rPr lang="en-US" sz="1800" dirty="0">
                <a:solidFill>
                  <a:srgbClr val="333333"/>
                </a:solidFill>
              </a:rPr>
              <a:t>It can learn from past data and improve automatically.</a:t>
            </a:r>
          </a:p>
          <a:p>
            <a:r>
              <a:rPr lang="en-US" sz="1800" dirty="0">
                <a:solidFill>
                  <a:srgbClr val="333333"/>
                </a:solidFill>
              </a:rPr>
              <a:t>It is a data-driven technology.</a:t>
            </a:r>
          </a:p>
          <a:p>
            <a:r>
              <a:rPr lang="en-US" sz="1800" dirty="0">
                <a:solidFill>
                  <a:srgbClr val="333333"/>
                </a:solidFill>
              </a:rPr>
              <a:t>Machine learning is much similar to data mining as it also deals with the huge amount of the data.</a:t>
            </a:r>
          </a:p>
          <a:p>
            <a:r>
              <a:rPr lang="en-US" sz="1800" dirty="0"/>
              <a:t>It easily identifies the trends and patterns</a:t>
            </a:r>
          </a:p>
          <a:p>
            <a:r>
              <a:rPr lang="en-US" sz="1800" dirty="0"/>
              <a:t>There is no human intervention needed for the program as it is automated</a:t>
            </a:r>
          </a:p>
          <a:p>
            <a:r>
              <a:rPr lang="en-US" sz="1800" dirty="0"/>
              <a:t>They keep improving inaccuracy by themselves</a:t>
            </a:r>
          </a:p>
          <a:p>
            <a:r>
              <a:rPr lang="en-US" sz="1800" dirty="0"/>
              <a:t>They can handle multi-dimensional and multi-variety of data</a:t>
            </a:r>
          </a:p>
          <a:p>
            <a:r>
              <a:rPr lang="en-US" sz="1800" dirty="0"/>
              <a:t>It holds the capability to help and deliver a good experience.</a:t>
            </a:r>
          </a:p>
          <a:p>
            <a:endParaRPr lang="en-US" sz="1800" dirty="0">
              <a:solidFill>
                <a:srgbClr val="333333"/>
              </a:solidFill>
            </a:endParaRPr>
          </a:p>
        </p:txBody>
      </p:sp>
      <p:pic>
        <p:nvPicPr>
          <p:cNvPr id="4" name="Picture 3">
            <a:extLst>
              <a:ext uri="{FF2B5EF4-FFF2-40B4-BE49-F238E27FC236}">
                <a16:creationId xmlns:a16="http://schemas.microsoft.com/office/drawing/2014/main" xmlns="" id="{8F1AA311-7250-4DD9-980D-98A46D20CE6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p14="http://schemas.microsoft.com/office/powerpoint/2010/main" xmlns="" val="2723956783"/>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7DF27116-FD70-4315-B382-5D547321E7AE}" vid="{D5FF7ED6-637F-4081-BCE0-EEF45BAD61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4428</TotalTime>
  <Words>1804</Words>
  <Application>Microsoft Office PowerPoint</Application>
  <PresentationFormat>Custom</PresentationFormat>
  <Paragraphs>223</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Theme1</vt:lpstr>
      <vt:lpstr> MACHINE LEARNING TECHNIQUES</vt:lpstr>
      <vt:lpstr>WHAT IS MACHINE LEARNING?</vt:lpstr>
      <vt:lpstr>Slide 3</vt:lpstr>
      <vt:lpstr>WHAT IS MACHINE LEARNING ?</vt:lpstr>
      <vt:lpstr>Slide 5</vt:lpstr>
      <vt:lpstr>HOW DOES MACHINE LEARNING WORK?</vt:lpstr>
      <vt:lpstr>WHAT ARE THE KEY STEPS TO CREATE A MACHINE LEARNING MODEL ?</vt:lpstr>
      <vt:lpstr>WHAT ARE THE KEY STEPS TO CREATE A MACHINE LEARNING MODEL ?</vt:lpstr>
      <vt:lpstr>WHAT ARE THE FEATURES OF MACHINE LEARNING?</vt:lpstr>
      <vt:lpstr>WHY DO WE NEED MACHINE LEARNING?</vt:lpstr>
      <vt:lpstr>WHAT IS THE IMPORTANCE OF MACHINE LEARNING ?</vt:lpstr>
      <vt:lpstr>WHAT ARE THE CATEGORIES OF MACHINE LEARNING ?</vt:lpstr>
      <vt:lpstr>SUPERVISED LEARNING</vt:lpstr>
      <vt:lpstr>WHAT IS REGRESSION ?</vt:lpstr>
      <vt:lpstr>REGRESSION EXAMPLE</vt:lpstr>
      <vt:lpstr>WHAT ARE THE TYPES OF REGRESSION ?</vt:lpstr>
      <vt:lpstr>LINEAR REGRESSION</vt:lpstr>
      <vt:lpstr>WHAT IS LINEAR REGRESSION?</vt:lpstr>
      <vt:lpstr>WHAT IS SIMPLE LINEAR REGRESSION?  </vt:lpstr>
      <vt:lpstr>WHAT IS MULTIPLE LINEAR REGRESSION?</vt:lpstr>
      <vt:lpstr>PERFORMANCE METRICS</vt:lpstr>
      <vt:lpstr>WHAT IS ACCURACY SCORE ?</vt:lpstr>
      <vt:lpstr>WHAT IS R SQUARED ?</vt:lpstr>
      <vt:lpstr>WHAT IS ADJUSTED R SQUARE ?</vt:lpstr>
      <vt:lpstr> APPROACHES TO FEATURE SELECTION</vt:lpstr>
      <vt:lpstr>WHAT IS FEATURE SELECTION ?</vt:lpstr>
      <vt:lpstr>WHAT ARE THE APPROCHES OF FEATURE SELECTION?</vt:lpstr>
      <vt:lpstr>WHAT IS UNIVARIATE SELECTION ?</vt:lpstr>
      <vt:lpstr>WHAT IS FEATURE IMPORTANCE ?</vt:lpstr>
      <vt:lpstr>WHAT IS RECURSIVE FEATURE ELIMINATION ?</vt:lpstr>
      <vt:lpstr>WHAT IS PARAMETER TUNING ?</vt:lpstr>
      <vt:lpstr>WHAT IS MODEL EVALUATION ?</vt:lpstr>
      <vt:lpstr>DATA TRANSFORMATION</vt:lpstr>
      <vt:lpstr>WHAT IS NORMALIZATION?</vt:lpstr>
      <vt:lpstr>WHAT IS RIDGE AND LASSO REGRESSION?</vt:lpstr>
      <vt:lpstr>WHAT IS RECURSIVE FEATURE ELIMINATION ?</vt:lpstr>
      <vt:lpstr>HOW TO WRITE PYTHON CODE FOR RECURSIVE FEATURE ELIMINATION ? </vt:lpstr>
      <vt:lpstr>HOW TO WRITE PYTHON CODE FOR RECURSIVE FEATURE ELIMINATION ? </vt:lpstr>
      <vt:lpstr>WHAT IS FEATURE IMPORTANCE ?</vt:lpstr>
      <vt:lpstr>HOW TO WRITE PYTHON CODE FOR FEATURE IMPORTANCE ?</vt:lpstr>
      <vt:lpstr> EXTENDING LINEAR REGRESSION</vt:lpstr>
      <vt:lpstr>EXTENDING LINEAR REGRESSION</vt:lpstr>
      <vt:lpstr>EXTENDING LINEAR REGRESSION </vt:lpstr>
      <vt:lpstr>EXTENDING LINEAR REGRESSION </vt:lpstr>
      <vt:lpstr>EXTENDING LINEAR REGRESSION </vt:lpstr>
      <vt:lpstr>EXTENDING LINEAR REGRESSION POLYNOMIAL BASIC FUNCTIONS</vt:lpstr>
      <vt:lpstr>EXTENDING LINEAR REGRESSION POLYNOMIAL BASIC FUNCTIONS</vt:lpstr>
      <vt:lpstr>EXTENDING LINEAR REGRESSION POLYNOMIAL BASIC FUNCTIONS</vt:lpstr>
      <vt:lpstr>EXTENDING LINEAR REGRESSION GAUSSIAN BASIC FUNCTIONS</vt:lpstr>
      <vt:lpstr>EXTENDING LINEAR REGRESSION GAUSSIAN BASIC FUNCTIONS</vt:lpstr>
      <vt:lpstr>EXTENDING LINEAR REGRESSION GAUSSIAN BASIC FUNCTIONS</vt:lpstr>
      <vt:lpstr>EXTENDING LINEAR REGRESSION REGULARIZATION</vt:lpstr>
      <vt:lpstr>EXTENDING  LINEAR  REGRESSION  REGULARIZATION</vt:lpstr>
      <vt:lpstr>EXTENDING LINEAR REGRESSION REGULARIZATION</vt:lpstr>
      <vt:lpstr>EXTENDING LINEAR REGRESSION  REGULARIZATION</vt:lpstr>
      <vt:lpstr>L1 &amp;L2 (LASSO AND RIDGE REGRESSION)</vt:lpstr>
      <vt:lpstr>L1 AND L2 REGRESSION</vt:lpstr>
      <vt:lpstr>WHY PENALIZE THE MAGNITUDE OF COEFFICIENTS?</vt:lpstr>
      <vt:lpstr>WHY PENALIZE THE MAGNITUDE OF COEFFICIENTS? </vt:lpstr>
      <vt:lpstr>WHY PENALIZE THE MAGNITUDE OF COEFFICIENTS? </vt:lpstr>
      <vt:lpstr> WHY PENALIZE THE MAGNITUDE OF COEFFICIENTS? </vt:lpstr>
      <vt:lpstr> WHY PENALIZE THE MAGNITUDE OF COEFFICIENT?</vt:lpstr>
      <vt:lpstr> WHY PENALIZE THE MAGNITUDE OF COEFFICIENTS? </vt:lpstr>
      <vt:lpstr>WHY PENALIZE THE MAGNITUDE OF COEFFICIENTS? </vt:lpstr>
      <vt:lpstr>RIDGE REGRESSION</vt:lpstr>
      <vt:lpstr>RIDGE REGRESSION</vt:lpstr>
      <vt:lpstr>RIDGE REGRESSION</vt:lpstr>
      <vt:lpstr>LASSO REGRESSION</vt:lpstr>
      <vt:lpstr>LASSO REGRESSION</vt:lpstr>
      <vt:lpstr>LASSO REGRESSION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anjana tiwari</dc:creator>
  <cp:lastModifiedBy>Chhavi</cp:lastModifiedBy>
  <cp:revision>406</cp:revision>
  <dcterms:created xsi:type="dcterms:W3CDTF">2021-06-26T04:35:46Z</dcterms:created>
  <dcterms:modified xsi:type="dcterms:W3CDTF">2022-05-05T09:14:18Z</dcterms:modified>
</cp:coreProperties>
</file>