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5" r:id="rId3"/>
    <p:sldId id="438" r:id="rId4"/>
    <p:sldId id="444" r:id="rId5"/>
    <p:sldId id="439" r:id="rId6"/>
    <p:sldId id="440" r:id="rId7"/>
    <p:sldId id="441" r:id="rId8"/>
    <p:sldId id="461" r:id="rId9"/>
    <p:sldId id="460" r:id="rId10"/>
    <p:sldId id="464" r:id="rId11"/>
    <p:sldId id="462" r:id="rId12"/>
    <p:sldId id="442" r:id="rId13"/>
    <p:sldId id="443" r:id="rId14"/>
    <p:sldId id="463" r:id="rId15"/>
    <p:sldId id="445" r:id="rId16"/>
    <p:sldId id="446" r:id="rId17"/>
    <p:sldId id="447" r:id="rId18"/>
    <p:sldId id="448" r:id="rId19"/>
    <p:sldId id="449" r:id="rId20"/>
    <p:sldId id="450" r:id="rId21"/>
    <p:sldId id="451" r:id="rId22"/>
    <p:sldId id="453" r:id="rId23"/>
    <p:sldId id="454" r:id="rId24"/>
    <p:sldId id="455" r:id="rId25"/>
    <p:sldId id="465" r:id="rId26"/>
    <p:sldId id="452" r:id="rId27"/>
    <p:sldId id="456" r:id="rId28"/>
    <p:sldId id="457" r:id="rId29"/>
    <p:sldId id="459" r:id="rId30"/>
    <p:sldId id="458" r:id="rId31"/>
    <p:sldId id="3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a16="http://schemas.microsoft.com/office/drawing/2014/main" xmlns=""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xmlns=""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xmlns=""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xmlns="" id="{750CEEEB-FA8D-4DDE-8C81-E7C9352317FB}"/>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5" name="Footer Placeholder 4">
            <a:extLst>
              <a:ext uri="{FF2B5EF4-FFF2-40B4-BE49-F238E27FC236}">
                <a16:creationId xmlns:a16="http://schemas.microsoft.com/office/drawing/2014/main" xmlns=""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3B8969-9C6A-41EC-99CB-97D32C31A9AC}"/>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23" name="Group 22">
            <a:extLst>
              <a:ext uri="{FF2B5EF4-FFF2-40B4-BE49-F238E27FC236}">
                <a16:creationId xmlns:a16="http://schemas.microsoft.com/office/drawing/2014/main" xmlns=""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a16="http://schemas.microsoft.com/office/drawing/2014/main" xmlns=""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xmlns=""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xmlns=""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xmlns=""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86183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337700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50B4DD2-B3DA-45F3-9459-0DD5C1559FAC}"/>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340784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470202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xmlns=""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xmlns=""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xmlns=""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xmlns=""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xmlns=""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xmlns=""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a16="http://schemas.microsoft.com/office/drawing/2014/main" xmlns=""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a16="http://schemas.microsoft.com/office/drawing/2014/main" xmlns=""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xmlns=""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xmlns="" val="412633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a16="http://schemas.microsoft.com/office/drawing/2014/main" xmlns=""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xmlns=""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F7CD23-5403-44E1-AD5C-CCB4A7250706}"/>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277FDC5-09F9-4045-B251-FB5548AD1C3D}"/>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1" name="Content Placeholder 6">
            <a:extLst>
              <a:ext uri="{FF2B5EF4-FFF2-40B4-BE49-F238E27FC236}">
                <a16:creationId xmlns:a16="http://schemas.microsoft.com/office/drawing/2014/main" xmlns=""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xmlns=""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80855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C99273-778A-4118-9367-79732E4A768D}"/>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15" name="Text Placeholder 14">
            <a:extLst>
              <a:ext uri="{FF2B5EF4-FFF2-40B4-BE49-F238E27FC236}">
                <a16:creationId xmlns:a16="http://schemas.microsoft.com/office/drawing/2014/main" xmlns=""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xmlns="" id="{AC3E733B-3BD8-45D9-AFF3-F33D16BDC675}"/>
              </a:ext>
            </a:extLst>
          </p:cNvPr>
          <p:cNvPicPr>
            <a:picLocks noChangeAspect="1"/>
          </p:cNvPicPr>
          <p:nvPr/>
        </p:nvPicPr>
        <p:blipFill rotWithShape="1">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xmlns="" id="{59184293-A429-483E-ADBB-C70680115318}"/>
              </a:ext>
            </a:extLst>
          </p:cNvPr>
          <p:cNvPicPr>
            <a:picLocks noChangeAspect="1"/>
          </p:cNvPicPr>
          <p:nvPr/>
        </p:nvPicPr>
        <p:blipFill rotWithShape="1">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xmlns=""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p14="http://schemas.microsoft.com/office/powerpoint/2010/main" xmlns="" val="38711653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48EE7EF-FB5B-4DA3-A6FA-CBD4E43E22AC}"/>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EEF7A31-542F-4FFE-90E7-A6D8D2E686D3}"/>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Picture Placeholder 6">
            <a:extLst>
              <a:ext uri="{FF2B5EF4-FFF2-40B4-BE49-F238E27FC236}">
                <a16:creationId xmlns:a16="http://schemas.microsoft.com/office/drawing/2014/main" xmlns="" id="{396B0270-95D9-4185-B451-BF501F9A00EA}"/>
              </a:ext>
            </a:extLst>
          </p:cNvPr>
          <p:cNvSpPr>
            <a:spLocks noGrp="1"/>
          </p:cNvSpPr>
          <p:nvPr>
            <p:ph type="pic" sz="quarter" idx="13"/>
          </p:nvPr>
        </p:nvSpPr>
        <p:spPr>
          <a:xfrm>
            <a:off x="365125" y="885523"/>
            <a:ext cx="11512550" cy="5370897"/>
          </a:xfrm>
        </p:spPr>
        <p:txBody>
          <a:bodyPr/>
          <a:lstStyle/>
          <a:p>
            <a:r>
              <a:rPr lang="en-US"/>
              <a:t>Click icon to add picture</a:t>
            </a:r>
            <a:endParaRPr lang="en-IN" dirty="0"/>
          </a:p>
        </p:txBody>
      </p:sp>
      <p:sp>
        <p:nvSpPr>
          <p:cNvPr id="8" name="Title 1">
            <a:extLst>
              <a:ext uri="{FF2B5EF4-FFF2-40B4-BE49-F238E27FC236}">
                <a16:creationId xmlns:a16="http://schemas.microsoft.com/office/drawing/2014/main" xmlns=""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p14="http://schemas.microsoft.com/office/powerpoint/2010/main" xmlns="" val="3907651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6BAC64-D913-4D94-9F27-7CCC047A091E}"/>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AEAF436-5552-4D19-BD78-C192C806F89E}"/>
              </a:ext>
            </a:extLst>
          </p:cNvPr>
          <p:cNvSpPr>
            <a:spLocks noGrp="1"/>
          </p:cNvSpPr>
          <p:nvPr>
            <p:ph type="sldNum" sz="quarter" idx="12"/>
          </p:nvPr>
        </p:nvSpPr>
        <p:spPr/>
        <p:txBody>
          <a:bodyPr/>
          <a:lstStyle/>
          <a:p>
            <a:fld id="{3A514222-A4B0-49A8-AB9B-A8FE516218FC}" type="slidenum">
              <a:rPr lang="en-IN" smtClean="0"/>
              <a:pPr/>
              <a:t>‹#›</a:t>
            </a:fld>
            <a:endParaRPr lang="en-IN"/>
          </a:p>
        </p:txBody>
      </p:sp>
    </p:spTree>
    <p:extLst>
      <p:ext uri="{BB962C8B-B14F-4D97-AF65-F5344CB8AC3E}">
        <p14:creationId xmlns:p14="http://schemas.microsoft.com/office/powerpoint/2010/main" xmlns="" val="1638831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EA286CEA-6786-4726-9AD7-B7F9DBAC4110}"/>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56F0D61-1E22-4F55-B1DE-BB39C2B8DA7F}"/>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Content Placeholder 6">
            <a:extLst>
              <a:ext uri="{FF2B5EF4-FFF2-40B4-BE49-F238E27FC236}">
                <a16:creationId xmlns:a16="http://schemas.microsoft.com/office/drawing/2014/main" xmlns=""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xmlns=""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xmlns=""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xmlns=""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xmlns="" val="267949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DBBB7FB-8DED-464F-8A5B-FBF290BC6AE1}"/>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0E2FD3E-DB3C-4BFC-8408-FBAFD78A7831}"/>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19" name="Group 18">
            <a:extLst>
              <a:ext uri="{FF2B5EF4-FFF2-40B4-BE49-F238E27FC236}">
                <a16:creationId xmlns:a16="http://schemas.microsoft.com/office/drawing/2014/main" xmlns=""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a16="http://schemas.microsoft.com/office/drawing/2014/main" xmlns=""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xmlns=""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xmlns=""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xmlns=""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xmlns=""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xmlns=""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xmlns=""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a16="http://schemas.microsoft.com/office/drawing/2014/main" xmlns=""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a16="http://schemas.microsoft.com/office/drawing/2014/main" xmlns=""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xmlns=""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a16="http://schemas.microsoft.com/office/drawing/2014/main" xmlns=""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xmlns=""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189125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a16="http://schemas.microsoft.com/office/drawing/2014/main" xmlns=""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a16="http://schemas.microsoft.com/office/drawing/2014/main" xmlns=""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xmlns=""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xmlns=""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xmlns=""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xmlns=""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2745541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365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xmlns="" val="145064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80976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406312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xmlns=""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xmlns="" val="38426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27094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184112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9" name="Group 8">
            <a:extLst>
              <a:ext uri="{FF2B5EF4-FFF2-40B4-BE49-F238E27FC236}">
                <a16:creationId xmlns:a16="http://schemas.microsoft.com/office/drawing/2014/main" xmlns=""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a16="http://schemas.microsoft.com/office/drawing/2014/main" xmlns=""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xmlns=""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xmlns=""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xmlns=""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xmlns=""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7042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51CD2-E5D7-451A-8E82-E35EAD784C03}" type="datetimeFigureOut">
              <a:rPr lang="en-IN" smtClean="0"/>
              <a:pPr/>
              <a:t>28-04-2022</a:t>
            </a:fld>
            <a:endParaRPr lang="en-IN"/>
          </a:p>
        </p:txBody>
      </p:sp>
      <p:sp>
        <p:nvSpPr>
          <p:cNvPr id="5" name="Footer Placeholder 4">
            <a:extLst>
              <a:ext uri="{FF2B5EF4-FFF2-40B4-BE49-F238E27FC236}">
                <a16:creationId xmlns:a16="http://schemas.microsoft.com/office/drawing/2014/main" xmlns=""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14222-A4B0-49A8-AB9B-A8FE516218FC}" type="slidenum">
              <a:rPr lang="en-IN" smtClean="0"/>
              <a:pPr/>
              <a:t>‹#›</a:t>
            </a:fld>
            <a:endParaRPr lang="en-IN"/>
          </a:p>
        </p:txBody>
      </p:sp>
    </p:spTree>
    <p:extLst>
      <p:ext uri="{BB962C8B-B14F-4D97-AF65-F5344CB8AC3E}">
        <p14:creationId xmlns:p14="http://schemas.microsoft.com/office/powerpoint/2010/main" xmlns="" val="2161607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xmlns="" id="{65AC13B2-46CF-4124-8D03-011F14F6BA78}"/>
              </a:ext>
            </a:extLst>
          </p:cNvPr>
          <p:cNvSpPr>
            <a:spLocks noGrp="1"/>
          </p:cNvSpPr>
          <p:nvPr>
            <p:ph type="subTitle" idx="1"/>
          </p:nvPr>
        </p:nvSpPr>
        <p:spPr>
          <a:xfrm>
            <a:off x="1077897" y="2954337"/>
            <a:ext cx="9144000" cy="474663"/>
          </a:xfrm>
        </p:spPr>
        <p:txBody>
          <a:bodyPr>
            <a:normAutofit/>
          </a:bodyPr>
          <a:lstStyle/>
          <a:p>
            <a:r>
              <a:rPr lang="en-US" sz="1800" dirty="0"/>
              <a:t>A Warm Welcome To Careerera Family</a:t>
            </a:r>
          </a:p>
        </p:txBody>
      </p:sp>
    </p:spTree>
    <p:extLst>
      <p:ext uri="{BB962C8B-B14F-4D97-AF65-F5344CB8AC3E}">
        <p14:creationId xmlns:p14="http://schemas.microsoft.com/office/powerpoint/2010/main" xmlns="" val="6284093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51078" y="1518276"/>
            <a:ext cx="9044887" cy="2602963"/>
          </a:xfrm>
        </p:spPr>
        <p:txBody>
          <a:bodyPr>
            <a:normAutofit fontScale="92500"/>
          </a:bodyPr>
          <a:lstStyle/>
          <a:p>
            <a:r>
              <a:rPr lang="en-US" sz="2400" b="1" dirty="0"/>
              <a:t>Diverging Color Palette</a:t>
            </a:r>
          </a:p>
          <a:p>
            <a:pPr>
              <a:buFont typeface="Wingdings" pitchFamily="2" charset="2"/>
              <a:buChar char="ü"/>
            </a:pPr>
            <a:r>
              <a:rPr lang="en-US" sz="2400" dirty="0"/>
              <a:t>Diverging palettes use two different colors. Each color represents variation in the value ranging from a common point in either direction.</a:t>
            </a:r>
          </a:p>
          <a:p>
            <a:pPr>
              <a:buFont typeface="Wingdings" pitchFamily="2" charset="2"/>
              <a:buChar char="ü"/>
            </a:pPr>
            <a:r>
              <a:rPr lang="en-US" sz="2400" dirty="0"/>
              <a:t>Assume plotting the data ranging from -1 to 1. The values from -1 to 0 takes one color and 0 to +1 takes another color.</a:t>
            </a:r>
          </a:p>
          <a:p>
            <a:pPr>
              <a:buFont typeface="Wingdings" pitchFamily="2" charset="2"/>
              <a:buChar char="ü"/>
            </a:pPr>
            <a:r>
              <a:rPr lang="en-US" sz="2400" dirty="0"/>
              <a:t>By default, the values are centered from zero. You can control it with parameter center by passing a value.</a:t>
            </a:r>
          </a:p>
        </p:txBody>
      </p:sp>
      <p:sp>
        <p:nvSpPr>
          <p:cNvPr id="4" name="Title 1"/>
          <p:cNvSpPr>
            <a:spLocks noGrp="1"/>
          </p:cNvSpPr>
          <p:nvPr>
            <p:ph type="title"/>
          </p:nvPr>
        </p:nvSpPr>
        <p:spPr>
          <a:xfrm>
            <a:off x="812324" y="365126"/>
            <a:ext cx="9044887" cy="806852"/>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ARE THE TYPES OF COLOR PALETTES?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74123" y="4156925"/>
            <a:ext cx="5381625" cy="186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39021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99563" y="1347788"/>
            <a:ext cx="9044887" cy="2203718"/>
          </a:xfrm>
        </p:spPr>
        <p:txBody>
          <a:bodyPr>
            <a:normAutofit/>
          </a:bodyPr>
          <a:lstStyle/>
          <a:p>
            <a:r>
              <a:rPr lang="en-US" sz="2200" b="1" dirty="0"/>
              <a:t>Setting the Default Color Palette</a:t>
            </a:r>
          </a:p>
          <a:p>
            <a:pPr>
              <a:buFont typeface="Wingdings" pitchFamily="2" charset="2"/>
              <a:buChar char="ü"/>
            </a:pPr>
            <a:r>
              <a:rPr lang="en-US" sz="2200" dirty="0"/>
              <a:t>The functions color_palette() has a companion called set_palette() The relationship between them is similar to the pairs covered in the aesthetics chapter. The arguments are same for both set_palette() and color_palette(), but the default Matplotlib parameters are changed so that the palette is used for all plots.</a:t>
            </a:r>
          </a:p>
        </p:txBody>
      </p:sp>
      <p:sp>
        <p:nvSpPr>
          <p:cNvPr id="4" name="Title 1"/>
          <p:cNvSpPr>
            <a:spLocks noGrp="1"/>
          </p:cNvSpPr>
          <p:nvPr>
            <p:ph type="title"/>
          </p:nvPr>
        </p:nvSpPr>
        <p:spPr>
          <a:xfrm>
            <a:off x="799445" y="399244"/>
            <a:ext cx="9044887" cy="811369"/>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ARE THE TYPES OF COLOR PALETTES?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50017" y="3503052"/>
            <a:ext cx="5803408" cy="30780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19671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HISTOGRAM ?</a:t>
            </a:r>
          </a:p>
        </p:txBody>
      </p:sp>
      <p:sp>
        <p:nvSpPr>
          <p:cNvPr id="3" name="Content Placeholder 2"/>
          <p:cNvSpPr>
            <a:spLocks noGrp="1"/>
          </p:cNvSpPr>
          <p:nvPr>
            <p:ph sz="quarter" idx="13"/>
          </p:nvPr>
        </p:nvSpPr>
        <p:spPr>
          <a:xfrm>
            <a:off x="838200" y="1698580"/>
            <a:ext cx="9044887" cy="3568879"/>
          </a:xfrm>
        </p:spPr>
        <p:txBody>
          <a:bodyPr>
            <a:normAutofit/>
          </a:bodyPr>
          <a:lstStyle/>
          <a:p>
            <a:r>
              <a:rPr lang="en-US" sz="2400" dirty="0"/>
              <a:t>Histograms represent the data distribution by forming bins along the range of the data and then drawing bars to show the number of observations that fall in each bin.</a:t>
            </a:r>
          </a:p>
          <a:p>
            <a:r>
              <a:rPr lang="en-US" sz="2400" dirty="0"/>
              <a:t>Seaborn comes with some datasets and we have used few datasets in our previous chapters. We have learnt how to load the dataset and how to lookup the list of available datasets.</a:t>
            </a:r>
          </a:p>
          <a:p>
            <a:r>
              <a:rPr lang="en-US" sz="2400" dirty="0"/>
              <a:t>Seaborn comes with some datasets and we have used few datasets in our previous chapters. We have learnt how to load the dataset and how to lookup the list of available datasets.</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47100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92428"/>
            <a:ext cx="9044887" cy="1098260"/>
          </a:xfrm>
        </p:spPr>
        <p:txBody>
          <a:bodyPr>
            <a:normAutofit/>
          </a:bodyPr>
          <a:lstStyle/>
          <a:p>
            <a:pPr algn="ctr"/>
            <a:r>
              <a:rPr lang="en-IN" sz="3600" dirty="0">
                <a:solidFill>
                  <a:schemeClr val="tx1">
                    <a:lumMod val="75000"/>
                    <a:lumOff val="25000"/>
                  </a:schemeClr>
                </a:solidFill>
                <a:latin typeface="+mn-lt"/>
                <a:ea typeface="Adobe Fangsong Std R" panose="02020400000000000000" pitchFamily="18" charset="-128"/>
              </a:rPr>
              <a:t>HOW TO CREATE HISTOGRAM?</a:t>
            </a:r>
            <a:endParaRPr lang="en-IN" sz="3600" dirty="0">
              <a:latin typeface="+mn-lt"/>
            </a:endParaRPr>
          </a:p>
        </p:txBody>
      </p:sp>
      <p:pic>
        <p:nvPicPr>
          <p:cNvPr id="5" name="Picture 2"/>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2470081" y="1970468"/>
            <a:ext cx="6042853" cy="38806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66406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28034"/>
            <a:ext cx="9044887" cy="824248"/>
          </a:xfrm>
        </p:spPr>
        <p:txBody>
          <a:bodyPr>
            <a:normAutofit/>
          </a:bodyPr>
          <a:lstStyle/>
          <a:p>
            <a:pPr algn="ctr"/>
            <a:r>
              <a:rPr lang="en-IN" sz="3200" dirty="0">
                <a:solidFill>
                  <a:schemeClr val="tx1">
                    <a:lumMod val="75000"/>
                    <a:lumOff val="25000"/>
                  </a:schemeClr>
                </a:solidFill>
                <a:latin typeface="+mn-lt"/>
                <a:ea typeface="Adobe Fangsong Std R" panose="02020400000000000000" pitchFamily="18" charset="-128"/>
              </a:rPr>
              <a:t>WHAT IS KERNEL DENSITY ESTIMATES?</a:t>
            </a:r>
          </a:p>
        </p:txBody>
      </p:sp>
      <p:sp>
        <p:nvSpPr>
          <p:cNvPr id="3" name="Content Placeholder 2"/>
          <p:cNvSpPr>
            <a:spLocks noGrp="1"/>
          </p:cNvSpPr>
          <p:nvPr>
            <p:ph sz="quarter" idx="13"/>
          </p:nvPr>
        </p:nvSpPr>
        <p:spPr>
          <a:xfrm>
            <a:off x="812443" y="1633538"/>
            <a:ext cx="9044887" cy="1791594"/>
          </a:xfrm>
        </p:spPr>
        <p:txBody>
          <a:bodyPr>
            <a:normAutofit lnSpcReduction="10000"/>
          </a:bodyPr>
          <a:lstStyle/>
          <a:p>
            <a:r>
              <a:rPr lang="en-US" sz="2400" dirty="0"/>
              <a:t>Kernel Density Estimation (KDE) is a way to estimate the probability density function of a continuous random variable. It is used for non-parametric analysis.</a:t>
            </a:r>
          </a:p>
          <a:p>
            <a:r>
              <a:rPr lang="en-US" sz="2400" dirty="0"/>
              <a:t>Setting the hist flag to False in distplot will yield the kernel density estimation plot.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04564" y="3528811"/>
            <a:ext cx="5212926" cy="3052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7825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69701"/>
            <a:ext cx="9044887" cy="1020987"/>
          </a:xfrm>
        </p:spPr>
        <p:txBody>
          <a:bodyPr>
            <a:normAutofit/>
          </a:bodyPr>
          <a:lstStyle/>
          <a:p>
            <a:pPr algn="ctr"/>
            <a:r>
              <a:rPr lang="en-IN" sz="3200" dirty="0">
                <a:solidFill>
                  <a:schemeClr val="tx1">
                    <a:lumMod val="75000"/>
                    <a:lumOff val="25000"/>
                  </a:schemeClr>
                </a:solidFill>
                <a:latin typeface="+mn-lt"/>
                <a:ea typeface="Adobe Fangsong Std R" panose="02020400000000000000" pitchFamily="18" charset="-128"/>
              </a:rPr>
              <a:t>HOW TO FIT PARAMETRIC DISTRIBUTION?</a:t>
            </a:r>
          </a:p>
        </p:txBody>
      </p:sp>
      <p:sp>
        <p:nvSpPr>
          <p:cNvPr id="3" name="Content Placeholder 2"/>
          <p:cNvSpPr>
            <a:spLocks noGrp="1"/>
          </p:cNvSpPr>
          <p:nvPr>
            <p:ph sz="quarter" idx="13"/>
          </p:nvPr>
        </p:nvSpPr>
        <p:spPr>
          <a:xfrm>
            <a:off x="838200" y="1930400"/>
            <a:ext cx="9044887" cy="387797"/>
          </a:xfrm>
        </p:spPr>
        <p:txBody>
          <a:bodyPr>
            <a:normAutofit fontScale="92500" lnSpcReduction="10000"/>
          </a:bodyPr>
          <a:lstStyle/>
          <a:p>
            <a:r>
              <a:rPr lang="en-US" sz="2400" dirty="0"/>
              <a:t>distplot() is used to visualize the parametric distribution of a dataset.</a:t>
            </a:r>
            <a:endParaRPr lang="en-IN"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21229" y="2443498"/>
            <a:ext cx="6156102" cy="36224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19403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909883"/>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SCATTER PLOT?</a:t>
            </a:r>
          </a:p>
        </p:txBody>
      </p:sp>
      <p:sp>
        <p:nvSpPr>
          <p:cNvPr id="3" name="Content Placeholder 2"/>
          <p:cNvSpPr>
            <a:spLocks noGrp="1"/>
          </p:cNvSpPr>
          <p:nvPr>
            <p:ph sz="quarter" idx="13"/>
          </p:nvPr>
        </p:nvSpPr>
        <p:spPr>
          <a:xfrm>
            <a:off x="838200" y="1429555"/>
            <a:ext cx="9044887" cy="1030309"/>
          </a:xfrm>
        </p:spPr>
        <p:txBody>
          <a:bodyPr>
            <a:normAutofit lnSpcReduction="10000"/>
          </a:bodyPr>
          <a:lstStyle/>
          <a:p>
            <a:r>
              <a:rPr lang="en-US" sz="2400" dirty="0"/>
              <a:t>Scatter plot is the most convenient way to visualize the distribution where each observation is represented in two-dimensional plot via x and y axis.</a:t>
            </a:r>
            <a:endParaRPr lang="en-IN"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6231" y="2485623"/>
            <a:ext cx="5602444" cy="40697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60939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1025793"/>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HEXBIN PLOT?</a:t>
            </a:r>
          </a:p>
        </p:txBody>
      </p:sp>
      <p:sp>
        <p:nvSpPr>
          <p:cNvPr id="3" name="Content Placeholder 2"/>
          <p:cNvSpPr>
            <a:spLocks noGrp="1"/>
          </p:cNvSpPr>
          <p:nvPr>
            <p:ph sz="quarter" idx="13"/>
          </p:nvPr>
        </p:nvSpPr>
        <p:spPr>
          <a:xfrm>
            <a:off x="838200" y="1544034"/>
            <a:ext cx="9044887" cy="1418107"/>
          </a:xfrm>
        </p:spPr>
        <p:txBody>
          <a:bodyPr>
            <a:normAutofit lnSpcReduction="10000"/>
          </a:bodyPr>
          <a:lstStyle/>
          <a:p>
            <a:r>
              <a:rPr lang="en-US" sz="2200" dirty="0"/>
              <a:t>Hexagonal binning is used in bivariate data analysis when the data is sparse in density i.e., when the data is very scattered and difficult to analyze through scatterplots.</a:t>
            </a:r>
          </a:p>
          <a:p>
            <a:r>
              <a:rPr lang="en-US" sz="2200" dirty="0"/>
              <a:t>An addition parameter called ‘kind’ and value ‘hex’ plots the hexbin plot.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49962" y="2987897"/>
            <a:ext cx="5810250" cy="3554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13146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72732"/>
            <a:ext cx="9044887" cy="917956"/>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IS PAIRWISE RELATIONSHIP?</a:t>
            </a:r>
          </a:p>
        </p:txBody>
      </p:sp>
      <p:sp>
        <p:nvSpPr>
          <p:cNvPr id="3" name="Content Placeholder 2"/>
          <p:cNvSpPr>
            <a:spLocks noGrp="1"/>
          </p:cNvSpPr>
          <p:nvPr>
            <p:ph sz="quarter" idx="13"/>
          </p:nvPr>
        </p:nvSpPr>
        <p:spPr>
          <a:xfrm>
            <a:off x="838200" y="1930400"/>
            <a:ext cx="9044887" cy="2744631"/>
          </a:xfrm>
        </p:spPr>
        <p:txBody>
          <a:bodyPr>
            <a:noAutofit/>
          </a:bodyPr>
          <a:lstStyle/>
          <a:p>
            <a:r>
              <a:rPr lang="en-US" sz="2400" dirty="0"/>
              <a:t>Datasets under real-time study contain many variables. In such cases, the relation between each and every variable should be analyzed. Plotting Bivariate Distribution for (n,2) combinations will be a very complex and time taking process.</a:t>
            </a:r>
          </a:p>
          <a:p>
            <a:r>
              <a:rPr lang="en-US" sz="2400" dirty="0"/>
              <a:t>To plot multiple pairwise bivariate distributions in a dataset, you can use the pairplot() function. This shows the relationship for (n,2) combination of variable in a DataFrame as a matrix of plots and the diagonal plots are the univariate plots.</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14593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6"/>
            <a:ext cx="9044887" cy="1128824"/>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HOW TO VISUALIZE PAIRWISE RELATIONSHIP?</a:t>
            </a:r>
            <a:endParaRPr lang="en-IN" sz="2800" dirty="0">
              <a:latin typeface="+mn-lt"/>
            </a:endParaRPr>
          </a:p>
        </p:txBody>
      </p:sp>
      <p:pic>
        <p:nvPicPr>
          <p:cNvPr id="5" name="Picture 2"/>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313645" y="1687132"/>
            <a:ext cx="8293994" cy="451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93811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3125C-690C-489C-B054-B17DDDF05EB8}"/>
              </a:ext>
            </a:extLst>
          </p:cNvPr>
          <p:cNvSpPr>
            <a:spLocks noGrp="1"/>
          </p:cNvSpPr>
          <p:nvPr>
            <p:ph type="title"/>
          </p:nvPr>
        </p:nvSpPr>
        <p:spPr>
          <a:xfrm>
            <a:off x="565212" y="4057095"/>
            <a:ext cx="11446276" cy="781235"/>
          </a:xfrm>
        </p:spPr>
        <p:txBody>
          <a:bodyPr>
            <a:normAutofit/>
          </a:bodyPr>
          <a:lstStyle/>
          <a:p>
            <a:r>
              <a:rPr lang="en-IN" sz="3600" b="1" dirty="0" smtClean="0">
                <a:solidFill>
                  <a:schemeClr val="tx1">
                    <a:lumMod val="75000"/>
                    <a:lumOff val="25000"/>
                  </a:schemeClr>
                </a:solidFill>
                <a:latin typeface="Adobe Fangsong Std R" panose="02020400000000000000" pitchFamily="18" charset="-128"/>
                <a:ea typeface="Adobe Fangsong Std R" panose="02020400000000000000" pitchFamily="18" charset="-128"/>
              </a:rPr>
              <a:t>SEABORN</a:t>
            </a:r>
            <a:endParaRPr lang="en-IN" sz="3600" b="1"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xmlns="" val="277102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86366"/>
            <a:ext cx="9044887" cy="1133341"/>
          </a:xfrm>
        </p:spPr>
        <p:txBody>
          <a:bodyPr>
            <a:normAutofit/>
          </a:bodyPr>
          <a:lstStyle/>
          <a:p>
            <a:pPr algn="ctr"/>
            <a:r>
              <a:rPr lang="en-IN" sz="3200" dirty="0">
                <a:solidFill>
                  <a:schemeClr val="tx1">
                    <a:lumMod val="75000"/>
                    <a:lumOff val="25000"/>
                  </a:schemeClr>
                </a:solidFill>
                <a:latin typeface="+mn-lt"/>
                <a:ea typeface="Adobe Fangsong Std R" panose="02020400000000000000" pitchFamily="18" charset="-128"/>
              </a:rPr>
              <a:t>HOW TO PLOT CATEGORICAL DATA?</a:t>
            </a:r>
          </a:p>
        </p:txBody>
      </p:sp>
      <p:sp>
        <p:nvSpPr>
          <p:cNvPr id="3" name="Content Placeholder 2"/>
          <p:cNvSpPr>
            <a:spLocks noGrp="1"/>
          </p:cNvSpPr>
          <p:nvPr>
            <p:ph sz="quarter" idx="13"/>
          </p:nvPr>
        </p:nvSpPr>
        <p:spPr>
          <a:xfrm>
            <a:off x="812443" y="1724338"/>
            <a:ext cx="9044887" cy="1263561"/>
          </a:xfrm>
        </p:spPr>
        <p:txBody>
          <a:bodyPr>
            <a:normAutofit/>
          </a:bodyPr>
          <a:lstStyle/>
          <a:p>
            <a:r>
              <a:rPr lang="en-US" sz="2400" b="1" i="1" dirty="0"/>
              <a:t>stripplot()</a:t>
            </a:r>
          </a:p>
          <a:p>
            <a:pPr>
              <a:buFont typeface="Wingdings" pitchFamily="2" charset="2"/>
              <a:buChar char="ü"/>
            </a:pPr>
            <a:r>
              <a:rPr lang="en-US" sz="2400" dirty="0"/>
              <a:t>stripplot() is used when one of the variable under study is categorical. It represents the data in sorted order along any one of the axis.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04564" y="3193961"/>
            <a:ext cx="5602310" cy="32068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7565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99563" y="1415245"/>
            <a:ext cx="9044887" cy="1740079"/>
          </a:xfrm>
        </p:spPr>
        <p:txBody>
          <a:bodyPr>
            <a:normAutofit/>
          </a:bodyPr>
          <a:lstStyle/>
          <a:p>
            <a:r>
              <a:rPr lang="en-US" sz="2400" b="1" dirty="0"/>
              <a:t>Swarmplot()</a:t>
            </a:r>
          </a:p>
          <a:p>
            <a:pPr>
              <a:buFont typeface="Wingdings" pitchFamily="2" charset="2"/>
              <a:buChar char="ü"/>
            </a:pPr>
            <a:r>
              <a:rPr lang="en-US" sz="2400" dirty="0"/>
              <a:t>Another option which can be used as an alternate to ‘Jitter’ is function swarmplot(). This function positions each point of scatter plot on the categorical axis and thereby avoids overlapping points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98501" y="3193961"/>
            <a:ext cx="5842381" cy="33951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itle 1"/>
          <p:cNvSpPr>
            <a:spLocks noGrp="1"/>
          </p:cNvSpPr>
          <p:nvPr>
            <p:ph type="title"/>
          </p:nvPr>
        </p:nvSpPr>
        <p:spPr>
          <a:xfrm>
            <a:off x="812324" y="365126"/>
            <a:ext cx="9044887" cy="948520"/>
          </a:xfrm>
        </p:spPr>
        <p:txBody>
          <a:bodyPr>
            <a:normAutofit/>
          </a:bodyPr>
          <a:lstStyle/>
          <a:p>
            <a:pPr algn="ctr"/>
            <a:r>
              <a:rPr lang="en-IN" sz="3200" dirty="0">
                <a:solidFill>
                  <a:schemeClr val="tx1">
                    <a:lumMod val="75000"/>
                    <a:lumOff val="25000"/>
                  </a:schemeClr>
                </a:solidFill>
                <a:latin typeface="+mn-lt"/>
                <a:ea typeface="Adobe Fangsong Std R" panose="02020400000000000000" pitchFamily="18" charset="-128"/>
              </a:rPr>
              <a:t>HOW TO PLOT CATEGORICAL DATA?</a:t>
            </a:r>
          </a:p>
        </p:txBody>
      </p:sp>
      <p:pic>
        <p:nvPicPr>
          <p:cNvPr id="6" name="Picture 5">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01735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28034"/>
            <a:ext cx="9044887" cy="837127"/>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BAR PLOT?</a:t>
            </a:r>
          </a:p>
        </p:txBody>
      </p:sp>
      <p:sp>
        <p:nvSpPr>
          <p:cNvPr id="3" name="Content Placeholder 2"/>
          <p:cNvSpPr>
            <a:spLocks noGrp="1"/>
          </p:cNvSpPr>
          <p:nvPr>
            <p:ph sz="quarter" idx="13"/>
          </p:nvPr>
        </p:nvSpPr>
        <p:spPr>
          <a:xfrm>
            <a:off x="812443" y="1661376"/>
            <a:ext cx="9044887" cy="1416676"/>
          </a:xfrm>
        </p:spPr>
        <p:txBody>
          <a:bodyPr>
            <a:normAutofit/>
          </a:bodyPr>
          <a:lstStyle/>
          <a:p>
            <a:r>
              <a:rPr lang="en-US" sz="2400" dirty="0"/>
              <a:t>The barplot() shows the relation between a categorical variable and a continuous variable. The data is represented in rectangular bars where the length the bar represents the proportion of the data in that category.</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81837" y="3181082"/>
            <a:ext cx="5601169" cy="32559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889192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437882"/>
            <a:ext cx="9044887" cy="953036"/>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POINT PLOTS?</a:t>
            </a:r>
          </a:p>
        </p:txBody>
      </p:sp>
      <p:sp>
        <p:nvSpPr>
          <p:cNvPr id="3" name="Content Placeholder 2"/>
          <p:cNvSpPr>
            <a:spLocks noGrp="1"/>
          </p:cNvSpPr>
          <p:nvPr>
            <p:ph sz="quarter" idx="13"/>
          </p:nvPr>
        </p:nvSpPr>
        <p:spPr>
          <a:xfrm>
            <a:off x="812443" y="1762974"/>
            <a:ext cx="9044887" cy="1031741"/>
          </a:xfrm>
        </p:spPr>
        <p:txBody>
          <a:bodyPr>
            <a:normAutofit lnSpcReduction="10000"/>
          </a:bodyPr>
          <a:lstStyle/>
          <a:p>
            <a:r>
              <a:rPr lang="en-US" sz="2400" dirty="0"/>
              <a:t>Point plots serve same as bar plots but in a different style. Rather than the full bar, the value of the estimate is represented by the point at a certain height on the other axis</a:t>
            </a:r>
            <a:endParaRPr lang="en-IN"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14382" y="3041562"/>
            <a:ext cx="541020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13206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45" y="751491"/>
            <a:ext cx="9044887" cy="665185"/>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BOX PLOTS?</a:t>
            </a:r>
          </a:p>
        </p:txBody>
      </p:sp>
      <p:sp>
        <p:nvSpPr>
          <p:cNvPr id="3" name="Content Placeholder 2"/>
          <p:cNvSpPr>
            <a:spLocks noGrp="1"/>
          </p:cNvSpPr>
          <p:nvPr>
            <p:ph sz="quarter" idx="13"/>
          </p:nvPr>
        </p:nvSpPr>
        <p:spPr>
          <a:xfrm>
            <a:off x="812442" y="1775853"/>
            <a:ext cx="9044887" cy="2718874"/>
          </a:xfrm>
        </p:spPr>
        <p:txBody>
          <a:bodyPr>
            <a:noAutofit/>
          </a:bodyPr>
          <a:lstStyle/>
          <a:p>
            <a:r>
              <a:rPr lang="en-US" sz="2400" dirty="0"/>
              <a:t>Boxplot is a convenient way to visualize the distribution of data through their quartiles.</a:t>
            </a:r>
          </a:p>
          <a:p>
            <a:r>
              <a:rPr lang="en-US" sz="2400" dirty="0"/>
              <a:t>Box plots usually have vertical lines extending from the boxes which are termed as whiskers. These whiskers indicate variability outside the upper and lower quartiles, hence Box Plots are also termed as box-and-whisker plot and box-and-whisker diagram. Any Outliers in the data are plotted as individual points.</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43977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764406" y="1970468"/>
            <a:ext cx="7328079" cy="3831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itle 1"/>
          <p:cNvSpPr>
            <a:spLocks noGrp="1"/>
          </p:cNvSpPr>
          <p:nvPr>
            <p:ph type="title"/>
          </p:nvPr>
        </p:nvSpPr>
        <p:spPr>
          <a:xfrm>
            <a:off x="812324" y="695459"/>
            <a:ext cx="9044887" cy="776288"/>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CREATE BOX PLOTS?</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485944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6"/>
            <a:ext cx="9044887" cy="948519"/>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IS VIOLIN PLOTS AND HOW TO CREATE?</a:t>
            </a:r>
          </a:p>
        </p:txBody>
      </p:sp>
      <p:sp>
        <p:nvSpPr>
          <p:cNvPr id="3" name="Content Placeholder 2"/>
          <p:cNvSpPr>
            <a:spLocks noGrp="1"/>
          </p:cNvSpPr>
          <p:nvPr>
            <p:ph sz="quarter" idx="13"/>
          </p:nvPr>
        </p:nvSpPr>
        <p:spPr>
          <a:xfrm>
            <a:off x="851079" y="1492518"/>
            <a:ext cx="9044887" cy="1237803"/>
          </a:xfrm>
        </p:spPr>
        <p:txBody>
          <a:bodyPr>
            <a:normAutofit/>
          </a:bodyPr>
          <a:lstStyle/>
          <a:p>
            <a:r>
              <a:rPr lang="en-US" sz="2400" dirty="0"/>
              <a:t>Violin Plots are a combination of the box plot with the kernel density estimates. So, these plots are easier to analyze and understand the distribution of the data.</a:t>
            </a:r>
            <a:endParaRPr lang="en-IN"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04563" y="2871989"/>
            <a:ext cx="5930855" cy="3560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53902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18186"/>
            <a:ext cx="9044887" cy="1072502"/>
          </a:xfrm>
        </p:spPr>
        <p:txBody>
          <a:bodyPr>
            <a:normAutofit/>
          </a:bodyPr>
          <a:lstStyle/>
          <a:p>
            <a:pPr algn="ctr"/>
            <a:r>
              <a:rPr lang="en-IN" sz="3200" dirty="0">
                <a:solidFill>
                  <a:schemeClr val="tx1">
                    <a:lumMod val="75000"/>
                    <a:lumOff val="25000"/>
                  </a:schemeClr>
                </a:solidFill>
                <a:latin typeface="+mn-lt"/>
                <a:ea typeface="Adobe Fangsong Std R" panose="02020400000000000000" pitchFamily="18" charset="-128"/>
              </a:rPr>
              <a:t>WHAT IS LINEAR RELATIONSHIPS?</a:t>
            </a:r>
          </a:p>
        </p:txBody>
      </p:sp>
      <p:sp>
        <p:nvSpPr>
          <p:cNvPr id="3" name="Content Placeholder 2"/>
          <p:cNvSpPr>
            <a:spLocks noGrp="1"/>
          </p:cNvSpPr>
          <p:nvPr>
            <p:ph sz="quarter" idx="13"/>
          </p:nvPr>
        </p:nvSpPr>
        <p:spPr>
          <a:xfrm>
            <a:off x="838200" y="1930400"/>
            <a:ext cx="9044887" cy="2989330"/>
          </a:xfrm>
        </p:spPr>
        <p:txBody>
          <a:bodyPr>
            <a:normAutofit/>
          </a:bodyPr>
          <a:lstStyle/>
          <a:p>
            <a:r>
              <a:rPr lang="en-US" sz="2400" dirty="0"/>
              <a:t>Most of the times, we use datasets that contain multiple quantitative variables, and the goal of an analysis is often to relate those variables to each other. This can be done through the regression lines.</a:t>
            </a:r>
          </a:p>
          <a:p>
            <a:r>
              <a:rPr lang="en-US" sz="2400" dirty="0"/>
              <a:t>While building the regression models, we often check for multicollinearity, where we had to see the correlation between all the combinations of continuous variables and will take necessary action to remove multicollinearity if exists. In such cases, the following techniques helps.</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180520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1373523"/>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rPr>
              <a:t>WHAT ARE THE FUNCTIONS TO DRAW LINEAR REGRESSION MODELS?</a:t>
            </a:r>
            <a:endParaRPr lang="en-IN" sz="2400" dirty="0">
              <a:solidFill>
                <a:schemeClr val="tx1">
                  <a:lumMod val="75000"/>
                  <a:lumOff val="25000"/>
                </a:schemeClr>
              </a:solidFill>
              <a:latin typeface="+mn-lt"/>
              <a:ea typeface="Adobe Fangsong Std R" panose="02020400000000000000" pitchFamily="18" charset="-128"/>
            </a:endParaRPr>
          </a:p>
        </p:txBody>
      </p:sp>
      <p:sp>
        <p:nvSpPr>
          <p:cNvPr id="3" name="Content Placeholder 2"/>
          <p:cNvSpPr>
            <a:spLocks noGrp="1"/>
          </p:cNvSpPr>
          <p:nvPr>
            <p:ph sz="quarter" idx="13"/>
          </p:nvPr>
        </p:nvSpPr>
        <p:spPr>
          <a:xfrm>
            <a:off x="838200" y="1930400"/>
            <a:ext cx="9044887" cy="4135549"/>
          </a:xfrm>
        </p:spPr>
        <p:txBody>
          <a:bodyPr>
            <a:noAutofit/>
          </a:bodyPr>
          <a:lstStyle/>
          <a:p>
            <a:r>
              <a:rPr lang="en-US" sz="2400" dirty="0"/>
              <a:t>There are two main functions in Seaborn to visualize a linear relationship determined through regression. These functions are regplot() and lmplot().</a:t>
            </a:r>
          </a:p>
          <a:p>
            <a:r>
              <a:rPr lang="en-US" sz="2400" b="1" dirty="0"/>
              <a:t>regplot</a:t>
            </a:r>
          </a:p>
          <a:p>
            <a:pPr>
              <a:buFont typeface="Wingdings" pitchFamily="2" charset="2"/>
              <a:buChar char="ü"/>
            </a:pPr>
            <a:r>
              <a:rPr lang="en-US" sz="2400" dirty="0"/>
              <a:t>accepts the x and y variables in a variety of formats including simple NumPy arrays, pandas Series objects, or as references to variables in a pandas DataFrame</a:t>
            </a:r>
          </a:p>
          <a:p>
            <a:r>
              <a:rPr lang="en-US" sz="2400" b="1" dirty="0"/>
              <a:t>lmplot</a:t>
            </a:r>
          </a:p>
          <a:p>
            <a:pPr>
              <a:buFont typeface="Wingdings" pitchFamily="2" charset="2"/>
              <a:buChar char="ü"/>
            </a:pPr>
            <a:r>
              <a:rPr lang="en-US" sz="2400" dirty="0"/>
              <a:t>has data as a required parameter and the x and y variables must be specified as strings. This data format is called “long-form” data</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849616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66670"/>
            <a:ext cx="9044887" cy="978795"/>
          </a:xfrm>
        </p:spPr>
        <p:txBody>
          <a:bodyPr>
            <a:normAutofit/>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t>
            </a:r>
            <a:r>
              <a:rPr lang="en-US" dirty="0" err="1">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lmplot</a:t>
            </a: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 ?</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Picture 2"/>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738648" y="1738648"/>
            <a:ext cx="7495504" cy="4492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80397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455277"/>
            <a:ext cx="9044887" cy="987157"/>
          </a:xfrm>
        </p:spPr>
        <p:txBody>
          <a:bodyPr>
            <a:normAutofit/>
          </a:bodyPr>
          <a:lstStyle/>
          <a:p>
            <a:pPr algn="ct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SEABORN?</a:t>
            </a:r>
          </a:p>
        </p:txBody>
      </p:sp>
      <p:sp>
        <p:nvSpPr>
          <p:cNvPr id="3" name="Content Placeholder 2"/>
          <p:cNvSpPr>
            <a:spLocks noGrp="1"/>
          </p:cNvSpPr>
          <p:nvPr>
            <p:ph sz="quarter" idx="13"/>
          </p:nvPr>
        </p:nvSpPr>
        <p:spPr>
          <a:xfrm>
            <a:off x="838200" y="1648496"/>
            <a:ext cx="9044887" cy="3953814"/>
          </a:xfrm>
        </p:spPr>
        <p:txBody>
          <a:bodyPr>
            <a:noAutofit/>
          </a:bodyPr>
          <a:lstStyle/>
          <a:p>
            <a:r>
              <a:rPr lang="en-US" sz="2000" dirty="0"/>
              <a:t>In the world of Analytics, the best way to get insights is by visualizing the data. Data can be visualized by representing it as plots which is easy to understand, explore and grasp. Such data helps in drawing the attention of key elements.</a:t>
            </a:r>
          </a:p>
          <a:p>
            <a:r>
              <a:rPr lang="en-US" sz="2000" dirty="0"/>
              <a:t>To analyse a set of data using Python, we make use of Matplotlib, a widely implemented 2D plotting library. Likewise, Seaborn is a visualization library in Python. It is built on top of Matplotlib.</a:t>
            </a:r>
          </a:p>
          <a:p>
            <a:r>
              <a:rPr lang="en-US" sz="2000" dirty="0"/>
              <a:t>Seaborn is an amazing data visualization library for statistical graphics plotting in Python.</a:t>
            </a:r>
          </a:p>
          <a:p>
            <a:r>
              <a:rPr lang="en-US" sz="2000" dirty="0"/>
              <a:t>It provides beautiful default styles and color palettes to make statistical plots more attractive.</a:t>
            </a:r>
          </a:p>
          <a:p>
            <a:r>
              <a:rPr lang="en-US" sz="2000" dirty="0"/>
              <a:t>It is built on the top of the matplotlib library and also closely integrated to the data structures from pandas.</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156307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t>
            </a:r>
            <a:r>
              <a:rPr lang="en-US" dirty="0" err="1">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regplot</a:t>
            </a:r>
            <a:r>
              <a:rPr lang="en-US"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 </a:t>
            </a: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Picture 2"/>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609858" y="1764407"/>
            <a:ext cx="7443989" cy="4103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657874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a16="http://schemas.microsoft.com/office/drawing/2014/main" xmlns=""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ahyp="http://schemas.microsoft.com/office/drawing/2018/hyperlinkcolor" xmlns=""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a16="http://schemas.microsoft.com/office/drawing/2014/main" xmlns=""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a16="http://schemas.microsoft.com/office/drawing/2014/main" xmlns="" id="{3101F597-3B0F-4FF6-B040-1BA87A6B68C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1721390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05307"/>
            <a:ext cx="9044887" cy="1085381"/>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IS DIFFERENCE </a:t>
            </a:r>
            <a:r>
              <a:rPr lang="en-IN" sz="2000" dirty="0">
                <a:solidFill>
                  <a:schemeClr val="tx1">
                    <a:lumMod val="75000"/>
                    <a:lumOff val="25000"/>
                  </a:schemeClr>
                </a:solidFill>
                <a:latin typeface="+mn-lt"/>
                <a:ea typeface="Adobe Fangsong Std R" panose="02020400000000000000" pitchFamily="18" charset="-128"/>
              </a:rPr>
              <a:t>BETWEEN</a:t>
            </a:r>
            <a:r>
              <a:rPr lang="en-IN" sz="2800" dirty="0">
                <a:solidFill>
                  <a:schemeClr val="tx1">
                    <a:lumMod val="75000"/>
                    <a:lumOff val="25000"/>
                  </a:schemeClr>
                </a:solidFill>
                <a:latin typeface="+mn-lt"/>
                <a:ea typeface="Adobe Fangsong Std R" panose="02020400000000000000" pitchFamily="18" charset="-128"/>
              </a:rPr>
              <a:t> SEABORN &amp; MATPLOTLIB?</a:t>
            </a:r>
          </a:p>
        </p:txBody>
      </p:sp>
      <p:sp>
        <p:nvSpPr>
          <p:cNvPr id="3" name="Content Placeholder 2"/>
          <p:cNvSpPr>
            <a:spLocks noGrp="1"/>
          </p:cNvSpPr>
          <p:nvPr>
            <p:ph sz="quarter" idx="13"/>
          </p:nvPr>
        </p:nvSpPr>
        <p:spPr>
          <a:xfrm>
            <a:off x="799563" y="1762974"/>
            <a:ext cx="9044887" cy="3839335"/>
          </a:xfrm>
        </p:spPr>
        <p:txBody>
          <a:bodyPr>
            <a:normAutofit lnSpcReduction="10000"/>
          </a:bodyPr>
          <a:lstStyle/>
          <a:p>
            <a:r>
              <a:rPr lang="en-US" sz="2400" dirty="0"/>
              <a:t>It is summarized that if Matplotlib “tries to make easy things easy and hard things possible”, Seaborn tries to make a well-defined set of hard things easy too.”</a:t>
            </a:r>
          </a:p>
          <a:p>
            <a:r>
              <a:rPr lang="en-US" sz="2400" dirty="0"/>
              <a:t>Seaborn helps resolve the two major problems faced by Matplotlib; the problems are −</a:t>
            </a:r>
          </a:p>
          <a:p>
            <a:r>
              <a:rPr lang="en-US" sz="2400" dirty="0"/>
              <a:t>Default Matplotlib parameters</a:t>
            </a:r>
          </a:p>
          <a:p>
            <a:r>
              <a:rPr lang="en-US" sz="2400" dirty="0"/>
              <a:t>Working with data frames</a:t>
            </a:r>
          </a:p>
          <a:p>
            <a:r>
              <a:rPr lang="en-US" sz="2400" dirty="0"/>
              <a:t>As Seaborn compliments and extends Matplotlib, the learning curve is quite gradual. If you know Matplotlib, you are already half way through Seaborn.</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13063"/>
            <a:ext cx="1592718" cy="655377"/>
          </a:xfrm>
          <a:prstGeom prst="rect">
            <a:avLst/>
          </a:prstGeom>
          <a:ln>
            <a:noFill/>
          </a:ln>
          <a:effectLst>
            <a:softEdge rad="112500"/>
          </a:effectLst>
        </p:spPr>
      </p:pic>
    </p:spTree>
    <p:extLst>
      <p:ext uri="{BB962C8B-B14F-4D97-AF65-F5344CB8AC3E}">
        <p14:creationId xmlns:p14="http://schemas.microsoft.com/office/powerpoint/2010/main" xmlns="" val="367574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18186"/>
            <a:ext cx="9044887" cy="914400"/>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ARE THE IMPORTANT  FEATURES OF SEABORN?</a:t>
            </a:r>
          </a:p>
        </p:txBody>
      </p:sp>
      <p:sp>
        <p:nvSpPr>
          <p:cNvPr id="3" name="Content Placeholder 2"/>
          <p:cNvSpPr>
            <a:spLocks noGrp="1"/>
          </p:cNvSpPr>
          <p:nvPr>
            <p:ph sz="quarter" idx="13"/>
          </p:nvPr>
        </p:nvSpPr>
        <p:spPr>
          <a:xfrm>
            <a:off x="863958" y="1672823"/>
            <a:ext cx="9044887" cy="4122670"/>
          </a:xfrm>
        </p:spPr>
        <p:txBody>
          <a:bodyPr>
            <a:normAutofit fontScale="77500" lnSpcReduction="20000"/>
          </a:bodyPr>
          <a:lstStyle/>
          <a:p>
            <a:r>
              <a:rPr lang="en-US" dirty="0"/>
              <a:t>Seaborn is built on top of Python’s core visualization library Matplotlib. It is meant to serve as a complement, and not a replacement. However, Seaborn comes with some very important features. Let us see a few of them here. The features help in −</a:t>
            </a:r>
          </a:p>
          <a:p>
            <a:r>
              <a:rPr lang="en-US" dirty="0"/>
              <a:t>Built in themes for styling matplotlib graphics</a:t>
            </a:r>
          </a:p>
          <a:p>
            <a:r>
              <a:rPr lang="en-US" dirty="0"/>
              <a:t>Visualizing univariate and bivariate data</a:t>
            </a:r>
          </a:p>
          <a:p>
            <a:r>
              <a:rPr lang="en-US" dirty="0"/>
              <a:t>Fitting in and visualizing linear regression models</a:t>
            </a:r>
          </a:p>
          <a:p>
            <a:r>
              <a:rPr lang="en-US" dirty="0"/>
              <a:t>Plotting statistical time series data</a:t>
            </a:r>
          </a:p>
          <a:p>
            <a:r>
              <a:rPr lang="en-US" dirty="0"/>
              <a:t>Seaborn works well with NumPy and Pandas data structures</a:t>
            </a:r>
          </a:p>
          <a:p>
            <a:r>
              <a:rPr lang="en-US" dirty="0"/>
              <a:t>It comes with built in themes for styling Matplotlib graphics</a:t>
            </a:r>
          </a:p>
          <a:p>
            <a:r>
              <a:rPr lang="en-US" dirty="0"/>
              <a:t>In most cases, you will still use Matplotlib for simple plotting. The knowledge of Matplotlib is recommended to tweak Seaborn’s default plots.</a:t>
            </a:r>
          </a:p>
        </p:txBody>
      </p:sp>
      <p:pic>
        <p:nvPicPr>
          <p:cNvPr id="4" name="Picture 3">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2">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52123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rPr>
              <a:t>HOW TO INSTALL SEABORN?</a:t>
            </a:r>
            <a:endParaRPr lang="en-IN" sz="3200" dirty="0">
              <a:solidFill>
                <a:schemeClr val="tx1">
                  <a:lumMod val="75000"/>
                  <a:lumOff val="25000"/>
                </a:schemeClr>
              </a:solidFill>
              <a:latin typeface="+mn-lt"/>
              <a:ea typeface="Adobe Fangsong Std R" panose="02020400000000000000" pitchFamily="18" charset="-128"/>
            </a:endParaRPr>
          </a:p>
        </p:txBody>
      </p:sp>
      <p:sp>
        <p:nvSpPr>
          <p:cNvPr id="3" name="Content Placeholder 2"/>
          <p:cNvSpPr>
            <a:spLocks noGrp="1"/>
          </p:cNvSpPr>
          <p:nvPr>
            <p:ph sz="quarter" idx="13"/>
          </p:nvPr>
        </p:nvSpPr>
        <p:spPr>
          <a:xfrm>
            <a:off x="838200" y="1930400"/>
            <a:ext cx="9044887" cy="761285"/>
          </a:xfrm>
        </p:spPr>
        <p:txBody>
          <a:bodyPr>
            <a:normAutofit fontScale="92500" lnSpcReduction="10000"/>
          </a:bodyPr>
          <a:lstStyle/>
          <a:p>
            <a:r>
              <a:rPr lang="en-US" sz="2400" b="1" dirty="0"/>
              <a:t>Using Pip Installer</a:t>
            </a:r>
          </a:p>
          <a:p>
            <a:r>
              <a:rPr lang="en-US" sz="2400" dirty="0"/>
              <a:t>To install the latest release of Seaborn, you can use pip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60146" y="2810277"/>
            <a:ext cx="8583099" cy="312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73987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69701"/>
            <a:ext cx="9044887" cy="1020987"/>
          </a:xfrm>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rPr>
              <a:t>HOW TO IMPORT SEABORN?</a:t>
            </a:r>
            <a:endParaRPr lang="en-IN" sz="3600" dirty="0">
              <a:solidFill>
                <a:schemeClr val="tx1">
                  <a:lumMod val="75000"/>
                  <a:lumOff val="25000"/>
                </a:schemeClr>
              </a:solidFill>
              <a:latin typeface="+mn-lt"/>
              <a:ea typeface="Adobe Fangsong Std R" panose="02020400000000000000" pitchFamily="18" charset="-128"/>
            </a:endParaRPr>
          </a:p>
        </p:txBody>
      </p:sp>
      <p:sp>
        <p:nvSpPr>
          <p:cNvPr id="3" name="Content Placeholder 2"/>
          <p:cNvSpPr>
            <a:spLocks noGrp="1"/>
          </p:cNvSpPr>
          <p:nvPr>
            <p:ph sz="quarter" idx="13"/>
          </p:nvPr>
        </p:nvSpPr>
        <p:spPr>
          <a:xfrm>
            <a:off x="838200" y="2123583"/>
            <a:ext cx="9044887" cy="555223"/>
          </a:xfrm>
        </p:spPr>
        <p:txBody>
          <a:bodyPr>
            <a:normAutofit/>
          </a:bodyPr>
          <a:lstStyle/>
          <a:p>
            <a:r>
              <a:rPr lang="en-US" sz="2400" dirty="0"/>
              <a:t>We will import the Seaborn library with the following command −</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11003" y="2944968"/>
            <a:ext cx="4623515" cy="15755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92010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ARE THE TYPES OF COLOR PALETTES?</a:t>
            </a:r>
          </a:p>
        </p:txBody>
      </p:sp>
      <p:sp>
        <p:nvSpPr>
          <p:cNvPr id="3" name="Content Placeholder 2"/>
          <p:cNvSpPr>
            <a:spLocks noGrp="1"/>
          </p:cNvSpPr>
          <p:nvPr>
            <p:ph sz="quarter" idx="13"/>
          </p:nvPr>
        </p:nvSpPr>
        <p:spPr>
          <a:xfrm>
            <a:off x="863958" y="1814491"/>
            <a:ext cx="9044887" cy="1134772"/>
          </a:xfrm>
        </p:spPr>
        <p:txBody>
          <a:bodyPr>
            <a:normAutofit lnSpcReduction="10000"/>
          </a:bodyPr>
          <a:lstStyle/>
          <a:p>
            <a:r>
              <a:rPr lang="en-US" sz="2400" b="1" dirty="0"/>
              <a:t>Qualitative Color Palettes</a:t>
            </a:r>
          </a:p>
          <a:p>
            <a:pPr>
              <a:buFont typeface="Wingdings" pitchFamily="2" charset="2"/>
              <a:buChar char="ü"/>
            </a:pPr>
            <a:r>
              <a:rPr lang="en-US" sz="2400" dirty="0"/>
              <a:t>Qualitative or categorical palettes are best suitable to plot the categorical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12928" y="3201407"/>
            <a:ext cx="6525765" cy="2194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52261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75066" y="1672823"/>
            <a:ext cx="9044887" cy="2280992"/>
          </a:xfrm>
        </p:spPr>
        <p:txBody>
          <a:bodyPr>
            <a:normAutofit/>
          </a:bodyPr>
          <a:lstStyle/>
          <a:p>
            <a:r>
              <a:rPr lang="en-US" sz="2400" b="1" dirty="0"/>
              <a:t>Sequential Color Palettes</a:t>
            </a:r>
          </a:p>
          <a:p>
            <a:pPr>
              <a:buFont typeface="Wingdings" pitchFamily="2" charset="2"/>
              <a:buChar char="ü"/>
            </a:pPr>
            <a:r>
              <a:rPr lang="en-US" sz="2400" dirty="0"/>
              <a:t>Sequential plots are suitable to express the distribution of data ranging from relative lower values to higher values within a range.</a:t>
            </a:r>
          </a:p>
          <a:p>
            <a:pPr>
              <a:buFont typeface="Wingdings" pitchFamily="2" charset="2"/>
              <a:buChar char="ü"/>
            </a:pPr>
            <a:r>
              <a:rPr lang="en-US" sz="2400" dirty="0"/>
              <a:t>Appending an additional character ‘s’ to the color passed to the color parameter will plot the Sequential plot.</a:t>
            </a:r>
          </a:p>
        </p:txBody>
      </p:sp>
      <p:sp>
        <p:nvSpPr>
          <p:cNvPr id="4" name="Title 1"/>
          <p:cNvSpPr>
            <a:spLocks noGrp="1"/>
          </p:cNvSpPr>
          <p:nvPr>
            <p:ph type="title"/>
          </p:nvPr>
        </p:nvSpPr>
        <p:spPr>
          <a:xfrm>
            <a:off x="812324" y="721217"/>
            <a:ext cx="9044887" cy="811369"/>
          </a:xfrm>
        </p:spPr>
        <p:txBody>
          <a:bodyPr>
            <a:normAutofit/>
          </a:bodyPr>
          <a:lstStyle/>
          <a:p>
            <a:pPr algn="ctr"/>
            <a:r>
              <a:rPr lang="en-IN" sz="2800" dirty="0">
                <a:solidFill>
                  <a:schemeClr val="tx1">
                    <a:lumMod val="75000"/>
                    <a:lumOff val="25000"/>
                  </a:schemeClr>
                </a:solidFill>
                <a:latin typeface="+mn-lt"/>
                <a:ea typeface="Adobe Fangsong Std R" panose="02020400000000000000" pitchFamily="18" charset="-128"/>
              </a:rPr>
              <a:t>WHAT ARE THE TYPES OF COLOR PALETTES?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49523" y="4217965"/>
            <a:ext cx="5895975" cy="1847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lc="http://schemas.openxmlformats.org/drawingml/2006/lockedCanvas" xmlns:a16="http://schemas.microsoft.com/office/drawing/2014/main" xmlns="" id="{F58FD248-6090-4A01-8835-94749759FADE}"/>
              </a:ext>
            </a:extLst>
          </p:cNvPr>
          <p:cNvPicPr>
            <a:picLocks noChangeAspect="1"/>
          </p:cNvPicPr>
          <p:nvPr/>
        </p:nvPicPr>
        <p:blipFill>
          <a:blip r:embed="rId3">
            <a:extLst>
              <a:ext uri="{28A0092B-C50C-407E-A947-70E740481C1C}">
                <a14:useLocalDpi xmlns:lc="http://schemas.openxmlformats.org/drawingml/2006/lockedCanvas"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967096476"/>
      </p:ext>
    </p:extLst>
  </p:cSld>
  <p:clrMapOvr>
    <a:masterClrMapping/>
  </p:clrMapOvr>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7DF27116-FD70-4315-B382-5D547321E7AE}" vid="{D5FF7ED6-637F-4081-BCE0-EEF45BAD617C}"/>
    </a:ext>
  </a:extLst>
</a:theme>
</file>

<file path=docProps/app.xml><?xml version="1.0" encoding="utf-8"?>
<Properties xmlns="http://schemas.openxmlformats.org/officeDocument/2006/extended-properties" xmlns:vt="http://schemas.openxmlformats.org/officeDocument/2006/docPropsVTypes">
  <Template>Theme1</Template>
  <TotalTime>2616</TotalTime>
  <Words>1506</Words>
  <Application>Microsoft Office PowerPoint</Application>
  <PresentationFormat>Custom</PresentationFormat>
  <Paragraphs>104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Theme1</vt:lpstr>
      <vt:lpstr>Slide 1</vt:lpstr>
      <vt:lpstr>SEABORN</vt:lpstr>
      <vt:lpstr>WHAT IS SEABORN?</vt:lpstr>
      <vt:lpstr>WHAT IS DIFFERENCE BETWEEN SEABORN &amp; MATPLOTLIB?</vt:lpstr>
      <vt:lpstr>WHAT ARE THE IMPORTANT  FEATURES OF SEABORN?</vt:lpstr>
      <vt:lpstr>HOW TO INSTALL SEABORN?</vt:lpstr>
      <vt:lpstr>HOW TO IMPORT SEABORN?</vt:lpstr>
      <vt:lpstr>WHAT ARE THE TYPES OF COLOR PALETTES?</vt:lpstr>
      <vt:lpstr>WHAT ARE THE TYPES OF COLOR PALETTES?</vt:lpstr>
      <vt:lpstr>WHAT ARE THE TYPES OF COLOR PALETTES?</vt:lpstr>
      <vt:lpstr>WHAT ARE THE TYPES OF COLOR PALETTES?</vt:lpstr>
      <vt:lpstr>WHAT IS HISTOGRAM ?</vt:lpstr>
      <vt:lpstr>HOW TO CREATE HISTOGRAM?</vt:lpstr>
      <vt:lpstr>WHAT IS KERNEL DENSITY ESTIMATES?</vt:lpstr>
      <vt:lpstr>HOW TO FIT PARAMETRIC DISTRIBUTION?</vt:lpstr>
      <vt:lpstr>WHAT IS SCATTER PLOT?</vt:lpstr>
      <vt:lpstr>WHAT IS HEXBIN PLOT?</vt:lpstr>
      <vt:lpstr>WHAT IS PAIRWISE RELATIONSHIP?</vt:lpstr>
      <vt:lpstr>HOW TO VISUALIZE PAIRWISE RELATIONSHIP?</vt:lpstr>
      <vt:lpstr>HOW TO PLOT CATEGORICAL DATA?</vt:lpstr>
      <vt:lpstr>HOW TO PLOT CATEGORICAL DATA?</vt:lpstr>
      <vt:lpstr>WHAT IS BAR PLOT?</vt:lpstr>
      <vt:lpstr>WHAT IS POINT PLOTS?</vt:lpstr>
      <vt:lpstr>WHAT IS BOX PLOTS?</vt:lpstr>
      <vt:lpstr>HOW TO CREATE BOX PLOTS?</vt:lpstr>
      <vt:lpstr>WHAT IS VIOLIN PLOTS AND HOW TO CREATE?</vt:lpstr>
      <vt:lpstr>WHAT IS LINEAR RELATIONSHIPS?</vt:lpstr>
      <vt:lpstr>WHAT ARE THE FUNCTIONS TO DRAW LINEAR REGRESSION MODELS?</vt:lpstr>
      <vt:lpstr>WHAT IS lmplot ?</vt:lpstr>
      <vt:lpstr>WHAT IS regplot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anjana tiwari</dc:creator>
  <cp:lastModifiedBy>SNVA</cp:lastModifiedBy>
  <cp:revision>257</cp:revision>
  <dcterms:created xsi:type="dcterms:W3CDTF">2021-11-20T04:21:33Z</dcterms:created>
  <dcterms:modified xsi:type="dcterms:W3CDTF">2022-04-28T10:24:32Z</dcterms:modified>
</cp:coreProperties>
</file>