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Lst>
  <p:sldSz cy="6858000" cx="9144000"/>
  <p:notesSz cx="6858000" cy="9144000"/>
  <p:embeddedFontLst>
    <p:embeddedFont>
      <p:font typeface="Arial Narrow"/>
      <p:regular r:id="rId176"/>
      <p:bold r:id="rId177"/>
      <p:italic r:id="rId178"/>
      <p:boldItalic r:id="rId179"/>
    </p:embeddedFont>
    <p:embeddedFont>
      <p:font typeface="Inter"/>
      <p:regular r:id="rId180"/>
      <p:bold r:id="rId181"/>
    </p:embeddedFont>
    <p:embeddedFont>
      <p:font typeface="Quattrocento Sans"/>
      <p:regular r:id="rId182"/>
      <p:bold r:id="rId183"/>
      <p:italic r:id="rId184"/>
      <p:boldItalic r:id="rId1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6" roundtripDataSignature="AMtx7mjq06+HEGl698cHH226cRCGe7Ys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61A492-4720-41ED-B2A9-BBA141B72AF7}">
  <a:tblStyle styleId="{CB61A492-4720-41ED-B2A9-BBA141B72A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186" Type="http://customschemas.google.com/relationships/presentationmetadata" Target="metadata"/><Relationship Id="rId185" Type="http://schemas.openxmlformats.org/officeDocument/2006/relationships/font" Target="fonts/QuattrocentoSans-boldItalic.fntdata"/><Relationship Id="rId49" Type="http://schemas.openxmlformats.org/officeDocument/2006/relationships/slide" Target="slides/slide43.xml"/><Relationship Id="rId184" Type="http://schemas.openxmlformats.org/officeDocument/2006/relationships/font" Target="fonts/QuattrocentoSans-italic.fntdata"/><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font" Target="fonts/QuattrocentoSans-bold.fntdata"/><Relationship Id="rId32" Type="http://schemas.openxmlformats.org/officeDocument/2006/relationships/slide" Target="slides/slide26.xml"/><Relationship Id="rId182" Type="http://schemas.openxmlformats.org/officeDocument/2006/relationships/font" Target="fonts/QuattrocentoSans-regular.fntdata"/><Relationship Id="rId35" Type="http://schemas.openxmlformats.org/officeDocument/2006/relationships/slide" Target="slides/slide29.xml"/><Relationship Id="rId181" Type="http://schemas.openxmlformats.org/officeDocument/2006/relationships/font" Target="fonts/Inter-bold.fntdata"/><Relationship Id="rId34" Type="http://schemas.openxmlformats.org/officeDocument/2006/relationships/slide" Target="slides/slide28.xml"/><Relationship Id="rId180" Type="http://schemas.openxmlformats.org/officeDocument/2006/relationships/font" Target="fonts/Inter-regular.fntdata"/><Relationship Id="rId37" Type="http://schemas.openxmlformats.org/officeDocument/2006/relationships/slide" Target="slides/slide31.xml"/><Relationship Id="rId176" Type="http://schemas.openxmlformats.org/officeDocument/2006/relationships/font" Target="fonts/ArialNarrow-regular.fntdata"/><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font" Target="fonts/ArialNarrow-boldItalic.fntdata"/><Relationship Id="rId178" Type="http://schemas.openxmlformats.org/officeDocument/2006/relationships/font" Target="fonts/ArialNarrow-italic.fntdata"/><Relationship Id="rId177" Type="http://schemas.openxmlformats.org/officeDocument/2006/relationships/font" Target="fonts/ArialNarrow-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29" name="Google Shape;1029;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4" name="Google Shape;1164;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0" name="Google Shape;1180;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4" name="Google Shape;1204;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2" name="Google Shape;121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9" name="Google Shape;1219;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3" name="Google Shape;32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1" name="Google Shape;1241;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9" name="Google Shape;1249;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9" name="Google Shape;1289;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7" name="Google Shape;1297;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4" name="Google Shape;1304;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0" name="Google Shape;1320;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8" name="Google Shape;132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6" name="Google Shape;1336;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4" name="Google Shape;1344;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2" name="Google Shape;1352;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0" name="Google Shape;1360;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8" name="Google Shape;1368;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69" name="Google Shape;1369;p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6" name="Google Shape;1376;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4" name="Google Shape;1384;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0" name="Google Shape;1400;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2" name="Google Shape;1432;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0" name="Google Shape;1440;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5" name="Google Shape;1455;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5" name="Google Shape;34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0" name="Google Shape;1480;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7" name="Google Shape;1487;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5" name="Google Shape;1495;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3" name="Google Shape;1503;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1" name="Google Shape;1511;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8" name="Google Shape;1518;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5" name="Google Shape;1525;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9" name="Google Shape;1539;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7" name="Google Shape;1547;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0" name="Google Shape;40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58" name="Google Shape;2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0" name="Google Shape;950;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1" name="Google Shape;951;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grpSp>
        <p:nvGrpSpPr>
          <p:cNvPr id="16" name="Google Shape;16;p171"/>
          <p:cNvGrpSpPr/>
          <p:nvPr/>
        </p:nvGrpSpPr>
        <p:grpSpPr>
          <a:xfrm rot="281639">
            <a:off x="6842180" y="2109606"/>
            <a:ext cx="3238010" cy="6024644"/>
            <a:chOff x="4811477" y="2871788"/>
            <a:chExt cx="749036" cy="1045243"/>
          </a:xfrm>
        </p:grpSpPr>
        <p:sp>
          <p:nvSpPr>
            <p:cNvPr id="17" name="Google Shape;17;p171"/>
            <p:cNvSpPr/>
            <p:nvPr/>
          </p:nvSpPr>
          <p:spPr>
            <a:xfrm rot="394866">
              <a:off x="4819517" y="3415043"/>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8" name="Google Shape;18;p171"/>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9" name="Google Shape;19;p171"/>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0" name="Google Shape;20;p171"/>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21" name="Google Shape;21;p171"/>
          <p:cNvSpPr txBox="1"/>
          <p:nvPr>
            <p:ph type="ctrTitle"/>
          </p:nvPr>
        </p:nvSpPr>
        <p:spPr>
          <a:xfrm>
            <a:off x="628650" y="2901952"/>
            <a:ext cx="6858000" cy="12480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Narrow"/>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1"/>
          <p:cNvSpPr txBox="1"/>
          <p:nvPr>
            <p:ph idx="1" type="subTitle"/>
          </p:nvPr>
        </p:nvSpPr>
        <p:spPr>
          <a:xfrm>
            <a:off x="628650" y="4242053"/>
            <a:ext cx="68580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71"/>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1"/>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1"/>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6" name="Google Shape;26;p171"/>
          <p:cNvGrpSpPr/>
          <p:nvPr/>
        </p:nvGrpSpPr>
        <p:grpSpPr>
          <a:xfrm>
            <a:off x="295032" y="1759203"/>
            <a:ext cx="2727327" cy="1290030"/>
            <a:chOff x="4811477" y="2871788"/>
            <a:chExt cx="2946412" cy="1045243"/>
          </a:xfrm>
        </p:grpSpPr>
        <p:grpSp>
          <p:nvGrpSpPr>
            <p:cNvPr id="27" name="Google Shape;27;p171"/>
            <p:cNvGrpSpPr/>
            <p:nvPr/>
          </p:nvGrpSpPr>
          <p:grpSpPr>
            <a:xfrm>
              <a:off x="4811477" y="2871788"/>
              <a:ext cx="745862" cy="1045243"/>
              <a:chOff x="4811477" y="2871788"/>
              <a:chExt cx="745862" cy="1045243"/>
            </a:xfrm>
          </p:grpSpPr>
          <p:sp>
            <p:nvSpPr>
              <p:cNvPr id="28" name="Google Shape;28;p171"/>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9" name="Google Shape;29;p171"/>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0" name="Google Shape;30;p171"/>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1" name="Google Shape;31;p171"/>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32" name="Google Shape;32;p171"/>
            <p:cNvSpPr txBox="1"/>
            <p:nvPr/>
          </p:nvSpPr>
          <p:spPr>
            <a:xfrm>
              <a:off x="5359039" y="3320627"/>
              <a:ext cx="2398850" cy="473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3200"/>
                <a:buFont typeface="Arial"/>
                <a:buNone/>
              </a:pPr>
              <a:r>
                <a:rPr b="1" i="0" lang="en-US" sz="3200" u="none" cap="none" strike="noStrike">
                  <a:solidFill>
                    <a:srgbClr val="F15A22"/>
                  </a:solidFill>
                  <a:latin typeface="Arial"/>
                  <a:ea typeface="Arial"/>
                  <a:cs typeface="Arial"/>
                  <a:sym typeface="Arial"/>
                </a:rPr>
                <a:t>C</a:t>
              </a:r>
              <a:r>
                <a:rPr b="1" i="0" lang="en-US" sz="2800" u="none" cap="none" strike="noStrike">
                  <a:solidFill>
                    <a:srgbClr val="F15A22"/>
                  </a:solidFill>
                  <a:latin typeface="Arial"/>
                  <a:ea typeface="Arial"/>
                  <a:cs typeface="Arial"/>
                  <a:sym typeface="Arial"/>
                </a:rPr>
                <a:t>AREER</a:t>
              </a:r>
              <a:r>
                <a:rPr b="1" i="0" lang="en-US" sz="2800" u="none" cap="none" strike="noStrike">
                  <a:solidFill>
                    <a:srgbClr val="085099"/>
                  </a:solidFill>
                  <a:latin typeface="Arial"/>
                  <a:ea typeface="Arial"/>
                  <a:cs typeface="Arial"/>
                  <a:sym typeface="Arial"/>
                </a:rPr>
                <a:t>ERA</a:t>
              </a:r>
              <a:endParaRPr b="1" i="0" sz="2800" u="none" cap="none" strike="noStrike">
                <a:solidFill>
                  <a:srgbClr val="085099"/>
                </a:solidFill>
                <a:latin typeface="Arial"/>
                <a:ea typeface="Arial"/>
                <a:cs typeface="Arial"/>
                <a:sym typeface="Arial"/>
              </a:endParaRPr>
            </a:p>
          </p:txBody>
        </p:sp>
        <p:sp>
          <p:nvSpPr>
            <p:cNvPr id="33" name="Google Shape;33;p171"/>
            <p:cNvSpPr txBox="1"/>
            <p:nvPr/>
          </p:nvSpPr>
          <p:spPr>
            <a:xfrm>
              <a:off x="7180073" y="3320627"/>
              <a:ext cx="143275" cy="19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1000"/>
                <a:buFont typeface="Arial"/>
                <a:buNone/>
              </a:pPr>
              <a:r>
                <a:rPr b="1" i="0" lang="en-US" sz="1000" u="none" cap="none" strike="noStrike">
                  <a:solidFill>
                    <a:srgbClr val="161A1A"/>
                  </a:solidFill>
                  <a:latin typeface="Arial"/>
                  <a:ea typeface="Arial"/>
                  <a:cs typeface="Arial"/>
                  <a:sym typeface="Arial"/>
                </a:rPr>
                <a:t>®</a:t>
              </a:r>
              <a:endParaRPr b="1" i="0" sz="1000" u="none" cap="none" strike="noStrike">
                <a:solidFill>
                  <a:srgbClr val="161A1A"/>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25" name="Shape 125"/>
        <p:cNvGrpSpPr/>
        <p:nvPr/>
      </p:nvGrpSpPr>
      <p:grpSpPr>
        <a:xfrm>
          <a:off x="0" y="0"/>
          <a:ext cx="0" cy="0"/>
          <a:chOff x="0" y="0"/>
          <a:chExt cx="0" cy="0"/>
        </a:xfrm>
      </p:grpSpPr>
      <p:sp>
        <p:nvSpPr>
          <p:cNvPr id="126" name="Google Shape;126;p180"/>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80"/>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0"/>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0"/>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30" name="Google Shape;130;p180"/>
          <p:cNvGrpSpPr/>
          <p:nvPr/>
        </p:nvGrpSpPr>
        <p:grpSpPr>
          <a:xfrm>
            <a:off x="8508317" y="3996971"/>
            <a:ext cx="635685" cy="2861035"/>
            <a:chOff x="11344420" y="3996964"/>
            <a:chExt cx="847580" cy="2861035"/>
          </a:xfrm>
        </p:grpSpPr>
        <p:sp>
          <p:nvSpPr>
            <p:cNvPr id="131" name="Google Shape;131;p180"/>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32" name="Google Shape;132;p180"/>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133" name="Google Shape;133;p180"/>
          <p:cNvSpPr txBox="1"/>
          <p:nvPr>
            <p:ph idx="1" type="body"/>
          </p:nvPr>
        </p:nvSpPr>
        <p:spPr>
          <a:xfrm>
            <a:off x="3028950" y="1058778"/>
            <a:ext cx="2868930" cy="5146759"/>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80"/>
          <p:cNvSpPr txBox="1"/>
          <p:nvPr>
            <p:ph idx="2" type="body"/>
          </p:nvPr>
        </p:nvSpPr>
        <p:spPr>
          <a:xfrm>
            <a:off x="6000750" y="1058778"/>
            <a:ext cx="2868930" cy="5146759"/>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80"/>
          <p:cNvSpPr txBox="1"/>
          <p:nvPr>
            <p:ph idx="3" type="body"/>
          </p:nvPr>
        </p:nvSpPr>
        <p:spPr>
          <a:xfrm>
            <a:off x="3028950" y="356665"/>
            <a:ext cx="2868930" cy="55130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80"/>
          <p:cNvSpPr txBox="1"/>
          <p:nvPr>
            <p:ph idx="4" type="body"/>
          </p:nvPr>
        </p:nvSpPr>
        <p:spPr>
          <a:xfrm>
            <a:off x="6000750" y="356664"/>
            <a:ext cx="2868930" cy="55130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0"/>
          <p:cNvSpPr/>
          <p:nvPr/>
        </p:nvSpPr>
        <p:spPr>
          <a:xfrm>
            <a:off x="5934752" y="356658"/>
            <a:ext cx="3428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38" name="Shape 138"/>
        <p:cNvGrpSpPr/>
        <p:nvPr/>
      </p:nvGrpSpPr>
      <p:grpSpPr>
        <a:xfrm>
          <a:off x="0" y="0"/>
          <a:ext cx="0" cy="0"/>
          <a:chOff x="0" y="0"/>
          <a:chExt cx="0" cy="0"/>
        </a:xfrm>
      </p:grpSpPr>
      <p:sp>
        <p:nvSpPr>
          <p:cNvPr id="139" name="Google Shape;139;p181"/>
          <p:cNvSpPr txBox="1"/>
          <p:nvPr>
            <p:ph type="title"/>
          </p:nvPr>
        </p:nvSpPr>
        <p:spPr>
          <a:xfrm>
            <a:off x="628650" y="356659"/>
            <a:ext cx="2297430" cy="293687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1"/>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1"/>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1"/>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181"/>
          <p:cNvSpPr txBox="1"/>
          <p:nvPr>
            <p:ph idx="1" type="body"/>
          </p:nvPr>
        </p:nvSpPr>
        <p:spPr>
          <a:xfrm>
            <a:off x="3028951" y="356130"/>
            <a:ext cx="5476772" cy="584940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81"/>
          <p:cNvSpPr txBox="1"/>
          <p:nvPr>
            <p:ph idx="2" type="subTitle"/>
          </p:nvPr>
        </p:nvSpPr>
        <p:spPr>
          <a:xfrm>
            <a:off x="628650" y="3429000"/>
            <a:ext cx="2297430" cy="2776538"/>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45" name="Google Shape;145;p181"/>
          <p:cNvGrpSpPr/>
          <p:nvPr/>
        </p:nvGrpSpPr>
        <p:grpSpPr>
          <a:xfrm>
            <a:off x="8814114" y="5373285"/>
            <a:ext cx="329886" cy="1484721"/>
            <a:chOff x="11344420" y="3996964"/>
            <a:chExt cx="847580" cy="2861035"/>
          </a:xfrm>
        </p:grpSpPr>
        <p:sp>
          <p:nvSpPr>
            <p:cNvPr id="146" name="Google Shape;146;p181"/>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47" name="Google Shape;147;p181"/>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148" name="Shape 148"/>
        <p:cNvGrpSpPr/>
        <p:nvPr/>
      </p:nvGrpSpPr>
      <p:grpSpPr>
        <a:xfrm>
          <a:off x="0" y="0"/>
          <a:ext cx="0" cy="0"/>
          <a:chOff x="0" y="0"/>
          <a:chExt cx="0" cy="0"/>
        </a:xfrm>
      </p:grpSpPr>
      <p:pic>
        <p:nvPicPr>
          <p:cNvPr id="149" name="Google Shape;149;p182"/>
          <p:cNvPicPr preferRelativeResize="0"/>
          <p:nvPr/>
        </p:nvPicPr>
        <p:blipFill rotWithShape="1">
          <a:blip r:embed="rId2">
            <a:alphaModFix/>
          </a:blip>
          <a:srcRect b="0" l="0" r="0" t="0"/>
          <a:stretch/>
        </p:blipFill>
        <p:spPr>
          <a:xfrm>
            <a:off x="0" y="816864"/>
            <a:ext cx="9144000" cy="5224272"/>
          </a:xfrm>
          <a:prstGeom prst="rect">
            <a:avLst/>
          </a:prstGeom>
          <a:noFill/>
          <a:ln>
            <a:noFill/>
          </a:ln>
        </p:spPr>
      </p:pic>
      <p:sp>
        <p:nvSpPr>
          <p:cNvPr id="150" name="Google Shape;150;p182"/>
          <p:cNvSpPr txBox="1"/>
          <p:nvPr>
            <p:ph type="title"/>
          </p:nvPr>
        </p:nvSpPr>
        <p:spPr>
          <a:xfrm>
            <a:off x="628650" y="356659"/>
            <a:ext cx="2297430" cy="293687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82"/>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2"/>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2"/>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82"/>
          <p:cNvSpPr txBox="1"/>
          <p:nvPr>
            <p:ph idx="1" type="body"/>
          </p:nvPr>
        </p:nvSpPr>
        <p:spPr>
          <a:xfrm>
            <a:off x="3028951" y="356130"/>
            <a:ext cx="5476772" cy="584940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82"/>
          <p:cNvSpPr txBox="1"/>
          <p:nvPr>
            <p:ph idx="2" type="subTitle"/>
          </p:nvPr>
        </p:nvSpPr>
        <p:spPr>
          <a:xfrm>
            <a:off x="628650" y="3429000"/>
            <a:ext cx="2297430" cy="2776538"/>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56" name="Google Shape;156;p182"/>
          <p:cNvGrpSpPr/>
          <p:nvPr/>
        </p:nvGrpSpPr>
        <p:grpSpPr>
          <a:xfrm>
            <a:off x="8814114" y="5373285"/>
            <a:ext cx="329886" cy="1484721"/>
            <a:chOff x="11344420" y="3996964"/>
            <a:chExt cx="847580" cy="2861035"/>
          </a:xfrm>
        </p:grpSpPr>
        <p:sp>
          <p:nvSpPr>
            <p:cNvPr id="157" name="Google Shape;157;p182"/>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58" name="Google Shape;158;p182"/>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59" name="Shape 159"/>
        <p:cNvGrpSpPr/>
        <p:nvPr/>
      </p:nvGrpSpPr>
      <p:grpSpPr>
        <a:xfrm>
          <a:off x="0" y="0"/>
          <a:ext cx="0" cy="0"/>
          <a:chOff x="0" y="0"/>
          <a:chExt cx="0" cy="0"/>
        </a:xfrm>
      </p:grpSpPr>
      <p:sp>
        <p:nvSpPr>
          <p:cNvPr id="160" name="Google Shape;160;p183"/>
          <p:cNvSpPr txBox="1"/>
          <p:nvPr>
            <p:ph type="title"/>
          </p:nvPr>
        </p:nvSpPr>
        <p:spPr>
          <a:xfrm>
            <a:off x="628650" y="356658"/>
            <a:ext cx="2297430" cy="584888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183"/>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3"/>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3"/>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183"/>
          <p:cNvSpPr txBox="1"/>
          <p:nvPr>
            <p:ph idx="1" type="body"/>
          </p:nvPr>
        </p:nvSpPr>
        <p:spPr>
          <a:xfrm>
            <a:off x="3028950" y="356133"/>
            <a:ext cx="5486400" cy="293687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83"/>
          <p:cNvSpPr txBox="1"/>
          <p:nvPr>
            <p:ph idx="2" type="subTitle"/>
          </p:nvPr>
        </p:nvSpPr>
        <p:spPr>
          <a:xfrm>
            <a:off x="3028950" y="3429000"/>
            <a:ext cx="5486400" cy="27765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6" name="Google Shape;166;p183"/>
          <p:cNvSpPr/>
          <p:nvPr/>
        </p:nvSpPr>
        <p:spPr>
          <a:xfrm rot="-5400000">
            <a:off x="7969988" y="5686581"/>
            <a:ext cx="1918353" cy="424495"/>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67" name="Google Shape;167;p183"/>
          <p:cNvSpPr/>
          <p:nvPr/>
        </p:nvSpPr>
        <p:spPr>
          <a:xfrm rot="-5400000">
            <a:off x="7972580" y="5686580"/>
            <a:ext cx="1918353" cy="424495"/>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168" name="Shape 168"/>
        <p:cNvGrpSpPr/>
        <p:nvPr/>
      </p:nvGrpSpPr>
      <p:grpSpPr>
        <a:xfrm>
          <a:off x="0" y="0"/>
          <a:ext cx="0" cy="0"/>
          <a:chOff x="0" y="0"/>
          <a:chExt cx="0" cy="0"/>
        </a:xfrm>
      </p:grpSpPr>
      <p:sp>
        <p:nvSpPr>
          <p:cNvPr id="169" name="Google Shape;169;p184"/>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84"/>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84"/>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184"/>
          <p:cNvSpPr/>
          <p:nvPr/>
        </p:nvSpPr>
        <p:spPr>
          <a:xfrm rot="-5400000">
            <a:off x="7722463" y="5439053"/>
            <a:ext cx="2323705" cy="514192"/>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3" name="Google Shape;173;p184"/>
          <p:cNvSpPr/>
          <p:nvPr/>
        </p:nvSpPr>
        <p:spPr>
          <a:xfrm rot="-5400000">
            <a:off x="7725056" y="5439052"/>
            <a:ext cx="2323705" cy="514192"/>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4" name="Google Shape;174;p184"/>
          <p:cNvSpPr txBox="1"/>
          <p:nvPr>
            <p:ph idx="1" type="body"/>
          </p:nvPr>
        </p:nvSpPr>
        <p:spPr>
          <a:xfrm>
            <a:off x="644410" y="4350203"/>
            <a:ext cx="3874601" cy="18766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800"/>
              <a:buNone/>
              <a:defRPr sz="18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800"/>
              <a:buNone/>
              <a:defRPr sz="1800"/>
            </a:lvl4pPr>
            <a:lvl5pPr indent="-228600" lvl="4" marL="2286000" algn="ctr">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84"/>
          <p:cNvSpPr/>
          <p:nvPr/>
        </p:nvSpPr>
        <p:spPr>
          <a:xfrm>
            <a:off x="1387245" y="1244529"/>
            <a:ext cx="2195856" cy="2306941"/>
          </a:xfrm>
          <a:custGeom>
            <a:rect b="b" l="l" r="r" t="t"/>
            <a:pathLst>
              <a:path extrusionOk="0" h="2306941" w="2927808">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cap="flat" cmpd="sng" w="28575">
            <a:solidFill>
              <a:srgbClr val="86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6" name="Google Shape;176;p184"/>
          <p:cNvSpPr txBox="1"/>
          <p:nvPr>
            <p:ph type="title"/>
          </p:nvPr>
        </p:nvSpPr>
        <p:spPr>
          <a:xfrm>
            <a:off x="628650" y="356659"/>
            <a:ext cx="7886700" cy="69914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184"/>
          <p:cNvSpPr/>
          <p:nvPr/>
        </p:nvSpPr>
        <p:spPr>
          <a:xfrm>
            <a:off x="5440345" y="1244529"/>
            <a:ext cx="2195856" cy="2306941"/>
          </a:xfrm>
          <a:custGeom>
            <a:rect b="b" l="l" r="r" t="t"/>
            <a:pathLst>
              <a:path extrusionOk="0" h="2306941" w="2927808">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cap="flat" cmpd="sng" w="28575">
            <a:solidFill>
              <a:srgbClr val="868D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78" name="Google Shape;178;p184"/>
          <p:cNvSpPr txBox="1"/>
          <p:nvPr>
            <p:ph idx="2" type="body"/>
          </p:nvPr>
        </p:nvSpPr>
        <p:spPr>
          <a:xfrm>
            <a:off x="4636310" y="4343132"/>
            <a:ext cx="3874601" cy="18766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1800"/>
              <a:buNone/>
              <a:defRPr sz="18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800"/>
              <a:buNone/>
              <a:defRPr sz="1800"/>
            </a:lvl4pPr>
            <a:lvl5pPr indent="-228600" lvl="4" marL="2286000" algn="ctr">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79" name="Google Shape;179;p184"/>
          <p:cNvPicPr preferRelativeResize="0"/>
          <p:nvPr>
            <p:ph idx="3" type="pic"/>
          </p:nvPr>
        </p:nvPicPr>
        <p:blipFill/>
        <p:spPr>
          <a:xfrm>
            <a:off x="1453155" y="1332400"/>
            <a:ext cx="2064040" cy="2773254"/>
          </a:xfrm>
          <a:prstGeom prst="rect">
            <a:avLst/>
          </a:prstGeom>
          <a:blipFill rotWithShape="1">
            <a:blip r:embed="rId2">
              <a:alphaModFix/>
            </a:blip>
            <a:tile algn="tl" flip="none" tx="0" sx="100000" ty="0" sy="100000"/>
          </a:blipFill>
          <a:ln>
            <a:noFill/>
          </a:ln>
        </p:spPr>
      </p:pic>
      <p:pic>
        <p:nvPicPr>
          <p:cNvPr id="180" name="Google Shape;180;p184"/>
          <p:cNvPicPr preferRelativeResize="0"/>
          <p:nvPr>
            <p:ph idx="4" type="pic"/>
          </p:nvPr>
        </p:nvPicPr>
        <p:blipFill/>
        <p:spPr>
          <a:xfrm>
            <a:off x="5508369" y="1332400"/>
            <a:ext cx="2064040" cy="2773254"/>
          </a:xfrm>
          <a:prstGeom prst="rect">
            <a:avLst/>
          </a:prstGeom>
          <a:blipFill rotWithShape="1">
            <a:blip r:embed="rId2">
              <a:alphaModFix/>
            </a:blip>
            <a:tile algn="tl" flip="none" tx="0" sx="100000" ty="0" sy="100000"/>
          </a:blipFill>
          <a:ln>
            <a:noFill/>
          </a:ln>
        </p:spPr>
      </p:pic>
      <p:sp>
        <p:nvSpPr>
          <p:cNvPr id="181" name="Google Shape;181;p184"/>
          <p:cNvSpPr txBox="1"/>
          <p:nvPr>
            <p:ph idx="5" type="body"/>
          </p:nvPr>
        </p:nvSpPr>
        <p:spPr>
          <a:xfrm>
            <a:off x="1206981" y="3633982"/>
            <a:ext cx="2680097" cy="614363"/>
          </a:xfrm>
          <a:prstGeom prst="rect">
            <a:avLst/>
          </a:prstGeom>
          <a:solidFill>
            <a:srgbClr val="F3F5F5"/>
          </a:solid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84"/>
          <p:cNvSpPr txBox="1"/>
          <p:nvPr>
            <p:ph idx="6" type="body"/>
          </p:nvPr>
        </p:nvSpPr>
        <p:spPr>
          <a:xfrm>
            <a:off x="5260083" y="3633982"/>
            <a:ext cx="2680097" cy="614363"/>
          </a:xfrm>
          <a:prstGeom prst="rect">
            <a:avLst/>
          </a:prstGeom>
          <a:solidFill>
            <a:srgbClr val="F3F5F5"/>
          </a:solid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1"/>
        </a:solidFill>
      </p:bgPr>
    </p:bg>
    <p:spTree>
      <p:nvGrpSpPr>
        <p:cNvPr id="183" name="Shape 183"/>
        <p:cNvGrpSpPr/>
        <p:nvPr/>
      </p:nvGrpSpPr>
      <p:grpSpPr>
        <a:xfrm>
          <a:off x="0" y="0"/>
          <a:ext cx="0" cy="0"/>
          <a:chOff x="0" y="0"/>
          <a:chExt cx="0" cy="0"/>
        </a:xfrm>
      </p:grpSpPr>
      <p:sp>
        <p:nvSpPr>
          <p:cNvPr id="184" name="Google Shape;184;p185"/>
          <p:cNvSpPr txBox="1"/>
          <p:nvPr>
            <p:ph type="title"/>
          </p:nvPr>
        </p:nvSpPr>
        <p:spPr>
          <a:xfrm>
            <a:off x="628652" y="996816"/>
            <a:ext cx="482917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0F0E"/>
              </a:buClr>
              <a:buSzPts val="4400"/>
              <a:buFont typeface="Arial Narrow"/>
              <a:buNone/>
              <a:defRPr b="1">
                <a:solidFill>
                  <a:srgbClr val="010F0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85"/>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85"/>
          <p:cNvSpPr txBox="1"/>
          <p:nvPr>
            <p:ph idx="1" type="body"/>
          </p:nvPr>
        </p:nvSpPr>
        <p:spPr>
          <a:xfrm>
            <a:off x="676284" y="2483959"/>
            <a:ext cx="4781545" cy="3713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68D8D"/>
              </a:buClr>
              <a:buSzPts val="2400"/>
              <a:buNone/>
              <a:defRPr sz="2400">
                <a:solidFill>
                  <a:srgbClr val="868D8D"/>
                </a:solidFill>
              </a:defRPr>
            </a:lvl1pPr>
            <a:lvl2pPr indent="-228600" lvl="1" marL="914400" algn="l">
              <a:lnSpc>
                <a:spcPct val="90000"/>
              </a:lnSpc>
              <a:spcBef>
                <a:spcPts val="500"/>
              </a:spcBef>
              <a:spcAft>
                <a:spcPts val="0"/>
              </a:spcAft>
              <a:buClr>
                <a:schemeClr val="lt2"/>
              </a:buClr>
              <a:buSzPts val="2400"/>
              <a:buFont typeface="Arial"/>
              <a:buNone/>
              <a:defRPr>
                <a:solidFill>
                  <a:schemeClr val="lt2"/>
                </a:solidFill>
              </a:defRPr>
            </a:lvl2pPr>
            <a:lvl3pPr indent="-228600" lvl="2" marL="1371600" algn="l">
              <a:lnSpc>
                <a:spcPct val="90000"/>
              </a:lnSpc>
              <a:spcBef>
                <a:spcPts val="500"/>
              </a:spcBef>
              <a:spcAft>
                <a:spcPts val="0"/>
              </a:spcAft>
              <a:buClr>
                <a:schemeClr val="lt2"/>
              </a:buClr>
              <a:buSzPts val="2000"/>
              <a:buNone/>
              <a:defRPr>
                <a:solidFill>
                  <a:schemeClr val="lt2"/>
                </a:solidFill>
              </a:defRPr>
            </a:lvl3pPr>
            <a:lvl4pPr indent="-228600" lvl="3" marL="1828800" algn="l">
              <a:lnSpc>
                <a:spcPct val="90000"/>
              </a:lnSpc>
              <a:spcBef>
                <a:spcPts val="500"/>
              </a:spcBef>
              <a:spcAft>
                <a:spcPts val="0"/>
              </a:spcAft>
              <a:buClr>
                <a:schemeClr val="lt2"/>
              </a:buClr>
              <a:buSzPts val="1800"/>
              <a:buNone/>
              <a:defRPr>
                <a:solidFill>
                  <a:schemeClr val="lt2"/>
                </a:solidFill>
              </a:defRPr>
            </a:lvl4pPr>
            <a:lvl5pPr indent="-228600" lvl="4" marL="2286000" algn="l">
              <a:lnSpc>
                <a:spcPct val="90000"/>
              </a:lnSpc>
              <a:spcBef>
                <a:spcPts val="500"/>
              </a:spcBef>
              <a:spcAft>
                <a:spcPts val="0"/>
              </a:spcAft>
              <a:buClr>
                <a:schemeClr val="lt2"/>
              </a:buClr>
              <a:buSzPts val="1800"/>
              <a:buNone/>
              <a:defRPr>
                <a:solidFill>
                  <a:schemeClr val="l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7" name="Google Shape;187;p185"/>
          <p:cNvPicPr preferRelativeResize="0"/>
          <p:nvPr/>
        </p:nvPicPr>
        <p:blipFill rotWithShape="1">
          <a:blip r:embed="rId2">
            <a:alphaModFix/>
          </a:blip>
          <a:srcRect b="11521" l="0" r="12731" t="11118"/>
          <a:stretch/>
        </p:blipFill>
        <p:spPr>
          <a:xfrm>
            <a:off x="5658360" y="0"/>
            <a:ext cx="3457640" cy="6892798"/>
          </a:xfrm>
          <a:prstGeom prst="rect">
            <a:avLst/>
          </a:prstGeom>
          <a:noFill/>
          <a:ln>
            <a:noFill/>
          </a:ln>
        </p:spPr>
      </p:pic>
      <p:pic>
        <p:nvPicPr>
          <p:cNvPr id="188" name="Google Shape;188;p185"/>
          <p:cNvPicPr preferRelativeResize="0"/>
          <p:nvPr/>
        </p:nvPicPr>
        <p:blipFill rotWithShape="1">
          <a:blip r:embed="rId3">
            <a:alphaModFix/>
          </a:blip>
          <a:srcRect b="14972" l="0" r="0" t="0"/>
          <a:stretch/>
        </p:blipFill>
        <p:spPr>
          <a:xfrm>
            <a:off x="6166097" y="1013148"/>
            <a:ext cx="2949903" cy="5860796"/>
          </a:xfrm>
          <a:prstGeom prst="rect">
            <a:avLst/>
          </a:prstGeom>
          <a:noFill/>
          <a:ln>
            <a:noFill/>
          </a:ln>
        </p:spPr>
      </p:pic>
      <p:sp>
        <p:nvSpPr>
          <p:cNvPr id="189" name="Google Shape;189;p185"/>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90" name="Shape 190"/>
        <p:cNvGrpSpPr/>
        <p:nvPr/>
      </p:nvGrpSpPr>
      <p:grpSpPr>
        <a:xfrm>
          <a:off x="0" y="0"/>
          <a:ext cx="0" cy="0"/>
          <a:chOff x="0" y="0"/>
          <a:chExt cx="0" cy="0"/>
        </a:xfrm>
      </p:grpSpPr>
      <p:sp>
        <p:nvSpPr>
          <p:cNvPr id="191" name="Google Shape;191;p186"/>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86"/>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86"/>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p186"/>
          <p:cNvSpPr/>
          <p:nvPr>
            <p:ph idx="2" type="pic"/>
          </p:nvPr>
        </p:nvSpPr>
        <p:spPr>
          <a:xfrm>
            <a:off x="273847" y="885528"/>
            <a:ext cx="8634413" cy="5370897"/>
          </a:xfrm>
          <a:prstGeom prst="rect">
            <a:avLst/>
          </a:prstGeom>
          <a:noFill/>
          <a:ln>
            <a:noFill/>
          </a:ln>
        </p:spPr>
      </p:sp>
      <p:sp>
        <p:nvSpPr>
          <p:cNvPr id="195" name="Google Shape;195;p186"/>
          <p:cNvSpPr txBox="1"/>
          <p:nvPr>
            <p:ph type="title"/>
          </p:nvPr>
        </p:nvSpPr>
        <p:spPr>
          <a:xfrm>
            <a:off x="273847" y="260350"/>
            <a:ext cx="8634413" cy="5177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rial Narrow"/>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96" name="Shape 196"/>
        <p:cNvGrpSpPr/>
        <p:nvPr/>
      </p:nvGrpSpPr>
      <p:grpSpPr>
        <a:xfrm>
          <a:off x="0" y="0"/>
          <a:ext cx="0" cy="0"/>
          <a:chOff x="0" y="0"/>
          <a:chExt cx="0" cy="0"/>
        </a:xfrm>
      </p:grpSpPr>
      <p:sp>
        <p:nvSpPr>
          <p:cNvPr id="197" name="Google Shape;197;p187"/>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87"/>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87"/>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7"/>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201" name="Shape 201"/>
        <p:cNvGrpSpPr/>
        <p:nvPr/>
      </p:nvGrpSpPr>
      <p:grpSpPr>
        <a:xfrm>
          <a:off x="0" y="0"/>
          <a:ext cx="0" cy="0"/>
          <a:chOff x="0" y="0"/>
          <a:chExt cx="0" cy="0"/>
        </a:xfrm>
      </p:grpSpPr>
      <p:sp>
        <p:nvSpPr>
          <p:cNvPr id="202" name="Google Shape;202;p188"/>
          <p:cNvSpPr txBox="1"/>
          <p:nvPr>
            <p:ph type="title"/>
          </p:nvPr>
        </p:nvSpPr>
        <p:spPr>
          <a:xfrm>
            <a:off x="628650" y="365125"/>
            <a:ext cx="3175066" cy="585311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188"/>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88"/>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88"/>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188"/>
          <p:cNvSpPr txBox="1"/>
          <p:nvPr>
            <p:ph idx="1" type="body"/>
          </p:nvPr>
        </p:nvSpPr>
        <p:spPr>
          <a:xfrm>
            <a:off x="3973400" y="1809946"/>
            <a:ext cx="2218245" cy="23661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188"/>
          <p:cNvSpPr txBox="1"/>
          <p:nvPr>
            <p:ph idx="2" type="body"/>
          </p:nvPr>
        </p:nvSpPr>
        <p:spPr>
          <a:xfrm>
            <a:off x="6297107" y="1819373"/>
            <a:ext cx="2218245" cy="23661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88"/>
          <p:cNvSpPr txBox="1"/>
          <p:nvPr>
            <p:ph idx="3" type="body"/>
          </p:nvPr>
        </p:nvSpPr>
        <p:spPr>
          <a:xfrm>
            <a:off x="3973400" y="4304765"/>
            <a:ext cx="2218245" cy="191347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88"/>
          <p:cNvSpPr txBox="1"/>
          <p:nvPr>
            <p:ph idx="4" type="body"/>
          </p:nvPr>
        </p:nvSpPr>
        <p:spPr>
          <a:xfrm>
            <a:off x="6297107" y="4314192"/>
            <a:ext cx="2218245" cy="191347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263A39"/>
        </a:solidFill>
      </p:bgPr>
    </p:bg>
    <p:spTree>
      <p:nvGrpSpPr>
        <p:cNvPr id="210" name="Shape 210"/>
        <p:cNvGrpSpPr/>
        <p:nvPr/>
      </p:nvGrpSpPr>
      <p:grpSpPr>
        <a:xfrm>
          <a:off x="0" y="0"/>
          <a:ext cx="0" cy="0"/>
          <a:chOff x="0" y="0"/>
          <a:chExt cx="0" cy="0"/>
        </a:xfrm>
      </p:grpSpPr>
      <p:sp>
        <p:nvSpPr>
          <p:cNvPr id="211" name="Google Shape;211;p189"/>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9"/>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89"/>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89"/>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15" name="Google Shape;215;p189"/>
          <p:cNvGrpSpPr/>
          <p:nvPr/>
        </p:nvGrpSpPr>
        <p:grpSpPr>
          <a:xfrm>
            <a:off x="8305895" y="15340"/>
            <a:ext cx="968383" cy="425816"/>
            <a:chOff x="4811477" y="2871788"/>
            <a:chExt cx="3169427" cy="1045243"/>
          </a:xfrm>
        </p:grpSpPr>
        <p:grpSp>
          <p:nvGrpSpPr>
            <p:cNvPr id="216" name="Google Shape;216;p189"/>
            <p:cNvGrpSpPr/>
            <p:nvPr/>
          </p:nvGrpSpPr>
          <p:grpSpPr>
            <a:xfrm>
              <a:off x="4811477" y="2871788"/>
              <a:ext cx="745862" cy="1045243"/>
              <a:chOff x="4811477" y="2871788"/>
              <a:chExt cx="745862" cy="1045243"/>
            </a:xfrm>
          </p:grpSpPr>
          <p:sp>
            <p:nvSpPr>
              <p:cNvPr id="217" name="Google Shape;217;p189"/>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18" name="Google Shape;218;p189"/>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19" name="Google Shape;219;p189"/>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0" name="Google Shape;220;p189"/>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221" name="Google Shape;221;p189"/>
            <p:cNvSpPr txBox="1"/>
            <p:nvPr/>
          </p:nvSpPr>
          <p:spPr>
            <a:xfrm>
              <a:off x="5178231" y="3203314"/>
              <a:ext cx="2802673" cy="6799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1200"/>
                <a:buFont typeface="Arial"/>
                <a:buNone/>
              </a:pPr>
              <a:r>
                <a:rPr b="1" i="0" lang="en-US" sz="1200" u="none" cap="none" strike="noStrike">
                  <a:solidFill>
                    <a:srgbClr val="F15A22"/>
                  </a:solidFill>
                  <a:latin typeface="Arial"/>
                  <a:ea typeface="Arial"/>
                  <a:cs typeface="Arial"/>
                  <a:sym typeface="Arial"/>
                </a:rPr>
                <a:t>C</a:t>
              </a:r>
              <a:r>
                <a:rPr b="1" i="0" lang="en-US" sz="900" u="none" cap="none" strike="noStrike">
                  <a:solidFill>
                    <a:srgbClr val="F15A22"/>
                  </a:solidFill>
                  <a:latin typeface="Arial"/>
                  <a:ea typeface="Arial"/>
                  <a:cs typeface="Arial"/>
                  <a:sym typeface="Arial"/>
                </a:rPr>
                <a:t>AREER</a:t>
              </a:r>
              <a:r>
                <a:rPr b="1" i="0" lang="en-US" sz="900" u="none" cap="none" strike="noStrike">
                  <a:solidFill>
                    <a:srgbClr val="085099"/>
                  </a:solidFill>
                  <a:latin typeface="Arial"/>
                  <a:ea typeface="Arial"/>
                  <a:cs typeface="Arial"/>
                  <a:sym typeface="Arial"/>
                </a:rPr>
                <a:t>ERA</a:t>
              </a:r>
              <a:endParaRPr b="1" i="0" sz="1050" u="none" cap="none" strike="noStrike">
                <a:solidFill>
                  <a:srgbClr val="085099"/>
                </a:solidFill>
                <a:latin typeface="Arial"/>
                <a:ea typeface="Arial"/>
                <a:cs typeface="Arial"/>
                <a:sym typeface="Arial"/>
              </a:endParaRPr>
            </a:p>
          </p:txBody>
        </p:sp>
        <p:sp>
          <p:nvSpPr>
            <p:cNvPr id="222" name="Google Shape;222;p189"/>
            <p:cNvSpPr txBox="1"/>
            <p:nvPr/>
          </p:nvSpPr>
          <p:spPr>
            <a:xfrm>
              <a:off x="7130800" y="3218759"/>
              <a:ext cx="143275" cy="3777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400"/>
                <a:buFont typeface="Arial"/>
                <a:buNone/>
              </a:pPr>
              <a:r>
                <a:rPr b="1" i="0" lang="en-US" sz="400" u="none" cap="none" strike="noStrike">
                  <a:solidFill>
                    <a:srgbClr val="161A1A"/>
                  </a:solidFill>
                  <a:latin typeface="Arial"/>
                  <a:ea typeface="Arial"/>
                  <a:cs typeface="Arial"/>
                  <a:sym typeface="Arial"/>
                </a:rPr>
                <a:t>®</a:t>
              </a:r>
              <a:endParaRPr b="1" i="0" sz="400" u="none" cap="none" strike="noStrike">
                <a:solidFill>
                  <a:srgbClr val="161A1A"/>
                </a:solidFill>
                <a:latin typeface="Arial"/>
                <a:ea typeface="Arial"/>
                <a:cs typeface="Arial"/>
                <a:sym typeface="Arial"/>
              </a:endParaRPr>
            </a:p>
          </p:txBody>
        </p:sp>
      </p:grpSp>
      <p:sp>
        <p:nvSpPr>
          <p:cNvPr id="223" name="Google Shape;223;p189"/>
          <p:cNvSpPr/>
          <p:nvPr/>
        </p:nvSpPr>
        <p:spPr>
          <a:xfrm rot="-327373">
            <a:off x="2173850" y="2744286"/>
            <a:ext cx="1253871" cy="49325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4" name="Google Shape;224;p189"/>
          <p:cNvSpPr/>
          <p:nvPr/>
        </p:nvSpPr>
        <p:spPr>
          <a:xfrm rot="3384323">
            <a:off x="2353298" y="1758684"/>
            <a:ext cx="1671828" cy="369944"/>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5" name="Google Shape;225;p189"/>
          <p:cNvSpPr/>
          <p:nvPr/>
        </p:nvSpPr>
        <p:spPr>
          <a:xfrm rot="1499749">
            <a:off x="2240069" y="2150475"/>
            <a:ext cx="1253871" cy="49325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26" name="Google Shape;226;p189"/>
          <p:cNvSpPr/>
          <p:nvPr/>
        </p:nvSpPr>
        <p:spPr>
          <a:xfrm rot="-2262372">
            <a:off x="2326331" y="3304036"/>
            <a:ext cx="1253871" cy="493258"/>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pic>
        <p:nvPicPr>
          <p:cNvPr id="227" name="Google Shape;227;p189"/>
          <p:cNvPicPr preferRelativeResize="0"/>
          <p:nvPr/>
        </p:nvPicPr>
        <p:blipFill rotWithShape="1">
          <a:blip r:embed="rId2">
            <a:alphaModFix/>
          </a:blip>
          <a:srcRect b="0" l="0" r="0" t="0"/>
          <a:stretch/>
        </p:blipFill>
        <p:spPr>
          <a:xfrm>
            <a:off x="-58797" y="4477933"/>
            <a:ext cx="9144000" cy="2317750"/>
          </a:xfrm>
          <a:prstGeom prst="rect">
            <a:avLst/>
          </a:prstGeom>
          <a:noFill/>
          <a:ln>
            <a:noFill/>
          </a:ln>
        </p:spPr>
      </p:pic>
      <p:grpSp>
        <p:nvGrpSpPr>
          <p:cNvPr id="228" name="Google Shape;228;p189"/>
          <p:cNvGrpSpPr/>
          <p:nvPr/>
        </p:nvGrpSpPr>
        <p:grpSpPr>
          <a:xfrm rot="-722239">
            <a:off x="399798" y="1300488"/>
            <a:ext cx="1590085" cy="2958513"/>
            <a:chOff x="4811477" y="2871788"/>
            <a:chExt cx="749036" cy="1045243"/>
          </a:xfrm>
        </p:grpSpPr>
        <p:sp>
          <p:nvSpPr>
            <p:cNvPr id="229" name="Google Shape;229;p189"/>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30" name="Google Shape;230;p189"/>
            <p:cNvSpPr/>
            <p:nvPr/>
          </p:nvSpPr>
          <p:spPr>
            <a:xfrm rot="4106562">
              <a:off x="5075632"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31" name="Google Shape;231;p189"/>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32" name="Google Shape;232;p189"/>
            <p:cNvSpPr/>
            <p:nvPr/>
          </p:nvSpPr>
          <p:spPr>
            <a:xfrm rot="-1540133">
              <a:off x="4848524" y="3623434"/>
              <a:ext cx="590657" cy="174268"/>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grpSp>
        <p:nvGrpSpPr>
          <p:cNvPr id="233" name="Google Shape;233;p189"/>
          <p:cNvGrpSpPr/>
          <p:nvPr/>
        </p:nvGrpSpPr>
        <p:grpSpPr>
          <a:xfrm>
            <a:off x="8508317" y="3996971"/>
            <a:ext cx="635685" cy="2861035"/>
            <a:chOff x="11344420" y="3996964"/>
            <a:chExt cx="847580" cy="2861035"/>
          </a:xfrm>
        </p:grpSpPr>
        <p:sp>
          <p:nvSpPr>
            <p:cNvPr id="234" name="Google Shape;234;p189"/>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235" name="Google Shape;235;p189"/>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4" name="Shape 34"/>
        <p:cNvGrpSpPr/>
        <p:nvPr/>
      </p:nvGrpSpPr>
      <p:grpSpPr>
        <a:xfrm>
          <a:off x="0" y="0"/>
          <a:ext cx="0" cy="0"/>
          <a:chOff x="0" y="0"/>
          <a:chExt cx="0" cy="0"/>
        </a:xfrm>
      </p:grpSpPr>
      <p:grpSp>
        <p:nvGrpSpPr>
          <p:cNvPr id="35" name="Google Shape;35;p172"/>
          <p:cNvGrpSpPr/>
          <p:nvPr/>
        </p:nvGrpSpPr>
        <p:grpSpPr>
          <a:xfrm flipH="1" rot="-4258471">
            <a:off x="399112" y="3020928"/>
            <a:ext cx="1754784" cy="1769647"/>
            <a:chOff x="4811477" y="2871788"/>
            <a:chExt cx="749036" cy="1045243"/>
          </a:xfrm>
        </p:grpSpPr>
        <p:sp>
          <p:nvSpPr>
            <p:cNvPr id="36" name="Google Shape;36;p172"/>
            <p:cNvSpPr/>
            <p:nvPr/>
          </p:nvSpPr>
          <p:spPr>
            <a:xfrm rot="394866">
              <a:off x="4819517" y="3415043"/>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7" name="Google Shape;37;p172"/>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8" name="Google Shape;38;p172"/>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39" name="Google Shape;39;p172"/>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40" name="Google Shape;40;p172"/>
          <p:cNvSpPr/>
          <p:nvPr/>
        </p:nvSpPr>
        <p:spPr>
          <a:xfrm>
            <a:off x="0" y="3883252"/>
            <a:ext cx="9144000" cy="2950143"/>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41" name="Google Shape;41;p172"/>
          <p:cNvSpPr txBox="1"/>
          <p:nvPr>
            <p:ph type="title"/>
          </p:nvPr>
        </p:nvSpPr>
        <p:spPr>
          <a:xfrm>
            <a:off x="628650" y="4010687"/>
            <a:ext cx="7886700" cy="8725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2"/>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2"/>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2"/>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72"/>
          <p:cNvSpPr txBox="1"/>
          <p:nvPr>
            <p:ph idx="1" type="subTitle"/>
          </p:nvPr>
        </p:nvSpPr>
        <p:spPr>
          <a:xfrm>
            <a:off x="628650" y="4976753"/>
            <a:ext cx="78867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868D8D"/>
              </a:buClr>
              <a:buSzPts val="2000"/>
              <a:buNone/>
              <a:defRPr sz="2000">
                <a:solidFill>
                  <a:srgbClr val="868D8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46" name="Google Shape;46;p172"/>
          <p:cNvGrpSpPr/>
          <p:nvPr/>
        </p:nvGrpSpPr>
        <p:grpSpPr>
          <a:xfrm>
            <a:off x="8191595" y="131905"/>
            <a:ext cx="968383" cy="425816"/>
            <a:chOff x="4811477" y="2871788"/>
            <a:chExt cx="3169427" cy="1045243"/>
          </a:xfrm>
        </p:grpSpPr>
        <p:grpSp>
          <p:nvGrpSpPr>
            <p:cNvPr id="47" name="Google Shape;47;p172"/>
            <p:cNvGrpSpPr/>
            <p:nvPr/>
          </p:nvGrpSpPr>
          <p:grpSpPr>
            <a:xfrm>
              <a:off x="4811477" y="2871788"/>
              <a:ext cx="745862" cy="1045243"/>
              <a:chOff x="4811477" y="2871788"/>
              <a:chExt cx="745862" cy="1045243"/>
            </a:xfrm>
          </p:grpSpPr>
          <p:sp>
            <p:nvSpPr>
              <p:cNvPr id="48" name="Google Shape;48;p172"/>
              <p:cNvSpPr/>
              <p:nvPr/>
            </p:nvSpPr>
            <p:spPr>
              <a:xfrm rot="394866">
                <a:off x="4819517" y="3415043"/>
                <a:ext cx="590657" cy="174268"/>
              </a:xfrm>
              <a:prstGeom prst="triangle">
                <a:avLst>
                  <a:gd fmla="val 52766" name="adj"/>
                </a:avLst>
              </a:prstGeom>
              <a:solidFill>
                <a:srgbClr val="08991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49" name="Google Shape;49;p172"/>
              <p:cNvSpPr/>
              <p:nvPr/>
            </p:nvSpPr>
            <p:spPr>
              <a:xfrm rot="4106562">
                <a:off x="5072458" y="3091340"/>
                <a:ext cx="590657" cy="174268"/>
              </a:xfrm>
              <a:prstGeom prst="triangle">
                <a:avLst>
                  <a:gd fmla="val 52766" name="adj"/>
                </a:avLst>
              </a:prstGeom>
              <a:solidFill>
                <a:srgbClr val="F15A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0" name="Google Shape;50;p172"/>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1" name="Google Shape;51;p172"/>
              <p:cNvSpPr/>
              <p:nvPr/>
            </p:nvSpPr>
            <p:spPr>
              <a:xfrm rot="-1540133">
                <a:off x="4856320" y="3623435"/>
                <a:ext cx="590658" cy="174267"/>
              </a:xfrm>
              <a:prstGeom prst="triangle">
                <a:avLst>
                  <a:gd fmla="val 52766" name="adj"/>
                </a:avLst>
              </a:prstGeom>
              <a:solidFill>
                <a:srgbClr val="085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52" name="Google Shape;52;p172"/>
            <p:cNvSpPr txBox="1"/>
            <p:nvPr/>
          </p:nvSpPr>
          <p:spPr>
            <a:xfrm>
              <a:off x="5178231" y="3203314"/>
              <a:ext cx="2802673" cy="6799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15A22"/>
                </a:buClr>
                <a:buSzPts val="1200"/>
                <a:buFont typeface="Arial"/>
                <a:buNone/>
              </a:pPr>
              <a:r>
                <a:rPr b="1" i="0" lang="en-US" sz="1200" u="none" cap="none" strike="noStrike">
                  <a:solidFill>
                    <a:srgbClr val="F15A22"/>
                  </a:solidFill>
                  <a:latin typeface="Arial"/>
                  <a:ea typeface="Arial"/>
                  <a:cs typeface="Arial"/>
                  <a:sym typeface="Arial"/>
                </a:rPr>
                <a:t>C</a:t>
              </a:r>
              <a:r>
                <a:rPr b="1" i="0" lang="en-US" sz="900" u="none" cap="none" strike="noStrike">
                  <a:solidFill>
                    <a:srgbClr val="F15A22"/>
                  </a:solidFill>
                  <a:latin typeface="Arial"/>
                  <a:ea typeface="Arial"/>
                  <a:cs typeface="Arial"/>
                  <a:sym typeface="Arial"/>
                </a:rPr>
                <a:t>AREER</a:t>
              </a:r>
              <a:r>
                <a:rPr b="1" i="0" lang="en-US" sz="900" u="none" cap="none" strike="noStrike">
                  <a:solidFill>
                    <a:srgbClr val="085099"/>
                  </a:solidFill>
                  <a:latin typeface="Arial"/>
                  <a:ea typeface="Arial"/>
                  <a:cs typeface="Arial"/>
                  <a:sym typeface="Arial"/>
                </a:rPr>
                <a:t>ERA</a:t>
              </a:r>
              <a:endParaRPr b="1" i="0" sz="1050" u="none" cap="none" strike="noStrike">
                <a:solidFill>
                  <a:srgbClr val="085099"/>
                </a:solidFill>
                <a:latin typeface="Arial"/>
                <a:ea typeface="Arial"/>
                <a:cs typeface="Arial"/>
                <a:sym typeface="Arial"/>
              </a:endParaRPr>
            </a:p>
          </p:txBody>
        </p:sp>
        <p:sp>
          <p:nvSpPr>
            <p:cNvPr id="53" name="Google Shape;53;p172"/>
            <p:cNvSpPr txBox="1"/>
            <p:nvPr/>
          </p:nvSpPr>
          <p:spPr>
            <a:xfrm>
              <a:off x="7130800" y="3218759"/>
              <a:ext cx="143275" cy="3777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1A1A"/>
                </a:buClr>
                <a:buSzPts val="400"/>
                <a:buFont typeface="Arial"/>
                <a:buNone/>
              </a:pPr>
              <a:r>
                <a:rPr b="1" i="0" lang="en-US" sz="400" u="none" cap="none" strike="noStrike">
                  <a:solidFill>
                    <a:srgbClr val="161A1A"/>
                  </a:solidFill>
                  <a:latin typeface="Arial"/>
                  <a:ea typeface="Arial"/>
                  <a:cs typeface="Arial"/>
                  <a:sym typeface="Arial"/>
                </a:rPr>
                <a:t>®</a:t>
              </a:r>
              <a:endParaRPr b="1" i="0" sz="400" u="none" cap="none" strike="noStrike">
                <a:solidFill>
                  <a:srgbClr val="161A1A"/>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36" name="Shape 2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54" name="Shape 54"/>
        <p:cNvGrpSpPr/>
        <p:nvPr/>
      </p:nvGrpSpPr>
      <p:grpSpPr>
        <a:xfrm>
          <a:off x="0" y="0"/>
          <a:ext cx="0" cy="0"/>
          <a:chOff x="0" y="0"/>
          <a:chExt cx="0" cy="0"/>
        </a:xfrm>
      </p:grpSpPr>
      <p:grpSp>
        <p:nvGrpSpPr>
          <p:cNvPr id="55" name="Google Shape;55;p173"/>
          <p:cNvGrpSpPr/>
          <p:nvPr/>
        </p:nvGrpSpPr>
        <p:grpSpPr>
          <a:xfrm rot="9900000">
            <a:off x="6567882" y="1737357"/>
            <a:ext cx="1976986" cy="3678382"/>
            <a:chOff x="4811477" y="2871788"/>
            <a:chExt cx="749036" cy="1045243"/>
          </a:xfrm>
        </p:grpSpPr>
        <p:sp>
          <p:nvSpPr>
            <p:cNvPr id="56" name="Google Shape;56;p173"/>
            <p:cNvSpPr/>
            <p:nvPr/>
          </p:nvSpPr>
          <p:spPr>
            <a:xfrm rot="394866">
              <a:off x="4819517" y="3415043"/>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7" name="Google Shape;57;p173"/>
            <p:cNvSpPr/>
            <p:nvPr/>
          </p:nvSpPr>
          <p:spPr>
            <a:xfrm rot="4106562">
              <a:off x="5075632" y="3091340"/>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8" name="Google Shape;58;p173"/>
            <p:cNvSpPr/>
            <p:nvPr/>
          </p:nvSpPr>
          <p:spPr>
            <a:xfrm rot="2221988">
              <a:off x="4893777" y="3216368"/>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59" name="Google Shape;59;p173"/>
            <p:cNvSpPr/>
            <p:nvPr/>
          </p:nvSpPr>
          <p:spPr>
            <a:xfrm rot="-1540133">
              <a:off x="4848524" y="3623434"/>
              <a:ext cx="590657" cy="174268"/>
            </a:xfrm>
            <a:prstGeom prst="triangle">
              <a:avLst>
                <a:gd fmla="val 52766"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60" name="Google Shape;60;p173"/>
          <p:cNvSpPr/>
          <p:nvPr/>
        </p:nvSpPr>
        <p:spPr>
          <a:xfrm>
            <a:off x="768633" y="1930400"/>
            <a:ext cx="6783665" cy="4275138"/>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61" name="Google Shape;61;p17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Narrow"/>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3"/>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3"/>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3"/>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173"/>
          <p:cNvSpPr txBox="1"/>
          <p:nvPr>
            <p:ph idx="1" type="body"/>
          </p:nvPr>
        </p:nvSpPr>
        <p:spPr>
          <a:xfrm>
            <a:off x="628654" y="1930400"/>
            <a:ext cx="6783665" cy="427513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73"/>
          <p:cNvSpPr/>
          <p:nvPr/>
        </p:nvSpPr>
        <p:spPr>
          <a:xfrm>
            <a:off x="7291604" y="1930400"/>
            <a:ext cx="290235" cy="4275138"/>
          </a:xfrm>
          <a:prstGeom prst="rect">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rgbClr val="010F0E"/>
        </a:solidFill>
      </p:bgPr>
    </p:bg>
    <p:spTree>
      <p:nvGrpSpPr>
        <p:cNvPr id="67" name="Shape 67"/>
        <p:cNvGrpSpPr/>
        <p:nvPr/>
      </p:nvGrpSpPr>
      <p:grpSpPr>
        <a:xfrm>
          <a:off x="0" y="0"/>
          <a:ext cx="0" cy="0"/>
          <a:chOff x="0" y="0"/>
          <a:chExt cx="0" cy="0"/>
        </a:xfrm>
      </p:grpSpPr>
      <p:grpSp>
        <p:nvGrpSpPr>
          <p:cNvPr id="68" name="Google Shape;68;p174"/>
          <p:cNvGrpSpPr/>
          <p:nvPr/>
        </p:nvGrpSpPr>
        <p:grpSpPr>
          <a:xfrm flipH="1" rot="-4258471">
            <a:off x="399112" y="3020928"/>
            <a:ext cx="1754784" cy="1769647"/>
            <a:chOff x="4811477" y="2871788"/>
            <a:chExt cx="749036" cy="1045243"/>
          </a:xfrm>
        </p:grpSpPr>
        <p:sp>
          <p:nvSpPr>
            <p:cNvPr id="69" name="Google Shape;69;p174"/>
            <p:cNvSpPr/>
            <p:nvPr/>
          </p:nvSpPr>
          <p:spPr>
            <a:xfrm rot="394866">
              <a:off x="4819517" y="3415043"/>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0" name="Google Shape;70;p174"/>
            <p:cNvSpPr/>
            <p:nvPr/>
          </p:nvSpPr>
          <p:spPr>
            <a:xfrm rot="4106562">
              <a:off x="5075632" y="3091340"/>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1" name="Google Shape;71;p174"/>
            <p:cNvSpPr/>
            <p:nvPr/>
          </p:nvSpPr>
          <p:spPr>
            <a:xfrm rot="2221988">
              <a:off x="4893777" y="3216368"/>
              <a:ext cx="590657" cy="174268"/>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2" name="Google Shape;72;p174"/>
            <p:cNvSpPr/>
            <p:nvPr/>
          </p:nvSpPr>
          <p:spPr>
            <a:xfrm rot="-1540133">
              <a:off x="4848524" y="3623434"/>
              <a:ext cx="590657" cy="174268"/>
            </a:xfrm>
            <a:prstGeom prst="triangle">
              <a:avLst>
                <a:gd fmla="val 52766" name="adj"/>
              </a:avLst>
            </a:prstGeom>
            <a:solidFill>
              <a:srgbClr val="F3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73" name="Google Shape;73;p174"/>
          <p:cNvSpPr/>
          <p:nvPr/>
        </p:nvSpPr>
        <p:spPr>
          <a:xfrm>
            <a:off x="0" y="3883252"/>
            <a:ext cx="9144000" cy="2950143"/>
          </a:xfrm>
          <a:prstGeom prst="rect">
            <a:avLst/>
          </a:prstGeom>
          <a:solidFill>
            <a:srgbClr val="010F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74" name="Google Shape;74;p174"/>
          <p:cNvSpPr txBox="1"/>
          <p:nvPr>
            <p:ph type="title"/>
          </p:nvPr>
        </p:nvSpPr>
        <p:spPr>
          <a:xfrm>
            <a:off x="628650" y="4010687"/>
            <a:ext cx="7886700" cy="87254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3F5F5"/>
              </a:buClr>
              <a:buSzPts val="4400"/>
              <a:buFont typeface="Arial Narrow"/>
              <a:buNone/>
              <a:defRPr>
                <a:solidFill>
                  <a:srgbClr val="F3F5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4"/>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4"/>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4"/>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74"/>
          <p:cNvSpPr txBox="1"/>
          <p:nvPr>
            <p:ph idx="1" type="subTitle"/>
          </p:nvPr>
        </p:nvSpPr>
        <p:spPr>
          <a:xfrm>
            <a:off x="628650" y="4976753"/>
            <a:ext cx="7886700" cy="4736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DECEC"/>
              </a:buClr>
              <a:buSzPts val="2000"/>
              <a:buNone/>
              <a:defRPr sz="2000">
                <a:solidFill>
                  <a:srgbClr val="FDECEC"/>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79" name="Shape 79"/>
        <p:cNvGrpSpPr/>
        <p:nvPr/>
      </p:nvGrpSpPr>
      <p:grpSpPr>
        <a:xfrm>
          <a:off x="0" y="0"/>
          <a:ext cx="0" cy="0"/>
          <a:chOff x="0" y="0"/>
          <a:chExt cx="0" cy="0"/>
        </a:xfrm>
      </p:grpSpPr>
      <p:sp>
        <p:nvSpPr>
          <p:cNvPr id="80" name="Google Shape;80;p175"/>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5"/>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5"/>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5"/>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75"/>
          <p:cNvSpPr txBox="1"/>
          <p:nvPr>
            <p:ph idx="1" type="body"/>
          </p:nvPr>
        </p:nvSpPr>
        <p:spPr>
          <a:xfrm>
            <a:off x="3089789" y="356130"/>
            <a:ext cx="5425563" cy="5849408"/>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5" name="Google Shape;85;p175"/>
          <p:cNvGrpSpPr/>
          <p:nvPr/>
        </p:nvGrpSpPr>
        <p:grpSpPr>
          <a:xfrm>
            <a:off x="8508317" y="3996971"/>
            <a:ext cx="635685" cy="2861035"/>
            <a:chOff x="11344420" y="3996964"/>
            <a:chExt cx="847580" cy="2861035"/>
          </a:xfrm>
        </p:grpSpPr>
        <p:sp>
          <p:nvSpPr>
            <p:cNvPr id="86" name="Google Shape;86;p175"/>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87" name="Google Shape;87;p175"/>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
        <p:nvSpPr>
          <p:cNvPr id="88" name="Google Shape;88;p175"/>
          <p:cNvSpPr/>
          <p:nvPr/>
        </p:nvSpPr>
        <p:spPr>
          <a:xfrm>
            <a:off x="3003856" y="356658"/>
            <a:ext cx="3428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89" name="Shape 89"/>
        <p:cNvGrpSpPr/>
        <p:nvPr/>
      </p:nvGrpSpPr>
      <p:grpSpPr>
        <a:xfrm>
          <a:off x="0" y="0"/>
          <a:ext cx="0" cy="0"/>
          <a:chOff x="0" y="0"/>
          <a:chExt cx="0" cy="0"/>
        </a:xfrm>
      </p:grpSpPr>
      <p:sp>
        <p:nvSpPr>
          <p:cNvPr id="90" name="Google Shape;90;p176"/>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6"/>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6"/>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6"/>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76"/>
          <p:cNvSpPr txBox="1"/>
          <p:nvPr>
            <p:ph idx="1" type="body"/>
          </p:nvPr>
        </p:nvSpPr>
        <p:spPr>
          <a:xfrm>
            <a:off x="3089789" y="356130"/>
            <a:ext cx="5425563" cy="5849408"/>
          </a:xfrm>
          <a:prstGeom prst="rect">
            <a:avLst/>
          </a:prstGeom>
          <a:noFill/>
          <a:ln>
            <a:noFill/>
          </a:ln>
        </p:spPr>
        <p:txBody>
          <a:bodyPr anchorCtr="0" anchor="ctr"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5" name="Google Shape;95;p176"/>
          <p:cNvGrpSpPr/>
          <p:nvPr/>
        </p:nvGrpSpPr>
        <p:grpSpPr>
          <a:xfrm>
            <a:off x="8679059" y="4765425"/>
            <a:ext cx="464943" cy="2092574"/>
            <a:chOff x="11344420" y="3996964"/>
            <a:chExt cx="847580" cy="2861035"/>
          </a:xfrm>
        </p:grpSpPr>
        <p:sp>
          <p:nvSpPr>
            <p:cNvPr id="96" name="Google Shape;96;p176"/>
            <p:cNvSpPr/>
            <p:nvPr/>
          </p:nvSpPr>
          <p:spPr>
            <a:xfrm rot="-5400000">
              <a:off x="10335965" y="5005420"/>
              <a:ext cx="2861034" cy="844123"/>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97" name="Google Shape;97;p176"/>
            <p:cNvSpPr/>
            <p:nvPr/>
          </p:nvSpPr>
          <p:spPr>
            <a:xfrm rot="-5400000">
              <a:off x="10339422" y="5005419"/>
              <a:ext cx="2861034" cy="844123"/>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98" name="Shape 98"/>
        <p:cNvGrpSpPr/>
        <p:nvPr/>
      </p:nvGrpSpPr>
      <p:grpSpPr>
        <a:xfrm>
          <a:off x="0" y="0"/>
          <a:ext cx="0" cy="0"/>
          <a:chOff x="0" y="0"/>
          <a:chExt cx="0" cy="0"/>
        </a:xfrm>
      </p:grpSpPr>
      <p:sp>
        <p:nvSpPr>
          <p:cNvPr id="99" name="Google Shape;99;p177"/>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77"/>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7"/>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7"/>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77"/>
          <p:cNvSpPr/>
          <p:nvPr/>
        </p:nvSpPr>
        <p:spPr>
          <a:xfrm>
            <a:off x="3003856" y="356658"/>
            <a:ext cx="3428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4" name="Google Shape;104;p177"/>
          <p:cNvSpPr/>
          <p:nvPr/>
        </p:nvSpPr>
        <p:spPr>
          <a:xfrm rot="5400000">
            <a:off x="2547405" y="827082"/>
            <a:ext cx="1208191" cy="267350"/>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5" name="Google Shape;105;p177"/>
          <p:cNvSpPr/>
          <p:nvPr/>
        </p:nvSpPr>
        <p:spPr>
          <a:xfrm rot="5400000">
            <a:off x="2548499" y="827081"/>
            <a:ext cx="1208191" cy="267350"/>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06" name="Google Shape;106;p177"/>
          <p:cNvSpPr txBox="1"/>
          <p:nvPr>
            <p:ph idx="1" type="body"/>
          </p:nvPr>
        </p:nvSpPr>
        <p:spPr>
          <a:xfrm>
            <a:off x="3028951" y="356656"/>
            <a:ext cx="5486400" cy="584940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0" i="0" sz="2800"/>
            </a:lvl1pPr>
            <a:lvl2pPr indent="-228600" lvl="1" marL="914400" algn="l">
              <a:lnSpc>
                <a:spcPct val="150000"/>
              </a:lnSpc>
              <a:spcBef>
                <a:spcPts val="500"/>
              </a:spcBef>
              <a:spcAft>
                <a:spcPts val="0"/>
              </a:spcAft>
              <a:buClr>
                <a:schemeClr val="dk1"/>
              </a:buClr>
              <a:buSzPts val="2800"/>
              <a:buNone/>
              <a:defRPr b="0" i="1" sz="2800"/>
            </a:lvl2pPr>
            <a:lvl3pPr indent="-228600" lvl="2" marL="1371600" algn="l">
              <a:lnSpc>
                <a:spcPct val="150000"/>
              </a:lnSpc>
              <a:spcBef>
                <a:spcPts val="500"/>
              </a:spcBef>
              <a:spcAft>
                <a:spcPts val="0"/>
              </a:spcAft>
              <a:buClr>
                <a:schemeClr val="dk1"/>
              </a:buClr>
              <a:buSzPts val="2800"/>
              <a:buNone/>
              <a:defRPr b="0" i="1" sz="2800"/>
            </a:lvl3pPr>
            <a:lvl4pPr indent="-228600" lvl="3" marL="1828800" algn="l">
              <a:lnSpc>
                <a:spcPct val="150000"/>
              </a:lnSpc>
              <a:spcBef>
                <a:spcPts val="500"/>
              </a:spcBef>
              <a:spcAft>
                <a:spcPts val="0"/>
              </a:spcAft>
              <a:buClr>
                <a:schemeClr val="dk1"/>
              </a:buClr>
              <a:buSzPts val="2800"/>
              <a:buNone/>
              <a:defRPr b="0" i="1" sz="2800"/>
            </a:lvl4pPr>
            <a:lvl5pPr indent="-228600" lvl="4" marL="2286000" algn="l">
              <a:lnSpc>
                <a:spcPct val="150000"/>
              </a:lnSpc>
              <a:spcBef>
                <a:spcPts val="500"/>
              </a:spcBef>
              <a:spcAft>
                <a:spcPts val="0"/>
              </a:spcAft>
              <a:buClr>
                <a:schemeClr val="dk1"/>
              </a:buClr>
              <a:buSzPts val="2800"/>
              <a:buNone/>
              <a:defRPr b="0" i="1"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07" name="Shape 107"/>
        <p:cNvGrpSpPr/>
        <p:nvPr/>
      </p:nvGrpSpPr>
      <p:grpSpPr>
        <a:xfrm>
          <a:off x="0" y="0"/>
          <a:ext cx="0" cy="0"/>
          <a:chOff x="0" y="0"/>
          <a:chExt cx="0" cy="0"/>
        </a:xfrm>
      </p:grpSpPr>
      <p:sp>
        <p:nvSpPr>
          <p:cNvPr id="108" name="Google Shape;108;p178"/>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78"/>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8"/>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8"/>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78"/>
          <p:cNvSpPr/>
          <p:nvPr/>
        </p:nvSpPr>
        <p:spPr>
          <a:xfrm>
            <a:off x="3003856" y="356658"/>
            <a:ext cx="3428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3" name="Google Shape;113;p178"/>
          <p:cNvSpPr/>
          <p:nvPr/>
        </p:nvSpPr>
        <p:spPr>
          <a:xfrm rot="5400000">
            <a:off x="2547405" y="827082"/>
            <a:ext cx="1208191" cy="267350"/>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4" name="Google Shape;114;p178"/>
          <p:cNvSpPr/>
          <p:nvPr/>
        </p:nvSpPr>
        <p:spPr>
          <a:xfrm rot="5400000">
            <a:off x="2548499" y="827081"/>
            <a:ext cx="1208191" cy="267350"/>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15" name="Google Shape;115;p178"/>
          <p:cNvSpPr txBox="1"/>
          <p:nvPr>
            <p:ph idx="1" type="body"/>
          </p:nvPr>
        </p:nvSpPr>
        <p:spPr>
          <a:xfrm>
            <a:off x="3115918" y="1848052"/>
            <a:ext cx="5399435" cy="4282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bg>
      <p:bgPr>
        <a:solidFill>
          <a:srgbClr val="FFFFFF"/>
        </a:solidFill>
      </p:bgPr>
    </p:bg>
    <p:spTree>
      <p:nvGrpSpPr>
        <p:cNvPr id="116" name="Shape 116"/>
        <p:cNvGrpSpPr/>
        <p:nvPr/>
      </p:nvGrpSpPr>
      <p:grpSpPr>
        <a:xfrm>
          <a:off x="0" y="0"/>
          <a:ext cx="0" cy="0"/>
          <a:chOff x="0" y="0"/>
          <a:chExt cx="0" cy="0"/>
        </a:xfrm>
      </p:grpSpPr>
      <p:sp>
        <p:nvSpPr>
          <p:cNvPr id="117" name="Google Shape;117;p179"/>
          <p:cNvSpPr txBox="1"/>
          <p:nvPr>
            <p:ph type="title"/>
          </p:nvPr>
        </p:nvSpPr>
        <p:spPr>
          <a:xfrm>
            <a:off x="628650" y="356658"/>
            <a:ext cx="2297430" cy="584940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79"/>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79"/>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79"/>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79"/>
          <p:cNvSpPr/>
          <p:nvPr/>
        </p:nvSpPr>
        <p:spPr>
          <a:xfrm>
            <a:off x="3003856" y="356658"/>
            <a:ext cx="34289" cy="5849408"/>
          </a:xfrm>
          <a:prstGeom prst="rect">
            <a:avLst/>
          </a:prstGeom>
          <a:solidFill>
            <a:srgbClr val="868D8D"/>
          </a:solidFill>
          <a:ln cap="flat" cmpd="sng" w="38100">
            <a:solidFill>
              <a:srgbClr val="F3F5F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2" name="Google Shape;122;p179"/>
          <p:cNvSpPr/>
          <p:nvPr/>
        </p:nvSpPr>
        <p:spPr>
          <a:xfrm rot="5400000">
            <a:off x="2547405" y="827082"/>
            <a:ext cx="1208191" cy="267350"/>
          </a:xfrm>
          <a:prstGeom prst="triangle">
            <a:avLst>
              <a:gd fmla="val 42222" name="adj"/>
            </a:avLst>
          </a:prstGeom>
          <a:solidFill>
            <a:srgbClr val="868D8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3" name="Google Shape;123;p179"/>
          <p:cNvSpPr/>
          <p:nvPr/>
        </p:nvSpPr>
        <p:spPr>
          <a:xfrm rot="5400000">
            <a:off x="2548499" y="827081"/>
            <a:ext cx="1208191" cy="267350"/>
          </a:xfrm>
          <a:prstGeom prst="triangle">
            <a:avLst>
              <a:gd fmla="val 52766" name="adj"/>
            </a:avLst>
          </a:prstGeom>
          <a:solidFill>
            <a:srgbClr val="ED072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F5F5"/>
              </a:solidFill>
              <a:latin typeface="Calibri"/>
              <a:ea typeface="Calibri"/>
              <a:cs typeface="Calibri"/>
              <a:sym typeface="Calibri"/>
            </a:endParaRPr>
          </a:p>
        </p:txBody>
      </p:sp>
      <p:sp>
        <p:nvSpPr>
          <p:cNvPr id="124" name="Google Shape;124;p179"/>
          <p:cNvSpPr txBox="1"/>
          <p:nvPr>
            <p:ph idx="1" type="body"/>
          </p:nvPr>
        </p:nvSpPr>
        <p:spPr>
          <a:xfrm>
            <a:off x="3115918" y="1848052"/>
            <a:ext cx="5399435" cy="4282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0"/>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Narrow"/>
              <a:buNone/>
              <a:defRPr b="0" i="0" sz="44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0"/>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0"/>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0"/>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7.pn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7.png"/><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3.png"/><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3.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59.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61.png"/><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78.png"/><Relationship Id="rId4" Type="http://schemas.openxmlformats.org/officeDocument/2006/relationships/image" Target="../media/image6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72.png"/><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70.png"/><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79.png"/><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6.png"/><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73.png"/><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8.png"/><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80.png"/><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77.png"/><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82.png"/><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4.png"/><Relationship Id="rId4" Type="http://schemas.openxmlformats.org/officeDocument/2006/relationships/image" Target="../media/image84.png"/><Relationship Id="rId5"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91.png"/><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90.png"/><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88.png"/><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87.png"/><Relationship Id="rId4"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94.png"/><Relationship Id="rId4"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86.png"/><Relationship Id="rId4" Type="http://schemas.openxmlformats.org/officeDocument/2006/relationships/image" Target="../media/image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96.png"/><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hyperlink" Target="https://www.javatpoint.com/mysql-select" TargetMode="Externa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javatpoint.com/mysql-tutorial" TargetMode="External"/><Relationship Id="rId4" Type="http://schemas.openxmlformats.org/officeDocument/2006/relationships/image" Target="../media/image3.png"/><Relationship Id="rId5" Type="http://schemas.openxmlformats.org/officeDocument/2006/relationships/image" Target="../media/image85.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81.png"/><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9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92.png"/><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83.png"/><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89.png"/><Relationship Id="rId4"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95.png"/><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javatpoint.com/mysql-order-by" TargetMode="External"/><Relationship Id="rId4" Type="http://schemas.openxmlformats.org/officeDocument/2006/relationships/image" Target="../media/image93.png"/><Relationship Id="rId5" Type="http://schemas.openxmlformats.org/officeDocument/2006/relationships/image" Target="../media/image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07.png"/><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9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www.javatpoint.com/sql-tutorial" TargetMode="External"/><Relationship Id="rId4" Type="http://schemas.openxmlformats.org/officeDocument/2006/relationships/image" Target="../media/image100.png"/><Relationship Id="rId5" Type="http://schemas.openxmlformats.org/officeDocument/2006/relationships/image" Target="../media/image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01.png"/><Relationship Id="rId4" Type="http://schemas.openxmlformats.org/officeDocument/2006/relationships/image" Target="../media/image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05.png"/><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04.png"/><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02.png"/><Relationship Id="rId4" Type="http://schemas.openxmlformats.org/officeDocument/2006/relationships/image" Target="../media/image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08.png"/><Relationship Id="rId4" Type="http://schemas.openxmlformats.org/officeDocument/2006/relationships/image" Target="../media/image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03.png"/><Relationship Id="rId4" Type="http://schemas.openxmlformats.org/officeDocument/2006/relationships/image" Target="../media/image3.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0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99.png"/><Relationship Id="rId4" Type="http://schemas.openxmlformats.org/officeDocument/2006/relationships/image" Target="../media/image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09.png"/><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10.png"/><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3.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3.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www.ibm.com/cloud/learn/nosql-databases" TargetMode="Externa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3.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hyperlink" Target="mailto:info@careerera.com" TargetMode="External"/><Relationship Id="rId4" Type="http://schemas.openxmlformats.org/officeDocument/2006/relationships/image" Target="../media/image111.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javatpoint.com/mysql-tutorial"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13.png"/><Relationship Id="rId5"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javatpoint.com/mysql-tutorial" TargetMode="Externa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png"/><Relationship Id="rId4" Type="http://schemas.openxmlformats.org/officeDocument/2006/relationships/image" Target="../media/image31.png"/><Relationship Id="rId5"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www.javatpoint.com/mysql-tutorial" TargetMode="External"/><Relationship Id="rId4" Type="http://schemas.openxmlformats.org/officeDocument/2006/relationships/hyperlink" Target="https://www.javatpoint.com/mysql-create-table" TargetMode="External"/><Relationship Id="rId5"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3.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2.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7.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6.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5.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0.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7.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0.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6.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www.w3schools.com/MySQL/mysql_primarykey.asp" TargetMode="Externa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2.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2.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8.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4.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45.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2.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9.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3.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2.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1.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5.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6.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9.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8.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
          <p:cNvSpPr txBox="1"/>
          <p:nvPr>
            <p:ph idx="1" type="subTitle"/>
          </p:nvPr>
        </p:nvSpPr>
        <p:spPr>
          <a:xfrm>
            <a:off x="808423" y="2954346"/>
            <a:ext cx="6858000" cy="4746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A Warm Welcome To Careerera Family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0"/>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WHAT IS A TABLE?</a:t>
            </a:r>
            <a:endParaRPr sz="3200">
              <a:solidFill>
                <a:srgbClr val="00468D"/>
              </a:solidFill>
              <a:latin typeface="Calibri"/>
              <a:ea typeface="Calibri"/>
              <a:cs typeface="Calibri"/>
              <a:sym typeface="Calibri"/>
            </a:endParaRPr>
          </a:p>
        </p:txBody>
      </p:sp>
      <p:sp>
        <p:nvSpPr>
          <p:cNvPr id="303" name="Google Shape;303;p10"/>
          <p:cNvSpPr txBox="1"/>
          <p:nvPr>
            <p:ph idx="1" type="body"/>
          </p:nvPr>
        </p:nvSpPr>
        <p:spPr>
          <a:xfrm>
            <a:off x="714348" y="1930401"/>
            <a:ext cx="6697968" cy="128428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RDBMS database uses tables to store data. A table is a collection of related data entries and contains rows and columns to store data.</a:t>
            </a:r>
            <a:endParaRPr sz="2000"/>
          </a:p>
        </p:txBody>
      </p:sp>
      <p:pic>
        <p:nvPicPr>
          <p:cNvPr descr="t1.png" id="304" name="Google Shape;304;p10"/>
          <p:cNvPicPr preferRelativeResize="0"/>
          <p:nvPr/>
        </p:nvPicPr>
        <p:blipFill rotWithShape="1">
          <a:blip r:embed="rId3">
            <a:alphaModFix/>
          </a:blip>
          <a:srcRect b="0" l="0" r="0" t="0"/>
          <a:stretch/>
        </p:blipFill>
        <p:spPr>
          <a:xfrm>
            <a:off x="762384" y="3286124"/>
            <a:ext cx="6381384" cy="2498000"/>
          </a:xfrm>
          <a:prstGeom prst="rect">
            <a:avLst/>
          </a:prstGeom>
          <a:noFill/>
          <a:ln>
            <a:noFill/>
          </a:ln>
        </p:spPr>
      </p:pic>
      <p:pic>
        <p:nvPicPr>
          <p:cNvPr id="305" name="Google Shape;305;p10"/>
          <p:cNvPicPr preferRelativeResize="0"/>
          <p:nvPr/>
        </p:nvPicPr>
        <p:blipFill rotWithShape="1">
          <a:blip r:embed="rId4">
            <a:alphaModFix/>
          </a:blip>
          <a:srcRect b="0" l="0" r="0" t="0"/>
          <a:stretch/>
        </p:blipFill>
        <p:spPr>
          <a:xfrm>
            <a:off x="0" y="-12459"/>
            <a:ext cx="1194539" cy="65537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00"/>
          <p:cNvSpPr txBox="1"/>
          <p:nvPr>
            <p:ph type="title"/>
          </p:nvPr>
        </p:nvSpPr>
        <p:spPr>
          <a:xfrm>
            <a:off x="609244" y="365126"/>
            <a:ext cx="6783665" cy="10952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GROUP BY CLAUSE</a:t>
            </a:r>
            <a:endParaRPr/>
          </a:p>
        </p:txBody>
      </p:sp>
      <p:sp>
        <p:nvSpPr>
          <p:cNvPr id="1008" name="Google Shape;1008;p100"/>
          <p:cNvSpPr txBox="1"/>
          <p:nvPr>
            <p:ph idx="1" type="body"/>
          </p:nvPr>
        </p:nvSpPr>
        <p:spPr>
          <a:xfrm>
            <a:off x="548752" y="1690689"/>
            <a:ext cx="6783665" cy="3706935"/>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0" i="0" lang="en-US" sz="2000"/>
              <a:t>The GROUP BY Clause is used to collect data from multiple records and group the result by one or more column. It is generally used in a SELECT statement.</a:t>
            </a:r>
            <a:endParaRPr/>
          </a:p>
          <a:p>
            <a:pPr indent="-228600" lvl="0" marL="228600" rtl="0" algn="just">
              <a:lnSpc>
                <a:spcPct val="90000"/>
              </a:lnSpc>
              <a:spcBef>
                <a:spcPts val="1000"/>
              </a:spcBef>
              <a:spcAft>
                <a:spcPts val="0"/>
              </a:spcAft>
              <a:buClr>
                <a:schemeClr val="dk1"/>
              </a:buClr>
              <a:buSzPts val="2000"/>
              <a:buChar char="•"/>
            </a:pPr>
            <a:r>
              <a:rPr b="0" i="0" lang="en-US" sz="2000"/>
              <a:t>You can also use some aggregate functions like COUNT, SUM, MIN, MAX, AVG etc. on the grouped column.</a:t>
            </a:r>
            <a:endParaRPr/>
          </a:p>
          <a:p>
            <a:pPr indent="-228600" lvl="0" marL="228600" rtl="0" algn="just">
              <a:lnSpc>
                <a:spcPct val="90000"/>
              </a:lnSpc>
              <a:spcBef>
                <a:spcPts val="1000"/>
              </a:spcBef>
              <a:spcAft>
                <a:spcPts val="0"/>
              </a:spcAft>
              <a:buClr>
                <a:schemeClr val="dk1"/>
              </a:buClr>
              <a:buSzPts val="2000"/>
              <a:buChar char="•"/>
            </a:pPr>
            <a:r>
              <a:rPr b="1" i="0" lang="en-US" sz="2000"/>
              <a:t>Syntax:</a:t>
            </a:r>
            <a:endParaRPr b="0" i="0" sz="2000"/>
          </a:p>
          <a:p>
            <a:pPr indent="0" lvl="0" marL="0" rtl="0" algn="just">
              <a:lnSpc>
                <a:spcPct val="90000"/>
              </a:lnSpc>
              <a:spcBef>
                <a:spcPts val="1000"/>
              </a:spcBef>
              <a:spcAft>
                <a:spcPts val="0"/>
              </a:spcAft>
              <a:buClr>
                <a:schemeClr val="dk1"/>
              </a:buClr>
              <a:buSzPts val="2000"/>
              <a:buNone/>
            </a:pPr>
            <a:r>
              <a:rPr b="1" i="0" lang="en-US" sz="2000"/>
              <a:t>SELECT</a:t>
            </a:r>
            <a:r>
              <a:rPr b="0" i="0" lang="en-US" sz="2000"/>
              <a:t> expression1, expression2, ... expression_n,   </a:t>
            </a:r>
            <a:endParaRPr/>
          </a:p>
          <a:p>
            <a:pPr indent="0" lvl="0" marL="0" rtl="0" algn="just">
              <a:lnSpc>
                <a:spcPct val="90000"/>
              </a:lnSpc>
              <a:spcBef>
                <a:spcPts val="1000"/>
              </a:spcBef>
              <a:spcAft>
                <a:spcPts val="0"/>
              </a:spcAft>
              <a:buClr>
                <a:schemeClr val="dk1"/>
              </a:buClr>
              <a:buSzPts val="2000"/>
              <a:buNone/>
            </a:pPr>
            <a:r>
              <a:rPr b="0" i="0" lang="en-US" sz="2000"/>
              <a:t>aggregate_function (expression)  </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tables  </a:t>
            </a:r>
            <a:endParaRPr/>
          </a:p>
          <a:p>
            <a:pPr indent="0" lvl="0" marL="0" rtl="0" algn="just">
              <a:lnSpc>
                <a:spcPct val="90000"/>
              </a:lnSpc>
              <a:spcBef>
                <a:spcPts val="1000"/>
              </a:spcBef>
              <a:spcAft>
                <a:spcPts val="0"/>
              </a:spcAft>
              <a:buClr>
                <a:schemeClr val="dk1"/>
              </a:buClr>
              <a:buSzPts val="2000"/>
              <a:buNone/>
            </a:pPr>
            <a:r>
              <a:rPr b="0" i="0" lang="en-US" sz="2000"/>
              <a:t>[</a:t>
            </a:r>
            <a:r>
              <a:rPr b="1" i="0" lang="en-US" sz="2000"/>
              <a:t>WHERE</a:t>
            </a:r>
            <a:r>
              <a:rPr b="0" i="0" lang="en-US" sz="2000"/>
              <a:t> conditions]  </a:t>
            </a:r>
            <a:endParaRPr/>
          </a:p>
          <a:p>
            <a:pPr indent="0" lvl="0" marL="0" rtl="0" algn="just">
              <a:lnSpc>
                <a:spcPct val="90000"/>
              </a:lnSpc>
              <a:spcBef>
                <a:spcPts val="1000"/>
              </a:spcBef>
              <a:spcAft>
                <a:spcPts val="0"/>
              </a:spcAft>
              <a:buClr>
                <a:schemeClr val="dk1"/>
              </a:buClr>
              <a:buSzPts val="2000"/>
              <a:buNone/>
            </a:pPr>
            <a:r>
              <a:rPr b="1" i="0" lang="en-US" sz="2000"/>
              <a:t>GROUP</a:t>
            </a:r>
            <a:r>
              <a:rPr b="0" i="0" lang="en-US" sz="2000"/>
              <a:t> </a:t>
            </a:r>
            <a:r>
              <a:rPr b="1" i="0" lang="en-US" sz="2000"/>
              <a:t>BY</a:t>
            </a:r>
            <a:r>
              <a:rPr b="0" i="0" lang="en-US" sz="2000"/>
              <a:t> expression1, expression2, ... expression_n;  </a:t>
            </a:r>
            <a:endParaRPr/>
          </a:p>
        </p:txBody>
      </p:sp>
      <p:pic>
        <p:nvPicPr>
          <p:cNvPr id="1009" name="Google Shape;1009;p10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01"/>
          <p:cNvSpPr txBox="1"/>
          <p:nvPr>
            <p:ph type="title"/>
          </p:nvPr>
        </p:nvSpPr>
        <p:spPr>
          <a:xfrm>
            <a:off x="546546" y="418392"/>
            <a:ext cx="694787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COUNT FUNCTION</a:t>
            </a:r>
            <a:endParaRPr sz="2800">
              <a:solidFill>
                <a:srgbClr val="00468D"/>
              </a:solidFill>
              <a:latin typeface="Calibri"/>
              <a:ea typeface="Calibri"/>
              <a:cs typeface="Calibri"/>
              <a:sym typeface="Calibri"/>
            </a:endParaRPr>
          </a:p>
        </p:txBody>
      </p:sp>
      <p:sp>
        <p:nvSpPr>
          <p:cNvPr id="1015" name="Google Shape;1015;p101"/>
          <p:cNvSpPr txBox="1"/>
          <p:nvPr>
            <p:ph idx="1" type="body"/>
          </p:nvPr>
        </p:nvSpPr>
        <p:spPr>
          <a:xfrm>
            <a:off x="628651" y="1930401"/>
            <a:ext cx="6783665" cy="1594035"/>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sz="2000"/>
              <a:t>L</a:t>
            </a:r>
            <a:r>
              <a:rPr b="0" i="0" lang="en-US" sz="2000"/>
              <a:t>et's count repetitive number of WORKING_HOURS in the column WORKING_HOURS.</a:t>
            </a:r>
            <a:endParaRPr/>
          </a:p>
          <a:p>
            <a:pPr indent="0" lvl="0" marL="0" rtl="0" algn="just">
              <a:lnSpc>
                <a:spcPct val="90000"/>
              </a:lnSpc>
              <a:spcBef>
                <a:spcPts val="1000"/>
              </a:spcBef>
              <a:spcAft>
                <a:spcPts val="0"/>
              </a:spcAft>
              <a:buClr>
                <a:schemeClr val="dk1"/>
              </a:buClr>
              <a:buSzPct val="100000"/>
              <a:buNone/>
            </a:pPr>
            <a:r>
              <a:rPr b="1" i="0" lang="en-US" sz="2000"/>
              <a:t>SELECT</a:t>
            </a:r>
            <a:r>
              <a:rPr b="0" i="0" lang="en-US" sz="2000"/>
              <a:t> WORKING_HOURS, COUNT(*)  </a:t>
            </a:r>
            <a:endParaRPr/>
          </a:p>
          <a:p>
            <a:pPr indent="0" lvl="0" marL="0" rtl="0" algn="just">
              <a:lnSpc>
                <a:spcPct val="90000"/>
              </a:lnSpc>
              <a:spcBef>
                <a:spcPts val="1000"/>
              </a:spcBef>
              <a:spcAft>
                <a:spcPts val="0"/>
              </a:spcAft>
              <a:buClr>
                <a:schemeClr val="dk1"/>
              </a:buClr>
              <a:buSzPct val="100000"/>
              <a:buNone/>
            </a:pPr>
            <a:r>
              <a:rPr b="1" i="0" lang="en-US" sz="2000"/>
              <a:t>FROM</a:t>
            </a:r>
            <a:r>
              <a:rPr b="0" i="0" lang="en-US" sz="2000"/>
              <a:t>   EMPLOYEE  </a:t>
            </a:r>
            <a:endParaRPr/>
          </a:p>
          <a:p>
            <a:pPr indent="0" lvl="0" marL="0" rtl="0" algn="just">
              <a:lnSpc>
                <a:spcPct val="90000"/>
              </a:lnSpc>
              <a:spcBef>
                <a:spcPts val="1000"/>
              </a:spcBef>
              <a:spcAft>
                <a:spcPts val="0"/>
              </a:spcAft>
              <a:buClr>
                <a:schemeClr val="dk1"/>
              </a:buClr>
              <a:buSzPct val="100000"/>
              <a:buNone/>
            </a:pPr>
            <a:r>
              <a:rPr b="1" i="0" lang="en-US" sz="2000"/>
              <a:t>GROUP</a:t>
            </a:r>
            <a:r>
              <a:rPr b="0" i="0" lang="en-US" sz="2000"/>
              <a:t> </a:t>
            </a:r>
            <a:r>
              <a:rPr b="1" i="0" lang="en-US" sz="2000"/>
              <a:t>BY</a:t>
            </a:r>
            <a:r>
              <a:rPr b="0" i="0" lang="en-US" sz="2000"/>
              <a:t> WORKING_HOURS;   </a:t>
            </a:r>
            <a:endParaRPr/>
          </a:p>
        </p:txBody>
      </p:sp>
      <p:pic>
        <p:nvPicPr>
          <p:cNvPr id="1016" name="Google Shape;1016;p101"/>
          <p:cNvPicPr preferRelativeResize="0"/>
          <p:nvPr/>
        </p:nvPicPr>
        <p:blipFill rotWithShape="1">
          <a:blip r:embed="rId3">
            <a:alphaModFix/>
          </a:blip>
          <a:srcRect b="0" l="0" r="0" t="0"/>
          <a:stretch/>
        </p:blipFill>
        <p:spPr>
          <a:xfrm>
            <a:off x="1015755" y="3524435"/>
            <a:ext cx="4024542" cy="220166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17" name="Google Shape;1017;p10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0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SUM FUNCTION</a:t>
            </a:r>
            <a:endParaRPr sz="2800">
              <a:solidFill>
                <a:srgbClr val="00468D"/>
              </a:solidFill>
              <a:latin typeface="Calibri"/>
              <a:ea typeface="Calibri"/>
              <a:cs typeface="Calibri"/>
              <a:sym typeface="Calibri"/>
            </a:endParaRPr>
          </a:p>
        </p:txBody>
      </p:sp>
      <p:sp>
        <p:nvSpPr>
          <p:cNvPr id="1023" name="Google Shape;1023;p102"/>
          <p:cNvSpPr txBox="1"/>
          <p:nvPr>
            <p:ph idx="1" type="body"/>
          </p:nvPr>
        </p:nvSpPr>
        <p:spPr>
          <a:xfrm>
            <a:off x="628651" y="1930401"/>
            <a:ext cx="6783665" cy="1949142"/>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0" i="0" lang="en-US" sz="2000"/>
              <a:t>Now, the following query will GROUP BY the example using the SUM function and return the emp_name and total working hours of each employee.</a:t>
            </a:r>
            <a:endParaRPr/>
          </a:p>
          <a:p>
            <a:pPr indent="0" lvl="0" marL="0" rtl="0" algn="just">
              <a:lnSpc>
                <a:spcPct val="90000"/>
              </a:lnSpc>
              <a:spcBef>
                <a:spcPts val="1000"/>
              </a:spcBef>
              <a:spcAft>
                <a:spcPts val="0"/>
              </a:spcAft>
              <a:buClr>
                <a:schemeClr val="dk1"/>
              </a:buClr>
              <a:buSzPct val="100000"/>
              <a:buNone/>
            </a:pPr>
            <a:r>
              <a:rPr b="1" i="0" lang="en-US" sz="2000"/>
              <a:t>SELECT</a:t>
            </a:r>
            <a:r>
              <a:rPr b="0" i="0" lang="en-US" sz="2000"/>
              <a:t> emp_name, SUM(working_hours) </a:t>
            </a:r>
            <a:r>
              <a:rPr b="1" i="0" lang="en-US" sz="2000"/>
              <a:t>AS</a:t>
            </a:r>
            <a:r>
              <a:rPr b="0" i="0" lang="en-US" sz="2000"/>
              <a:t> "Total working hours"  </a:t>
            </a:r>
            <a:endParaRPr/>
          </a:p>
          <a:p>
            <a:pPr indent="0" lvl="0" marL="0" rtl="0" algn="just">
              <a:lnSpc>
                <a:spcPct val="90000"/>
              </a:lnSpc>
              <a:spcBef>
                <a:spcPts val="1000"/>
              </a:spcBef>
              <a:spcAft>
                <a:spcPts val="0"/>
              </a:spcAft>
              <a:buClr>
                <a:schemeClr val="dk1"/>
              </a:buClr>
              <a:buSzPct val="100000"/>
              <a:buNone/>
            </a:pPr>
            <a:r>
              <a:rPr b="1" i="0" lang="en-US" sz="2000"/>
              <a:t>FROM</a:t>
            </a:r>
            <a:r>
              <a:rPr b="0" i="0" lang="en-US" sz="2000"/>
              <a:t> employees  </a:t>
            </a:r>
            <a:endParaRPr/>
          </a:p>
          <a:p>
            <a:pPr indent="0" lvl="0" marL="0" rtl="0" algn="just">
              <a:lnSpc>
                <a:spcPct val="90000"/>
              </a:lnSpc>
              <a:spcBef>
                <a:spcPts val="1000"/>
              </a:spcBef>
              <a:spcAft>
                <a:spcPts val="0"/>
              </a:spcAft>
              <a:buClr>
                <a:schemeClr val="dk1"/>
              </a:buClr>
              <a:buSzPct val="100000"/>
              <a:buNone/>
            </a:pPr>
            <a:r>
              <a:rPr b="1" i="0" lang="en-US" sz="2000"/>
              <a:t>GROUP</a:t>
            </a:r>
            <a:r>
              <a:rPr b="0" i="0" lang="en-US" sz="2000"/>
              <a:t> </a:t>
            </a:r>
            <a:r>
              <a:rPr b="1" i="0" lang="en-US" sz="2000"/>
              <a:t>BY</a:t>
            </a:r>
            <a:r>
              <a:rPr b="0" i="0" lang="en-US" sz="2000"/>
              <a:t> emp_name;  </a:t>
            </a:r>
            <a:endParaRPr/>
          </a:p>
        </p:txBody>
      </p:sp>
      <p:pic>
        <p:nvPicPr>
          <p:cNvPr id="1024" name="Google Shape;1024;p102"/>
          <p:cNvPicPr preferRelativeResize="0"/>
          <p:nvPr/>
        </p:nvPicPr>
        <p:blipFill rotWithShape="1">
          <a:blip r:embed="rId3">
            <a:alphaModFix/>
          </a:blip>
          <a:srcRect b="0" l="0" r="0" t="0"/>
          <a:stretch/>
        </p:blipFill>
        <p:spPr>
          <a:xfrm>
            <a:off x="1016962" y="3879543"/>
            <a:ext cx="4476097" cy="221103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25" name="Google Shape;1025;p10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0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MIN FUNCTION</a:t>
            </a:r>
            <a:endParaRPr sz="2800">
              <a:solidFill>
                <a:srgbClr val="00468D"/>
              </a:solidFill>
              <a:latin typeface="Calibri"/>
              <a:ea typeface="Calibri"/>
              <a:cs typeface="Calibri"/>
              <a:sym typeface="Calibri"/>
            </a:endParaRPr>
          </a:p>
        </p:txBody>
      </p:sp>
      <p:sp>
        <p:nvSpPr>
          <p:cNvPr id="1032" name="Google Shape;1032;p103"/>
          <p:cNvSpPr txBox="1"/>
          <p:nvPr>
            <p:ph idx="1" type="body"/>
          </p:nvPr>
        </p:nvSpPr>
        <p:spPr>
          <a:xfrm>
            <a:off x="628651" y="1930400"/>
            <a:ext cx="6783665" cy="20042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0" i="0" lang="en-US" sz="2000"/>
              <a:t>The following example specifies the minimum working hours of the employees form the table "employees".</a:t>
            </a:r>
            <a:endParaRPr/>
          </a:p>
          <a:p>
            <a:pPr indent="-228600" lvl="0" marL="228600" rtl="0" algn="just">
              <a:lnSpc>
                <a:spcPct val="90000"/>
              </a:lnSpc>
              <a:spcBef>
                <a:spcPts val="1000"/>
              </a:spcBef>
              <a:spcAft>
                <a:spcPts val="0"/>
              </a:spcAft>
              <a:buClr>
                <a:schemeClr val="dk1"/>
              </a:buClr>
              <a:buSzPts val="2000"/>
              <a:buNone/>
            </a:pPr>
            <a:r>
              <a:rPr b="1" lang="en-US" sz="2000"/>
              <a:t>Syntax</a:t>
            </a:r>
            <a:r>
              <a:rPr b="1" i="0" lang="en-US" sz="2000"/>
              <a:t>:</a:t>
            </a:r>
            <a:endParaRPr b="0" i="0" sz="2000"/>
          </a:p>
          <a:p>
            <a:pPr indent="0" lvl="1" marL="457200" rtl="0" algn="just">
              <a:lnSpc>
                <a:spcPct val="90000"/>
              </a:lnSpc>
              <a:spcBef>
                <a:spcPts val="500"/>
              </a:spcBef>
              <a:spcAft>
                <a:spcPts val="0"/>
              </a:spcAft>
              <a:buClr>
                <a:schemeClr val="dk1"/>
              </a:buClr>
              <a:buSzPts val="1600"/>
              <a:buNone/>
            </a:pPr>
            <a:r>
              <a:rPr b="1" i="0" lang="en-US" sz="1600"/>
              <a:t>SELECT</a:t>
            </a:r>
            <a:r>
              <a:rPr b="0" i="0" lang="en-US" sz="1600"/>
              <a:t> emp_name, </a:t>
            </a:r>
            <a:r>
              <a:rPr b="1" i="0" lang="en-US" sz="1600"/>
              <a:t>MIN</a:t>
            </a:r>
            <a:r>
              <a:rPr b="0" i="0" lang="en-US" sz="1600"/>
              <a:t>(working_hours) </a:t>
            </a:r>
            <a:r>
              <a:rPr b="1" i="0" lang="en-US" sz="1600"/>
              <a:t>AS</a:t>
            </a:r>
            <a:r>
              <a:rPr b="0" i="0" lang="en-US" sz="1600"/>
              <a:t> "Minimum working hour"  </a:t>
            </a:r>
            <a:endParaRPr/>
          </a:p>
          <a:p>
            <a:pPr indent="0" lvl="1" marL="457200" rtl="0" algn="just">
              <a:lnSpc>
                <a:spcPct val="90000"/>
              </a:lnSpc>
              <a:spcBef>
                <a:spcPts val="500"/>
              </a:spcBef>
              <a:spcAft>
                <a:spcPts val="0"/>
              </a:spcAft>
              <a:buClr>
                <a:schemeClr val="dk1"/>
              </a:buClr>
              <a:buSzPts val="1600"/>
              <a:buNone/>
            </a:pPr>
            <a:r>
              <a:rPr b="1" i="0" lang="en-US" sz="1600"/>
              <a:t>FROM</a:t>
            </a:r>
            <a:r>
              <a:rPr b="0" i="0" lang="en-US" sz="1600"/>
              <a:t> employees  </a:t>
            </a:r>
            <a:endParaRPr/>
          </a:p>
          <a:p>
            <a:pPr indent="0" lvl="1" marL="457200" rtl="0" algn="just">
              <a:lnSpc>
                <a:spcPct val="90000"/>
              </a:lnSpc>
              <a:spcBef>
                <a:spcPts val="500"/>
              </a:spcBef>
              <a:spcAft>
                <a:spcPts val="0"/>
              </a:spcAft>
              <a:buClr>
                <a:schemeClr val="dk1"/>
              </a:buClr>
              <a:buSzPts val="1600"/>
              <a:buNone/>
            </a:pPr>
            <a:r>
              <a:rPr b="1" i="0" lang="en-US" sz="1600"/>
              <a:t>GROUP</a:t>
            </a:r>
            <a:r>
              <a:rPr b="0" i="0" lang="en-US" sz="1600"/>
              <a:t> </a:t>
            </a:r>
            <a:r>
              <a:rPr b="1" i="0" lang="en-US" sz="1600"/>
              <a:t>BY</a:t>
            </a:r>
            <a:r>
              <a:rPr b="0" i="0" lang="en-US" sz="1600"/>
              <a:t> emp_name;  </a:t>
            </a:r>
            <a:endParaRPr/>
          </a:p>
        </p:txBody>
      </p:sp>
      <p:pic>
        <p:nvPicPr>
          <p:cNvPr id="1033" name="Google Shape;1033;p103"/>
          <p:cNvPicPr preferRelativeResize="0"/>
          <p:nvPr/>
        </p:nvPicPr>
        <p:blipFill rotWithShape="1">
          <a:blip r:embed="rId3">
            <a:alphaModFix/>
          </a:blip>
          <a:srcRect b="0" l="0" r="0" t="0"/>
          <a:stretch/>
        </p:blipFill>
        <p:spPr>
          <a:xfrm>
            <a:off x="1084546" y="3934634"/>
            <a:ext cx="4541678" cy="200423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34" name="Google Shape;1034;p10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MIN FUNCTION</a:t>
            </a:r>
            <a:endParaRPr sz="2800">
              <a:solidFill>
                <a:srgbClr val="00468D"/>
              </a:solidFill>
              <a:latin typeface="Calibri"/>
              <a:ea typeface="Calibri"/>
              <a:cs typeface="Calibri"/>
              <a:sym typeface="Calibri"/>
            </a:endParaRPr>
          </a:p>
        </p:txBody>
      </p:sp>
      <p:sp>
        <p:nvSpPr>
          <p:cNvPr id="1040" name="Google Shape;1040;p104"/>
          <p:cNvSpPr txBox="1"/>
          <p:nvPr>
            <p:ph idx="1" type="body"/>
          </p:nvPr>
        </p:nvSpPr>
        <p:spPr>
          <a:xfrm>
            <a:off x="628651" y="1930400"/>
            <a:ext cx="6783665" cy="2004234"/>
          </a:xfrm>
          <a:prstGeom prst="rect">
            <a:avLst/>
          </a:prstGeom>
          <a:noFill/>
          <a:ln>
            <a:noFill/>
          </a:ln>
        </p:spPr>
        <p:txBody>
          <a:bodyPr anchorCtr="0" anchor="ctr"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b="0" i="0" lang="en-US" sz="2000"/>
              <a:t>The following example specifies the minimum working hours of the employees form the table "employees".</a:t>
            </a:r>
            <a:endParaRPr/>
          </a:p>
          <a:p>
            <a:pPr indent="-228600" lvl="0" marL="228600" rtl="0" algn="just">
              <a:lnSpc>
                <a:spcPct val="90000"/>
              </a:lnSpc>
              <a:spcBef>
                <a:spcPts val="1000"/>
              </a:spcBef>
              <a:spcAft>
                <a:spcPts val="0"/>
              </a:spcAft>
              <a:buClr>
                <a:schemeClr val="dk1"/>
              </a:buClr>
              <a:buSzPct val="100000"/>
              <a:buChar char="•"/>
            </a:pPr>
            <a:r>
              <a:rPr b="1" i="0" lang="en-US" sz="2000"/>
              <a:t>Execute the following query:</a:t>
            </a:r>
            <a:endParaRPr b="0" i="0" sz="2000"/>
          </a:p>
          <a:p>
            <a:pPr indent="0" lvl="0" marL="0" rtl="0" algn="just">
              <a:lnSpc>
                <a:spcPct val="90000"/>
              </a:lnSpc>
              <a:spcBef>
                <a:spcPts val="1000"/>
              </a:spcBef>
              <a:spcAft>
                <a:spcPts val="0"/>
              </a:spcAft>
              <a:buClr>
                <a:schemeClr val="dk1"/>
              </a:buClr>
              <a:buSzPct val="100000"/>
              <a:buNone/>
            </a:pPr>
            <a:r>
              <a:rPr b="1" i="0" lang="en-US" sz="2000"/>
              <a:t>SELECT</a:t>
            </a:r>
            <a:r>
              <a:rPr b="0" i="0" lang="en-US" sz="2000"/>
              <a:t> emp_name, </a:t>
            </a:r>
            <a:r>
              <a:rPr b="1" i="0" lang="en-US" sz="2000"/>
              <a:t>MIN</a:t>
            </a:r>
            <a:r>
              <a:rPr b="0" i="0" lang="en-US" sz="2000"/>
              <a:t>(working_hours) </a:t>
            </a:r>
            <a:r>
              <a:rPr b="1" i="0" lang="en-US" sz="2000"/>
              <a:t>AS</a:t>
            </a:r>
            <a:r>
              <a:rPr b="0" i="0" lang="en-US" sz="2000"/>
              <a:t> "Minimum working hour"  </a:t>
            </a:r>
            <a:endParaRPr/>
          </a:p>
          <a:p>
            <a:pPr indent="0" lvl="0" marL="0" rtl="0" algn="just">
              <a:lnSpc>
                <a:spcPct val="90000"/>
              </a:lnSpc>
              <a:spcBef>
                <a:spcPts val="1000"/>
              </a:spcBef>
              <a:spcAft>
                <a:spcPts val="0"/>
              </a:spcAft>
              <a:buClr>
                <a:schemeClr val="dk1"/>
              </a:buClr>
              <a:buSzPct val="100000"/>
              <a:buNone/>
            </a:pPr>
            <a:r>
              <a:rPr b="1" i="0" lang="en-US" sz="2000"/>
              <a:t>FROM</a:t>
            </a:r>
            <a:r>
              <a:rPr b="0" i="0" lang="en-US" sz="2000"/>
              <a:t> employees  </a:t>
            </a:r>
            <a:endParaRPr/>
          </a:p>
          <a:p>
            <a:pPr indent="0" lvl="0" marL="0" rtl="0" algn="just">
              <a:lnSpc>
                <a:spcPct val="90000"/>
              </a:lnSpc>
              <a:spcBef>
                <a:spcPts val="1000"/>
              </a:spcBef>
              <a:spcAft>
                <a:spcPts val="0"/>
              </a:spcAft>
              <a:buClr>
                <a:schemeClr val="dk1"/>
              </a:buClr>
              <a:buSzPct val="100000"/>
              <a:buNone/>
            </a:pPr>
            <a:r>
              <a:rPr b="1" i="0" lang="en-US" sz="2000"/>
              <a:t>GROUP</a:t>
            </a:r>
            <a:r>
              <a:rPr b="0" i="0" lang="en-US" sz="2000"/>
              <a:t> </a:t>
            </a:r>
            <a:r>
              <a:rPr b="1" i="0" lang="en-US" sz="2000"/>
              <a:t>BY</a:t>
            </a:r>
            <a:r>
              <a:rPr b="0" i="0" lang="en-US" sz="2000"/>
              <a:t> emp_name;  </a:t>
            </a:r>
            <a:endParaRPr/>
          </a:p>
        </p:txBody>
      </p:sp>
      <p:pic>
        <p:nvPicPr>
          <p:cNvPr id="1041" name="Google Shape;1041;p104"/>
          <p:cNvPicPr preferRelativeResize="0"/>
          <p:nvPr/>
        </p:nvPicPr>
        <p:blipFill rotWithShape="1">
          <a:blip r:embed="rId3">
            <a:alphaModFix/>
          </a:blip>
          <a:srcRect b="0" l="0" r="0" t="0"/>
          <a:stretch/>
        </p:blipFill>
        <p:spPr>
          <a:xfrm>
            <a:off x="1084546" y="3934634"/>
            <a:ext cx="4541678" cy="200423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42" name="Google Shape;1042;p10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MAX FUNCTION</a:t>
            </a:r>
            <a:endParaRPr sz="2800">
              <a:solidFill>
                <a:srgbClr val="00468D"/>
              </a:solidFill>
              <a:latin typeface="Calibri"/>
              <a:ea typeface="Calibri"/>
              <a:cs typeface="Calibri"/>
              <a:sym typeface="Calibri"/>
            </a:endParaRPr>
          </a:p>
        </p:txBody>
      </p:sp>
      <p:sp>
        <p:nvSpPr>
          <p:cNvPr id="1048" name="Google Shape;1048;p105"/>
          <p:cNvSpPr txBox="1"/>
          <p:nvPr>
            <p:ph idx="1" type="body"/>
          </p:nvPr>
        </p:nvSpPr>
        <p:spPr>
          <a:xfrm>
            <a:off x="628651" y="1957034"/>
            <a:ext cx="6783665" cy="1815977"/>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0" i="0" lang="en-US" sz="2000"/>
              <a:t>The following example specifies the maximum working hours of the employees form the table "employees".</a:t>
            </a:r>
            <a:endParaRPr/>
          </a:p>
          <a:p>
            <a:pPr indent="0" lvl="0" marL="0" rtl="0" algn="just">
              <a:lnSpc>
                <a:spcPct val="90000"/>
              </a:lnSpc>
              <a:spcBef>
                <a:spcPts val="1000"/>
              </a:spcBef>
              <a:spcAft>
                <a:spcPts val="0"/>
              </a:spcAft>
              <a:buClr>
                <a:schemeClr val="dk1"/>
              </a:buClr>
              <a:buSzPct val="100000"/>
              <a:buNone/>
            </a:pPr>
            <a:r>
              <a:rPr b="1" i="0" lang="en-US" sz="2000"/>
              <a:t>SELECT</a:t>
            </a:r>
            <a:r>
              <a:rPr b="0" i="0" lang="en-US" sz="2000"/>
              <a:t> emp_name, </a:t>
            </a:r>
            <a:r>
              <a:rPr b="1" i="0" lang="en-US" sz="2000"/>
              <a:t>MAX</a:t>
            </a:r>
            <a:r>
              <a:rPr b="0" i="0" lang="en-US" sz="2000"/>
              <a:t> (working_hours) </a:t>
            </a:r>
            <a:r>
              <a:rPr b="1" i="0" lang="en-US" sz="2000"/>
              <a:t>AS</a:t>
            </a:r>
            <a:r>
              <a:rPr b="0" i="0" lang="en-US" sz="2000"/>
              <a:t> "Minimum working hour"  </a:t>
            </a:r>
            <a:endParaRPr/>
          </a:p>
          <a:p>
            <a:pPr indent="0" lvl="0" marL="0" rtl="0" algn="just">
              <a:lnSpc>
                <a:spcPct val="90000"/>
              </a:lnSpc>
              <a:spcBef>
                <a:spcPts val="1000"/>
              </a:spcBef>
              <a:spcAft>
                <a:spcPts val="0"/>
              </a:spcAft>
              <a:buClr>
                <a:schemeClr val="dk1"/>
              </a:buClr>
              <a:buSzPct val="100000"/>
              <a:buNone/>
            </a:pPr>
            <a:r>
              <a:rPr b="1" i="0" lang="en-US" sz="2000"/>
              <a:t>FROM</a:t>
            </a:r>
            <a:r>
              <a:rPr b="0" i="0" lang="en-US" sz="2000"/>
              <a:t> employees  </a:t>
            </a:r>
            <a:endParaRPr/>
          </a:p>
          <a:p>
            <a:pPr indent="0" lvl="0" marL="0" rtl="0" algn="just">
              <a:lnSpc>
                <a:spcPct val="90000"/>
              </a:lnSpc>
              <a:spcBef>
                <a:spcPts val="1000"/>
              </a:spcBef>
              <a:spcAft>
                <a:spcPts val="0"/>
              </a:spcAft>
              <a:buClr>
                <a:schemeClr val="dk1"/>
              </a:buClr>
              <a:buSzPct val="100000"/>
              <a:buNone/>
            </a:pPr>
            <a:r>
              <a:rPr b="1" i="0" lang="en-US" sz="2000"/>
              <a:t>GROUP</a:t>
            </a:r>
            <a:r>
              <a:rPr b="0" i="0" lang="en-US" sz="2000"/>
              <a:t> </a:t>
            </a:r>
            <a:r>
              <a:rPr b="1" i="0" lang="en-US" sz="2000"/>
              <a:t>BY</a:t>
            </a:r>
            <a:r>
              <a:rPr b="0" i="0" lang="en-US" sz="2000"/>
              <a:t> emp_name;  </a:t>
            </a:r>
            <a:endParaRPr/>
          </a:p>
        </p:txBody>
      </p:sp>
      <p:pic>
        <p:nvPicPr>
          <p:cNvPr id="1049" name="Google Shape;1049;p105"/>
          <p:cNvPicPr preferRelativeResize="0"/>
          <p:nvPr/>
        </p:nvPicPr>
        <p:blipFill rotWithShape="1">
          <a:blip r:embed="rId3">
            <a:alphaModFix/>
          </a:blip>
          <a:srcRect b="0" l="0" r="0" t="0"/>
          <a:stretch/>
        </p:blipFill>
        <p:spPr>
          <a:xfrm>
            <a:off x="1022678" y="3773010"/>
            <a:ext cx="4423773" cy="214839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50" name="Google Shape;1050;p10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GROUP BY CLAUSE WITH AVG FUNCTION</a:t>
            </a:r>
            <a:endParaRPr sz="2800">
              <a:solidFill>
                <a:srgbClr val="00468D"/>
              </a:solidFill>
              <a:latin typeface="Calibri"/>
              <a:ea typeface="Calibri"/>
              <a:cs typeface="Calibri"/>
              <a:sym typeface="Calibri"/>
            </a:endParaRPr>
          </a:p>
        </p:txBody>
      </p:sp>
      <p:sp>
        <p:nvSpPr>
          <p:cNvPr id="1056" name="Google Shape;1056;p106"/>
          <p:cNvSpPr txBox="1"/>
          <p:nvPr>
            <p:ph idx="1" type="body"/>
          </p:nvPr>
        </p:nvSpPr>
        <p:spPr>
          <a:xfrm>
            <a:off x="628651" y="1500174"/>
            <a:ext cx="6783665" cy="220181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The following example specifies the average working hours of the employees form the table "employees".</a:t>
            </a:r>
            <a:endParaRPr/>
          </a:p>
          <a:p>
            <a:pPr indent="-228600" lvl="0" marL="228600" rtl="0" algn="l">
              <a:lnSpc>
                <a:spcPct val="90000"/>
              </a:lnSpc>
              <a:spcBef>
                <a:spcPts val="1000"/>
              </a:spcBef>
              <a:spcAft>
                <a:spcPts val="0"/>
              </a:spcAft>
              <a:buClr>
                <a:schemeClr val="dk1"/>
              </a:buClr>
              <a:buSzPts val="2000"/>
              <a:buChar char="•"/>
            </a:pPr>
            <a:r>
              <a:rPr lang="en-US" sz="2000"/>
              <a:t>Syntax:</a:t>
            </a:r>
            <a:endParaRPr sz="2000"/>
          </a:p>
          <a:p>
            <a:pPr indent="0" lvl="1" marL="457200" rtl="0" algn="l">
              <a:lnSpc>
                <a:spcPct val="90000"/>
              </a:lnSpc>
              <a:spcBef>
                <a:spcPts val="500"/>
              </a:spcBef>
              <a:spcAft>
                <a:spcPts val="0"/>
              </a:spcAft>
              <a:buClr>
                <a:schemeClr val="dk1"/>
              </a:buClr>
              <a:buSzPts val="1800"/>
              <a:buNone/>
            </a:pPr>
            <a:r>
              <a:rPr b="1" lang="en-US" sz="1800"/>
              <a:t>SELECT</a:t>
            </a:r>
            <a:r>
              <a:rPr lang="en-US" sz="1800"/>
              <a:t> emp_name, AVG(working_hours) </a:t>
            </a:r>
            <a:r>
              <a:rPr b="1" lang="en-US" sz="1800"/>
              <a:t>AS</a:t>
            </a:r>
            <a:endParaRPr/>
          </a:p>
          <a:p>
            <a:pPr indent="0" lvl="1" marL="457200" rtl="0" algn="l">
              <a:lnSpc>
                <a:spcPct val="90000"/>
              </a:lnSpc>
              <a:spcBef>
                <a:spcPts val="500"/>
              </a:spcBef>
              <a:spcAft>
                <a:spcPts val="0"/>
              </a:spcAft>
              <a:buClr>
                <a:schemeClr val="dk1"/>
              </a:buClr>
              <a:buSzPts val="1800"/>
              <a:buNone/>
            </a:pPr>
            <a:r>
              <a:rPr lang="en-US" sz="1800"/>
              <a:t> "Average working hour"  </a:t>
            </a:r>
            <a:endParaRPr/>
          </a:p>
          <a:p>
            <a:pPr indent="0" lvl="1" marL="457200" rtl="0" algn="l">
              <a:lnSpc>
                <a:spcPct val="90000"/>
              </a:lnSpc>
              <a:spcBef>
                <a:spcPts val="500"/>
              </a:spcBef>
              <a:spcAft>
                <a:spcPts val="0"/>
              </a:spcAft>
              <a:buClr>
                <a:schemeClr val="dk1"/>
              </a:buClr>
              <a:buSzPts val="1800"/>
              <a:buNone/>
            </a:pPr>
            <a:r>
              <a:rPr b="1" lang="en-US" sz="1800"/>
              <a:t>FROM</a:t>
            </a:r>
            <a:r>
              <a:rPr lang="en-US" sz="1800"/>
              <a:t> employees  </a:t>
            </a:r>
            <a:endParaRPr/>
          </a:p>
          <a:p>
            <a:pPr indent="0" lvl="1" marL="457200" rtl="0" algn="l">
              <a:lnSpc>
                <a:spcPct val="90000"/>
              </a:lnSpc>
              <a:spcBef>
                <a:spcPts val="500"/>
              </a:spcBef>
              <a:spcAft>
                <a:spcPts val="0"/>
              </a:spcAft>
              <a:buClr>
                <a:schemeClr val="dk1"/>
              </a:buClr>
              <a:buSzPts val="1800"/>
              <a:buNone/>
            </a:pPr>
            <a:r>
              <a:rPr b="1" lang="en-US" sz="1800"/>
              <a:t>GROUP</a:t>
            </a:r>
            <a:r>
              <a:rPr lang="en-US" sz="1800"/>
              <a:t> </a:t>
            </a:r>
            <a:r>
              <a:rPr b="1" lang="en-US" sz="1800"/>
              <a:t>BY</a:t>
            </a:r>
            <a:r>
              <a:rPr lang="en-US" sz="1800"/>
              <a:t> emp_name;  </a:t>
            </a:r>
            <a:endParaRPr/>
          </a:p>
        </p:txBody>
      </p:sp>
      <p:pic>
        <p:nvPicPr>
          <p:cNvPr id="1057" name="Google Shape;1057;p106"/>
          <p:cNvPicPr preferRelativeResize="0"/>
          <p:nvPr/>
        </p:nvPicPr>
        <p:blipFill rotWithShape="1">
          <a:blip r:embed="rId3">
            <a:alphaModFix/>
          </a:blip>
          <a:srcRect b="0" l="0" r="0" t="0"/>
          <a:stretch/>
        </p:blipFill>
        <p:spPr>
          <a:xfrm>
            <a:off x="2143108" y="3714752"/>
            <a:ext cx="4150106" cy="191278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58" name="Google Shape;1058;p10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7"/>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JOINS</a:t>
            </a:r>
            <a:br>
              <a:rPr lang="en-US" sz="4000">
                <a:solidFill>
                  <a:srgbClr val="00468D"/>
                </a:solidFill>
                <a:latin typeface="Calibri"/>
                <a:ea typeface="Calibri"/>
                <a:cs typeface="Calibri"/>
                <a:sym typeface="Calibri"/>
              </a:rPr>
            </a:br>
            <a:endParaRPr sz="4000">
              <a:solidFill>
                <a:srgbClr val="00468D"/>
              </a:solidFill>
              <a:latin typeface="Calibri"/>
              <a:ea typeface="Calibri"/>
              <a:cs typeface="Calibri"/>
              <a:sym typeface="Calibri"/>
            </a:endParaRPr>
          </a:p>
        </p:txBody>
      </p:sp>
      <p:sp>
        <p:nvSpPr>
          <p:cNvPr id="1064" name="Google Shape;1064;p107"/>
          <p:cNvSpPr txBox="1"/>
          <p:nvPr>
            <p:ph idx="1" type="body"/>
          </p:nvPr>
        </p:nvSpPr>
        <p:spPr>
          <a:xfrm>
            <a:off x="628651" y="1643050"/>
            <a:ext cx="6783665" cy="36433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0" i="0" lang="en-US" sz="2000"/>
              <a:t>JOINS are used with SELECT statement. It is used to retrieve data</a:t>
            </a:r>
            <a:endParaRPr/>
          </a:p>
          <a:p>
            <a:pPr indent="-228600" lvl="0" marL="228600" rtl="0" algn="l">
              <a:lnSpc>
                <a:spcPct val="90000"/>
              </a:lnSpc>
              <a:spcBef>
                <a:spcPts val="1000"/>
              </a:spcBef>
              <a:spcAft>
                <a:spcPts val="0"/>
              </a:spcAft>
              <a:buClr>
                <a:schemeClr val="dk1"/>
              </a:buClr>
              <a:buSzPts val="2000"/>
              <a:buNone/>
            </a:pPr>
            <a:r>
              <a:rPr b="0" i="0" lang="en-US" sz="2000"/>
              <a:t>from multiple tables. It is performed whenever you need to fetch </a:t>
            </a:r>
            <a:endParaRPr b="0" i="0" sz="2000"/>
          </a:p>
          <a:p>
            <a:pPr indent="-228600" lvl="0" marL="228600" rtl="0" algn="l">
              <a:lnSpc>
                <a:spcPct val="90000"/>
              </a:lnSpc>
              <a:spcBef>
                <a:spcPts val="1000"/>
              </a:spcBef>
              <a:spcAft>
                <a:spcPts val="0"/>
              </a:spcAft>
              <a:buClr>
                <a:schemeClr val="dk1"/>
              </a:buClr>
              <a:buSzPts val="2000"/>
              <a:buNone/>
            </a:pPr>
            <a:r>
              <a:rPr b="0" i="0" lang="en-US" sz="2000"/>
              <a:t>records from two or more tables.</a:t>
            </a:r>
            <a:endParaRPr/>
          </a:p>
          <a:p>
            <a:pPr indent="-228600" lvl="0" marL="228600" rtl="0" algn="just">
              <a:lnSpc>
                <a:spcPct val="90000"/>
              </a:lnSpc>
              <a:spcBef>
                <a:spcPts val="1000"/>
              </a:spcBef>
              <a:spcAft>
                <a:spcPts val="0"/>
              </a:spcAft>
              <a:buClr>
                <a:schemeClr val="dk1"/>
              </a:buClr>
              <a:buSzPts val="2000"/>
              <a:buChar char="•"/>
            </a:pPr>
            <a:r>
              <a:rPr b="0" i="0" lang="en-US" sz="2000"/>
              <a:t>There are three types of MYSQL joins:</a:t>
            </a:r>
            <a:endParaRPr/>
          </a:p>
          <a:p>
            <a:pPr indent="-457200" lvl="0" marL="457200" rtl="0" algn="just">
              <a:lnSpc>
                <a:spcPct val="90000"/>
              </a:lnSpc>
              <a:spcBef>
                <a:spcPts val="1000"/>
              </a:spcBef>
              <a:spcAft>
                <a:spcPts val="0"/>
              </a:spcAft>
              <a:buClr>
                <a:schemeClr val="dk1"/>
              </a:buClr>
              <a:buSzPts val="2000"/>
              <a:buFont typeface="Arial Narrow"/>
              <a:buAutoNum type="arabicPeriod"/>
            </a:pPr>
            <a:r>
              <a:rPr b="0" i="0" lang="en-US" sz="2000"/>
              <a:t>MySQL INNER JOIN (or sometimes called simple join)</a:t>
            </a:r>
            <a:endParaRPr/>
          </a:p>
          <a:p>
            <a:pPr indent="-457200" lvl="0" marL="457200" rtl="0" algn="just">
              <a:lnSpc>
                <a:spcPct val="90000"/>
              </a:lnSpc>
              <a:spcBef>
                <a:spcPts val="1000"/>
              </a:spcBef>
              <a:spcAft>
                <a:spcPts val="0"/>
              </a:spcAft>
              <a:buClr>
                <a:schemeClr val="dk1"/>
              </a:buClr>
              <a:buSzPts val="2000"/>
              <a:buFont typeface="Arial Narrow"/>
              <a:buAutoNum type="arabicPeriod"/>
            </a:pPr>
            <a:r>
              <a:rPr b="0" i="0" lang="en-US" sz="2000"/>
              <a:t>MySQL LEFT OUTER JOIN (or sometimes called LEFT JOIN)</a:t>
            </a:r>
            <a:endParaRPr/>
          </a:p>
          <a:p>
            <a:pPr indent="-457200" lvl="0" marL="457200" rtl="0" algn="just">
              <a:lnSpc>
                <a:spcPct val="90000"/>
              </a:lnSpc>
              <a:spcBef>
                <a:spcPts val="1000"/>
              </a:spcBef>
              <a:spcAft>
                <a:spcPts val="0"/>
              </a:spcAft>
              <a:buClr>
                <a:schemeClr val="dk1"/>
              </a:buClr>
              <a:buSzPts val="2000"/>
              <a:buFont typeface="Arial Narrow"/>
              <a:buAutoNum type="arabicPeriod"/>
            </a:pPr>
            <a:r>
              <a:rPr b="0" i="0" lang="en-US" sz="2000"/>
              <a:t>MySQL RIGHT OUTER JOIN (or sometimes called RIGHT JOIN)</a:t>
            </a:r>
            <a:endParaRPr/>
          </a:p>
        </p:txBody>
      </p:sp>
      <p:pic>
        <p:nvPicPr>
          <p:cNvPr id="1065" name="Google Shape;1065;p10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08"/>
          <p:cNvSpPr txBox="1"/>
          <p:nvPr>
            <p:ph idx="1" type="body"/>
          </p:nvPr>
        </p:nvSpPr>
        <p:spPr>
          <a:xfrm>
            <a:off x="628651" y="1930401"/>
            <a:ext cx="6783665" cy="250843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None/>
            </a:pPr>
            <a:r>
              <a:rPr b="1" i="0" lang="en-US" sz="2000"/>
              <a:t>Inner Join Syntax:</a:t>
            </a:r>
            <a:endParaRPr/>
          </a:p>
          <a:p>
            <a:pPr indent="-228600" lvl="0" marL="228600" rtl="0" algn="just">
              <a:lnSpc>
                <a:spcPct val="90000"/>
              </a:lnSpc>
              <a:spcBef>
                <a:spcPts val="1000"/>
              </a:spcBef>
              <a:spcAft>
                <a:spcPts val="0"/>
              </a:spcAft>
              <a:buClr>
                <a:schemeClr val="dk1"/>
              </a:buClr>
              <a:buSzPts val="2000"/>
              <a:buChar char="•"/>
            </a:pPr>
            <a:r>
              <a:rPr b="0" i="0" lang="en-US" sz="2000"/>
              <a:t>The Inner Join keyword is used with the </a:t>
            </a:r>
            <a:r>
              <a:rPr lang="en-US" sz="2000"/>
              <a:t>SELECT statement</a:t>
            </a:r>
            <a:r>
              <a:rPr b="0" i="0" lang="en-US" sz="2000"/>
              <a:t> and must be written after the FROM clause. </a:t>
            </a:r>
            <a:endParaRPr/>
          </a:p>
          <a:p>
            <a:pPr indent="0" lvl="1" marL="457200" rtl="0" algn="just">
              <a:lnSpc>
                <a:spcPct val="90000"/>
              </a:lnSpc>
              <a:spcBef>
                <a:spcPts val="500"/>
              </a:spcBef>
              <a:spcAft>
                <a:spcPts val="0"/>
              </a:spcAft>
              <a:buClr>
                <a:schemeClr val="dk1"/>
              </a:buClr>
              <a:buSzPts val="1800"/>
              <a:buNone/>
            </a:pPr>
            <a:r>
              <a:rPr b="1" i="0" lang="en-US" sz="1800"/>
              <a:t>SELECT</a:t>
            </a:r>
            <a:r>
              <a:rPr b="0" i="0" lang="en-US" sz="1800"/>
              <a:t> columns  </a:t>
            </a:r>
            <a:endParaRPr/>
          </a:p>
          <a:p>
            <a:pPr indent="0" lvl="1" marL="457200" rtl="0" algn="just">
              <a:lnSpc>
                <a:spcPct val="90000"/>
              </a:lnSpc>
              <a:spcBef>
                <a:spcPts val="500"/>
              </a:spcBef>
              <a:spcAft>
                <a:spcPts val="0"/>
              </a:spcAft>
              <a:buClr>
                <a:schemeClr val="dk1"/>
              </a:buClr>
              <a:buSzPts val="1800"/>
              <a:buNone/>
            </a:pPr>
            <a:r>
              <a:rPr b="1" i="0" lang="en-US" sz="1800"/>
              <a:t>FROM</a:t>
            </a:r>
            <a:r>
              <a:rPr b="0" i="0" lang="en-US" sz="1800"/>
              <a:t> table1  </a:t>
            </a:r>
            <a:endParaRPr/>
          </a:p>
          <a:p>
            <a:pPr indent="0" lvl="1" marL="457200" rtl="0" algn="just">
              <a:lnSpc>
                <a:spcPct val="90000"/>
              </a:lnSpc>
              <a:spcBef>
                <a:spcPts val="500"/>
              </a:spcBef>
              <a:spcAft>
                <a:spcPts val="0"/>
              </a:spcAft>
              <a:buClr>
                <a:schemeClr val="dk1"/>
              </a:buClr>
              <a:buSzPts val="1800"/>
              <a:buNone/>
            </a:pPr>
            <a:r>
              <a:rPr b="1" i="0" lang="en-US" sz="1800"/>
              <a:t>INNER</a:t>
            </a:r>
            <a:r>
              <a:rPr b="0" i="0" lang="en-US" sz="1800"/>
              <a:t> JOIN table2 </a:t>
            </a:r>
            <a:r>
              <a:rPr b="1" i="0" lang="en-US" sz="1800"/>
              <a:t>ON</a:t>
            </a:r>
            <a:r>
              <a:rPr b="0" i="0" lang="en-US" sz="1800"/>
              <a:t> condition1  </a:t>
            </a:r>
            <a:endParaRPr/>
          </a:p>
          <a:p>
            <a:pPr indent="0" lvl="1" marL="457200" rtl="0" algn="just">
              <a:lnSpc>
                <a:spcPct val="90000"/>
              </a:lnSpc>
              <a:spcBef>
                <a:spcPts val="500"/>
              </a:spcBef>
              <a:spcAft>
                <a:spcPts val="0"/>
              </a:spcAft>
              <a:buClr>
                <a:schemeClr val="dk1"/>
              </a:buClr>
              <a:buSzPts val="1800"/>
              <a:buNone/>
            </a:pPr>
            <a:r>
              <a:rPr b="1" i="0" lang="en-US" sz="1800"/>
              <a:t>INNER</a:t>
            </a:r>
            <a:r>
              <a:rPr b="0" i="0" lang="en-US" sz="1800"/>
              <a:t> JOIN table3 </a:t>
            </a:r>
            <a:r>
              <a:rPr b="1" i="0" lang="en-US" sz="1800"/>
              <a:t>ON</a:t>
            </a:r>
            <a:r>
              <a:rPr b="0" i="0" lang="en-US" sz="1800"/>
              <a:t> condition2  ...; </a:t>
            </a:r>
            <a:endParaRPr/>
          </a:p>
        </p:txBody>
      </p:sp>
      <p:sp>
        <p:nvSpPr>
          <p:cNvPr id="1071" name="Google Shape;1071;p10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INNER JOIN (SIMPLE JOIN)</a:t>
            </a:r>
            <a:endParaRPr/>
          </a:p>
        </p:txBody>
      </p:sp>
      <p:pic>
        <p:nvPicPr>
          <p:cNvPr id="1072" name="Google Shape;1072;p10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09"/>
          <p:cNvSpPr txBox="1"/>
          <p:nvPr>
            <p:ph idx="1" type="body"/>
          </p:nvPr>
        </p:nvSpPr>
        <p:spPr>
          <a:xfrm>
            <a:off x="628651" y="1846557"/>
            <a:ext cx="6783665" cy="976543"/>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None/>
            </a:pPr>
            <a:r>
              <a:rPr b="1" i="0" lang="en-US" sz="2000"/>
              <a:t>Example:</a:t>
            </a:r>
            <a:endParaRPr b="1" i="0" sz="2000"/>
          </a:p>
          <a:p>
            <a:pPr indent="-228600" lvl="0" marL="228600" rtl="0" algn="just">
              <a:lnSpc>
                <a:spcPct val="90000"/>
              </a:lnSpc>
              <a:spcBef>
                <a:spcPts val="1000"/>
              </a:spcBef>
              <a:spcAft>
                <a:spcPts val="0"/>
              </a:spcAft>
              <a:buClr>
                <a:schemeClr val="dk1"/>
              </a:buClr>
              <a:buSzPts val="2000"/>
              <a:buNone/>
            </a:pPr>
            <a:r>
              <a:rPr b="0" i="0" lang="en-US" sz="2000"/>
              <a:t>Let us first create two tables "students" and "technologies" that contains the following data:</a:t>
            </a:r>
            <a:endParaRPr/>
          </a:p>
        </p:txBody>
      </p:sp>
      <p:pic>
        <p:nvPicPr>
          <p:cNvPr id="1078" name="Google Shape;1078;p109"/>
          <p:cNvPicPr preferRelativeResize="0"/>
          <p:nvPr/>
        </p:nvPicPr>
        <p:blipFill rotWithShape="1">
          <a:blip r:embed="rId3">
            <a:alphaModFix/>
          </a:blip>
          <a:srcRect b="0" l="0" r="0" t="0"/>
          <a:stretch/>
        </p:blipFill>
        <p:spPr>
          <a:xfrm>
            <a:off x="798141" y="2978968"/>
            <a:ext cx="3257832" cy="224110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79" name="Google Shape;1079;p109"/>
          <p:cNvPicPr preferRelativeResize="0"/>
          <p:nvPr/>
        </p:nvPicPr>
        <p:blipFill rotWithShape="1">
          <a:blip r:embed="rId4">
            <a:alphaModFix/>
          </a:blip>
          <a:srcRect b="0" l="0" r="0" t="0"/>
          <a:stretch/>
        </p:blipFill>
        <p:spPr>
          <a:xfrm>
            <a:off x="4020482" y="2998018"/>
            <a:ext cx="3343565" cy="2241103"/>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80" name="Google Shape;1080;p109"/>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INNER JOIN (SIMPLE JOIN)</a:t>
            </a:r>
            <a:endParaRPr/>
          </a:p>
        </p:txBody>
      </p:sp>
      <p:pic>
        <p:nvPicPr>
          <p:cNvPr id="1081" name="Google Shape;1081;p109"/>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WHAT IS A NULL VALUE?</a:t>
            </a:r>
            <a:endParaRPr sz="3200">
              <a:solidFill>
                <a:srgbClr val="00468D"/>
              </a:solidFill>
              <a:latin typeface="Calibri"/>
              <a:ea typeface="Calibri"/>
              <a:cs typeface="Calibri"/>
              <a:sym typeface="Calibri"/>
            </a:endParaRPr>
          </a:p>
        </p:txBody>
      </p:sp>
      <p:sp>
        <p:nvSpPr>
          <p:cNvPr id="311" name="Google Shape;311;p11"/>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A NULL value in a table is a value in a field that appears to be blank, which means a field with a NULL value is a field with no value.</a:t>
            </a:r>
            <a:endParaRPr/>
          </a:p>
          <a:p>
            <a:pPr indent="-228600" lvl="0" marL="228600" rtl="0" algn="l">
              <a:lnSpc>
                <a:spcPct val="90000"/>
              </a:lnSpc>
              <a:spcBef>
                <a:spcPts val="1000"/>
              </a:spcBef>
              <a:spcAft>
                <a:spcPts val="0"/>
              </a:spcAft>
              <a:buClr>
                <a:schemeClr val="dk1"/>
              </a:buClr>
              <a:buSzPts val="2000"/>
              <a:buChar char="•"/>
            </a:pPr>
            <a:r>
              <a:rPr lang="en-US" sz="2000"/>
              <a:t>It is very important to understand that a NULL value is different than a zero value or a field that contains spaces. A field with a NULL value is the one that has been left blank during a record creation.</a:t>
            </a:r>
            <a:endParaRPr sz="2000"/>
          </a:p>
        </p:txBody>
      </p:sp>
      <p:pic>
        <p:nvPicPr>
          <p:cNvPr id="312" name="Google Shape;312;p11"/>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pic>
        <p:nvPicPr>
          <p:cNvPr id="1086" name="Google Shape;1086;p110"/>
          <p:cNvPicPr preferRelativeResize="0"/>
          <p:nvPr>
            <p:ph idx="1" type="body"/>
          </p:nvPr>
        </p:nvPicPr>
        <p:blipFill rotWithShape="1">
          <a:blip r:embed="rId3">
            <a:alphaModFix/>
          </a:blip>
          <a:srcRect b="0" l="0" r="0" t="0"/>
          <a:stretch/>
        </p:blipFill>
        <p:spPr>
          <a:xfrm>
            <a:off x="932156" y="3952283"/>
            <a:ext cx="5540871" cy="2540592"/>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87" name="Google Shape;1087;p110"/>
          <p:cNvSpPr txBox="1"/>
          <p:nvPr/>
        </p:nvSpPr>
        <p:spPr>
          <a:xfrm>
            <a:off x="609244" y="1936221"/>
            <a:ext cx="6783665" cy="17851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a:solidFill>
                  <a:schemeClr val="dk1"/>
                </a:solidFill>
                <a:latin typeface="Calibri"/>
                <a:ea typeface="Calibri"/>
                <a:cs typeface="Calibri"/>
                <a:sym typeface="Calibri"/>
              </a:rPr>
              <a:t>To select records from both tables, execute the following query:</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SELECT</a:t>
            </a:r>
            <a:r>
              <a:rPr b="0" i="0" lang="en-US" sz="1800" u="none" cap="none" strike="noStrike">
                <a:solidFill>
                  <a:schemeClr val="dk1"/>
                </a:solidFill>
                <a:latin typeface="Calibri"/>
                <a:ea typeface="Calibri"/>
                <a:cs typeface="Calibri"/>
                <a:sym typeface="Calibri"/>
              </a:rPr>
              <a:t> STUDENT.STUDENT_FNAME, STUDENT.STUDENT_LNAME, STUDENT.CITY, TECHNOLOGY.TECHNOLOGY</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FROM</a:t>
            </a:r>
            <a:r>
              <a:rPr b="0" i="0" lang="en-US" sz="1800" u="none" cap="none" strike="noStrike">
                <a:solidFill>
                  <a:schemeClr val="dk1"/>
                </a:solidFill>
                <a:latin typeface="Calibri"/>
                <a:ea typeface="Calibri"/>
                <a:cs typeface="Calibri"/>
                <a:sym typeface="Calibri"/>
              </a:rPr>
              <a:t> STUDENT </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INNER</a:t>
            </a:r>
            <a:r>
              <a:rPr b="0" i="0" lang="en-US" sz="1800" u="none" cap="none" strike="noStrike">
                <a:solidFill>
                  <a:schemeClr val="dk1"/>
                </a:solidFill>
                <a:latin typeface="Calibri"/>
                <a:ea typeface="Calibri"/>
                <a:cs typeface="Calibri"/>
                <a:sym typeface="Calibri"/>
              </a:rPr>
              <a:t> JOIN TECHNOLOGY </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ON</a:t>
            </a:r>
            <a:r>
              <a:rPr b="0" i="0" lang="en-US" sz="1800" u="none" cap="none" strike="noStrike">
                <a:solidFill>
                  <a:schemeClr val="dk1"/>
                </a:solidFill>
                <a:latin typeface="Calibri"/>
                <a:ea typeface="Calibri"/>
                <a:cs typeface="Calibri"/>
                <a:sym typeface="Calibri"/>
              </a:rPr>
              <a:t> STUDENTS.STUDENT_ID = TECHNOLOGY.TECH_ID;  </a:t>
            </a:r>
            <a:endParaRPr/>
          </a:p>
        </p:txBody>
      </p:sp>
      <p:sp>
        <p:nvSpPr>
          <p:cNvPr id="1088" name="Google Shape;1088;p110"/>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INNER JOIN (SIMPLE JOIN)</a:t>
            </a:r>
            <a:endParaRPr/>
          </a:p>
        </p:txBody>
      </p:sp>
      <p:pic>
        <p:nvPicPr>
          <p:cNvPr id="1089" name="Google Shape;1089;p11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11"/>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INNER JOIN WITH GROUP BY CLAUSE</a:t>
            </a:r>
            <a:endParaRPr sz="3200">
              <a:solidFill>
                <a:srgbClr val="00468D"/>
              </a:solidFill>
              <a:latin typeface="Calibri"/>
              <a:ea typeface="Calibri"/>
              <a:cs typeface="Calibri"/>
              <a:sym typeface="Calibri"/>
            </a:endParaRPr>
          </a:p>
        </p:txBody>
      </p:sp>
      <p:sp>
        <p:nvSpPr>
          <p:cNvPr id="1095" name="Google Shape;1095;p111"/>
          <p:cNvSpPr txBox="1"/>
          <p:nvPr>
            <p:ph idx="1" type="body"/>
          </p:nvPr>
        </p:nvSpPr>
        <p:spPr>
          <a:xfrm>
            <a:off x="628651" y="1788359"/>
            <a:ext cx="6783665" cy="2088061"/>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The Inner Join can also be used with the GROUP BY clause. </a:t>
            </a:r>
            <a:endParaRPr/>
          </a:p>
          <a:p>
            <a:pPr indent="0" lvl="1" marL="457200" rtl="0" algn="just">
              <a:lnSpc>
                <a:spcPct val="90000"/>
              </a:lnSpc>
              <a:spcBef>
                <a:spcPts val="500"/>
              </a:spcBef>
              <a:spcAft>
                <a:spcPts val="0"/>
              </a:spcAft>
              <a:buClr>
                <a:schemeClr val="dk1"/>
              </a:buClr>
              <a:buSzPts val="1600"/>
              <a:buNone/>
            </a:pPr>
            <a:r>
              <a:rPr b="1" i="0" lang="en-US" sz="1600"/>
              <a:t>SELECT</a:t>
            </a:r>
            <a:r>
              <a:rPr b="0" i="0" lang="en-US" sz="1600"/>
              <a:t> STUDENTS.STUDENT_ID, TECHNOLOGY.INST_NAME, STUDENTS.CITY, TECHNOLOGY.TECHNOLOGY    </a:t>
            </a:r>
            <a:endParaRPr/>
          </a:p>
          <a:p>
            <a:pPr indent="0" lvl="1" marL="457200" rtl="0" algn="just">
              <a:lnSpc>
                <a:spcPct val="90000"/>
              </a:lnSpc>
              <a:spcBef>
                <a:spcPts val="500"/>
              </a:spcBef>
              <a:spcAft>
                <a:spcPts val="0"/>
              </a:spcAft>
              <a:buClr>
                <a:schemeClr val="dk1"/>
              </a:buClr>
              <a:buSzPts val="1600"/>
              <a:buNone/>
            </a:pPr>
            <a:r>
              <a:rPr b="1" i="0" lang="en-US" sz="1600"/>
              <a:t>FROM</a:t>
            </a:r>
            <a:r>
              <a:rPr b="0" i="0" lang="en-US" sz="1600"/>
              <a:t> STUDENT   </a:t>
            </a:r>
            <a:endParaRPr/>
          </a:p>
          <a:p>
            <a:pPr indent="0" lvl="1" marL="457200" rtl="0" algn="just">
              <a:lnSpc>
                <a:spcPct val="90000"/>
              </a:lnSpc>
              <a:spcBef>
                <a:spcPts val="500"/>
              </a:spcBef>
              <a:spcAft>
                <a:spcPts val="0"/>
              </a:spcAft>
              <a:buClr>
                <a:schemeClr val="dk1"/>
              </a:buClr>
              <a:buSzPts val="1600"/>
              <a:buNone/>
            </a:pPr>
            <a:r>
              <a:rPr b="1" i="0" lang="en-US" sz="1600"/>
              <a:t>INNER</a:t>
            </a:r>
            <a:r>
              <a:rPr b="0" i="0" lang="en-US" sz="1600"/>
              <a:t> JOIN TECHNOLOGY  </a:t>
            </a:r>
            <a:endParaRPr/>
          </a:p>
          <a:p>
            <a:pPr indent="0" lvl="1" marL="457200" rtl="0" algn="just">
              <a:lnSpc>
                <a:spcPct val="90000"/>
              </a:lnSpc>
              <a:spcBef>
                <a:spcPts val="500"/>
              </a:spcBef>
              <a:spcAft>
                <a:spcPts val="0"/>
              </a:spcAft>
              <a:buClr>
                <a:schemeClr val="dk1"/>
              </a:buClr>
              <a:buSzPts val="1600"/>
              <a:buNone/>
            </a:pPr>
            <a:r>
              <a:rPr b="1" i="0" lang="en-US" sz="1600"/>
              <a:t>ON</a:t>
            </a:r>
            <a:r>
              <a:rPr b="0" i="0" lang="en-US" sz="1600"/>
              <a:t> STUDENTS.STUDENT_ID = TECHNOLOGY.TECH_ID </a:t>
            </a:r>
            <a:r>
              <a:rPr b="1" i="0" lang="en-US" sz="1600"/>
              <a:t>GROUP</a:t>
            </a:r>
            <a:r>
              <a:rPr b="0" i="0" lang="en-US" sz="1600"/>
              <a:t> </a:t>
            </a:r>
            <a:r>
              <a:rPr b="1" i="0" lang="en-US" sz="1600"/>
              <a:t>BY</a:t>
            </a:r>
            <a:r>
              <a:rPr b="0" i="0" lang="en-US" sz="1600"/>
              <a:t> INST_NAME;  </a:t>
            </a:r>
            <a:endParaRPr/>
          </a:p>
        </p:txBody>
      </p:sp>
      <p:pic>
        <p:nvPicPr>
          <p:cNvPr id="1096" name="Google Shape;1096;p111"/>
          <p:cNvPicPr preferRelativeResize="0"/>
          <p:nvPr/>
        </p:nvPicPr>
        <p:blipFill rotWithShape="1">
          <a:blip r:embed="rId3">
            <a:alphaModFix/>
          </a:blip>
          <a:srcRect b="0" l="0" r="0" t="0"/>
          <a:stretch/>
        </p:blipFill>
        <p:spPr>
          <a:xfrm>
            <a:off x="1785918" y="4000504"/>
            <a:ext cx="5343411" cy="225144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97" name="Google Shape;1097;p11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INNER JOIN WITH WHERE CLAUSE</a:t>
            </a:r>
            <a:endParaRPr sz="3600">
              <a:solidFill>
                <a:srgbClr val="00468D"/>
              </a:solidFill>
              <a:latin typeface="Calibri"/>
              <a:ea typeface="Calibri"/>
              <a:cs typeface="Calibri"/>
              <a:sym typeface="Calibri"/>
            </a:endParaRPr>
          </a:p>
        </p:txBody>
      </p:sp>
      <p:sp>
        <p:nvSpPr>
          <p:cNvPr id="1103" name="Google Shape;1103;p112"/>
          <p:cNvSpPr txBox="1"/>
          <p:nvPr>
            <p:ph idx="1" type="body"/>
          </p:nvPr>
        </p:nvSpPr>
        <p:spPr>
          <a:xfrm>
            <a:off x="628651" y="1930401"/>
            <a:ext cx="6783665" cy="195801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The WHERE clause enables you to return the </a:t>
            </a:r>
            <a:r>
              <a:rPr b="1" i="0" lang="en-US" sz="2000"/>
              <a:t>filter</a:t>
            </a:r>
            <a:r>
              <a:rPr b="0" i="0" lang="en-US" sz="2000"/>
              <a:t> result. The following example illustrates this clause with Inner Join:</a:t>
            </a:r>
            <a:endParaRPr/>
          </a:p>
          <a:p>
            <a:pPr indent="0" lvl="1" marL="457200" rtl="0" algn="just">
              <a:lnSpc>
                <a:spcPct val="90000"/>
              </a:lnSpc>
              <a:spcBef>
                <a:spcPts val="500"/>
              </a:spcBef>
              <a:spcAft>
                <a:spcPts val="0"/>
              </a:spcAft>
              <a:buClr>
                <a:schemeClr val="dk1"/>
              </a:buClr>
              <a:buSzPts val="1600"/>
              <a:buNone/>
            </a:pPr>
            <a:r>
              <a:rPr b="1" i="0" lang="en-US" sz="1600"/>
              <a:t>SELECT</a:t>
            </a:r>
            <a:r>
              <a:rPr b="0" i="0" lang="en-US" sz="1600"/>
              <a:t> TECH_ID, INST_NAME, CITY, TECHNOLOGY    </a:t>
            </a:r>
            <a:endParaRPr/>
          </a:p>
          <a:p>
            <a:pPr indent="0" lvl="1" marL="457200" rtl="0" algn="just">
              <a:lnSpc>
                <a:spcPct val="90000"/>
              </a:lnSpc>
              <a:spcBef>
                <a:spcPts val="500"/>
              </a:spcBef>
              <a:spcAft>
                <a:spcPts val="0"/>
              </a:spcAft>
              <a:buClr>
                <a:schemeClr val="dk1"/>
              </a:buClr>
              <a:buSzPts val="1600"/>
              <a:buNone/>
            </a:pPr>
            <a:r>
              <a:rPr b="1" i="0" lang="en-US" sz="1600"/>
              <a:t>FROM</a:t>
            </a:r>
            <a:r>
              <a:rPr b="0" i="0" lang="en-US" sz="1600"/>
              <a:t> STUDENTS   </a:t>
            </a:r>
            <a:endParaRPr/>
          </a:p>
          <a:p>
            <a:pPr indent="0" lvl="1" marL="457200" rtl="0" algn="just">
              <a:lnSpc>
                <a:spcPct val="90000"/>
              </a:lnSpc>
              <a:spcBef>
                <a:spcPts val="500"/>
              </a:spcBef>
              <a:spcAft>
                <a:spcPts val="0"/>
              </a:spcAft>
              <a:buClr>
                <a:schemeClr val="dk1"/>
              </a:buClr>
              <a:buSzPts val="1600"/>
              <a:buNone/>
            </a:pPr>
            <a:r>
              <a:rPr b="1" i="0" lang="en-US" sz="1600"/>
              <a:t>INNER</a:t>
            </a:r>
            <a:r>
              <a:rPr b="0" i="0" lang="en-US" sz="1600"/>
              <a:t> JOIN TECHNOLOGY</a:t>
            </a:r>
            <a:endParaRPr/>
          </a:p>
          <a:p>
            <a:pPr indent="0" lvl="1" marL="457200" rtl="0" algn="just">
              <a:lnSpc>
                <a:spcPct val="90000"/>
              </a:lnSpc>
              <a:spcBef>
                <a:spcPts val="500"/>
              </a:spcBef>
              <a:spcAft>
                <a:spcPts val="0"/>
              </a:spcAft>
              <a:buClr>
                <a:schemeClr val="dk1"/>
              </a:buClr>
              <a:buSzPts val="1600"/>
              <a:buNone/>
            </a:pPr>
            <a:r>
              <a:rPr b="0" i="0" lang="en-US" sz="1600"/>
              <a:t>USING (STUDENT_ID) </a:t>
            </a:r>
            <a:r>
              <a:rPr b="1" i="0" lang="en-US" sz="1600"/>
              <a:t>WHERE</a:t>
            </a:r>
            <a:r>
              <a:rPr b="0" i="0" lang="en-US" sz="1600"/>
              <a:t> TECHNOLOGY = "JAVA</a:t>
            </a:r>
            <a:r>
              <a:rPr b="0" i="0" lang="en-US" sz="1200"/>
              <a:t>";  </a:t>
            </a:r>
            <a:endParaRPr/>
          </a:p>
        </p:txBody>
      </p:sp>
      <p:pic>
        <p:nvPicPr>
          <p:cNvPr id="1104" name="Google Shape;1104;p112"/>
          <p:cNvPicPr preferRelativeResize="0"/>
          <p:nvPr/>
        </p:nvPicPr>
        <p:blipFill rotWithShape="1">
          <a:blip r:embed="rId3">
            <a:alphaModFix/>
          </a:blip>
          <a:srcRect b="0" l="0" r="0" t="0"/>
          <a:stretch/>
        </p:blipFill>
        <p:spPr>
          <a:xfrm>
            <a:off x="2357422" y="4000504"/>
            <a:ext cx="3480760" cy="160915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05" name="Google Shape;1105;p11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1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LEFT JOIN</a:t>
            </a:r>
            <a:endParaRPr/>
          </a:p>
        </p:txBody>
      </p:sp>
      <p:sp>
        <p:nvSpPr>
          <p:cNvPr id="1111" name="Google Shape;1111;p113"/>
          <p:cNvSpPr txBox="1"/>
          <p:nvPr>
            <p:ph idx="1" type="body"/>
          </p:nvPr>
        </p:nvSpPr>
        <p:spPr>
          <a:xfrm>
            <a:off x="628651" y="1357299"/>
            <a:ext cx="6783665" cy="321470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1800"/>
              <a:buChar char="•"/>
            </a:pPr>
            <a:r>
              <a:rPr b="0" i="0" lang="en-US" sz="1800">
                <a:solidFill>
                  <a:srgbClr val="333333"/>
                </a:solidFill>
              </a:rPr>
              <a:t>The Left Join in MySQL is used to query records from multiple tables. This clause is similar to the Inner Join clause that can be used with a SELECT statement immediately after the FROM keyword. </a:t>
            </a:r>
            <a:endParaRPr b="0" i="0" sz="1800">
              <a:solidFill>
                <a:srgbClr val="333333"/>
              </a:solidFill>
            </a:endParaRPr>
          </a:p>
          <a:p>
            <a:pPr indent="-228600" lvl="0" marL="228600" rtl="0" algn="l">
              <a:lnSpc>
                <a:spcPct val="90000"/>
              </a:lnSpc>
              <a:spcBef>
                <a:spcPts val="1000"/>
              </a:spcBef>
              <a:spcAft>
                <a:spcPts val="0"/>
              </a:spcAft>
              <a:buClr>
                <a:srgbClr val="333333"/>
              </a:buClr>
              <a:buSzPts val="1800"/>
              <a:buChar char="•"/>
            </a:pPr>
            <a:r>
              <a:rPr b="0" i="0" lang="en-US" sz="1800">
                <a:solidFill>
                  <a:srgbClr val="333333"/>
                </a:solidFill>
              </a:rPr>
              <a:t>When we use the Left Join clause, it will return all the records from the first (left-side) table, even no matching records found from the second (right side) table. If it will not find any matches record from the right side table, then returns null.</a:t>
            </a:r>
            <a:endParaRPr/>
          </a:p>
          <a:p>
            <a:pPr indent="-228600" lvl="0" marL="228600" rtl="0" algn="l">
              <a:lnSpc>
                <a:spcPct val="90000"/>
              </a:lnSpc>
              <a:spcBef>
                <a:spcPts val="1000"/>
              </a:spcBef>
              <a:spcAft>
                <a:spcPts val="0"/>
              </a:spcAft>
              <a:buClr>
                <a:srgbClr val="333333"/>
              </a:buClr>
              <a:buSzPts val="1800"/>
              <a:buChar char="•"/>
            </a:pPr>
            <a:r>
              <a:rPr b="0" i="0" lang="en-US" sz="1800">
                <a:solidFill>
                  <a:srgbClr val="333333"/>
                </a:solidFill>
              </a:rPr>
              <a:t>We can understand it with the following visual representation where Left Joins returns all records from the left-hand table and only the matching records from the right side table</a:t>
            </a:r>
            <a:r>
              <a:rPr b="0" i="0" lang="en-US" sz="2000">
                <a:solidFill>
                  <a:srgbClr val="333333"/>
                </a:solidFill>
              </a:rPr>
              <a:t>:</a:t>
            </a:r>
            <a:endParaRPr sz="2000"/>
          </a:p>
        </p:txBody>
      </p:sp>
      <p:pic>
        <p:nvPicPr>
          <p:cNvPr id="1112" name="Google Shape;1112;p113"/>
          <p:cNvPicPr preferRelativeResize="0"/>
          <p:nvPr/>
        </p:nvPicPr>
        <p:blipFill rotWithShape="1">
          <a:blip r:embed="rId3">
            <a:alphaModFix/>
          </a:blip>
          <a:srcRect b="0" l="0" r="0" t="0"/>
          <a:stretch/>
        </p:blipFill>
        <p:spPr>
          <a:xfrm>
            <a:off x="2357422" y="4500570"/>
            <a:ext cx="3232450" cy="1867609"/>
          </a:xfrm>
          <a:prstGeom prst="rect">
            <a:avLst/>
          </a:prstGeom>
          <a:noFill/>
          <a:ln>
            <a:noFill/>
          </a:ln>
        </p:spPr>
      </p:pic>
      <p:pic>
        <p:nvPicPr>
          <p:cNvPr id="1113" name="Google Shape;1113;p11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4"/>
          <p:cNvSpPr txBox="1"/>
          <p:nvPr>
            <p:ph idx="1" type="body"/>
          </p:nvPr>
        </p:nvSpPr>
        <p:spPr>
          <a:xfrm>
            <a:off x="628651" y="1428737"/>
            <a:ext cx="6783665" cy="3714775"/>
          </a:xfrm>
          <a:prstGeom prst="rect">
            <a:avLst/>
          </a:prstGeom>
          <a:noFill/>
          <a:ln>
            <a:noFill/>
          </a:ln>
        </p:spPr>
        <p:txBody>
          <a:bodyPr anchorCtr="0" anchor="ctr"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None/>
            </a:pPr>
            <a:r>
              <a:rPr b="1" i="0" lang="en-US" sz="2400"/>
              <a:t>LEFT JOIN Syntax</a:t>
            </a:r>
            <a:endParaRPr/>
          </a:p>
          <a:p>
            <a:pPr indent="-228600" lvl="0" marL="228600" rtl="0" algn="just">
              <a:lnSpc>
                <a:spcPct val="90000"/>
              </a:lnSpc>
              <a:spcBef>
                <a:spcPts val="1000"/>
              </a:spcBef>
              <a:spcAft>
                <a:spcPts val="0"/>
              </a:spcAft>
              <a:buClr>
                <a:schemeClr val="dk1"/>
              </a:buClr>
              <a:buSzPts val="2400"/>
              <a:buChar char="•"/>
            </a:pPr>
            <a:r>
              <a:rPr b="0" i="0" lang="en-US" sz="2400"/>
              <a:t>The following syntax explains the Left Join clause to join the two or more tables:</a:t>
            </a:r>
            <a:endParaRPr/>
          </a:p>
          <a:p>
            <a:pPr indent="0" lvl="1" marL="457200" rtl="0" algn="just">
              <a:lnSpc>
                <a:spcPct val="90000"/>
              </a:lnSpc>
              <a:spcBef>
                <a:spcPts val="500"/>
              </a:spcBef>
              <a:spcAft>
                <a:spcPts val="0"/>
              </a:spcAft>
              <a:buClr>
                <a:schemeClr val="dk1"/>
              </a:buClr>
              <a:buSzPts val="2000"/>
              <a:buNone/>
            </a:pPr>
            <a:r>
              <a:rPr b="1" i="0" lang="en-US" sz="2000"/>
              <a:t>SELECT</a:t>
            </a:r>
            <a:r>
              <a:rPr b="0" i="0" lang="en-US" sz="2000"/>
              <a:t> columns    </a:t>
            </a:r>
            <a:endParaRPr/>
          </a:p>
          <a:p>
            <a:pPr indent="0" lvl="1" marL="457200" rtl="0" algn="just">
              <a:lnSpc>
                <a:spcPct val="90000"/>
              </a:lnSpc>
              <a:spcBef>
                <a:spcPts val="500"/>
              </a:spcBef>
              <a:spcAft>
                <a:spcPts val="0"/>
              </a:spcAft>
              <a:buClr>
                <a:schemeClr val="dk1"/>
              </a:buClr>
              <a:buSzPts val="2000"/>
              <a:buNone/>
            </a:pPr>
            <a:r>
              <a:rPr b="1" i="0" lang="en-US" sz="2000"/>
              <a:t>FROM</a:t>
            </a:r>
            <a:r>
              <a:rPr b="0" i="0" lang="en-US" sz="2000"/>
              <a:t> table1    </a:t>
            </a:r>
            <a:endParaRPr/>
          </a:p>
          <a:p>
            <a:pPr indent="0" lvl="1" marL="457200" rtl="0" algn="just">
              <a:lnSpc>
                <a:spcPct val="90000"/>
              </a:lnSpc>
              <a:spcBef>
                <a:spcPts val="500"/>
              </a:spcBef>
              <a:spcAft>
                <a:spcPts val="0"/>
              </a:spcAft>
              <a:buClr>
                <a:schemeClr val="dk1"/>
              </a:buClr>
              <a:buSzPts val="2000"/>
              <a:buNone/>
            </a:pPr>
            <a:r>
              <a:rPr b="0" i="0" lang="en-US" sz="2000"/>
              <a:t>LEFT [OUTER] JOIN table2    </a:t>
            </a:r>
            <a:endParaRPr/>
          </a:p>
          <a:p>
            <a:pPr indent="0" lvl="1" marL="457200" rtl="0" algn="just">
              <a:lnSpc>
                <a:spcPct val="90000"/>
              </a:lnSpc>
              <a:spcBef>
                <a:spcPts val="500"/>
              </a:spcBef>
              <a:spcAft>
                <a:spcPts val="0"/>
              </a:spcAft>
              <a:buClr>
                <a:schemeClr val="dk1"/>
              </a:buClr>
              <a:buSzPts val="2000"/>
              <a:buNone/>
            </a:pPr>
            <a:r>
              <a:rPr b="1" i="0" lang="en-US" sz="2000"/>
              <a:t>ON</a:t>
            </a:r>
            <a:r>
              <a:rPr b="0" i="0" lang="en-US" sz="2000"/>
              <a:t> Join_Condition;  </a:t>
            </a:r>
            <a:endParaRPr/>
          </a:p>
        </p:txBody>
      </p:sp>
      <p:sp>
        <p:nvSpPr>
          <p:cNvPr id="1119" name="Google Shape;1119;p114"/>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LEFT JOIN</a:t>
            </a:r>
            <a:endParaRPr/>
          </a:p>
        </p:txBody>
      </p:sp>
      <p:pic>
        <p:nvPicPr>
          <p:cNvPr id="1120" name="Google Shape;1120;p11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15"/>
          <p:cNvSpPr txBox="1"/>
          <p:nvPr>
            <p:ph idx="1" type="body"/>
          </p:nvPr>
        </p:nvSpPr>
        <p:spPr>
          <a:xfrm>
            <a:off x="628651" y="1930402"/>
            <a:ext cx="6783665" cy="149859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LEFT JOIN Example</a:t>
            </a:r>
            <a:endParaRPr/>
          </a:p>
          <a:p>
            <a:pPr indent="-228600" lvl="0" marL="228600" rtl="0" algn="just">
              <a:lnSpc>
                <a:spcPct val="90000"/>
              </a:lnSpc>
              <a:spcBef>
                <a:spcPts val="1000"/>
              </a:spcBef>
              <a:spcAft>
                <a:spcPts val="0"/>
              </a:spcAft>
              <a:buClr>
                <a:schemeClr val="dk1"/>
              </a:buClr>
              <a:buSzPts val="2000"/>
              <a:buChar char="•"/>
            </a:pPr>
            <a:r>
              <a:rPr b="0" i="0" lang="en-US" sz="2000"/>
              <a:t>LEFT JOIN clause for joining two tables</a:t>
            </a:r>
            <a:endParaRPr/>
          </a:p>
          <a:p>
            <a:pPr indent="-228600" lvl="0" marL="228600" rtl="0" algn="just">
              <a:lnSpc>
                <a:spcPct val="90000"/>
              </a:lnSpc>
              <a:spcBef>
                <a:spcPts val="1000"/>
              </a:spcBef>
              <a:spcAft>
                <a:spcPts val="0"/>
              </a:spcAft>
              <a:buClr>
                <a:schemeClr val="dk1"/>
              </a:buClr>
              <a:buSzPts val="2000"/>
              <a:buChar char="•"/>
            </a:pPr>
            <a:r>
              <a:rPr b="0" i="0" lang="en-US" sz="2000"/>
              <a:t>we are going to create two tables "</a:t>
            </a:r>
            <a:r>
              <a:rPr b="1" i="0" lang="en-US" sz="2000"/>
              <a:t>customers"</a:t>
            </a:r>
            <a:r>
              <a:rPr b="0" i="0" lang="en-US" sz="2000"/>
              <a:t> and "</a:t>
            </a:r>
            <a:r>
              <a:rPr b="1" i="0" lang="en-US" sz="2000"/>
              <a:t>orders"</a:t>
            </a:r>
            <a:r>
              <a:rPr b="0" i="0" lang="en-US" sz="2000"/>
              <a:t> that contains the following data:</a:t>
            </a:r>
            <a:endParaRPr/>
          </a:p>
        </p:txBody>
      </p:sp>
      <p:sp>
        <p:nvSpPr>
          <p:cNvPr id="1126" name="Google Shape;1126;p115"/>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LEFT JOIN</a:t>
            </a:r>
            <a:endParaRPr/>
          </a:p>
        </p:txBody>
      </p:sp>
      <p:pic>
        <p:nvPicPr>
          <p:cNvPr id="1127" name="Google Shape;1127;p115"/>
          <p:cNvPicPr preferRelativeResize="0"/>
          <p:nvPr/>
        </p:nvPicPr>
        <p:blipFill rotWithShape="1">
          <a:blip r:embed="rId3">
            <a:alphaModFix/>
          </a:blip>
          <a:srcRect b="0" l="0" r="6672" t="0"/>
          <a:stretch/>
        </p:blipFill>
        <p:spPr>
          <a:xfrm>
            <a:off x="628650" y="3515557"/>
            <a:ext cx="3685898" cy="24613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28" name="Google Shape;1128;p115"/>
          <p:cNvPicPr preferRelativeResize="0"/>
          <p:nvPr/>
        </p:nvPicPr>
        <p:blipFill rotWithShape="1">
          <a:blip r:embed="rId4">
            <a:alphaModFix/>
          </a:blip>
          <a:srcRect b="0" l="0" r="0" t="0"/>
          <a:stretch/>
        </p:blipFill>
        <p:spPr>
          <a:xfrm>
            <a:off x="4361155" y="3429000"/>
            <a:ext cx="3031436" cy="254789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29" name="Google Shape;1129;p115"/>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16"/>
          <p:cNvSpPr txBox="1"/>
          <p:nvPr>
            <p:ph type="title"/>
          </p:nvPr>
        </p:nvSpPr>
        <p:spPr>
          <a:xfrm>
            <a:off x="609247" y="500042"/>
            <a:ext cx="6783665" cy="11906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LEFT JOIN WITH GROUP BY CLAUSE</a:t>
            </a:r>
            <a:endParaRPr sz="3200">
              <a:solidFill>
                <a:srgbClr val="00468D"/>
              </a:solidFill>
              <a:latin typeface="Calibri"/>
              <a:ea typeface="Calibri"/>
              <a:cs typeface="Calibri"/>
              <a:sym typeface="Calibri"/>
            </a:endParaRPr>
          </a:p>
        </p:txBody>
      </p:sp>
      <p:sp>
        <p:nvSpPr>
          <p:cNvPr id="1135" name="Google Shape;1135;p116"/>
          <p:cNvSpPr txBox="1"/>
          <p:nvPr>
            <p:ph idx="1" type="body"/>
          </p:nvPr>
        </p:nvSpPr>
        <p:spPr>
          <a:xfrm>
            <a:off x="628651" y="1930401"/>
            <a:ext cx="6783665" cy="104120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b="0" i="0" lang="en-US" sz="1800"/>
              <a:t>The Left Join can also be used with the GROUP BY clause. The following statement returns customer id, customer name, qualification, price, and date using the Left Join clause with the GROUP BY clause.</a:t>
            </a:r>
            <a:endParaRPr/>
          </a:p>
        </p:txBody>
      </p:sp>
      <p:pic>
        <p:nvPicPr>
          <p:cNvPr id="1136" name="Google Shape;1136;p116"/>
          <p:cNvPicPr preferRelativeResize="0"/>
          <p:nvPr/>
        </p:nvPicPr>
        <p:blipFill rotWithShape="1">
          <a:blip r:embed="rId3">
            <a:alphaModFix/>
          </a:blip>
          <a:srcRect b="0" l="0" r="0" t="0"/>
          <a:stretch/>
        </p:blipFill>
        <p:spPr>
          <a:xfrm>
            <a:off x="1115364" y="2971606"/>
            <a:ext cx="4697291" cy="279000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37" name="Google Shape;1137;p11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17"/>
          <p:cNvSpPr txBox="1"/>
          <p:nvPr>
            <p:ph type="title"/>
          </p:nvPr>
        </p:nvSpPr>
        <p:spPr>
          <a:xfrm>
            <a:off x="609244" y="365126"/>
            <a:ext cx="6783665" cy="105530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RIGHT JOIN</a:t>
            </a:r>
            <a:endParaRPr/>
          </a:p>
        </p:txBody>
      </p:sp>
      <p:sp>
        <p:nvSpPr>
          <p:cNvPr id="1143" name="Google Shape;1143;p117"/>
          <p:cNvSpPr txBox="1"/>
          <p:nvPr>
            <p:ph idx="1" type="body"/>
          </p:nvPr>
        </p:nvSpPr>
        <p:spPr>
          <a:xfrm>
            <a:off x="609243" y="1613709"/>
            <a:ext cx="6783665" cy="2694866"/>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333333"/>
              </a:buClr>
              <a:buSzPct val="100000"/>
              <a:buChar char="•"/>
            </a:pPr>
            <a:r>
              <a:rPr b="0" i="0" lang="en-US" sz="2000">
                <a:solidFill>
                  <a:srgbClr val="333333"/>
                </a:solidFill>
              </a:rPr>
              <a:t>The Right Join is used to joins two or more tables and returns all rows from the right-hand table, and only those results from the other table that fulfilled the join condition.</a:t>
            </a:r>
            <a:endParaRPr/>
          </a:p>
          <a:p>
            <a:pPr indent="-228600" lvl="0" marL="228600" rtl="0" algn="just">
              <a:lnSpc>
                <a:spcPct val="90000"/>
              </a:lnSpc>
              <a:spcBef>
                <a:spcPts val="1000"/>
              </a:spcBef>
              <a:spcAft>
                <a:spcPts val="0"/>
              </a:spcAft>
              <a:buClr>
                <a:srgbClr val="333333"/>
              </a:buClr>
              <a:buSzPct val="100000"/>
              <a:buChar char="•"/>
            </a:pPr>
            <a:r>
              <a:rPr b="0" i="0" lang="en-US" sz="2000">
                <a:solidFill>
                  <a:srgbClr val="333333"/>
                </a:solidFill>
              </a:rPr>
              <a:t> If it finds unmatched records from the left side table, it returns Null value. It is similar to the Left Join, except it gives the reverse result of the join tables. It is also known as Right Outer Join. So, Outer is the optional clause used with the Right Join.</a:t>
            </a:r>
            <a:endParaRPr/>
          </a:p>
          <a:p>
            <a:pPr indent="-228600" lvl="0" marL="228600" rtl="0" algn="just">
              <a:lnSpc>
                <a:spcPct val="90000"/>
              </a:lnSpc>
              <a:spcBef>
                <a:spcPts val="1000"/>
              </a:spcBef>
              <a:spcAft>
                <a:spcPts val="0"/>
              </a:spcAft>
              <a:buClr>
                <a:srgbClr val="333333"/>
              </a:buClr>
              <a:buSzPct val="100000"/>
              <a:buChar char="•"/>
            </a:pPr>
            <a:r>
              <a:rPr b="0" i="0" lang="en-US" sz="2000">
                <a:solidFill>
                  <a:srgbClr val="333333"/>
                </a:solidFill>
              </a:rPr>
              <a:t>We can understand it with the following visual representation where Right Outer Join returns all records from the left-hand table and only the matching records from the other table:</a:t>
            </a:r>
            <a:endParaRPr/>
          </a:p>
        </p:txBody>
      </p:sp>
      <p:pic>
        <p:nvPicPr>
          <p:cNvPr id="1144" name="Google Shape;1144;p117"/>
          <p:cNvPicPr preferRelativeResize="0"/>
          <p:nvPr/>
        </p:nvPicPr>
        <p:blipFill rotWithShape="1">
          <a:blip r:embed="rId3">
            <a:alphaModFix/>
          </a:blip>
          <a:srcRect b="0" l="0" r="0" t="0"/>
          <a:stretch/>
        </p:blipFill>
        <p:spPr>
          <a:xfrm>
            <a:off x="1639047" y="4308576"/>
            <a:ext cx="2382538" cy="1825895"/>
          </a:xfrm>
          <a:prstGeom prst="rect">
            <a:avLst/>
          </a:prstGeom>
          <a:noFill/>
          <a:ln>
            <a:noFill/>
          </a:ln>
        </p:spPr>
      </p:pic>
      <p:pic>
        <p:nvPicPr>
          <p:cNvPr id="1145" name="Google Shape;1145;p11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8"/>
          <p:cNvSpPr txBox="1"/>
          <p:nvPr>
            <p:ph idx="1" type="body"/>
          </p:nvPr>
        </p:nvSpPr>
        <p:spPr>
          <a:xfrm>
            <a:off x="628651" y="1930400"/>
            <a:ext cx="6783665" cy="279252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i="0" lang="en-US" sz="2400"/>
              <a:t>RIGHT JOIN Syntax</a:t>
            </a:r>
            <a:endParaRPr/>
          </a:p>
          <a:p>
            <a:pPr indent="0" lvl="1" marL="457200" rtl="0" algn="just">
              <a:lnSpc>
                <a:spcPct val="90000"/>
              </a:lnSpc>
              <a:spcBef>
                <a:spcPts val="500"/>
              </a:spcBef>
              <a:spcAft>
                <a:spcPts val="0"/>
              </a:spcAft>
              <a:buClr>
                <a:schemeClr val="dk1"/>
              </a:buClr>
              <a:buSzPts val="2000"/>
              <a:buNone/>
            </a:pPr>
            <a:r>
              <a:rPr b="1" i="0" lang="en-US" sz="2000"/>
              <a:t>SELECT</a:t>
            </a:r>
            <a:r>
              <a:rPr b="0" i="0" lang="en-US" sz="2000"/>
              <a:t> column_list  </a:t>
            </a:r>
            <a:endParaRPr/>
          </a:p>
          <a:p>
            <a:pPr indent="0" lvl="1" marL="457200" rtl="0" algn="just">
              <a:lnSpc>
                <a:spcPct val="90000"/>
              </a:lnSpc>
              <a:spcBef>
                <a:spcPts val="500"/>
              </a:spcBef>
              <a:spcAft>
                <a:spcPts val="0"/>
              </a:spcAft>
              <a:buClr>
                <a:schemeClr val="dk1"/>
              </a:buClr>
              <a:buSzPts val="2000"/>
              <a:buNone/>
            </a:pPr>
            <a:r>
              <a:rPr b="1" i="0" lang="en-US" sz="2000"/>
              <a:t>FROM</a:t>
            </a:r>
            <a:r>
              <a:rPr b="0" i="0" lang="en-US" sz="2000"/>
              <a:t> Table1  </a:t>
            </a:r>
            <a:endParaRPr/>
          </a:p>
          <a:p>
            <a:pPr indent="0" lvl="1" marL="457200" rtl="0" algn="just">
              <a:lnSpc>
                <a:spcPct val="90000"/>
              </a:lnSpc>
              <a:spcBef>
                <a:spcPts val="500"/>
              </a:spcBef>
              <a:spcAft>
                <a:spcPts val="0"/>
              </a:spcAft>
              <a:buClr>
                <a:schemeClr val="dk1"/>
              </a:buClr>
              <a:buSzPts val="2000"/>
              <a:buNone/>
            </a:pPr>
            <a:r>
              <a:rPr b="0" i="0" lang="en-US" sz="2000"/>
              <a:t>RIGHT [OUTER] JOIN Table2   </a:t>
            </a:r>
            <a:endParaRPr/>
          </a:p>
          <a:p>
            <a:pPr indent="0" lvl="1" marL="457200" rtl="0" algn="just">
              <a:lnSpc>
                <a:spcPct val="90000"/>
              </a:lnSpc>
              <a:spcBef>
                <a:spcPts val="500"/>
              </a:spcBef>
              <a:spcAft>
                <a:spcPts val="0"/>
              </a:spcAft>
              <a:buClr>
                <a:schemeClr val="dk1"/>
              </a:buClr>
              <a:buSzPts val="2000"/>
              <a:buNone/>
            </a:pPr>
            <a:r>
              <a:rPr b="1" i="0" lang="en-US" sz="2000"/>
              <a:t>ON</a:t>
            </a:r>
            <a:r>
              <a:rPr b="0" i="0" lang="en-US" sz="2000"/>
              <a:t> join_condition;  </a:t>
            </a:r>
            <a:endParaRPr/>
          </a:p>
        </p:txBody>
      </p:sp>
      <p:sp>
        <p:nvSpPr>
          <p:cNvPr id="1151" name="Google Shape;1151;p11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RIGHT JOIN</a:t>
            </a:r>
            <a:endParaRPr/>
          </a:p>
        </p:txBody>
      </p:sp>
      <p:pic>
        <p:nvPicPr>
          <p:cNvPr id="1152" name="Google Shape;1152;p11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19"/>
          <p:cNvSpPr txBox="1"/>
          <p:nvPr>
            <p:ph idx="1" type="body"/>
          </p:nvPr>
        </p:nvSpPr>
        <p:spPr>
          <a:xfrm>
            <a:off x="628651" y="1930401"/>
            <a:ext cx="6783665" cy="1398726"/>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None/>
            </a:pPr>
            <a:r>
              <a:rPr b="1" i="0" lang="en-US" sz="2000"/>
              <a:t>RIGHT JOIN clause for joining two tables</a:t>
            </a:r>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Here, we are going to create two tables "</a:t>
            </a:r>
            <a:r>
              <a:rPr b="1" i="0" lang="en-US" sz="2000">
                <a:solidFill>
                  <a:srgbClr val="333333"/>
                </a:solidFill>
              </a:rPr>
              <a:t>customers"</a:t>
            </a:r>
            <a:r>
              <a:rPr b="0" i="0" lang="en-US" sz="2000">
                <a:solidFill>
                  <a:srgbClr val="333333"/>
                </a:solidFill>
              </a:rPr>
              <a:t> and "</a:t>
            </a:r>
            <a:r>
              <a:rPr b="1" i="0" lang="en-US" sz="2000">
                <a:solidFill>
                  <a:srgbClr val="333333"/>
                </a:solidFill>
              </a:rPr>
              <a:t>orders"</a:t>
            </a:r>
            <a:r>
              <a:rPr b="0" i="0" lang="en-US" sz="2000">
                <a:solidFill>
                  <a:srgbClr val="333333"/>
                </a:solidFill>
              </a:rPr>
              <a:t> that contains the following data:</a:t>
            </a:r>
            <a:endParaRPr/>
          </a:p>
        </p:txBody>
      </p:sp>
      <p:sp>
        <p:nvSpPr>
          <p:cNvPr id="1158" name="Google Shape;1158;p119"/>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RIGHT JOIN</a:t>
            </a:r>
            <a:endParaRPr/>
          </a:p>
        </p:txBody>
      </p:sp>
      <p:pic>
        <p:nvPicPr>
          <p:cNvPr id="1159" name="Google Shape;1159;p119"/>
          <p:cNvPicPr preferRelativeResize="0"/>
          <p:nvPr/>
        </p:nvPicPr>
        <p:blipFill rotWithShape="1">
          <a:blip r:embed="rId3">
            <a:alphaModFix/>
          </a:blip>
          <a:srcRect b="0" l="0" r="6672" t="0"/>
          <a:stretch/>
        </p:blipFill>
        <p:spPr>
          <a:xfrm>
            <a:off x="628650" y="3415684"/>
            <a:ext cx="3685898" cy="24613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60" name="Google Shape;1160;p119"/>
          <p:cNvPicPr preferRelativeResize="0"/>
          <p:nvPr/>
        </p:nvPicPr>
        <p:blipFill rotWithShape="1">
          <a:blip r:embed="rId4">
            <a:alphaModFix/>
          </a:blip>
          <a:srcRect b="0" l="0" r="0" t="0"/>
          <a:stretch/>
        </p:blipFill>
        <p:spPr>
          <a:xfrm>
            <a:off x="4361155" y="3329127"/>
            <a:ext cx="3031436" cy="254789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61" name="Google Shape;1161;p119"/>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WHAT IS SQL?</a:t>
            </a:r>
            <a:endParaRPr sz="3200">
              <a:solidFill>
                <a:srgbClr val="00468D"/>
              </a:solidFill>
              <a:latin typeface="Calibri"/>
              <a:ea typeface="Calibri"/>
              <a:cs typeface="Calibri"/>
              <a:sym typeface="Calibri"/>
            </a:endParaRPr>
          </a:p>
        </p:txBody>
      </p:sp>
      <p:sp>
        <p:nvSpPr>
          <p:cNvPr id="318" name="Google Shape;318;p12"/>
          <p:cNvSpPr txBox="1"/>
          <p:nvPr>
            <p:ph idx="1" type="body"/>
          </p:nvPr>
        </p:nvSpPr>
        <p:spPr>
          <a:xfrm>
            <a:off x="714348" y="1571612"/>
            <a:ext cx="6783665" cy="378621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SQL is a programming language for Relational Databases. It is designed over relational algebra and tuple relational calculus. SQL comes as a package with all major distributions of RDBMS.</a:t>
            </a:r>
            <a:endParaRPr/>
          </a:p>
          <a:p>
            <a:pPr indent="-127000" lvl="0" marL="228600" rtl="0" algn="l">
              <a:lnSpc>
                <a:spcPct val="90000"/>
              </a:lnSpc>
              <a:spcBef>
                <a:spcPts val="1000"/>
              </a:spcBef>
              <a:spcAft>
                <a:spcPts val="0"/>
              </a:spcAft>
              <a:buClr>
                <a:schemeClr val="dk1"/>
              </a:buClr>
              <a:buSzPts val="1600"/>
              <a:buNone/>
            </a:pPr>
            <a:r>
              <a:t/>
            </a:r>
            <a:endParaRPr sz="1600"/>
          </a:p>
          <a:p>
            <a:pPr indent="-228600" lvl="0" marL="228600" rtl="0" algn="l">
              <a:lnSpc>
                <a:spcPct val="90000"/>
              </a:lnSpc>
              <a:spcBef>
                <a:spcPts val="1000"/>
              </a:spcBef>
              <a:spcAft>
                <a:spcPts val="0"/>
              </a:spcAft>
              <a:buClr>
                <a:schemeClr val="dk1"/>
              </a:buClr>
              <a:buSzPts val="2000"/>
              <a:buChar char="•"/>
            </a:pPr>
            <a:r>
              <a:rPr lang="en-US" sz="2000"/>
              <a:t>SQL comprises both data definition and data manipulation languages. Using the data definition properties of SQL, one can design and modify database schema, whereas data manipulation properties allows SQL to store and retrieve data from  Database.</a:t>
            </a:r>
            <a:endParaRPr sz="2000"/>
          </a:p>
        </p:txBody>
      </p:sp>
      <p:pic>
        <p:nvPicPr>
          <p:cNvPr id="319" name="Google Shape;319;p12"/>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pic>
        <p:nvPicPr>
          <p:cNvPr id="1166" name="Google Shape;1166;p120"/>
          <p:cNvPicPr preferRelativeResize="0"/>
          <p:nvPr>
            <p:ph idx="1" type="body"/>
          </p:nvPr>
        </p:nvPicPr>
        <p:blipFill rotWithShape="1">
          <a:blip r:embed="rId3">
            <a:alphaModFix/>
          </a:blip>
          <a:srcRect b="0" l="0" r="0" t="0"/>
          <a:stretch/>
        </p:blipFill>
        <p:spPr>
          <a:xfrm>
            <a:off x="1205144" y="2246050"/>
            <a:ext cx="5825971" cy="3433177"/>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167" name="Google Shape;1167;p120"/>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RIGHT JOIN</a:t>
            </a:r>
            <a:endParaRPr/>
          </a:p>
        </p:txBody>
      </p:sp>
      <p:sp>
        <p:nvSpPr>
          <p:cNvPr id="1168" name="Google Shape;1168;p120"/>
          <p:cNvSpPr txBox="1"/>
          <p:nvPr/>
        </p:nvSpPr>
        <p:spPr>
          <a:xfrm>
            <a:off x="1205144" y="1783702"/>
            <a:ext cx="457089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a:solidFill>
                  <a:schemeClr val="dk1"/>
                </a:solidFill>
                <a:latin typeface="Calibri"/>
                <a:ea typeface="Calibri"/>
                <a:cs typeface="Calibri"/>
                <a:sym typeface="Calibri"/>
              </a:rPr>
              <a:t>RIGHT JOIN clause for joining two tables</a:t>
            </a:r>
            <a:endParaRPr/>
          </a:p>
        </p:txBody>
      </p:sp>
      <p:pic>
        <p:nvPicPr>
          <p:cNvPr id="1169" name="Google Shape;1169;p12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21"/>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RIGHT JOIN WITH WHERE CLAUSE</a:t>
            </a:r>
            <a:endParaRPr sz="3600">
              <a:solidFill>
                <a:srgbClr val="00468D"/>
              </a:solidFill>
              <a:latin typeface="Calibri"/>
              <a:ea typeface="Calibri"/>
              <a:cs typeface="Calibri"/>
              <a:sym typeface="Calibri"/>
            </a:endParaRPr>
          </a:p>
        </p:txBody>
      </p:sp>
      <p:sp>
        <p:nvSpPr>
          <p:cNvPr id="1175" name="Google Shape;1175;p121"/>
          <p:cNvSpPr txBox="1"/>
          <p:nvPr>
            <p:ph idx="1" type="body"/>
          </p:nvPr>
        </p:nvSpPr>
        <p:spPr>
          <a:xfrm>
            <a:off x="628651" y="1930401"/>
            <a:ext cx="6783665" cy="848311"/>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lang="en-US" sz="2000"/>
              <a:t>MySQL </a:t>
            </a:r>
            <a:r>
              <a:rPr b="0" i="0" lang="en-US" sz="2000"/>
              <a:t> uses the </a:t>
            </a:r>
            <a:r>
              <a:rPr lang="en-US" sz="2000"/>
              <a:t>WHERE clause</a:t>
            </a:r>
            <a:r>
              <a:rPr b="0" i="0" lang="en-US" sz="2000"/>
              <a:t> to provide the </a:t>
            </a:r>
            <a:r>
              <a:rPr b="1" i="0" lang="en-US" sz="2000"/>
              <a:t>filter</a:t>
            </a:r>
            <a:r>
              <a:rPr b="0" i="0" lang="en-US" sz="2000"/>
              <a:t> result from the table. The following example illustrates this with the Right Join clause:</a:t>
            </a:r>
            <a:endParaRPr/>
          </a:p>
        </p:txBody>
      </p:sp>
      <p:pic>
        <p:nvPicPr>
          <p:cNvPr id="1176" name="Google Shape;1176;p121"/>
          <p:cNvPicPr preferRelativeResize="0"/>
          <p:nvPr/>
        </p:nvPicPr>
        <p:blipFill rotWithShape="1">
          <a:blip r:embed="rId3">
            <a:alphaModFix/>
          </a:blip>
          <a:srcRect b="0" l="0" r="0" t="0"/>
          <a:stretch/>
        </p:blipFill>
        <p:spPr>
          <a:xfrm>
            <a:off x="1065320" y="2778711"/>
            <a:ext cx="5941767" cy="300065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177" name="Google Shape;1177;p12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22"/>
          <p:cNvSpPr txBox="1"/>
          <p:nvPr>
            <p:ph type="title"/>
          </p:nvPr>
        </p:nvSpPr>
        <p:spPr>
          <a:xfrm>
            <a:off x="609247" y="500042"/>
            <a:ext cx="6783665" cy="7143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CROSS JOIN</a:t>
            </a:r>
            <a:endParaRPr/>
          </a:p>
        </p:txBody>
      </p:sp>
      <p:sp>
        <p:nvSpPr>
          <p:cNvPr id="1183" name="Google Shape;1183;p122"/>
          <p:cNvSpPr txBox="1"/>
          <p:nvPr>
            <p:ph idx="1" type="body"/>
          </p:nvPr>
        </p:nvSpPr>
        <p:spPr>
          <a:xfrm>
            <a:off x="628651" y="1214422"/>
            <a:ext cx="6783665" cy="3143272"/>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1800"/>
              <a:buChar char="•"/>
            </a:pPr>
            <a:r>
              <a:rPr b="0" i="0" lang="en-US" sz="1800">
                <a:solidFill>
                  <a:srgbClr val="333333"/>
                </a:solidFill>
              </a:rPr>
              <a:t>CROSS JOIN is used to combine all possibilities of the two or more tables and returns the result that contains every row from all contributing tables. </a:t>
            </a:r>
            <a:endParaRPr b="0" i="0" sz="1800">
              <a:solidFill>
                <a:srgbClr val="333333"/>
              </a:solidFill>
            </a:endParaRPr>
          </a:p>
          <a:p>
            <a:pPr indent="-228600" lvl="0" marL="228600" rtl="0" algn="just">
              <a:lnSpc>
                <a:spcPct val="90000"/>
              </a:lnSpc>
              <a:spcBef>
                <a:spcPts val="1000"/>
              </a:spcBef>
              <a:spcAft>
                <a:spcPts val="0"/>
              </a:spcAft>
              <a:buClr>
                <a:srgbClr val="333333"/>
              </a:buClr>
              <a:buSzPts val="1800"/>
              <a:buChar char="•"/>
            </a:pPr>
            <a:r>
              <a:rPr b="0" i="0" lang="en-US" sz="1800">
                <a:solidFill>
                  <a:srgbClr val="333333"/>
                </a:solidFill>
              </a:rPr>
              <a:t>The CROSS JOIN is also known as CARTESIAN JOIN, which provides the Cartesian product of all associated tables. The Cartesian product can be explained as all rows present in the first table multiplied by all rows present in the second table. It is similar to the Inner Join, where the join condition is not available with this clause.</a:t>
            </a:r>
            <a:endParaRPr/>
          </a:p>
          <a:p>
            <a:pPr indent="-228600" lvl="0" marL="228600" rtl="0" algn="just">
              <a:lnSpc>
                <a:spcPct val="90000"/>
              </a:lnSpc>
              <a:spcBef>
                <a:spcPts val="1000"/>
              </a:spcBef>
              <a:spcAft>
                <a:spcPts val="0"/>
              </a:spcAft>
              <a:buClr>
                <a:srgbClr val="333333"/>
              </a:buClr>
              <a:buSzPts val="1800"/>
              <a:buChar char="•"/>
            </a:pPr>
            <a:r>
              <a:rPr b="0" i="0" lang="en-US" sz="1800">
                <a:solidFill>
                  <a:srgbClr val="333333"/>
                </a:solidFill>
              </a:rPr>
              <a:t>We can understand it with the following visual representation where CROSS JOIN returns all the records from table1 and table2, and each row is the combination of rows of both tables.</a:t>
            </a:r>
            <a:endParaRPr/>
          </a:p>
        </p:txBody>
      </p:sp>
      <p:pic>
        <p:nvPicPr>
          <p:cNvPr id="1184" name="Google Shape;1184;p122"/>
          <p:cNvPicPr preferRelativeResize="0"/>
          <p:nvPr/>
        </p:nvPicPr>
        <p:blipFill rotWithShape="1">
          <a:blip r:embed="rId3">
            <a:alphaModFix/>
          </a:blip>
          <a:srcRect b="0" l="0" r="0" t="0"/>
          <a:stretch/>
        </p:blipFill>
        <p:spPr>
          <a:xfrm>
            <a:off x="2500298" y="4429146"/>
            <a:ext cx="2780498" cy="2000250"/>
          </a:xfrm>
          <a:prstGeom prst="rect">
            <a:avLst/>
          </a:prstGeom>
          <a:noFill/>
          <a:ln>
            <a:noFill/>
          </a:ln>
        </p:spPr>
      </p:pic>
      <p:pic>
        <p:nvPicPr>
          <p:cNvPr id="1185" name="Google Shape;1185;p12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23"/>
          <p:cNvSpPr txBox="1"/>
          <p:nvPr>
            <p:ph idx="1" type="body"/>
          </p:nvPr>
        </p:nvSpPr>
        <p:spPr>
          <a:xfrm>
            <a:off x="628651" y="1571613"/>
            <a:ext cx="6783665" cy="292895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The CROSS JOIN keyword is always used with the SELECT statement and must be written after the FROM clause. </a:t>
            </a:r>
            <a:endParaRPr b="0" i="0" sz="2000"/>
          </a:p>
          <a:p>
            <a:pPr indent="-228600" lvl="0" marL="228600" rtl="0" algn="just">
              <a:lnSpc>
                <a:spcPct val="90000"/>
              </a:lnSpc>
              <a:spcBef>
                <a:spcPts val="1000"/>
              </a:spcBef>
              <a:spcAft>
                <a:spcPts val="0"/>
              </a:spcAft>
              <a:buClr>
                <a:schemeClr val="dk1"/>
              </a:buClr>
              <a:buSzPts val="2000"/>
              <a:buNone/>
            </a:pPr>
            <a:r>
              <a:t/>
            </a:r>
            <a:endParaRPr b="0" i="0" sz="2000"/>
          </a:p>
          <a:p>
            <a:pPr indent="-228600" lvl="0" marL="228600" rtl="0" algn="just">
              <a:lnSpc>
                <a:spcPct val="90000"/>
              </a:lnSpc>
              <a:spcBef>
                <a:spcPts val="1000"/>
              </a:spcBef>
              <a:spcAft>
                <a:spcPts val="0"/>
              </a:spcAft>
              <a:buClr>
                <a:schemeClr val="dk1"/>
              </a:buClr>
              <a:buSzPts val="2000"/>
              <a:buNone/>
            </a:pPr>
            <a:r>
              <a:rPr b="1" lang="en-US" sz="2000"/>
              <a:t>CROSS JOIN Syntax:</a:t>
            </a:r>
            <a:endParaRPr b="0" i="0" sz="2000"/>
          </a:p>
          <a:p>
            <a:pPr indent="-228600" lvl="1" marL="685800" rtl="0" algn="just">
              <a:lnSpc>
                <a:spcPct val="90000"/>
              </a:lnSpc>
              <a:spcBef>
                <a:spcPts val="500"/>
              </a:spcBef>
              <a:spcAft>
                <a:spcPts val="0"/>
              </a:spcAft>
              <a:buClr>
                <a:schemeClr val="dk1"/>
              </a:buClr>
              <a:buSzPts val="1800"/>
              <a:buFont typeface="Arial Narrow"/>
              <a:buAutoNum type="arabicPeriod"/>
            </a:pPr>
            <a:r>
              <a:rPr b="1" lang="en-US" sz="1800"/>
              <a:t>SELECT</a:t>
            </a:r>
            <a:r>
              <a:rPr b="0" lang="en-US" sz="1800"/>
              <a:t> </a:t>
            </a:r>
            <a:r>
              <a:rPr b="1" lang="en-US" sz="1800"/>
              <a:t>column</a:t>
            </a:r>
            <a:r>
              <a:rPr b="0" lang="en-US" sz="1800"/>
              <a:t>-lists  </a:t>
            </a:r>
            <a:endParaRPr/>
          </a:p>
          <a:p>
            <a:pPr indent="-228600" lvl="1" marL="685800" rtl="0" algn="just">
              <a:lnSpc>
                <a:spcPct val="90000"/>
              </a:lnSpc>
              <a:spcBef>
                <a:spcPts val="500"/>
              </a:spcBef>
              <a:spcAft>
                <a:spcPts val="0"/>
              </a:spcAft>
              <a:buClr>
                <a:schemeClr val="dk1"/>
              </a:buClr>
              <a:buSzPts val="1800"/>
              <a:buFont typeface="Arial Narrow"/>
              <a:buAutoNum type="arabicPeriod"/>
            </a:pPr>
            <a:r>
              <a:rPr b="1" i="0" lang="en-US" sz="1800"/>
              <a:t>FROM</a:t>
            </a:r>
            <a:r>
              <a:rPr b="0" i="0" lang="en-US" sz="1800"/>
              <a:t> table1  </a:t>
            </a:r>
            <a:endParaRPr/>
          </a:p>
          <a:p>
            <a:pPr indent="-228600" lvl="1" marL="685800" rtl="0" algn="just">
              <a:lnSpc>
                <a:spcPct val="90000"/>
              </a:lnSpc>
              <a:spcBef>
                <a:spcPts val="500"/>
              </a:spcBef>
              <a:spcAft>
                <a:spcPts val="0"/>
              </a:spcAft>
              <a:buClr>
                <a:schemeClr val="dk1"/>
              </a:buClr>
              <a:buSzPts val="1800"/>
              <a:buFont typeface="Arial Narrow"/>
              <a:buAutoNum type="arabicPeriod"/>
            </a:pPr>
            <a:r>
              <a:rPr b="0" i="0" lang="en-US" sz="1800"/>
              <a:t>CROSS JOIN table2;  </a:t>
            </a:r>
            <a:endParaRPr/>
          </a:p>
        </p:txBody>
      </p:sp>
      <p:sp>
        <p:nvSpPr>
          <p:cNvPr id="1191" name="Google Shape;1191;p123"/>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CROSS JOIN</a:t>
            </a:r>
            <a:endParaRPr/>
          </a:p>
        </p:txBody>
      </p:sp>
      <p:pic>
        <p:nvPicPr>
          <p:cNvPr id="1192" name="Google Shape;1192;p123"/>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24"/>
          <p:cNvSpPr txBox="1"/>
          <p:nvPr>
            <p:ph idx="1" type="body"/>
          </p:nvPr>
        </p:nvSpPr>
        <p:spPr>
          <a:xfrm>
            <a:off x="628651" y="1930400"/>
            <a:ext cx="6783665" cy="149860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1" i="0" lang="en-US" sz="2000"/>
              <a:t>CROSS JOIN clause for joining two tables</a:t>
            </a:r>
            <a:endParaRPr/>
          </a:p>
          <a:p>
            <a:pPr indent="-228600" lvl="0" marL="228600" rtl="0" algn="just">
              <a:lnSpc>
                <a:spcPct val="90000"/>
              </a:lnSpc>
              <a:spcBef>
                <a:spcPts val="1000"/>
              </a:spcBef>
              <a:spcAft>
                <a:spcPts val="0"/>
              </a:spcAft>
              <a:buClr>
                <a:schemeClr val="dk1"/>
              </a:buClr>
              <a:buSzPts val="2000"/>
              <a:buChar char="•"/>
            </a:pPr>
            <a:r>
              <a:rPr i="0" lang="en-US" sz="2000"/>
              <a:t>Here,we are going to create two tables "customers" and "contacts" that contains the following data:</a:t>
            </a:r>
            <a:endParaRPr/>
          </a:p>
        </p:txBody>
      </p:sp>
      <p:sp>
        <p:nvSpPr>
          <p:cNvPr id="1198" name="Google Shape;1198;p124"/>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CROSS JOIN</a:t>
            </a:r>
            <a:endParaRPr/>
          </a:p>
        </p:txBody>
      </p:sp>
      <p:pic>
        <p:nvPicPr>
          <p:cNvPr id="1199" name="Google Shape;1199;p124"/>
          <p:cNvPicPr preferRelativeResize="0"/>
          <p:nvPr/>
        </p:nvPicPr>
        <p:blipFill rotWithShape="1">
          <a:blip r:embed="rId3">
            <a:alphaModFix/>
          </a:blip>
          <a:srcRect b="0" l="0" r="6672" t="0"/>
          <a:stretch/>
        </p:blipFill>
        <p:spPr>
          <a:xfrm>
            <a:off x="628650" y="3415684"/>
            <a:ext cx="3685898" cy="24613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200" name="Google Shape;1200;p124"/>
          <p:cNvPicPr preferRelativeResize="0"/>
          <p:nvPr/>
        </p:nvPicPr>
        <p:blipFill rotWithShape="1">
          <a:blip r:embed="rId4">
            <a:alphaModFix/>
          </a:blip>
          <a:srcRect b="0" l="0" r="0" t="0"/>
          <a:stretch/>
        </p:blipFill>
        <p:spPr>
          <a:xfrm>
            <a:off x="4374472" y="3415683"/>
            <a:ext cx="3018119" cy="24613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201" name="Google Shape;1201;p124"/>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25"/>
          <p:cNvSpPr txBox="1"/>
          <p:nvPr>
            <p:ph idx="1" type="body"/>
          </p:nvPr>
        </p:nvSpPr>
        <p:spPr>
          <a:xfrm>
            <a:off x="609601" y="1343213"/>
            <a:ext cx="6783665" cy="315650"/>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i="0" lang="en-US" sz="2000"/>
              <a:t>CROSS JOIN clause for joining two tables</a:t>
            </a:r>
            <a:endParaRPr/>
          </a:p>
        </p:txBody>
      </p:sp>
      <p:sp>
        <p:nvSpPr>
          <p:cNvPr id="1207" name="Google Shape;1207;p125"/>
          <p:cNvSpPr txBox="1"/>
          <p:nvPr>
            <p:ph type="title"/>
          </p:nvPr>
        </p:nvSpPr>
        <p:spPr>
          <a:xfrm>
            <a:off x="609600" y="365126"/>
            <a:ext cx="6782991" cy="6824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CROSS JOIN</a:t>
            </a:r>
            <a:endParaRPr/>
          </a:p>
        </p:txBody>
      </p:sp>
      <p:pic>
        <p:nvPicPr>
          <p:cNvPr id="1208" name="Google Shape;1208;p125"/>
          <p:cNvPicPr preferRelativeResize="0"/>
          <p:nvPr/>
        </p:nvPicPr>
        <p:blipFill rotWithShape="1">
          <a:blip r:embed="rId3">
            <a:alphaModFix/>
          </a:blip>
          <a:srcRect b="0" l="0" r="0" t="0"/>
          <a:stretch/>
        </p:blipFill>
        <p:spPr>
          <a:xfrm>
            <a:off x="609600" y="1676618"/>
            <a:ext cx="6782991" cy="481625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209" name="Google Shape;1209;p12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2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SELF JOIN</a:t>
            </a:r>
            <a:endParaRPr/>
          </a:p>
        </p:txBody>
      </p:sp>
      <p:sp>
        <p:nvSpPr>
          <p:cNvPr id="1215" name="Google Shape;1215;p126"/>
          <p:cNvSpPr txBox="1"/>
          <p:nvPr>
            <p:ph idx="1" type="body"/>
          </p:nvPr>
        </p:nvSpPr>
        <p:spPr>
          <a:xfrm>
            <a:off x="728524" y="1965587"/>
            <a:ext cx="6783665" cy="250843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A SELF JOIN is a join that is used to join a table with </a:t>
            </a:r>
            <a:r>
              <a:rPr b="1" i="0" lang="en-US" sz="2000">
                <a:solidFill>
                  <a:srgbClr val="333333"/>
                </a:solidFill>
              </a:rPr>
              <a:t>itself</a:t>
            </a:r>
            <a:r>
              <a:rPr b="0" i="0" lang="en-US" sz="2000">
                <a:solidFill>
                  <a:srgbClr val="333333"/>
                </a:solidFill>
              </a:rPr>
              <a:t>.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 There is a need to combine data with other data in the same table itself. </a:t>
            </a:r>
            <a:endParaRPr/>
          </a:p>
          <a:p>
            <a:pPr indent="-228600" lvl="0" marL="228600" rtl="0" algn="just">
              <a:lnSpc>
                <a:spcPct val="90000"/>
              </a:lnSpc>
              <a:spcBef>
                <a:spcPts val="1000"/>
              </a:spcBef>
              <a:spcAft>
                <a:spcPts val="0"/>
              </a:spcAft>
              <a:buClr>
                <a:schemeClr val="dk1"/>
              </a:buClr>
              <a:buSzPts val="2000"/>
              <a:buNone/>
            </a:pPr>
            <a:r>
              <a:rPr b="1" i="0" lang="en-US" sz="2000"/>
              <a:t>SELF JOIN Syntax:</a:t>
            </a:r>
            <a:endParaRPr b="1" i="0" sz="2000"/>
          </a:p>
          <a:p>
            <a:pPr indent="0" lvl="1" marL="457200" rtl="0" algn="just">
              <a:lnSpc>
                <a:spcPct val="90000"/>
              </a:lnSpc>
              <a:spcBef>
                <a:spcPts val="500"/>
              </a:spcBef>
              <a:spcAft>
                <a:spcPts val="0"/>
              </a:spcAft>
              <a:buClr>
                <a:schemeClr val="dk1"/>
              </a:buClr>
              <a:buSzPts val="1800"/>
              <a:buNone/>
            </a:pPr>
            <a:r>
              <a:rPr b="1" i="0" lang="en-US" sz="1800"/>
              <a:t>SELECT</a:t>
            </a:r>
            <a:r>
              <a:rPr b="0" i="0" lang="en-US" sz="1800"/>
              <a:t> s1.col_name, s2.col_name...  </a:t>
            </a:r>
            <a:endParaRPr/>
          </a:p>
          <a:p>
            <a:pPr indent="0" lvl="1" marL="457200" rtl="0" algn="just">
              <a:lnSpc>
                <a:spcPct val="90000"/>
              </a:lnSpc>
              <a:spcBef>
                <a:spcPts val="500"/>
              </a:spcBef>
              <a:spcAft>
                <a:spcPts val="0"/>
              </a:spcAft>
              <a:buClr>
                <a:schemeClr val="dk1"/>
              </a:buClr>
              <a:buSzPts val="1800"/>
              <a:buNone/>
            </a:pPr>
            <a:r>
              <a:rPr b="1" i="0" lang="en-US" sz="1800"/>
              <a:t>FROM</a:t>
            </a:r>
            <a:r>
              <a:rPr b="0" i="0" lang="en-US" sz="1800"/>
              <a:t> table1 s1, table1 s2  </a:t>
            </a:r>
            <a:endParaRPr/>
          </a:p>
          <a:p>
            <a:pPr indent="0" lvl="1" marL="457200" rtl="0" algn="just">
              <a:lnSpc>
                <a:spcPct val="90000"/>
              </a:lnSpc>
              <a:spcBef>
                <a:spcPts val="500"/>
              </a:spcBef>
              <a:spcAft>
                <a:spcPts val="0"/>
              </a:spcAft>
              <a:buClr>
                <a:schemeClr val="dk1"/>
              </a:buClr>
              <a:buSzPts val="1800"/>
              <a:buNone/>
            </a:pPr>
            <a:r>
              <a:rPr b="1" i="0" lang="en-US" sz="1800"/>
              <a:t>WHERE</a:t>
            </a:r>
            <a:r>
              <a:rPr b="0" i="0" lang="en-US" sz="1800"/>
              <a:t> s1.common_col_name = s2.common_col_name;  </a:t>
            </a:r>
            <a:endParaRPr/>
          </a:p>
        </p:txBody>
      </p:sp>
      <p:pic>
        <p:nvPicPr>
          <p:cNvPr id="1216" name="Google Shape;1216;p12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27"/>
          <p:cNvSpPr txBox="1"/>
          <p:nvPr>
            <p:ph idx="1" type="body"/>
          </p:nvPr>
        </p:nvSpPr>
        <p:spPr>
          <a:xfrm>
            <a:off x="628651" y="1930400"/>
            <a:ext cx="6783665" cy="96372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None/>
            </a:pPr>
            <a:r>
              <a:rPr b="1" i="0" lang="en-US" sz="2000"/>
              <a:t>Example:</a:t>
            </a:r>
            <a:endParaRPr b="1" sz="2000"/>
          </a:p>
          <a:p>
            <a:pPr indent="-228600" lvl="0" marL="228600" rtl="0" algn="l">
              <a:lnSpc>
                <a:spcPct val="90000"/>
              </a:lnSpc>
              <a:spcBef>
                <a:spcPts val="1000"/>
              </a:spcBef>
              <a:spcAft>
                <a:spcPts val="0"/>
              </a:spcAft>
              <a:buClr>
                <a:srgbClr val="333333"/>
              </a:buClr>
              <a:buSzPts val="2000"/>
              <a:buNone/>
            </a:pPr>
            <a:r>
              <a:rPr b="1" i="0" lang="en-US" sz="2000">
                <a:solidFill>
                  <a:srgbClr val="333333"/>
                </a:solidFill>
              </a:rPr>
              <a:t>	</a:t>
            </a:r>
            <a:r>
              <a:rPr b="0" i="0" lang="en-US" sz="2000">
                <a:solidFill>
                  <a:srgbClr val="333333"/>
                </a:solidFill>
              </a:rPr>
              <a:t>create a table </a:t>
            </a:r>
            <a:r>
              <a:rPr b="1" i="0" lang="en-US" sz="2000">
                <a:solidFill>
                  <a:srgbClr val="333333"/>
                </a:solidFill>
              </a:rPr>
              <a:t>"student"</a:t>
            </a:r>
            <a:r>
              <a:rPr b="0" i="0" lang="en-US" sz="2000">
                <a:solidFill>
                  <a:srgbClr val="333333"/>
                </a:solidFill>
              </a:rPr>
              <a:t> in a database that contains the following data:</a:t>
            </a:r>
            <a:endParaRPr sz="2000"/>
          </a:p>
        </p:txBody>
      </p:sp>
      <p:pic>
        <p:nvPicPr>
          <p:cNvPr id="1222" name="Google Shape;1222;p127"/>
          <p:cNvPicPr preferRelativeResize="0"/>
          <p:nvPr/>
        </p:nvPicPr>
        <p:blipFill rotWithShape="1">
          <a:blip r:embed="rId3">
            <a:alphaModFix/>
          </a:blip>
          <a:srcRect b="0" l="0" r="0" t="0"/>
          <a:stretch/>
        </p:blipFill>
        <p:spPr>
          <a:xfrm>
            <a:off x="1356197" y="3018423"/>
            <a:ext cx="3878207" cy="2476855"/>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23" name="Google Shape;1223;p127"/>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SELF JOIN</a:t>
            </a:r>
            <a:endParaRPr/>
          </a:p>
        </p:txBody>
      </p:sp>
      <p:pic>
        <p:nvPicPr>
          <p:cNvPr id="1224" name="Google Shape;1224;p12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28"/>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sp>
        <p:nvSpPr>
          <p:cNvPr id="1230" name="Google Shape;1230;p128"/>
          <p:cNvSpPr txBox="1"/>
          <p:nvPr/>
        </p:nvSpPr>
        <p:spPr>
          <a:xfrm>
            <a:off x="714097" y="1936164"/>
            <a:ext cx="6678812"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UNION operator is used to combine the result-set of two or more SELECT statements.</a:t>
            </a:r>
            <a:endParaRPr/>
          </a:p>
          <a:p>
            <a:pPr indent="-457200" lvl="0" marL="457200" marR="0" rtl="0" algn="l">
              <a:lnSpc>
                <a:spcPct val="100000"/>
              </a:lnSpc>
              <a:spcBef>
                <a:spcPts val="0"/>
              </a:spcBef>
              <a:spcAft>
                <a:spcPts val="0"/>
              </a:spcAft>
              <a:buClr>
                <a:schemeClr val="dk1"/>
              </a:buClr>
              <a:buSzPts val="2000"/>
              <a:buFont typeface="Arial Narrow"/>
              <a:buAutoNum type="arabicPeriod"/>
            </a:pPr>
            <a:r>
              <a:rPr b="0" i="0" lang="en-US" sz="2000" u="none" cap="none" strike="noStrike">
                <a:solidFill>
                  <a:schemeClr val="dk1"/>
                </a:solidFill>
                <a:latin typeface="Calibri"/>
                <a:ea typeface="Calibri"/>
                <a:cs typeface="Calibri"/>
                <a:sym typeface="Calibri"/>
              </a:rPr>
              <a:t>Every SELECT statement within UNION must have the same number of columns</a:t>
            </a:r>
            <a:endParaRPr/>
          </a:p>
          <a:p>
            <a:pPr indent="-457200" lvl="0" marL="457200" marR="0" rtl="0" algn="l">
              <a:lnSpc>
                <a:spcPct val="100000"/>
              </a:lnSpc>
              <a:spcBef>
                <a:spcPts val="0"/>
              </a:spcBef>
              <a:spcAft>
                <a:spcPts val="0"/>
              </a:spcAft>
              <a:buClr>
                <a:schemeClr val="dk1"/>
              </a:buClr>
              <a:buSzPts val="2000"/>
              <a:buFont typeface="Arial Narrow"/>
              <a:buAutoNum type="arabicPeriod"/>
            </a:pPr>
            <a:r>
              <a:rPr b="0" i="0" lang="en-US" sz="2000" u="none" cap="none" strike="noStrike">
                <a:solidFill>
                  <a:schemeClr val="dk1"/>
                </a:solidFill>
                <a:latin typeface="Calibri"/>
                <a:ea typeface="Calibri"/>
                <a:cs typeface="Calibri"/>
                <a:sym typeface="Calibri"/>
              </a:rPr>
              <a:t>The columns must also have similar data types</a:t>
            </a:r>
            <a:endParaRPr/>
          </a:p>
          <a:p>
            <a:pPr indent="-457200" lvl="0" marL="457200" marR="0" rtl="0" algn="l">
              <a:lnSpc>
                <a:spcPct val="100000"/>
              </a:lnSpc>
              <a:spcBef>
                <a:spcPts val="0"/>
              </a:spcBef>
              <a:spcAft>
                <a:spcPts val="0"/>
              </a:spcAft>
              <a:buClr>
                <a:schemeClr val="dk1"/>
              </a:buClr>
              <a:buSzPts val="2000"/>
              <a:buFont typeface="Arial Narrow"/>
              <a:buAutoNum type="arabicPeriod"/>
            </a:pPr>
            <a:r>
              <a:rPr b="0" i="0" lang="en-US" sz="2000" u="none" cap="none" strike="noStrike">
                <a:solidFill>
                  <a:schemeClr val="dk1"/>
                </a:solidFill>
                <a:latin typeface="Calibri"/>
                <a:ea typeface="Calibri"/>
                <a:cs typeface="Calibri"/>
                <a:sym typeface="Calibri"/>
              </a:rPr>
              <a:t>The columns in every SELECT statement must also be in the same order</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a:solidFill>
                  <a:schemeClr val="dk1"/>
                </a:solidFill>
                <a:latin typeface="Calibri"/>
                <a:ea typeface="Calibri"/>
                <a:cs typeface="Calibri"/>
                <a:sym typeface="Calibri"/>
              </a:rPr>
              <a:t>UNION Syntax:</a:t>
            </a:r>
            <a:endParaRPr b="1" i="0" sz="2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SELECT </a:t>
            </a:r>
            <a:r>
              <a:rPr b="0" i="1" lang="en-US" sz="2000" u="none" cap="none" strike="noStrike">
                <a:solidFill>
                  <a:schemeClr val="dk1"/>
                </a:solidFill>
                <a:latin typeface="Calibri"/>
                <a:ea typeface="Calibri"/>
                <a:cs typeface="Calibri"/>
                <a:sym typeface="Calibri"/>
              </a:rPr>
              <a:t>column_name(s)</a:t>
            </a:r>
            <a:r>
              <a:rPr b="0" i="0" lang="en-US" sz="2000" u="none" cap="none" strike="noStrike">
                <a:solidFill>
                  <a:schemeClr val="dk1"/>
                </a:solidFill>
                <a:latin typeface="Calibri"/>
                <a:ea typeface="Calibri"/>
                <a:cs typeface="Calibri"/>
                <a:sym typeface="Calibri"/>
              </a:rPr>
              <a:t> FROM </a:t>
            </a:r>
            <a:r>
              <a:rPr b="0" i="1" lang="en-US" sz="2000" u="none" cap="none" strike="noStrike">
                <a:solidFill>
                  <a:schemeClr val="dk1"/>
                </a:solidFill>
                <a:latin typeface="Calibri"/>
                <a:ea typeface="Calibri"/>
                <a:cs typeface="Calibri"/>
                <a:sym typeface="Calibri"/>
              </a:rPr>
              <a:t>table1</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UNION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SELECT </a:t>
            </a:r>
            <a:r>
              <a:rPr b="0" i="1" lang="en-US" sz="2000" u="none" cap="none" strike="noStrike">
                <a:solidFill>
                  <a:schemeClr val="dk1"/>
                </a:solidFill>
                <a:latin typeface="Calibri"/>
                <a:ea typeface="Calibri"/>
                <a:cs typeface="Calibri"/>
                <a:sym typeface="Calibri"/>
              </a:rPr>
              <a:t>column_name(s)</a:t>
            </a:r>
            <a:r>
              <a:rPr b="0" i="0" lang="en-US" sz="2000" u="none" cap="none" strike="noStrike">
                <a:solidFill>
                  <a:schemeClr val="dk1"/>
                </a:solidFill>
                <a:latin typeface="Calibri"/>
                <a:ea typeface="Calibri"/>
                <a:cs typeface="Calibri"/>
                <a:sym typeface="Calibri"/>
              </a:rPr>
              <a:t> FROM </a:t>
            </a:r>
            <a:r>
              <a:rPr b="0" i="1" lang="en-US" sz="2000" u="none" cap="none" strike="noStrike">
                <a:solidFill>
                  <a:schemeClr val="dk1"/>
                </a:solidFill>
                <a:latin typeface="Calibri"/>
                <a:ea typeface="Calibri"/>
                <a:cs typeface="Calibri"/>
                <a:sym typeface="Calibri"/>
              </a:rPr>
              <a:t>table2</a:t>
            </a:r>
            <a:r>
              <a:rPr b="0" i="0" lang="en-US" sz="2000" u="none" cap="none" strike="noStrike">
                <a:solidFill>
                  <a:schemeClr val="dk1"/>
                </a:solidFill>
                <a:latin typeface="Calibri"/>
                <a:ea typeface="Calibri"/>
                <a:cs typeface="Calibri"/>
                <a:sym typeface="Calibri"/>
              </a:rPr>
              <a:t>;</a:t>
            </a:r>
            <a:endParaRPr/>
          </a:p>
        </p:txBody>
      </p:sp>
      <p:pic>
        <p:nvPicPr>
          <p:cNvPr id="1231" name="Google Shape;1231;p12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9"/>
          <p:cNvSpPr txBox="1"/>
          <p:nvPr/>
        </p:nvSpPr>
        <p:spPr>
          <a:xfrm>
            <a:off x="609243" y="2446334"/>
            <a:ext cx="6247092" cy="19697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UNION ALL Syntax:</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UNION operator selects only distinct values by default. To allow duplicate values, use UNION ALL:</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SELECT </a:t>
            </a:r>
            <a:r>
              <a:rPr b="0" i="1" lang="en-US" sz="2000" u="none" cap="none" strike="noStrike">
                <a:solidFill>
                  <a:schemeClr val="dk1"/>
                </a:solidFill>
                <a:latin typeface="Calibri"/>
                <a:ea typeface="Calibri"/>
                <a:cs typeface="Calibri"/>
                <a:sym typeface="Calibri"/>
              </a:rPr>
              <a:t>column_name(s)</a:t>
            </a:r>
            <a:r>
              <a:rPr b="0" i="0" lang="en-US" sz="2000" u="none" cap="none" strike="noStrike">
                <a:solidFill>
                  <a:schemeClr val="dk1"/>
                </a:solidFill>
                <a:latin typeface="Calibri"/>
                <a:ea typeface="Calibri"/>
                <a:cs typeface="Calibri"/>
                <a:sym typeface="Calibri"/>
              </a:rPr>
              <a:t> FROM </a:t>
            </a:r>
            <a:r>
              <a:rPr b="0" i="1" lang="en-US" sz="2000" u="none" cap="none" strike="noStrike">
                <a:solidFill>
                  <a:schemeClr val="dk1"/>
                </a:solidFill>
                <a:latin typeface="Calibri"/>
                <a:ea typeface="Calibri"/>
                <a:cs typeface="Calibri"/>
                <a:sym typeface="Calibri"/>
              </a:rPr>
              <a:t>table1</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UNION ALL</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SELECT </a:t>
            </a:r>
            <a:r>
              <a:rPr b="0" i="1" lang="en-US" sz="2000" u="none" cap="none" strike="noStrike">
                <a:solidFill>
                  <a:schemeClr val="dk1"/>
                </a:solidFill>
                <a:latin typeface="Calibri"/>
                <a:ea typeface="Calibri"/>
                <a:cs typeface="Calibri"/>
                <a:sym typeface="Calibri"/>
              </a:rPr>
              <a:t>column_name(s)</a:t>
            </a:r>
            <a:r>
              <a:rPr b="0" i="0" lang="en-US" sz="2000" u="none" cap="none" strike="noStrike">
                <a:solidFill>
                  <a:schemeClr val="dk1"/>
                </a:solidFill>
                <a:latin typeface="Calibri"/>
                <a:ea typeface="Calibri"/>
                <a:cs typeface="Calibri"/>
                <a:sym typeface="Calibri"/>
              </a:rPr>
              <a:t> FROM </a:t>
            </a:r>
            <a:r>
              <a:rPr b="0" i="1" lang="en-US" sz="2000" u="none" cap="none" strike="noStrike">
                <a:solidFill>
                  <a:schemeClr val="dk1"/>
                </a:solidFill>
                <a:latin typeface="Calibri"/>
                <a:ea typeface="Calibri"/>
                <a:cs typeface="Calibri"/>
                <a:sym typeface="Calibri"/>
              </a:rPr>
              <a:t>table2</a:t>
            </a:r>
            <a:r>
              <a:rPr b="0" i="0" lang="en-US" sz="2000" u="none" cap="none" strike="noStrike">
                <a:solidFill>
                  <a:schemeClr val="dk1"/>
                </a:solidFill>
                <a:latin typeface="Calibri"/>
                <a:ea typeface="Calibri"/>
                <a:cs typeface="Calibri"/>
                <a:sym typeface="Calibri"/>
              </a:rPr>
              <a:t>;</a:t>
            </a:r>
            <a:endParaRPr/>
          </a:p>
        </p:txBody>
      </p:sp>
      <p:sp>
        <p:nvSpPr>
          <p:cNvPr id="1237" name="Google Shape;1237;p129"/>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38" name="Google Shape;1238;p12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3"/>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SEMICOLON AFTER SQL STATEMENTS</a:t>
            </a:r>
            <a:endParaRPr sz="3200">
              <a:solidFill>
                <a:srgbClr val="00468D"/>
              </a:solidFill>
              <a:latin typeface="Calibri"/>
              <a:ea typeface="Calibri"/>
              <a:cs typeface="Calibri"/>
              <a:sym typeface="Calibri"/>
            </a:endParaRPr>
          </a:p>
        </p:txBody>
      </p:sp>
      <p:sp>
        <p:nvSpPr>
          <p:cNvPr id="326" name="Google Shape;326;p13"/>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Some database systems require a semicolon at the end of each SQL statement.</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Semicolon is the standard way to separate each SQL statement in </a:t>
            </a:r>
            <a:r>
              <a:rPr lang="en-US" sz="2600"/>
              <a:t>database</a:t>
            </a:r>
            <a:r>
              <a:rPr lang="en-US"/>
              <a:t> systems  that allow more than one SQL statement to be executed in the same call to the  server.</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 this tutorial, we will use semicolon at the end of each SQL statement.</a:t>
            </a:r>
            <a:endParaRPr/>
          </a:p>
        </p:txBody>
      </p:sp>
      <p:pic>
        <p:nvPicPr>
          <p:cNvPr id="327" name="Google Shape;327;p13"/>
          <p:cNvPicPr preferRelativeResize="0"/>
          <p:nvPr/>
        </p:nvPicPr>
        <p:blipFill rotWithShape="1">
          <a:blip r:embed="rId3">
            <a:alphaModFix/>
          </a:blip>
          <a:srcRect b="0" l="0" r="0" t="0"/>
          <a:stretch/>
        </p:blipFill>
        <p:spPr>
          <a:xfrm>
            <a:off x="0" y="-12459"/>
            <a:ext cx="1194539" cy="655377"/>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30"/>
          <p:cNvSpPr txBox="1"/>
          <p:nvPr>
            <p:ph idx="1" type="body"/>
          </p:nvPr>
        </p:nvSpPr>
        <p:spPr>
          <a:xfrm>
            <a:off x="628651" y="1930401"/>
            <a:ext cx="6783665" cy="1043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UNION Example</a:t>
            </a:r>
            <a:endParaRPr/>
          </a:p>
          <a:p>
            <a:pPr indent="-228600" lvl="0" marL="228600" rtl="0" algn="l">
              <a:lnSpc>
                <a:spcPct val="90000"/>
              </a:lnSpc>
              <a:spcBef>
                <a:spcPts val="1000"/>
              </a:spcBef>
              <a:spcAft>
                <a:spcPts val="0"/>
              </a:spcAft>
              <a:buClr>
                <a:schemeClr val="dk1"/>
              </a:buClr>
              <a:buSzPts val="2000"/>
              <a:buChar char="•"/>
            </a:pPr>
            <a:r>
              <a:rPr b="0" i="0" lang="en-US" sz="2000"/>
              <a:t>The following SQL statement returns the cities (only distinct values) from both the "Customers" and the "Suppliers" table:</a:t>
            </a:r>
            <a:endParaRPr/>
          </a:p>
        </p:txBody>
      </p:sp>
      <p:pic>
        <p:nvPicPr>
          <p:cNvPr id="1244" name="Google Shape;1244;p130"/>
          <p:cNvPicPr preferRelativeResize="0"/>
          <p:nvPr/>
        </p:nvPicPr>
        <p:blipFill rotWithShape="1">
          <a:blip r:embed="rId3">
            <a:alphaModFix/>
          </a:blip>
          <a:srcRect b="0" l="0" r="0" t="0"/>
          <a:stretch/>
        </p:blipFill>
        <p:spPr>
          <a:xfrm>
            <a:off x="628651" y="3070493"/>
            <a:ext cx="6764258" cy="3422383"/>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45" name="Google Shape;1245;p130"/>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46" name="Google Shape;1246;p13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31"/>
          <p:cNvSpPr txBox="1"/>
          <p:nvPr>
            <p:ph idx="1" type="body"/>
          </p:nvPr>
        </p:nvSpPr>
        <p:spPr>
          <a:xfrm>
            <a:off x="628651" y="1930401"/>
            <a:ext cx="6783665" cy="404427"/>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None/>
            </a:pPr>
            <a:r>
              <a:rPr b="0" i="0" lang="en-US" sz="2800"/>
              <a:t>Example:</a:t>
            </a:r>
            <a:endParaRPr/>
          </a:p>
        </p:txBody>
      </p:sp>
      <p:sp>
        <p:nvSpPr>
          <p:cNvPr id="1252" name="Google Shape;1252;p131"/>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53" name="Google Shape;1253;p131"/>
          <p:cNvPicPr preferRelativeResize="0"/>
          <p:nvPr/>
        </p:nvPicPr>
        <p:blipFill rotWithShape="1">
          <a:blip r:embed="rId3">
            <a:alphaModFix/>
          </a:blip>
          <a:srcRect b="0" l="0" r="0" t="0"/>
          <a:stretch/>
        </p:blipFill>
        <p:spPr>
          <a:xfrm>
            <a:off x="2500298" y="2428868"/>
            <a:ext cx="3341394" cy="2301444"/>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54" name="Google Shape;1254;p131"/>
          <p:cNvSpPr txBox="1"/>
          <p:nvPr/>
        </p:nvSpPr>
        <p:spPr>
          <a:xfrm>
            <a:off x="629324" y="4946318"/>
            <a:ext cx="678299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Note:</a:t>
            </a:r>
            <a:r>
              <a:rPr b="0" i="0" lang="en-US" sz="2000" u="none" cap="none" strike="noStrike">
                <a:solidFill>
                  <a:schemeClr val="dk1"/>
                </a:solidFill>
                <a:latin typeface="Calibri"/>
                <a:ea typeface="Calibri"/>
                <a:cs typeface="Calibri"/>
                <a:sym typeface="Calibri"/>
              </a:rPr>
              <a:t> If some customers or suppliers have the same city, each city will only be listed once, because UNION selects only distinct values. Use UNION ALL to also select duplicate values! </a:t>
            </a:r>
            <a:endParaRPr/>
          </a:p>
        </p:txBody>
      </p:sp>
      <p:pic>
        <p:nvPicPr>
          <p:cNvPr id="1255" name="Google Shape;1255;p13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32"/>
          <p:cNvSpPr txBox="1"/>
          <p:nvPr>
            <p:ph idx="1" type="body"/>
          </p:nvPr>
        </p:nvSpPr>
        <p:spPr>
          <a:xfrm>
            <a:off x="628651" y="1930401"/>
            <a:ext cx="6783665" cy="1150151"/>
          </a:xfrm>
          <a:prstGeom prst="rect">
            <a:avLst/>
          </a:prstGeom>
          <a:noFill/>
          <a:ln>
            <a:noFill/>
          </a:ln>
        </p:spPr>
        <p:txBody>
          <a:bodyPr anchorCtr="0" anchor="ctr"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None/>
            </a:pPr>
            <a:r>
              <a:rPr b="1" i="0" lang="en-US" sz="2000"/>
              <a:t>UNION ALL Example:</a:t>
            </a:r>
            <a:endParaRPr b="1" i="0" sz="2000"/>
          </a:p>
          <a:p>
            <a:pPr indent="-228600" lvl="0" marL="228600" rtl="0" algn="l">
              <a:lnSpc>
                <a:spcPct val="90000"/>
              </a:lnSpc>
              <a:spcBef>
                <a:spcPts val="1000"/>
              </a:spcBef>
              <a:spcAft>
                <a:spcPts val="0"/>
              </a:spcAft>
              <a:buClr>
                <a:schemeClr val="dk1"/>
              </a:buClr>
              <a:buSzPct val="100000"/>
              <a:buChar char="•"/>
            </a:pPr>
            <a:r>
              <a:rPr b="0" i="0" lang="en-US" sz="2000"/>
              <a:t>The following SQL statement returns the cities (duplicate values also) from both the "Customers" and the "Suppliers" table:</a:t>
            </a:r>
            <a:endParaRPr/>
          </a:p>
        </p:txBody>
      </p:sp>
      <p:sp>
        <p:nvSpPr>
          <p:cNvPr id="1261" name="Google Shape;1261;p132"/>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62" name="Google Shape;1262;p132"/>
          <p:cNvPicPr preferRelativeResize="0"/>
          <p:nvPr/>
        </p:nvPicPr>
        <p:blipFill rotWithShape="1">
          <a:blip r:embed="rId3">
            <a:alphaModFix/>
          </a:blip>
          <a:srcRect b="0" l="0" r="0" t="0"/>
          <a:stretch/>
        </p:blipFill>
        <p:spPr>
          <a:xfrm>
            <a:off x="1278385" y="3087622"/>
            <a:ext cx="3974977" cy="263698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263" name="Google Shape;1263;p13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33"/>
          <p:cNvSpPr txBox="1"/>
          <p:nvPr>
            <p:ph idx="1" type="body"/>
          </p:nvPr>
        </p:nvSpPr>
        <p:spPr>
          <a:xfrm>
            <a:off x="628651" y="1930400"/>
            <a:ext cx="6783665" cy="1398726"/>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None/>
            </a:pPr>
            <a:r>
              <a:rPr b="1" i="0" lang="en-US" sz="2000"/>
              <a:t>UNION With WHERE:</a:t>
            </a:r>
            <a:endParaRPr/>
          </a:p>
          <a:p>
            <a:pPr indent="-228600" lvl="0" marL="228600" rtl="0" algn="l">
              <a:lnSpc>
                <a:spcPct val="90000"/>
              </a:lnSpc>
              <a:spcBef>
                <a:spcPts val="1000"/>
              </a:spcBef>
              <a:spcAft>
                <a:spcPts val="0"/>
              </a:spcAft>
              <a:buClr>
                <a:schemeClr val="dk1"/>
              </a:buClr>
              <a:buSzPct val="100000"/>
              <a:buNone/>
            </a:pPr>
            <a:r>
              <a:rPr b="0" i="0" lang="en-US" sz="2000"/>
              <a:t>The following SQL statement returns the German cities (only</a:t>
            </a:r>
            <a:endParaRPr/>
          </a:p>
          <a:p>
            <a:pPr indent="-228600" lvl="0" marL="228600" rtl="0" algn="l">
              <a:lnSpc>
                <a:spcPct val="90000"/>
              </a:lnSpc>
              <a:spcBef>
                <a:spcPts val="1000"/>
              </a:spcBef>
              <a:spcAft>
                <a:spcPts val="0"/>
              </a:spcAft>
              <a:buClr>
                <a:schemeClr val="dk1"/>
              </a:buClr>
              <a:buSzPct val="100000"/>
              <a:buNone/>
            </a:pPr>
            <a:r>
              <a:rPr b="0" i="0" lang="en-US" sz="2000"/>
              <a:t>distinct values) from both the "Customers" and the "Suppliers“</a:t>
            </a:r>
            <a:endParaRPr/>
          </a:p>
          <a:p>
            <a:pPr indent="-228600" lvl="0" marL="228600" rtl="0" algn="l">
              <a:lnSpc>
                <a:spcPct val="90000"/>
              </a:lnSpc>
              <a:spcBef>
                <a:spcPts val="1000"/>
              </a:spcBef>
              <a:spcAft>
                <a:spcPts val="0"/>
              </a:spcAft>
              <a:buClr>
                <a:schemeClr val="dk1"/>
              </a:buClr>
              <a:buSzPct val="100000"/>
              <a:buNone/>
            </a:pPr>
            <a:r>
              <a:rPr b="0" i="0" lang="en-US" sz="2000"/>
              <a:t>table:</a:t>
            </a:r>
            <a:endParaRPr/>
          </a:p>
        </p:txBody>
      </p:sp>
      <p:pic>
        <p:nvPicPr>
          <p:cNvPr id="1269" name="Google Shape;1269;p133"/>
          <p:cNvPicPr preferRelativeResize="0"/>
          <p:nvPr/>
        </p:nvPicPr>
        <p:blipFill rotWithShape="1">
          <a:blip r:embed="rId3">
            <a:alphaModFix/>
          </a:blip>
          <a:srcRect b="0" l="0" r="0" t="0"/>
          <a:stretch/>
        </p:blipFill>
        <p:spPr>
          <a:xfrm>
            <a:off x="1377069" y="3429000"/>
            <a:ext cx="3383581" cy="220832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70" name="Google Shape;1270;p133"/>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71" name="Google Shape;1271;p13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34"/>
          <p:cNvSpPr txBox="1"/>
          <p:nvPr>
            <p:ph idx="1" type="body"/>
          </p:nvPr>
        </p:nvSpPr>
        <p:spPr>
          <a:xfrm>
            <a:off x="628651" y="1930401"/>
            <a:ext cx="6783665" cy="13255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None/>
            </a:pPr>
            <a:r>
              <a:rPr b="1" i="0" lang="en-US" sz="2000">
                <a:solidFill>
                  <a:srgbClr val="000000"/>
                </a:solidFill>
              </a:rPr>
              <a:t>UNION ALL With WHERE:</a:t>
            </a:r>
            <a:endParaRPr b="1" sz="2000">
              <a:solidFill>
                <a:srgbClr val="000000"/>
              </a:solidFill>
            </a:endParaRPr>
          </a:p>
          <a:p>
            <a:pPr indent="-228600" lvl="0" marL="228600" rtl="0" algn="l">
              <a:lnSpc>
                <a:spcPct val="90000"/>
              </a:lnSpc>
              <a:spcBef>
                <a:spcPts val="1000"/>
              </a:spcBef>
              <a:spcAft>
                <a:spcPts val="0"/>
              </a:spcAft>
              <a:buClr>
                <a:srgbClr val="000000"/>
              </a:buClr>
              <a:buSzPts val="2000"/>
              <a:buNone/>
            </a:pPr>
            <a:r>
              <a:rPr b="0" i="0" lang="en-US" sz="2000">
                <a:solidFill>
                  <a:srgbClr val="000000"/>
                </a:solidFill>
              </a:rPr>
              <a:t>The following SQL statement returns the German cities (duplicate values also) from both the "Customers" and the "Suppliers" table:</a:t>
            </a:r>
            <a:endParaRPr/>
          </a:p>
        </p:txBody>
      </p:sp>
      <p:pic>
        <p:nvPicPr>
          <p:cNvPr id="1277" name="Google Shape;1277;p134"/>
          <p:cNvPicPr preferRelativeResize="0"/>
          <p:nvPr/>
        </p:nvPicPr>
        <p:blipFill rotWithShape="1">
          <a:blip r:embed="rId3">
            <a:alphaModFix/>
          </a:blip>
          <a:srcRect b="0" l="0" r="0" t="0"/>
          <a:stretch/>
        </p:blipFill>
        <p:spPr>
          <a:xfrm>
            <a:off x="1067814" y="3253667"/>
            <a:ext cx="3504187" cy="255232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78" name="Google Shape;1278;p134"/>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UNION OPERATOR</a:t>
            </a:r>
            <a:endParaRPr/>
          </a:p>
        </p:txBody>
      </p:sp>
      <p:pic>
        <p:nvPicPr>
          <p:cNvPr id="1279" name="Google Shape;1279;p13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3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AGGREGATE FUNCTIONS</a:t>
            </a:r>
            <a:endParaRPr/>
          </a:p>
        </p:txBody>
      </p:sp>
      <p:sp>
        <p:nvSpPr>
          <p:cNvPr id="1285" name="Google Shape;1285;p135"/>
          <p:cNvSpPr txBox="1"/>
          <p:nvPr>
            <p:ph idx="1" type="body"/>
          </p:nvPr>
        </p:nvSpPr>
        <p:spPr>
          <a:xfrm>
            <a:off x="609244" y="1571612"/>
            <a:ext cx="6783665" cy="37147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i="0" lang="en-US" sz="2000"/>
              <a:t>MySQL's aggregate function is used to perform calculations on multiple values and return the result in a single value like the average of all values, the sum of all values, and maximum &amp; minimum value among certain groups of values. </a:t>
            </a:r>
            <a:endParaRPr i="0" sz="2000"/>
          </a:p>
          <a:p>
            <a:pPr indent="-228600" lvl="0" marL="228600" rtl="0" algn="l">
              <a:lnSpc>
                <a:spcPct val="90000"/>
              </a:lnSpc>
              <a:spcBef>
                <a:spcPts val="1000"/>
              </a:spcBef>
              <a:spcAft>
                <a:spcPts val="0"/>
              </a:spcAft>
              <a:buClr>
                <a:schemeClr val="dk1"/>
              </a:buClr>
              <a:buSzPts val="2000"/>
              <a:buChar char="•"/>
            </a:pPr>
            <a:r>
              <a:rPr i="0" lang="en-US" sz="2000"/>
              <a:t>We mostly use the aggregate functions with </a:t>
            </a:r>
            <a:r>
              <a:rPr i="0" lang="en-US" sz="2000" u="sng" strike="noStrike">
                <a:solidFill>
                  <a:schemeClr val="hlink"/>
                </a:solidFill>
                <a:hlinkClick r:id="rId3"/>
              </a:rPr>
              <a:t>SELECT statements</a:t>
            </a:r>
            <a:r>
              <a:rPr i="0" lang="en-US" sz="2000"/>
              <a:t> in the data query languages.</a:t>
            </a:r>
            <a:endParaRPr/>
          </a:p>
          <a:p>
            <a:pPr indent="-228600" lvl="0" marL="228600" rtl="0" algn="just">
              <a:lnSpc>
                <a:spcPct val="90000"/>
              </a:lnSpc>
              <a:spcBef>
                <a:spcPts val="1000"/>
              </a:spcBef>
              <a:spcAft>
                <a:spcPts val="0"/>
              </a:spcAft>
              <a:buClr>
                <a:schemeClr val="dk1"/>
              </a:buClr>
              <a:buSzPts val="2000"/>
              <a:buNone/>
            </a:pPr>
            <a:r>
              <a:rPr b="1" i="0" lang="en-US" sz="2000"/>
              <a:t>Syntax:</a:t>
            </a:r>
            <a:endParaRPr/>
          </a:p>
          <a:p>
            <a:pPr indent="-228600" lvl="0" marL="228600" rtl="0" algn="just">
              <a:lnSpc>
                <a:spcPct val="90000"/>
              </a:lnSpc>
              <a:spcBef>
                <a:spcPts val="1000"/>
              </a:spcBef>
              <a:spcAft>
                <a:spcPts val="0"/>
              </a:spcAft>
              <a:buClr>
                <a:schemeClr val="dk1"/>
              </a:buClr>
              <a:buSzPts val="2000"/>
              <a:buNone/>
            </a:pPr>
            <a:r>
              <a:rPr b="0" i="0" lang="en-US" sz="2000"/>
              <a:t>The following are the syntax to use aggregate functions</a:t>
            </a:r>
            <a:endParaRPr/>
          </a:p>
          <a:p>
            <a:pPr indent="-228600" lvl="0" marL="228600" rtl="0" algn="just">
              <a:lnSpc>
                <a:spcPct val="90000"/>
              </a:lnSpc>
              <a:spcBef>
                <a:spcPts val="1000"/>
              </a:spcBef>
              <a:spcAft>
                <a:spcPts val="0"/>
              </a:spcAft>
              <a:buClr>
                <a:schemeClr val="dk1"/>
              </a:buClr>
              <a:buSzPts val="2000"/>
              <a:buNone/>
            </a:pPr>
            <a:r>
              <a:rPr b="0" i="0" lang="en-US" sz="2000"/>
              <a:t> in MySQL:</a:t>
            </a:r>
            <a:endParaRPr/>
          </a:p>
          <a:p>
            <a:pPr indent="0" lvl="0" marL="0" rtl="0" algn="just">
              <a:lnSpc>
                <a:spcPct val="90000"/>
              </a:lnSpc>
              <a:spcBef>
                <a:spcPts val="1000"/>
              </a:spcBef>
              <a:spcAft>
                <a:spcPts val="0"/>
              </a:spcAft>
              <a:buClr>
                <a:schemeClr val="dk1"/>
              </a:buClr>
              <a:buSzPts val="2000"/>
              <a:buNone/>
            </a:pPr>
            <a:r>
              <a:rPr b="0" i="0" lang="en-US" sz="2000"/>
              <a:t>  function_name (</a:t>
            </a:r>
            <a:r>
              <a:rPr b="1" i="0" lang="en-US" sz="2000"/>
              <a:t>DISTINCT</a:t>
            </a:r>
            <a:r>
              <a:rPr b="0" i="0" lang="en-US" sz="2000"/>
              <a:t> | ALL expression)  </a:t>
            </a:r>
            <a:endParaRPr/>
          </a:p>
        </p:txBody>
      </p:sp>
      <p:pic>
        <p:nvPicPr>
          <p:cNvPr id="1286" name="Google Shape;1286;p13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3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AGGREGATE FUNCTIONS</a:t>
            </a:r>
            <a:endParaRPr/>
          </a:p>
        </p:txBody>
      </p:sp>
      <p:sp>
        <p:nvSpPr>
          <p:cNvPr id="1292" name="Google Shape;1292;p136"/>
          <p:cNvSpPr txBox="1"/>
          <p:nvPr>
            <p:ph idx="1" type="body"/>
          </p:nvPr>
        </p:nvSpPr>
        <p:spPr>
          <a:xfrm>
            <a:off x="609244" y="1571612"/>
            <a:ext cx="6783665" cy="1071570"/>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lang="en-US" sz="2000"/>
              <a:t>There are various aggregate functions available in </a:t>
            </a:r>
            <a:r>
              <a:rPr lang="en-US" sz="2000" u="sng">
                <a:solidFill>
                  <a:schemeClr val="hlink"/>
                </a:solidFill>
                <a:hlinkClick r:id="rId3"/>
              </a:rPr>
              <a:t>MySQL</a:t>
            </a:r>
            <a:r>
              <a:rPr lang="en-US" sz="2000"/>
              <a:t>. Some</a:t>
            </a:r>
            <a:endParaRPr/>
          </a:p>
          <a:p>
            <a:pPr indent="-228600" lvl="0" marL="228600" rtl="0" algn="l">
              <a:lnSpc>
                <a:spcPct val="90000"/>
              </a:lnSpc>
              <a:spcBef>
                <a:spcPts val="1000"/>
              </a:spcBef>
              <a:spcAft>
                <a:spcPts val="0"/>
              </a:spcAft>
              <a:buClr>
                <a:schemeClr val="dk1"/>
              </a:buClr>
              <a:buSzPct val="100000"/>
              <a:buNone/>
            </a:pPr>
            <a:r>
              <a:rPr lang="en-US" sz="2000"/>
              <a:t>of the most commonly used aggregate functions are</a:t>
            </a:r>
            <a:endParaRPr/>
          </a:p>
          <a:p>
            <a:pPr indent="-228600" lvl="0" marL="228600" rtl="0" algn="l">
              <a:lnSpc>
                <a:spcPct val="90000"/>
              </a:lnSpc>
              <a:spcBef>
                <a:spcPts val="1000"/>
              </a:spcBef>
              <a:spcAft>
                <a:spcPts val="0"/>
              </a:spcAft>
              <a:buClr>
                <a:schemeClr val="dk1"/>
              </a:buClr>
              <a:buSzPct val="100000"/>
              <a:buNone/>
            </a:pPr>
            <a:r>
              <a:rPr lang="en-US" sz="2000"/>
              <a:t>summarised in the below table:</a:t>
            </a:r>
            <a:endParaRPr b="0" i="0" sz="2000"/>
          </a:p>
        </p:txBody>
      </p:sp>
      <p:pic>
        <p:nvPicPr>
          <p:cNvPr id="1293" name="Google Shape;1293;p136"/>
          <p:cNvPicPr preferRelativeResize="0"/>
          <p:nvPr/>
        </p:nvPicPr>
        <p:blipFill rotWithShape="1">
          <a:blip r:embed="rId4">
            <a:alphaModFix/>
          </a:blip>
          <a:srcRect b="0" l="0" r="0" t="0"/>
          <a:stretch/>
        </p:blipFill>
        <p:spPr>
          <a:xfrm>
            <a:off x="0" y="-26633"/>
            <a:ext cx="1194539" cy="655377"/>
          </a:xfrm>
          <a:prstGeom prst="rect">
            <a:avLst/>
          </a:prstGeom>
          <a:noFill/>
          <a:ln>
            <a:noFill/>
          </a:ln>
        </p:spPr>
      </p:pic>
      <p:pic>
        <p:nvPicPr>
          <p:cNvPr descr="aggr.PNG" id="1294" name="Google Shape;1294;p136"/>
          <p:cNvPicPr preferRelativeResize="0"/>
          <p:nvPr/>
        </p:nvPicPr>
        <p:blipFill rotWithShape="1">
          <a:blip r:embed="rId5">
            <a:alphaModFix/>
          </a:blip>
          <a:srcRect b="0" l="0" r="0" t="0"/>
          <a:stretch/>
        </p:blipFill>
        <p:spPr>
          <a:xfrm>
            <a:off x="642909" y="2760811"/>
            <a:ext cx="6901855" cy="378816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37"/>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COUNT() FUNCTION</a:t>
            </a:r>
            <a:endParaRPr/>
          </a:p>
        </p:txBody>
      </p:sp>
      <p:sp>
        <p:nvSpPr>
          <p:cNvPr id="1300" name="Google Shape;1300;p137"/>
          <p:cNvSpPr txBox="1"/>
          <p:nvPr>
            <p:ph idx="1" type="body"/>
          </p:nvPr>
        </p:nvSpPr>
        <p:spPr>
          <a:xfrm>
            <a:off x="628651" y="1930400"/>
            <a:ext cx="6783665" cy="2845786"/>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333333"/>
              </a:buClr>
              <a:buSzPct val="100000"/>
              <a:buChar char="•"/>
            </a:pPr>
            <a:r>
              <a:rPr b="0" i="0" lang="en-US" sz="2000">
                <a:solidFill>
                  <a:srgbClr val="333333"/>
                </a:solidFill>
              </a:rPr>
              <a:t>MySQL count() function </a:t>
            </a:r>
            <a:r>
              <a:rPr b="1" i="0" lang="en-US" sz="2000">
                <a:solidFill>
                  <a:srgbClr val="333333"/>
                </a:solidFill>
              </a:rPr>
              <a:t>returns the total number of values</a:t>
            </a:r>
            <a:r>
              <a:rPr b="0" i="0" lang="en-US" sz="2000">
                <a:solidFill>
                  <a:srgbClr val="333333"/>
                </a:solidFill>
              </a:rPr>
              <a:t> in the expression. This function produces all rows or only some rows of the table based on a specified condition, and its return type is </a:t>
            </a:r>
            <a:r>
              <a:rPr b="1" i="0" lang="en-US" sz="2000">
                <a:solidFill>
                  <a:srgbClr val="333333"/>
                </a:solidFill>
              </a:rPr>
              <a:t>BIGINT</a:t>
            </a:r>
            <a:r>
              <a:rPr b="0" i="0" lang="en-US" sz="2000">
                <a:solidFill>
                  <a:srgbClr val="333333"/>
                </a:solidFill>
              </a:rPr>
              <a:t>.</a:t>
            </a:r>
            <a:endParaRPr/>
          </a:p>
          <a:p>
            <a:pPr indent="-228600" lvl="0" marL="228600" rtl="0" algn="just">
              <a:lnSpc>
                <a:spcPct val="90000"/>
              </a:lnSpc>
              <a:spcBef>
                <a:spcPts val="1000"/>
              </a:spcBef>
              <a:spcAft>
                <a:spcPts val="0"/>
              </a:spcAft>
              <a:buClr>
                <a:srgbClr val="333333"/>
              </a:buClr>
              <a:buSzPct val="100000"/>
              <a:buChar char="•"/>
            </a:pPr>
            <a:r>
              <a:rPr b="0" i="0" lang="en-US" sz="2000">
                <a:solidFill>
                  <a:srgbClr val="333333"/>
                </a:solidFill>
              </a:rPr>
              <a:t> It returns zero if it does not find any matching rows. It can work with both numeric and non-numeric data types.</a:t>
            </a:r>
            <a:endParaRPr/>
          </a:p>
          <a:p>
            <a:pPr indent="-228600" lvl="0" marL="228600" rtl="0" algn="just">
              <a:lnSpc>
                <a:spcPct val="90000"/>
              </a:lnSpc>
              <a:spcBef>
                <a:spcPts val="1000"/>
              </a:spcBef>
              <a:spcAft>
                <a:spcPts val="0"/>
              </a:spcAft>
              <a:buClr>
                <a:srgbClr val="333333"/>
              </a:buClr>
              <a:buSzPct val="100000"/>
              <a:buChar char="•"/>
            </a:pPr>
            <a:r>
              <a:rPr b="0" i="0" lang="en-US" sz="2000">
                <a:solidFill>
                  <a:srgbClr val="333333"/>
                </a:solidFill>
              </a:rPr>
              <a:t>Suppose we want to get the total number of employees in the employee table, we need to use the count() function as shown in the following query:</a:t>
            </a:r>
            <a:endParaRPr/>
          </a:p>
          <a:p>
            <a:pPr indent="-228600" lvl="0" marL="228600" rtl="0" algn="just">
              <a:lnSpc>
                <a:spcPct val="90000"/>
              </a:lnSpc>
              <a:spcBef>
                <a:spcPts val="1000"/>
              </a:spcBef>
              <a:spcAft>
                <a:spcPts val="0"/>
              </a:spcAft>
              <a:buClr>
                <a:srgbClr val="333333"/>
              </a:buClr>
              <a:buSzPct val="100000"/>
              <a:buChar char="•"/>
            </a:pPr>
            <a:r>
              <a:rPr b="1" lang="en-US" sz="2000">
                <a:solidFill>
                  <a:srgbClr val="333333"/>
                </a:solidFill>
              </a:rPr>
              <a:t>Syntax:</a:t>
            </a:r>
            <a:endParaRPr b="1" i="0" sz="2000">
              <a:solidFill>
                <a:srgbClr val="333333"/>
              </a:solidFill>
            </a:endParaRPr>
          </a:p>
          <a:p>
            <a:pPr indent="0" lvl="0" marL="0" rtl="0" algn="just">
              <a:lnSpc>
                <a:spcPct val="90000"/>
              </a:lnSpc>
              <a:spcBef>
                <a:spcPts val="1000"/>
              </a:spcBef>
              <a:spcAft>
                <a:spcPts val="0"/>
              </a:spcAft>
              <a:buClr>
                <a:srgbClr val="000000"/>
              </a:buClr>
              <a:buSzPct val="100000"/>
              <a:buNone/>
            </a:pPr>
            <a:r>
              <a:rPr b="0" i="0" lang="en-US" sz="2000">
                <a:solidFill>
                  <a:srgbClr val="000000"/>
                </a:solidFill>
              </a:rPr>
              <a:t>          </a:t>
            </a:r>
            <a:r>
              <a:rPr b="1" i="0" lang="en-US" sz="2000">
                <a:solidFill>
                  <a:srgbClr val="006699"/>
                </a:solidFill>
              </a:rPr>
              <a:t>SELECT</a:t>
            </a:r>
            <a:r>
              <a:rPr b="0" i="0" lang="en-US" sz="2000">
                <a:solidFill>
                  <a:srgbClr val="000000"/>
                </a:solidFill>
              </a:rPr>
              <a:t> </a:t>
            </a:r>
            <a:r>
              <a:rPr b="0" i="0" lang="en-US" sz="2000">
                <a:solidFill>
                  <a:srgbClr val="FF1493"/>
                </a:solidFill>
              </a:rPr>
              <a:t>COUNT</a:t>
            </a:r>
            <a:r>
              <a:rPr b="0" i="0" lang="en-US" sz="2000">
                <a:solidFill>
                  <a:srgbClr val="000000"/>
                </a:solidFill>
              </a:rPr>
              <a:t>(</a:t>
            </a:r>
            <a:r>
              <a:rPr b="1" i="0" lang="en-US" sz="2000">
                <a:solidFill>
                  <a:srgbClr val="006699"/>
                </a:solidFill>
              </a:rPr>
              <a:t>name</a:t>
            </a:r>
            <a:r>
              <a:rPr b="0" i="0" lang="en-US" sz="2000">
                <a:solidFill>
                  <a:srgbClr val="000000"/>
                </a:solidFill>
              </a:rPr>
              <a:t>) </a:t>
            </a:r>
            <a:r>
              <a:rPr b="1" i="0" lang="en-US" sz="2000">
                <a:solidFill>
                  <a:srgbClr val="006699"/>
                </a:solidFill>
              </a:rPr>
              <a:t>FROM</a:t>
            </a:r>
            <a:r>
              <a:rPr b="0" i="0" lang="en-US" sz="2000">
                <a:solidFill>
                  <a:srgbClr val="000000"/>
                </a:solidFill>
              </a:rPr>
              <a:t> employee;     </a:t>
            </a:r>
            <a:endParaRPr/>
          </a:p>
        </p:txBody>
      </p:sp>
      <p:pic>
        <p:nvPicPr>
          <p:cNvPr id="1301" name="Google Shape;1301;p13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pic>
        <p:nvPicPr>
          <p:cNvPr id="1306" name="Google Shape;1306;p138"/>
          <p:cNvPicPr preferRelativeResize="0"/>
          <p:nvPr>
            <p:ph idx="1" type="body"/>
          </p:nvPr>
        </p:nvPicPr>
        <p:blipFill rotWithShape="1">
          <a:blip r:embed="rId3">
            <a:alphaModFix/>
          </a:blip>
          <a:srcRect b="0" l="0" r="0" t="0"/>
          <a:stretch/>
        </p:blipFill>
        <p:spPr>
          <a:xfrm>
            <a:off x="1512702" y="2473583"/>
            <a:ext cx="5083280" cy="3487452"/>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307" name="Google Shape;1307;p13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COUNT() FUNCTION</a:t>
            </a:r>
            <a:endParaRPr/>
          </a:p>
        </p:txBody>
      </p:sp>
      <p:sp>
        <p:nvSpPr>
          <p:cNvPr id="1308" name="Google Shape;1308;p138"/>
          <p:cNvSpPr txBox="1"/>
          <p:nvPr/>
        </p:nvSpPr>
        <p:spPr>
          <a:xfrm>
            <a:off x="1106934" y="1897469"/>
            <a:ext cx="45708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333333"/>
                </a:solidFill>
                <a:latin typeface="Inter"/>
                <a:ea typeface="Inter"/>
                <a:cs typeface="Inter"/>
                <a:sym typeface="Inter"/>
              </a:rPr>
              <a:t>Example</a:t>
            </a:r>
            <a:endParaRPr sz="1800">
              <a:solidFill>
                <a:schemeClr val="dk1"/>
              </a:solidFill>
              <a:latin typeface="Calibri"/>
              <a:ea typeface="Calibri"/>
              <a:cs typeface="Calibri"/>
              <a:sym typeface="Calibri"/>
            </a:endParaRPr>
          </a:p>
        </p:txBody>
      </p:sp>
      <p:pic>
        <p:nvPicPr>
          <p:cNvPr id="1309" name="Google Shape;1309;p13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9"/>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SUM() FUNCTION</a:t>
            </a:r>
            <a:endParaRPr/>
          </a:p>
        </p:txBody>
      </p:sp>
      <p:sp>
        <p:nvSpPr>
          <p:cNvPr id="1315" name="Google Shape;1315;p139"/>
          <p:cNvSpPr txBox="1"/>
          <p:nvPr>
            <p:ph idx="1" type="body"/>
          </p:nvPr>
        </p:nvSpPr>
        <p:spPr>
          <a:xfrm>
            <a:off x="628651" y="1930400"/>
            <a:ext cx="6783665" cy="2055674"/>
          </a:xfrm>
          <a:prstGeom prst="rect">
            <a:avLst/>
          </a:prstGeom>
          <a:noFill/>
          <a:ln>
            <a:noFill/>
          </a:ln>
        </p:spPr>
        <p:txBody>
          <a:bodyPr anchorCtr="0" anchor="ctr"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0" i="0" lang="en-US" sz="2000"/>
              <a:t>The MySQL sum() function </a:t>
            </a:r>
            <a:r>
              <a:rPr b="1" i="0" lang="en-US" sz="2000"/>
              <a:t>returns the total summed (non-NULL) value</a:t>
            </a:r>
            <a:r>
              <a:rPr b="0" i="0" lang="en-US" sz="2000"/>
              <a:t> of an expression. It returns NULL if the result set does not have any rows. It works with numeric data type only.</a:t>
            </a:r>
            <a:endParaRPr/>
          </a:p>
          <a:p>
            <a:pPr indent="-228600" lvl="0" marL="228600" rtl="0" algn="just">
              <a:lnSpc>
                <a:spcPct val="90000"/>
              </a:lnSpc>
              <a:spcBef>
                <a:spcPts val="1000"/>
              </a:spcBef>
              <a:spcAft>
                <a:spcPts val="0"/>
              </a:spcAft>
              <a:buClr>
                <a:schemeClr val="dk1"/>
              </a:buClr>
              <a:buSzPts val="2000"/>
              <a:buChar char="•"/>
            </a:pPr>
            <a:r>
              <a:rPr b="0" i="0" lang="en-US" sz="2000"/>
              <a:t>Suppose we want to calculate the total number of working hours of all employees in the table, we need to use the sum() function as shown in the following query:</a:t>
            </a:r>
            <a:endParaRPr/>
          </a:p>
          <a:p>
            <a:pPr indent="0" lvl="0" marL="0" rtl="0" algn="just">
              <a:lnSpc>
                <a:spcPct val="90000"/>
              </a:lnSpc>
              <a:spcBef>
                <a:spcPts val="1000"/>
              </a:spcBef>
              <a:spcAft>
                <a:spcPts val="0"/>
              </a:spcAft>
              <a:buClr>
                <a:schemeClr val="dk1"/>
              </a:buClr>
              <a:buSzPts val="2000"/>
              <a:buNone/>
            </a:pPr>
            <a:r>
              <a:rPr b="1" lang="en-US" sz="2000"/>
              <a:t>SYNTAX:</a:t>
            </a:r>
            <a:r>
              <a:rPr b="1" i="0" lang="en-US" sz="2000"/>
              <a:t>    	SELECT</a:t>
            </a:r>
            <a:r>
              <a:rPr b="0" i="0" lang="en-US" sz="2000"/>
              <a:t> SUM(working_hours) </a:t>
            </a:r>
            <a:r>
              <a:rPr b="1" i="0" lang="en-US" sz="2000"/>
              <a:t>AS</a:t>
            </a:r>
            <a:r>
              <a:rPr b="0" i="0" lang="en-US" sz="2000"/>
              <a:t> "Total working hours" 	</a:t>
            </a:r>
            <a:r>
              <a:rPr b="1" i="0" lang="en-US" sz="2000"/>
              <a:t>FROM</a:t>
            </a:r>
            <a:r>
              <a:rPr b="0" i="0" lang="en-US" sz="2000"/>
              <a:t> employee;  </a:t>
            </a:r>
            <a:endParaRPr/>
          </a:p>
        </p:txBody>
      </p:sp>
      <p:pic>
        <p:nvPicPr>
          <p:cNvPr id="1316" name="Google Shape;1316;p139"/>
          <p:cNvPicPr preferRelativeResize="0"/>
          <p:nvPr/>
        </p:nvPicPr>
        <p:blipFill rotWithShape="1">
          <a:blip r:embed="rId3">
            <a:alphaModFix/>
          </a:blip>
          <a:srcRect b="0" l="0" r="0" t="0"/>
          <a:stretch/>
        </p:blipFill>
        <p:spPr>
          <a:xfrm>
            <a:off x="2214546" y="4643446"/>
            <a:ext cx="4327287" cy="16144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17" name="Google Shape;1317;p13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ADVANTAGES OF SQL</a:t>
            </a:r>
            <a:endParaRPr sz="3200">
              <a:solidFill>
                <a:srgbClr val="00468D"/>
              </a:solidFill>
              <a:latin typeface="Calibri"/>
              <a:ea typeface="Calibri"/>
              <a:cs typeface="Calibri"/>
              <a:sym typeface="Calibri"/>
            </a:endParaRPr>
          </a:p>
        </p:txBody>
      </p:sp>
      <p:sp>
        <p:nvSpPr>
          <p:cNvPr id="333" name="Google Shape;333;p14"/>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000"/>
              <a:buNone/>
            </a:pPr>
            <a:r>
              <a:rPr lang="en-US" sz="2000"/>
              <a:t>1.No programming needed</a:t>
            </a:r>
            <a:endParaRPr/>
          </a:p>
          <a:p>
            <a:pPr indent="-514350" lvl="0" marL="514350" rtl="0" algn="l">
              <a:lnSpc>
                <a:spcPct val="90000"/>
              </a:lnSpc>
              <a:spcBef>
                <a:spcPts val="1000"/>
              </a:spcBef>
              <a:spcAft>
                <a:spcPts val="0"/>
              </a:spcAft>
              <a:buClr>
                <a:schemeClr val="dk1"/>
              </a:buClr>
              <a:buSzPts val="2000"/>
              <a:buNone/>
            </a:pPr>
            <a:r>
              <a:rPr lang="en-US" sz="2000"/>
              <a:t>2. High-Speed Query Processing</a:t>
            </a:r>
            <a:endParaRPr/>
          </a:p>
          <a:p>
            <a:pPr indent="-514350" lvl="0" marL="514350" rtl="0" algn="l">
              <a:lnSpc>
                <a:spcPct val="90000"/>
              </a:lnSpc>
              <a:spcBef>
                <a:spcPts val="1000"/>
              </a:spcBef>
              <a:spcAft>
                <a:spcPts val="0"/>
              </a:spcAft>
              <a:buClr>
                <a:schemeClr val="dk1"/>
              </a:buClr>
              <a:buSzPts val="2000"/>
              <a:buNone/>
            </a:pPr>
            <a:r>
              <a:rPr lang="en-US" sz="2000"/>
              <a:t>3. Standardized Language</a:t>
            </a:r>
            <a:endParaRPr/>
          </a:p>
          <a:p>
            <a:pPr indent="-514350" lvl="0" marL="514350" rtl="0" algn="l">
              <a:lnSpc>
                <a:spcPct val="90000"/>
              </a:lnSpc>
              <a:spcBef>
                <a:spcPts val="1000"/>
              </a:spcBef>
              <a:spcAft>
                <a:spcPts val="0"/>
              </a:spcAft>
              <a:buClr>
                <a:schemeClr val="dk1"/>
              </a:buClr>
              <a:buSzPts val="2000"/>
              <a:buNone/>
            </a:pPr>
            <a:r>
              <a:rPr lang="en-US" sz="2000"/>
              <a:t>4. Portability</a:t>
            </a:r>
            <a:endParaRPr/>
          </a:p>
          <a:p>
            <a:pPr indent="-514350" lvl="0" marL="514350" rtl="0" algn="l">
              <a:lnSpc>
                <a:spcPct val="90000"/>
              </a:lnSpc>
              <a:spcBef>
                <a:spcPts val="1000"/>
              </a:spcBef>
              <a:spcAft>
                <a:spcPts val="0"/>
              </a:spcAft>
              <a:buClr>
                <a:schemeClr val="dk1"/>
              </a:buClr>
              <a:buSzPts val="2000"/>
              <a:buNone/>
            </a:pPr>
            <a:r>
              <a:rPr lang="en-US" sz="2000"/>
              <a:t>5. Interactive language</a:t>
            </a:r>
            <a:endParaRPr/>
          </a:p>
          <a:p>
            <a:pPr indent="-514350" lvl="0" marL="514350" rtl="0" algn="l">
              <a:lnSpc>
                <a:spcPct val="90000"/>
              </a:lnSpc>
              <a:spcBef>
                <a:spcPts val="1000"/>
              </a:spcBef>
              <a:spcAft>
                <a:spcPts val="0"/>
              </a:spcAft>
              <a:buClr>
                <a:schemeClr val="dk1"/>
              </a:buClr>
              <a:buSzPts val="2000"/>
              <a:buNone/>
            </a:pPr>
            <a:r>
              <a:rPr lang="en-US" sz="2000"/>
              <a:t>6. More than one Data View</a:t>
            </a:r>
            <a:endParaRPr sz="2000"/>
          </a:p>
        </p:txBody>
      </p:sp>
      <p:pic>
        <p:nvPicPr>
          <p:cNvPr id="334" name="Google Shape;334;p1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40"/>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AVG() FUNCTION</a:t>
            </a:r>
            <a:endParaRPr/>
          </a:p>
        </p:txBody>
      </p:sp>
      <p:sp>
        <p:nvSpPr>
          <p:cNvPr id="1323" name="Google Shape;1323;p140"/>
          <p:cNvSpPr txBox="1"/>
          <p:nvPr>
            <p:ph idx="1" type="body"/>
          </p:nvPr>
        </p:nvSpPr>
        <p:spPr>
          <a:xfrm>
            <a:off x="628651" y="1930401"/>
            <a:ext cx="6783665" cy="1851487"/>
          </a:xfrm>
          <a:prstGeom prst="rect">
            <a:avLst/>
          </a:prstGeom>
          <a:noFill/>
          <a:ln>
            <a:noFill/>
          </a:ln>
        </p:spPr>
        <p:txBody>
          <a:bodyPr anchorCtr="0" anchor="ctr"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0" i="0" lang="en-US" sz="2000"/>
              <a:t>MySQL AVG() function </a:t>
            </a:r>
            <a:r>
              <a:rPr b="1" i="0" lang="en-US" sz="2000"/>
              <a:t>calculates the average of the values</a:t>
            </a:r>
            <a:r>
              <a:rPr b="0" i="0" lang="en-US" sz="2000"/>
              <a:t> specified in the column. Similar to the SUM() function, it also works with numeric data type only.</a:t>
            </a:r>
            <a:endParaRPr/>
          </a:p>
          <a:p>
            <a:pPr indent="-228600" lvl="0" marL="228600" rtl="0" algn="just">
              <a:lnSpc>
                <a:spcPct val="90000"/>
              </a:lnSpc>
              <a:spcBef>
                <a:spcPts val="1000"/>
              </a:spcBef>
              <a:spcAft>
                <a:spcPts val="0"/>
              </a:spcAft>
              <a:buClr>
                <a:schemeClr val="dk1"/>
              </a:buClr>
              <a:buSzPts val="2000"/>
              <a:buChar char="•"/>
            </a:pPr>
            <a:r>
              <a:rPr b="0" i="0" lang="en-US" sz="2000"/>
              <a:t>Suppose we want to get the average working hours of all employees in the table, we need to use the AVG() function as shown in the following query:</a:t>
            </a:r>
            <a:endParaRPr/>
          </a:p>
          <a:p>
            <a:pPr indent="0" lvl="0" marL="0" rtl="0" algn="just">
              <a:lnSpc>
                <a:spcPct val="90000"/>
              </a:lnSpc>
              <a:spcBef>
                <a:spcPts val="1000"/>
              </a:spcBef>
              <a:spcAft>
                <a:spcPts val="0"/>
              </a:spcAft>
              <a:buClr>
                <a:schemeClr val="dk1"/>
              </a:buClr>
              <a:buSzPts val="2000"/>
              <a:buNone/>
            </a:pPr>
            <a:r>
              <a:rPr b="1" i="0" lang="en-US" sz="2000"/>
              <a:t>  </a:t>
            </a:r>
            <a:r>
              <a:rPr b="1" lang="en-US" sz="2000"/>
              <a:t>Syntax:</a:t>
            </a:r>
            <a:r>
              <a:rPr b="1" i="0" lang="en-US" sz="2000"/>
              <a:t> 	SELECT</a:t>
            </a:r>
            <a:r>
              <a:rPr b="0" i="0" lang="en-US" sz="2000"/>
              <a:t> AVG(working_hours) </a:t>
            </a:r>
            <a:r>
              <a:rPr b="1" i="0" lang="en-US" sz="2000"/>
              <a:t>AS</a:t>
            </a:r>
            <a:r>
              <a:rPr b="0" i="0" lang="en-US" sz="2000"/>
              <a:t> "Average working hour	" </a:t>
            </a:r>
            <a:r>
              <a:rPr b="1" i="0" lang="en-US" sz="2000"/>
              <a:t>FROM</a:t>
            </a:r>
            <a:r>
              <a:rPr b="0" i="0" lang="en-US" sz="2000"/>
              <a:t> employee;  </a:t>
            </a:r>
            <a:endParaRPr/>
          </a:p>
        </p:txBody>
      </p:sp>
      <p:pic>
        <p:nvPicPr>
          <p:cNvPr id="1324" name="Google Shape;1324;p140"/>
          <p:cNvPicPr preferRelativeResize="0"/>
          <p:nvPr/>
        </p:nvPicPr>
        <p:blipFill rotWithShape="1">
          <a:blip r:embed="rId3">
            <a:alphaModFix/>
          </a:blip>
          <a:srcRect b="0" l="0" r="0" t="0"/>
          <a:stretch/>
        </p:blipFill>
        <p:spPr>
          <a:xfrm>
            <a:off x="2071670" y="4357694"/>
            <a:ext cx="4109441" cy="158910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25" name="Google Shape;1325;p14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141"/>
          <p:cNvSpPr txBox="1"/>
          <p:nvPr>
            <p:ph type="title"/>
          </p:nvPr>
        </p:nvSpPr>
        <p:spPr>
          <a:xfrm>
            <a:off x="609247" y="365129"/>
            <a:ext cx="6783665" cy="9207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MIN() FUNCTION</a:t>
            </a:r>
            <a:endParaRPr sz="4000">
              <a:solidFill>
                <a:srgbClr val="00468D"/>
              </a:solidFill>
              <a:latin typeface="Calibri"/>
              <a:ea typeface="Calibri"/>
              <a:cs typeface="Calibri"/>
              <a:sym typeface="Calibri"/>
            </a:endParaRPr>
          </a:p>
        </p:txBody>
      </p:sp>
      <p:sp>
        <p:nvSpPr>
          <p:cNvPr id="1331" name="Google Shape;1331;p141"/>
          <p:cNvSpPr txBox="1"/>
          <p:nvPr>
            <p:ph idx="1" type="body"/>
          </p:nvPr>
        </p:nvSpPr>
        <p:spPr>
          <a:xfrm>
            <a:off x="628651" y="1500174"/>
            <a:ext cx="6783665" cy="2786082"/>
          </a:xfrm>
          <a:prstGeom prst="rect">
            <a:avLst/>
          </a:prstGeom>
          <a:noFill/>
          <a:ln>
            <a:noFill/>
          </a:ln>
        </p:spPr>
        <p:txBody>
          <a:bodyPr anchorCtr="0" anchor="ctr"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b="0" i="0" lang="en-US" sz="2000"/>
              <a:t>MySQL MIN() function </a:t>
            </a:r>
            <a:r>
              <a:rPr b="1" i="0" lang="en-US" sz="2000"/>
              <a:t>returns the minimum (lowest) value</a:t>
            </a:r>
            <a:r>
              <a:rPr b="0" i="0" lang="en-US" sz="2000"/>
              <a:t> of the specified column. It also works with numeric data type only.</a:t>
            </a:r>
            <a:endParaRPr/>
          </a:p>
          <a:p>
            <a:pPr indent="-228600" lvl="0" marL="228600" rtl="0" algn="just">
              <a:lnSpc>
                <a:spcPct val="90000"/>
              </a:lnSpc>
              <a:spcBef>
                <a:spcPts val="1000"/>
              </a:spcBef>
              <a:spcAft>
                <a:spcPts val="0"/>
              </a:spcAft>
              <a:buClr>
                <a:schemeClr val="dk1"/>
              </a:buClr>
              <a:buSzPct val="100000"/>
              <a:buChar char="•"/>
            </a:pPr>
            <a:r>
              <a:rPr b="0" i="0" lang="en-US" sz="2000"/>
              <a:t>Suppose we want to get minimum working hours of an employee available in the table, we need to use the MIN() function as shown in the following query:</a:t>
            </a:r>
            <a:endParaRPr/>
          </a:p>
          <a:p>
            <a:pPr indent="-228600" lvl="0" marL="228600" rtl="0" algn="just">
              <a:lnSpc>
                <a:spcPct val="90000"/>
              </a:lnSpc>
              <a:spcBef>
                <a:spcPts val="1000"/>
              </a:spcBef>
              <a:spcAft>
                <a:spcPts val="0"/>
              </a:spcAft>
              <a:buClr>
                <a:schemeClr val="dk1"/>
              </a:buClr>
              <a:buSzPct val="100000"/>
              <a:buNone/>
            </a:pPr>
            <a:r>
              <a:rPr b="1" lang="en-US" sz="2000"/>
              <a:t>Syntax:</a:t>
            </a:r>
            <a:endParaRPr b="1" sz="2000"/>
          </a:p>
          <a:p>
            <a:pPr indent="-228600" lvl="0" marL="228600" rtl="0" algn="just">
              <a:lnSpc>
                <a:spcPct val="90000"/>
              </a:lnSpc>
              <a:spcBef>
                <a:spcPts val="1000"/>
              </a:spcBef>
              <a:spcAft>
                <a:spcPts val="0"/>
              </a:spcAft>
              <a:buClr>
                <a:schemeClr val="dk1"/>
              </a:buClr>
              <a:buSzPct val="100000"/>
              <a:buNone/>
            </a:pPr>
            <a:r>
              <a:rPr b="1" i="0" lang="en-US" sz="2000"/>
              <a:t>	SELECT</a:t>
            </a:r>
            <a:r>
              <a:rPr b="0" i="0" lang="en-US" sz="2000"/>
              <a:t> </a:t>
            </a:r>
            <a:r>
              <a:rPr b="1" i="0" lang="en-US" sz="2000"/>
              <a:t>MIN</a:t>
            </a:r>
            <a:r>
              <a:rPr b="0" i="0" lang="en-US" sz="2000"/>
              <a:t>(working_hours) </a:t>
            </a:r>
            <a:r>
              <a:rPr b="1" i="0" lang="en-US" sz="2000"/>
              <a:t>AS</a:t>
            </a:r>
            <a:r>
              <a:rPr b="0" i="0" lang="en-US" sz="2000"/>
              <a:t> Minimum_working_hours </a:t>
            </a:r>
            <a:endParaRPr b="0" i="0" sz="2000"/>
          </a:p>
          <a:p>
            <a:pPr indent="-228600" lvl="0" marL="228600" rtl="0" algn="just">
              <a:lnSpc>
                <a:spcPct val="90000"/>
              </a:lnSpc>
              <a:spcBef>
                <a:spcPts val="1000"/>
              </a:spcBef>
              <a:spcAft>
                <a:spcPts val="0"/>
              </a:spcAft>
              <a:buClr>
                <a:schemeClr val="dk1"/>
              </a:buClr>
              <a:buSzPct val="100000"/>
              <a:buNone/>
            </a:pPr>
            <a:r>
              <a:rPr lang="en-US" sz="2000"/>
              <a:t>	</a:t>
            </a:r>
            <a:r>
              <a:rPr b="1" i="0" lang="en-US" sz="2000"/>
              <a:t>FROM</a:t>
            </a:r>
            <a:r>
              <a:rPr b="0" i="0" lang="en-US" sz="2000"/>
              <a:t> employee;    </a:t>
            </a:r>
            <a:endParaRPr/>
          </a:p>
        </p:txBody>
      </p:sp>
      <p:pic>
        <p:nvPicPr>
          <p:cNvPr id="1332" name="Google Shape;1332;p141"/>
          <p:cNvPicPr preferRelativeResize="0"/>
          <p:nvPr/>
        </p:nvPicPr>
        <p:blipFill rotWithShape="1">
          <a:blip r:embed="rId3">
            <a:alphaModFix/>
          </a:blip>
          <a:srcRect b="0" l="0" r="0" t="0"/>
          <a:stretch/>
        </p:blipFill>
        <p:spPr>
          <a:xfrm>
            <a:off x="2143108" y="4476797"/>
            <a:ext cx="4445250" cy="159540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33" name="Google Shape;1333;p14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42"/>
          <p:cNvSpPr txBox="1"/>
          <p:nvPr>
            <p:ph type="title"/>
          </p:nvPr>
        </p:nvSpPr>
        <p:spPr>
          <a:xfrm>
            <a:off x="609247" y="365129"/>
            <a:ext cx="6783665" cy="9921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MAX() FUNCTION</a:t>
            </a:r>
            <a:endParaRPr sz="4000">
              <a:solidFill>
                <a:srgbClr val="00468D"/>
              </a:solidFill>
              <a:latin typeface="Calibri"/>
              <a:ea typeface="Calibri"/>
              <a:cs typeface="Calibri"/>
              <a:sym typeface="Calibri"/>
            </a:endParaRPr>
          </a:p>
        </p:txBody>
      </p:sp>
      <p:sp>
        <p:nvSpPr>
          <p:cNvPr id="1339" name="Google Shape;1339;p142"/>
          <p:cNvSpPr txBox="1"/>
          <p:nvPr>
            <p:ph idx="1" type="body"/>
          </p:nvPr>
        </p:nvSpPr>
        <p:spPr>
          <a:xfrm>
            <a:off x="628651" y="1357298"/>
            <a:ext cx="6783665" cy="2857520"/>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0" i="0" lang="en-US" sz="2000"/>
              <a:t>MySQL MAX() function </a:t>
            </a:r>
            <a:r>
              <a:rPr b="1" i="0" lang="en-US" sz="2000"/>
              <a:t>returns the maximum (highest) value</a:t>
            </a:r>
            <a:r>
              <a:rPr b="0" i="0" lang="en-US" sz="2000"/>
              <a:t> of the specified column. It also works with numeric data type only.</a:t>
            </a:r>
            <a:endParaRPr/>
          </a:p>
          <a:p>
            <a:pPr indent="-228600" lvl="0" marL="228600" rtl="0" algn="just">
              <a:lnSpc>
                <a:spcPct val="90000"/>
              </a:lnSpc>
              <a:spcBef>
                <a:spcPts val="1000"/>
              </a:spcBef>
              <a:spcAft>
                <a:spcPts val="0"/>
              </a:spcAft>
              <a:buClr>
                <a:schemeClr val="dk1"/>
              </a:buClr>
              <a:buSzPts val="2000"/>
              <a:buChar char="•"/>
            </a:pPr>
            <a:r>
              <a:rPr b="0" i="0" lang="en-US" sz="2000"/>
              <a:t>Suppose we want to get maximum working hours of an employee available in the table, we need to use the MAX() function as shown in the following query:</a:t>
            </a:r>
            <a:endParaRPr/>
          </a:p>
          <a:p>
            <a:pPr indent="0" lvl="0" marL="0" rtl="0" algn="just">
              <a:lnSpc>
                <a:spcPct val="90000"/>
              </a:lnSpc>
              <a:spcBef>
                <a:spcPts val="1000"/>
              </a:spcBef>
              <a:spcAft>
                <a:spcPts val="0"/>
              </a:spcAft>
              <a:buClr>
                <a:schemeClr val="dk1"/>
              </a:buClr>
              <a:buSzPts val="2000"/>
              <a:buNone/>
            </a:pPr>
            <a:r>
              <a:rPr b="1" lang="en-US" sz="2000"/>
              <a:t>Syntax:</a:t>
            </a:r>
            <a:endParaRPr/>
          </a:p>
          <a:p>
            <a:pPr indent="0" lvl="0" marL="0" rtl="0" algn="just">
              <a:lnSpc>
                <a:spcPct val="90000"/>
              </a:lnSpc>
              <a:spcBef>
                <a:spcPts val="1000"/>
              </a:spcBef>
              <a:spcAft>
                <a:spcPts val="0"/>
              </a:spcAft>
              <a:buClr>
                <a:schemeClr val="dk1"/>
              </a:buClr>
              <a:buSzPts val="2000"/>
              <a:buNone/>
            </a:pPr>
            <a:r>
              <a:rPr b="0" i="0" lang="en-US" sz="2000"/>
              <a:t> </a:t>
            </a:r>
            <a:r>
              <a:rPr b="1" i="0" lang="en-US" sz="2000"/>
              <a:t>SELECT</a:t>
            </a:r>
            <a:r>
              <a:rPr b="0" i="0" lang="en-US" sz="2000"/>
              <a:t> </a:t>
            </a:r>
            <a:r>
              <a:rPr b="1" i="0" lang="en-US" sz="2000"/>
              <a:t>MAX</a:t>
            </a:r>
            <a:r>
              <a:rPr b="0" i="0" lang="en-US" sz="2000"/>
              <a:t>(working_hours) </a:t>
            </a:r>
            <a:r>
              <a:rPr b="1" i="0" lang="en-US" sz="2000"/>
              <a:t>AS</a:t>
            </a:r>
            <a:r>
              <a:rPr b="0" i="0" lang="en-US" sz="2000"/>
              <a:t> Maximum_working_hours </a:t>
            </a:r>
            <a:r>
              <a:rPr b="1" i="0" lang="en-US" sz="2000"/>
              <a:t>FROM</a:t>
            </a:r>
            <a:r>
              <a:rPr b="0" i="0" lang="en-US" sz="2000"/>
              <a:t> employee;    </a:t>
            </a:r>
            <a:endParaRPr/>
          </a:p>
        </p:txBody>
      </p:sp>
      <p:pic>
        <p:nvPicPr>
          <p:cNvPr id="1340" name="Google Shape;1340;p142"/>
          <p:cNvPicPr preferRelativeResize="0"/>
          <p:nvPr/>
        </p:nvPicPr>
        <p:blipFill rotWithShape="1">
          <a:blip r:embed="rId3">
            <a:alphaModFix/>
          </a:blip>
          <a:srcRect b="0" l="0" r="0" t="0"/>
          <a:stretch/>
        </p:blipFill>
        <p:spPr>
          <a:xfrm>
            <a:off x="2357422" y="4357694"/>
            <a:ext cx="4056124" cy="169047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41" name="Google Shape;1341;p14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143"/>
          <p:cNvSpPr txBox="1"/>
          <p:nvPr>
            <p:ph type="title"/>
          </p:nvPr>
        </p:nvSpPr>
        <p:spPr>
          <a:xfrm>
            <a:off x="609247" y="365129"/>
            <a:ext cx="6783665" cy="9921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FIRST() FUNCTION</a:t>
            </a:r>
            <a:endParaRPr sz="4000">
              <a:solidFill>
                <a:srgbClr val="00468D"/>
              </a:solidFill>
              <a:latin typeface="Calibri"/>
              <a:ea typeface="Calibri"/>
              <a:cs typeface="Calibri"/>
              <a:sym typeface="Calibri"/>
            </a:endParaRPr>
          </a:p>
        </p:txBody>
      </p:sp>
      <p:sp>
        <p:nvSpPr>
          <p:cNvPr id="1347" name="Google Shape;1347;p143"/>
          <p:cNvSpPr txBox="1"/>
          <p:nvPr>
            <p:ph idx="1" type="body"/>
          </p:nvPr>
        </p:nvSpPr>
        <p:spPr>
          <a:xfrm>
            <a:off x="628651" y="1285860"/>
            <a:ext cx="6783665" cy="2928958"/>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This function </a:t>
            </a:r>
            <a:r>
              <a:rPr b="1" i="0" lang="en-US" sz="2000">
                <a:solidFill>
                  <a:srgbClr val="333333"/>
                </a:solidFill>
              </a:rPr>
              <a:t>returns the first value</a:t>
            </a:r>
            <a:r>
              <a:rPr b="0" i="0" lang="en-US" sz="2000">
                <a:solidFill>
                  <a:srgbClr val="333333"/>
                </a:solidFill>
              </a:rPr>
              <a:t> of the specified column. To get the first value of the column, we must have to use the </a:t>
            </a:r>
            <a:r>
              <a:rPr b="1" i="0" lang="en-US" sz="2000">
                <a:solidFill>
                  <a:srgbClr val="333333"/>
                </a:solidFill>
              </a:rPr>
              <a:t>LIMIT</a:t>
            </a:r>
            <a:r>
              <a:rPr b="0" i="0" lang="en-US" sz="2000">
                <a:solidFill>
                  <a:srgbClr val="333333"/>
                </a:solidFill>
              </a:rPr>
              <a:t> clause. It is because FIRST() function only supports in MS Access.</a:t>
            </a:r>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Suppose we want to get the first working date of an employee available in the table, we need to use the following query:</a:t>
            </a:r>
            <a:endParaRPr/>
          </a:p>
          <a:p>
            <a:pPr indent="-228600" lvl="0" marL="228600" rtl="0" algn="just">
              <a:lnSpc>
                <a:spcPct val="90000"/>
              </a:lnSpc>
              <a:spcBef>
                <a:spcPts val="1000"/>
              </a:spcBef>
              <a:spcAft>
                <a:spcPts val="0"/>
              </a:spcAft>
              <a:buClr>
                <a:srgbClr val="333333"/>
              </a:buClr>
              <a:buSzPts val="2000"/>
              <a:buNone/>
            </a:pPr>
            <a:r>
              <a:rPr b="1" lang="en-US" sz="2000">
                <a:solidFill>
                  <a:srgbClr val="333333"/>
                </a:solidFill>
              </a:rPr>
              <a:t>Syntax:</a:t>
            </a:r>
            <a:endParaRPr b="1" i="0" sz="2000">
              <a:solidFill>
                <a:srgbClr val="333333"/>
              </a:solidFill>
            </a:endParaRPr>
          </a:p>
          <a:p>
            <a:pPr indent="0" lvl="0" marL="0" rtl="0" algn="l">
              <a:lnSpc>
                <a:spcPct val="90000"/>
              </a:lnSpc>
              <a:spcBef>
                <a:spcPts val="1000"/>
              </a:spcBef>
              <a:spcAft>
                <a:spcPts val="0"/>
              </a:spcAft>
              <a:buClr>
                <a:schemeClr val="dk1"/>
              </a:buClr>
              <a:buSzPts val="2000"/>
              <a:buNone/>
            </a:pPr>
            <a:r>
              <a:rPr b="0" i="0" lang="en-US" sz="2000"/>
              <a:t>    	</a:t>
            </a:r>
            <a:r>
              <a:rPr b="1" i="0" lang="en-US" sz="2000"/>
              <a:t>SELECT</a:t>
            </a:r>
            <a:r>
              <a:rPr b="0" i="0" lang="en-US" sz="2000"/>
              <a:t> working_date </a:t>
            </a:r>
            <a:r>
              <a:rPr b="1" i="0" lang="en-US" sz="2000"/>
              <a:t>FROM</a:t>
            </a:r>
            <a:r>
              <a:rPr b="0" i="0" lang="en-US" sz="2000"/>
              <a:t> employee LIMIT 1;    </a:t>
            </a:r>
            <a:endParaRPr/>
          </a:p>
        </p:txBody>
      </p:sp>
      <p:pic>
        <p:nvPicPr>
          <p:cNvPr id="1348" name="Google Shape;1348;p143"/>
          <p:cNvPicPr preferRelativeResize="0"/>
          <p:nvPr/>
        </p:nvPicPr>
        <p:blipFill rotWithShape="1">
          <a:blip r:embed="rId3">
            <a:alphaModFix/>
          </a:blip>
          <a:srcRect b="0" l="0" r="0" t="0"/>
          <a:stretch/>
        </p:blipFill>
        <p:spPr>
          <a:xfrm>
            <a:off x="2714612" y="4374076"/>
            <a:ext cx="3302278" cy="169813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49" name="Google Shape;1349;p14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44"/>
          <p:cNvSpPr txBox="1"/>
          <p:nvPr>
            <p:ph type="title"/>
          </p:nvPr>
        </p:nvSpPr>
        <p:spPr>
          <a:xfrm>
            <a:off x="609247" y="365129"/>
            <a:ext cx="6783665" cy="10636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LAST() FUNCTION</a:t>
            </a:r>
            <a:endParaRPr sz="4000">
              <a:solidFill>
                <a:srgbClr val="00468D"/>
              </a:solidFill>
              <a:latin typeface="Calibri"/>
              <a:ea typeface="Calibri"/>
              <a:cs typeface="Calibri"/>
              <a:sym typeface="Calibri"/>
            </a:endParaRPr>
          </a:p>
        </p:txBody>
      </p:sp>
      <p:sp>
        <p:nvSpPr>
          <p:cNvPr id="1355" name="Google Shape;1355;p144"/>
          <p:cNvSpPr txBox="1"/>
          <p:nvPr>
            <p:ph idx="1" type="body"/>
          </p:nvPr>
        </p:nvSpPr>
        <p:spPr>
          <a:xfrm>
            <a:off x="628651" y="1357298"/>
            <a:ext cx="6783665" cy="2857520"/>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0" i="0" lang="en-US" sz="2000"/>
              <a:t>This function </a:t>
            </a:r>
            <a:r>
              <a:rPr b="1" i="0" lang="en-US" sz="2000"/>
              <a:t>returns the last value</a:t>
            </a:r>
            <a:r>
              <a:rPr b="0" i="0" lang="en-US" sz="2000"/>
              <a:t> of the specified column. To get the last value of the column, we must have to use the </a:t>
            </a:r>
            <a:r>
              <a:rPr b="1" i="0" lang="en-US" sz="2000" u="sng" strike="noStrike">
                <a:solidFill>
                  <a:schemeClr val="hlink"/>
                </a:solidFill>
                <a:hlinkClick r:id="rId3"/>
              </a:rPr>
              <a:t>ORDER BY</a:t>
            </a:r>
            <a:r>
              <a:rPr b="0" i="0" lang="en-US" sz="2000"/>
              <a:t> and </a:t>
            </a:r>
            <a:r>
              <a:rPr b="1" i="0" lang="en-US" sz="2000"/>
              <a:t>LIMIT</a:t>
            </a:r>
            <a:r>
              <a:rPr b="0" i="0" lang="en-US" sz="2000"/>
              <a:t> clause. It is because the LAST() function only supports in MS Access.</a:t>
            </a:r>
            <a:endParaRPr/>
          </a:p>
          <a:p>
            <a:pPr indent="-228600" lvl="0" marL="228600" rtl="0" algn="just">
              <a:lnSpc>
                <a:spcPct val="90000"/>
              </a:lnSpc>
              <a:spcBef>
                <a:spcPts val="1000"/>
              </a:spcBef>
              <a:spcAft>
                <a:spcPts val="0"/>
              </a:spcAft>
              <a:buClr>
                <a:schemeClr val="dk1"/>
              </a:buClr>
              <a:buSzPct val="100000"/>
              <a:buChar char="•"/>
            </a:pPr>
            <a:r>
              <a:rPr b="0" i="0" lang="en-US" sz="2000"/>
              <a:t>Suppose we want to get the last working hour of an employee available in the table, we need to use the following query:</a:t>
            </a:r>
            <a:endParaRPr/>
          </a:p>
          <a:p>
            <a:pPr indent="-228600" lvl="0" marL="228600" rtl="0" algn="just">
              <a:lnSpc>
                <a:spcPct val="90000"/>
              </a:lnSpc>
              <a:spcBef>
                <a:spcPts val="1000"/>
              </a:spcBef>
              <a:spcAft>
                <a:spcPts val="0"/>
              </a:spcAft>
              <a:buClr>
                <a:schemeClr val="dk1"/>
              </a:buClr>
              <a:buSzPct val="100000"/>
              <a:buNone/>
            </a:pPr>
            <a:r>
              <a:rPr b="1" lang="en-US" sz="2000"/>
              <a:t>Syntax:</a:t>
            </a:r>
            <a:endParaRPr b="1" sz="2000"/>
          </a:p>
          <a:p>
            <a:pPr indent="-228600" lvl="0" marL="228600" rtl="0" algn="just">
              <a:lnSpc>
                <a:spcPct val="90000"/>
              </a:lnSpc>
              <a:spcBef>
                <a:spcPts val="1000"/>
              </a:spcBef>
              <a:spcAft>
                <a:spcPts val="0"/>
              </a:spcAft>
              <a:buClr>
                <a:schemeClr val="dk1"/>
              </a:buClr>
              <a:buSzPct val="100000"/>
              <a:buNone/>
            </a:pPr>
            <a:r>
              <a:rPr b="1" i="0" lang="en-US" sz="2000"/>
              <a:t>	</a:t>
            </a:r>
            <a:r>
              <a:rPr b="0" i="0" lang="en-US" sz="2000"/>
              <a:t> 	</a:t>
            </a:r>
            <a:r>
              <a:rPr b="1" i="0" lang="en-US" sz="2000"/>
              <a:t>SELECT</a:t>
            </a:r>
            <a:r>
              <a:rPr b="0" i="0" lang="en-US" sz="2000"/>
              <a:t> working_hours </a:t>
            </a:r>
            <a:r>
              <a:rPr b="1" i="0" lang="en-US" sz="2000"/>
              <a:t>FROM</a:t>
            </a:r>
            <a:r>
              <a:rPr b="0" i="0" lang="en-US" sz="2000"/>
              <a:t> employee </a:t>
            </a:r>
            <a:r>
              <a:rPr b="1" i="0" lang="en-US" sz="2000"/>
              <a:t>ORDER</a:t>
            </a:r>
            <a:r>
              <a:rPr b="0" i="0" lang="en-US" sz="2000"/>
              <a:t> </a:t>
            </a:r>
            <a:r>
              <a:rPr b="1" i="0" lang="en-US" sz="2000"/>
              <a:t>BY</a:t>
            </a:r>
            <a:r>
              <a:rPr b="0" i="0" lang="en-US" sz="2000"/>
              <a:t> </a:t>
            </a:r>
            <a:r>
              <a:rPr b="1" i="0" lang="en-US" sz="2000"/>
              <a:t>name</a:t>
            </a:r>
            <a:endParaRPr/>
          </a:p>
          <a:p>
            <a:pPr indent="-228600" lvl="0" marL="228600" rtl="0" algn="just">
              <a:lnSpc>
                <a:spcPct val="90000"/>
              </a:lnSpc>
              <a:spcBef>
                <a:spcPts val="1000"/>
              </a:spcBef>
              <a:spcAft>
                <a:spcPts val="0"/>
              </a:spcAft>
              <a:buClr>
                <a:schemeClr val="dk1"/>
              </a:buClr>
              <a:buSzPct val="100000"/>
              <a:buNone/>
            </a:pPr>
            <a:r>
              <a:rPr b="1" lang="en-US" sz="2000"/>
              <a:t>		</a:t>
            </a:r>
            <a:r>
              <a:rPr b="0" i="0" lang="en-US" sz="2000"/>
              <a:t> </a:t>
            </a:r>
            <a:r>
              <a:rPr b="1" i="0" lang="en-US" sz="2000"/>
              <a:t>DESC</a:t>
            </a:r>
            <a:r>
              <a:rPr b="0" i="0" lang="en-US" sz="2000"/>
              <a:t> LIMIT 1;    </a:t>
            </a:r>
            <a:endParaRPr/>
          </a:p>
        </p:txBody>
      </p:sp>
      <p:pic>
        <p:nvPicPr>
          <p:cNvPr id="1356" name="Google Shape;1356;p144"/>
          <p:cNvPicPr preferRelativeResize="0"/>
          <p:nvPr/>
        </p:nvPicPr>
        <p:blipFill rotWithShape="1">
          <a:blip r:embed="rId4">
            <a:alphaModFix/>
          </a:blip>
          <a:srcRect b="0" l="0" r="0" t="0"/>
          <a:stretch/>
        </p:blipFill>
        <p:spPr>
          <a:xfrm>
            <a:off x="2357422" y="4286256"/>
            <a:ext cx="3926546" cy="167787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357" name="Google Shape;1357;p144"/>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4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a:solidFill>
                  <a:srgbClr val="00468D"/>
                </a:solidFill>
                <a:latin typeface="Calibri"/>
                <a:ea typeface="Calibri"/>
                <a:cs typeface="Calibri"/>
                <a:sym typeface="Calibri"/>
              </a:rPr>
              <a:t>SUBQUERY</a:t>
            </a:r>
            <a:endParaRPr/>
          </a:p>
        </p:txBody>
      </p:sp>
      <p:sp>
        <p:nvSpPr>
          <p:cNvPr id="1363" name="Google Shape;1363;p145"/>
          <p:cNvSpPr txBox="1"/>
          <p:nvPr>
            <p:ph idx="1" type="body"/>
          </p:nvPr>
        </p:nvSpPr>
        <p:spPr>
          <a:xfrm>
            <a:off x="628651" y="1930400"/>
            <a:ext cx="6783665" cy="9985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A subquery in MySQL is a query, which is nested into another SQL query and embedded with SELECT, INSERT, UPDATE or DELETE statement along with the various operators. </a:t>
            </a:r>
            <a:endParaRPr b="0" i="0" sz="2000"/>
          </a:p>
        </p:txBody>
      </p:sp>
      <p:pic>
        <p:nvPicPr>
          <p:cNvPr id="1364" name="Google Shape;1364;p145"/>
          <p:cNvPicPr preferRelativeResize="0"/>
          <p:nvPr/>
        </p:nvPicPr>
        <p:blipFill rotWithShape="1">
          <a:blip r:embed="rId3">
            <a:alphaModFix/>
          </a:blip>
          <a:srcRect b="0" l="0" r="0" t="0"/>
          <a:stretch/>
        </p:blipFill>
        <p:spPr>
          <a:xfrm>
            <a:off x="0" y="-26633"/>
            <a:ext cx="1194539" cy="655377"/>
          </a:xfrm>
          <a:prstGeom prst="rect">
            <a:avLst/>
          </a:prstGeom>
          <a:noFill/>
          <a:ln>
            <a:noFill/>
          </a:ln>
        </p:spPr>
      </p:pic>
      <p:sp>
        <p:nvSpPr>
          <p:cNvPr id="1365" name="Google Shape;1365;p145"/>
          <p:cNvSpPr txBox="1"/>
          <p:nvPr/>
        </p:nvSpPr>
        <p:spPr>
          <a:xfrm>
            <a:off x="714348" y="2928934"/>
            <a:ext cx="6715172" cy="255454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We can also nest the subquery with another subquery. A subquery is known as the </a:t>
            </a:r>
            <a:r>
              <a:rPr b="1" lang="en-US" sz="2000">
                <a:solidFill>
                  <a:schemeClr val="dk1"/>
                </a:solidFill>
                <a:latin typeface="Calibri"/>
                <a:ea typeface="Calibri"/>
                <a:cs typeface="Calibri"/>
                <a:sym typeface="Calibri"/>
              </a:rPr>
              <a:t>inner query</a:t>
            </a:r>
            <a:r>
              <a:rPr lang="en-US" sz="2000">
                <a:solidFill>
                  <a:schemeClr val="dk1"/>
                </a:solidFill>
                <a:latin typeface="Calibri"/>
                <a:ea typeface="Calibri"/>
                <a:cs typeface="Calibri"/>
                <a:sym typeface="Calibri"/>
              </a:rPr>
              <a:t>, and the query that contains subquery is known as the </a:t>
            </a:r>
            <a:r>
              <a:rPr b="1" lang="en-US" sz="2000">
                <a:solidFill>
                  <a:schemeClr val="dk1"/>
                </a:solidFill>
                <a:latin typeface="Calibri"/>
                <a:ea typeface="Calibri"/>
                <a:cs typeface="Calibri"/>
                <a:sym typeface="Calibri"/>
              </a:rPr>
              <a:t>outer query</a:t>
            </a: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The inner query executed first gives the result to the outer query, and then the main/outer query will be performed. MySQL allows us to use subquery anywhere, but it must be closed within parenthesis. </a:t>
            </a:r>
            <a:endParaRPr sz="2000">
              <a:solidFill>
                <a:schemeClr val="dk1"/>
              </a:solidFill>
              <a:latin typeface="Calibri"/>
              <a:ea typeface="Calibri"/>
              <a:cs typeface="Calibri"/>
              <a:sym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46"/>
          <p:cNvSpPr txBox="1"/>
          <p:nvPr>
            <p:ph idx="1" type="body"/>
          </p:nvPr>
        </p:nvSpPr>
        <p:spPr>
          <a:xfrm>
            <a:off x="628651" y="1571612"/>
            <a:ext cx="6943745" cy="435771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1800"/>
              <a:buNone/>
            </a:pPr>
            <a:r>
              <a:rPr b="1" i="0" lang="en-US" sz="1800">
                <a:solidFill>
                  <a:srgbClr val="333333"/>
                </a:solidFill>
              </a:rPr>
              <a:t>The following are the rules to use subqueries:</a:t>
            </a:r>
            <a:endParaRPr b="0" i="0" sz="1800">
              <a:solidFill>
                <a:srgbClr val="333333"/>
              </a:solidFill>
            </a:endParaRPr>
          </a:p>
          <a:p>
            <a:pPr indent="-228600" lvl="0" marL="228600" rtl="0" algn="just">
              <a:lnSpc>
                <a:spcPct val="90000"/>
              </a:lnSpc>
              <a:spcBef>
                <a:spcPts val="1000"/>
              </a:spcBef>
              <a:spcAft>
                <a:spcPts val="0"/>
              </a:spcAft>
              <a:buClr>
                <a:srgbClr val="000000"/>
              </a:buClr>
              <a:buSzPts val="2000"/>
              <a:buFont typeface="Arial"/>
              <a:buChar char="•"/>
            </a:pPr>
            <a:r>
              <a:rPr b="0" i="0" lang="en-US" sz="2000">
                <a:solidFill>
                  <a:srgbClr val="000000"/>
                </a:solidFill>
              </a:rPr>
              <a:t>Subqueries should always use in </a:t>
            </a:r>
            <a:r>
              <a:rPr b="1" i="0" lang="en-US" sz="2000">
                <a:solidFill>
                  <a:srgbClr val="000000"/>
                </a:solidFill>
              </a:rPr>
              <a:t>parentheses.</a:t>
            </a:r>
            <a:endParaRPr b="0" i="0" sz="2000">
              <a:solidFill>
                <a:srgbClr val="000000"/>
              </a:solidFill>
            </a:endParaRPr>
          </a:p>
          <a:p>
            <a:pPr indent="-228600" lvl="0" marL="228600" rtl="0" algn="just">
              <a:lnSpc>
                <a:spcPct val="90000"/>
              </a:lnSpc>
              <a:spcBef>
                <a:spcPts val="1000"/>
              </a:spcBef>
              <a:spcAft>
                <a:spcPts val="0"/>
              </a:spcAft>
              <a:buClr>
                <a:srgbClr val="000000"/>
              </a:buClr>
              <a:buSzPts val="2000"/>
              <a:buFont typeface="Arial"/>
              <a:buChar char="•"/>
            </a:pPr>
            <a:r>
              <a:rPr b="0" i="0" lang="en-US" sz="2000">
                <a:solidFill>
                  <a:srgbClr val="000000"/>
                </a:solidFill>
              </a:rPr>
              <a:t>If the main query does not have multiple columns for subquery, then a subquery can have only one column in the SELECT command.</a:t>
            </a:r>
            <a:endParaRPr/>
          </a:p>
          <a:p>
            <a:pPr indent="-228600" lvl="0" marL="228600" rtl="0" algn="just">
              <a:lnSpc>
                <a:spcPct val="90000"/>
              </a:lnSpc>
              <a:spcBef>
                <a:spcPts val="1000"/>
              </a:spcBef>
              <a:spcAft>
                <a:spcPts val="0"/>
              </a:spcAft>
              <a:buClr>
                <a:srgbClr val="000000"/>
              </a:buClr>
              <a:buSzPts val="2000"/>
              <a:buFont typeface="Arial"/>
              <a:buChar char="•"/>
            </a:pPr>
            <a:r>
              <a:rPr b="0" i="0" lang="en-US" sz="2000">
                <a:solidFill>
                  <a:srgbClr val="000000"/>
                </a:solidFill>
              </a:rPr>
              <a:t>We can use various comparison operators with the subquery, such as &gt;, &lt;, =, IN, ANY, SOME, and ALL. A multiple-row operator is very useful when the subquery returns more than one row.</a:t>
            </a:r>
            <a:endParaRPr/>
          </a:p>
          <a:p>
            <a:pPr indent="-228600" lvl="0" marL="228600" rtl="0" algn="just">
              <a:lnSpc>
                <a:spcPct val="90000"/>
              </a:lnSpc>
              <a:spcBef>
                <a:spcPts val="1000"/>
              </a:spcBef>
              <a:spcAft>
                <a:spcPts val="0"/>
              </a:spcAft>
              <a:buClr>
                <a:srgbClr val="000000"/>
              </a:buClr>
              <a:buSzPts val="2000"/>
              <a:buFont typeface="Arial"/>
              <a:buChar char="•"/>
            </a:pPr>
            <a:r>
              <a:rPr b="0" i="0" lang="en-US" sz="2000">
                <a:solidFill>
                  <a:srgbClr val="000000"/>
                </a:solidFill>
              </a:rPr>
              <a:t>We cannot use the </a:t>
            </a:r>
            <a:r>
              <a:rPr b="1" i="0" lang="en-US" sz="2000">
                <a:solidFill>
                  <a:srgbClr val="000000"/>
                </a:solidFill>
              </a:rPr>
              <a:t>ORDER BY</a:t>
            </a:r>
            <a:r>
              <a:rPr b="0" i="0" lang="en-US" sz="2000">
                <a:solidFill>
                  <a:srgbClr val="000000"/>
                </a:solidFill>
              </a:rPr>
              <a:t> clause in a subquery, although it can be used inside the main query.</a:t>
            </a:r>
            <a:endParaRPr/>
          </a:p>
          <a:p>
            <a:pPr indent="-228600" lvl="0" marL="228600" rtl="0" algn="just">
              <a:lnSpc>
                <a:spcPct val="90000"/>
              </a:lnSpc>
              <a:spcBef>
                <a:spcPts val="1000"/>
              </a:spcBef>
              <a:spcAft>
                <a:spcPts val="0"/>
              </a:spcAft>
              <a:buClr>
                <a:srgbClr val="000000"/>
              </a:buClr>
              <a:buSzPts val="2000"/>
              <a:buFont typeface="Arial"/>
              <a:buChar char="•"/>
            </a:pPr>
            <a:r>
              <a:rPr b="0" i="0" lang="en-US" sz="2000">
                <a:solidFill>
                  <a:srgbClr val="000000"/>
                </a:solidFill>
              </a:rPr>
              <a:t>If we use a subquery in a </a:t>
            </a:r>
            <a:r>
              <a:rPr b="1" i="0" lang="en-US" sz="2000">
                <a:solidFill>
                  <a:srgbClr val="000000"/>
                </a:solidFill>
              </a:rPr>
              <a:t>set function</a:t>
            </a:r>
            <a:r>
              <a:rPr b="0" i="0" lang="en-US" sz="2000">
                <a:solidFill>
                  <a:srgbClr val="000000"/>
                </a:solidFill>
              </a:rPr>
              <a:t>, it cannot be immediately enclosed in a set function.</a:t>
            </a:r>
            <a:endParaRPr/>
          </a:p>
        </p:txBody>
      </p:sp>
      <p:sp>
        <p:nvSpPr>
          <p:cNvPr id="1372" name="Google Shape;1372;p146"/>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SUBQUERY</a:t>
            </a:r>
            <a:endParaRPr/>
          </a:p>
        </p:txBody>
      </p:sp>
      <p:pic>
        <p:nvPicPr>
          <p:cNvPr id="1373" name="Google Shape;1373;p14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47"/>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SUBQUERY</a:t>
            </a:r>
            <a:endParaRPr>
              <a:latin typeface="Calibri"/>
              <a:ea typeface="Calibri"/>
              <a:cs typeface="Calibri"/>
              <a:sym typeface="Calibri"/>
            </a:endParaRPr>
          </a:p>
        </p:txBody>
      </p:sp>
      <p:sp>
        <p:nvSpPr>
          <p:cNvPr id="1379" name="Google Shape;1379;p147"/>
          <p:cNvSpPr txBox="1"/>
          <p:nvPr>
            <p:ph idx="1" type="body"/>
          </p:nvPr>
        </p:nvSpPr>
        <p:spPr>
          <a:xfrm>
            <a:off x="628651" y="1930401"/>
            <a:ext cx="6783665" cy="2304249"/>
          </a:xfrm>
          <a:prstGeom prst="rect">
            <a:avLst/>
          </a:prstGeom>
          <a:noFill/>
          <a:ln>
            <a:noFill/>
          </a:ln>
        </p:spPr>
        <p:txBody>
          <a:bodyPr anchorCtr="0" anchor="ctr" bIns="45700" lIns="91425" spcFirstLastPara="1" rIns="91425" wrap="square" tIns="45700">
            <a:normAutofit fontScale="92500"/>
          </a:bodyPr>
          <a:lstStyle/>
          <a:p>
            <a:pPr indent="-228600" lvl="0" marL="228600" rtl="0" algn="just">
              <a:lnSpc>
                <a:spcPct val="90000"/>
              </a:lnSpc>
              <a:spcBef>
                <a:spcPts val="0"/>
              </a:spcBef>
              <a:spcAft>
                <a:spcPts val="0"/>
              </a:spcAft>
              <a:buClr>
                <a:srgbClr val="333333"/>
              </a:buClr>
              <a:buSzPct val="100000"/>
              <a:buNone/>
            </a:pPr>
            <a:r>
              <a:rPr b="1" i="0" lang="en-US" sz="2000">
                <a:solidFill>
                  <a:srgbClr val="333333"/>
                </a:solidFill>
              </a:rPr>
              <a:t>The following are the advantages of using subqueries:</a:t>
            </a:r>
            <a:endParaRPr b="0" i="0" sz="2000">
              <a:solidFill>
                <a:srgbClr val="333333"/>
              </a:solidFill>
            </a:endParaRPr>
          </a:p>
          <a:p>
            <a:pPr indent="-228600" lvl="0" marL="228600" rtl="0" algn="just">
              <a:lnSpc>
                <a:spcPct val="90000"/>
              </a:lnSpc>
              <a:spcBef>
                <a:spcPts val="1000"/>
              </a:spcBef>
              <a:spcAft>
                <a:spcPts val="0"/>
              </a:spcAft>
              <a:buClr>
                <a:srgbClr val="000000"/>
              </a:buClr>
              <a:buSzPct val="100000"/>
              <a:buFont typeface="Arial"/>
              <a:buChar char="•"/>
            </a:pPr>
            <a:r>
              <a:rPr b="0" i="0" lang="en-US" sz="2000">
                <a:solidFill>
                  <a:srgbClr val="000000"/>
                </a:solidFill>
              </a:rPr>
              <a:t>The subqueries make the queries in a structured form that allows us to isolate each part of a statement.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sz="2000">
                <a:solidFill>
                  <a:srgbClr val="000000"/>
                </a:solidFill>
              </a:rPr>
              <a:t>The subqueries provide alternative ways to query the data from the table; otherwise, we need to use complex joins and unions.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sz="2000">
                <a:solidFill>
                  <a:srgbClr val="000000"/>
                </a:solidFill>
              </a:rPr>
              <a:t>The subqueries are more readable than complex join or union statements.</a:t>
            </a:r>
            <a:endParaRPr/>
          </a:p>
        </p:txBody>
      </p:sp>
      <p:pic>
        <p:nvPicPr>
          <p:cNvPr id="1380" name="Google Shape;1380;p14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
        <p:nvSpPr>
          <p:cNvPr id="1381" name="Google Shape;1381;p147"/>
          <p:cNvSpPr txBox="1"/>
          <p:nvPr/>
        </p:nvSpPr>
        <p:spPr>
          <a:xfrm>
            <a:off x="714348" y="4143380"/>
            <a:ext cx="6643734"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SUBQUERY SYNTAX:</a:t>
            </a:r>
            <a:endParaRPr/>
          </a:p>
          <a:p>
            <a:pPr indent="-114300" lvl="0" marL="0" marR="0" rtl="0" algn="just">
              <a:spcBef>
                <a:spcPts val="0"/>
              </a:spcBef>
              <a:spcAft>
                <a:spcPts val="0"/>
              </a:spcAft>
              <a:buClr>
                <a:schemeClr val="dk1"/>
              </a:buClr>
              <a:buSzPts val="1800"/>
              <a:buFont typeface="Arial Narrow"/>
              <a:buAutoNum type="arabicPeriod"/>
            </a:pPr>
            <a:r>
              <a:rPr b="1" lang="en-US" sz="1800">
                <a:solidFill>
                  <a:schemeClr val="dk1"/>
                </a:solidFill>
                <a:latin typeface="Calibri"/>
                <a:ea typeface="Calibri"/>
                <a:cs typeface="Calibri"/>
                <a:sym typeface="Calibri"/>
              </a:rPr>
              <a:t>SELECT</a:t>
            </a:r>
            <a:r>
              <a:rPr lang="en-US" sz="1800">
                <a:solidFill>
                  <a:schemeClr val="dk1"/>
                </a:solidFill>
                <a:latin typeface="Calibri"/>
                <a:ea typeface="Calibri"/>
                <a:cs typeface="Calibri"/>
                <a:sym typeface="Calibri"/>
              </a:rPr>
              <a:t> column_list (s) </a:t>
            </a:r>
            <a:r>
              <a:rPr b="1" lang="en-US" sz="1800">
                <a:solidFill>
                  <a:schemeClr val="dk1"/>
                </a:solidFill>
                <a:latin typeface="Calibri"/>
                <a:ea typeface="Calibri"/>
                <a:cs typeface="Calibri"/>
                <a:sym typeface="Calibri"/>
              </a:rPr>
              <a:t>FROM</a:t>
            </a:r>
            <a:r>
              <a:rPr lang="en-US" sz="1800">
                <a:solidFill>
                  <a:schemeClr val="dk1"/>
                </a:solidFill>
                <a:latin typeface="Calibri"/>
                <a:ea typeface="Calibri"/>
                <a:cs typeface="Calibri"/>
                <a:sym typeface="Calibri"/>
              </a:rPr>
              <a:t>  table_name  </a:t>
            </a:r>
            <a:endParaRPr/>
          </a:p>
          <a:p>
            <a:pPr indent="-114300" lvl="0" marL="0" marR="0" rtl="0" algn="just">
              <a:spcBef>
                <a:spcPts val="0"/>
              </a:spcBef>
              <a:spcAft>
                <a:spcPts val="0"/>
              </a:spcAft>
              <a:buClr>
                <a:schemeClr val="dk1"/>
              </a:buClr>
              <a:buSzPts val="1800"/>
              <a:buFont typeface="Arial Narrow"/>
              <a:buAutoNum type="arabicPeriod"/>
            </a:pPr>
            <a:r>
              <a:rPr b="1" lang="en-US" sz="1800">
                <a:solidFill>
                  <a:schemeClr val="dk1"/>
                </a:solidFill>
                <a:latin typeface="Calibri"/>
                <a:ea typeface="Calibri"/>
                <a:cs typeface="Calibri"/>
                <a:sym typeface="Calibri"/>
              </a:rPr>
              <a:t>WHERE</a:t>
            </a:r>
            <a:r>
              <a:rPr lang="en-US" sz="1800">
                <a:solidFill>
                  <a:schemeClr val="dk1"/>
                </a:solidFill>
                <a:latin typeface="Calibri"/>
                <a:ea typeface="Calibri"/>
                <a:cs typeface="Calibri"/>
                <a:sym typeface="Calibri"/>
              </a:rPr>
              <a:t>  column_name OPERATOR  </a:t>
            </a:r>
            <a:endParaRPr/>
          </a:p>
          <a:p>
            <a:pPr indent="-114300" lvl="0" marL="0" marR="0" rtl="0" algn="just">
              <a:spcBef>
                <a:spcPts val="0"/>
              </a:spcBef>
              <a:spcAft>
                <a:spcPts val="0"/>
              </a:spcAft>
              <a:buClr>
                <a:schemeClr val="dk1"/>
              </a:buClr>
              <a:buSzPts val="1800"/>
              <a:buFont typeface="Arial Narrow"/>
              <a:buAutoNum type="arabicPeriod"/>
            </a:pPr>
            <a:r>
              <a:rPr b="1" lang="en-US" sz="1800">
                <a:solidFill>
                  <a:schemeClr val="dk1"/>
                </a:solidFill>
                <a:latin typeface="Calibri"/>
                <a:ea typeface="Calibri"/>
                <a:cs typeface="Calibri"/>
                <a:sym typeface="Calibri"/>
              </a:rPr>
              <a:t>SELECT</a:t>
            </a:r>
            <a:r>
              <a:rPr lang="en-US" sz="1800">
                <a:solidFill>
                  <a:schemeClr val="dk1"/>
                </a:solidFill>
                <a:latin typeface="Calibri"/>
                <a:ea typeface="Calibri"/>
                <a:cs typeface="Calibri"/>
                <a:sym typeface="Calibri"/>
              </a:rPr>
              <a:t> column_list (s)  </a:t>
            </a:r>
            <a:r>
              <a:rPr b="1" lang="en-US" sz="1800">
                <a:solidFill>
                  <a:schemeClr val="dk1"/>
                </a:solidFill>
                <a:latin typeface="Calibri"/>
                <a:ea typeface="Calibri"/>
                <a:cs typeface="Calibri"/>
                <a:sym typeface="Calibri"/>
              </a:rPr>
              <a:t>FROM</a:t>
            </a:r>
            <a:r>
              <a:rPr lang="en-US" sz="1800">
                <a:solidFill>
                  <a:schemeClr val="dk1"/>
                </a:solidFill>
                <a:latin typeface="Calibri"/>
                <a:ea typeface="Calibri"/>
                <a:cs typeface="Calibri"/>
                <a:sym typeface="Calibri"/>
              </a:rPr>
              <a:t> table_name [</a:t>
            </a:r>
            <a:r>
              <a:rPr b="1" lang="en-US" sz="1800">
                <a:solidFill>
                  <a:schemeClr val="dk1"/>
                </a:solidFill>
                <a:latin typeface="Calibri"/>
                <a:ea typeface="Calibri"/>
                <a:cs typeface="Calibri"/>
                <a:sym typeface="Calibri"/>
              </a:rPr>
              <a:t>WHERE</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148"/>
          <p:cNvSpPr txBox="1"/>
          <p:nvPr>
            <p:ph idx="1" type="body"/>
          </p:nvPr>
        </p:nvSpPr>
        <p:spPr>
          <a:xfrm>
            <a:off x="628651" y="1930400"/>
            <a:ext cx="6783665" cy="1016986"/>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None/>
            </a:pPr>
            <a:r>
              <a:rPr b="1" i="0" lang="en-US" sz="2000"/>
              <a:t>Subquery Example:</a:t>
            </a:r>
            <a:endParaRPr b="1" sz="2000"/>
          </a:p>
          <a:p>
            <a:pPr indent="-228600" lvl="0" marL="228600" rtl="0" algn="l">
              <a:lnSpc>
                <a:spcPct val="90000"/>
              </a:lnSpc>
              <a:spcBef>
                <a:spcPts val="1000"/>
              </a:spcBef>
              <a:spcAft>
                <a:spcPts val="0"/>
              </a:spcAft>
              <a:buClr>
                <a:schemeClr val="dk1"/>
              </a:buClr>
              <a:buSzPct val="100000"/>
              <a:buNone/>
            </a:pPr>
            <a:r>
              <a:rPr b="0" i="0" lang="en-US" sz="2000"/>
              <a:t>Suppose we have a table named </a:t>
            </a:r>
            <a:r>
              <a:rPr b="1" i="0" lang="en-US" sz="2000"/>
              <a:t>“customer"</a:t>
            </a:r>
            <a:r>
              <a:rPr b="0" i="0" lang="en-US" sz="2000"/>
              <a:t> that contains the</a:t>
            </a:r>
            <a:endParaRPr/>
          </a:p>
          <a:p>
            <a:pPr indent="-228600" lvl="0" marL="228600" rtl="0" algn="l">
              <a:lnSpc>
                <a:spcPct val="90000"/>
              </a:lnSpc>
              <a:spcBef>
                <a:spcPts val="1000"/>
              </a:spcBef>
              <a:spcAft>
                <a:spcPts val="0"/>
              </a:spcAft>
              <a:buClr>
                <a:schemeClr val="dk1"/>
              </a:buClr>
              <a:buSzPct val="100000"/>
              <a:buNone/>
            </a:pPr>
            <a:r>
              <a:rPr b="0" i="0" lang="en-US" sz="2000"/>
              <a:t>following data:</a:t>
            </a:r>
            <a:endParaRPr/>
          </a:p>
        </p:txBody>
      </p:sp>
      <p:pic>
        <p:nvPicPr>
          <p:cNvPr id="1387" name="Google Shape;1387;p148"/>
          <p:cNvPicPr preferRelativeResize="0"/>
          <p:nvPr/>
        </p:nvPicPr>
        <p:blipFill rotWithShape="1">
          <a:blip r:embed="rId3">
            <a:alphaModFix/>
          </a:blip>
          <a:srcRect b="0" l="0" r="0" t="0"/>
          <a:stretch/>
        </p:blipFill>
        <p:spPr>
          <a:xfrm>
            <a:off x="1928794" y="3286124"/>
            <a:ext cx="4802850" cy="265440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388" name="Google Shape;1388;p14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SUBQUERY</a:t>
            </a:r>
            <a:endParaRPr>
              <a:latin typeface="Calibri"/>
              <a:ea typeface="Calibri"/>
              <a:cs typeface="Calibri"/>
              <a:sym typeface="Calibri"/>
            </a:endParaRPr>
          </a:p>
        </p:txBody>
      </p:sp>
      <p:pic>
        <p:nvPicPr>
          <p:cNvPr id="1389" name="Google Shape;1389;p14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49"/>
          <p:cNvSpPr txBox="1"/>
          <p:nvPr>
            <p:ph idx="1" type="body"/>
          </p:nvPr>
        </p:nvSpPr>
        <p:spPr>
          <a:xfrm>
            <a:off x="628651" y="1930401"/>
            <a:ext cx="6783665" cy="97259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Following is a simple SQL statement that returns the </a:t>
            </a:r>
            <a:r>
              <a:rPr b="1" i="0" lang="en-US" sz="2000"/>
              <a:t>employee detail whose id matches in a subquery</a:t>
            </a:r>
            <a:r>
              <a:rPr b="0" i="0" lang="en-US" sz="2000"/>
              <a:t>:</a:t>
            </a:r>
            <a:endParaRPr sz="2000"/>
          </a:p>
        </p:txBody>
      </p:sp>
      <p:pic>
        <p:nvPicPr>
          <p:cNvPr id="1395" name="Google Shape;1395;p149"/>
          <p:cNvPicPr preferRelativeResize="0"/>
          <p:nvPr/>
        </p:nvPicPr>
        <p:blipFill rotWithShape="1">
          <a:blip r:embed="rId3">
            <a:alphaModFix/>
          </a:blip>
          <a:srcRect b="0" l="0" r="0" t="0"/>
          <a:stretch/>
        </p:blipFill>
        <p:spPr>
          <a:xfrm>
            <a:off x="1214414" y="3071810"/>
            <a:ext cx="4889997" cy="265407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396" name="Google Shape;1396;p149"/>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SUBQUERY</a:t>
            </a:r>
            <a:endParaRPr>
              <a:latin typeface="Calibri"/>
              <a:ea typeface="Calibri"/>
              <a:cs typeface="Calibri"/>
              <a:sym typeface="Calibri"/>
            </a:endParaRPr>
          </a:p>
        </p:txBody>
      </p:sp>
      <p:pic>
        <p:nvPicPr>
          <p:cNvPr id="1397" name="Google Shape;1397;p14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5"/>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Arial"/>
              <a:buNone/>
            </a:pPr>
            <a:br>
              <a:rPr lang="en-US" sz="3200">
                <a:solidFill>
                  <a:srgbClr val="00468D"/>
                </a:solidFill>
                <a:latin typeface="Arial"/>
                <a:ea typeface="Arial"/>
                <a:cs typeface="Arial"/>
                <a:sym typeface="Arial"/>
              </a:rPr>
            </a:br>
            <a:endParaRPr sz="3200">
              <a:solidFill>
                <a:srgbClr val="00468D"/>
              </a:solidFill>
              <a:latin typeface="Arial"/>
              <a:ea typeface="Arial"/>
              <a:cs typeface="Arial"/>
              <a:sym typeface="Arial"/>
            </a:endParaRPr>
          </a:p>
        </p:txBody>
      </p:sp>
      <p:pic>
        <p:nvPicPr>
          <p:cNvPr descr="type1.png" id="340" name="Google Shape;340;p15"/>
          <p:cNvPicPr preferRelativeResize="0"/>
          <p:nvPr>
            <p:ph idx="1" type="body"/>
          </p:nvPr>
        </p:nvPicPr>
        <p:blipFill rotWithShape="1">
          <a:blip r:embed="rId3">
            <a:alphaModFix/>
          </a:blip>
          <a:srcRect b="0" l="0" r="0" t="0"/>
          <a:stretch/>
        </p:blipFill>
        <p:spPr>
          <a:xfrm>
            <a:off x="428596" y="1285860"/>
            <a:ext cx="7190799" cy="3643338"/>
          </a:xfrm>
          <a:prstGeom prst="rect">
            <a:avLst/>
          </a:prstGeom>
          <a:noFill/>
          <a:ln>
            <a:noFill/>
          </a:ln>
        </p:spPr>
      </p:pic>
      <p:pic>
        <p:nvPicPr>
          <p:cNvPr id="341" name="Google Shape;341;p1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50"/>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SUBQUERY WITH COMPARISON OPERATOR</a:t>
            </a:r>
            <a:endParaRPr/>
          </a:p>
        </p:txBody>
      </p:sp>
      <p:sp>
        <p:nvSpPr>
          <p:cNvPr id="1403" name="Google Shape;1403;p150"/>
          <p:cNvSpPr txBox="1"/>
          <p:nvPr>
            <p:ph idx="1" type="body"/>
          </p:nvPr>
        </p:nvSpPr>
        <p:spPr>
          <a:xfrm>
            <a:off x="642910" y="1500175"/>
            <a:ext cx="6769406" cy="1928825"/>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A comparison operator is an operator used to compare values and returns the result, either true or false. The following comparison operators are used in MySQL &lt;, &gt;, =, &lt;&gt;, &lt;=&gt;, etc.</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Following is a simple </a:t>
            </a:r>
            <a:r>
              <a:rPr b="0" i="0" lang="en-US" sz="2000" u="sng" strike="noStrike">
                <a:solidFill>
                  <a:srgbClr val="008000"/>
                </a:solidFill>
                <a:hlinkClick r:id="rId3">
                  <a:extLst>
                    <a:ext uri="{A12FA001-AC4F-418D-AE19-62706E023703}">
                      <ahyp:hlinkClr val="tx"/>
                    </a:ext>
                  </a:extLst>
                </a:hlinkClick>
              </a:rPr>
              <a:t>SQL</a:t>
            </a:r>
            <a:r>
              <a:rPr b="0" i="0" lang="en-US" sz="2000">
                <a:solidFill>
                  <a:srgbClr val="333333"/>
                </a:solidFill>
              </a:rPr>
              <a:t> statement that returns the </a:t>
            </a:r>
            <a:r>
              <a:rPr b="1" lang="en-US" sz="2000">
                <a:solidFill>
                  <a:srgbClr val="333333"/>
                </a:solidFill>
              </a:rPr>
              <a:t>customer</a:t>
            </a:r>
            <a:r>
              <a:rPr b="1" i="0" lang="en-US" sz="2000">
                <a:solidFill>
                  <a:srgbClr val="333333"/>
                </a:solidFill>
              </a:rPr>
              <a:t> detail whose income is more than 20000</a:t>
            </a:r>
            <a:r>
              <a:rPr b="0" i="0" lang="en-US" sz="2000">
                <a:solidFill>
                  <a:srgbClr val="333333"/>
                </a:solidFill>
              </a:rPr>
              <a:t> with the help of subquery:</a:t>
            </a:r>
            <a:endParaRPr sz="2000"/>
          </a:p>
        </p:txBody>
      </p:sp>
      <p:pic>
        <p:nvPicPr>
          <p:cNvPr id="1404" name="Google Shape;1404;p150"/>
          <p:cNvPicPr preferRelativeResize="0"/>
          <p:nvPr/>
        </p:nvPicPr>
        <p:blipFill rotWithShape="1">
          <a:blip r:embed="rId4">
            <a:alphaModFix/>
          </a:blip>
          <a:srcRect b="0" l="0" r="0" t="0"/>
          <a:stretch/>
        </p:blipFill>
        <p:spPr>
          <a:xfrm>
            <a:off x="1500166" y="3429000"/>
            <a:ext cx="4814193" cy="264554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05" name="Google Shape;1405;p150"/>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51"/>
          <p:cNvSpPr txBox="1"/>
          <p:nvPr>
            <p:ph idx="1" type="body"/>
          </p:nvPr>
        </p:nvSpPr>
        <p:spPr>
          <a:xfrm>
            <a:off x="628651" y="1930400"/>
            <a:ext cx="6783665" cy="70626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find employee details with </a:t>
            </a:r>
            <a:r>
              <a:rPr b="1" i="0" lang="en-US" sz="2000">
                <a:solidFill>
                  <a:srgbClr val="333333"/>
                </a:solidFill>
              </a:rPr>
              <a:t>maximum income</a:t>
            </a:r>
            <a:r>
              <a:rPr b="0" i="0" lang="en-US" sz="2000">
                <a:solidFill>
                  <a:srgbClr val="333333"/>
                </a:solidFill>
              </a:rPr>
              <a:t> using a subquery.</a:t>
            </a:r>
            <a:endParaRPr sz="2000"/>
          </a:p>
        </p:txBody>
      </p:sp>
      <p:pic>
        <p:nvPicPr>
          <p:cNvPr id="1411" name="Google Shape;1411;p151"/>
          <p:cNvPicPr preferRelativeResize="0"/>
          <p:nvPr/>
        </p:nvPicPr>
        <p:blipFill rotWithShape="1">
          <a:blip r:embed="rId3">
            <a:alphaModFix/>
          </a:blip>
          <a:srcRect b="0" l="0" r="0" t="0"/>
          <a:stretch/>
        </p:blipFill>
        <p:spPr>
          <a:xfrm>
            <a:off x="1500166" y="2933389"/>
            <a:ext cx="4414227" cy="228156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12" name="Google Shape;1412;p151"/>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SUBQUERY WITH COMPARISON OPERATOR</a:t>
            </a:r>
            <a:endParaRPr/>
          </a:p>
        </p:txBody>
      </p:sp>
      <p:pic>
        <p:nvPicPr>
          <p:cNvPr id="1413" name="Google Shape;1413;p15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52"/>
          <p:cNvSpPr txBox="1"/>
          <p:nvPr>
            <p:ph type="title"/>
          </p:nvPr>
        </p:nvSpPr>
        <p:spPr>
          <a:xfrm>
            <a:off x="563725" y="391759"/>
            <a:ext cx="6913514" cy="8244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SUBQUERY WITH IN OR NOT-IN OPERATOR</a:t>
            </a:r>
            <a:endParaRPr sz="2800">
              <a:solidFill>
                <a:srgbClr val="00468D"/>
              </a:solidFill>
              <a:latin typeface="Calibri"/>
              <a:ea typeface="Calibri"/>
              <a:cs typeface="Calibri"/>
              <a:sym typeface="Calibri"/>
            </a:endParaRPr>
          </a:p>
        </p:txBody>
      </p:sp>
      <p:sp>
        <p:nvSpPr>
          <p:cNvPr id="1419" name="Google Shape;1419;p152"/>
          <p:cNvSpPr txBox="1"/>
          <p:nvPr>
            <p:ph idx="1" type="body"/>
          </p:nvPr>
        </p:nvSpPr>
        <p:spPr>
          <a:xfrm>
            <a:off x="563725" y="1480430"/>
            <a:ext cx="6783665" cy="1061375"/>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0" i="0" lang="en-US" sz="2000"/>
              <a:t>If the subquery produces more than one value, we need to use the IN or NOT IN operator with the </a:t>
            </a:r>
            <a:r>
              <a:rPr lang="en-US" sz="2000"/>
              <a:t>WHERE clause</a:t>
            </a:r>
            <a:r>
              <a:rPr b="0" i="0" lang="en-US" sz="2000"/>
              <a:t>.</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Suppose we have a table named </a:t>
            </a:r>
            <a:r>
              <a:rPr b="1" i="0" lang="en-US" sz="2000">
                <a:solidFill>
                  <a:srgbClr val="333333"/>
                </a:solidFill>
              </a:rPr>
              <a:t>"Student1"</a:t>
            </a:r>
            <a:r>
              <a:rPr b="0" i="0" lang="en-US" sz="2000">
                <a:solidFill>
                  <a:srgbClr val="333333"/>
                </a:solidFill>
              </a:rPr>
              <a:t> and </a:t>
            </a:r>
            <a:r>
              <a:rPr b="1" i="0" lang="en-US" sz="2000">
                <a:solidFill>
                  <a:srgbClr val="333333"/>
                </a:solidFill>
              </a:rPr>
              <a:t>"Student2"</a:t>
            </a:r>
            <a:r>
              <a:rPr b="0" i="0" lang="en-US" sz="2000">
                <a:solidFill>
                  <a:srgbClr val="333333"/>
                </a:solidFill>
              </a:rPr>
              <a:t> that contains the following data:</a:t>
            </a:r>
            <a:endParaRPr sz="2000"/>
          </a:p>
        </p:txBody>
      </p:sp>
      <p:pic>
        <p:nvPicPr>
          <p:cNvPr id="1420" name="Google Shape;1420;p152"/>
          <p:cNvPicPr preferRelativeResize="0"/>
          <p:nvPr/>
        </p:nvPicPr>
        <p:blipFill rotWithShape="1">
          <a:blip r:embed="rId3">
            <a:alphaModFix/>
          </a:blip>
          <a:srcRect b="0" l="0" r="0" t="0"/>
          <a:stretch/>
        </p:blipFill>
        <p:spPr>
          <a:xfrm>
            <a:off x="1857356" y="2857496"/>
            <a:ext cx="3875487" cy="353730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21" name="Google Shape;1421;p15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53"/>
          <p:cNvSpPr txBox="1"/>
          <p:nvPr>
            <p:ph idx="1" type="body"/>
          </p:nvPr>
        </p:nvSpPr>
        <p:spPr>
          <a:xfrm>
            <a:off x="628651" y="1930401"/>
            <a:ext cx="6783665" cy="901577"/>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33333"/>
              </a:buClr>
              <a:buSzPts val="2000"/>
              <a:buChar char="•"/>
            </a:pPr>
            <a:r>
              <a:rPr i="0" lang="en-US" sz="2000">
                <a:solidFill>
                  <a:srgbClr val="333333"/>
                </a:solidFill>
              </a:rPr>
              <a:t>The following subquery with NOT IN operator returns the student1 detail who does not belong to Los Angeles City from both tables as follows:</a:t>
            </a:r>
            <a:endParaRPr sz="2000"/>
          </a:p>
        </p:txBody>
      </p:sp>
      <p:pic>
        <p:nvPicPr>
          <p:cNvPr id="1427" name="Google Shape;1427;p153"/>
          <p:cNvPicPr preferRelativeResize="0"/>
          <p:nvPr/>
        </p:nvPicPr>
        <p:blipFill rotWithShape="1">
          <a:blip r:embed="rId3">
            <a:alphaModFix/>
          </a:blip>
          <a:srcRect b="0" l="0" r="0" t="0"/>
          <a:stretch/>
        </p:blipFill>
        <p:spPr>
          <a:xfrm>
            <a:off x="1729151" y="3067351"/>
            <a:ext cx="4343047" cy="2361913"/>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28" name="Google Shape;1428;p153"/>
          <p:cNvSpPr txBox="1"/>
          <p:nvPr>
            <p:ph type="title"/>
          </p:nvPr>
        </p:nvSpPr>
        <p:spPr>
          <a:xfrm>
            <a:off x="550053" y="480536"/>
            <a:ext cx="694085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SUBQUERY WITH IN OR NOT-IN OPERATOR</a:t>
            </a:r>
            <a:endParaRPr sz="2800">
              <a:solidFill>
                <a:srgbClr val="00468D"/>
              </a:solidFill>
              <a:latin typeface="Calibri"/>
              <a:ea typeface="Calibri"/>
              <a:cs typeface="Calibri"/>
              <a:sym typeface="Calibri"/>
            </a:endParaRPr>
          </a:p>
        </p:txBody>
      </p:sp>
      <p:pic>
        <p:nvPicPr>
          <p:cNvPr id="1429" name="Google Shape;1429;p15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5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SUBQUERY IN THE FROM CLAUSE</a:t>
            </a:r>
            <a:endParaRPr sz="3600">
              <a:solidFill>
                <a:srgbClr val="00468D"/>
              </a:solidFill>
              <a:latin typeface="Calibri"/>
              <a:ea typeface="Calibri"/>
              <a:cs typeface="Calibri"/>
              <a:sym typeface="Calibri"/>
            </a:endParaRPr>
          </a:p>
        </p:txBody>
      </p:sp>
      <p:sp>
        <p:nvSpPr>
          <p:cNvPr id="1435" name="Google Shape;1435;p154"/>
          <p:cNvSpPr txBox="1"/>
          <p:nvPr>
            <p:ph idx="1" type="body"/>
          </p:nvPr>
        </p:nvSpPr>
        <p:spPr>
          <a:xfrm>
            <a:off x="628651" y="1930401"/>
            <a:ext cx="6783665" cy="1594035"/>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If we use a subquery in the FROM clause, MySQL will return the output from a subquery is used as a temporary table. We called this table as a derived table, inline views, or materialized subquery.</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The following subquery returns the maximum, minimum, and average number of items in the order table:</a:t>
            </a:r>
            <a:endParaRPr sz="2000"/>
          </a:p>
        </p:txBody>
      </p:sp>
      <p:pic>
        <p:nvPicPr>
          <p:cNvPr id="1436" name="Google Shape;1436;p154"/>
          <p:cNvPicPr preferRelativeResize="0"/>
          <p:nvPr/>
        </p:nvPicPr>
        <p:blipFill rotWithShape="1">
          <a:blip r:embed="rId3">
            <a:alphaModFix/>
          </a:blip>
          <a:srcRect b="0" l="0" r="0" t="0"/>
          <a:stretch/>
        </p:blipFill>
        <p:spPr>
          <a:xfrm>
            <a:off x="1857356" y="3929066"/>
            <a:ext cx="3994874" cy="226380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37" name="Google Shape;1437;p15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5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CORRELATED SUBQUERIES</a:t>
            </a:r>
            <a:endParaRPr/>
          </a:p>
        </p:txBody>
      </p:sp>
      <p:sp>
        <p:nvSpPr>
          <p:cNvPr id="1443" name="Google Shape;1443;p155"/>
          <p:cNvSpPr txBox="1"/>
          <p:nvPr>
            <p:ph idx="1" type="body"/>
          </p:nvPr>
        </p:nvSpPr>
        <p:spPr>
          <a:xfrm>
            <a:off x="628651" y="1428736"/>
            <a:ext cx="6783665" cy="2335396"/>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333333"/>
              </a:buClr>
              <a:buSzPct val="100000"/>
              <a:buChar char="•"/>
            </a:pPr>
            <a:r>
              <a:rPr b="0" i="0" lang="en-US" sz="2000">
                <a:solidFill>
                  <a:srgbClr val="333333"/>
                </a:solidFill>
              </a:rPr>
              <a:t>A correlated subquery in MySQL is a subquery that depends on the outer query. </a:t>
            </a:r>
            <a:endParaRPr b="0" i="0" sz="2000">
              <a:solidFill>
                <a:srgbClr val="333333"/>
              </a:solidFill>
            </a:endParaRPr>
          </a:p>
          <a:p>
            <a:pPr indent="-228600" lvl="0" marL="228600" rtl="0" algn="l">
              <a:lnSpc>
                <a:spcPct val="90000"/>
              </a:lnSpc>
              <a:spcBef>
                <a:spcPts val="1000"/>
              </a:spcBef>
              <a:spcAft>
                <a:spcPts val="0"/>
              </a:spcAft>
              <a:buClr>
                <a:srgbClr val="333333"/>
              </a:buClr>
              <a:buSzPct val="100000"/>
              <a:buChar char="•"/>
            </a:pPr>
            <a:r>
              <a:rPr b="0" i="0" lang="en-US" sz="2000">
                <a:solidFill>
                  <a:srgbClr val="333333"/>
                </a:solidFill>
              </a:rPr>
              <a:t>It uses the data from the outer query or contains a reference to a parent query that also appears in the outer query. MySQL evaluates it once from each row in the outer query.</a:t>
            </a:r>
            <a:endParaRPr/>
          </a:p>
          <a:p>
            <a:pPr indent="-228600" lvl="0" marL="228600" rtl="0" algn="l">
              <a:lnSpc>
                <a:spcPct val="90000"/>
              </a:lnSpc>
              <a:spcBef>
                <a:spcPts val="1000"/>
              </a:spcBef>
              <a:spcAft>
                <a:spcPts val="0"/>
              </a:spcAft>
              <a:buClr>
                <a:srgbClr val="333333"/>
              </a:buClr>
              <a:buSzPct val="100000"/>
              <a:buNone/>
            </a:pPr>
            <a:r>
              <a:rPr b="1" lang="en-US" sz="2000">
                <a:solidFill>
                  <a:srgbClr val="333333"/>
                </a:solidFill>
              </a:rPr>
              <a:t>EXAMPLE:</a:t>
            </a:r>
            <a:endParaRPr b="1" sz="2000">
              <a:solidFill>
                <a:srgbClr val="333333"/>
              </a:solidFill>
            </a:endParaRPr>
          </a:p>
          <a:p>
            <a:pPr indent="-228600" lvl="0" marL="228600" rtl="0" algn="l">
              <a:lnSpc>
                <a:spcPct val="90000"/>
              </a:lnSpc>
              <a:spcBef>
                <a:spcPts val="1000"/>
              </a:spcBef>
              <a:spcAft>
                <a:spcPts val="0"/>
              </a:spcAft>
              <a:buClr>
                <a:srgbClr val="333333"/>
              </a:buClr>
              <a:buSzPct val="100000"/>
              <a:buNone/>
            </a:pPr>
            <a:r>
              <a:rPr i="0" lang="en-US" sz="2200">
                <a:solidFill>
                  <a:srgbClr val="333333"/>
                </a:solidFill>
              </a:rPr>
              <a:t>We select an </a:t>
            </a:r>
            <a:r>
              <a:rPr lang="en-US" sz="2200">
                <a:solidFill>
                  <a:srgbClr val="333333"/>
                </a:solidFill>
              </a:rPr>
              <a:t>customer</a:t>
            </a:r>
            <a:r>
              <a:rPr i="0" lang="en-US" sz="2200">
                <a:solidFill>
                  <a:srgbClr val="333333"/>
                </a:solidFill>
              </a:rPr>
              <a:t> name and city whose income is higher</a:t>
            </a:r>
            <a:endParaRPr/>
          </a:p>
          <a:p>
            <a:pPr indent="-228600" lvl="0" marL="228600" rtl="0" algn="l">
              <a:lnSpc>
                <a:spcPct val="90000"/>
              </a:lnSpc>
              <a:spcBef>
                <a:spcPts val="1000"/>
              </a:spcBef>
              <a:spcAft>
                <a:spcPts val="0"/>
              </a:spcAft>
              <a:buClr>
                <a:srgbClr val="333333"/>
              </a:buClr>
              <a:buSzPct val="100000"/>
              <a:buNone/>
            </a:pPr>
            <a:r>
              <a:rPr i="0" lang="en-US" sz="2200">
                <a:solidFill>
                  <a:srgbClr val="333333"/>
                </a:solidFill>
              </a:rPr>
              <a:t>than the average income of all employees in each city.</a:t>
            </a:r>
            <a:endParaRPr sz="2200"/>
          </a:p>
        </p:txBody>
      </p:sp>
      <p:pic>
        <p:nvPicPr>
          <p:cNvPr id="1444" name="Google Shape;1444;p155"/>
          <p:cNvPicPr preferRelativeResize="0"/>
          <p:nvPr/>
        </p:nvPicPr>
        <p:blipFill rotWithShape="1">
          <a:blip r:embed="rId3">
            <a:alphaModFix/>
          </a:blip>
          <a:srcRect b="0" l="0" r="0" t="0"/>
          <a:stretch/>
        </p:blipFill>
        <p:spPr>
          <a:xfrm>
            <a:off x="1714480" y="4000504"/>
            <a:ext cx="4742250" cy="220164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45" name="Google Shape;1445;p15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56"/>
          <p:cNvSpPr txBox="1"/>
          <p:nvPr>
            <p:ph type="title"/>
          </p:nvPr>
        </p:nvSpPr>
        <p:spPr>
          <a:xfrm>
            <a:off x="423368" y="436147"/>
            <a:ext cx="719422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SUBQUERIES WITH EXISTS OR NOT EXISTS</a:t>
            </a:r>
            <a:endParaRPr sz="3200">
              <a:solidFill>
                <a:srgbClr val="00468D"/>
              </a:solidFill>
              <a:latin typeface="Calibri"/>
              <a:ea typeface="Calibri"/>
              <a:cs typeface="Calibri"/>
              <a:sym typeface="Calibri"/>
            </a:endParaRPr>
          </a:p>
        </p:txBody>
      </p:sp>
      <p:sp>
        <p:nvSpPr>
          <p:cNvPr id="1451" name="Google Shape;1451;p156"/>
          <p:cNvSpPr txBox="1"/>
          <p:nvPr>
            <p:ph idx="1" type="body"/>
          </p:nvPr>
        </p:nvSpPr>
        <p:spPr>
          <a:xfrm>
            <a:off x="628651" y="1930400"/>
            <a:ext cx="6783665" cy="349886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The </a:t>
            </a:r>
            <a:r>
              <a:rPr lang="en-US" sz="2000"/>
              <a:t>EXISTS operator </a:t>
            </a:r>
            <a:r>
              <a:rPr b="0" i="0" lang="en-US" sz="2000"/>
              <a:t>is a Boolean operator that returns either true or false result. It is used with a subquery and checks the existence of data in a subquery.</a:t>
            </a:r>
            <a:endParaRPr/>
          </a:p>
          <a:p>
            <a:pPr indent="-228600" lvl="0" marL="228600" rtl="0" algn="l">
              <a:lnSpc>
                <a:spcPct val="90000"/>
              </a:lnSpc>
              <a:spcBef>
                <a:spcPts val="1000"/>
              </a:spcBef>
              <a:spcAft>
                <a:spcPts val="0"/>
              </a:spcAft>
              <a:buClr>
                <a:schemeClr val="dk1"/>
              </a:buClr>
              <a:buSzPts val="2000"/>
              <a:buChar char="•"/>
            </a:pPr>
            <a:r>
              <a:rPr b="0" i="0" lang="en-US" sz="2000"/>
              <a:t> If a subquery returns any record at all, this operator returns true. Otherwise, it will return false. </a:t>
            </a:r>
            <a:endParaRPr b="0" i="0" sz="2000"/>
          </a:p>
          <a:p>
            <a:pPr indent="-228600" lvl="0" marL="228600" rtl="0" algn="l">
              <a:lnSpc>
                <a:spcPct val="90000"/>
              </a:lnSpc>
              <a:spcBef>
                <a:spcPts val="1000"/>
              </a:spcBef>
              <a:spcAft>
                <a:spcPts val="0"/>
              </a:spcAft>
              <a:buClr>
                <a:schemeClr val="dk1"/>
              </a:buClr>
              <a:buSzPts val="2000"/>
              <a:buChar char="•"/>
            </a:pPr>
            <a:r>
              <a:rPr b="0" i="0" lang="en-US" sz="2000"/>
              <a:t>The NOT EXISTS operator used for negation that gives true value when the subquery does not return any row. Otherwise, it returns false. Both EXISTS and NOT EXISTS used with correlated subqueries.</a:t>
            </a:r>
            <a:endParaRPr/>
          </a:p>
        </p:txBody>
      </p:sp>
      <p:pic>
        <p:nvPicPr>
          <p:cNvPr id="1452" name="Google Shape;1452;p15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57"/>
          <p:cNvSpPr txBox="1"/>
          <p:nvPr>
            <p:ph idx="1" type="body"/>
          </p:nvPr>
        </p:nvSpPr>
        <p:spPr>
          <a:xfrm>
            <a:off x="628651" y="1930401"/>
            <a:ext cx="6783665" cy="89269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i="0" lang="en-US" sz="2000">
                <a:solidFill>
                  <a:srgbClr val="333333"/>
                </a:solidFill>
              </a:rPr>
              <a:t>Suppose we have a table customer and order that contains the data as follows:</a:t>
            </a:r>
            <a:endParaRPr sz="2000"/>
          </a:p>
        </p:txBody>
      </p:sp>
      <p:pic>
        <p:nvPicPr>
          <p:cNvPr id="1458" name="Google Shape;1458;p157"/>
          <p:cNvPicPr preferRelativeResize="0"/>
          <p:nvPr/>
        </p:nvPicPr>
        <p:blipFill rotWithShape="1">
          <a:blip r:embed="rId3">
            <a:alphaModFix/>
          </a:blip>
          <a:srcRect b="0" l="0" r="6672" t="0"/>
          <a:stretch/>
        </p:blipFill>
        <p:spPr>
          <a:xfrm>
            <a:off x="628650" y="2804236"/>
            <a:ext cx="3685898" cy="24613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59" name="Google Shape;1459;p157"/>
          <p:cNvPicPr preferRelativeResize="0"/>
          <p:nvPr/>
        </p:nvPicPr>
        <p:blipFill rotWithShape="1">
          <a:blip r:embed="rId4">
            <a:alphaModFix/>
          </a:blip>
          <a:srcRect b="0" l="0" r="0" t="0"/>
          <a:stretch/>
        </p:blipFill>
        <p:spPr>
          <a:xfrm>
            <a:off x="4361473" y="2804236"/>
            <a:ext cx="3031436" cy="2461333"/>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60" name="Google Shape;1460;p157"/>
          <p:cNvSpPr txBox="1"/>
          <p:nvPr>
            <p:ph type="title"/>
          </p:nvPr>
        </p:nvSpPr>
        <p:spPr>
          <a:xfrm>
            <a:off x="323672" y="577050"/>
            <a:ext cx="7393620" cy="11274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SUBQUERIES WITH EXISTS OR NOT EXISTS</a:t>
            </a:r>
            <a:endParaRPr sz="3200">
              <a:solidFill>
                <a:srgbClr val="00468D"/>
              </a:solidFill>
              <a:latin typeface="Calibri"/>
              <a:ea typeface="Calibri"/>
              <a:cs typeface="Calibri"/>
              <a:sym typeface="Calibri"/>
            </a:endParaRPr>
          </a:p>
        </p:txBody>
      </p:sp>
      <p:pic>
        <p:nvPicPr>
          <p:cNvPr id="1461" name="Google Shape;1461;p157"/>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58"/>
          <p:cNvSpPr txBox="1"/>
          <p:nvPr>
            <p:ph idx="1" type="body"/>
          </p:nvPr>
        </p:nvSpPr>
        <p:spPr>
          <a:xfrm>
            <a:off x="628651" y="1930400"/>
            <a:ext cx="6783665" cy="80392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The below SQL statements uses EXISTS operator to find the name, occupation, and Qualification of the customer who has placed at least one order.</a:t>
            </a:r>
            <a:endParaRPr sz="2000"/>
          </a:p>
        </p:txBody>
      </p:sp>
      <p:pic>
        <p:nvPicPr>
          <p:cNvPr id="1467" name="Google Shape;1467;p158"/>
          <p:cNvPicPr preferRelativeResize="0"/>
          <p:nvPr/>
        </p:nvPicPr>
        <p:blipFill rotWithShape="1">
          <a:blip r:embed="rId3">
            <a:alphaModFix/>
          </a:blip>
          <a:srcRect b="0" l="0" r="0" t="0"/>
          <a:stretch/>
        </p:blipFill>
        <p:spPr>
          <a:xfrm>
            <a:off x="1643042" y="2928934"/>
            <a:ext cx="4374572" cy="289412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68" name="Google Shape;1468;p158"/>
          <p:cNvSpPr txBox="1"/>
          <p:nvPr>
            <p:ph type="title"/>
          </p:nvPr>
        </p:nvSpPr>
        <p:spPr>
          <a:xfrm>
            <a:off x="356964" y="436148"/>
            <a:ext cx="732703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SUBQUERIES WITH EXISTS OR NOT EXISTS</a:t>
            </a:r>
            <a:endParaRPr sz="3200">
              <a:solidFill>
                <a:srgbClr val="00468D"/>
              </a:solidFill>
              <a:latin typeface="Calibri"/>
              <a:ea typeface="Calibri"/>
              <a:cs typeface="Calibri"/>
              <a:sym typeface="Calibri"/>
            </a:endParaRPr>
          </a:p>
        </p:txBody>
      </p:sp>
      <p:pic>
        <p:nvPicPr>
          <p:cNvPr id="1469" name="Google Shape;1469;p15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59"/>
          <p:cNvSpPr txBox="1"/>
          <p:nvPr>
            <p:ph idx="1" type="body"/>
          </p:nvPr>
        </p:nvSpPr>
        <p:spPr>
          <a:xfrm>
            <a:off x="628651" y="1930401"/>
            <a:ext cx="6783665" cy="106997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This statement uses NOT EXISTS operator that returns the customer details who have not placed an order.</a:t>
            </a:r>
            <a:endParaRPr sz="2000"/>
          </a:p>
        </p:txBody>
      </p:sp>
      <p:sp>
        <p:nvSpPr>
          <p:cNvPr id="1475" name="Google Shape;1475;p159"/>
          <p:cNvSpPr txBox="1"/>
          <p:nvPr>
            <p:ph type="title"/>
          </p:nvPr>
        </p:nvSpPr>
        <p:spPr>
          <a:xfrm>
            <a:off x="350305" y="374004"/>
            <a:ext cx="734035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SUBQUERIES WITH EXISTS OR NOT EXISTS</a:t>
            </a:r>
            <a:endParaRPr sz="3200">
              <a:solidFill>
                <a:srgbClr val="00468D"/>
              </a:solidFill>
              <a:latin typeface="Calibri"/>
              <a:ea typeface="Calibri"/>
              <a:cs typeface="Calibri"/>
              <a:sym typeface="Calibri"/>
            </a:endParaRPr>
          </a:p>
        </p:txBody>
      </p:sp>
      <p:pic>
        <p:nvPicPr>
          <p:cNvPr id="1476" name="Google Shape;1476;p159"/>
          <p:cNvPicPr preferRelativeResize="0"/>
          <p:nvPr/>
        </p:nvPicPr>
        <p:blipFill rotWithShape="1">
          <a:blip r:embed="rId3">
            <a:alphaModFix/>
          </a:blip>
          <a:srcRect b="0" l="0" r="0" t="0"/>
          <a:stretch/>
        </p:blipFill>
        <p:spPr>
          <a:xfrm>
            <a:off x="1500166" y="3286124"/>
            <a:ext cx="4709429" cy="231611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477" name="Google Shape;1477;p15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6"/>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400"/>
              <a:buFont typeface="Calibri"/>
              <a:buNone/>
            </a:pPr>
            <a:r>
              <a:rPr lang="en-US" sz="2400">
                <a:solidFill>
                  <a:srgbClr val="00468D"/>
                </a:solidFill>
                <a:latin typeface="Calibri"/>
                <a:ea typeface="Calibri"/>
                <a:cs typeface="Calibri"/>
                <a:sym typeface="Calibri"/>
              </a:rPr>
              <a:t>WHAT IS DATA DEFINITION LANGUAGE?</a:t>
            </a:r>
            <a:endParaRPr sz="2400">
              <a:solidFill>
                <a:srgbClr val="00468D"/>
              </a:solidFill>
              <a:latin typeface="Calibri"/>
              <a:ea typeface="Calibri"/>
              <a:cs typeface="Calibri"/>
              <a:sym typeface="Calibri"/>
            </a:endParaRPr>
          </a:p>
        </p:txBody>
      </p:sp>
      <p:sp>
        <p:nvSpPr>
          <p:cNvPr id="348" name="Google Shape;348;p16"/>
          <p:cNvSpPr txBox="1"/>
          <p:nvPr>
            <p:ph idx="1" type="body"/>
          </p:nvPr>
        </p:nvSpPr>
        <p:spPr>
          <a:xfrm>
            <a:off x="500035" y="1643051"/>
            <a:ext cx="6912282" cy="1357322"/>
          </a:xfrm>
          <a:prstGeom prst="rect">
            <a:avLst/>
          </a:prstGeom>
          <a:noFill/>
          <a:ln>
            <a:noFill/>
          </a:ln>
        </p:spPr>
        <p:txBody>
          <a:bodyPr anchorCtr="0" anchor="ctr"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2400"/>
              <a:t>DDL stands for </a:t>
            </a:r>
            <a:r>
              <a:rPr b="1" lang="en-US" sz="2400"/>
              <a:t>data definition language</a:t>
            </a:r>
            <a:r>
              <a:rPr lang="en-US" sz="2400"/>
              <a:t>.</a:t>
            </a:r>
            <a:endParaRPr/>
          </a:p>
          <a:p>
            <a:pPr indent="-228600" lvl="0" marL="228600" rtl="0" algn="l">
              <a:lnSpc>
                <a:spcPct val="90000"/>
              </a:lnSpc>
              <a:spcBef>
                <a:spcPts val="1000"/>
              </a:spcBef>
              <a:spcAft>
                <a:spcPts val="0"/>
              </a:spcAft>
              <a:buClr>
                <a:schemeClr val="dk1"/>
              </a:buClr>
              <a:buSzPct val="100000"/>
              <a:buChar char="•"/>
            </a:pPr>
            <a:r>
              <a:rPr lang="en-US" sz="2400"/>
              <a:t> DDL Commands deal with the schema, i.e., the table in which our data is stored.</a:t>
            </a:r>
            <a:endParaRPr/>
          </a:p>
          <a:p>
            <a:pPr indent="-228600" lvl="0" marL="228600" rtl="0" algn="l">
              <a:lnSpc>
                <a:spcPct val="90000"/>
              </a:lnSpc>
              <a:spcBef>
                <a:spcPts val="1000"/>
              </a:spcBef>
              <a:spcAft>
                <a:spcPts val="0"/>
              </a:spcAft>
              <a:buClr>
                <a:schemeClr val="dk1"/>
              </a:buClr>
              <a:buSzPct val="100000"/>
              <a:buNone/>
            </a:pPr>
            <a:r>
              <a:t/>
            </a:r>
            <a:endParaRPr/>
          </a:p>
        </p:txBody>
      </p:sp>
      <p:sp>
        <p:nvSpPr>
          <p:cNvPr id="349" name="Google Shape;349;p16"/>
          <p:cNvSpPr txBox="1"/>
          <p:nvPr/>
        </p:nvSpPr>
        <p:spPr>
          <a:xfrm>
            <a:off x="428596" y="2714621"/>
            <a:ext cx="6786610" cy="43858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Example: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CREATE</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DATABASE</a:t>
            </a:r>
            <a:r>
              <a:rPr lang="en-US" sz="1800">
                <a:solidFill>
                  <a:schemeClr val="dk1"/>
                </a:solidFill>
                <a:latin typeface="Calibri"/>
                <a:ea typeface="Calibri"/>
                <a:cs typeface="Calibri"/>
                <a:sym typeface="Calibri"/>
              </a:rPr>
              <a:t> DatabaseName;</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All the structural changes such as creation, deletion and alteration on the table can be carried with the DDL commands in SQL.</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Commands covered under DDL are:</a:t>
            </a:r>
            <a:endParaRPr/>
          </a:p>
          <a:p>
            <a:pPr indent="-457200" lvl="1" marL="914400" marR="0" rtl="0" algn="l">
              <a:spcBef>
                <a:spcPts val="0"/>
              </a:spcBef>
              <a:spcAft>
                <a:spcPts val="0"/>
              </a:spcAft>
              <a:buClr>
                <a:schemeClr val="dk1"/>
              </a:buClr>
              <a:buSzPts val="2000"/>
              <a:buFont typeface="Arial Narrow"/>
              <a:buAutoNum type="arabicPeriod"/>
            </a:pPr>
            <a:r>
              <a:rPr b="1" i="0" lang="en-US" sz="2000" u="none" cap="none" strike="noStrike">
                <a:solidFill>
                  <a:schemeClr val="dk1"/>
                </a:solidFill>
                <a:latin typeface="Calibri"/>
                <a:ea typeface="Calibri"/>
                <a:cs typeface="Calibri"/>
                <a:sym typeface="Calibri"/>
              </a:rPr>
              <a:t>CREATE</a:t>
            </a:r>
            <a:endParaRPr b="0" i="0" sz="2000" u="none" cap="none" strike="noStrike">
              <a:solidFill>
                <a:schemeClr val="dk1"/>
              </a:solidFill>
              <a:latin typeface="Calibri"/>
              <a:ea typeface="Calibri"/>
              <a:cs typeface="Calibri"/>
              <a:sym typeface="Calibri"/>
            </a:endParaRPr>
          </a:p>
          <a:p>
            <a:pPr indent="-457200" lvl="1" marL="914400" marR="0" rtl="0" algn="l">
              <a:spcBef>
                <a:spcPts val="0"/>
              </a:spcBef>
              <a:spcAft>
                <a:spcPts val="0"/>
              </a:spcAft>
              <a:buClr>
                <a:schemeClr val="dk1"/>
              </a:buClr>
              <a:buSzPts val="2000"/>
              <a:buFont typeface="Arial Narrow"/>
              <a:buAutoNum type="arabicPeriod"/>
            </a:pPr>
            <a:r>
              <a:rPr b="1" i="0" lang="en-US" sz="2000" u="none" cap="none" strike="noStrike">
                <a:solidFill>
                  <a:schemeClr val="dk1"/>
                </a:solidFill>
                <a:latin typeface="Calibri"/>
                <a:ea typeface="Calibri"/>
                <a:cs typeface="Calibri"/>
                <a:sym typeface="Calibri"/>
              </a:rPr>
              <a:t>ALTER</a:t>
            </a:r>
            <a:endParaRPr b="0" i="0" sz="2000" u="none" cap="none" strike="noStrike">
              <a:solidFill>
                <a:schemeClr val="dk1"/>
              </a:solidFill>
              <a:latin typeface="Calibri"/>
              <a:ea typeface="Calibri"/>
              <a:cs typeface="Calibri"/>
              <a:sym typeface="Calibri"/>
            </a:endParaRPr>
          </a:p>
          <a:p>
            <a:pPr indent="-457200" lvl="1" marL="914400" marR="0" rtl="0" algn="l">
              <a:spcBef>
                <a:spcPts val="0"/>
              </a:spcBef>
              <a:spcAft>
                <a:spcPts val="0"/>
              </a:spcAft>
              <a:buClr>
                <a:schemeClr val="dk1"/>
              </a:buClr>
              <a:buSzPts val="2000"/>
              <a:buFont typeface="Arial Narrow"/>
              <a:buAutoNum type="arabicPeriod"/>
            </a:pPr>
            <a:r>
              <a:rPr b="1" i="0" lang="en-US" sz="2000" u="none" cap="none" strike="noStrike">
                <a:solidFill>
                  <a:schemeClr val="dk1"/>
                </a:solidFill>
                <a:latin typeface="Calibri"/>
                <a:ea typeface="Calibri"/>
                <a:cs typeface="Calibri"/>
                <a:sym typeface="Calibri"/>
              </a:rPr>
              <a:t>DROP</a:t>
            </a:r>
            <a:endParaRPr b="0" i="0" sz="2000" u="none" cap="none" strike="noStrike">
              <a:solidFill>
                <a:schemeClr val="dk1"/>
              </a:solidFill>
              <a:latin typeface="Calibri"/>
              <a:ea typeface="Calibri"/>
              <a:cs typeface="Calibri"/>
              <a:sym typeface="Calibri"/>
            </a:endParaRPr>
          </a:p>
          <a:p>
            <a:pPr indent="-457200" lvl="1" marL="914400" marR="0" rtl="0" algn="l">
              <a:spcBef>
                <a:spcPts val="0"/>
              </a:spcBef>
              <a:spcAft>
                <a:spcPts val="0"/>
              </a:spcAft>
              <a:buClr>
                <a:schemeClr val="dk1"/>
              </a:buClr>
              <a:buSzPts val="2000"/>
              <a:buFont typeface="Arial Narrow"/>
              <a:buAutoNum type="arabicPeriod"/>
            </a:pPr>
            <a:r>
              <a:rPr b="1" i="0" lang="en-US" sz="2000" u="none" cap="none" strike="noStrike">
                <a:solidFill>
                  <a:schemeClr val="dk1"/>
                </a:solidFill>
                <a:latin typeface="Calibri"/>
                <a:ea typeface="Calibri"/>
                <a:cs typeface="Calibri"/>
                <a:sym typeface="Calibri"/>
              </a:rPr>
              <a:t>TRUNCATE</a:t>
            </a:r>
            <a:endParaRPr b="0" i="0" sz="2000" u="none" cap="none" strike="noStrike">
              <a:solidFill>
                <a:schemeClr val="dk1"/>
              </a:solidFill>
              <a:latin typeface="Calibri"/>
              <a:ea typeface="Calibri"/>
              <a:cs typeface="Calibri"/>
              <a:sym typeface="Calibri"/>
            </a:endParaRPr>
          </a:p>
          <a:p>
            <a:pPr indent="-457200" lvl="1" marL="914400" marR="0" rtl="0" algn="l">
              <a:spcBef>
                <a:spcPts val="0"/>
              </a:spcBef>
              <a:spcAft>
                <a:spcPts val="0"/>
              </a:spcAft>
              <a:buClr>
                <a:schemeClr val="dk1"/>
              </a:buClr>
              <a:buSzPts val="2000"/>
              <a:buFont typeface="Arial Narrow"/>
              <a:buAutoNum type="arabicPeriod"/>
            </a:pPr>
            <a:r>
              <a:rPr b="1" i="0" lang="en-US" sz="2000" u="none" cap="none" strike="noStrike">
                <a:solidFill>
                  <a:schemeClr val="dk1"/>
                </a:solidFill>
                <a:latin typeface="Calibri"/>
                <a:ea typeface="Calibri"/>
                <a:cs typeface="Calibri"/>
                <a:sym typeface="Calibri"/>
              </a:rPr>
              <a:t>RENAME</a:t>
            </a:r>
            <a:endParaRPr/>
          </a:p>
          <a:p>
            <a:pPr indent="0" lvl="1" marL="457200" marR="0" rtl="0" algn="l">
              <a:spcBef>
                <a:spcPts val="0"/>
              </a:spcBef>
              <a:spcAft>
                <a:spcPts val="0"/>
              </a:spcAft>
              <a:buNone/>
            </a:pPr>
            <a:r>
              <a:t/>
            </a:r>
            <a:endParaRPr b="0" i="0" sz="45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pic>
        <p:nvPicPr>
          <p:cNvPr id="350" name="Google Shape;350;p1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60"/>
          <p:cNvSpPr txBox="1"/>
          <p:nvPr>
            <p:ph type="title"/>
          </p:nvPr>
        </p:nvSpPr>
        <p:spPr>
          <a:xfrm>
            <a:off x="559862" y="498291"/>
            <a:ext cx="692124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SUBQUERIES WITH ALL, ANY, AND  SOME</a:t>
            </a:r>
            <a:endParaRPr sz="2800">
              <a:solidFill>
                <a:srgbClr val="00468D"/>
              </a:solidFill>
              <a:latin typeface="Calibri"/>
              <a:ea typeface="Calibri"/>
              <a:cs typeface="Calibri"/>
              <a:sym typeface="Calibri"/>
            </a:endParaRPr>
          </a:p>
        </p:txBody>
      </p:sp>
      <p:sp>
        <p:nvSpPr>
          <p:cNvPr id="1483" name="Google Shape;1483;p160"/>
          <p:cNvSpPr txBox="1"/>
          <p:nvPr>
            <p:ph idx="1" type="body"/>
          </p:nvPr>
        </p:nvSpPr>
        <p:spPr>
          <a:xfrm>
            <a:off x="628651" y="1714488"/>
            <a:ext cx="6783665" cy="471490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We can use a subquery which is followed by the keyword ALL, ANY, or SOME after a comparison operator. The following are the syntax to use subqueries with ALL, ANY, or SOME:</a:t>
            </a:r>
            <a:endParaRPr/>
          </a:p>
          <a:p>
            <a:pPr indent="-228600" lvl="1" marL="685800" rtl="0" algn="just">
              <a:lnSpc>
                <a:spcPct val="90000"/>
              </a:lnSpc>
              <a:spcBef>
                <a:spcPts val="500"/>
              </a:spcBef>
              <a:spcAft>
                <a:spcPts val="0"/>
              </a:spcAft>
              <a:buClr>
                <a:srgbClr val="000000"/>
              </a:buClr>
              <a:buSzPts val="1800"/>
              <a:buFont typeface="Arial Narrow"/>
              <a:buAutoNum type="arabicPeriod"/>
            </a:pPr>
            <a:r>
              <a:rPr b="0" i="0" lang="en-US" sz="1800">
                <a:solidFill>
                  <a:srgbClr val="000000"/>
                </a:solidFill>
              </a:rPr>
              <a:t>operand comparison_operator</a:t>
            </a:r>
            <a:r>
              <a:rPr b="0" i="0" lang="en-US" sz="1800"/>
              <a:t> ANY (subquery)  </a:t>
            </a:r>
            <a:endParaRPr/>
          </a:p>
          <a:p>
            <a:pPr indent="-228600" lvl="1" marL="685800" rtl="0" algn="just">
              <a:lnSpc>
                <a:spcPct val="90000"/>
              </a:lnSpc>
              <a:spcBef>
                <a:spcPts val="500"/>
              </a:spcBef>
              <a:spcAft>
                <a:spcPts val="0"/>
              </a:spcAft>
              <a:buClr>
                <a:schemeClr val="dk1"/>
              </a:buClr>
              <a:buSzPts val="1800"/>
              <a:buFont typeface="Arial Narrow"/>
              <a:buAutoNum type="arabicPeriod"/>
            </a:pPr>
            <a:r>
              <a:rPr b="0" i="0" lang="en-US" sz="1800"/>
              <a:t>operand comparison_operator ALL (subquery)  </a:t>
            </a:r>
            <a:endParaRPr/>
          </a:p>
          <a:p>
            <a:pPr indent="-228600" lvl="1" marL="685800" rtl="0" algn="just">
              <a:lnSpc>
                <a:spcPct val="90000"/>
              </a:lnSpc>
              <a:spcBef>
                <a:spcPts val="500"/>
              </a:spcBef>
              <a:spcAft>
                <a:spcPts val="0"/>
              </a:spcAft>
              <a:buClr>
                <a:schemeClr val="dk1"/>
              </a:buClr>
              <a:buSzPts val="1800"/>
              <a:buFont typeface="Arial Narrow"/>
              <a:buAutoNum type="arabicPeriod"/>
            </a:pPr>
            <a:r>
              <a:rPr b="0" i="0" lang="en-US" sz="1800"/>
              <a:t>operand comparison_operator SOME (subquery</a:t>
            </a:r>
            <a:r>
              <a:rPr b="0" i="0" lang="en-US" sz="1800">
                <a:solidFill>
                  <a:srgbClr val="000000"/>
                </a:solidFill>
              </a:rPr>
              <a:t>)  </a:t>
            </a:r>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The ALL keyword compares values with the value returned by a subquery. Therefore, it returns TRUE if the comparison is TRUE for ALL of the values returned by a subquery. </a:t>
            </a:r>
            <a:endParaRPr b="0" i="0" sz="2000">
              <a:solidFill>
                <a:srgbClr val="333333"/>
              </a:solidFill>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The ANY keyword returns TRUE if the comparison is TRUE for ANY of the values returned by a subquery. The ANY and SOME keywords are the same because they are the alias of each other.</a:t>
            </a:r>
            <a:endParaRPr b="0" i="0" sz="2000">
              <a:solidFill>
                <a:srgbClr val="000000"/>
              </a:solidFill>
            </a:endParaRPr>
          </a:p>
        </p:txBody>
      </p:sp>
      <p:pic>
        <p:nvPicPr>
          <p:cNvPr id="1484" name="Google Shape;1484;p16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161"/>
          <p:cNvSpPr txBox="1"/>
          <p:nvPr>
            <p:ph idx="1" type="body"/>
          </p:nvPr>
        </p:nvSpPr>
        <p:spPr>
          <a:xfrm>
            <a:off x="628651" y="1930400"/>
            <a:ext cx="6783665" cy="43106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ANY OPERATOR</a:t>
            </a:r>
            <a:endParaRPr sz="2000"/>
          </a:p>
        </p:txBody>
      </p:sp>
      <p:pic>
        <p:nvPicPr>
          <p:cNvPr id="1490" name="Google Shape;1490;p161"/>
          <p:cNvPicPr preferRelativeResize="0"/>
          <p:nvPr/>
        </p:nvPicPr>
        <p:blipFill rotWithShape="1">
          <a:blip r:embed="rId3">
            <a:alphaModFix/>
          </a:blip>
          <a:srcRect b="0" l="0" r="0" t="0"/>
          <a:stretch/>
        </p:blipFill>
        <p:spPr>
          <a:xfrm>
            <a:off x="1117659" y="2361461"/>
            <a:ext cx="4175652" cy="319596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491" name="Google Shape;1491;p161"/>
          <p:cNvSpPr txBox="1"/>
          <p:nvPr>
            <p:ph type="title"/>
          </p:nvPr>
        </p:nvSpPr>
        <p:spPr>
          <a:xfrm>
            <a:off x="532411" y="389308"/>
            <a:ext cx="687990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SUBQUERIES WITH ALL, ANY, AND SOME</a:t>
            </a:r>
            <a:endParaRPr sz="2800">
              <a:solidFill>
                <a:srgbClr val="00468D"/>
              </a:solidFill>
              <a:latin typeface="Calibri"/>
              <a:ea typeface="Calibri"/>
              <a:cs typeface="Calibri"/>
              <a:sym typeface="Calibri"/>
            </a:endParaRPr>
          </a:p>
        </p:txBody>
      </p:sp>
      <p:pic>
        <p:nvPicPr>
          <p:cNvPr id="1492" name="Google Shape;1492;p16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162"/>
          <p:cNvSpPr txBox="1"/>
          <p:nvPr>
            <p:ph idx="1" type="body"/>
          </p:nvPr>
        </p:nvSpPr>
        <p:spPr>
          <a:xfrm>
            <a:off x="628651" y="1930401"/>
            <a:ext cx="6783665" cy="62636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ALL OPERATOR</a:t>
            </a:r>
            <a:endParaRPr/>
          </a:p>
        </p:txBody>
      </p:sp>
      <p:sp>
        <p:nvSpPr>
          <p:cNvPr id="1498" name="Google Shape;1498;p162"/>
          <p:cNvSpPr txBox="1"/>
          <p:nvPr>
            <p:ph type="title"/>
          </p:nvPr>
        </p:nvSpPr>
        <p:spPr>
          <a:xfrm>
            <a:off x="512686" y="365126"/>
            <a:ext cx="687990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SUBQUERIES WITH ALL, ANY, AND SOME</a:t>
            </a:r>
            <a:endParaRPr sz="2800">
              <a:solidFill>
                <a:srgbClr val="00468D"/>
              </a:solidFill>
              <a:latin typeface="Calibri"/>
              <a:ea typeface="Calibri"/>
              <a:cs typeface="Calibri"/>
              <a:sym typeface="Calibri"/>
            </a:endParaRPr>
          </a:p>
        </p:txBody>
      </p:sp>
      <p:pic>
        <p:nvPicPr>
          <p:cNvPr id="1499" name="Google Shape;1499;p162"/>
          <p:cNvPicPr preferRelativeResize="0"/>
          <p:nvPr/>
        </p:nvPicPr>
        <p:blipFill rotWithShape="1">
          <a:blip r:embed="rId3">
            <a:alphaModFix/>
          </a:blip>
          <a:srcRect b="0" l="0" r="0" t="0"/>
          <a:stretch/>
        </p:blipFill>
        <p:spPr>
          <a:xfrm>
            <a:off x="1023621" y="2556769"/>
            <a:ext cx="3663789" cy="183767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500" name="Google Shape;1500;p16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163"/>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WHAT IS ETL?</a:t>
            </a:r>
            <a:endParaRPr sz="3600">
              <a:solidFill>
                <a:srgbClr val="00468D"/>
              </a:solidFill>
              <a:latin typeface="Calibri"/>
              <a:ea typeface="Calibri"/>
              <a:cs typeface="Calibri"/>
              <a:sym typeface="Calibri"/>
            </a:endParaRPr>
          </a:p>
        </p:txBody>
      </p:sp>
      <p:sp>
        <p:nvSpPr>
          <p:cNvPr id="1506" name="Google Shape;1506;p163"/>
          <p:cNvSpPr txBox="1"/>
          <p:nvPr>
            <p:ph idx="1" type="body"/>
          </p:nvPr>
        </p:nvSpPr>
        <p:spPr>
          <a:xfrm>
            <a:off x="628651" y="1643051"/>
            <a:ext cx="6783665" cy="1500198"/>
          </a:xfrm>
          <a:prstGeom prst="rect">
            <a:avLst/>
          </a:prstGeom>
          <a:noFill/>
          <a:ln>
            <a:noFill/>
          </a:ln>
        </p:spPr>
        <p:txBody>
          <a:bodyPr anchorCtr="0" anchor="ctr"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000"/>
              <a:buNone/>
            </a:pPr>
            <a:r>
              <a:rPr lang="en-US" sz="2000"/>
              <a:t>ETL, which stands for extract, transform and load, is </a:t>
            </a:r>
            <a:r>
              <a:rPr b="1" lang="en-US" sz="2000"/>
              <a:t>a data integration process that combines data from multiple data sources into a single, consistent data store that is loaded into a data warehouse or other target system</a:t>
            </a:r>
            <a:r>
              <a:rPr lang="en-US" sz="2000"/>
              <a:t>.</a:t>
            </a:r>
            <a:endParaRPr sz="2000"/>
          </a:p>
        </p:txBody>
      </p:sp>
      <p:pic>
        <p:nvPicPr>
          <p:cNvPr descr="ETL1.png" id="1507" name="Google Shape;1507;p163"/>
          <p:cNvPicPr preferRelativeResize="0"/>
          <p:nvPr/>
        </p:nvPicPr>
        <p:blipFill rotWithShape="1">
          <a:blip r:embed="rId3">
            <a:alphaModFix/>
          </a:blip>
          <a:srcRect b="0" l="0" r="0" t="0"/>
          <a:stretch/>
        </p:blipFill>
        <p:spPr>
          <a:xfrm>
            <a:off x="714348" y="2928934"/>
            <a:ext cx="6500858" cy="3417415"/>
          </a:xfrm>
          <a:prstGeom prst="rect">
            <a:avLst/>
          </a:prstGeom>
          <a:noFill/>
          <a:ln>
            <a:noFill/>
          </a:ln>
        </p:spPr>
      </p:pic>
      <p:pic>
        <p:nvPicPr>
          <p:cNvPr id="1508" name="Google Shape;1508;p16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16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INTRODUCTION TO ETL</a:t>
            </a:r>
            <a:endParaRPr sz="4000">
              <a:solidFill>
                <a:srgbClr val="00468D"/>
              </a:solidFill>
              <a:latin typeface="Calibri"/>
              <a:ea typeface="Calibri"/>
              <a:cs typeface="Calibri"/>
              <a:sym typeface="Calibri"/>
            </a:endParaRPr>
          </a:p>
        </p:txBody>
      </p:sp>
      <p:sp>
        <p:nvSpPr>
          <p:cNvPr id="1514" name="Google Shape;1514;p164"/>
          <p:cNvSpPr txBox="1"/>
          <p:nvPr>
            <p:ph idx="1" type="body"/>
          </p:nvPr>
        </p:nvSpPr>
        <p:spPr>
          <a:xfrm>
            <a:off x="628651" y="1930401"/>
            <a:ext cx="6783665" cy="357030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a:t>ETL is a type of data integration that refers to the three steps (extract, transform, load) used to blend data from multiple sources. It's often used to build a </a:t>
            </a:r>
            <a:r>
              <a:rPr lang="en-US" sz="2000"/>
              <a:t>data warehouse </a:t>
            </a:r>
            <a:r>
              <a:rPr b="0" i="0" lang="en-US" sz="2000"/>
              <a:t>. </a:t>
            </a:r>
            <a:endParaRPr b="0" i="0" sz="2000"/>
          </a:p>
          <a:p>
            <a:pPr indent="-228600" lvl="0" marL="228600" rtl="0" algn="l">
              <a:lnSpc>
                <a:spcPct val="90000"/>
              </a:lnSpc>
              <a:spcBef>
                <a:spcPts val="1000"/>
              </a:spcBef>
              <a:spcAft>
                <a:spcPts val="0"/>
              </a:spcAft>
              <a:buClr>
                <a:schemeClr val="dk1"/>
              </a:buClr>
              <a:buSzPts val="2000"/>
              <a:buChar char="•"/>
            </a:pPr>
            <a:r>
              <a:rPr b="0" i="0" lang="en-US" sz="2000"/>
              <a:t>During this process, data is taken (extracted) from a source system, converted (transformed) into a format that can be analyzed, and stored (loaded) into a data warehouse or other system. Extract, load, transform (ELT) is an alternate but related approach designed to push processing down to the database for improved performance.</a:t>
            </a:r>
            <a:endParaRPr sz="2000"/>
          </a:p>
        </p:txBody>
      </p:sp>
      <p:pic>
        <p:nvPicPr>
          <p:cNvPr id="1515" name="Google Shape;1515;p16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16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WHY ETL IS IMPORTANT ?</a:t>
            </a:r>
            <a:endParaRPr sz="4000">
              <a:solidFill>
                <a:srgbClr val="00468D"/>
              </a:solidFill>
              <a:latin typeface="Calibri"/>
              <a:ea typeface="Calibri"/>
              <a:cs typeface="Calibri"/>
              <a:sym typeface="Calibri"/>
            </a:endParaRPr>
          </a:p>
        </p:txBody>
      </p:sp>
      <p:sp>
        <p:nvSpPr>
          <p:cNvPr id="1521" name="Google Shape;1521;p165"/>
          <p:cNvSpPr txBox="1"/>
          <p:nvPr>
            <p:ph idx="1" type="body"/>
          </p:nvPr>
        </p:nvSpPr>
        <p:spPr>
          <a:xfrm>
            <a:off x="628651" y="1930401"/>
            <a:ext cx="6783665" cy="3680287"/>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0000"/>
              </a:buClr>
              <a:buSzPct val="100000"/>
              <a:buFont typeface="Arial"/>
              <a:buChar char="•"/>
            </a:pPr>
            <a:r>
              <a:rPr b="0" i="0" lang="en-US" sz="2000">
                <a:solidFill>
                  <a:srgbClr val="000000"/>
                </a:solidFill>
              </a:rPr>
              <a:t>When used with an enterprise data warehouse (data at rest), ETL provides deep historical context for the business.</a:t>
            </a:r>
            <a:endParaRPr/>
          </a:p>
          <a:p>
            <a:pPr indent="-228600" lvl="0" marL="228600" rtl="0" algn="l">
              <a:lnSpc>
                <a:spcPct val="90000"/>
              </a:lnSpc>
              <a:spcBef>
                <a:spcPts val="1000"/>
              </a:spcBef>
              <a:spcAft>
                <a:spcPts val="0"/>
              </a:spcAft>
              <a:buClr>
                <a:srgbClr val="000000"/>
              </a:buClr>
              <a:buSzPct val="100000"/>
              <a:buFont typeface="Arial"/>
              <a:buChar char="•"/>
            </a:pPr>
            <a:r>
              <a:rPr b="0" i="0" lang="en-US" sz="2000">
                <a:solidFill>
                  <a:srgbClr val="000000"/>
                </a:solidFill>
              </a:rPr>
              <a:t>By providing a consolidated view, ETL makes it easier for business users to analyze and report on data relevant to their initiatives.</a:t>
            </a:r>
            <a:endParaRPr/>
          </a:p>
          <a:p>
            <a:pPr indent="-228600" lvl="0" marL="228600" rtl="0" algn="l">
              <a:lnSpc>
                <a:spcPct val="90000"/>
              </a:lnSpc>
              <a:spcBef>
                <a:spcPts val="1000"/>
              </a:spcBef>
              <a:spcAft>
                <a:spcPts val="0"/>
              </a:spcAft>
              <a:buClr>
                <a:srgbClr val="000000"/>
              </a:buClr>
              <a:buSzPct val="100000"/>
              <a:buFont typeface="Arial"/>
              <a:buChar char="•"/>
            </a:pPr>
            <a:r>
              <a:rPr b="0" i="0" lang="en-US" sz="2000">
                <a:solidFill>
                  <a:srgbClr val="000000"/>
                </a:solidFill>
              </a:rPr>
              <a:t>ETL can improve data professionals’ productivity because it codifies and reuses processes that move data without requiring technical skills to write code or scripts.</a:t>
            </a:r>
            <a:endParaRPr/>
          </a:p>
          <a:p>
            <a:pPr indent="-228600" lvl="0" marL="228600" rtl="0" algn="l">
              <a:lnSpc>
                <a:spcPct val="90000"/>
              </a:lnSpc>
              <a:spcBef>
                <a:spcPts val="1000"/>
              </a:spcBef>
              <a:spcAft>
                <a:spcPts val="0"/>
              </a:spcAft>
              <a:buClr>
                <a:srgbClr val="000000"/>
              </a:buClr>
              <a:buSzPct val="100000"/>
              <a:buFont typeface="Arial"/>
              <a:buChar char="•"/>
            </a:pPr>
            <a:r>
              <a:rPr b="0" i="0" lang="en-US" sz="2000">
                <a:solidFill>
                  <a:srgbClr val="000000"/>
                </a:solidFill>
              </a:rPr>
              <a:t>ETL has evolved over time to support emerging integration requirements for things like streaming data.</a:t>
            </a:r>
            <a:endParaRPr/>
          </a:p>
          <a:p>
            <a:pPr indent="-228600" lvl="0" marL="228600" rtl="0" algn="l">
              <a:lnSpc>
                <a:spcPct val="90000"/>
              </a:lnSpc>
              <a:spcBef>
                <a:spcPts val="1000"/>
              </a:spcBef>
              <a:spcAft>
                <a:spcPts val="0"/>
              </a:spcAft>
              <a:buClr>
                <a:srgbClr val="000000"/>
              </a:buClr>
              <a:buSzPct val="100000"/>
              <a:buFont typeface="Arial"/>
              <a:buChar char="•"/>
            </a:pPr>
            <a:r>
              <a:rPr b="0" i="0" lang="en-US" sz="2000">
                <a:solidFill>
                  <a:srgbClr val="000000"/>
                </a:solidFill>
              </a:rPr>
              <a:t>Organizations need both ETL and ELT to bring data together, maintain accuracy and provide the auditing typically required for data warehousing, reporting and </a:t>
            </a:r>
            <a:r>
              <a:rPr lang="en-US" sz="2000"/>
              <a:t>analytics</a:t>
            </a:r>
            <a:r>
              <a:rPr b="0" i="0" lang="en-US" sz="2000"/>
              <a:t>. </a:t>
            </a:r>
            <a:endParaRPr/>
          </a:p>
        </p:txBody>
      </p:sp>
      <p:pic>
        <p:nvPicPr>
          <p:cNvPr id="1522" name="Google Shape;1522;p165"/>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16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HOW ETL WORKS</a:t>
            </a:r>
            <a:endParaRPr/>
          </a:p>
        </p:txBody>
      </p:sp>
      <p:sp>
        <p:nvSpPr>
          <p:cNvPr id="1528" name="Google Shape;1528;p166"/>
          <p:cNvSpPr txBox="1"/>
          <p:nvPr>
            <p:ph idx="1" type="body"/>
          </p:nvPr>
        </p:nvSpPr>
        <p:spPr>
          <a:xfrm>
            <a:off x="628651" y="1930400"/>
            <a:ext cx="6783665" cy="4070368"/>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Font typeface="Arial Narrow"/>
              <a:buAutoNum type="arabicPeriod"/>
            </a:pPr>
            <a:r>
              <a:rPr b="1" i="0" lang="en-US"/>
              <a:t>Extract</a:t>
            </a:r>
            <a:endParaRPr/>
          </a:p>
          <a:p>
            <a:pPr indent="-228600" lvl="0" marL="228600" rtl="0" algn="l">
              <a:lnSpc>
                <a:spcPct val="90000"/>
              </a:lnSpc>
              <a:spcBef>
                <a:spcPts val="1000"/>
              </a:spcBef>
              <a:spcAft>
                <a:spcPts val="0"/>
              </a:spcAft>
              <a:buClr>
                <a:schemeClr val="dk1"/>
              </a:buClr>
              <a:buSzPts val="2000"/>
              <a:buNone/>
            </a:pPr>
            <a:r>
              <a:rPr b="0" i="0" lang="en-US" sz="2000"/>
              <a:t>	During data extraction, raw data is copied or exported from source locations to a staging area. Data management teams can extract data from a variety of data sources, which can be structured or unstructured.</a:t>
            </a:r>
            <a:endParaRPr sz="2000"/>
          </a:p>
          <a:p>
            <a:pPr indent="-228600" lvl="0" marL="228600" rtl="0" algn="l">
              <a:lnSpc>
                <a:spcPct val="90000"/>
              </a:lnSpc>
              <a:spcBef>
                <a:spcPts val="1000"/>
              </a:spcBef>
              <a:spcAft>
                <a:spcPts val="0"/>
              </a:spcAft>
              <a:buClr>
                <a:schemeClr val="dk1"/>
              </a:buClr>
              <a:buSzPts val="2000"/>
              <a:buNone/>
            </a:pPr>
            <a:r>
              <a:rPr b="0" i="0" lang="en-US" sz="2000"/>
              <a:t> Those sources include but are not limited to:</a:t>
            </a:r>
            <a:endParaRPr/>
          </a:p>
          <a:p>
            <a:pPr indent="-228600" lvl="1" marL="685800" rtl="0" algn="l">
              <a:lnSpc>
                <a:spcPct val="90000"/>
              </a:lnSpc>
              <a:spcBef>
                <a:spcPts val="500"/>
              </a:spcBef>
              <a:spcAft>
                <a:spcPts val="0"/>
              </a:spcAft>
              <a:buClr>
                <a:schemeClr val="dk1"/>
              </a:buClr>
              <a:buSzPts val="2000"/>
              <a:buChar char="•"/>
            </a:pPr>
            <a:r>
              <a:rPr b="0" i="0" lang="en-US" sz="2000"/>
              <a:t>SQL or </a:t>
            </a:r>
            <a:r>
              <a:rPr b="0" i="0" lang="en-US" sz="2000" u="sng" strike="noStrike">
                <a:solidFill>
                  <a:schemeClr val="hlink"/>
                </a:solidFill>
                <a:hlinkClick r:id="rId3"/>
              </a:rPr>
              <a:t>NoSQL</a:t>
            </a:r>
            <a:r>
              <a:rPr b="0" i="0" lang="en-US" sz="2000"/>
              <a:t> servers</a:t>
            </a:r>
            <a:endParaRPr/>
          </a:p>
          <a:p>
            <a:pPr indent="-228600" lvl="1" marL="685800" rtl="0" algn="l">
              <a:lnSpc>
                <a:spcPct val="90000"/>
              </a:lnSpc>
              <a:spcBef>
                <a:spcPts val="500"/>
              </a:spcBef>
              <a:spcAft>
                <a:spcPts val="0"/>
              </a:spcAft>
              <a:buClr>
                <a:schemeClr val="dk1"/>
              </a:buClr>
              <a:buSzPts val="2000"/>
              <a:buChar char="•"/>
            </a:pPr>
            <a:r>
              <a:rPr b="0" i="0" lang="en-US" sz="2000"/>
              <a:t>CRM and ERP systems</a:t>
            </a:r>
            <a:endParaRPr/>
          </a:p>
          <a:p>
            <a:pPr indent="-228600" lvl="1" marL="685800" rtl="0" algn="l">
              <a:lnSpc>
                <a:spcPct val="90000"/>
              </a:lnSpc>
              <a:spcBef>
                <a:spcPts val="500"/>
              </a:spcBef>
              <a:spcAft>
                <a:spcPts val="0"/>
              </a:spcAft>
              <a:buClr>
                <a:schemeClr val="dk1"/>
              </a:buClr>
              <a:buSzPts val="2000"/>
              <a:buChar char="•"/>
            </a:pPr>
            <a:r>
              <a:rPr b="0" i="0" lang="en-US" sz="2000"/>
              <a:t>Flat files</a:t>
            </a:r>
            <a:endParaRPr/>
          </a:p>
          <a:p>
            <a:pPr indent="-228600" lvl="1" marL="685800" rtl="0" algn="l">
              <a:lnSpc>
                <a:spcPct val="90000"/>
              </a:lnSpc>
              <a:spcBef>
                <a:spcPts val="500"/>
              </a:spcBef>
              <a:spcAft>
                <a:spcPts val="0"/>
              </a:spcAft>
              <a:buClr>
                <a:schemeClr val="dk1"/>
              </a:buClr>
              <a:buSzPts val="2000"/>
              <a:buChar char="•"/>
            </a:pPr>
            <a:r>
              <a:rPr b="0" i="0" lang="en-US" sz="2000"/>
              <a:t>Email</a:t>
            </a:r>
            <a:endParaRPr/>
          </a:p>
          <a:p>
            <a:pPr indent="-228600" lvl="1" marL="685800" rtl="0" algn="l">
              <a:lnSpc>
                <a:spcPct val="90000"/>
              </a:lnSpc>
              <a:spcBef>
                <a:spcPts val="500"/>
              </a:spcBef>
              <a:spcAft>
                <a:spcPts val="0"/>
              </a:spcAft>
              <a:buClr>
                <a:schemeClr val="dk1"/>
              </a:buClr>
              <a:buSzPts val="2000"/>
              <a:buChar char="•"/>
            </a:pPr>
            <a:r>
              <a:rPr b="0" i="0" lang="en-US" sz="2000"/>
              <a:t>Web pages</a:t>
            </a:r>
            <a:endParaRPr/>
          </a:p>
        </p:txBody>
      </p:sp>
      <p:pic>
        <p:nvPicPr>
          <p:cNvPr id="1529" name="Google Shape;1529;p16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67"/>
          <p:cNvSpPr txBox="1"/>
          <p:nvPr>
            <p:ph idx="1" type="body"/>
          </p:nvPr>
        </p:nvSpPr>
        <p:spPr>
          <a:xfrm>
            <a:off x="500034" y="1214422"/>
            <a:ext cx="7072362" cy="44291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2.  </a:t>
            </a:r>
            <a:r>
              <a:rPr b="1" i="0" lang="en-US" sz="2000"/>
              <a:t>Transform</a:t>
            </a:r>
            <a:endParaRPr/>
          </a:p>
          <a:p>
            <a:pPr indent="-228600" lvl="0" marL="228600" rtl="0" algn="l">
              <a:lnSpc>
                <a:spcPct val="90000"/>
              </a:lnSpc>
              <a:spcBef>
                <a:spcPts val="1000"/>
              </a:spcBef>
              <a:spcAft>
                <a:spcPts val="0"/>
              </a:spcAft>
              <a:buClr>
                <a:schemeClr val="dk1"/>
              </a:buClr>
              <a:buSzPts val="1600"/>
              <a:buNone/>
            </a:pPr>
            <a:r>
              <a:rPr b="0" i="0" lang="en-US" sz="1600"/>
              <a:t>In the staging area, the raw data undergoes data processing. Here, the</a:t>
            </a:r>
            <a:r>
              <a:rPr lang="en-US" sz="1600"/>
              <a:t> </a:t>
            </a:r>
            <a:r>
              <a:rPr b="0" i="0" lang="en-US" sz="1600"/>
              <a:t>data is transformed and consolidated for its intended analytical use case.   </a:t>
            </a:r>
            <a:endParaRPr sz="1600"/>
          </a:p>
          <a:p>
            <a:pPr indent="-228600" lvl="0" marL="228600" rtl="0" algn="l">
              <a:lnSpc>
                <a:spcPct val="90000"/>
              </a:lnSpc>
              <a:spcBef>
                <a:spcPts val="1000"/>
              </a:spcBef>
              <a:spcAft>
                <a:spcPts val="0"/>
              </a:spcAft>
              <a:buClr>
                <a:schemeClr val="dk1"/>
              </a:buClr>
              <a:buSzPts val="1600"/>
              <a:buNone/>
            </a:pPr>
            <a:r>
              <a:rPr b="0" i="0" lang="en-US" sz="1600"/>
              <a:t>This phase can involve the following tasks:</a:t>
            </a:r>
            <a:endParaRPr/>
          </a:p>
          <a:p>
            <a:pPr indent="-400050" lvl="0" marL="400050" rtl="0" algn="l">
              <a:lnSpc>
                <a:spcPct val="90000"/>
              </a:lnSpc>
              <a:spcBef>
                <a:spcPts val="1000"/>
              </a:spcBef>
              <a:spcAft>
                <a:spcPts val="0"/>
              </a:spcAft>
              <a:buClr>
                <a:schemeClr val="dk1"/>
              </a:buClr>
              <a:buSzPts val="1600"/>
              <a:buChar char="•"/>
            </a:pPr>
            <a:r>
              <a:rPr b="0" i="0" lang="en-US" sz="1600"/>
              <a:t>Filtering, cleansing, de-duplicating, validating, and authenticating the data.</a:t>
            </a:r>
            <a:endParaRPr/>
          </a:p>
          <a:p>
            <a:pPr indent="-400050" lvl="0" marL="400050" rtl="0" algn="l">
              <a:lnSpc>
                <a:spcPct val="90000"/>
              </a:lnSpc>
              <a:spcBef>
                <a:spcPts val="1000"/>
              </a:spcBef>
              <a:spcAft>
                <a:spcPts val="0"/>
              </a:spcAft>
              <a:buClr>
                <a:schemeClr val="dk1"/>
              </a:buClr>
              <a:buSzPts val="1600"/>
              <a:buChar char="•"/>
            </a:pPr>
            <a:r>
              <a:rPr b="0" i="0" lang="en-US" sz="1600"/>
              <a:t>Performing calculations, translations, or summarizations based on the raw data. This can  include changing row and column headers for consistency, converting currencies or other units of measurement, editing text strings, and more.</a:t>
            </a:r>
            <a:endParaRPr/>
          </a:p>
          <a:p>
            <a:pPr indent="-400050" lvl="0" marL="400050" rtl="0" algn="l">
              <a:lnSpc>
                <a:spcPct val="90000"/>
              </a:lnSpc>
              <a:spcBef>
                <a:spcPts val="1000"/>
              </a:spcBef>
              <a:spcAft>
                <a:spcPts val="0"/>
              </a:spcAft>
              <a:buClr>
                <a:schemeClr val="dk1"/>
              </a:buClr>
              <a:buSzPts val="1600"/>
              <a:buChar char="•"/>
            </a:pPr>
            <a:r>
              <a:rPr b="0" i="0" lang="en-US" sz="1600"/>
              <a:t>Conducting audits to ensure data quality and compliance</a:t>
            </a:r>
            <a:endParaRPr/>
          </a:p>
          <a:p>
            <a:pPr indent="-400050" lvl="0" marL="400050" rtl="0" algn="l">
              <a:lnSpc>
                <a:spcPct val="90000"/>
              </a:lnSpc>
              <a:spcBef>
                <a:spcPts val="1000"/>
              </a:spcBef>
              <a:spcAft>
                <a:spcPts val="0"/>
              </a:spcAft>
              <a:buClr>
                <a:schemeClr val="dk1"/>
              </a:buClr>
              <a:buSzPts val="1600"/>
              <a:buChar char="•"/>
            </a:pPr>
            <a:r>
              <a:rPr b="0" i="0" lang="en-US" sz="1600"/>
              <a:t>Removing, encrypting, or protecting data governed by industry or governmental regulators</a:t>
            </a:r>
            <a:endParaRPr/>
          </a:p>
          <a:p>
            <a:pPr indent="-400050" lvl="0" marL="400050" rtl="0" algn="l">
              <a:lnSpc>
                <a:spcPct val="90000"/>
              </a:lnSpc>
              <a:spcBef>
                <a:spcPts val="1000"/>
              </a:spcBef>
              <a:spcAft>
                <a:spcPts val="0"/>
              </a:spcAft>
              <a:buClr>
                <a:schemeClr val="dk1"/>
              </a:buClr>
              <a:buSzPts val="1600"/>
              <a:buChar char="•"/>
            </a:pPr>
            <a:r>
              <a:rPr b="0" i="0" lang="en-US" sz="1600"/>
              <a:t>Formatting the data into tables or joined tables to match the schema of the target data warehouse.</a:t>
            </a:r>
            <a:endParaRPr/>
          </a:p>
        </p:txBody>
      </p:sp>
      <p:sp>
        <p:nvSpPr>
          <p:cNvPr id="1535" name="Google Shape;1535;p167"/>
          <p:cNvSpPr txBox="1"/>
          <p:nvPr>
            <p:ph type="title"/>
          </p:nvPr>
        </p:nvSpPr>
        <p:spPr>
          <a:xfrm>
            <a:off x="609600" y="365127"/>
            <a:ext cx="6782991" cy="992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HOW  ETL WORKS</a:t>
            </a:r>
            <a:endParaRPr/>
          </a:p>
        </p:txBody>
      </p:sp>
      <p:pic>
        <p:nvPicPr>
          <p:cNvPr id="1536" name="Google Shape;1536;p16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68"/>
          <p:cNvSpPr txBox="1"/>
          <p:nvPr>
            <p:ph idx="1" type="body"/>
          </p:nvPr>
        </p:nvSpPr>
        <p:spPr>
          <a:xfrm>
            <a:off x="628651" y="1930401"/>
            <a:ext cx="6783665" cy="1069971"/>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i="0" lang="en-US"/>
              <a:t>3.  Load</a:t>
            </a:r>
            <a:endParaRPr/>
          </a:p>
          <a:p>
            <a:pPr indent="-228600" lvl="0" marL="228600" rtl="0" algn="l">
              <a:lnSpc>
                <a:spcPct val="90000"/>
              </a:lnSpc>
              <a:spcBef>
                <a:spcPts val="1000"/>
              </a:spcBef>
              <a:spcAft>
                <a:spcPts val="0"/>
              </a:spcAft>
              <a:buClr>
                <a:schemeClr val="dk1"/>
              </a:buClr>
              <a:buSzPts val="2000"/>
              <a:buNone/>
            </a:pPr>
            <a:r>
              <a:rPr b="0" i="0" lang="en-US" sz="2000"/>
              <a:t>	In this last step, the transformed data is moved from the staging area into a target data warehouse. </a:t>
            </a:r>
            <a:endParaRPr b="0" i="0" sz="2000"/>
          </a:p>
        </p:txBody>
      </p:sp>
      <p:sp>
        <p:nvSpPr>
          <p:cNvPr id="1542" name="Google Shape;1542;p16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HOW ETL WORKS</a:t>
            </a:r>
            <a:endParaRPr/>
          </a:p>
        </p:txBody>
      </p:sp>
      <p:pic>
        <p:nvPicPr>
          <p:cNvPr id="1543" name="Google Shape;1543;p16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
        <p:nvSpPr>
          <p:cNvPr id="1544" name="Google Shape;1544;p168"/>
          <p:cNvSpPr txBox="1"/>
          <p:nvPr/>
        </p:nvSpPr>
        <p:spPr>
          <a:xfrm>
            <a:off x="642910" y="2928934"/>
            <a:ext cx="6786610" cy="2523768"/>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Typically, this involves an initial loading of all data, followed by periodic loading of incremental data changes and, less often, full refreshes to erase and replace data in the warehouse.</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For most organizations that use ETL, the process is automated, well-defined, continuous and batch-driven.</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Typically, ETL takes place during off-hours when traffic on the source systems and the data warehouse is at its lowest.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69"/>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6000"/>
              <a:buFont typeface="Arial"/>
              <a:buNone/>
            </a:pPr>
            <a:r>
              <a:rPr lang="en-US" sz="6000">
                <a:solidFill>
                  <a:srgbClr val="00468D"/>
                </a:solidFill>
                <a:latin typeface="Arial"/>
                <a:ea typeface="Arial"/>
                <a:cs typeface="Arial"/>
                <a:sym typeface="Arial"/>
              </a:rPr>
              <a:t>THANK YOU !!!</a:t>
            </a:r>
            <a:endParaRPr/>
          </a:p>
        </p:txBody>
      </p:sp>
      <p:sp>
        <p:nvSpPr>
          <p:cNvPr id="1550" name="Google Shape;1550;p169"/>
          <p:cNvSpPr txBox="1"/>
          <p:nvPr>
            <p:ph idx="1" type="body"/>
          </p:nvPr>
        </p:nvSpPr>
        <p:spPr>
          <a:xfrm>
            <a:off x="1497564" y="1930400"/>
            <a:ext cx="3575957" cy="4275138"/>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100000"/>
              <a:buNone/>
            </a:pPr>
            <a:r>
              <a:rPr b="1" lang="en-US" sz="2400">
                <a:latin typeface="Arial"/>
                <a:ea typeface="Arial"/>
                <a:cs typeface="Arial"/>
                <a:sym typeface="Arial"/>
              </a:rPr>
              <a:t>(USA)</a:t>
            </a:r>
            <a:endParaRPr/>
          </a:p>
          <a:p>
            <a:pPr indent="0" lvl="0" marL="0" marR="5080" rtl="0" algn="l">
              <a:lnSpc>
                <a:spcPct val="120000"/>
              </a:lnSpc>
              <a:spcBef>
                <a:spcPts val="209"/>
              </a:spcBef>
              <a:spcAft>
                <a:spcPts val="0"/>
              </a:spcAft>
              <a:buClr>
                <a:schemeClr val="dk1"/>
              </a:buClr>
              <a:buSzPct val="100000"/>
              <a:buNone/>
            </a:pPr>
            <a:r>
              <a:rPr b="1" lang="en-US" sz="2400">
                <a:latin typeface="Arial"/>
                <a:ea typeface="Arial"/>
                <a:cs typeface="Arial"/>
                <a:sym typeface="Arial"/>
              </a:rPr>
              <a:t>2-Industrial Park Drive, E-Waldorf, MD,  20602,</a:t>
            </a:r>
            <a:endParaRPr/>
          </a:p>
          <a:p>
            <a:pPr indent="0" lvl="0" marL="0" rtl="0" algn="l">
              <a:lnSpc>
                <a:spcPct val="120000"/>
              </a:lnSpc>
              <a:spcBef>
                <a:spcPts val="209"/>
              </a:spcBef>
              <a:spcAft>
                <a:spcPts val="0"/>
              </a:spcAft>
              <a:buClr>
                <a:schemeClr val="dk1"/>
              </a:buClr>
              <a:buSzPct val="100000"/>
              <a:buNone/>
            </a:pPr>
            <a:r>
              <a:rPr b="1" lang="en-US" sz="2400">
                <a:latin typeface="Arial"/>
                <a:ea typeface="Arial"/>
                <a:cs typeface="Arial"/>
                <a:sym typeface="Arial"/>
              </a:rPr>
              <a:t>United States</a:t>
            </a:r>
            <a:endParaRPr/>
          </a:p>
          <a:p>
            <a:pPr indent="0" lvl="0" marL="0" rtl="0" algn="l">
              <a:lnSpc>
                <a:spcPct val="120000"/>
              </a:lnSpc>
              <a:spcBef>
                <a:spcPts val="35"/>
              </a:spcBef>
              <a:spcAft>
                <a:spcPts val="0"/>
              </a:spcAft>
              <a:buClr>
                <a:schemeClr val="dk1"/>
              </a:buClr>
              <a:buSzPct val="100000"/>
              <a:buNone/>
            </a:pPr>
            <a:r>
              <a:t/>
            </a:r>
            <a:endParaRPr b="1" sz="2400">
              <a:latin typeface="Arial"/>
              <a:ea typeface="Arial"/>
              <a:cs typeface="Arial"/>
              <a:sym typeface="Arial"/>
            </a:endParaRPr>
          </a:p>
          <a:p>
            <a:pPr indent="0" lvl="0" marL="0" rtl="0" algn="l">
              <a:lnSpc>
                <a:spcPct val="120000"/>
              </a:lnSpc>
              <a:spcBef>
                <a:spcPts val="1000"/>
              </a:spcBef>
              <a:spcAft>
                <a:spcPts val="0"/>
              </a:spcAft>
              <a:buClr>
                <a:schemeClr val="dk1"/>
              </a:buClr>
              <a:buSzPct val="100000"/>
              <a:buNone/>
            </a:pPr>
            <a:r>
              <a:rPr b="1" lang="en-US" sz="2400">
                <a:latin typeface="Arial"/>
                <a:ea typeface="Arial"/>
                <a:cs typeface="Arial"/>
                <a:sym typeface="Arial"/>
              </a:rPr>
              <a:t>(USA)</a:t>
            </a:r>
            <a:endParaRPr/>
          </a:p>
          <a:p>
            <a:pPr indent="0" lvl="0" marL="0" rtl="0" algn="l">
              <a:lnSpc>
                <a:spcPct val="120000"/>
              </a:lnSpc>
              <a:spcBef>
                <a:spcPts val="1000"/>
              </a:spcBef>
              <a:spcAft>
                <a:spcPts val="0"/>
              </a:spcAft>
              <a:buClr>
                <a:schemeClr val="dk1"/>
              </a:buClr>
              <a:buSzPct val="100000"/>
              <a:buNone/>
            </a:pPr>
            <a:r>
              <a:rPr b="1" lang="en-US" sz="2400">
                <a:latin typeface="Arial"/>
                <a:ea typeface="Arial"/>
                <a:cs typeface="Arial"/>
                <a:sym typeface="Arial"/>
              </a:rPr>
              <a:t>+1-844-889-4054</a:t>
            </a:r>
            <a:endParaRPr/>
          </a:p>
          <a:p>
            <a:pPr indent="0" lvl="0" marL="0" rtl="0" algn="l">
              <a:lnSpc>
                <a:spcPct val="120000"/>
              </a:lnSpc>
              <a:spcBef>
                <a:spcPts val="1650"/>
              </a:spcBef>
              <a:spcAft>
                <a:spcPts val="0"/>
              </a:spcAft>
              <a:buClr>
                <a:schemeClr val="dk1"/>
              </a:buClr>
              <a:buSzPct val="100000"/>
              <a:buNone/>
            </a:pPr>
            <a:r>
              <a:rPr b="1" lang="en-US" sz="2400">
                <a:latin typeface="Arial"/>
                <a:ea typeface="Arial"/>
                <a:cs typeface="Arial"/>
                <a:sym typeface="Arial"/>
              </a:rPr>
              <a:t>(Singapore)</a:t>
            </a:r>
            <a:endParaRPr/>
          </a:p>
          <a:p>
            <a:pPr indent="0" lvl="0" marL="0" rtl="0" algn="l">
              <a:lnSpc>
                <a:spcPct val="120000"/>
              </a:lnSpc>
              <a:spcBef>
                <a:spcPts val="210"/>
              </a:spcBef>
              <a:spcAft>
                <a:spcPts val="0"/>
              </a:spcAft>
              <a:buClr>
                <a:schemeClr val="dk1"/>
              </a:buClr>
              <a:buSzPct val="100000"/>
              <a:buNone/>
            </a:pPr>
            <a:r>
              <a:rPr b="1" lang="en-US" sz="2400">
                <a:latin typeface="Arial"/>
                <a:ea typeface="Arial"/>
                <a:cs typeface="Arial"/>
                <a:sym typeface="Arial"/>
              </a:rPr>
              <a:t>3 Temasek Avenue, Singapore 039190</a:t>
            </a:r>
            <a:endParaRPr/>
          </a:p>
          <a:p>
            <a:pPr indent="0" lvl="0" marL="0" marR="1608455" rtl="0" algn="l">
              <a:lnSpc>
                <a:spcPct val="120000"/>
              </a:lnSpc>
              <a:spcBef>
                <a:spcPts val="1000"/>
              </a:spcBef>
              <a:spcAft>
                <a:spcPts val="0"/>
              </a:spcAft>
              <a:buClr>
                <a:schemeClr val="dk1"/>
              </a:buClr>
              <a:buSzPct val="100000"/>
              <a:buNone/>
            </a:pPr>
            <a:r>
              <a:rPr b="1" lang="en-US" sz="2400" u="sng">
                <a:solidFill>
                  <a:schemeClr val="hlink"/>
                </a:solidFill>
                <a:latin typeface="Arial"/>
                <a:ea typeface="Arial"/>
                <a:cs typeface="Arial"/>
                <a:sym typeface="Arial"/>
                <a:hlinkClick r:id="rId3"/>
              </a:rPr>
              <a:t>info@careerera.com </a:t>
            </a:r>
            <a:r>
              <a:rPr b="1" lang="en-US" sz="2400">
                <a:latin typeface="Arial"/>
                <a:ea typeface="Arial"/>
                <a:cs typeface="Arial"/>
                <a:sym typeface="Arial"/>
              </a:rPr>
              <a:t> www.careerera.com</a:t>
            </a:r>
            <a:endParaRPr/>
          </a:p>
        </p:txBody>
      </p:sp>
      <p:sp>
        <p:nvSpPr>
          <p:cNvPr id="1551" name="Google Shape;1551;p169"/>
          <p:cNvSpPr txBox="1"/>
          <p:nvPr/>
        </p:nvSpPr>
        <p:spPr>
          <a:xfrm>
            <a:off x="5468470" y="1930400"/>
            <a:ext cx="1924439" cy="3924151"/>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2400">
                <a:solidFill>
                  <a:schemeClr val="dk1"/>
                </a:solidFill>
                <a:latin typeface="Arial"/>
                <a:ea typeface="Arial"/>
                <a:cs typeface="Arial"/>
                <a:sym typeface="Arial"/>
              </a:rPr>
              <a:t>(INDIA)</a:t>
            </a:r>
            <a:endParaRPr/>
          </a:p>
          <a:p>
            <a:pPr indent="0" lvl="0" marL="12700" marR="5080" rtl="0" algn="l">
              <a:spcBef>
                <a:spcPts val="1680"/>
              </a:spcBef>
              <a:spcAft>
                <a:spcPts val="0"/>
              </a:spcAft>
              <a:buNone/>
            </a:pPr>
            <a:r>
              <a:rPr b="1" lang="en-US" sz="2400">
                <a:solidFill>
                  <a:schemeClr val="dk1"/>
                </a:solidFill>
                <a:latin typeface="Arial"/>
                <a:ea typeface="Arial"/>
                <a:cs typeface="Arial"/>
                <a:sym typeface="Arial"/>
              </a:rPr>
              <a:t>B-44, Sector-59, Noida  Uttar Pradesh 201301</a:t>
            </a:r>
            <a:endParaRPr/>
          </a:p>
          <a:p>
            <a:pPr indent="0" lvl="0" marL="0" marR="0" rtl="0" algn="l">
              <a:spcBef>
                <a:spcPts val="20"/>
              </a:spcBef>
              <a:spcAft>
                <a:spcPts val="0"/>
              </a:spcAft>
              <a:buNone/>
            </a:pPr>
            <a:r>
              <a:t/>
            </a:r>
            <a:endParaRPr b="1" sz="2400">
              <a:solidFill>
                <a:schemeClr val="dk1"/>
              </a:solidFill>
              <a:latin typeface="Arial"/>
              <a:ea typeface="Arial"/>
              <a:cs typeface="Arial"/>
              <a:sym typeface="Arial"/>
            </a:endParaRPr>
          </a:p>
          <a:p>
            <a:pPr indent="0" lvl="0" marL="12700" marR="0" rtl="0" algn="l">
              <a:spcBef>
                <a:spcPts val="0"/>
              </a:spcBef>
              <a:spcAft>
                <a:spcPts val="0"/>
              </a:spcAft>
              <a:buNone/>
            </a:pPr>
            <a:r>
              <a:rPr b="1" lang="en-US" sz="2400">
                <a:solidFill>
                  <a:schemeClr val="dk1"/>
                </a:solidFill>
                <a:latin typeface="Arial"/>
                <a:ea typeface="Arial"/>
                <a:cs typeface="Arial"/>
                <a:sym typeface="Arial"/>
              </a:rPr>
              <a:t>(INDIA)</a:t>
            </a:r>
            <a:endParaRPr/>
          </a:p>
          <a:p>
            <a:pPr indent="0" lvl="0" marL="12700" marR="0" rtl="0" algn="l">
              <a:spcBef>
                <a:spcPts val="0"/>
              </a:spcBef>
              <a:spcAft>
                <a:spcPts val="0"/>
              </a:spcAft>
              <a:buNone/>
            </a:pPr>
            <a:r>
              <a:rPr b="1" lang="en-US" sz="2400">
                <a:solidFill>
                  <a:schemeClr val="dk1"/>
                </a:solidFill>
                <a:latin typeface="Arial"/>
                <a:ea typeface="Arial"/>
                <a:cs typeface="Arial"/>
                <a:sym typeface="Arial"/>
              </a:rPr>
              <a:t>+91-92-5000-4000</a:t>
            </a:r>
            <a:endParaRPr/>
          </a:p>
        </p:txBody>
      </p:sp>
      <p:pic>
        <p:nvPicPr>
          <p:cNvPr id="1552" name="Google Shape;1552;p169"/>
          <p:cNvPicPr preferRelativeResize="0"/>
          <p:nvPr/>
        </p:nvPicPr>
        <p:blipFill rotWithShape="1">
          <a:blip r:embed="rId4">
            <a:alphaModFix/>
          </a:blip>
          <a:srcRect b="0" l="0" r="0" t="0"/>
          <a:stretch/>
        </p:blipFill>
        <p:spPr>
          <a:xfrm>
            <a:off x="482773" y="1690688"/>
            <a:ext cx="840656" cy="4514850"/>
          </a:xfrm>
          <a:prstGeom prst="rect">
            <a:avLst/>
          </a:prstGeom>
          <a:noFill/>
          <a:ln>
            <a:noFill/>
          </a:ln>
        </p:spPr>
      </p:pic>
      <p:pic>
        <p:nvPicPr>
          <p:cNvPr id="1553" name="Google Shape;1553;p169"/>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1.CREATE Command</a:t>
            </a:r>
            <a:endParaRPr sz="3200">
              <a:solidFill>
                <a:srgbClr val="00468D"/>
              </a:solidFill>
              <a:latin typeface="Calibri"/>
              <a:ea typeface="Calibri"/>
              <a:cs typeface="Calibri"/>
              <a:sym typeface="Calibri"/>
            </a:endParaRPr>
          </a:p>
        </p:txBody>
      </p:sp>
      <p:sp>
        <p:nvSpPr>
          <p:cNvPr id="356" name="Google Shape;356;p17"/>
          <p:cNvSpPr txBox="1"/>
          <p:nvPr>
            <p:ph idx="1" type="body"/>
          </p:nvPr>
        </p:nvSpPr>
        <p:spPr>
          <a:xfrm>
            <a:off x="714348" y="2000241"/>
            <a:ext cx="7069417" cy="100013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None/>
            </a:pPr>
            <a:r>
              <a:rPr lang="en-US" sz="1800"/>
              <a:t>In SQL, whenever we wish to create a new database or a table in </a:t>
            </a:r>
            <a:endParaRPr/>
          </a:p>
          <a:p>
            <a:pPr indent="-228600" lvl="0" marL="228600" rtl="0" algn="l">
              <a:lnSpc>
                <a:spcPct val="90000"/>
              </a:lnSpc>
              <a:spcBef>
                <a:spcPts val="1000"/>
              </a:spcBef>
              <a:spcAft>
                <a:spcPts val="0"/>
              </a:spcAft>
              <a:buClr>
                <a:schemeClr val="dk1"/>
              </a:buClr>
              <a:buSzPts val="1800"/>
              <a:buNone/>
            </a:pPr>
            <a:r>
              <a:rPr lang="en-US" sz="1800"/>
              <a:t>a database, we use </a:t>
            </a:r>
            <a:r>
              <a:rPr b="1" lang="en-US" sz="1800"/>
              <a:t>CREATE</a:t>
            </a:r>
            <a:r>
              <a:rPr lang="en-US" sz="1800"/>
              <a:t> command</a:t>
            </a:r>
            <a:r>
              <a:rPr lang="en-US"/>
              <a:t>.</a:t>
            </a:r>
            <a:endParaRPr/>
          </a:p>
        </p:txBody>
      </p:sp>
      <p:sp>
        <p:nvSpPr>
          <p:cNvPr id="357" name="Google Shape;357;p17"/>
          <p:cNvSpPr txBox="1"/>
          <p:nvPr/>
        </p:nvSpPr>
        <p:spPr>
          <a:xfrm>
            <a:off x="571472" y="3000372"/>
            <a:ext cx="68580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to create a new database: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CREATE</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DATABASE</a:t>
            </a:r>
            <a:r>
              <a:rPr lang="en-US" sz="1800">
                <a:solidFill>
                  <a:schemeClr val="dk1"/>
                </a:solidFill>
                <a:latin typeface="Calibri"/>
                <a:ea typeface="Calibri"/>
                <a:cs typeface="Calibri"/>
                <a:sym typeface="Calibri"/>
              </a:rPr>
              <a:t> DatabaseName;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7"/>
          <p:cNvSpPr txBox="1"/>
          <p:nvPr/>
        </p:nvSpPr>
        <p:spPr>
          <a:xfrm>
            <a:off x="571472" y="3791554"/>
            <a:ext cx="442915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to create a new database: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CREATE DATABASE employee;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9" name="Google Shape;359;p1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8"/>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2.ALTER Command</a:t>
            </a:r>
            <a:endParaRPr sz="3200">
              <a:solidFill>
                <a:srgbClr val="00468D"/>
              </a:solidFill>
              <a:latin typeface="Calibri"/>
              <a:ea typeface="Calibri"/>
              <a:cs typeface="Calibri"/>
              <a:sym typeface="Calibri"/>
            </a:endParaRPr>
          </a:p>
        </p:txBody>
      </p:sp>
      <p:sp>
        <p:nvSpPr>
          <p:cNvPr id="365" name="Google Shape;365;p18"/>
          <p:cNvSpPr txBox="1"/>
          <p:nvPr>
            <p:ph idx="1" type="body"/>
          </p:nvPr>
        </p:nvSpPr>
        <p:spPr>
          <a:xfrm>
            <a:off x="357158" y="1928802"/>
            <a:ext cx="7355169" cy="100013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en-US" sz="1800"/>
              <a:t>In SQL, whenever we wish to alter the table structure, we will use the ALTER command.</a:t>
            </a:r>
            <a:endParaRPr/>
          </a:p>
        </p:txBody>
      </p:sp>
      <p:sp>
        <p:nvSpPr>
          <p:cNvPr id="366" name="Google Shape;366;p18"/>
          <p:cNvSpPr txBox="1"/>
          <p:nvPr/>
        </p:nvSpPr>
        <p:spPr>
          <a:xfrm>
            <a:off x="571472" y="3000372"/>
            <a:ext cx="68580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of ALTER command to add a new column: 	 	ALTER</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table_name </a:t>
            </a:r>
            <a:r>
              <a:rPr b="1" lang="en-US" sz="1800">
                <a:solidFill>
                  <a:schemeClr val="dk1"/>
                </a:solidFill>
                <a:latin typeface="Calibri"/>
                <a:ea typeface="Calibri"/>
                <a:cs typeface="Calibri"/>
                <a:sym typeface="Calibri"/>
              </a:rPr>
              <a:t>ADD</a:t>
            </a:r>
            <a:r>
              <a:rPr lang="en-US" sz="1800">
                <a:solidFill>
                  <a:schemeClr val="dk1"/>
                </a:solidFill>
                <a:latin typeface="Calibri"/>
                <a:ea typeface="Calibri"/>
                <a:cs typeface="Calibri"/>
                <a:sym typeface="Calibri"/>
              </a:rPr>
              <a:t> column_name;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8"/>
          <p:cNvSpPr txBox="1"/>
          <p:nvPr/>
        </p:nvSpPr>
        <p:spPr>
          <a:xfrm>
            <a:off x="571472" y="3857628"/>
            <a:ext cx="678661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ALTER</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table_name </a:t>
            </a:r>
            <a:r>
              <a:rPr b="1" lang="en-US" sz="1800">
                <a:solidFill>
                  <a:schemeClr val="dk1"/>
                </a:solidFill>
                <a:latin typeface="Calibri"/>
                <a:ea typeface="Calibri"/>
                <a:cs typeface="Calibri"/>
                <a:sym typeface="Calibri"/>
              </a:rPr>
              <a:t>DROP</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COLUMN</a:t>
            </a:r>
            <a:r>
              <a:rPr lang="en-US" sz="1800">
                <a:solidFill>
                  <a:schemeClr val="dk1"/>
                </a:solidFill>
                <a:latin typeface="Calibri"/>
                <a:ea typeface="Calibri"/>
                <a:cs typeface="Calibri"/>
                <a:sym typeface="Calibri"/>
              </a:rPr>
              <a:t> column_name;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ALTER</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table_name RENAME </a:t>
            </a:r>
            <a:r>
              <a:rPr b="1" lang="en-US" sz="1800">
                <a:solidFill>
                  <a:schemeClr val="dk1"/>
                </a:solidFill>
                <a:latin typeface="Calibri"/>
                <a:ea typeface="Calibri"/>
                <a:cs typeface="Calibri"/>
                <a:sym typeface="Calibri"/>
              </a:rPr>
              <a:t>COLUMN</a:t>
            </a:r>
            <a:r>
              <a:rPr lang="en-US" sz="1800">
                <a:solidFill>
                  <a:schemeClr val="dk1"/>
                </a:solidFill>
                <a:latin typeface="Calibri"/>
                <a:ea typeface="Calibri"/>
                <a:cs typeface="Calibri"/>
                <a:sym typeface="Calibri"/>
              </a:rPr>
              <a:t> old_column_</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name </a:t>
            </a:r>
            <a:r>
              <a:rPr b="1" lang="en-US" sz="1800">
                <a:solidFill>
                  <a:schemeClr val="dk1"/>
                </a:solidFill>
                <a:latin typeface="Calibri"/>
                <a:ea typeface="Calibri"/>
                <a:cs typeface="Calibri"/>
                <a:sym typeface="Calibri"/>
              </a:rPr>
              <a:t>TO </a:t>
            </a:r>
            <a:r>
              <a:rPr lang="en-US" sz="1800">
                <a:solidFill>
                  <a:schemeClr val="dk1"/>
                </a:solidFill>
                <a:latin typeface="Calibri"/>
                <a:ea typeface="Calibri"/>
                <a:cs typeface="Calibri"/>
                <a:sym typeface="Calibri"/>
              </a:rPr>
              <a:t> new_column_name;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8" name="Google Shape;368;p1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9"/>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3. DROP Command</a:t>
            </a:r>
            <a:endParaRPr sz="3200">
              <a:solidFill>
                <a:srgbClr val="00468D"/>
              </a:solidFill>
              <a:latin typeface="Calibri"/>
              <a:ea typeface="Calibri"/>
              <a:cs typeface="Calibri"/>
              <a:sym typeface="Calibri"/>
            </a:endParaRPr>
          </a:p>
        </p:txBody>
      </p:sp>
      <p:sp>
        <p:nvSpPr>
          <p:cNvPr id="374" name="Google Shape;374;p19"/>
          <p:cNvSpPr txBox="1"/>
          <p:nvPr>
            <p:ph idx="1" type="body"/>
          </p:nvPr>
        </p:nvSpPr>
        <p:spPr>
          <a:xfrm>
            <a:off x="357158" y="1928802"/>
            <a:ext cx="7355169" cy="100013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t>DROP command is </a:t>
            </a:r>
            <a:r>
              <a:rPr b="1" lang="en-US" sz="1800"/>
              <a:t>used to remove or delete the table's records and the table's structure from the database.</a:t>
            </a:r>
            <a:endParaRPr sz="1800"/>
          </a:p>
        </p:txBody>
      </p:sp>
      <p:sp>
        <p:nvSpPr>
          <p:cNvPr id="375" name="Google Shape;375;p19"/>
          <p:cNvSpPr txBox="1"/>
          <p:nvPr/>
        </p:nvSpPr>
        <p:spPr>
          <a:xfrm>
            <a:off x="571472" y="3000372"/>
            <a:ext cx="68580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DROP</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table_name;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9"/>
          <p:cNvSpPr txBox="1"/>
          <p:nvPr/>
        </p:nvSpPr>
        <p:spPr>
          <a:xfrm>
            <a:off x="571472" y="3857628"/>
            <a:ext cx="678661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Write a query to delete the school table from the SCHOOL database.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DROP</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school;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7" name="Google Shape;377;p1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type="title"/>
          </p:nvPr>
        </p:nvSpPr>
        <p:spPr>
          <a:xfrm>
            <a:off x="423910" y="4057098"/>
            <a:ext cx="8584707" cy="781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68D"/>
              </a:buClr>
              <a:buSzPts val="3600"/>
              <a:buFont typeface="Calibri"/>
              <a:buNone/>
            </a:pPr>
            <a:r>
              <a:rPr b="1" lang="en-US" sz="3600" u="sng">
                <a:solidFill>
                  <a:srgbClr val="00468D"/>
                </a:solidFill>
                <a:latin typeface="Calibri"/>
                <a:ea typeface="Calibri"/>
                <a:cs typeface="Calibri"/>
                <a:sym typeface="Calibri"/>
              </a:rPr>
              <a:t> DBMS USING MYSQL</a:t>
            </a:r>
            <a:endParaRPr b="1" sz="3600" u="sng">
              <a:solidFill>
                <a:srgbClr val="00468D"/>
              </a:solidFill>
              <a:latin typeface="Calibri"/>
              <a:ea typeface="Calibri"/>
              <a:cs typeface="Calibri"/>
              <a:sym typeface="Calibri"/>
            </a:endParaRPr>
          </a:p>
        </p:txBody>
      </p:sp>
      <p:pic>
        <p:nvPicPr>
          <p:cNvPr descr="MySQL" id="247" name="Google Shape;247;p2"/>
          <p:cNvPicPr preferRelativeResize="0"/>
          <p:nvPr/>
        </p:nvPicPr>
        <p:blipFill rotWithShape="1">
          <a:blip r:embed="rId3">
            <a:alphaModFix/>
          </a:blip>
          <a:srcRect b="0" l="0" r="0" t="0"/>
          <a:stretch/>
        </p:blipFill>
        <p:spPr>
          <a:xfrm>
            <a:off x="3857620" y="3786190"/>
            <a:ext cx="2000264" cy="20002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0"/>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4.TRUNCATE Command</a:t>
            </a:r>
            <a:endParaRPr sz="3200">
              <a:solidFill>
                <a:srgbClr val="00468D"/>
              </a:solidFill>
              <a:latin typeface="Calibri"/>
              <a:ea typeface="Calibri"/>
              <a:cs typeface="Calibri"/>
              <a:sym typeface="Calibri"/>
            </a:endParaRPr>
          </a:p>
        </p:txBody>
      </p:sp>
      <p:sp>
        <p:nvSpPr>
          <p:cNvPr id="383" name="Google Shape;383;p20"/>
          <p:cNvSpPr txBox="1"/>
          <p:nvPr>
            <p:ph idx="1" type="body"/>
          </p:nvPr>
        </p:nvSpPr>
        <p:spPr>
          <a:xfrm>
            <a:off x="357158" y="1928802"/>
            <a:ext cx="7355169" cy="100013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en-US" sz="1800"/>
              <a:t>A TRUNCATE command is used to delete the table's records, </a:t>
            </a:r>
            <a:r>
              <a:rPr b="1" lang="en-US" sz="1800"/>
              <a:t>but the table's structure will remain unaffected in the database.</a:t>
            </a:r>
            <a:endParaRPr/>
          </a:p>
        </p:txBody>
      </p:sp>
      <p:sp>
        <p:nvSpPr>
          <p:cNvPr id="384" name="Google Shape;384;p20"/>
          <p:cNvSpPr txBox="1"/>
          <p:nvPr/>
        </p:nvSpPr>
        <p:spPr>
          <a:xfrm>
            <a:off x="571472" y="3000372"/>
            <a:ext cx="68580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TRUNCATE</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table_name;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0"/>
          <p:cNvSpPr txBox="1"/>
          <p:nvPr/>
        </p:nvSpPr>
        <p:spPr>
          <a:xfrm>
            <a:off x="500034" y="3857628"/>
            <a:ext cx="678661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TRUNCATE</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t_school;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1.png" id="386" name="Google Shape;386;p20"/>
          <p:cNvPicPr preferRelativeResize="0"/>
          <p:nvPr/>
        </p:nvPicPr>
        <p:blipFill rotWithShape="1">
          <a:blip r:embed="rId3">
            <a:alphaModFix/>
          </a:blip>
          <a:srcRect b="0" l="0" r="0" t="0"/>
          <a:stretch/>
        </p:blipFill>
        <p:spPr>
          <a:xfrm>
            <a:off x="1571604" y="4572008"/>
            <a:ext cx="2867025" cy="571500"/>
          </a:xfrm>
          <a:prstGeom prst="rect">
            <a:avLst/>
          </a:prstGeom>
          <a:noFill/>
          <a:ln>
            <a:noFill/>
          </a:ln>
        </p:spPr>
      </p:pic>
      <p:pic>
        <p:nvPicPr>
          <p:cNvPr id="387" name="Google Shape;387;p2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1"/>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5.RENAME Command</a:t>
            </a:r>
            <a:endParaRPr sz="3200">
              <a:solidFill>
                <a:srgbClr val="00468D"/>
              </a:solidFill>
              <a:latin typeface="Calibri"/>
              <a:ea typeface="Calibri"/>
              <a:cs typeface="Calibri"/>
              <a:sym typeface="Calibri"/>
            </a:endParaRPr>
          </a:p>
        </p:txBody>
      </p:sp>
      <p:sp>
        <p:nvSpPr>
          <p:cNvPr id="393" name="Google Shape;393;p21"/>
          <p:cNvSpPr txBox="1"/>
          <p:nvPr>
            <p:ph idx="1" type="body"/>
          </p:nvPr>
        </p:nvSpPr>
        <p:spPr>
          <a:xfrm>
            <a:off x="357158" y="1928802"/>
            <a:ext cx="7355169" cy="100013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en-US" sz="1800"/>
              <a:t>Rename COMMAND is used to give a new name to an existing table.</a:t>
            </a:r>
            <a:endParaRPr/>
          </a:p>
        </p:txBody>
      </p:sp>
      <p:sp>
        <p:nvSpPr>
          <p:cNvPr id="394" name="Google Shape;394;p21"/>
          <p:cNvSpPr txBox="1"/>
          <p:nvPr/>
        </p:nvSpPr>
        <p:spPr>
          <a:xfrm>
            <a:off x="571472" y="3000372"/>
            <a:ext cx="68580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to rename a table: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RENAME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old_table_name </a:t>
            </a:r>
            <a:r>
              <a:rPr b="1" lang="en-US" sz="1800">
                <a:solidFill>
                  <a:schemeClr val="dk1"/>
                </a:solidFill>
                <a:latin typeface="Calibri"/>
                <a:ea typeface="Calibri"/>
                <a:cs typeface="Calibri"/>
                <a:sym typeface="Calibri"/>
              </a:rPr>
              <a:t>TO</a:t>
            </a:r>
            <a:r>
              <a:rPr lang="en-US" sz="1800">
                <a:solidFill>
                  <a:schemeClr val="dk1"/>
                </a:solidFill>
                <a:latin typeface="Calibri"/>
                <a:ea typeface="Calibri"/>
                <a:cs typeface="Calibri"/>
                <a:sym typeface="Calibri"/>
              </a:rPr>
              <a:t> new_table_name;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1"/>
          <p:cNvSpPr txBox="1"/>
          <p:nvPr/>
        </p:nvSpPr>
        <p:spPr>
          <a:xfrm>
            <a:off x="571472" y="3857628"/>
            <a:ext cx="67866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RENAME </a:t>
            </a:r>
            <a:r>
              <a:rPr b="1" lang="en-US" sz="1800">
                <a:solidFill>
                  <a:schemeClr val="dk1"/>
                </a:solidFill>
                <a:latin typeface="Calibri"/>
                <a:ea typeface="Calibri"/>
                <a:cs typeface="Calibri"/>
                <a:sym typeface="Calibri"/>
              </a:rPr>
              <a:t>TABLE</a:t>
            </a:r>
            <a:r>
              <a:rPr lang="en-US" sz="1800">
                <a:solidFill>
                  <a:schemeClr val="dk1"/>
                </a:solidFill>
                <a:latin typeface="Calibri"/>
                <a:ea typeface="Calibri"/>
                <a:cs typeface="Calibri"/>
                <a:sym typeface="Calibri"/>
              </a:rPr>
              <a:t>  student </a:t>
            </a:r>
            <a:r>
              <a:rPr b="1" lang="en-US" sz="1800">
                <a:solidFill>
                  <a:schemeClr val="dk1"/>
                </a:solidFill>
                <a:latin typeface="Calibri"/>
                <a:ea typeface="Calibri"/>
                <a:cs typeface="Calibri"/>
                <a:sym typeface="Calibri"/>
              </a:rPr>
              <a:t>TO</a:t>
            </a:r>
            <a:r>
              <a:rPr lang="en-US" sz="1800">
                <a:solidFill>
                  <a:schemeClr val="dk1"/>
                </a:solidFill>
                <a:latin typeface="Calibri"/>
                <a:ea typeface="Calibri"/>
                <a:cs typeface="Calibri"/>
                <a:sym typeface="Calibri"/>
              </a:rPr>
              <a:t> top_student;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6" name="Google Shape;396;p21"/>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WHAT IS DATA MANIPULATION LANGUAGE?</a:t>
            </a:r>
            <a:endParaRPr sz="2800">
              <a:solidFill>
                <a:srgbClr val="00468D"/>
              </a:solidFill>
              <a:latin typeface="Calibri"/>
              <a:ea typeface="Calibri"/>
              <a:cs typeface="Calibri"/>
              <a:sym typeface="Calibri"/>
            </a:endParaRPr>
          </a:p>
        </p:txBody>
      </p:sp>
      <p:sp>
        <p:nvSpPr>
          <p:cNvPr id="403" name="Google Shape;403;p22"/>
          <p:cNvSpPr txBox="1"/>
          <p:nvPr>
            <p:ph idx="1" type="body"/>
          </p:nvPr>
        </p:nvSpPr>
        <p:spPr>
          <a:xfrm>
            <a:off x="628651" y="1785926"/>
            <a:ext cx="6783665" cy="192882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sz="2000"/>
          </a:p>
        </p:txBody>
      </p:sp>
      <p:sp>
        <p:nvSpPr>
          <p:cNvPr id="404" name="Google Shape;404;p22"/>
          <p:cNvSpPr txBox="1"/>
          <p:nvPr/>
        </p:nvSpPr>
        <p:spPr>
          <a:xfrm>
            <a:off x="1000100" y="1928802"/>
            <a:ext cx="6500858" cy="397031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DML stands for </a:t>
            </a:r>
            <a:r>
              <a:rPr i="1" lang="en-US" sz="1800">
                <a:solidFill>
                  <a:schemeClr val="dk1"/>
                </a:solidFill>
                <a:latin typeface="Calibri"/>
                <a:ea typeface="Calibri"/>
                <a:cs typeface="Calibri"/>
                <a:sym typeface="Calibri"/>
              </a:rPr>
              <a:t>Data Manipulation Language</a:t>
            </a:r>
            <a:r>
              <a:rPr lang="en-US" sz="1800">
                <a:solidFill>
                  <a:schemeClr val="dk1"/>
                </a:solidFill>
                <a:latin typeface="Calibri"/>
                <a:ea typeface="Calibri"/>
                <a:cs typeface="Calibri"/>
                <a:sym typeface="Calibri"/>
              </a:rPr>
              <a:t>. Using DML commands in SQL, we can make changes in the data present in tables.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DML commands in SQL will change the data, such as </a:t>
            </a:r>
            <a:r>
              <a:rPr b="1" lang="en-US" sz="1800">
                <a:solidFill>
                  <a:schemeClr val="dk1"/>
                </a:solidFill>
                <a:latin typeface="Calibri"/>
                <a:ea typeface="Calibri"/>
                <a:cs typeface="Calibri"/>
                <a:sym typeface="Calibri"/>
              </a:rPr>
              <a:t>inserting new records, deleting or updating existing records from the SQL tables</a:t>
            </a:r>
            <a:r>
              <a:rPr lang="en-US" sz="1800">
                <a:solidFill>
                  <a:schemeClr val="dk1"/>
                </a:solidFill>
                <a:latin typeface="Calibri"/>
                <a:ea typeface="Calibri"/>
                <a:cs typeface="Calibri"/>
                <a:sym typeface="Calibri"/>
              </a:rPr>
              <a:t>. We can also retrieve all the data from SQL tables according to our requirements.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Commands covered under DDL are:</a:t>
            </a:r>
            <a:endParaRPr/>
          </a:p>
          <a:p>
            <a:pPr indent="-342900" lvl="1" marL="800100" marR="0" rtl="0" algn="l">
              <a:spcBef>
                <a:spcPts val="0"/>
              </a:spcBef>
              <a:spcAft>
                <a:spcPts val="0"/>
              </a:spcAft>
              <a:buClr>
                <a:schemeClr val="dk1"/>
              </a:buClr>
              <a:buSzPts val="1800"/>
              <a:buFont typeface="Arial Narrow"/>
              <a:buAutoNum type="arabicPeriod"/>
            </a:pPr>
            <a:r>
              <a:rPr b="1" i="0" lang="en-US" sz="1800" u="none" cap="none" strike="noStrike">
                <a:solidFill>
                  <a:schemeClr val="dk1"/>
                </a:solidFill>
                <a:latin typeface="Calibri"/>
                <a:ea typeface="Calibri"/>
                <a:cs typeface="Calibri"/>
                <a:sym typeface="Calibri"/>
              </a:rPr>
              <a:t>INSERT</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Arial Narrow"/>
              <a:buAutoNum type="arabicPeriod"/>
            </a:pPr>
            <a:r>
              <a:rPr b="1" i="0" lang="en-US" sz="1800" u="none" cap="none" strike="noStrike">
                <a:solidFill>
                  <a:schemeClr val="dk1"/>
                </a:solidFill>
                <a:latin typeface="Calibri"/>
                <a:ea typeface="Calibri"/>
                <a:cs typeface="Calibri"/>
                <a:sym typeface="Calibri"/>
              </a:rPr>
              <a:t>SELECT</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Arial Narrow"/>
              <a:buAutoNum type="arabicPeriod"/>
            </a:pPr>
            <a:r>
              <a:rPr b="1" i="0" lang="en-US" sz="1800" u="none" cap="none" strike="noStrike">
                <a:solidFill>
                  <a:schemeClr val="dk1"/>
                </a:solidFill>
                <a:latin typeface="Calibri"/>
                <a:ea typeface="Calibri"/>
                <a:cs typeface="Calibri"/>
                <a:sym typeface="Calibri"/>
              </a:rPr>
              <a:t>UPDATE</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Arial Narrow"/>
              <a:buAutoNum type="arabicPeriod"/>
            </a:pPr>
            <a:r>
              <a:rPr b="1" i="0" lang="en-US" sz="1800" u="none" cap="none" strike="noStrike">
                <a:solidFill>
                  <a:schemeClr val="dk1"/>
                </a:solidFill>
                <a:latin typeface="Calibri"/>
                <a:ea typeface="Calibri"/>
                <a:cs typeface="Calibri"/>
                <a:sym typeface="Calibri"/>
              </a:rPr>
              <a:t>DELETE</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05" name="Google Shape;405;p22"/>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3"/>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1.INSERT Command</a:t>
            </a:r>
            <a:endParaRPr sz="3200">
              <a:solidFill>
                <a:srgbClr val="00468D"/>
              </a:solidFill>
              <a:latin typeface="Calibri"/>
              <a:ea typeface="Calibri"/>
              <a:cs typeface="Calibri"/>
              <a:sym typeface="Calibri"/>
            </a:endParaRPr>
          </a:p>
        </p:txBody>
      </p:sp>
      <p:sp>
        <p:nvSpPr>
          <p:cNvPr id="411" name="Google Shape;411;p23"/>
          <p:cNvSpPr txBox="1"/>
          <p:nvPr>
            <p:ph idx="1" type="body"/>
          </p:nvPr>
        </p:nvSpPr>
        <p:spPr>
          <a:xfrm>
            <a:off x="571473" y="1571612"/>
            <a:ext cx="6840844" cy="28838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INSERT command is </a:t>
            </a:r>
            <a:r>
              <a:rPr b="1" i="1" lang="en-US" sz="2000"/>
              <a:t>used to insert records in a table</a:t>
            </a:r>
            <a:r>
              <a:rPr lang="en-US" sz="2000"/>
              <a:t>. We can insert a single as well as multiple records for a single table at the same time.</a:t>
            </a:r>
            <a:endParaRPr/>
          </a:p>
          <a:p>
            <a:pPr indent="-228600" lvl="0" marL="228600" rtl="0" algn="l">
              <a:lnSpc>
                <a:spcPct val="90000"/>
              </a:lnSpc>
              <a:spcBef>
                <a:spcPts val="1000"/>
              </a:spcBef>
              <a:spcAft>
                <a:spcPts val="0"/>
              </a:spcAft>
              <a:buClr>
                <a:schemeClr val="dk1"/>
              </a:buClr>
              <a:buSzPts val="2000"/>
              <a:buNone/>
            </a:pPr>
            <a:r>
              <a:rPr b="1" lang="en-US" sz="2000"/>
              <a:t>Syntax:</a:t>
            </a:r>
            <a:endParaRPr/>
          </a:p>
          <a:p>
            <a:pPr indent="-228600" lvl="0" marL="228600" rtl="0" algn="l">
              <a:lnSpc>
                <a:spcPct val="90000"/>
              </a:lnSpc>
              <a:spcBef>
                <a:spcPts val="1000"/>
              </a:spcBef>
              <a:spcAft>
                <a:spcPts val="0"/>
              </a:spcAft>
              <a:buClr>
                <a:schemeClr val="dk1"/>
              </a:buClr>
              <a:buSzPts val="2000"/>
              <a:buNone/>
            </a:pPr>
            <a:r>
              <a:rPr b="1" lang="en-US" sz="2000"/>
              <a:t>		</a:t>
            </a:r>
            <a:r>
              <a:rPr b="1" lang="en-US" sz="1800"/>
              <a:t>INSERT</a:t>
            </a:r>
            <a:r>
              <a:rPr lang="en-US" sz="1800"/>
              <a:t> </a:t>
            </a:r>
            <a:r>
              <a:rPr b="1" lang="en-US" sz="1800"/>
              <a:t>INTO</a:t>
            </a:r>
            <a:r>
              <a:rPr lang="en-US" sz="1800"/>
              <a:t> table_name </a:t>
            </a:r>
            <a:r>
              <a:rPr b="1" lang="en-US" sz="1800"/>
              <a:t>VALUES</a:t>
            </a:r>
            <a:r>
              <a:rPr lang="en-US" sz="1800"/>
              <a:t> (column_1 value,column_1value);  </a:t>
            </a:r>
            <a:endParaRPr/>
          </a:p>
          <a:p>
            <a:pPr indent="-228600" lvl="0" marL="228600" rtl="0" algn="l">
              <a:lnSpc>
                <a:spcPct val="90000"/>
              </a:lnSpc>
              <a:spcBef>
                <a:spcPts val="1000"/>
              </a:spcBef>
              <a:spcAft>
                <a:spcPts val="0"/>
              </a:spcAft>
              <a:buClr>
                <a:schemeClr val="dk1"/>
              </a:buClr>
              <a:buSzPts val="2000"/>
              <a:buNone/>
            </a:pPr>
            <a:r>
              <a:t/>
            </a:r>
            <a:endParaRPr sz="2000"/>
          </a:p>
        </p:txBody>
      </p:sp>
      <p:pic>
        <p:nvPicPr>
          <p:cNvPr id="412" name="Google Shape;412;p23"/>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2.SELECT Command</a:t>
            </a:r>
            <a:endParaRPr sz="3200">
              <a:solidFill>
                <a:srgbClr val="00468D"/>
              </a:solidFill>
              <a:latin typeface="Calibri"/>
              <a:ea typeface="Calibri"/>
              <a:cs typeface="Calibri"/>
              <a:sym typeface="Calibri"/>
            </a:endParaRPr>
          </a:p>
        </p:txBody>
      </p:sp>
      <p:sp>
        <p:nvSpPr>
          <p:cNvPr id="418" name="Google Shape;418;p24"/>
          <p:cNvSpPr txBox="1"/>
          <p:nvPr>
            <p:ph idx="1" type="body"/>
          </p:nvPr>
        </p:nvSpPr>
        <p:spPr>
          <a:xfrm>
            <a:off x="628651" y="1930401"/>
            <a:ext cx="6783665" cy="142716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lang="en-US" sz="2000"/>
              <a:t>A </a:t>
            </a:r>
            <a:r>
              <a:rPr b="1" i="1" lang="en-US" sz="2000"/>
              <a:t>SELECT command is used to retrieve the records from the table</a:t>
            </a:r>
            <a:r>
              <a:rPr lang="en-US" sz="2000"/>
              <a:t>. According to our requirements, we can retrieve all the records or some specific records from the table. </a:t>
            </a:r>
            <a:endParaRPr sz="2000"/>
          </a:p>
        </p:txBody>
      </p:sp>
      <p:sp>
        <p:nvSpPr>
          <p:cNvPr id="419" name="Google Shape;419;p24"/>
          <p:cNvSpPr txBox="1"/>
          <p:nvPr/>
        </p:nvSpPr>
        <p:spPr>
          <a:xfrm>
            <a:off x="642910" y="3286124"/>
            <a:ext cx="657229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to retrieve all the records: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SELECT</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FROM</a:t>
            </a:r>
            <a:r>
              <a:rPr lang="en-US" sz="1800">
                <a:solidFill>
                  <a:schemeClr val="dk1"/>
                </a:solidFill>
                <a:latin typeface="Calibri"/>
                <a:ea typeface="Calibri"/>
                <a:cs typeface="Calibri"/>
                <a:sym typeface="Calibri"/>
              </a:rPr>
              <a:t> table_name;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to retrieve some specific records: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SELECT</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FROM</a:t>
            </a:r>
            <a:r>
              <a:rPr lang="en-US" sz="1800">
                <a:solidFill>
                  <a:schemeClr val="dk1"/>
                </a:solidFill>
                <a:latin typeface="Calibri"/>
                <a:ea typeface="Calibri"/>
                <a:cs typeface="Calibri"/>
                <a:sym typeface="Calibri"/>
              </a:rPr>
              <a:t> table_name </a:t>
            </a:r>
            <a:r>
              <a:rPr b="1" lang="en-US" sz="1800">
                <a:solidFill>
                  <a:schemeClr val="dk1"/>
                </a:solidFill>
                <a:latin typeface="Calibri"/>
                <a:ea typeface="Calibri"/>
                <a:cs typeface="Calibri"/>
                <a:sym typeface="Calibri"/>
              </a:rPr>
              <a:t>WHERE</a:t>
            </a:r>
            <a:r>
              <a:rPr lang="en-US" sz="1800">
                <a:solidFill>
                  <a:schemeClr val="dk1"/>
                </a:solidFill>
                <a:latin typeface="Calibri"/>
                <a:ea typeface="Calibri"/>
                <a:cs typeface="Calibri"/>
                <a:sym typeface="Calibri"/>
              </a:rPr>
              <a:t> condition;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0" name="Google Shape;420;p2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3.UPDATE Command</a:t>
            </a:r>
            <a:endParaRPr sz="3200">
              <a:solidFill>
                <a:srgbClr val="00468D"/>
              </a:solidFill>
              <a:latin typeface="Calibri"/>
              <a:ea typeface="Calibri"/>
              <a:cs typeface="Calibri"/>
              <a:sym typeface="Calibri"/>
            </a:endParaRPr>
          </a:p>
        </p:txBody>
      </p:sp>
      <p:sp>
        <p:nvSpPr>
          <p:cNvPr id="426" name="Google Shape;426;p25"/>
          <p:cNvSpPr txBox="1"/>
          <p:nvPr>
            <p:ph idx="1" type="body"/>
          </p:nvPr>
        </p:nvSpPr>
        <p:spPr>
          <a:xfrm>
            <a:off x="642910" y="1928802"/>
            <a:ext cx="6783665" cy="121284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None/>
            </a:pPr>
            <a:r>
              <a:rPr lang="en-US" sz="1800"/>
              <a:t>UPDATE command works for the values present in the table.Whenever we wish to update a value for any record present in a table, we will use the UPDATE command in SQL. </a:t>
            </a:r>
            <a:endParaRPr sz="1800"/>
          </a:p>
        </p:txBody>
      </p:sp>
      <p:sp>
        <p:nvSpPr>
          <p:cNvPr id="427" name="Google Shape;427;p25"/>
          <p:cNvSpPr txBox="1"/>
          <p:nvPr/>
        </p:nvSpPr>
        <p:spPr>
          <a:xfrm>
            <a:off x="642910" y="3286124"/>
            <a:ext cx="68580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UPDATE</a:t>
            </a:r>
            <a:r>
              <a:rPr lang="en-US" sz="1800">
                <a:solidFill>
                  <a:schemeClr val="dk1"/>
                </a:solidFill>
                <a:latin typeface="Calibri"/>
                <a:ea typeface="Calibri"/>
                <a:cs typeface="Calibri"/>
                <a:sym typeface="Calibri"/>
              </a:rPr>
              <a:t>  table_name  </a:t>
            </a:r>
            <a:r>
              <a:rPr b="1" lang="en-US" sz="1800">
                <a:solidFill>
                  <a:schemeClr val="dk1"/>
                </a:solidFill>
                <a:latin typeface="Calibri"/>
                <a:ea typeface="Calibri"/>
                <a:cs typeface="Calibri"/>
                <a:sym typeface="Calibri"/>
              </a:rPr>
              <a:t>SET</a:t>
            </a:r>
            <a:r>
              <a:rPr lang="en-US" sz="1800">
                <a:solidFill>
                  <a:schemeClr val="dk1"/>
                </a:solidFill>
                <a:latin typeface="Calibri"/>
                <a:ea typeface="Calibri"/>
                <a:cs typeface="Calibri"/>
                <a:sym typeface="Calibri"/>
              </a:rPr>
              <a:t> column_name = value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WHERE</a:t>
            </a:r>
            <a:r>
              <a:rPr lang="en-US" sz="1800">
                <a:solidFill>
                  <a:schemeClr val="dk1"/>
                </a:solidFill>
                <a:latin typeface="Calibri"/>
                <a:ea typeface="Calibri"/>
                <a:cs typeface="Calibri"/>
                <a:sym typeface="Calibri"/>
              </a:rPr>
              <a:t> condition;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8" name="Google Shape;428;p25"/>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4.DELETE Command</a:t>
            </a:r>
            <a:endParaRPr sz="3200">
              <a:solidFill>
                <a:srgbClr val="00468D"/>
              </a:solidFill>
              <a:latin typeface="Calibri"/>
              <a:ea typeface="Calibri"/>
              <a:cs typeface="Calibri"/>
              <a:sym typeface="Calibri"/>
            </a:endParaRPr>
          </a:p>
        </p:txBody>
      </p:sp>
      <p:sp>
        <p:nvSpPr>
          <p:cNvPr id="434" name="Google Shape;434;p26"/>
          <p:cNvSpPr txBox="1"/>
          <p:nvPr>
            <p:ph idx="1" type="body"/>
          </p:nvPr>
        </p:nvSpPr>
        <p:spPr>
          <a:xfrm>
            <a:off x="714348" y="1928802"/>
            <a:ext cx="7140855" cy="252505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DELETE command is used to remove records from a table.</a:t>
            </a:r>
            <a:endParaRPr/>
          </a:p>
          <a:p>
            <a:pPr indent="-228600" lvl="0" marL="228600" rtl="0" algn="l">
              <a:lnSpc>
                <a:spcPct val="90000"/>
              </a:lnSpc>
              <a:spcBef>
                <a:spcPts val="1000"/>
              </a:spcBef>
              <a:spcAft>
                <a:spcPts val="0"/>
              </a:spcAft>
              <a:buClr>
                <a:schemeClr val="dk1"/>
              </a:buClr>
              <a:buSzPts val="2000"/>
              <a:buNone/>
            </a:pPr>
            <a:r>
              <a:rPr b="1" lang="en-US" sz="2000"/>
              <a:t>	Syntax:</a:t>
            </a:r>
            <a:endParaRPr sz="2000"/>
          </a:p>
          <a:p>
            <a:pPr indent="-228600" lvl="0" marL="228600" rtl="0" algn="l">
              <a:lnSpc>
                <a:spcPct val="90000"/>
              </a:lnSpc>
              <a:spcBef>
                <a:spcPts val="1000"/>
              </a:spcBef>
              <a:spcAft>
                <a:spcPts val="0"/>
              </a:spcAft>
              <a:buClr>
                <a:schemeClr val="dk1"/>
              </a:buClr>
              <a:buSzPts val="2000"/>
              <a:buNone/>
            </a:pPr>
            <a:r>
              <a:rPr b="1" lang="en-US" sz="2000"/>
              <a:t>		DELETE</a:t>
            </a:r>
            <a:r>
              <a:rPr lang="en-US" sz="2000"/>
              <a:t> </a:t>
            </a:r>
            <a:r>
              <a:rPr b="1" lang="en-US" sz="2000"/>
              <a:t>FROM</a:t>
            </a:r>
            <a:r>
              <a:rPr lang="en-US" sz="2000"/>
              <a:t> table_name;  </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id="435" name="Google Shape;435;p2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7"/>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WHAT IS DCL Command?</a:t>
            </a:r>
            <a:endParaRPr sz="3200">
              <a:solidFill>
                <a:srgbClr val="00468D"/>
              </a:solidFill>
              <a:latin typeface="Calibri"/>
              <a:ea typeface="Calibri"/>
              <a:cs typeface="Calibri"/>
              <a:sym typeface="Calibri"/>
            </a:endParaRPr>
          </a:p>
        </p:txBody>
      </p:sp>
      <p:sp>
        <p:nvSpPr>
          <p:cNvPr id="441" name="Google Shape;441;p27"/>
          <p:cNvSpPr txBox="1"/>
          <p:nvPr>
            <p:ph idx="1" type="body"/>
          </p:nvPr>
        </p:nvSpPr>
        <p:spPr>
          <a:xfrm>
            <a:off x="571472" y="1643051"/>
            <a:ext cx="6840845" cy="185738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DCL stands for </a:t>
            </a:r>
            <a:r>
              <a:rPr b="1" lang="en-US" sz="2000"/>
              <a:t>Data Control Language.</a:t>
            </a:r>
            <a:endParaRPr sz="2000"/>
          </a:p>
          <a:p>
            <a:pPr indent="-228600" lvl="0" marL="228600" rtl="0" algn="l">
              <a:lnSpc>
                <a:spcPct val="90000"/>
              </a:lnSpc>
              <a:spcBef>
                <a:spcPts val="1000"/>
              </a:spcBef>
              <a:spcAft>
                <a:spcPts val="0"/>
              </a:spcAft>
              <a:buClr>
                <a:schemeClr val="dk1"/>
              </a:buClr>
              <a:buSzPts val="2000"/>
              <a:buChar char="•"/>
            </a:pPr>
            <a:r>
              <a:rPr lang="en-US" sz="2000"/>
              <a:t>Whenever we want to control the access to the data present in SQL tables, we will use DCL commands in SQL. Only the authorized users can access the data stored in the tables.</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442" name="Google Shape;442;p27"/>
          <p:cNvSpPr txBox="1"/>
          <p:nvPr/>
        </p:nvSpPr>
        <p:spPr>
          <a:xfrm>
            <a:off x="714348" y="3786190"/>
            <a:ext cx="635798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GRANT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Access privileges can be assigned to a user for the databases and tables using the GRANT command.</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2. REVOKE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 the access privileges which are already assigned to the user can be revoked by using the REVOKE command.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7"/>
          <p:cNvSpPr txBox="1"/>
          <p:nvPr/>
        </p:nvSpPr>
        <p:spPr>
          <a:xfrm>
            <a:off x="785786" y="3214686"/>
            <a:ext cx="6072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two types of DCL Commands:-</a:t>
            </a:r>
            <a:endParaRPr sz="1800">
              <a:solidFill>
                <a:schemeClr val="dk1"/>
              </a:solidFill>
              <a:latin typeface="Calibri"/>
              <a:ea typeface="Calibri"/>
              <a:cs typeface="Calibri"/>
              <a:sym typeface="Calibri"/>
            </a:endParaRPr>
          </a:p>
        </p:txBody>
      </p:sp>
      <p:pic>
        <p:nvPicPr>
          <p:cNvPr id="444" name="Google Shape;444;p2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8"/>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WHAT IS TCL COMMANDS?</a:t>
            </a:r>
            <a:endParaRPr sz="3200">
              <a:solidFill>
                <a:srgbClr val="00468D"/>
              </a:solidFill>
              <a:latin typeface="Calibri"/>
              <a:ea typeface="Calibri"/>
              <a:cs typeface="Calibri"/>
              <a:sym typeface="Calibri"/>
            </a:endParaRPr>
          </a:p>
        </p:txBody>
      </p:sp>
      <p:sp>
        <p:nvSpPr>
          <p:cNvPr id="450" name="Google Shape;450;p28"/>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TCL stands for </a:t>
            </a:r>
            <a:r>
              <a:rPr b="1" lang="en-US" sz="2000"/>
              <a:t>Transaction Control Language</a:t>
            </a:r>
            <a:r>
              <a:rPr lang="en-US" sz="2000"/>
              <a:t>. TCL commands are generally used in transactions.</a:t>
            </a:r>
            <a:endParaRPr/>
          </a:p>
          <a:p>
            <a:pPr indent="-228600" lvl="0" marL="228600" rtl="0" algn="l">
              <a:lnSpc>
                <a:spcPct val="90000"/>
              </a:lnSpc>
              <a:spcBef>
                <a:spcPts val="1000"/>
              </a:spcBef>
              <a:spcAft>
                <a:spcPts val="0"/>
              </a:spcAft>
              <a:buClr>
                <a:schemeClr val="dk1"/>
              </a:buClr>
              <a:buSzPts val="2000"/>
              <a:buChar char="•"/>
            </a:pPr>
            <a:r>
              <a:rPr lang="en-US" sz="2000"/>
              <a:t>Using TCL commands in SQL, we can save our transactions to the database and roll them back to a specific point in our transaction. We can also save a particular portion of our transaction using the SAVEPOINT command.</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451" name="Google Shape;451;p2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9"/>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Commands covered under TCL are:</a:t>
            </a:r>
            <a:endParaRPr sz="3200">
              <a:solidFill>
                <a:srgbClr val="00468D"/>
              </a:solidFill>
              <a:latin typeface="Calibri"/>
              <a:ea typeface="Calibri"/>
              <a:cs typeface="Calibri"/>
              <a:sym typeface="Calibri"/>
            </a:endParaRPr>
          </a:p>
        </p:txBody>
      </p:sp>
      <p:sp>
        <p:nvSpPr>
          <p:cNvPr id="457" name="Google Shape;457;p29"/>
          <p:cNvSpPr txBox="1"/>
          <p:nvPr>
            <p:ph idx="1" type="body"/>
          </p:nvPr>
        </p:nvSpPr>
        <p:spPr>
          <a:xfrm>
            <a:off x="500035" y="1930400"/>
            <a:ext cx="6912282" cy="414180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1" lang="en-US" sz="2000"/>
              <a:t>1. COMMIT:</a:t>
            </a:r>
            <a:endParaRPr sz="2000"/>
          </a:p>
          <a:p>
            <a:pPr indent="-228600" lvl="0" marL="228600" rtl="0" algn="l">
              <a:lnSpc>
                <a:spcPct val="90000"/>
              </a:lnSpc>
              <a:spcBef>
                <a:spcPts val="1000"/>
              </a:spcBef>
              <a:spcAft>
                <a:spcPts val="0"/>
              </a:spcAft>
              <a:buClr>
                <a:schemeClr val="dk1"/>
              </a:buClr>
              <a:buSzPts val="2000"/>
              <a:buNone/>
            </a:pPr>
            <a:r>
              <a:rPr lang="en-US" sz="2000"/>
              <a:t>	To save all the operations executed in a particular transaction, we need to execute a commit command just after the transaction completion.</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b="1" lang="en-US" sz="2000"/>
              <a:t>2. ROLLBACK</a:t>
            </a:r>
            <a:endParaRPr/>
          </a:p>
          <a:p>
            <a:pPr indent="-228600" lvl="0" marL="228600" rtl="0" algn="l">
              <a:lnSpc>
                <a:spcPct val="90000"/>
              </a:lnSpc>
              <a:spcBef>
                <a:spcPts val="1000"/>
              </a:spcBef>
              <a:spcAft>
                <a:spcPts val="0"/>
              </a:spcAft>
              <a:buClr>
                <a:schemeClr val="dk1"/>
              </a:buClr>
              <a:buSzPts val="2000"/>
              <a:buNone/>
            </a:pPr>
            <a:r>
              <a:rPr b="1" lang="en-US" sz="2000"/>
              <a:t>	</a:t>
            </a:r>
            <a:r>
              <a:rPr lang="en-US" sz="2000"/>
              <a:t>Using the rollback command in SQL, you can roll to the last saved state of a transaction.</a:t>
            </a:r>
            <a:endParaRPr/>
          </a:p>
          <a:p>
            <a:pPr indent="-228600" lvl="0" marL="228600" rtl="0" algn="l">
              <a:lnSpc>
                <a:spcPct val="90000"/>
              </a:lnSpc>
              <a:spcBef>
                <a:spcPts val="1000"/>
              </a:spcBef>
              <a:spcAft>
                <a:spcPts val="0"/>
              </a:spcAft>
              <a:buClr>
                <a:schemeClr val="dk1"/>
              </a:buClr>
              <a:buSzPts val="2000"/>
              <a:buNone/>
            </a:pPr>
            <a:r>
              <a:rPr b="1" lang="en-US" sz="2000"/>
              <a:t>3. SAVEPOINT</a:t>
            </a:r>
            <a:endParaRPr sz="2000"/>
          </a:p>
          <a:p>
            <a:pPr indent="-228600" lvl="0" marL="228600" rtl="0" algn="l">
              <a:lnSpc>
                <a:spcPct val="90000"/>
              </a:lnSpc>
              <a:spcBef>
                <a:spcPts val="1000"/>
              </a:spcBef>
              <a:spcAft>
                <a:spcPts val="0"/>
              </a:spcAft>
              <a:buClr>
                <a:schemeClr val="dk1"/>
              </a:buClr>
              <a:buSzPts val="2000"/>
              <a:buNone/>
            </a:pPr>
            <a:r>
              <a:rPr lang="en-US" sz="2000"/>
              <a:t>	Using the SAVEPOINT command, you can assign a name to a specific part of the transaction.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458" name="Google Shape;458;p2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400"/>
              <a:buFont typeface="Calibri"/>
              <a:buNone/>
            </a:pPr>
            <a:r>
              <a:rPr lang="en-US" sz="2400">
                <a:solidFill>
                  <a:srgbClr val="00468D"/>
                </a:solidFill>
                <a:latin typeface="Calibri"/>
                <a:ea typeface="Calibri"/>
                <a:cs typeface="Calibri"/>
                <a:sym typeface="Calibri"/>
              </a:rPr>
              <a:t>WHAT  IS  DATABASE MANAGEMENT SYSTEM(DBMS)?</a:t>
            </a:r>
            <a:endParaRPr sz="2400">
              <a:solidFill>
                <a:srgbClr val="00468D"/>
              </a:solidFill>
              <a:latin typeface="Calibri"/>
              <a:ea typeface="Calibri"/>
              <a:cs typeface="Calibri"/>
              <a:sym typeface="Calibri"/>
            </a:endParaRPr>
          </a:p>
        </p:txBody>
      </p:sp>
      <p:pic>
        <p:nvPicPr>
          <p:cNvPr descr="Dbms1.png" id="253" name="Google Shape;253;p3"/>
          <p:cNvPicPr preferRelativeResize="0"/>
          <p:nvPr>
            <p:ph idx="1" type="body"/>
          </p:nvPr>
        </p:nvPicPr>
        <p:blipFill rotWithShape="1">
          <a:blip r:embed="rId3">
            <a:alphaModFix/>
          </a:blip>
          <a:srcRect b="0" l="0" r="0" t="0"/>
          <a:stretch/>
        </p:blipFill>
        <p:spPr>
          <a:xfrm>
            <a:off x="1428728" y="1643050"/>
            <a:ext cx="6125080" cy="4671267"/>
          </a:xfrm>
          <a:prstGeom prst="rect">
            <a:avLst/>
          </a:prstGeom>
          <a:noFill/>
          <a:ln>
            <a:noFill/>
          </a:ln>
        </p:spPr>
      </p:pic>
      <p:pic>
        <p:nvPicPr>
          <p:cNvPr id="254" name="Google Shape;254;p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0"/>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WHAT IS DATA QUERY LANGUAGE?</a:t>
            </a:r>
            <a:endParaRPr sz="2800">
              <a:solidFill>
                <a:srgbClr val="00468D"/>
              </a:solidFill>
              <a:latin typeface="Calibri"/>
              <a:ea typeface="Calibri"/>
              <a:cs typeface="Calibri"/>
              <a:sym typeface="Calibri"/>
            </a:endParaRPr>
          </a:p>
        </p:txBody>
      </p:sp>
      <p:sp>
        <p:nvSpPr>
          <p:cNvPr id="464" name="Google Shape;464;p30"/>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000"/>
              <a:buNone/>
            </a:pPr>
            <a:r>
              <a:rPr lang="en-US" sz="2000"/>
              <a:t>1.No programming needed</a:t>
            </a:r>
            <a:endParaRPr/>
          </a:p>
          <a:p>
            <a:pPr indent="-514350" lvl="0" marL="514350" rtl="0" algn="l">
              <a:lnSpc>
                <a:spcPct val="90000"/>
              </a:lnSpc>
              <a:spcBef>
                <a:spcPts val="1000"/>
              </a:spcBef>
              <a:spcAft>
                <a:spcPts val="0"/>
              </a:spcAft>
              <a:buClr>
                <a:schemeClr val="dk1"/>
              </a:buClr>
              <a:buSzPts val="2000"/>
              <a:buNone/>
            </a:pPr>
            <a:r>
              <a:rPr lang="en-US" sz="2000"/>
              <a:t>2. High-Speed Query Processing</a:t>
            </a:r>
            <a:endParaRPr/>
          </a:p>
          <a:p>
            <a:pPr indent="-514350" lvl="0" marL="514350" rtl="0" algn="l">
              <a:lnSpc>
                <a:spcPct val="90000"/>
              </a:lnSpc>
              <a:spcBef>
                <a:spcPts val="1000"/>
              </a:spcBef>
              <a:spcAft>
                <a:spcPts val="0"/>
              </a:spcAft>
              <a:buClr>
                <a:schemeClr val="dk1"/>
              </a:buClr>
              <a:buSzPts val="2000"/>
              <a:buNone/>
            </a:pPr>
            <a:r>
              <a:rPr lang="en-US" sz="2000"/>
              <a:t>3. Standardized Language</a:t>
            </a:r>
            <a:endParaRPr/>
          </a:p>
          <a:p>
            <a:pPr indent="-514350" lvl="0" marL="514350" rtl="0" algn="l">
              <a:lnSpc>
                <a:spcPct val="90000"/>
              </a:lnSpc>
              <a:spcBef>
                <a:spcPts val="1000"/>
              </a:spcBef>
              <a:spcAft>
                <a:spcPts val="0"/>
              </a:spcAft>
              <a:buClr>
                <a:schemeClr val="dk1"/>
              </a:buClr>
              <a:buSzPts val="2000"/>
              <a:buNone/>
            </a:pPr>
            <a:r>
              <a:rPr lang="en-US" sz="2000"/>
              <a:t>4. Portability</a:t>
            </a:r>
            <a:endParaRPr/>
          </a:p>
          <a:p>
            <a:pPr indent="-514350" lvl="0" marL="514350" rtl="0" algn="l">
              <a:lnSpc>
                <a:spcPct val="90000"/>
              </a:lnSpc>
              <a:spcBef>
                <a:spcPts val="1000"/>
              </a:spcBef>
              <a:spcAft>
                <a:spcPts val="0"/>
              </a:spcAft>
              <a:buClr>
                <a:schemeClr val="dk1"/>
              </a:buClr>
              <a:buSzPts val="2000"/>
              <a:buNone/>
            </a:pPr>
            <a:r>
              <a:rPr lang="en-US" sz="2000"/>
              <a:t>5. Interactive language</a:t>
            </a:r>
            <a:endParaRPr/>
          </a:p>
          <a:p>
            <a:pPr indent="-514350" lvl="0" marL="514350" rtl="0" algn="l">
              <a:lnSpc>
                <a:spcPct val="90000"/>
              </a:lnSpc>
              <a:spcBef>
                <a:spcPts val="1000"/>
              </a:spcBef>
              <a:spcAft>
                <a:spcPts val="0"/>
              </a:spcAft>
              <a:buClr>
                <a:schemeClr val="dk1"/>
              </a:buClr>
              <a:buSzPts val="2000"/>
              <a:buNone/>
            </a:pPr>
            <a:r>
              <a:rPr lang="en-US" sz="2000"/>
              <a:t>6. More than one Data View</a:t>
            </a:r>
            <a:endParaRPr sz="2000"/>
          </a:p>
        </p:txBody>
      </p:sp>
      <p:pic>
        <p:nvPicPr>
          <p:cNvPr id="465" name="Google Shape;465;p3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1"/>
          <p:cNvSpPr txBox="1"/>
          <p:nvPr>
            <p:ph type="title"/>
          </p:nvPr>
        </p:nvSpPr>
        <p:spPr>
          <a:xfrm>
            <a:off x="609244" y="532660"/>
            <a:ext cx="6783665" cy="1158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MYSQL CREATE USER</a:t>
            </a:r>
            <a:endParaRPr/>
          </a:p>
        </p:txBody>
      </p:sp>
      <p:sp>
        <p:nvSpPr>
          <p:cNvPr id="471" name="Google Shape;471;p31"/>
          <p:cNvSpPr txBox="1"/>
          <p:nvPr>
            <p:ph idx="1" type="body"/>
          </p:nvPr>
        </p:nvSpPr>
        <p:spPr>
          <a:xfrm>
            <a:off x="628651" y="1930400"/>
            <a:ext cx="6783665" cy="3427426"/>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The MySQL user is a record in the </a:t>
            </a:r>
            <a:r>
              <a:rPr b="1" i="0" lang="en-US" sz="2000">
                <a:solidFill>
                  <a:srgbClr val="333333"/>
                </a:solidFill>
              </a:rPr>
              <a:t>USER</a:t>
            </a:r>
            <a:r>
              <a:rPr b="0" i="0" lang="en-US" sz="2000">
                <a:solidFill>
                  <a:srgbClr val="333333"/>
                </a:solidFill>
              </a:rPr>
              <a:t> table of the MySQL server that contains the login information, account privileges, and the host information for MySQL account. It is essential to create a user in MySQL for accessing and managing the databases.</a:t>
            </a:r>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Create User statement allows us to create a new user account in the database server. It provides authentication, SSL/TLS, resource-limit, role, and password management properties for the new accounts. It also enables us to control the accounts that should be initially locked or unlocked.</a:t>
            </a:r>
            <a:endParaRPr/>
          </a:p>
        </p:txBody>
      </p:sp>
      <p:pic>
        <p:nvPicPr>
          <p:cNvPr id="472" name="Google Shape;472;p31"/>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134012" y="665732"/>
            <a:ext cx="7772941" cy="1038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WHY DID USERS REQUIRE IN MYSQL SERVER?</a:t>
            </a:r>
            <a:endParaRPr sz="2800">
              <a:solidFill>
                <a:srgbClr val="00468D"/>
              </a:solidFill>
              <a:latin typeface="Calibri"/>
              <a:ea typeface="Calibri"/>
              <a:cs typeface="Calibri"/>
              <a:sym typeface="Calibri"/>
            </a:endParaRPr>
          </a:p>
        </p:txBody>
      </p:sp>
      <p:sp>
        <p:nvSpPr>
          <p:cNvPr id="478" name="Google Shape;478;p32"/>
          <p:cNvSpPr txBox="1"/>
          <p:nvPr>
            <p:ph idx="1" type="body"/>
          </p:nvPr>
        </p:nvSpPr>
        <p:spPr>
          <a:xfrm>
            <a:off x="571473" y="1928802"/>
            <a:ext cx="6847502" cy="3500461"/>
          </a:xfrm>
          <a:prstGeom prst="rect">
            <a:avLst/>
          </a:prstGeom>
          <a:noFill/>
          <a:ln>
            <a:noFill/>
          </a:ln>
        </p:spPr>
        <p:txBody>
          <a:bodyPr anchorCtr="0" anchor="ctr" bIns="45700" lIns="91425" spcFirstLastPara="1" rIns="91425" wrap="square" tIns="45700">
            <a:normAutofit fontScale="92500" lnSpcReduction="20000"/>
          </a:bodyPr>
          <a:lstStyle/>
          <a:p>
            <a:pPr indent="-111125" lvl="0" marL="228600" rtl="0" algn="l">
              <a:lnSpc>
                <a:spcPct val="90000"/>
              </a:lnSpc>
              <a:spcBef>
                <a:spcPts val="0"/>
              </a:spcBef>
              <a:spcAft>
                <a:spcPts val="0"/>
              </a:spcAft>
              <a:buClr>
                <a:schemeClr val="dk1"/>
              </a:buClr>
              <a:buSzPct val="100000"/>
              <a:buNone/>
            </a:pPr>
            <a:r>
              <a:t/>
            </a:r>
            <a:endParaRPr b="0" i="0" sz="2000">
              <a:solidFill>
                <a:srgbClr val="333333"/>
              </a:solidFill>
            </a:endParaRPr>
          </a:p>
          <a:p>
            <a:pPr indent="-228600" lvl="0" marL="228600" rtl="0" algn="l">
              <a:lnSpc>
                <a:spcPct val="90000"/>
              </a:lnSpc>
              <a:spcBef>
                <a:spcPts val="1000"/>
              </a:spcBef>
              <a:spcAft>
                <a:spcPts val="0"/>
              </a:spcAft>
              <a:buClr>
                <a:srgbClr val="333333"/>
              </a:buClr>
              <a:buSzPct val="100000"/>
              <a:buChar char="•"/>
            </a:pPr>
            <a:r>
              <a:rPr b="0" i="0" lang="en-US" sz="2000">
                <a:solidFill>
                  <a:srgbClr val="333333"/>
                </a:solidFill>
              </a:rPr>
              <a:t>When the MySQL server installation completes, it has a </a:t>
            </a:r>
            <a:r>
              <a:rPr b="1" i="0" lang="en-US" sz="2000">
                <a:solidFill>
                  <a:srgbClr val="333333"/>
                </a:solidFill>
              </a:rPr>
              <a:t>ROOT</a:t>
            </a:r>
            <a:r>
              <a:rPr b="0" i="0" lang="en-US" sz="2000">
                <a:solidFill>
                  <a:srgbClr val="333333"/>
                </a:solidFill>
              </a:rPr>
              <a:t> user account only to access and manage the databases. But, sometimes, you want to give the database access to others without granting them full control. In that case, you will create a non-root user and grant them specific privileges to access and modify the database.</a:t>
            </a:r>
            <a:endParaRPr/>
          </a:p>
          <a:p>
            <a:pPr indent="-228600" lvl="0" marL="228600" rtl="0" algn="just">
              <a:lnSpc>
                <a:spcPct val="90000"/>
              </a:lnSpc>
              <a:spcBef>
                <a:spcPts val="1000"/>
              </a:spcBef>
              <a:spcAft>
                <a:spcPts val="0"/>
              </a:spcAft>
              <a:buClr>
                <a:srgbClr val="333333"/>
              </a:buClr>
              <a:buSzPct val="100000"/>
              <a:buChar char="•"/>
            </a:pPr>
            <a:r>
              <a:rPr b="1" i="0" lang="en-US" sz="2000">
                <a:solidFill>
                  <a:srgbClr val="333333"/>
                </a:solidFill>
              </a:rPr>
              <a:t>Syntax</a:t>
            </a:r>
            <a:endParaRPr b="0" i="0" sz="2000">
              <a:solidFill>
                <a:srgbClr val="333333"/>
              </a:solidFill>
            </a:endParaRPr>
          </a:p>
          <a:p>
            <a:pPr indent="0" lvl="0" marL="0" rtl="0" algn="just">
              <a:lnSpc>
                <a:spcPct val="90000"/>
              </a:lnSpc>
              <a:spcBef>
                <a:spcPts val="1000"/>
              </a:spcBef>
              <a:spcAft>
                <a:spcPts val="0"/>
              </a:spcAft>
              <a:buClr>
                <a:srgbClr val="333333"/>
              </a:buClr>
              <a:buSzPct val="100000"/>
              <a:buNone/>
            </a:pPr>
            <a:r>
              <a:rPr b="0" i="0" lang="en-US" sz="2000">
                <a:solidFill>
                  <a:srgbClr val="333333"/>
                </a:solidFill>
              </a:rPr>
              <a:t>              The following syntax is used to create a user in the database server.</a:t>
            </a:r>
            <a:endParaRPr/>
          </a:p>
          <a:p>
            <a:pPr indent="0" lvl="0" marL="0" rtl="0" algn="just">
              <a:lnSpc>
                <a:spcPct val="90000"/>
              </a:lnSpc>
              <a:spcBef>
                <a:spcPts val="1000"/>
              </a:spcBef>
              <a:spcAft>
                <a:spcPts val="0"/>
              </a:spcAft>
              <a:buClr>
                <a:srgbClr val="006699"/>
              </a:buClr>
              <a:buSzPct val="100000"/>
              <a:buNone/>
            </a:pPr>
            <a:r>
              <a:rPr b="1" i="0" lang="en-US" sz="2000">
                <a:solidFill>
                  <a:srgbClr val="006699"/>
                </a:solidFill>
              </a:rPr>
              <a:t>               </a:t>
            </a:r>
            <a:r>
              <a:rPr b="1" i="0" lang="en-US" sz="2000"/>
              <a:t>CREATE</a:t>
            </a:r>
            <a:r>
              <a:rPr b="0" i="0" lang="en-US" sz="2000"/>
              <a:t> USER [IF NOT EXISTS] account_name IDENTIFIED </a:t>
            </a:r>
            <a:r>
              <a:rPr b="1" i="0" lang="en-US" sz="2000"/>
              <a:t>BY</a:t>
            </a:r>
            <a:r>
              <a:rPr b="0" i="0" lang="en-US" sz="2000"/>
              <a:t> 'password';  </a:t>
            </a:r>
            <a:endParaRPr/>
          </a:p>
          <a:p>
            <a:pPr indent="0" lvl="0" marL="0" rtl="0" algn="l">
              <a:lnSpc>
                <a:spcPct val="90000"/>
              </a:lnSpc>
              <a:spcBef>
                <a:spcPts val="1000"/>
              </a:spcBef>
              <a:spcAft>
                <a:spcPts val="0"/>
              </a:spcAft>
              <a:buClr>
                <a:schemeClr val="dk1"/>
              </a:buClr>
              <a:buSzPct val="100000"/>
              <a:buNone/>
            </a:pPr>
            <a:r>
              <a:t/>
            </a:r>
            <a:endParaRPr sz="2000"/>
          </a:p>
          <a:p>
            <a:pPr indent="0" lvl="0" marL="0" rtl="0" algn="l">
              <a:lnSpc>
                <a:spcPct val="90000"/>
              </a:lnSpc>
              <a:spcBef>
                <a:spcPts val="1000"/>
              </a:spcBef>
              <a:spcAft>
                <a:spcPts val="0"/>
              </a:spcAft>
              <a:buClr>
                <a:schemeClr val="dk1"/>
              </a:buClr>
              <a:buSzPct val="100000"/>
              <a:buNone/>
            </a:pPr>
            <a:r>
              <a:t/>
            </a:r>
            <a:endParaRPr sz="2000"/>
          </a:p>
        </p:txBody>
      </p:sp>
      <p:pic>
        <p:nvPicPr>
          <p:cNvPr id="479" name="Google Shape;479;p32"/>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CREATE USER EXAMPLE</a:t>
            </a:r>
            <a:endParaRPr/>
          </a:p>
        </p:txBody>
      </p:sp>
      <p:sp>
        <p:nvSpPr>
          <p:cNvPr id="485" name="Google Shape;485;p33"/>
          <p:cNvSpPr txBox="1"/>
          <p:nvPr>
            <p:ph idx="1" type="body"/>
          </p:nvPr>
        </p:nvSpPr>
        <p:spPr>
          <a:xfrm>
            <a:off x="628651" y="1930401"/>
            <a:ext cx="6783665" cy="2366823"/>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1" i="0" lang="en-US" sz="2000"/>
              <a:t>Step 1:</a:t>
            </a:r>
            <a:r>
              <a:rPr b="0" i="0" lang="en-US" sz="2000"/>
              <a:t> Open the MySQL server by using the </a:t>
            </a:r>
            <a:r>
              <a:rPr b="1" i="0" lang="en-US" sz="2000"/>
              <a:t>mysql client tool</a:t>
            </a:r>
            <a:r>
              <a:rPr b="0" i="0" lang="en-US" sz="2000"/>
              <a:t>.</a:t>
            </a:r>
            <a:endParaRPr/>
          </a:p>
          <a:p>
            <a:pPr indent="-228600" lvl="0" marL="228600" rtl="0" algn="just">
              <a:lnSpc>
                <a:spcPct val="90000"/>
              </a:lnSpc>
              <a:spcBef>
                <a:spcPts val="1000"/>
              </a:spcBef>
              <a:spcAft>
                <a:spcPts val="0"/>
              </a:spcAft>
              <a:buClr>
                <a:schemeClr val="dk1"/>
              </a:buClr>
              <a:buSzPts val="2000"/>
              <a:buChar char="•"/>
            </a:pPr>
            <a:r>
              <a:rPr b="1" i="0" lang="en-US" sz="2000"/>
              <a:t>Step 2:</a:t>
            </a:r>
            <a:r>
              <a:rPr b="0" i="0" lang="en-US" sz="2000"/>
              <a:t> Enter the password for the account and press Enter.</a:t>
            </a:r>
            <a:endParaRPr/>
          </a:p>
          <a:p>
            <a:pPr indent="0" lvl="0" marL="0" rtl="0" algn="just">
              <a:lnSpc>
                <a:spcPct val="90000"/>
              </a:lnSpc>
              <a:spcBef>
                <a:spcPts val="1000"/>
              </a:spcBef>
              <a:spcAft>
                <a:spcPts val="0"/>
              </a:spcAft>
              <a:buClr>
                <a:schemeClr val="dk1"/>
              </a:buClr>
              <a:buSzPts val="2000"/>
              <a:buNone/>
            </a:pPr>
            <a:r>
              <a:rPr b="0" i="0" lang="en-US" sz="2000"/>
              <a:t>         </a:t>
            </a:r>
            <a:r>
              <a:rPr b="1" i="0" lang="en-US" sz="2000"/>
              <a:t>Enter Password</a:t>
            </a:r>
            <a:r>
              <a:rPr b="0" i="0" lang="en-US" sz="2000"/>
              <a:t>: ****</a:t>
            </a:r>
            <a:endParaRPr/>
          </a:p>
          <a:p>
            <a:pPr indent="-228600" lvl="0" marL="228600" rtl="0" algn="just">
              <a:lnSpc>
                <a:spcPct val="90000"/>
              </a:lnSpc>
              <a:spcBef>
                <a:spcPts val="1000"/>
              </a:spcBef>
              <a:spcAft>
                <a:spcPts val="0"/>
              </a:spcAft>
              <a:buClr>
                <a:schemeClr val="dk1"/>
              </a:buClr>
              <a:buSzPts val="2000"/>
              <a:buChar char="•"/>
            </a:pPr>
            <a:r>
              <a:rPr b="1" i="0" lang="en-US" sz="2000"/>
              <a:t>Step 3:</a:t>
            </a:r>
            <a:r>
              <a:rPr b="0" i="0" lang="en-US" sz="2000"/>
              <a:t> Execute the following command to show all users in the current MySQL server.</a:t>
            </a:r>
            <a:endParaRPr/>
          </a:p>
          <a:p>
            <a:pPr indent="0" lvl="0" marL="0" rtl="0" algn="just">
              <a:lnSpc>
                <a:spcPct val="90000"/>
              </a:lnSpc>
              <a:spcBef>
                <a:spcPts val="1000"/>
              </a:spcBef>
              <a:spcAft>
                <a:spcPts val="0"/>
              </a:spcAft>
              <a:buClr>
                <a:schemeClr val="dk1"/>
              </a:buClr>
              <a:buSzPts val="2000"/>
              <a:buNone/>
            </a:pPr>
            <a:r>
              <a:rPr b="0" i="0" lang="en-US" sz="2000"/>
              <a:t>           MySQL&gt; </a:t>
            </a:r>
            <a:r>
              <a:rPr b="1" i="0" lang="en-US" sz="2000"/>
              <a:t>select</a:t>
            </a:r>
            <a:r>
              <a:rPr b="0" i="0" lang="en-US" sz="2000"/>
              <a:t> user </a:t>
            </a:r>
            <a:r>
              <a:rPr b="1" i="0" lang="en-US" sz="2000"/>
              <a:t>from</a:t>
            </a:r>
            <a:r>
              <a:rPr b="0" i="0" lang="en-US" sz="2000"/>
              <a:t> MySQL. User;  </a:t>
            </a:r>
            <a:endParaRPr/>
          </a:p>
        </p:txBody>
      </p:sp>
      <p:pic>
        <p:nvPicPr>
          <p:cNvPr id="486" name="Google Shape;486;p33"/>
          <p:cNvPicPr preferRelativeResize="0"/>
          <p:nvPr/>
        </p:nvPicPr>
        <p:blipFill rotWithShape="1">
          <a:blip r:embed="rId3">
            <a:alphaModFix/>
          </a:blip>
          <a:srcRect b="0" l="0" r="0" t="0"/>
          <a:stretch/>
        </p:blipFill>
        <p:spPr>
          <a:xfrm>
            <a:off x="1238436" y="4297223"/>
            <a:ext cx="2981795" cy="156163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487" name="Google Shape;487;p3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4"/>
          <p:cNvSpPr txBox="1"/>
          <p:nvPr>
            <p:ph type="title"/>
          </p:nvPr>
        </p:nvSpPr>
        <p:spPr>
          <a:xfrm>
            <a:off x="500034" y="683581"/>
            <a:ext cx="7507071" cy="9715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GRANT PRIVILEGES TO THE MYSQL NEW USER</a:t>
            </a:r>
            <a:endParaRPr sz="2800">
              <a:solidFill>
                <a:srgbClr val="00468D"/>
              </a:solidFill>
              <a:latin typeface="Calibri"/>
              <a:ea typeface="Calibri"/>
              <a:cs typeface="Calibri"/>
              <a:sym typeface="Calibri"/>
            </a:endParaRPr>
          </a:p>
        </p:txBody>
      </p:sp>
      <p:sp>
        <p:nvSpPr>
          <p:cNvPr id="493" name="Google Shape;493;p34"/>
          <p:cNvSpPr txBox="1"/>
          <p:nvPr>
            <p:ph idx="1" type="body"/>
          </p:nvPr>
        </p:nvSpPr>
        <p:spPr>
          <a:xfrm>
            <a:off x="628651" y="1930400"/>
            <a:ext cx="6783665" cy="3440590"/>
          </a:xfrm>
          <a:prstGeom prst="rect">
            <a:avLst/>
          </a:prstGeom>
          <a:noFill/>
          <a:ln>
            <a:noFill/>
          </a:ln>
        </p:spPr>
        <p:txBody>
          <a:bodyPr anchorCtr="0" anchor="ctr"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333333"/>
              </a:buClr>
              <a:buSzPct val="100000"/>
              <a:buNone/>
            </a:pPr>
            <a:r>
              <a:rPr b="0" i="0" lang="en-US" sz="2000">
                <a:solidFill>
                  <a:srgbClr val="333333"/>
                </a:solidFill>
              </a:rPr>
              <a:t>MySQL server provides multiple types of privileges to a new user account.</a:t>
            </a:r>
            <a:endParaRPr/>
          </a:p>
          <a:p>
            <a:pPr indent="-228600" lvl="0" marL="228600" rtl="0" algn="just">
              <a:lnSpc>
                <a:spcPct val="90000"/>
              </a:lnSpc>
              <a:spcBef>
                <a:spcPts val="1000"/>
              </a:spcBef>
              <a:spcAft>
                <a:spcPts val="0"/>
              </a:spcAft>
              <a:buClr>
                <a:srgbClr val="333333"/>
              </a:buClr>
              <a:buSzPct val="100000"/>
              <a:buNone/>
            </a:pPr>
            <a:r>
              <a:rPr b="0" i="0" lang="en-US" sz="2000">
                <a:solidFill>
                  <a:srgbClr val="333333"/>
                </a:solidFill>
              </a:rPr>
              <a:t>Some of the most commonly used privileges are given below:</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ALL PRIVILEGES:</a:t>
            </a:r>
            <a:r>
              <a:rPr b="0" i="0" lang="en-US" sz="2000">
                <a:solidFill>
                  <a:srgbClr val="000000"/>
                </a:solidFill>
              </a:rPr>
              <a:t> It permits all privileges to a new user account.</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CREATE:</a:t>
            </a:r>
            <a:r>
              <a:rPr b="0" i="0" lang="en-US" sz="2000">
                <a:solidFill>
                  <a:srgbClr val="000000"/>
                </a:solidFill>
              </a:rPr>
              <a:t> It enables the user account to create databases and tables.</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DROP:</a:t>
            </a:r>
            <a:r>
              <a:rPr b="0" i="0" lang="en-US" sz="2000">
                <a:solidFill>
                  <a:srgbClr val="000000"/>
                </a:solidFill>
              </a:rPr>
              <a:t> It enables the user account to drop databases and tables.</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DELETE:</a:t>
            </a:r>
            <a:r>
              <a:rPr b="0" i="0" lang="en-US" sz="2000">
                <a:solidFill>
                  <a:srgbClr val="000000"/>
                </a:solidFill>
              </a:rPr>
              <a:t> It enables the user account to delete rows from a specific table.</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INSERT:</a:t>
            </a:r>
            <a:r>
              <a:rPr b="0" i="0" lang="en-US" sz="2000">
                <a:solidFill>
                  <a:srgbClr val="000000"/>
                </a:solidFill>
              </a:rPr>
              <a:t> It enables the user account to insert rows into a specific table.</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SELECT:</a:t>
            </a:r>
            <a:r>
              <a:rPr b="0" i="0" lang="en-US" sz="2000">
                <a:solidFill>
                  <a:srgbClr val="000000"/>
                </a:solidFill>
              </a:rPr>
              <a:t> It enables the user account to read a database.</a:t>
            </a:r>
            <a:endParaRPr/>
          </a:p>
          <a:p>
            <a:pPr indent="-228600" lvl="0" marL="228600" rtl="0" algn="just">
              <a:lnSpc>
                <a:spcPct val="90000"/>
              </a:lnSpc>
              <a:spcBef>
                <a:spcPts val="1000"/>
              </a:spcBef>
              <a:spcAft>
                <a:spcPts val="0"/>
              </a:spcAft>
              <a:buClr>
                <a:srgbClr val="000000"/>
              </a:buClr>
              <a:buSzPct val="100000"/>
              <a:buFont typeface="Arial Narrow"/>
              <a:buAutoNum type="arabicPeriod"/>
            </a:pPr>
            <a:r>
              <a:rPr b="1" i="0" lang="en-US" sz="2000">
                <a:solidFill>
                  <a:srgbClr val="000000"/>
                </a:solidFill>
              </a:rPr>
              <a:t>UPDATE:</a:t>
            </a:r>
            <a:r>
              <a:rPr b="0" i="0" lang="en-US" sz="2000">
                <a:solidFill>
                  <a:srgbClr val="000000"/>
                </a:solidFill>
              </a:rPr>
              <a:t> It enables the user account to update table rows.</a:t>
            </a:r>
            <a:endParaRPr/>
          </a:p>
        </p:txBody>
      </p:sp>
      <p:pic>
        <p:nvPicPr>
          <p:cNvPr id="494" name="Google Shape;494;p3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1142976" y="1000108"/>
            <a:ext cx="6572296" cy="8059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468D"/>
              </a:buClr>
              <a:buSzPct val="100000"/>
              <a:buFont typeface="Calibri"/>
              <a:buNone/>
            </a:pPr>
            <a:r>
              <a:rPr lang="en-US" sz="2800">
                <a:solidFill>
                  <a:srgbClr val="00468D"/>
                </a:solidFill>
                <a:latin typeface="Calibri"/>
                <a:ea typeface="Calibri"/>
                <a:cs typeface="Calibri"/>
                <a:sym typeface="Calibri"/>
              </a:rPr>
              <a:t>GRANT PRIVILEGES TO THE MYSQL NEW USER</a:t>
            </a:r>
            <a:endParaRPr sz="2800">
              <a:latin typeface="Calibri"/>
              <a:ea typeface="Calibri"/>
              <a:cs typeface="Calibri"/>
              <a:sym typeface="Calibri"/>
            </a:endParaRPr>
          </a:p>
        </p:txBody>
      </p:sp>
      <p:pic>
        <p:nvPicPr>
          <p:cNvPr id="500" name="Google Shape;500;p35"/>
          <p:cNvPicPr preferRelativeResize="0"/>
          <p:nvPr>
            <p:ph idx="1" type="body"/>
          </p:nvPr>
        </p:nvPicPr>
        <p:blipFill rotWithShape="1">
          <a:blip r:embed="rId3">
            <a:alphaModFix/>
          </a:blip>
          <a:srcRect b="0" l="0" r="0" t="0"/>
          <a:stretch/>
        </p:blipFill>
        <p:spPr>
          <a:xfrm>
            <a:off x="1857356" y="2550467"/>
            <a:ext cx="4844243" cy="209297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01" name="Google Shape;501;p3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DROP USER</a:t>
            </a:r>
            <a:endParaRPr/>
          </a:p>
        </p:txBody>
      </p:sp>
      <p:sp>
        <p:nvSpPr>
          <p:cNvPr id="507" name="Google Shape;507;p36"/>
          <p:cNvSpPr txBox="1"/>
          <p:nvPr>
            <p:ph idx="1" type="body"/>
          </p:nvPr>
        </p:nvSpPr>
        <p:spPr>
          <a:xfrm>
            <a:off x="628651" y="1930400"/>
            <a:ext cx="6783665" cy="3227526"/>
          </a:xfrm>
          <a:prstGeom prst="rect">
            <a:avLst/>
          </a:prstGeom>
          <a:noFill/>
          <a:ln>
            <a:noFill/>
          </a:ln>
        </p:spPr>
        <p:txBody>
          <a:bodyPr anchorCtr="0" anchor="ctr"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b="0" i="0" lang="en-US" sz="2000"/>
              <a:t>The Drop User statement allows us to </a:t>
            </a:r>
            <a:r>
              <a:rPr b="1" i="0" lang="en-US" sz="2000"/>
              <a:t>remove</a:t>
            </a:r>
            <a:r>
              <a:rPr b="0" i="0" lang="en-US" sz="2000"/>
              <a:t> one or more user accounts and their </a:t>
            </a:r>
            <a:r>
              <a:rPr b="1" i="0" lang="en-US" sz="2000"/>
              <a:t>privileges</a:t>
            </a:r>
            <a:r>
              <a:rPr b="0" i="0" lang="en-US" sz="2000"/>
              <a:t> from the database server. If the account does not exist in the database server, it gives an error.</a:t>
            </a:r>
            <a:endParaRPr/>
          </a:p>
          <a:p>
            <a:pPr indent="-228600" lvl="0" marL="228600" rtl="0" algn="just">
              <a:lnSpc>
                <a:spcPct val="90000"/>
              </a:lnSpc>
              <a:spcBef>
                <a:spcPts val="1000"/>
              </a:spcBef>
              <a:spcAft>
                <a:spcPts val="0"/>
              </a:spcAft>
              <a:buClr>
                <a:schemeClr val="dk1"/>
              </a:buClr>
              <a:buSzPct val="100000"/>
              <a:buChar char="•"/>
            </a:pPr>
            <a:r>
              <a:rPr b="0" i="0" lang="en-US" sz="2000"/>
              <a:t>If you want to use the Drop User statement, it is required to have a </a:t>
            </a:r>
            <a:r>
              <a:rPr b="1" i="0" lang="en-US" sz="2000"/>
              <a:t>global</a:t>
            </a:r>
            <a:r>
              <a:rPr b="0" i="0" lang="en-US" sz="2000"/>
              <a:t> privilege of Create User statement or the </a:t>
            </a:r>
            <a:r>
              <a:rPr b="1" i="0" lang="en-US" sz="2000"/>
              <a:t>DELETE</a:t>
            </a:r>
            <a:r>
              <a:rPr b="0" i="0" lang="en-US" sz="2000"/>
              <a:t> privilege for the MySQL system schema.</a:t>
            </a:r>
            <a:endParaRPr/>
          </a:p>
          <a:p>
            <a:pPr indent="0" lvl="0" marL="0" rtl="0" algn="just">
              <a:lnSpc>
                <a:spcPct val="90000"/>
              </a:lnSpc>
              <a:spcBef>
                <a:spcPts val="1000"/>
              </a:spcBef>
              <a:spcAft>
                <a:spcPts val="0"/>
              </a:spcAft>
              <a:buClr>
                <a:schemeClr val="dk1"/>
              </a:buClr>
              <a:buSzPct val="100000"/>
              <a:buNone/>
            </a:pPr>
            <a:r>
              <a:rPr b="0" i="0" lang="en-US" sz="2000"/>
              <a:t>    Syntax</a:t>
            </a:r>
            <a:endParaRPr/>
          </a:p>
          <a:p>
            <a:pPr indent="-228600" lvl="0" marL="228600" rtl="0" algn="just">
              <a:lnSpc>
                <a:spcPct val="90000"/>
              </a:lnSpc>
              <a:spcBef>
                <a:spcPts val="1000"/>
              </a:spcBef>
              <a:spcAft>
                <a:spcPts val="0"/>
              </a:spcAft>
              <a:buClr>
                <a:schemeClr val="dk1"/>
              </a:buClr>
              <a:buSzPct val="100000"/>
              <a:buChar char="•"/>
            </a:pPr>
            <a:r>
              <a:rPr b="0" i="0" lang="en-US" sz="2000"/>
              <a:t>The following syntax is used to delete the user accounts from the database server completely.</a:t>
            </a:r>
            <a:endParaRPr/>
          </a:p>
          <a:p>
            <a:pPr indent="0" lvl="0" marL="0" rtl="0" algn="just">
              <a:lnSpc>
                <a:spcPct val="90000"/>
              </a:lnSpc>
              <a:spcBef>
                <a:spcPts val="1000"/>
              </a:spcBef>
              <a:spcAft>
                <a:spcPts val="0"/>
              </a:spcAft>
              <a:buClr>
                <a:schemeClr val="dk1"/>
              </a:buClr>
              <a:buSzPct val="100000"/>
              <a:buNone/>
            </a:pPr>
            <a:r>
              <a:rPr b="1" i="0" lang="en-US" sz="2000"/>
              <a:t>    DROP</a:t>
            </a:r>
            <a:r>
              <a:rPr b="0" i="0" lang="en-US" sz="2000"/>
              <a:t> USER 'account_name';  </a:t>
            </a:r>
            <a:endParaRPr/>
          </a:p>
        </p:txBody>
      </p:sp>
      <p:pic>
        <p:nvPicPr>
          <p:cNvPr id="508" name="Google Shape;508;p3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7"/>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DROP USER EXAMPLE</a:t>
            </a:r>
            <a:endParaRPr sz="4000">
              <a:solidFill>
                <a:srgbClr val="00468D"/>
              </a:solidFill>
              <a:latin typeface="Calibri"/>
              <a:ea typeface="Calibri"/>
              <a:cs typeface="Calibri"/>
              <a:sym typeface="Calibri"/>
            </a:endParaRPr>
          </a:p>
        </p:txBody>
      </p:sp>
      <p:sp>
        <p:nvSpPr>
          <p:cNvPr id="514" name="Google Shape;514;p37"/>
          <p:cNvSpPr txBox="1"/>
          <p:nvPr>
            <p:ph idx="1" type="body"/>
          </p:nvPr>
        </p:nvSpPr>
        <p:spPr>
          <a:xfrm>
            <a:off x="628651" y="1930400"/>
            <a:ext cx="6783665" cy="3378447"/>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The following are the step required to delete an existing user from the </a:t>
            </a:r>
            <a:r>
              <a:rPr b="0" i="0" lang="en-US" sz="2000" u="sng" strike="noStrike">
                <a:solidFill>
                  <a:schemeClr val="hlink"/>
                </a:solidFill>
                <a:hlinkClick r:id="rId3"/>
              </a:rPr>
              <a:t>MySQL</a:t>
            </a:r>
            <a:r>
              <a:rPr b="0" i="0" lang="en-US" sz="2000"/>
              <a:t> server database.</a:t>
            </a:r>
            <a:endParaRPr/>
          </a:p>
          <a:p>
            <a:pPr indent="-228600" lvl="0" marL="228600" rtl="0" algn="just">
              <a:lnSpc>
                <a:spcPct val="90000"/>
              </a:lnSpc>
              <a:spcBef>
                <a:spcPts val="1000"/>
              </a:spcBef>
              <a:spcAft>
                <a:spcPts val="0"/>
              </a:spcAft>
              <a:buClr>
                <a:schemeClr val="dk1"/>
              </a:buClr>
              <a:buSzPts val="2000"/>
              <a:buChar char="•"/>
            </a:pPr>
            <a:r>
              <a:rPr b="1" i="0" lang="en-US" sz="2000"/>
              <a:t>Step 1:</a:t>
            </a:r>
            <a:r>
              <a:rPr b="0" i="0" lang="en-US" sz="2000"/>
              <a:t> Open the MySQL server by using the </a:t>
            </a:r>
            <a:r>
              <a:rPr b="1" i="0" lang="en-US" sz="2000"/>
              <a:t>mysql client tool</a:t>
            </a:r>
            <a:r>
              <a:rPr b="0" i="0" lang="en-US" sz="2000"/>
              <a:t>.</a:t>
            </a:r>
            <a:endParaRPr/>
          </a:p>
          <a:p>
            <a:pPr indent="-228600" lvl="0" marL="228600" rtl="0" algn="just">
              <a:lnSpc>
                <a:spcPct val="90000"/>
              </a:lnSpc>
              <a:spcBef>
                <a:spcPts val="1000"/>
              </a:spcBef>
              <a:spcAft>
                <a:spcPts val="0"/>
              </a:spcAft>
              <a:buClr>
                <a:schemeClr val="dk1"/>
              </a:buClr>
              <a:buSzPts val="2000"/>
              <a:buChar char="•"/>
            </a:pPr>
            <a:r>
              <a:rPr b="1" i="0" lang="en-US" sz="2000"/>
              <a:t>Step 2:</a:t>
            </a:r>
            <a:r>
              <a:rPr b="0" i="0" lang="en-US" sz="2000"/>
              <a:t> Enter the password for the account and press Enter.</a:t>
            </a:r>
            <a:endParaRPr/>
          </a:p>
          <a:p>
            <a:pPr indent="0" lvl="0" marL="0" rtl="0" algn="just">
              <a:lnSpc>
                <a:spcPct val="90000"/>
              </a:lnSpc>
              <a:spcBef>
                <a:spcPts val="1000"/>
              </a:spcBef>
              <a:spcAft>
                <a:spcPts val="0"/>
              </a:spcAft>
              <a:buClr>
                <a:schemeClr val="dk1"/>
              </a:buClr>
              <a:buSzPts val="2000"/>
              <a:buNone/>
            </a:pPr>
            <a:r>
              <a:rPr b="0" i="0" lang="en-US" sz="2000"/>
              <a:t>     Enter </a:t>
            </a:r>
            <a:r>
              <a:rPr b="1" i="0" lang="en-US" sz="2000"/>
              <a:t>Password</a:t>
            </a:r>
            <a:r>
              <a:rPr b="0" i="0" lang="en-US" sz="2000"/>
              <a:t>: ********  </a:t>
            </a:r>
            <a:endParaRPr/>
          </a:p>
          <a:p>
            <a:pPr indent="-228600" lvl="0" marL="228600" rtl="0" algn="just">
              <a:lnSpc>
                <a:spcPct val="90000"/>
              </a:lnSpc>
              <a:spcBef>
                <a:spcPts val="1000"/>
              </a:spcBef>
              <a:spcAft>
                <a:spcPts val="0"/>
              </a:spcAft>
              <a:buClr>
                <a:schemeClr val="dk1"/>
              </a:buClr>
              <a:buSzPts val="2000"/>
              <a:buChar char="•"/>
            </a:pPr>
            <a:r>
              <a:rPr b="1" i="0" lang="en-US" sz="2000"/>
              <a:t>Step 3:</a:t>
            </a:r>
            <a:r>
              <a:rPr b="0" i="0" lang="en-US" sz="2000"/>
              <a:t> Execute the following command to show all users in the current MySQL server.</a:t>
            </a:r>
            <a:endParaRPr/>
          </a:p>
          <a:p>
            <a:pPr indent="0" lvl="0" marL="0" rtl="0" algn="just">
              <a:lnSpc>
                <a:spcPct val="90000"/>
              </a:lnSpc>
              <a:spcBef>
                <a:spcPts val="1000"/>
              </a:spcBef>
              <a:spcAft>
                <a:spcPts val="0"/>
              </a:spcAft>
              <a:buClr>
                <a:schemeClr val="dk1"/>
              </a:buClr>
              <a:buSzPts val="2000"/>
              <a:buNone/>
            </a:pPr>
            <a:r>
              <a:rPr b="0" i="0" lang="en-US" sz="2000"/>
              <a:t>      mysql&gt; </a:t>
            </a:r>
            <a:r>
              <a:rPr b="1" i="0" lang="en-US" sz="2000"/>
              <a:t>select</a:t>
            </a:r>
            <a:r>
              <a:rPr b="0" i="0" lang="en-US" sz="2000"/>
              <a:t> user </a:t>
            </a:r>
            <a:r>
              <a:rPr b="1" i="0" lang="en-US" sz="2000"/>
              <a:t>from</a:t>
            </a:r>
            <a:r>
              <a:rPr b="0" i="0" lang="en-US" sz="2000"/>
              <a:t> MySQL.User;  </a:t>
            </a:r>
            <a:endParaRPr/>
          </a:p>
        </p:txBody>
      </p:sp>
      <p:pic>
        <p:nvPicPr>
          <p:cNvPr id="515" name="Google Shape;515;p3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8"/>
          <p:cNvSpPr txBox="1"/>
          <p:nvPr>
            <p:ph type="title"/>
          </p:nvPr>
        </p:nvSpPr>
        <p:spPr>
          <a:xfrm>
            <a:off x="421044" y="581026"/>
            <a:ext cx="7198876" cy="116681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SHOW USERS/LIST ALL USERS</a:t>
            </a:r>
            <a:endParaRPr sz="4000">
              <a:solidFill>
                <a:srgbClr val="00468D"/>
              </a:solidFill>
              <a:latin typeface="Calibri"/>
              <a:ea typeface="Calibri"/>
              <a:cs typeface="Calibri"/>
              <a:sym typeface="Calibri"/>
            </a:endParaRPr>
          </a:p>
        </p:txBody>
      </p:sp>
      <p:sp>
        <p:nvSpPr>
          <p:cNvPr id="521" name="Google Shape;521;p38"/>
          <p:cNvSpPr txBox="1"/>
          <p:nvPr>
            <p:ph idx="1" type="body"/>
          </p:nvPr>
        </p:nvSpPr>
        <p:spPr>
          <a:xfrm>
            <a:off x="628651" y="1930400"/>
            <a:ext cx="6783665" cy="328455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33333"/>
              </a:buClr>
              <a:buSzPts val="2200"/>
              <a:buChar char="•"/>
            </a:pPr>
            <a:r>
              <a:rPr b="0" i="0" lang="en-US" sz="2200">
                <a:solidFill>
                  <a:srgbClr val="333333"/>
                </a:solidFill>
              </a:rPr>
              <a:t>In that case, we need to see the list of all user's accounts in a database. Most times, we assume that there is a </a:t>
            </a:r>
            <a:r>
              <a:rPr b="1" i="0" lang="en-US" sz="2200">
                <a:solidFill>
                  <a:srgbClr val="333333"/>
                </a:solidFill>
              </a:rPr>
              <a:t>SHOW USERS</a:t>
            </a:r>
            <a:r>
              <a:rPr b="0" i="0" lang="en-US" sz="2200">
                <a:solidFill>
                  <a:srgbClr val="333333"/>
                </a:solidFill>
              </a:rPr>
              <a:t> command similar to SHOW DATABASES, SHOW TABLES, etc. for displaying the list of all users available in the database server. </a:t>
            </a:r>
            <a:endParaRPr b="0" i="0" sz="2200">
              <a:solidFill>
                <a:srgbClr val="333333"/>
              </a:solidFill>
            </a:endParaRPr>
          </a:p>
          <a:p>
            <a:pPr indent="-228600" lvl="0" marL="228600" rtl="0" algn="l">
              <a:lnSpc>
                <a:spcPct val="90000"/>
              </a:lnSpc>
              <a:spcBef>
                <a:spcPts val="1000"/>
              </a:spcBef>
              <a:spcAft>
                <a:spcPts val="0"/>
              </a:spcAft>
              <a:buClr>
                <a:srgbClr val="333333"/>
              </a:buClr>
              <a:buSzPts val="2200"/>
              <a:buChar char="•"/>
            </a:pPr>
            <a:r>
              <a:rPr b="0" i="0" lang="en-US" sz="2200">
                <a:solidFill>
                  <a:srgbClr val="333333"/>
                </a:solidFill>
              </a:rPr>
              <a:t>Unfortunately, MySQL database does not have a SHOW USERS command to display the list of all users in the MySQL server. We can use the following query to see the list of all user in the database server:</a:t>
            </a:r>
            <a:endParaRPr/>
          </a:p>
          <a:p>
            <a:pPr indent="0" lvl="0" marL="0" rtl="0" algn="l">
              <a:lnSpc>
                <a:spcPct val="90000"/>
              </a:lnSpc>
              <a:spcBef>
                <a:spcPts val="1000"/>
              </a:spcBef>
              <a:spcAft>
                <a:spcPts val="0"/>
              </a:spcAft>
              <a:buClr>
                <a:schemeClr val="dk1"/>
              </a:buClr>
              <a:buSzPts val="2000"/>
              <a:buNone/>
            </a:pPr>
            <a:r>
              <a:rPr b="1" i="0" lang="en-US" sz="2000">
                <a:latin typeface="Inter"/>
                <a:ea typeface="Inter"/>
                <a:cs typeface="Inter"/>
                <a:sym typeface="Inter"/>
              </a:rPr>
              <a:t>    	-Select</a:t>
            </a:r>
            <a:r>
              <a:rPr b="0" i="0" lang="en-US" sz="2000">
                <a:latin typeface="Inter"/>
                <a:ea typeface="Inter"/>
                <a:cs typeface="Inter"/>
                <a:sym typeface="Inter"/>
              </a:rPr>
              <a:t> user </a:t>
            </a:r>
            <a:r>
              <a:rPr b="1" i="0" lang="en-US" sz="2000">
                <a:latin typeface="Inter"/>
                <a:ea typeface="Inter"/>
                <a:cs typeface="Inter"/>
                <a:sym typeface="Inter"/>
              </a:rPr>
              <a:t>from</a:t>
            </a:r>
            <a:r>
              <a:rPr b="0" i="0" lang="en-US" sz="2000">
                <a:latin typeface="Inter"/>
                <a:ea typeface="Inter"/>
                <a:cs typeface="Inter"/>
                <a:sym typeface="Inter"/>
              </a:rPr>
              <a:t> mysql.user;  </a:t>
            </a:r>
            <a:endParaRPr sz="3200"/>
          </a:p>
        </p:txBody>
      </p:sp>
      <p:pic>
        <p:nvPicPr>
          <p:cNvPr id="522" name="Google Shape;522;p38"/>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ph type="title"/>
          </p:nvPr>
        </p:nvSpPr>
        <p:spPr>
          <a:xfrm>
            <a:off x="380643" y="361950"/>
            <a:ext cx="7227451" cy="763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SHOW USERS/LIST ALL USERS</a:t>
            </a:r>
            <a:endParaRPr sz="4000">
              <a:latin typeface="Calibri"/>
              <a:ea typeface="Calibri"/>
              <a:cs typeface="Calibri"/>
              <a:sym typeface="Calibri"/>
            </a:endParaRPr>
          </a:p>
        </p:txBody>
      </p:sp>
      <p:sp>
        <p:nvSpPr>
          <p:cNvPr id="528" name="Google Shape;528;p39"/>
          <p:cNvSpPr txBox="1"/>
          <p:nvPr>
            <p:ph idx="1" type="body"/>
          </p:nvPr>
        </p:nvSpPr>
        <p:spPr>
          <a:xfrm>
            <a:off x="523954" y="1369219"/>
            <a:ext cx="6783665" cy="317500"/>
          </a:xfrm>
          <a:prstGeom prst="rect">
            <a:avLst/>
          </a:prstGeom>
          <a:noFill/>
          <a:ln>
            <a:noFill/>
          </a:ln>
        </p:spPr>
        <p:txBody>
          <a:bodyPr anchorCtr="0" anchor="ctr"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we want to see more information on the user table,</a:t>
            </a:r>
            <a:endParaRPr/>
          </a:p>
        </p:txBody>
      </p:sp>
      <p:pic>
        <p:nvPicPr>
          <p:cNvPr id="529" name="Google Shape;529;p39"/>
          <p:cNvPicPr preferRelativeResize="0"/>
          <p:nvPr/>
        </p:nvPicPr>
        <p:blipFill rotWithShape="1">
          <a:blip r:embed="rId3">
            <a:alphaModFix/>
          </a:blip>
          <a:srcRect b="0" l="0" r="0" t="0"/>
          <a:stretch/>
        </p:blipFill>
        <p:spPr>
          <a:xfrm>
            <a:off x="1126152" y="1772444"/>
            <a:ext cx="5579269" cy="493315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30" name="Google Shape;530;p3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INTRODUCTION  TO DBMS</a:t>
            </a:r>
            <a:endParaRPr sz="3200">
              <a:solidFill>
                <a:srgbClr val="00468D"/>
              </a:solidFill>
              <a:latin typeface="Calibri"/>
              <a:ea typeface="Calibri"/>
              <a:cs typeface="Calibri"/>
              <a:sym typeface="Calibri"/>
            </a:endParaRPr>
          </a:p>
        </p:txBody>
      </p:sp>
      <p:sp>
        <p:nvSpPr>
          <p:cNvPr id="261" name="Google Shape;261;p4"/>
          <p:cNvSpPr txBox="1"/>
          <p:nvPr>
            <p:ph idx="1" type="body"/>
          </p:nvPr>
        </p:nvSpPr>
        <p:spPr>
          <a:xfrm>
            <a:off x="714348" y="2143116"/>
            <a:ext cx="6783665" cy="264320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 Database Management System (DBMS) is defined as </a:t>
            </a:r>
            <a:r>
              <a:rPr b="1" lang="en-US" sz="2000"/>
              <a:t>the </a:t>
            </a:r>
            <a:r>
              <a:rPr lang="en-US" sz="2000"/>
              <a:t>software system that allows users to define, create, maintain and control access to the database. </a:t>
            </a:r>
            <a:endParaRPr/>
          </a:p>
          <a:p>
            <a:pPr indent="-228600" lvl="0" marL="228600" rtl="0" algn="l">
              <a:lnSpc>
                <a:spcPct val="90000"/>
              </a:lnSpc>
              <a:spcBef>
                <a:spcPts val="1000"/>
              </a:spcBef>
              <a:spcAft>
                <a:spcPts val="0"/>
              </a:spcAft>
              <a:buClr>
                <a:schemeClr val="dk1"/>
              </a:buClr>
              <a:buSzPts val="1800"/>
              <a:buChar char="•"/>
            </a:pPr>
            <a:r>
              <a:rPr lang="en-US" sz="1800"/>
              <a:t>DBMS</a:t>
            </a:r>
            <a:r>
              <a:rPr lang="en-US" sz="2000"/>
              <a:t> makes it possible for end users to create, read, update and delete data in database.</a:t>
            </a:r>
            <a:endParaRPr/>
          </a:p>
          <a:p>
            <a:pPr indent="-228600" lvl="0" marL="228600" rtl="0" algn="l">
              <a:lnSpc>
                <a:spcPct val="90000"/>
              </a:lnSpc>
              <a:spcBef>
                <a:spcPts val="1000"/>
              </a:spcBef>
              <a:spcAft>
                <a:spcPts val="0"/>
              </a:spcAft>
              <a:buClr>
                <a:schemeClr val="dk1"/>
              </a:buClr>
              <a:buSzPts val="1800"/>
              <a:buChar char="•"/>
            </a:pPr>
            <a:r>
              <a:rPr lang="en-US" sz="1800"/>
              <a:t> A DBMS </a:t>
            </a:r>
            <a:r>
              <a:rPr lang="en-US" sz="2000"/>
              <a:t>serves as an interface between an end-user.</a:t>
            </a:r>
            <a:endParaRPr/>
          </a:p>
          <a:p>
            <a:pPr indent="-228600" lvl="0" marL="228600" rtl="0" algn="l">
              <a:lnSpc>
                <a:spcPct val="90000"/>
              </a:lnSpc>
              <a:spcBef>
                <a:spcPts val="1000"/>
              </a:spcBef>
              <a:spcAft>
                <a:spcPts val="0"/>
              </a:spcAft>
              <a:buClr>
                <a:schemeClr val="dk1"/>
              </a:buClr>
              <a:buSzPts val="1800"/>
              <a:buChar char="•"/>
            </a:pPr>
            <a:r>
              <a:rPr lang="en-US" sz="1800"/>
              <a:t>DBMS Examples:- MySQL, Microsoft Access, SQL Server, FileMaker, Oracle, RDBMS.</a:t>
            </a:r>
            <a:endParaRPr sz="1800"/>
          </a:p>
        </p:txBody>
      </p:sp>
      <p:pic>
        <p:nvPicPr>
          <p:cNvPr id="262" name="Google Shape;262;p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0"/>
          <p:cNvSpPr txBox="1"/>
          <p:nvPr>
            <p:ph type="title"/>
          </p:nvPr>
        </p:nvSpPr>
        <p:spPr>
          <a:xfrm>
            <a:off x="396041" y="551687"/>
            <a:ext cx="7248882"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SHOW USERS/LIST ALL USERS</a:t>
            </a:r>
            <a:endParaRPr sz="4000">
              <a:latin typeface="Calibri"/>
              <a:ea typeface="Calibri"/>
              <a:cs typeface="Calibri"/>
              <a:sym typeface="Calibri"/>
            </a:endParaRPr>
          </a:p>
        </p:txBody>
      </p:sp>
      <p:sp>
        <p:nvSpPr>
          <p:cNvPr id="536" name="Google Shape;536;p40"/>
          <p:cNvSpPr txBox="1"/>
          <p:nvPr>
            <p:ph idx="1" type="body"/>
          </p:nvPr>
        </p:nvSpPr>
        <p:spPr>
          <a:xfrm>
            <a:off x="628651" y="1868371"/>
            <a:ext cx="6783665" cy="139861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To get the selected information like as hostname, password expiration status, and account locking, execute the query as below:</a:t>
            </a:r>
            <a:endParaRPr/>
          </a:p>
          <a:p>
            <a:pPr indent="0" lvl="0" marL="0" rtl="0" algn="l">
              <a:lnSpc>
                <a:spcPct val="90000"/>
              </a:lnSpc>
              <a:spcBef>
                <a:spcPts val="1000"/>
              </a:spcBef>
              <a:spcAft>
                <a:spcPts val="0"/>
              </a:spcAft>
              <a:buClr>
                <a:srgbClr val="333333"/>
              </a:buClr>
              <a:buSzPts val="2000"/>
              <a:buNone/>
            </a:pPr>
            <a:r>
              <a:rPr lang="en-US" sz="2000">
                <a:solidFill>
                  <a:srgbClr val="333333"/>
                </a:solidFill>
              </a:rPr>
              <a:t>    -</a:t>
            </a:r>
            <a:r>
              <a:rPr b="1" i="0" lang="en-US" sz="2000"/>
              <a:t>SELECT</a:t>
            </a:r>
            <a:r>
              <a:rPr b="0" i="0" lang="en-US" sz="2000"/>
              <a:t> user, host </a:t>
            </a:r>
            <a:r>
              <a:rPr b="1" i="0" lang="en-US" sz="2000"/>
              <a:t>FROM</a:t>
            </a:r>
            <a:r>
              <a:rPr b="0" i="0" lang="en-US" sz="2000"/>
              <a:t> user;  </a:t>
            </a:r>
            <a:endParaRPr sz="2000"/>
          </a:p>
        </p:txBody>
      </p:sp>
      <p:pic>
        <p:nvPicPr>
          <p:cNvPr id="537" name="Google Shape;537;p40"/>
          <p:cNvPicPr preferRelativeResize="0"/>
          <p:nvPr/>
        </p:nvPicPr>
        <p:blipFill rotWithShape="1">
          <a:blip r:embed="rId3">
            <a:alphaModFix/>
          </a:blip>
          <a:srcRect b="0" l="0" r="0" t="0"/>
          <a:stretch/>
        </p:blipFill>
        <p:spPr>
          <a:xfrm>
            <a:off x="1137197" y="3362267"/>
            <a:ext cx="3077616" cy="17050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38" name="Google Shape;538;p4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SHOW CURRENT USER</a:t>
            </a:r>
            <a:endParaRPr sz="4000">
              <a:solidFill>
                <a:srgbClr val="00468D"/>
              </a:solidFill>
              <a:latin typeface="Calibri"/>
              <a:ea typeface="Calibri"/>
              <a:cs typeface="Calibri"/>
              <a:sym typeface="Calibri"/>
            </a:endParaRPr>
          </a:p>
        </p:txBody>
      </p:sp>
      <p:sp>
        <p:nvSpPr>
          <p:cNvPr id="544" name="Google Shape;544;p41"/>
          <p:cNvSpPr txBox="1"/>
          <p:nvPr>
            <p:ph idx="1" type="body"/>
          </p:nvPr>
        </p:nvSpPr>
        <p:spPr>
          <a:xfrm>
            <a:off x="628651" y="1930401"/>
            <a:ext cx="6783665" cy="64135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We can get information of the current user by using the </a:t>
            </a:r>
            <a:r>
              <a:rPr b="1" i="0" lang="en-US" sz="2000">
                <a:solidFill>
                  <a:srgbClr val="333333"/>
                </a:solidFill>
              </a:rPr>
              <a:t>user() or current_user()</a:t>
            </a:r>
            <a:r>
              <a:rPr b="0" i="0" lang="en-US" sz="2000">
                <a:solidFill>
                  <a:srgbClr val="333333"/>
                </a:solidFill>
              </a:rPr>
              <a:t> function</a:t>
            </a:r>
            <a:endParaRPr/>
          </a:p>
        </p:txBody>
      </p:sp>
      <p:pic>
        <p:nvPicPr>
          <p:cNvPr id="545" name="Google Shape;545;p41"/>
          <p:cNvPicPr preferRelativeResize="0"/>
          <p:nvPr/>
        </p:nvPicPr>
        <p:blipFill rotWithShape="1">
          <a:blip r:embed="rId3">
            <a:alphaModFix/>
          </a:blip>
          <a:srcRect b="0" l="0" r="0" t="0"/>
          <a:stretch/>
        </p:blipFill>
        <p:spPr>
          <a:xfrm>
            <a:off x="797212" y="2746312"/>
            <a:ext cx="2353181" cy="162501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46" name="Google Shape;546;p41"/>
          <p:cNvPicPr preferRelativeResize="0"/>
          <p:nvPr/>
        </p:nvPicPr>
        <p:blipFill rotWithShape="1">
          <a:blip r:embed="rId4">
            <a:alphaModFix/>
          </a:blip>
          <a:srcRect b="0" l="0" r="0" t="0"/>
          <a:stretch/>
        </p:blipFill>
        <p:spPr>
          <a:xfrm>
            <a:off x="797212" y="4476658"/>
            <a:ext cx="2353181" cy="18460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47" name="Google Shape;547;p41"/>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SHOW CURRENT LOGGED USER</a:t>
            </a:r>
            <a:endParaRPr/>
          </a:p>
        </p:txBody>
      </p:sp>
      <p:sp>
        <p:nvSpPr>
          <p:cNvPr id="553" name="Google Shape;553;p42"/>
          <p:cNvSpPr txBox="1"/>
          <p:nvPr>
            <p:ph idx="1" type="body"/>
          </p:nvPr>
        </p:nvSpPr>
        <p:spPr>
          <a:xfrm>
            <a:off x="628651" y="1930401"/>
            <a:ext cx="6783665" cy="6889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i="0" lang="en-US" sz="2000"/>
              <a:t>-mysql&gt; </a:t>
            </a:r>
            <a:r>
              <a:rPr b="1" i="0" lang="en-US" sz="2000"/>
              <a:t>SELECT</a:t>
            </a:r>
            <a:r>
              <a:rPr b="0" i="0" lang="en-US" sz="2000"/>
              <a:t> user, host, db, command </a:t>
            </a:r>
            <a:r>
              <a:rPr b="1" i="0" lang="en-US" sz="2000"/>
              <a:t>FROM</a:t>
            </a:r>
            <a:r>
              <a:rPr b="0" i="0" lang="en-US" sz="2000"/>
              <a:t> information_schema.processlist;  </a:t>
            </a:r>
            <a:endParaRPr/>
          </a:p>
        </p:txBody>
      </p:sp>
      <p:pic>
        <p:nvPicPr>
          <p:cNvPr id="554" name="Google Shape;554;p42"/>
          <p:cNvPicPr preferRelativeResize="0"/>
          <p:nvPr/>
        </p:nvPicPr>
        <p:blipFill rotWithShape="1">
          <a:blip r:embed="rId3">
            <a:alphaModFix/>
          </a:blip>
          <a:srcRect b="0" l="0" r="0" t="0"/>
          <a:stretch/>
        </p:blipFill>
        <p:spPr>
          <a:xfrm>
            <a:off x="1286450" y="2619376"/>
            <a:ext cx="5429250" cy="298926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55" name="Google Shape;555;p4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CHANGE USER PASSWORD</a:t>
            </a:r>
            <a:endParaRPr/>
          </a:p>
        </p:txBody>
      </p:sp>
      <p:sp>
        <p:nvSpPr>
          <p:cNvPr id="561" name="Google Shape;561;p43"/>
          <p:cNvSpPr txBox="1"/>
          <p:nvPr>
            <p:ph idx="1" type="body"/>
          </p:nvPr>
        </p:nvSpPr>
        <p:spPr>
          <a:xfrm>
            <a:off x="678657" y="1690688"/>
            <a:ext cx="6783665" cy="3498850"/>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To change the password of any user account, you must have to keep this information in your mind:</a:t>
            </a:r>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rPr>
              <a:t>     -The details of the user account that you want to change.</a:t>
            </a:r>
            <a:endParaRPr/>
          </a:p>
          <a:p>
            <a:pPr indent="0" lvl="0" marL="0" rtl="0" algn="just">
              <a:lnSpc>
                <a:spcPct val="90000"/>
              </a:lnSpc>
              <a:spcBef>
                <a:spcPts val="1000"/>
              </a:spcBef>
              <a:spcAft>
                <a:spcPts val="0"/>
              </a:spcAft>
              <a:buClr>
                <a:srgbClr val="000000"/>
              </a:buClr>
              <a:buSzPts val="2000"/>
              <a:buNone/>
            </a:pPr>
            <a:r>
              <a:rPr lang="en-US" sz="2000">
                <a:solidFill>
                  <a:srgbClr val="000000"/>
                </a:solidFill>
              </a:rPr>
              <a:t>     -</a:t>
            </a:r>
            <a:r>
              <a:rPr b="0" i="0" lang="en-US" sz="2000">
                <a:solidFill>
                  <a:srgbClr val="000000"/>
                </a:solidFill>
              </a:rPr>
              <a:t>An application used by the user whose password you want </a:t>
            </a:r>
            <a:r>
              <a:rPr lang="en-US" sz="2000">
                <a:solidFill>
                  <a:srgbClr val="000000"/>
                </a:solidFill>
              </a:rPr>
              <a:t>     </a:t>
            </a:r>
            <a:r>
              <a:rPr b="0" i="0" lang="en-US" sz="2000">
                <a:solidFill>
                  <a:srgbClr val="000000"/>
                </a:solidFill>
              </a:rPr>
              <a:t>to change. If you reset the    user account password without changing an application connection string, then the application cannot connect with the database server.</a:t>
            </a:r>
            <a:endParaRPr/>
          </a:p>
          <a:p>
            <a:pPr indent="-228600" lvl="0" marL="228600" rtl="0" algn="just">
              <a:lnSpc>
                <a:spcPct val="90000"/>
              </a:lnSpc>
              <a:spcBef>
                <a:spcPts val="1000"/>
              </a:spcBef>
              <a:spcAft>
                <a:spcPts val="0"/>
              </a:spcAft>
              <a:buClr>
                <a:schemeClr val="dk1"/>
              </a:buClr>
              <a:buSzPts val="2000"/>
              <a:buChar char="•"/>
            </a:pPr>
            <a:r>
              <a:rPr b="0" i="0" lang="en-US" sz="2000" u="sng" strike="noStrike">
                <a:solidFill>
                  <a:schemeClr val="hlink"/>
                </a:solidFill>
                <a:hlinkClick r:id="rId3"/>
              </a:rPr>
              <a:t>MySQL</a:t>
            </a:r>
            <a:r>
              <a:rPr b="0" i="0" lang="en-US" sz="2000">
                <a:solidFill>
                  <a:srgbClr val="333333"/>
                </a:solidFill>
              </a:rPr>
              <a:t> allows us to change the user account password in three different ways, which are given below:</a:t>
            </a:r>
            <a:endParaRPr/>
          </a:p>
          <a:p>
            <a:pPr indent="-228600" lvl="0" marL="228600" rtl="0" algn="just">
              <a:lnSpc>
                <a:spcPct val="90000"/>
              </a:lnSpc>
              <a:spcBef>
                <a:spcPts val="1000"/>
              </a:spcBef>
              <a:spcAft>
                <a:spcPts val="0"/>
              </a:spcAft>
              <a:buClr>
                <a:srgbClr val="000000"/>
              </a:buClr>
              <a:buSzPts val="2000"/>
              <a:buFont typeface="Arial Narrow"/>
              <a:buAutoNum type="arabicPeriod"/>
            </a:pPr>
            <a:r>
              <a:rPr b="0" i="0" lang="en-US" sz="2000">
                <a:solidFill>
                  <a:srgbClr val="000000"/>
                </a:solidFill>
              </a:rPr>
              <a:t>UPDATE Statement</a:t>
            </a:r>
            <a:endParaRPr/>
          </a:p>
          <a:p>
            <a:pPr indent="-228600" lvl="0" marL="228600" rtl="0" algn="just">
              <a:lnSpc>
                <a:spcPct val="90000"/>
              </a:lnSpc>
              <a:spcBef>
                <a:spcPts val="1000"/>
              </a:spcBef>
              <a:spcAft>
                <a:spcPts val="0"/>
              </a:spcAft>
              <a:buClr>
                <a:srgbClr val="000000"/>
              </a:buClr>
              <a:buSzPts val="2000"/>
              <a:buFont typeface="Arial Narrow"/>
              <a:buAutoNum type="arabicPeriod"/>
            </a:pPr>
            <a:r>
              <a:rPr b="0" i="0" lang="en-US" sz="2000">
                <a:solidFill>
                  <a:srgbClr val="000000"/>
                </a:solidFill>
              </a:rPr>
              <a:t>SET PASSWORD Statement</a:t>
            </a:r>
            <a:endParaRPr/>
          </a:p>
        </p:txBody>
      </p:sp>
      <p:pic>
        <p:nvPicPr>
          <p:cNvPr id="562" name="Google Shape;562;p4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137756" y="374651"/>
            <a:ext cx="830615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000"/>
              <a:buFont typeface="Calibri"/>
              <a:buNone/>
            </a:pPr>
            <a:r>
              <a:rPr lang="en-US" sz="2000">
                <a:solidFill>
                  <a:srgbClr val="00468D"/>
                </a:solidFill>
                <a:latin typeface="Calibri"/>
                <a:ea typeface="Calibri"/>
                <a:cs typeface="Calibri"/>
                <a:sym typeface="Calibri"/>
              </a:rPr>
              <a:t>CHANGE USER ACCOUNT PASSWORD USING THE UPDATE STATEMENT</a:t>
            </a:r>
            <a:endParaRPr sz="2000">
              <a:solidFill>
                <a:srgbClr val="00468D"/>
              </a:solidFill>
              <a:latin typeface="Calibri"/>
              <a:ea typeface="Calibri"/>
              <a:cs typeface="Calibri"/>
              <a:sym typeface="Calibri"/>
            </a:endParaRPr>
          </a:p>
        </p:txBody>
      </p:sp>
      <p:sp>
        <p:nvSpPr>
          <p:cNvPr id="568" name="Google Shape;568;p44"/>
          <p:cNvSpPr txBox="1"/>
          <p:nvPr>
            <p:ph idx="1" type="body"/>
          </p:nvPr>
        </p:nvSpPr>
        <p:spPr>
          <a:xfrm>
            <a:off x="628651" y="1930401"/>
            <a:ext cx="6783665" cy="161290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None/>
            </a:pPr>
            <a:r>
              <a:rPr lang="en-US" sz="2000"/>
              <a:t>1.</a:t>
            </a:r>
            <a:r>
              <a:rPr b="0" i="0" lang="en-US" sz="2000"/>
              <a:t> USE mysql;  </a:t>
            </a:r>
            <a:endParaRPr/>
          </a:p>
          <a:p>
            <a:pPr indent="-228600" lvl="0" marL="228600" rtl="0" algn="just">
              <a:lnSpc>
                <a:spcPct val="90000"/>
              </a:lnSpc>
              <a:spcBef>
                <a:spcPts val="1000"/>
              </a:spcBef>
              <a:spcAft>
                <a:spcPts val="0"/>
              </a:spcAft>
              <a:buClr>
                <a:schemeClr val="dk1"/>
              </a:buClr>
              <a:buSzPts val="2000"/>
              <a:buNone/>
            </a:pPr>
            <a:r>
              <a:rPr lang="en-US" sz="2000"/>
              <a:t>2.</a:t>
            </a:r>
            <a:r>
              <a:rPr b="0" i="0" lang="en-US" sz="2000"/>
              <a:t> </a:t>
            </a:r>
            <a:r>
              <a:rPr b="1" i="0" lang="en-US" sz="2000"/>
              <a:t>UPDATE</a:t>
            </a:r>
            <a:r>
              <a:rPr b="0" i="0" lang="en-US" sz="2000"/>
              <a:t> user </a:t>
            </a:r>
            <a:r>
              <a:rPr b="1" i="0" lang="en-US" sz="2000"/>
              <a:t>SET</a:t>
            </a:r>
            <a:r>
              <a:rPr b="0" i="0" lang="en-US" sz="2000"/>
              <a:t> </a:t>
            </a:r>
            <a:r>
              <a:rPr b="1" i="0" lang="en-US" sz="2000"/>
              <a:t>password</a:t>
            </a:r>
            <a:r>
              <a:rPr b="0" i="0" lang="en-US" sz="2000"/>
              <a:t> = </a:t>
            </a:r>
            <a:r>
              <a:rPr b="1" i="0" lang="en-US" sz="2000"/>
              <a:t>PASSWORD</a:t>
            </a:r>
            <a:r>
              <a:rPr b="0" i="0" lang="en-US" sz="2000"/>
              <a:t>('jtp12345') </a:t>
            </a:r>
            <a:r>
              <a:rPr b="1" i="0" lang="en-US" sz="2000"/>
              <a:t>WHERE</a:t>
            </a:r>
            <a:r>
              <a:rPr b="0" i="0" lang="en-US" sz="2000"/>
              <a:t> user = 'peter' AND host = 'localhost';  </a:t>
            </a:r>
            <a:endParaRPr/>
          </a:p>
          <a:p>
            <a:pPr indent="-228600" lvl="0" marL="228600" rtl="0" algn="just">
              <a:lnSpc>
                <a:spcPct val="90000"/>
              </a:lnSpc>
              <a:spcBef>
                <a:spcPts val="1000"/>
              </a:spcBef>
              <a:spcAft>
                <a:spcPts val="0"/>
              </a:spcAft>
              <a:buClr>
                <a:schemeClr val="dk1"/>
              </a:buClr>
              <a:buSzPts val="2000"/>
              <a:buNone/>
            </a:pPr>
            <a:r>
              <a:rPr lang="en-US" sz="2000"/>
              <a:t>3.</a:t>
            </a:r>
            <a:r>
              <a:rPr b="0" i="0" lang="en-US" sz="2000"/>
              <a:t> FLUSH </a:t>
            </a:r>
            <a:r>
              <a:rPr b="1" i="0" lang="en-US" sz="2000"/>
              <a:t>PRIVILEGES</a:t>
            </a:r>
            <a:r>
              <a:rPr b="0" i="0" lang="en-US" sz="2000"/>
              <a:t>;  </a:t>
            </a:r>
            <a:endParaRPr/>
          </a:p>
        </p:txBody>
      </p:sp>
      <p:pic>
        <p:nvPicPr>
          <p:cNvPr id="569" name="Google Shape;569;p44"/>
          <p:cNvPicPr preferRelativeResize="0"/>
          <p:nvPr/>
        </p:nvPicPr>
        <p:blipFill rotWithShape="1">
          <a:blip r:embed="rId3">
            <a:alphaModFix/>
          </a:blip>
          <a:srcRect b="0" l="0" r="0" t="0"/>
          <a:stretch/>
        </p:blipFill>
        <p:spPr>
          <a:xfrm>
            <a:off x="1357290" y="3857628"/>
            <a:ext cx="5843588" cy="136048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70" name="Google Shape;570;p4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5"/>
          <p:cNvSpPr txBox="1"/>
          <p:nvPr>
            <p:ph type="title"/>
          </p:nvPr>
        </p:nvSpPr>
        <p:spPr>
          <a:xfrm>
            <a:off x="0" y="365126"/>
            <a:ext cx="89582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000"/>
              <a:buFont typeface="Calibri"/>
              <a:buNone/>
            </a:pPr>
            <a:r>
              <a:rPr lang="en-US" sz="2000">
                <a:solidFill>
                  <a:srgbClr val="00468D"/>
                </a:solidFill>
                <a:latin typeface="Calibri"/>
                <a:ea typeface="Calibri"/>
                <a:cs typeface="Calibri"/>
                <a:sym typeface="Calibri"/>
              </a:rPr>
              <a:t>CHANGE USER ACCOUNT PASSWORD USING SET PASSWORD STATEMENT</a:t>
            </a:r>
            <a:endParaRPr sz="2000">
              <a:solidFill>
                <a:srgbClr val="00468D"/>
              </a:solidFill>
              <a:latin typeface="Calibri"/>
              <a:ea typeface="Calibri"/>
              <a:cs typeface="Calibri"/>
              <a:sym typeface="Calibri"/>
            </a:endParaRPr>
          </a:p>
        </p:txBody>
      </p:sp>
      <p:sp>
        <p:nvSpPr>
          <p:cNvPr id="576" name="Google Shape;576;p45"/>
          <p:cNvSpPr txBox="1"/>
          <p:nvPr>
            <p:ph idx="1" type="body"/>
          </p:nvPr>
        </p:nvSpPr>
        <p:spPr>
          <a:xfrm>
            <a:off x="628651" y="1930400"/>
            <a:ext cx="6783665" cy="187960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000"/>
              <a:buFont typeface="Arial Narrow"/>
              <a:buAutoNum type="arabicPeriod"/>
            </a:pPr>
            <a:r>
              <a:rPr b="0" i="0" lang="en-US" sz="2000">
                <a:solidFill>
                  <a:srgbClr val="000000"/>
                </a:solidFill>
                <a:latin typeface="Inter"/>
                <a:ea typeface="Inter"/>
                <a:cs typeface="Inter"/>
                <a:sym typeface="Inter"/>
              </a:rPr>
              <a:t> </a:t>
            </a:r>
            <a:r>
              <a:rPr b="0" i="0" lang="en-US" sz="2000"/>
              <a:t>USE mysql;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UPDATE</a:t>
            </a:r>
            <a:r>
              <a:rPr b="0" i="0" lang="en-US" sz="2000"/>
              <a:t> user </a:t>
            </a:r>
            <a:r>
              <a:rPr b="1" i="0" lang="en-US" sz="2000"/>
              <a:t>SET</a:t>
            </a:r>
            <a:r>
              <a:rPr b="0" i="0" lang="en-US" sz="2000"/>
              <a:t> </a:t>
            </a:r>
            <a:r>
              <a:rPr b="1" i="0" lang="en-US" sz="2000"/>
              <a:t>password</a:t>
            </a:r>
            <a:r>
              <a:rPr b="0" i="0" lang="en-US" sz="2000"/>
              <a:t> = </a:t>
            </a:r>
            <a:r>
              <a:rPr b="1" i="0" lang="en-US" sz="2000"/>
              <a:t>PASSWORD</a:t>
            </a:r>
            <a:r>
              <a:rPr b="0" i="0" lang="en-US" sz="2000"/>
              <a:t>('jtp12345') </a:t>
            </a:r>
            <a:r>
              <a:rPr b="1" i="0" lang="en-US" sz="2000"/>
              <a:t>WHERE</a:t>
            </a:r>
            <a:r>
              <a:rPr b="0" i="0" lang="en-US" sz="2000"/>
              <a:t> user = 'peter' AND host = 'localhost';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FLUSH </a:t>
            </a:r>
            <a:r>
              <a:rPr b="1" i="0" lang="en-US" sz="2000"/>
              <a:t>PRIVILEGES</a:t>
            </a:r>
            <a:r>
              <a:rPr b="0" i="0" lang="en-US" sz="2000"/>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77" name="Google Shape;577;p45"/>
          <p:cNvPicPr preferRelativeResize="0"/>
          <p:nvPr/>
        </p:nvPicPr>
        <p:blipFill rotWithShape="1">
          <a:blip r:embed="rId3">
            <a:alphaModFix/>
          </a:blip>
          <a:srcRect b="0" l="0" r="0" t="0"/>
          <a:stretch/>
        </p:blipFill>
        <p:spPr>
          <a:xfrm>
            <a:off x="628650" y="3594688"/>
            <a:ext cx="6783665" cy="158691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578" name="Google Shape;578;p4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6"/>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CREATE DATABASE</a:t>
            </a:r>
            <a:endParaRPr sz="3200">
              <a:solidFill>
                <a:srgbClr val="00468D"/>
              </a:solidFill>
              <a:latin typeface="Calibri"/>
              <a:ea typeface="Calibri"/>
              <a:cs typeface="Calibri"/>
              <a:sym typeface="Calibri"/>
            </a:endParaRPr>
          </a:p>
        </p:txBody>
      </p:sp>
      <p:sp>
        <p:nvSpPr>
          <p:cNvPr id="584" name="Google Shape;584;p46"/>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MySQL implements a database as a directory that stores all files in the form of a table. </a:t>
            </a:r>
            <a:endParaRPr/>
          </a:p>
          <a:p>
            <a:pPr indent="-228600" lvl="0" marL="228600" rtl="0" algn="l">
              <a:lnSpc>
                <a:spcPct val="90000"/>
              </a:lnSpc>
              <a:spcBef>
                <a:spcPts val="1000"/>
              </a:spcBef>
              <a:spcAft>
                <a:spcPts val="0"/>
              </a:spcAft>
              <a:buClr>
                <a:schemeClr val="dk1"/>
              </a:buClr>
              <a:buSzPts val="2000"/>
              <a:buChar char="•"/>
            </a:pPr>
            <a:r>
              <a:rPr lang="en-US" sz="2000"/>
              <a:t>It allows us to create a database mainly in </a:t>
            </a:r>
            <a:r>
              <a:rPr b="1" lang="en-US" sz="2000"/>
              <a:t>two ways</a:t>
            </a:r>
            <a:r>
              <a:rPr lang="en-US" sz="2000"/>
              <a:t>:</a:t>
            </a:r>
            <a:endParaRPr/>
          </a:p>
          <a:p>
            <a:pPr indent="-228600" lvl="0" marL="228600" rtl="0" algn="l">
              <a:lnSpc>
                <a:spcPct val="90000"/>
              </a:lnSpc>
              <a:spcBef>
                <a:spcPts val="1000"/>
              </a:spcBef>
              <a:spcAft>
                <a:spcPts val="0"/>
              </a:spcAft>
              <a:buClr>
                <a:schemeClr val="dk1"/>
              </a:buClr>
              <a:buSzPts val="2000"/>
              <a:buNone/>
            </a:pPr>
            <a:r>
              <a:rPr lang="en-US" sz="2000"/>
              <a:t>1.MySQL Command Line Client</a:t>
            </a:r>
            <a:endParaRPr/>
          </a:p>
          <a:p>
            <a:pPr indent="-514350" lvl="0" marL="514350" rtl="0" algn="l">
              <a:lnSpc>
                <a:spcPct val="90000"/>
              </a:lnSpc>
              <a:spcBef>
                <a:spcPts val="1000"/>
              </a:spcBef>
              <a:spcAft>
                <a:spcPts val="0"/>
              </a:spcAft>
              <a:buClr>
                <a:schemeClr val="dk1"/>
              </a:buClr>
              <a:buSzPts val="2000"/>
              <a:buNone/>
            </a:pPr>
            <a:r>
              <a:t/>
            </a:r>
            <a:endParaRPr sz="2000"/>
          </a:p>
        </p:txBody>
      </p:sp>
      <p:sp>
        <p:nvSpPr>
          <p:cNvPr id="585" name="Google Shape;585;p46"/>
          <p:cNvSpPr txBox="1"/>
          <p:nvPr/>
        </p:nvSpPr>
        <p:spPr>
          <a:xfrm>
            <a:off x="428596" y="3643314"/>
            <a:ext cx="7072362" cy="1631216"/>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We can create a new database in MySQL by using the </a:t>
            </a:r>
            <a:r>
              <a:rPr b="1" i="0" lang="en-US" sz="2000" u="none" cap="none" strike="noStrike">
                <a:solidFill>
                  <a:schemeClr val="dk1"/>
                </a:solidFill>
                <a:latin typeface="Calibri"/>
                <a:ea typeface="Calibri"/>
                <a:cs typeface="Calibri"/>
                <a:sym typeface="Calibri"/>
              </a:rPr>
              <a:t>CREATE DATABASE</a:t>
            </a:r>
            <a:r>
              <a:rPr b="0" i="0" lang="en-US" sz="2000" u="none" cap="none" strike="noStrike">
                <a:solidFill>
                  <a:schemeClr val="dk1"/>
                </a:solidFill>
                <a:latin typeface="Calibri"/>
                <a:ea typeface="Calibri"/>
                <a:cs typeface="Calibri"/>
                <a:sym typeface="Calibri"/>
              </a:rPr>
              <a:t> statement with the below syntax:</a:t>
            </a:r>
            <a:endParaRPr/>
          </a:p>
          <a:p>
            <a:pPr indent="0" lvl="2" marL="9144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CREATE</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DATABASE</a:t>
            </a:r>
            <a:r>
              <a:rPr b="0" i="0" lang="en-US" sz="2000" u="none" cap="none" strike="noStrike">
                <a:solidFill>
                  <a:schemeClr val="dk1"/>
                </a:solidFill>
                <a:latin typeface="Calibri"/>
                <a:ea typeface="Calibri"/>
                <a:cs typeface="Calibri"/>
                <a:sym typeface="Calibri"/>
              </a:rPr>
              <a:t> [IF NOT EXISTS] database_name  </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r>
              <a:rPr b="1" i="0" lang="en-US" sz="2000" u="none" cap="none" strike="noStrike">
                <a:solidFill>
                  <a:schemeClr val="dk1"/>
                </a:solidFill>
                <a:latin typeface="Calibri"/>
                <a:ea typeface="Calibri"/>
                <a:cs typeface="Calibri"/>
                <a:sym typeface="Calibri"/>
              </a:rPr>
              <a:t>CHARACTER</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SET</a:t>
            </a:r>
            <a:r>
              <a:rPr b="0" i="0" lang="en-US" sz="2000" u="none" cap="none" strike="noStrike">
                <a:solidFill>
                  <a:schemeClr val="dk1"/>
                </a:solidFill>
                <a:latin typeface="Calibri"/>
                <a:ea typeface="Calibri"/>
                <a:cs typeface="Calibri"/>
                <a:sym typeface="Calibri"/>
              </a:rPr>
              <a:t> charset_name]  </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r>
              <a:rPr b="1" i="0" lang="en-US" sz="2000" u="none" cap="none" strike="noStrike">
                <a:solidFill>
                  <a:schemeClr val="dk1"/>
                </a:solidFill>
                <a:latin typeface="Calibri"/>
                <a:ea typeface="Calibri"/>
                <a:cs typeface="Calibri"/>
                <a:sym typeface="Calibri"/>
              </a:rPr>
              <a:t>COLLATE</a:t>
            </a:r>
            <a:r>
              <a:rPr b="0" i="0" lang="en-US" sz="2000" u="none" cap="none" strike="noStrike">
                <a:solidFill>
                  <a:schemeClr val="dk1"/>
                </a:solidFill>
                <a:latin typeface="Calibri"/>
                <a:ea typeface="Calibri"/>
                <a:cs typeface="Calibri"/>
                <a:sym typeface="Calibri"/>
              </a:rPr>
              <a:t> collation_name];  </a:t>
            </a:r>
            <a:endParaRPr/>
          </a:p>
        </p:txBody>
      </p:sp>
      <p:sp>
        <p:nvSpPr>
          <p:cNvPr id="586" name="Google Shape;586;p46"/>
          <p:cNvSpPr txBox="1"/>
          <p:nvPr/>
        </p:nvSpPr>
        <p:spPr>
          <a:xfrm>
            <a:off x="714348" y="5214950"/>
            <a:ext cx="6357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MySQL Workbench</a:t>
            </a:r>
            <a:endParaRPr/>
          </a:p>
        </p:txBody>
      </p:sp>
      <p:pic>
        <p:nvPicPr>
          <p:cNvPr id="587" name="Google Shape;587;p4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7"/>
          <p:cNvSpPr txBox="1"/>
          <p:nvPr>
            <p:ph type="title"/>
          </p:nvPr>
        </p:nvSpPr>
        <p:spPr>
          <a:xfrm>
            <a:off x="609244" y="642919"/>
            <a:ext cx="6783665" cy="7858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2.Using Workbench</a:t>
            </a:r>
            <a:endParaRPr sz="3200">
              <a:solidFill>
                <a:srgbClr val="00468D"/>
              </a:solidFill>
              <a:latin typeface="Calibri"/>
              <a:ea typeface="Calibri"/>
              <a:cs typeface="Calibri"/>
              <a:sym typeface="Calibri"/>
            </a:endParaRPr>
          </a:p>
        </p:txBody>
      </p:sp>
      <p:pic>
        <p:nvPicPr>
          <p:cNvPr descr="create1.png" id="593" name="Google Shape;593;p47"/>
          <p:cNvPicPr preferRelativeResize="0"/>
          <p:nvPr>
            <p:ph idx="1" type="body"/>
          </p:nvPr>
        </p:nvPicPr>
        <p:blipFill rotWithShape="1">
          <a:blip r:embed="rId3">
            <a:alphaModFix/>
          </a:blip>
          <a:srcRect b="0" l="0" r="0" t="0"/>
          <a:stretch/>
        </p:blipFill>
        <p:spPr>
          <a:xfrm>
            <a:off x="571472" y="1571612"/>
            <a:ext cx="7000924" cy="4643470"/>
          </a:xfrm>
          <a:prstGeom prst="rect">
            <a:avLst/>
          </a:prstGeom>
          <a:noFill/>
          <a:ln>
            <a:noFill/>
          </a:ln>
          <a:effectLst>
            <a:outerShdw blurRad="292100" rotWithShape="0" algn="tl" dir="2700000" dist="139700">
              <a:srgbClr val="333333">
                <a:alpha val="64705"/>
              </a:srgbClr>
            </a:outerShdw>
          </a:effectLst>
        </p:spPr>
      </p:pic>
      <p:pic>
        <p:nvPicPr>
          <p:cNvPr id="594" name="Google Shape;594;p4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descr="create2.png" id="599" name="Google Shape;599;p48"/>
          <p:cNvPicPr preferRelativeResize="0"/>
          <p:nvPr>
            <p:ph idx="1" type="body"/>
          </p:nvPr>
        </p:nvPicPr>
        <p:blipFill rotWithShape="1">
          <a:blip r:embed="rId3">
            <a:alphaModFix/>
          </a:blip>
          <a:srcRect b="0" l="0" r="0" t="0"/>
          <a:stretch/>
        </p:blipFill>
        <p:spPr>
          <a:xfrm>
            <a:off x="2357422" y="285728"/>
            <a:ext cx="3786214" cy="5996347"/>
          </a:xfrm>
          <a:prstGeom prst="rect">
            <a:avLst/>
          </a:prstGeom>
          <a:noFill/>
          <a:ln>
            <a:noFill/>
          </a:ln>
        </p:spPr>
      </p:pic>
      <p:pic>
        <p:nvPicPr>
          <p:cNvPr id="600" name="Google Shape;600;p4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9"/>
          <p:cNvSpPr txBox="1"/>
          <p:nvPr>
            <p:ph type="title"/>
          </p:nvPr>
        </p:nvSpPr>
        <p:spPr>
          <a:xfrm>
            <a:off x="609244" y="365126"/>
            <a:ext cx="6783665" cy="8350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PARAMETER EXPLANATION</a:t>
            </a:r>
            <a:endParaRPr sz="4000">
              <a:solidFill>
                <a:srgbClr val="00468D"/>
              </a:solidFill>
              <a:latin typeface="Calibri"/>
              <a:ea typeface="Calibri"/>
              <a:cs typeface="Calibri"/>
              <a:sym typeface="Calibri"/>
            </a:endParaRPr>
          </a:p>
        </p:txBody>
      </p:sp>
      <p:graphicFrame>
        <p:nvGraphicFramePr>
          <p:cNvPr id="606" name="Google Shape;606;p49"/>
          <p:cNvGraphicFramePr/>
          <p:nvPr/>
        </p:nvGraphicFramePr>
        <p:xfrm>
          <a:off x="902137" y="2166840"/>
          <a:ext cx="3000000" cy="3000000"/>
        </p:xfrm>
        <a:graphic>
          <a:graphicData uri="http://schemas.openxmlformats.org/drawingml/2006/table">
            <a:tbl>
              <a:tblPr>
                <a:noFill/>
                <a:tableStyleId>{CB61A492-4720-41ED-B2A9-BBA141B72AF7}</a:tableStyleId>
              </a:tblPr>
              <a:tblGrid>
                <a:gridCol w="3145800"/>
                <a:gridCol w="3145800"/>
              </a:tblGrid>
              <a:tr h="616800">
                <a:tc>
                  <a:txBody>
                    <a:bodyPr/>
                    <a:lstStyle/>
                    <a:p>
                      <a:pPr indent="0" lvl="0" marL="0" marR="0" rtl="0" algn="l">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Parameter</a:t>
                      </a:r>
                      <a:endParaRPr/>
                    </a:p>
                  </a:txBody>
                  <a:tcPr marT="71250" marB="71250" marR="53450" marL="53450">
                    <a:lnL cap="flat" cmpd="sng" w="9525">
                      <a:solidFill>
                        <a:srgbClr val="D0B1F3"/>
                      </a:solidFill>
                      <a:prstDash val="solid"/>
                      <a:round/>
                      <a:headEnd len="sm" w="sm" type="none"/>
                      <a:tailEnd len="sm" w="sm" type="none"/>
                    </a:lnL>
                    <a:lnR cap="flat" cmpd="sng" w="9525">
                      <a:solidFill>
                        <a:srgbClr val="D0B1F3"/>
                      </a:solidFill>
                      <a:prstDash val="solid"/>
                      <a:round/>
                      <a:headEnd len="sm" w="sm" type="none"/>
                      <a:tailEnd len="sm" w="sm" type="none"/>
                    </a:lnR>
                    <a:lnT cap="flat" cmpd="sng" w="9525">
                      <a:solidFill>
                        <a:srgbClr val="D0B1F3"/>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Description</a:t>
                      </a:r>
                      <a:endParaRPr/>
                    </a:p>
                  </a:txBody>
                  <a:tcPr marT="71250" marB="71250" marR="53450" marL="53450">
                    <a:lnL cap="flat" cmpd="sng" w="9525">
                      <a:solidFill>
                        <a:srgbClr val="D0B1F3"/>
                      </a:solidFill>
                      <a:prstDash val="solid"/>
                      <a:round/>
                      <a:headEnd len="sm" w="sm" type="none"/>
                      <a:tailEnd len="sm" w="sm" type="none"/>
                    </a:lnL>
                    <a:lnR cap="flat" cmpd="sng" w="9525">
                      <a:solidFill>
                        <a:srgbClr val="D0B1F3"/>
                      </a:solidFill>
                      <a:prstDash val="solid"/>
                      <a:round/>
                      <a:headEnd len="sm" w="sm" type="none"/>
                      <a:tailEnd len="sm" w="sm" type="none"/>
                    </a:lnR>
                    <a:lnT cap="flat" cmpd="sng" w="9525">
                      <a:solidFill>
                        <a:srgbClr val="D0B1F3"/>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114100">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database_name</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It is the name of a new database that should be unique in the MySQL server instance. The </a:t>
                      </a:r>
                      <a:r>
                        <a:rPr b="1" lang="en-US" sz="1400" u="none" cap="none" strike="noStrike">
                          <a:solidFill>
                            <a:srgbClr val="333333"/>
                          </a:solidFill>
                          <a:latin typeface="Inter"/>
                          <a:ea typeface="Inter"/>
                          <a:cs typeface="Inter"/>
                          <a:sym typeface="Inter"/>
                        </a:rPr>
                        <a:t>IF NOT EXIST</a:t>
                      </a:r>
                      <a:r>
                        <a:rPr lang="en-US" sz="1400" u="none" cap="none" strike="noStrike">
                          <a:solidFill>
                            <a:srgbClr val="333333"/>
                          </a:solidFill>
                          <a:latin typeface="Inter"/>
                          <a:ea typeface="Inter"/>
                          <a:cs typeface="Inter"/>
                          <a:sym typeface="Inter"/>
                        </a:rPr>
                        <a:t> clause avoids an error when we create a database that already exists.</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459850">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charset_name</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It is optional. It is the name of the character set to store every character in a string. MySQL database server supports many character sets. If we do not provide this in the statement, MySQL takes the default character set.</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95450">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collation_name</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Inter"/>
                          <a:ea typeface="Inter"/>
                          <a:cs typeface="Inter"/>
                          <a:sym typeface="Inter"/>
                        </a:rPr>
                        <a:t>It is optional that compares characters in a particular character set.</a:t>
                      </a:r>
                      <a:endParaRPr/>
                    </a:p>
                  </a:txBody>
                  <a:tcPr marT="47500" marB="47500" marR="35625" marL="356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
        <p:nvSpPr>
          <p:cNvPr id="607" name="Google Shape;607;p49"/>
          <p:cNvSpPr txBox="1"/>
          <p:nvPr/>
        </p:nvSpPr>
        <p:spPr>
          <a:xfrm>
            <a:off x="902137" y="1297027"/>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33333"/>
                </a:solidFill>
                <a:latin typeface="Inter"/>
                <a:ea typeface="Inter"/>
                <a:cs typeface="Inter"/>
                <a:sym typeface="Inter"/>
              </a:rPr>
              <a:t>The parameter descriptions of the above syntax are as follows:</a:t>
            </a:r>
            <a:endParaRPr sz="1800">
              <a:solidFill>
                <a:schemeClr val="dk1"/>
              </a:solidFill>
              <a:latin typeface="Calibri"/>
              <a:ea typeface="Calibri"/>
              <a:cs typeface="Calibri"/>
              <a:sym typeface="Calibri"/>
            </a:endParaRPr>
          </a:p>
        </p:txBody>
      </p:sp>
      <p:pic>
        <p:nvPicPr>
          <p:cNvPr id="608" name="Google Shape;608;p4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Narrow"/>
              <a:buNone/>
            </a:pPr>
            <a:r>
              <a:t/>
            </a:r>
            <a:endParaRPr sz="3200">
              <a:solidFill>
                <a:srgbClr val="00468D"/>
              </a:solidFill>
              <a:latin typeface="Arial"/>
              <a:ea typeface="Arial"/>
              <a:cs typeface="Arial"/>
              <a:sym typeface="Arial"/>
            </a:endParaRPr>
          </a:p>
        </p:txBody>
      </p:sp>
      <p:pic>
        <p:nvPicPr>
          <p:cNvPr descr="d2.jpg" id="268" name="Google Shape;268;p5"/>
          <p:cNvPicPr preferRelativeResize="0"/>
          <p:nvPr>
            <p:ph idx="1" type="body"/>
          </p:nvPr>
        </p:nvPicPr>
        <p:blipFill rotWithShape="1">
          <a:blip r:embed="rId3">
            <a:alphaModFix/>
          </a:blip>
          <a:srcRect b="0" l="0" r="0" t="0"/>
          <a:stretch/>
        </p:blipFill>
        <p:spPr>
          <a:xfrm>
            <a:off x="357158" y="714356"/>
            <a:ext cx="7215238" cy="5070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0"/>
          <p:cNvSpPr txBox="1"/>
          <p:nvPr>
            <p:ph type="title"/>
          </p:nvPr>
        </p:nvSpPr>
        <p:spPr>
          <a:xfrm>
            <a:off x="609244" y="365126"/>
            <a:ext cx="6783665" cy="749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CREATE DATABASE</a:t>
            </a:r>
            <a:endParaRPr sz="3600">
              <a:latin typeface="Calibri"/>
              <a:ea typeface="Calibri"/>
              <a:cs typeface="Calibri"/>
              <a:sym typeface="Calibri"/>
            </a:endParaRPr>
          </a:p>
        </p:txBody>
      </p:sp>
      <p:sp>
        <p:nvSpPr>
          <p:cNvPr id="614" name="Google Shape;614;p50"/>
          <p:cNvSpPr txBox="1"/>
          <p:nvPr>
            <p:ph idx="1" type="body"/>
          </p:nvPr>
        </p:nvSpPr>
        <p:spPr>
          <a:xfrm>
            <a:off x="609244" y="1441450"/>
            <a:ext cx="6783665" cy="9501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i="0" lang="en-US" sz="1800"/>
              <a:t>CREATE</a:t>
            </a:r>
            <a:r>
              <a:rPr b="0" i="0" lang="en-US" sz="1800"/>
              <a:t> </a:t>
            </a:r>
            <a:r>
              <a:rPr b="1" i="0" lang="en-US" sz="1800"/>
              <a:t>DATABASE</a:t>
            </a:r>
            <a:r>
              <a:rPr b="0" i="0" lang="en-US" sz="1800"/>
              <a:t> employee</a:t>
            </a:r>
            <a:r>
              <a:rPr b="0" i="0" lang="en-US" sz="1800">
                <a:solidFill>
                  <a:srgbClr val="000000"/>
                </a:solidFill>
              </a:rPr>
              <a:t>;  </a:t>
            </a:r>
            <a:endParaRPr/>
          </a:p>
          <a:p>
            <a:pPr indent="-228600" lvl="0" marL="228600" rtl="0" algn="l">
              <a:lnSpc>
                <a:spcPct val="90000"/>
              </a:lnSpc>
              <a:spcBef>
                <a:spcPts val="1000"/>
              </a:spcBef>
              <a:spcAft>
                <a:spcPts val="0"/>
              </a:spcAft>
              <a:buClr>
                <a:srgbClr val="000000"/>
              </a:buClr>
              <a:buSzPts val="1800"/>
              <a:buChar char="•"/>
            </a:pPr>
            <a:r>
              <a:rPr lang="en-US" sz="1800">
                <a:solidFill>
                  <a:srgbClr val="000000"/>
                </a:solidFill>
              </a:rPr>
              <a:t>Show databases;</a:t>
            </a:r>
            <a:endParaRPr/>
          </a:p>
        </p:txBody>
      </p:sp>
      <p:pic>
        <p:nvPicPr>
          <p:cNvPr id="615" name="Google Shape;615;p50"/>
          <p:cNvPicPr preferRelativeResize="0"/>
          <p:nvPr/>
        </p:nvPicPr>
        <p:blipFill rotWithShape="1">
          <a:blip r:embed="rId3">
            <a:alphaModFix/>
          </a:blip>
          <a:srcRect b="16302" l="0" r="0" t="0"/>
          <a:stretch/>
        </p:blipFill>
        <p:spPr>
          <a:xfrm>
            <a:off x="1072616" y="2391570"/>
            <a:ext cx="3391832" cy="373000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616" name="Google Shape;616;p5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1"/>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SELECT DATABASE</a:t>
            </a:r>
            <a:endParaRPr/>
          </a:p>
        </p:txBody>
      </p:sp>
      <p:sp>
        <p:nvSpPr>
          <p:cNvPr id="622" name="Google Shape;622;p51"/>
          <p:cNvSpPr txBox="1"/>
          <p:nvPr>
            <p:ph idx="1" type="body"/>
          </p:nvPr>
        </p:nvSpPr>
        <p:spPr>
          <a:xfrm>
            <a:off x="628651" y="1930401"/>
            <a:ext cx="6783665" cy="362267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SELECT Database is used in MySQL to select a particular database to work with. This query is used when multiple databases are available with MySQL Server.</a:t>
            </a:r>
            <a:endParaRPr/>
          </a:p>
          <a:p>
            <a:pPr indent="-228600" lvl="0" marL="228600" rtl="0" algn="just">
              <a:lnSpc>
                <a:spcPct val="90000"/>
              </a:lnSpc>
              <a:spcBef>
                <a:spcPts val="1000"/>
              </a:spcBef>
              <a:spcAft>
                <a:spcPts val="0"/>
              </a:spcAft>
              <a:buClr>
                <a:srgbClr val="333333"/>
              </a:buClr>
              <a:buSzPts val="2000"/>
              <a:buChar char="•"/>
            </a:pPr>
            <a:r>
              <a:rPr b="0" i="0" lang="en-US" sz="2000">
                <a:solidFill>
                  <a:srgbClr val="333333"/>
                </a:solidFill>
              </a:rPr>
              <a:t>You can use SQL command </a:t>
            </a:r>
            <a:r>
              <a:rPr b="1" i="0" lang="en-US" sz="2000">
                <a:solidFill>
                  <a:srgbClr val="333333"/>
                </a:solidFill>
              </a:rPr>
              <a:t>USE</a:t>
            </a:r>
            <a:r>
              <a:rPr b="0" i="0" lang="en-US" sz="2000">
                <a:solidFill>
                  <a:srgbClr val="333333"/>
                </a:solidFill>
              </a:rPr>
              <a:t> to select a particular database.</a:t>
            </a:r>
            <a:endParaRPr/>
          </a:p>
          <a:p>
            <a:pPr indent="-228600" lvl="0" marL="228600" rtl="0" algn="just">
              <a:lnSpc>
                <a:spcPct val="90000"/>
              </a:lnSpc>
              <a:spcBef>
                <a:spcPts val="1000"/>
              </a:spcBef>
              <a:spcAft>
                <a:spcPts val="0"/>
              </a:spcAft>
              <a:buClr>
                <a:srgbClr val="333333"/>
              </a:buClr>
              <a:buSzPts val="2000"/>
              <a:buChar char="•"/>
            </a:pPr>
            <a:r>
              <a:rPr b="1" i="0" lang="en-US" sz="2000">
                <a:solidFill>
                  <a:srgbClr val="333333"/>
                </a:solidFill>
              </a:rPr>
              <a:t>Syntax:</a:t>
            </a:r>
            <a:endParaRPr b="0" i="0" sz="2000">
              <a:solidFill>
                <a:srgbClr val="333333"/>
              </a:solidFill>
            </a:endParaRPr>
          </a:p>
          <a:p>
            <a:pPr indent="0" lvl="0" marL="0" rtl="0" algn="just">
              <a:lnSpc>
                <a:spcPct val="90000"/>
              </a:lnSpc>
              <a:spcBef>
                <a:spcPts val="1000"/>
              </a:spcBef>
              <a:spcAft>
                <a:spcPts val="0"/>
              </a:spcAft>
              <a:buClr>
                <a:srgbClr val="000000"/>
              </a:buClr>
              <a:buSzPts val="2000"/>
              <a:buNone/>
            </a:pPr>
            <a:r>
              <a:rPr b="0" i="0" lang="en-US" sz="2000">
                <a:solidFill>
                  <a:srgbClr val="000000"/>
                </a:solidFill>
              </a:rPr>
              <a:t>       USE database_name;  </a:t>
            </a:r>
            <a:endParaRPr/>
          </a:p>
          <a:p>
            <a:pPr indent="0" lvl="0" marL="0" rtl="0" algn="l">
              <a:lnSpc>
                <a:spcPct val="90000"/>
              </a:lnSpc>
              <a:spcBef>
                <a:spcPts val="1000"/>
              </a:spcBef>
              <a:spcAft>
                <a:spcPts val="0"/>
              </a:spcAft>
              <a:buClr>
                <a:schemeClr val="dk1"/>
              </a:buClr>
              <a:buSzPts val="2000"/>
              <a:buNone/>
            </a:pPr>
            <a:r>
              <a:rPr lang="en-US" sz="2000"/>
              <a:t>For example;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id="623" name="Google Shape;623;p51"/>
          <p:cNvPicPr preferRelativeResize="0"/>
          <p:nvPr/>
        </p:nvPicPr>
        <p:blipFill rotWithShape="1">
          <a:blip r:embed="rId3">
            <a:alphaModFix/>
          </a:blip>
          <a:srcRect b="0" l="0" r="0" t="83793"/>
          <a:stretch/>
        </p:blipFill>
        <p:spPr>
          <a:xfrm>
            <a:off x="1541573" y="4643446"/>
            <a:ext cx="2816113" cy="103822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624" name="Google Shape;624;p5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2"/>
          <p:cNvSpPr txBox="1"/>
          <p:nvPr>
            <p:ph type="title"/>
          </p:nvPr>
        </p:nvSpPr>
        <p:spPr>
          <a:xfrm>
            <a:off x="632534" y="338493"/>
            <a:ext cx="676037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DROP DATABASE</a:t>
            </a:r>
            <a:endParaRPr/>
          </a:p>
        </p:txBody>
      </p:sp>
      <p:sp>
        <p:nvSpPr>
          <p:cNvPr id="630" name="Google Shape;630;p52"/>
          <p:cNvSpPr txBox="1"/>
          <p:nvPr>
            <p:ph idx="1" type="body"/>
          </p:nvPr>
        </p:nvSpPr>
        <p:spPr>
          <a:xfrm>
            <a:off x="785786" y="1930400"/>
            <a:ext cx="6626530" cy="292735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We can drop/delete/remove a MySQL database quickly with the MySQL DROP DATABASE command. It will delete the database along with all the tables, indexes, and constraints permanently.</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 Therefore, we should have to be very careful while removing the database in MySQL because we will lose all the data available in the database.</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rPr>
              <a:t> If the database is not available in the MySQL server, the DROP DATABASE statement throws an error.</a:t>
            </a:r>
            <a:endParaRPr sz="2000"/>
          </a:p>
        </p:txBody>
      </p:sp>
      <p:pic>
        <p:nvPicPr>
          <p:cNvPr id="631" name="Google Shape;631;p52"/>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3"/>
          <p:cNvSpPr txBox="1"/>
          <p:nvPr>
            <p:ph type="title"/>
          </p:nvPr>
        </p:nvSpPr>
        <p:spPr>
          <a:xfrm>
            <a:off x="609244" y="807868"/>
            <a:ext cx="6783665" cy="8828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DROP DATABASE</a:t>
            </a:r>
            <a:endParaRPr>
              <a:latin typeface="Calibri"/>
              <a:ea typeface="Calibri"/>
              <a:cs typeface="Calibri"/>
              <a:sym typeface="Calibri"/>
            </a:endParaRPr>
          </a:p>
        </p:txBody>
      </p:sp>
      <p:sp>
        <p:nvSpPr>
          <p:cNvPr id="637" name="Google Shape;637;p53"/>
          <p:cNvSpPr txBox="1"/>
          <p:nvPr>
            <p:ph idx="1" type="body"/>
          </p:nvPr>
        </p:nvSpPr>
        <p:spPr>
          <a:xfrm>
            <a:off x="628651" y="1930400"/>
            <a:ext cx="6783665" cy="2801398"/>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We can drop an existing database in MySQL by using the DROP DATABASE statement with the below syntax:</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DROP</a:t>
            </a:r>
            <a:r>
              <a:rPr b="0" i="0" lang="en-US" sz="2000"/>
              <a:t> </a:t>
            </a:r>
            <a:r>
              <a:rPr b="1" i="0" lang="en-US" sz="2000"/>
              <a:t>DATABASE</a:t>
            </a:r>
            <a:r>
              <a:rPr b="0" i="0" lang="en-US" sz="2000"/>
              <a:t> [IF EXISTS] database_name;    </a:t>
            </a:r>
            <a:endParaRPr/>
          </a:p>
          <a:p>
            <a:pPr indent="-228600" lvl="0" marL="228600" rtl="0" algn="just">
              <a:lnSpc>
                <a:spcPct val="90000"/>
              </a:lnSpc>
              <a:spcBef>
                <a:spcPts val="1000"/>
              </a:spcBef>
              <a:spcAft>
                <a:spcPts val="0"/>
              </a:spcAft>
              <a:buClr>
                <a:schemeClr val="dk1"/>
              </a:buClr>
              <a:buSzPts val="2000"/>
              <a:buChar char="•"/>
            </a:pPr>
            <a:r>
              <a:rPr b="0" i="0" lang="en-US" sz="2000"/>
              <a:t>In MySQL, we can also use the below syntax for deleting the database. It is because the </a:t>
            </a:r>
            <a:r>
              <a:rPr b="1" i="0" lang="en-US" sz="2000"/>
              <a:t>schema</a:t>
            </a:r>
            <a:r>
              <a:rPr b="0" i="0" lang="en-US" sz="2000"/>
              <a:t> is the synonym for the database, so we can use them interchangeably.</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DROP</a:t>
            </a:r>
            <a:r>
              <a:rPr b="0" i="0" lang="en-US" sz="2000"/>
              <a:t> </a:t>
            </a:r>
            <a:r>
              <a:rPr b="1" i="0" lang="en-US" sz="2000"/>
              <a:t>SCHEMA</a:t>
            </a:r>
            <a:r>
              <a:rPr b="0" i="0" lang="en-US" sz="2000"/>
              <a:t> [IF EXISTS] database_name;    </a:t>
            </a:r>
            <a:endParaRPr/>
          </a:p>
        </p:txBody>
      </p:sp>
      <p:pic>
        <p:nvPicPr>
          <p:cNvPr id="638" name="Google Shape;638;p53"/>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DROP DATABASE</a:t>
            </a:r>
            <a:endParaRPr>
              <a:latin typeface="Calibri"/>
              <a:ea typeface="Calibri"/>
              <a:cs typeface="Calibri"/>
              <a:sym typeface="Calibri"/>
            </a:endParaRPr>
          </a:p>
        </p:txBody>
      </p:sp>
      <p:graphicFrame>
        <p:nvGraphicFramePr>
          <p:cNvPr id="644" name="Google Shape;644;p54"/>
          <p:cNvGraphicFramePr/>
          <p:nvPr/>
        </p:nvGraphicFramePr>
        <p:xfrm>
          <a:off x="765699" y="2962403"/>
          <a:ext cx="3000000" cy="3000000"/>
        </p:xfrm>
        <a:graphic>
          <a:graphicData uri="http://schemas.openxmlformats.org/drawingml/2006/table">
            <a:tbl>
              <a:tblPr>
                <a:noFill/>
                <a:tableStyleId>{CB61A492-4720-41ED-B2A9-BBA141B72AF7}</a:tableStyleId>
              </a:tblPr>
              <a:tblGrid>
                <a:gridCol w="3269200"/>
                <a:gridCol w="3269200"/>
              </a:tblGrid>
              <a:tr h="228600">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Parameter</a:t>
                      </a:r>
                      <a:endParaRPr/>
                    </a:p>
                  </a:txBody>
                  <a:tcPr marT="91450" marB="91450" marR="68575" marL="68575">
                    <a:lnL cap="flat" cmpd="sng" w="9525">
                      <a:solidFill>
                        <a:srgbClr val="D04B41"/>
                      </a:solidFill>
                      <a:prstDash val="solid"/>
                      <a:round/>
                      <a:headEnd len="sm" w="sm" type="none"/>
                      <a:tailEnd len="sm" w="sm" type="none"/>
                    </a:lnL>
                    <a:lnR cap="flat" cmpd="sng" w="9525">
                      <a:solidFill>
                        <a:srgbClr val="D04B41"/>
                      </a:solidFill>
                      <a:prstDash val="solid"/>
                      <a:round/>
                      <a:headEnd len="sm" w="sm" type="none"/>
                      <a:tailEnd len="sm" w="sm" type="none"/>
                    </a:lnR>
                    <a:lnT cap="flat" cmpd="sng" w="9525">
                      <a:solidFill>
                        <a:srgbClr val="D04B41"/>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Description</a:t>
                      </a:r>
                      <a:endParaRPr/>
                    </a:p>
                  </a:txBody>
                  <a:tcPr marT="91450" marB="91450" marR="68575" marL="68575">
                    <a:lnL cap="flat" cmpd="sng" w="9525">
                      <a:solidFill>
                        <a:srgbClr val="D04B41"/>
                      </a:solidFill>
                      <a:prstDash val="solid"/>
                      <a:round/>
                      <a:headEnd len="sm" w="sm" type="none"/>
                      <a:tailEnd len="sm" w="sm" type="none"/>
                    </a:lnL>
                    <a:lnR cap="flat" cmpd="sng" w="9525">
                      <a:solidFill>
                        <a:srgbClr val="D04B41"/>
                      </a:solidFill>
                      <a:prstDash val="solid"/>
                      <a:round/>
                      <a:headEnd len="sm" w="sm" type="none"/>
                      <a:tailEnd len="sm" w="sm" type="none"/>
                    </a:lnR>
                    <a:lnT cap="flat" cmpd="sng" w="9525">
                      <a:solidFill>
                        <a:srgbClr val="D04B41"/>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228600">
                <a:tc>
                  <a:txBody>
                    <a:bodyPr/>
                    <a:lstStyle/>
                    <a:p>
                      <a:pPr indent="0" lvl="0" marL="0" marR="0" rtl="0" algn="just">
                        <a:spcBef>
                          <a:spcPts val="0"/>
                        </a:spcBef>
                        <a:spcAft>
                          <a:spcPts val="0"/>
                        </a:spcAft>
                        <a:buNone/>
                      </a:pPr>
                      <a:r>
                        <a:rPr lang="en-US" sz="1800" u="none" cap="none" strike="noStrike">
                          <a:solidFill>
                            <a:srgbClr val="333333"/>
                          </a:solidFill>
                          <a:latin typeface="Inter"/>
                          <a:ea typeface="Inter"/>
                          <a:cs typeface="Inter"/>
                          <a:sym typeface="Inter"/>
                        </a:rPr>
                        <a:t>database_name</a:t>
                      </a:r>
                      <a:endParaRPr/>
                    </a:p>
                  </a:txBody>
                  <a:tcPr marT="60950" marB="60950" marR="45725" marL="457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u="none" cap="none" strike="noStrike">
                          <a:solidFill>
                            <a:srgbClr val="333333"/>
                          </a:solidFill>
                          <a:latin typeface="Inter"/>
                          <a:ea typeface="Inter"/>
                          <a:cs typeface="Inter"/>
                          <a:sym typeface="Inter"/>
                        </a:rPr>
                        <a:t>It is the name of an existing database that we want to delete from the server. It should be unique in the MySQL server instance.</a:t>
                      </a:r>
                      <a:endParaRPr/>
                    </a:p>
                  </a:txBody>
                  <a:tcPr marT="60950" marB="60950" marR="45725" marL="457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28600">
                <a:tc>
                  <a:txBody>
                    <a:bodyPr/>
                    <a:lstStyle/>
                    <a:p>
                      <a:pPr indent="0" lvl="0" marL="0" marR="0" rtl="0" algn="just">
                        <a:spcBef>
                          <a:spcPts val="0"/>
                        </a:spcBef>
                        <a:spcAft>
                          <a:spcPts val="0"/>
                        </a:spcAft>
                        <a:buNone/>
                      </a:pPr>
                      <a:r>
                        <a:rPr lang="en-US" sz="1800" u="none" cap="none" strike="noStrike">
                          <a:solidFill>
                            <a:srgbClr val="333333"/>
                          </a:solidFill>
                          <a:latin typeface="Inter"/>
                          <a:ea typeface="Inter"/>
                          <a:cs typeface="Inter"/>
                          <a:sym typeface="Inter"/>
                        </a:rPr>
                        <a:t>IF EXISTS</a:t>
                      </a:r>
                      <a:endParaRPr/>
                    </a:p>
                  </a:txBody>
                  <a:tcPr marT="60950" marB="60950" marR="45725" marL="457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u="none" cap="none" strike="noStrike">
                          <a:solidFill>
                            <a:srgbClr val="333333"/>
                          </a:solidFill>
                          <a:latin typeface="Inter"/>
                          <a:ea typeface="Inter"/>
                          <a:cs typeface="Inter"/>
                          <a:sym typeface="Inter"/>
                        </a:rPr>
                        <a:t>It is optional. It is used to prevent from getting an error while removing a database that does not exist.</a:t>
                      </a:r>
                      <a:endParaRPr/>
                    </a:p>
                  </a:txBody>
                  <a:tcPr marT="60950" marB="60950" marR="45725" marL="457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
        <p:nvSpPr>
          <p:cNvPr id="645" name="Google Shape;645;p54"/>
          <p:cNvSpPr/>
          <p:nvPr/>
        </p:nvSpPr>
        <p:spPr>
          <a:xfrm>
            <a:off x="4502726"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54"/>
          <p:cNvSpPr txBox="1"/>
          <p:nvPr/>
        </p:nvSpPr>
        <p:spPr>
          <a:xfrm>
            <a:off x="765700" y="2011880"/>
            <a:ext cx="6538403"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33"/>
              </a:buClr>
              <a:buSzPts val="1800"/>
              <a:buFont typeface="Inter"/>
              <a:buNone/>
            </a:pPr>
            <a:r>
              <a:rPr b="1" i="0" lang="en-US" sz="1800" u="none" cap="none" strike="noStrike">
                <a:solidFill>
                  <a:srgbClr val="333333"/>
                </a:solidFill>
                <a:latin typeface="Inter"/>
                <a:ea typeface="Inter"/>
                <a:cs typeface="Inter"/>
                <a:sym typeface="Inter"/>
              </a:rPr>
              <a:t>Parameter Explanation</a:t>
            </a:r>
            <a:endParaRPr b="0" i="0" sz="105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333333"/>
              </a:buClr>
              <a:buSzPts val="1800"/>
              <a:buFont typeface="Inter"/>
              <a:buNone/>
            </a:pPr>
            <a:r>
              <a:rPr b="0" i="0" lang="en-US" sz="1800" u="none" cap="none" strike="noStrike">
                <a:solidFill>
                  <a:srgbClr val="333333"/>
                </a:solidFill>
                <a:latin typeface="Inter"/>
                <a:ea typeface="Inter"/>
                <a:cs typeface="Inter"/>
                <a:sym typeface="Inter"/>
              </a:rPr>
              <a:t>The parameter descriptions of the above syntax are as follows:</a:t>
            </a:r>
            <a:endParaRPr b="0" i="0" sz="2800" u="none" cap="none" strike="noStrike">
              <a:solidFill>
                <a:schemeClr val="dk1"/>
              </a:solidFill>
              <a:latin typeface="Arial"/>
              <a:ea typeface="Arial"/>
              <a:cs typeface="Arial"/>
              <a:sym typeface="Arial"/>
            </a:endParaRPr>
          </a:p>
        </p:txBody>
      </p:sp>
      <p:pic>
        <p:nvPicPr>
          <p:cNvPr id="647" name="Google Shape;647;p5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5"/>
          <p:cNvSpPr txBox="1"/>
          <p:nvPr>
            <p:ph type="title"/>
          </p:nvPr>
        </p:nvSpPr>
        <p:spPr>
          <a:xfrm>
            <a:off x="609244" y="365126"/>
            <a:ext cx="6783665" cy="9287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sz="4400">
                <a:solidFill>
                  <a:srgbClr val="00468D"/>
                </a:solidFill>
                <a:latin typeface="Calibri"/>
                <a:ea typeface="Calibri"/>
                <a:cs typeface="Calibri"/>
                <a:sym typeface="Calibri"/>
              </a:rPr>
              <a:t>DROP DATABASE</a:t>
            </a:r>
            <a:endParaRPr>
              <a:latin typeface="Calibri"/>
              <a:ea typeface="Calibri"/>
              <a:cs typeface="Calibri"/>
              <a:sym typeface="Calibri"/>
            </a:endParaRPr>
          </a:p>
        </p:txBody>
      </p:sp>
      <p:sp>
        <p:nvSpPr>
          <p:cNvPr id="653" name="Google Shape;653;p55"/>
          <p:cNvSpPr txBox="1"/>
          <p:nvPr>
            <p:ph idx="1" type="body"/>
          </p:nvPr>
        </p:nvSpPr>
        <p:spPr>
          <a:xfrm>
            <a:off x="628651" y="1447061"/>
            <a:ext cx="6783665" cy="511353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Char char="•"/>
            </a:pPr>
            <a:r>
              <a:rPr b="1" i="0" lang="en-US" sz="1900"/>
              <a:t>SHOW DATABASES;</a:t>
            </a:r>
            <a:endParaRPr/>
          </a:p>
          <a:p>
            <a:pPr indent="0" lvl="0" marL="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t/>
            </a:r>
            <a:endParaRPr b="1" i="0" sz="2000"/>
          </a:p>
          <a:p>
            <a:pPr indent="0" lvl="0" marL="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t/>
            </a:r>
            <a:endParaRPr b="1" i="0" sz="2000"/>
          </a:p>
          <a:p>
            <a:pPr indent="-228600" lvl="0" marL="228600" rtl="0" algn="l">
              <a:lnSpc>
                <a:spcPct val="90000"/>
              </a:lnSpc>
              <a:spcBef>
                <a:spcPts val="1000"/>
              </a:spcBef>
              <a:spcAft>
                <a:spcPts val="0"/>
              </a:spcAft>
              <a:buClr>
                <a:schemeClr val="dk1"/>
              </a:buClr>
              <a:buSzPts val="1900"/>
              <a:buChar char="•"/>
            </a:pPr>
            <a:r>
              <a:rPr b="1" i="0" lang="en-US" sz="1900"/>
              <a:t>DROP</a:t>
            </a:r>
            <a:r>
              <a:rPr b="0" i="0" lang="en-US" sz="1900"/>
              <a:t> </a:t>
            </a:r>
            <a:r>
              <a:rPr b="1" i="0" lang="en-US" sz="1900"/>
              <a:t>DATABASE</a:t>
            </a:r>
            <a:r>
              <a:rPr b="0" i="0" lang="en-US" sz="1900"/>
              <a:t> careerera; </a:t>
            </a:r>
            <a:endParaRPr/>
          </a:p>
          <a:p>
            <a:pPr indent="0" lvl="0" marL="0" rtl="0" algn="l">
              <a:lnSpc>
                <a:spcPct val="90000"/>
              </a:lnSpc>
              <a:spcBef>
                <a:spcPts val="1000"/>
              </a:spcBef>
              <a:spcAft>
                <a:spcPts val="0"/>
              </a:spcAft>
              <a:buClr>
                <a:schemeClr val="dk1"/>
              </a:buClr>
              <a:buSzPts val="1900"/>
              <a:buNone/>
            </a:pPr>
            <a:r>
              <a:rPr b="0" i="0" lang="en-US" sz="1900"/>
              <a:t> For example: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b="0" i="0" lang="en-US" sz="2000"/>
              <a:t> </a:t>
            </a:r>
            <a:endParaRPr/>
          </a:p>
        </p:txBody>
      </p:sp>
      <p:pic>
        <p:nvPicPr>
          <p:cNvPr id="654" name="Google Shape;654;p55"/>
          <p:cNvPicPr preferRelativeResize="0"/>
          <p:nvPr/>
        </p:nvPicPr>
        <p:blipFill rotWithShape="1">
          <a:blip r:embed="rId3">
            <a:alphaModFix/>
          </a:blip>
          <a:srcRect b="0" l="0" r="0" t="0"/>
          <a:stretch/>
        </p:blipFill>
        <p:spPr>
          <a:xfrm>
            <a:off x="2197793" y="5584149"/>
            <a:ext cx="2659959" cy="63093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655" name="Google Shape;655;p55"/>
          <p:cNvPicPr preferRelativeResize="0"/>
          <p:nvPr/>
        </p:nvPicPr>
        <p:blipFill rotWithShape="1">
          <a:blip r:embed="rId4">
            <a:alphaModFix/>
          </a:blip>
          <a:srcRect b="0" l="0" r="0" t="0"/>
          <a:stretch/>
        </p:blipFill>
        <p:spPr>
          <a:xfrm>
            <a:off x="2054918" y="1979721"/>
            <a:ext cx="2659958" cy="272482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656" name="Google Shape;656;p55"/>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6"/>
          <p:cNvSpPr txBox="1"/>
          <p:nvPr>
            <p:ph type="title"/>
          </p:nvPr>
        </p:nvSpPr>
        <p:spPr>
          <a:xfrm>
            <a:off x="609244" y="571481"/>
            <a:ext cx="6783665" cy="11192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CREATE TABLE</a:t>
            </a:r>
            <a:endParaRPr sz="3200">
              <a:solidFill>
                <a:srgbClr val="00468D"/>
              </a:solidFill>
              <a:latin typeface="Calibri"/>
              <a:ea typeface="Calibri"/>
              <a:cs typeface="Calibri"/>
              <a:sym typeface="Calibri"/>
            </a:endParaRPr>
          </a:p>
        </p:txBody>
      </p:sp>
      <p:sp>
        <p:nvSpPr>
          <p:cNvPr id="662" name="Google Shape;662;p56"/>
          <p:cNvSpPr txBox="1"/>
          <p:nvPr>
            <p:ph idx="1" type="body"/>
          </p:nvPr>
        </p:nvSpPr>
        <p:spPr>
          <a:xfrm>
            <a:off x="628651" y="1643050"/>
            <a:ext cx="6783665" cy="350046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A table is used to organize data in the form of rows and columns and used for both storing and displaying records in the structure format. It is similar to worksheets in the spreadsheet application. </a:t>
            </a:r>
            <a:endParaRPr/>
          </a:p>
          <a:p>
            <a:pPr indent="-228600" lvl="0" marL="228600" rtl="0" algn="l">
              <a:lnSpc>
                <a:spcPct val="90000"/>
              </a:lnSpc>
              <a:spcBef>
                <a:spcPts val="1000"/>
              </a:spcBef>
              <a:spcAft>
                <a:spcPts val="0"/>
              </a:spcAft>
              <a:buClr>
                <a:schemeClr val="dk1"/>
              </a:buClr>
              <a:buSzPts val="2000"/>
              <a:buChar char="•"/>
            </a:pPr>
            <a:r>
              <a:rPr lang="en-US" sz="2000"/>
              <a:t>A table creation command requires </a:t>
            </a:r>
            <a:r>
              <a:rPr b="1" lang="en-US" sz="2000"/>
              <a:t>three things</a:t>
            </a:r>
            <a:r>
              <a:rPr lang="en-US" sz="2000"/>
              <a:t>:</a:t>
            </a:r>
            <a:endParaRPr/>
          </a:p>
          <a:p>
            <a:pPr indent="-514350" lvl="1" marL="971550" rtl="0" algn="l">
              <a:lnSpc>
                <a:spcPct val="90000"/>
              </a:lnSpc>
              <a:spcBef>
                <a:spcPts val="500"/>
              </a:spcBef>
              <a:spcAft>
                <a:spcPts val="0"/>
              </a:spcAft>
              <a:buClr>
                <a:schemeClr val="dk1"/>
              </a:buClr>
              <a:buSzPts val="1800"/>
              <a:buFont typeface="Arial Narrow"/>
              <a:buAutoNum type="romanLcPeriod"/>
            </a:pPr>
            <a:r>
              <a:rPr lang="en-US" sz="1800"/>
              <a:t>Name of the table</a:t>
            </a:r>
            <a:endParaRPr/>
          </a:p>
          <a:p>
            <a:pPr indent="-514350" lvl="1" marL="971550" rtl="0" algn="l">
              <a:lnSpc>
                <a:spcPct val="90000"/>
              </a:lnSpc>
              <a:spcBef>
                <a:spcPts val="500"/>
              </a:spcBef>
              <a:spcAft>
                <a:spcPts val="0"/>
              </a:spcAft>
              <a:buClr>
                <a:schemeClr val="dk1"/>
              </a:buClr>
              <a:buSzPts val="1800"/>
              <a:buFont typeface="Arial Narrow"/>
              <a:buAutoNum type="romanLcPeriod"/>
            </a:pPr>
            <a:r>
              <a:rPr lang="en-US" sz="1800"/>
              <a:t>Names of fields</a:t>
            </a:r>
            <a:endParaRPr/>
          </a:p>
          <a:p>
            <a:pPr indent="-514350" lvl="1" marL="971550" rtl="0" algn="l">
              <a:lnSpc>
                <a:spcPct val="90000"/>
              </a:lnSpc>
              <a:spcBef>
                <a:spcPts val="500"/>
              </a:spcBef>
              <a:spcAft>
                <a:spcPts val="0"/>
              </a:spcAft>
              <a:buClr>
                <a:schemeClr val="dk1"/>
              </a:buClr>
              <a:buSzPts val="1800"/>
              <a:buFont typeface="Arial Narrow"/>
              <a:buAutoNum type="romanLcPeriod"/>
            </a:pPr>
            <a:r>
              <a:rPr lang="en-US" sz="1800"/>
              <a:t>Definitions for each field</a:t>
            </a:r>
            <a:endParaRPr/>
          </a:p>
          <a:p>
            <a:pPr indent="-514350" lvl="0" marL="514350" rtl="0" algn="l">
              <a:lnSpc>
                <a:spcPct val="90000"/>
              </a:lnSpc>
              <a:spcBef>
                <a:spcPts val="1000"/>
              </a:spcBef>
              <a:spcAft>
                <a:spcPts val="0"/>
              </a:spcAft>
              <a:buClr>
                <a:schemeClr val="dk1"/>
              </a:buClr>
              <a:buSzPts val="2000"/>
              <a:buNone/>
            </a:pPr>
            <a:r>
              <a:t/>
            </a:r>
            <a:endParaRPr sz="2000"/>
          </a:p>
        </p:txBody>
      </p:sp>
      <p:pic>
        <p:nvPicPr>
          <p:cNvPr id="663" name="Google Shape;663;p5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7"/>
          <p:cNvSpPr txBox="1"/>
          <p:nvPr>
            <p:ph idx="1" type="body"/>
          </p:nvPr>
        </p:nvSpPr>
        <p:spPr>
          <a:xfrm>
            <a:off x="628651" y="1903767"/>
            <a:ext cx="6783665" cy="3387324"/>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0" i="0" lang="en-US" sz="2000" u="sng" strike="noStrike">
                <a:solidFill>
                  <a:schemeClr val="hlink"/>
                </a:solidFill>
                <a:hlinkClick r:id="rId3"/>
              </a:rPr>
              <a:t>MySQL</a:t>
            </a:r>
            <a:r>
              <a:rPr b="0" i="0" lang="en-US" sz="2000"/>
              <a:t> allows us to create a table into the database by using the </a:t>
            </a:r>
            <a:r>
              <a:rPr b="1" i="0" lang="en-US" sz="2000" u="sng" strike="noStrike">
                <a:solidFill>
                  <a:schemeClr val="hlink"/>
                </a:solidFill>
                <a:hlinkClick r:id="rId4"/>
              </a:rPr>
              <a:t>CREATE TABLE</a:t>
            </a:r>
            <a:r>
              <a:rPr b="0" i="0" lang="en-US" sz="2000"/>
              <a:t> command. </a:t>
            </a:r>
            <a:endParaRPr/>
          </a:p>
          <a:p>
            <a:pPr indent="-228600" lvl="0" marL="228600" rtl="0" algn="l">
              <a:lnSpc>
                <a:spcPct val="90000"/>
              </a:lnSpc>
              <a:spcBef>
                <a:spcPts val="1000"/>
              </a:spcBef>
              <a:spcAft>
                <a:spcPts val="0"/>
              </a:spcAft>
              <a:buClr>
                <a:schemeClr val="dk1"/>
              </a:buClr>
              <a:buSzPts val="2000"/>
              <a:buChar char="•"/>
            </a:pPr>
            <a:r>
              <a:rPr lang="en-US" sz="2000"/>
              <a:t>SYNTAX:</a:t>
            </a:r>
            <a:endParaRPr/>
          </a:p>
          <a:p>
            <a:pPr indent="0" lvl="0" marL="0" rtl="0" algn="just">
              <a:lnSpc>
                <a:spcPct val="90000"/>
              </a:lnSpc>
              <a:spcBef>
                <a:spcPts val="1000"/>
              </a:spcBef>
              <a:spcAft>
                <a:spcPts val="0"/>
              </a:spcAft>
              <a:buClr>
                <a:schemeClr val="dk1"/>
              </a:buClr>
              <a:buSzPts val="2000"/>
              <a:buNone/>
            </a:pPr>
            <a:r>
              <a:rPr b="1" i="0" lang="en-US" sz="2000"/>
              <a:t>        CREATE</a:t>
            </a:r>
            <a:r>
              <a:rPr b="0" i="0" lang="en-US" sz="2000"/>
              <a:t> </a:t>
            </a:r>
            <a:r>
              <a:rPr b="1" i="0" lang="en-US" sz="2000"/>
              <a:t>TABLE</a:t>
            </a:r>
            <a:r>
              <a:rPr b="0" i="0" lang="en-US" sz="2000"/>
              <a:t> [IF NOT EXISTS] table_name(  </a:t>
            </a:r>
            <a:endParaRPr/>
          </a:p>
          <a:p>
            <a:pPr indent="0" lvl="0" marL="0" rtl="0" algn="just">
              <a:lnSpc>
                <a:spcPct val="90000"/>
              </a:lnSpc>
              <a:spcBef>
                <a:spcPts val="1000"/>
              </a:spcBef>
              <a:spcAft>
                <a:spcPts val="0"/>
              </a:spcAft>
              <a:buClr>
                <a:schemeClr val="dk1"/>
              </a:buClr>
              <a:buSzPts val="2000"/>
              <a:buNone/>
            </a:pPr>
            <a:r>
              <a:rPr lang="en-US" sz="2000"/>
              <a:t>    </a:t>
            </a:r>
            <a:r>
              <a:rPr b="0" i="0" lang="en-US" sz="2000"/>
              <a:t>        column_definition1,  </a:t>
            </a:r>
            <a:endParaRPr/>
          </a:p>
          <a:p>
            <a:pPr indent="0" lvl="0" marL="0" rtl="0" algn="just">
              <a:lnSpc>
                <a:spcPct val="90000"/>
              </a:lnSpc>
              <a:spcBef>
                <a:spcPts val="1000"/>
              </a:spcBef>
              <a:spcAft>
                <a:spcPts val="0"/>
              </a:spcAft>
              <a:buClr>
                <a:schemeClr val="dk1"/>
              </a:buClr>
              <a:buSzPts val="2000"/>
              <a:buNone/>
            </a:pPr>
            <a:r>
              <a:rPr b="0" i="0" lang="en-US" sz="2000"/>
              <a:t>            column_definition2,  </a:t>
            </a:r>
            <a:endParaRPr/>
          </a:p>
          <a:p>
            <a:pPr indent="0" lvl="0" marL="0" rtl="0" algn="just">
              <a:lnSpc>
                <a:spcPct val="90000"/>
              </a:lnSpc>
              <a:spcBef>
                <a:spcPts val="1000"/>
              </a:spcBef>
              <a:spcAft>
                <a:spcPts val="0"/>
              </a:spcAft>
              <a:buClr>
                <a:schemeClr val="dk1"/>
              </a:buClr>
              <a:buSzPts val="2000"/>
              <a:buNone/>
            </a:pPr>
            <a:r>
              <a:rPr b="0" i="0" lang="en-US" sz="2000"/>
              <a:t>             ........,  </a:t>
            </a:r>
            <a:endParaRPr/>
          </a:p>
          <a:p>
            <a:pPr indent="0" lvl="0" marL="0" rtl="0" algn="just">
              <a:lnSpc>
                <a:spcPct val="90000"/>
              </a:lnSpc>
              <a:spcBef>
                <a:spcPts val="1000"/>
              </a:spcBef>
              <a:spcAft>
                <a:spcPts val="0"/>
              </a:spcAft>
              <a:buClr>
                <a:schemeClr val="dk1"/>
              </a:buClr>
              <a:buSzPts val="2000"/>
              <a:buNone/>
            </a:pPr>
            <a:r>
              <a:rPr b="0" i="0" lang="en-US" sz="2000"/>
              <a:t>            table_constraints  </a:t>
            </a:r>
            <a:endParaRPr/>
          </a:p>
          <a:p>
            <a:pPr indent="0" lvl="0" marL="0" rtl="0" algn="just">
              <a:lnSpc>
                <a:spcPct val="90000"/>
              </a:lnSpc>
              <a:spcBef>
                <a:spcPts val="1000"/>
              </a:spcBef>
              <a:spcAft>
                <a:spcPts val="0"/>
              </a:spcAft>
              <a:buClr>
                <a:schemeClr val="dk1"/>
              </a:buClr>
              <a:buSzPts val="2000"/>
              <a:buNone/>
            </a:pPr>
            <a:r>
              <a:rPr b="0" i="0" lang="en-US" sz="2000"/>
              <a:t>             ); </a:t>
            </a:r>
            <a:endParaRPr/>
          </a:p>
        </p:txBody>
      </p:sp>
      <p:sp>
        <p:nvSpPr>
          <p:cNvPr id="669" name="Google Shape;669;p57"/>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CREATE TABLE</a:t>
            </a:r>
            <a:endParaRPr/>
          </a:p>
        </p:txBody>
      </p:sp>
      <p:pic>
        <p:nvPicPr>
          <p:cNvPr id="670" name="Google Shape;670;p57"/>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8"/>
          <p:cNvSpPr txBox="1"/>
          <p:nvPr>
            <p:ph idx="1" type="body"/>
          </p:nvPr>
        </p:nvSpPr>
        <p:spPr>
          <a:xfrm>
            <a:off x="628651" y="1930400"/>
            <a:ext cx="6783665" cy="384008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CREATE TABLE </a:t>
            </a:r>
            <a:r>
              <a:rPr lang="en-US" sz="2000"/>
              <a:t>employees (</a:t>
            </a:r>
            <a:endParaRPr/>
          </a:p>
          <a:p>
            <a:pPr indent="0" lvl="0" marL="0" rtl="0" algn="l">
              <a:lnSpc>
                <a:spcPct val="90000"/>
              </a:lnSpc>
              <a:spcBef>
                <a:spcPts val="1000"/>
              </a:spcBef>
              <a:spcAft>
                <a:spcPts val="0"/>
              </a:spcAft>
              <a:buClr>
                <a:schemeClr val="dk1"/>
              </a:buClr>
              <a:buSzPts val="2000"/>
              <a:buNone/>
            </a:pPr>
            <a:r>
              <a:rPr lang="en-US" sz="2000"/>
              <a:t>            NAME VARCHAR (20),</a:t>
            </a:r>
            <a:endParaRPr/>
          </a:p>
          <a:p>
            <a:pPr indent="0" lvl="0" marL="0" rtl="0" algn="l">
              <a:lnSpc>
                <a:spcPct val="90000"/>
              </a:lnSpc>
              <a:spcBef>
                <a:spcPts val="1000"/>
              </a:spcBef>
              <a:spcAft>
                <a:spcPts val="0"/>
              </a:spcAft>
              <a:buClr>
                <a:schemeClr val="dk1"/>
              </a:buClr>
              <a:buSzPts val="2000"/>
              <a:buNone/>
            </a:pPr>
            <a:r>
              <a:rPr lang="en-US" sz="2000"/>
              <a:t>            ID VARCHAR(15),</a:t>
            </a:r>
            <a:endParaRPr/>
          </a:p>
          <a:p>
            <a:pPr indent="0" lvl="0" marL="0" rtl="0" algn="l">
              <a:lnSpc>
                <a:spcPct val="90000"/>
              </a:lnSpc>
              <a:spcBef>
                <a:spcPts val="1000"/>
              </a:spcBef>
              <a:spcAft>
                <a:spcPts val="0"/>
              </a:spcAft>
              <a:buClr>
                <a:schemeClr val="dk1"/>
              </a:buClr>
              <a:buSzPts val="2000"/>
              <a:buNone/>
            </a:pPr>
            <a:r>
              <a:rPr lang="en-US" sz="2000"/>
              <a:t>            ADDRESS VARCHAR(50)</a:t>
            </a:r>
            <a:endParaRPr/>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rPr lang="en-US" sz="2000"/>
              <a:t>For example: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id="676" name="Google Shape;676;p58"/>
          <p:cNvPicPr preferRelativeResize="0"/>
          <p:nvPr/>
        </p:nvPicPr>
        <p:blipFill rotWithShape="1">
          <a:blip r:embed="rId3">
            <a:alphaModFix/>
          </a:blip>
          <a:srcRect b="0" l="0" r="0" t="0"/>
          <a:stretch/>
        </p:blipFill>
        <p:spPr>
          <a:xfrm>
            <a:off x="1220687" y="4403353"/>
            <a:ext cx="5439793" cy="1020917"/>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77" name="Google Shape;677;p5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CREATE TABLE</a:t>
            </a:r>
            <a:endParaRPr/>
          </a:p>
        </p:txBody>
      </p:sp>
      <p:pic>
        <p:nvPicPr>
          <p:cNvPr id="678" name="Google Shape;678;p5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9"/>
          <p:cNvSpPr txBox="1"/>
          <p:nvPr>
            <p:ph idx="1" type="body"/>
          </p:nvPr>
        </p:nvSpPr>
        <p:spPr>
          <a:xfrm>
            <a:off x="628651" y="1930401"/>
            <a:ext cx="6783665" cy="94596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SHOW TABLES;</a:t>
            </a:r>
            <a:endParaRPr/>
          </a:p>
          <a:p>
            <a:pPr indent="-228600" lvl="0" marL="228600" rtl="0" algn="l">
              <a:lnSpc>
                <a:spcPct val="90000"/>
              </a:lnSpc>
              <a:spcBef>
                <a:spcPts val="1000"/>
              </a:spcBef>
              <a:spcAft>
                <a:spcPts val="0"/>
              </a:spcAft>
              <a:buClr>
                <a:schemeClr val="dk1"/>
              </a:buClr>
              <a:buSzPts val="2000"/>
              <a:buChar char="•"/>
            </a:pPr>
            <a:r>
              <a:rPr b="1" lang="en-US" sz="2000"/>
              <a:t>DESCRIBE </a:t>
            </a:r>
            <a:r>
              <a:rPr lang="en-US" sz="2000"/>
              <a:t>employee;</a:t>
            </a:r>
            <a:endParaRPr sz="2000"/>
          </a:p>
        </p:txBody>
      </p:sp>
      <p:pic>
        <p:nvPicPr>
          <p:cNvPr id="684" name="Google Shape;684;p59"/>
          <p:cNvPicPr preferRelativeResize="0"/>
          <p:nvPr/>
        </p:nvPicPr>
        <p:blipFill rotWithShape="1">
          <a:blip r:embed="rId3">
            <a:alphaModFix/>
          </a:blip>
          <a:srcRect b="0" l="0" r="0" t="0"/>
          <a:stretch/>
        </p:blipFill>
        <p:spPr>
          <a:xfrm>
            <a:off x="1311606" y="2976631"/>
            <a:ext cx="5226799" cy="341859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85" name="Google Shape;685;p59"/>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CREATE TABLE</a:t>
            </a:r>
            <a:endParaRPr/>
          </a:p>
        </p:txBody>
      </p:sp>
      <p:pic>
        <p:nvPicPr>
          <p:cNvPr id="686" name="Google Shape;686;p5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
          <p:cNvSpPr txBox="1"/>
          <p:nvPr>
            <p:ph type="title"/>
          </p:nvPr>
        </p:nvSpPr>
        <p:spPr>
          <a:xfrm>
            <a:off x="233039" y="834502"/>
            <a:ext cx="8655728" cy="85618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468D"/>
              </a:buClr>
              <a:buSzPts val="2000"/>
              <a:buFont typeface="Calibri"/>
              <a:buNone/>
            </a:pPr>
            <a:r>
              <a:rPr lang="en-US" sz="2000">
                <a:solidFill>
                  <a:srgbClr val="00468D"/>
                </a:solidFill>
                <a:latin typeface="Calibri"/>
                <a:ea typeface="Calibri"/>
                <a:cs typeface="Calibri"/>
                <a:sym typeface="Calibri"/>
              </a:rPr>
              <a:t>WHERE IS DATABASE MANAGEMENT SYSTEM (DBMS) BEING USED?</a:t>
            </a:r>
            <a:endParaRPr/>
          </a:p>
        </p:txBody>
      </p:sp>
      <p:sp>
        <p:nvSpPr>
          <p:cNvPr id="274" name="Google Shape;274;p6"/>
          <p:cNvSpPr txBox="1"/>
          <p:nvPr>
            <p:ph idx="1" type="body"/>
          </p:nvPr>
        </p:nvSpPr>
        <p:spPr>
          <a:xfrm>
            <a:off x="582043" y="1917576"/>
            <a:ext cx="6783665" cy="242358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Font typeface="Arial"/>
              <a:buChar char="•"/>
            </a:pPr>
            <a:r>
              <a:rPr b="1" i="0" lang="en-US" sz="2000">
                <a:solidFill>
                  <a:srgbClr val="333333"/>
                </a:solidFill>
              </a:rPr>
              <a:t>Airlines</a:t>
            </a:r>
            <a:r>
              <a:rPr b="0" i="0" lang="en-US" sz="2000">
                <a:solidFill>
                  <a:srgbClr val="000000"/>
                </a:solidFill>
              </a:rPr>
              <a:t>: reservations, schedules, etc</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Telecom</a:t>
            </a:r>
            <a:r>
              <a:rPr b="0" i="0" lang="en-US" sz="2000">
                <a:solidFill>
                  <a:srgbClr val="000000"/>
                </a:solidFill>
              </a:rPr>
              <a:t>: calls made, customer details, network usage, etc</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Universities</a:t>
            </a:r>
            <a:r>
              <a:rPr b="0" i="0" lang="en-US" sz="2000">
                <a:solidFill>
                  <a:srgbClr val="000000"/>
                </a:solidFill>
              </a:rPr>
              <a:t>: registration, results, grades, etc</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Sales</a:t>
            </a:r>
            <a:r>
              <a:rPr b="0" i="0" lang="en-US" sz="2000">
                <a:solidFill>
                  <a:srgbClr val="000000"/>
                </a:solidFill>
              </a:rPr>
              <a:t>: products, purchases, customers, etc</a:t>
            </a:r>
            <a:endParaRPr/>
          </a:p>
          <a:p>
            <a:pPr indent="-228600" lvl="0" marL="228600" rtl="0" algn="l">
              <a:lnSpc>
                <a:spcPct val="90000"/>
              </a:lnSpc>
              <a:spcBef>
                <a:spcPts val="1000"/>
              </a:spcBef>
              <a:spcAft>
                <a:spcPts val="0"/>
              </a:spcAft>
              <a:buClr>
                <a:srgbClr val="333333"/>
              </a:buClr>
              <a:buSzPts val="2000"/>
              <a:buFont typeface="Arial"/>
              <a:buChar char="•"/>
            </a:pPr>
            <a:r>
              <a:rPr b="1" i="0" lang="en-US" sz="2000">
                <a:solidFill>
                  <a:srgbClr val="333333"/>
                </a:solidFill>
              </a:rPr>
              <a:t>Banking</a:t>
            </a:r>
            <a:r>
              <a:rPr b="0" i="0" lang="en-US" sz="2000">
                <a:solidFill>
                  <a:srgbClr val="000000"/>
                </a:solidFill>
              </a:rPr>
              <a:t>: all transactions etc</a:t>
            </a:r>
            <a:endParaRPr/>
          </a:p>
        </p:txBody>
      </p:sp>
      <p:pic>
        <p:nvPicPr>
          <p:cNvPr id="275" name="Google Shape;275;p6"/>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0"/>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ALTER TABLE</a:t>
            </a:r>
            <a:endParaRPr sz="3200">
              <a:solidFill>
                <a:srgbClr val="00468D"/>
              </a:solidFill>
              <a:latin typeface="Calibri"/>
              <a:ea typeface="Calibri"/>
              <a:cs typeface="Calibri"/>
              <a:sym typeface="Calibri"/>
            </a:endParaRPr>
          </a:p>
        </p:txBody>
      </p:sp>
      <p:sp>
        <p:nvSpPr>
          <p:cNvPr id="692" name="Google Shape;692;p60"/>
          <p:cNvSpPr txBox="1"/>
          <p:nvPr>
            <p:ph idx="1" type="body"/>
          </p:nvPr>
        </p:nvSpPr>
        <p:spPr>
          <a:xfrm>
            <a:off x="628651" y="1643050"/>
            <a:ext cx="6783665" cy="281240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MySQL ALTER statement is used when you want to change the name of your table or any table field. It is also used to add or delete an existing column in a table.</a:t>
            </a:r>
            <a:endParaRPr/>
          </a:p>
          <a:p>
            <a:pPr indent="-228600" lvl="0" marL="228600" rtl="0" algn="l">
              <a:lnSpc>
                <a:spcPct val="90000"/>
              </a:lnSpc>
              <a:spcBef>
                <a:spcPts val="1000"/>
              </a:spcBef>
              <a:spcAft>
                <a:spcPts val="0"/>
              </a:spcAft>
              <a:buClr>
                <a:schemeClr val="dk1"/>
              </a:buClr>
              <a:buSzPts val="2000"/>
              <a:buChar char="•"/>
            </a:pPr>
            <a:r>
              <a:rPr lang="en-US" sz="2000"/>
              <a:t>The ALTER statement is always used with "ADD", "DROP" and "MODIFY" commands according to the situation.</a:t>
            </a:r>
            <a:endParaRPr/>
          </a:p>
          <a:p>
            <a:pPr indent="-514350" lvl="0" marL="514350" rtl="0" algn="l">
              <a:lnSpc>
                <a:spcPct val="90000"/>
              </a:lnSpc>
              <a:spcBef>
                <a:spcPts val="1000"/>
              </a:spcBef>
              <a:spcAft>
                <a:spcPts val="0"/>
              </a:spcAft>
              <a:buClr>
                <a:schemeClr val="dk1"/>
              </a:buClr>
              <a:buSzPts val="2000"/>
              <a:buNone/>
            </a:pPr>
            <a:r>
              <a:t/>
            </a:r>
            <a:endParaRPr sz="2000"/>
          </a:p>
        </p:txBody>
      </p:sp>
      <p:sp>
        <p:nvSpPr>
          <p:cNvPr id="693" name="Google Shape;693;p60"/>
          <p:cNvSpPr txBox="1"/>
          <p:nvPr/>
        </p:nvSpPr>
        <p:spPr>
          <a:xfrm>
            <a:off x="714348" y="3571876"/>
            <a:ext cx="6715172"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Syntax for adding single column:</a:t>
            </a:r>
            <a:endParaRPr sz="2000">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ALTER</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TABLE</a:t>
            </a:r>
            <a:r>
              <a:rPr b="0" i="0" lang="en-US" sz="2000" u="none" cap="none" strike="noStrike">
                <a:solidFill>
                  <a:schemeClr val="dk1"/>
                </a:solidFill>
                <a:latin typeface="Calibri"/>
                <a:ea typeface="Calibri"/>
                <a:cs typeface="Calibri"/>
                <a:sym typeface="Calibri"/>
              </a:rPr>
              <a:t> table_name  </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ADD</a:t>
            </a:r>
            <a:r>
              <a:rPr b="0" i="0" lang="en-US" sz="2000" u="none" cap="none" strike="noStrike">
                <a:solidFill>
                  <a:schemeClr val="dk1"/>
                </a:solidFill>
                <a:latin typeface="Calibri"/>
                <a:ea typeface="Calibri"/>
                <a:cs typeface="Calibri"/>
                <a:sym typeface="Calibri"/>
              </a:rPr>
              <a:t> new_column_name column_definition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FIRST</a:t>
            </a:r>
            <a:r>
              <a:rPr b="0" i="0" lang="en-US" sz="2000" u="none" cap="none" strike="noStrike">
                <a:solidFill>
                  <a:schemeClr val="dk1"/>
                </a:solidFill>
                <a:latin typeface="Calibri"/>
                <a:ea typeface="Calibri"/>
                <a:cs typeface="Calibri"/>
                <a:sym typeface="Calibri"/>
              </a:rPr>
              <a:t> | </a:t>
            </a:r>
            <a:r>
              <a:rPr b="1" i="0" lang="en-US" sz="2000" u="none" cap="none" strike="noStrike">
                <a:solidFill>
                  <a:schemeClr val="dk1"/>
                </a:solidFill>
                <a:latin typeface="Calibri"/>
                <a:ea typeface="Calibri"/>
                <a:cs typeface="Calibri"/>
                <a:sym typeface="Calibri"/>
              </a:rPr>
              <a:t>AFTER</a:t>
            </a:r>
            <a:r>
              <a:rPr b="0" i="0" lang="en-US" sz="2000" u="none" cap="none" strike="noStrike">
                <a:solidFill>
                  <a:schemeClr val="dk1"/>
                </a:solidFill>
                <a:latin typeface="Calibri"/>
                <a:ea typeface="Calibri"/>
                <a:cs typeface="Calibri"/>
                <a:sym typeface="Calibri"/>
              </a:rPr>
              <a:t> column_name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94" name="Google Shape;694;p6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1"/>
          <p:cNvSpPr txBox="1"/>
          <p:nvPr>
            <p:ph type="title"/>
          </p:nvPr>
        </p:nvSpPr>
        <p:spPr>
          <a:xfrm>
            <a:off x="133165" y="400637"/>
            <a:ext cx="765699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ADD MULTIPLE COLUMNS IN THE TABLE</a:t>
            </a:r>
            <a:endParaRPr sz="3200">
              <a:solidFill>
                <a:srgbClr val="00468D"/>
              </a:solidFill>
              <a:latin typeface="Calibri"/>
              <a:ea typeface="Calibri"/>
              <a:cs typeface="Calibri"/>
              <a:sym typeface="Calibri"/>
            </a:endParaRPr>
          </a:p>
        </p:txBody>
      </p:sp>
      <p:sp>
        <p:nvSpPr>
          <p:cNvPr id="700" name="Google Shape;700;p61"/>
          <p:cNvSpPr txBox="1"/>
          <p:nvPr>
            <p:ph idx="1" type="body"/>
          </p:nvPr>
        </p:nvSpPr>
        <p:spPr>
          <a:xfrm>
            <a:off x="628651" y="1930400"/>
            <a:ext cx="6783665" cy="3857841"/>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400"/>
              <a:buChar char="•"/>
            </a:pPr>
            <a:r>
              <a:rPr b="1" i="0" lang="en-US" sz="2400">
                <a:solidFill>
                  <a:srgbClr val="333333"/>
                </a:solidFill>
              </a:rPr>
              <a:t>SYNTAX:</a:t>
            </a:r>
            <a:endParaRPr b="0" i="0" sz="2400">
              <a:solidFill>
                <a:srgbClr val="333333"/>
              </a:solidFill>
            </a:endParaRPr>
          </a:p>
          <a:p>
            <a:pPr indent="0" lvl="0" marL="0" rtl="0" algn="just">
              <a:lnSpc>
                <a:spcPct val="90000"/>
              </a:lnSpc>
              <a:spcBef>
                <a:spcPts val="1000"/>
              </a:spcBef>
              <a:spcAft>
                <a:spcPts val="0"/>
              </a:spcAft>
              <a:buClr>
                <a:srgbClr val="000000"/>
              </a:buClr>
              <a:buSzPts val="2800"/>
              <a:buNone/>
            </a:pPr>
            <a:r>
              <a:rPr b="0" i="0" lang="en-US">
                <a:solidFill>
                  <a:srgbClr val="000000"/>
                </a:solidFill>
                <a:latin typeface="Inter"/>
                <a:ea typeface="Inter"/>
                <a:cs typeface="Inter"/>
                <a:sym typeface="Inter"/>
              </a:rPr>
              <a:t>      </a:t>
            </a:r>
            <a:r>
              <a:rPr b="1" i="0" lang="en-US" sz="2000"/>
              <a:t>ALTER</a:t>
            </a:r>
            <a:r>
              <a:rPr b="0" i="0" lang="en-US" sz="2000"/>
              <a:t> </a:t>
            </a:r>
            <a:r>
              <a:rPr b="1" i="0" lang="en-US" sz="2000"/>
              <a:t>TABLE</a:t>
            </a:r>
            <a:r>
              <a:rPr b="0" i="0" lang="en-US" sz="2000"/>
              <a:t> table_name  </a:t>
            </a:r>
            <a:endParaRPr/>
          </a:p>
          <a:p>
            <a:pPr indent="0" lvl="0" marL="0" rtl="0" algn="just">
              <a:lnSpc>
                <a:spcPct val="90000"/>
              </a:lnSpc>
              <a:spcBef>
                <a:spcPts val="1000"/>
              </a:spcBef>
              <a:spcAft>
                <a:spcPts val="0"/>
              </a:spcAft>
              <a:buClr>
                <a:schemeClr val="dk1"/>
              </a:buClr>
              <a:buSzPts val="2000"/>
              <a:buNone/>
            </a:pPr>
            <a:r>
              <a:rPr b="0" i="0" lang="en-US" sz="2000"/>
              <a:t>        </a:t>
            </a:r>
            <a:r>
              <a:rPr b="1" i="0" lang="en-US" sz="2000"/>
              <a:t>ADD</a:t>
            </a:r>
            <a:r>
              <a:rPr b="0" i="0" lang="en-US" sz="2000"/>
              <a:t> new_column_name column_definition  </a:t>
            </a:r>
            <a:endParaRPr/>
          </a:p>
          <a:p>
            <a:pPr indent="0" lvl="0" marL="0" rtl="0" algn="just">
              <a:lnSpc>
                <a:spcPct val="90000"/>
              </a:lnSpc>
              <a:spcBef>
                <a:spcPts val="1000"/>
              </a:spcBef>
              <a:spcAft>
                <a:spcPts val="0"/>
              </a:spcAft>
              <a:buClr>
                <a:schemeClr val="dk1"/>
              </a:buClr>
              <a:buSzPts val="2000"/>
              <a:buNone/>
            </a:pPr>
            <a:r>
              <a:rPr b="0" i="0" lang="en-US" sz="2000"/>
              <a:t>        [ </a:t>
            </a:r>
            <a:r>
              <a:rPr b="1" i="0" lang="en-US" sz="2000"/>
              <a:t>FIRST</a:t>
            </a:r>
            <a:r>
              <a:rPr b="0" i="0" lang="en-US" sz="2000"/>
              <a:t> | </a:t>
            </a:r>
            <a:r>
              <a:rPr b="1" i="0" lang="en-US" sz="2000"/>
              <a:t>AFTER</a:t>
            </a:r>
            <a:r>
              <a:rPr b="0" i="0" lang="en-US" sz="2000"/>
              <a:t> column_name ],  </a:t>
            </a:r>
            <a:endParaRPr/>
          </a:p>
          <a:p>
            <a:pPr indent="0" lvl="0" marL="0" rtl="0" algn="just">
              <a:lnSpc>
                <a:spcPct val="90000"/>
              </a:lnSpc>
              <a:spcBef>
                <a:spcPts val="1000"/>
              </a:spcBef>
              <a:spcAft>
                <a:spcPts val="0"/>
              </a:spcAft>
              <a:buClr>
                <a:schemeClr val="dk1"/>
              </a:buClr>
              <a:buSzPts val="2000"/>
              <a:buNone/>
            </a:pPr>
            <a:r>
              <a:rPr b="1" i="0" lang="en-US" sz="2000"/>
              <a:t>        ADD</a:t>
            </a:r>
            <a:r>
              <a:rPr b="0" i="0" lang="en-US" sz="2000"/>
              <a:t> new_column_name column_definition  </a:t>
            </a:r>
            <a:endParaRPr/>
          </a:p>
          <a:p>
            <a:pPr indent="0" lvl="0" marL="0" rtl="0" algn="just">
              <a:lnSpc>
                <a:spcPct val="90000"/>
              </a:lnSpc>
              <a:spcBef>
                <a:spcPts val="1000"/>
              </a:spcBef>
              <a:spcAft>
                <a:spcPts val="0"/>
              </a:spcAft>
              <a:buClr>
                <a:schemeClr val="dk1"/>
              </a:buClr>
              <a:buSzPts val="2000"/>
              <a:buNone/>
            </a:pPr>
            <a:r>
              <a:rPr b="0" i="0" lang="en-US" sz="2000"/>
              <a:t>        [ </a:t>
            </a:r>
            <a:r>
              <a:rPr b="1" i="0" lang="en-US" sz="2000"/>
              <a:t>FIRST</a:t>
            </a:r>
            <a:r>
              <a:rPr b="0" i="0" lang="en-US" sz="2000"/>
              <a:t> | </a:t>
            </a:r>
            <a:r>
              <a:rPr b="1" i="0" lang="en-US" sz="2000"/>
              <a:t>AFTER</a:t>
            </a:r>
            <a:r>
              <a:rPr b="0" i="0" lang="en-US" sz="2000"/>
              <a:t> column_name ],  ...  ; </a:t>
            </a:r>
            <a:endParaRPr/>
          </a:p>
          <a:p>
            <a:pPr indent="0" lvl="0" marL="0" rtl="0" algn="l">
              <a:lnSpc>
                <a:spcPct val="90000"/>
              </a:lnSpc>
              <a:spcBef>
                <a:spcPts val="1000"/>
              </a:spcBef>
              <a:spcAft>
                <a:spcPts val="0"/>
              </a:spcAft>
              <a:buClr>
                <a:schemeClr val="dk1"/>
              </a:buClr>
              <a:buSzPts val="2000"/>
              <a:buNone/>
            </a:pPr>
            <a:r>
              <a:rPr lang="en-US" sz="2000"/>
              <a:t>For example: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800"/>
              <a:buNone/>
            </a:pPr>
            <a:r>
              <a:t/>
            </a:r>
            <a:endParaRPr/>
          </a:p>
        </p:txBody>
      </p:sp>
      <p:pic>
        <p:nvPicPr>
          <p:cNvPr id="701" name="Google Shape;701;p61"/>
          <p:cNvPicPr preferRelativeResize="0"/>
          <p:nvPr/>
        </p:nvPicPr>
        <p:blipFill rotWithShape="1">
          <a:blip r:embed="rId3">
            <a:alphaModFix/>
          </a:blip>
          <a:srcRect b="0" l="0" r="0" t="0"/>
          <a:stretch/>
        </p:blipFill>
        <p:spPr>
          <a:xfrm>
            <a:off x="1065476" y="4897155"/>
            <a:ext cx="5792368" cy="77567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02" name="Google Shape;702;p6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MODIFY COLUMN IN THE TABLE</a:t>
            </a:r>
            <a:endParaRPr sz="3600">
              <a:solidFill>
                <a:srgbClr val="00468D"/>
              </a:solidFill>
              <a:latin typeface="Calibri"/>
              <a:ea typeface="Calibri"/>
              <a:cs typeface="Calibri"/>
              <a:sym typeface="Calibri"/>
            </a:endParaRPr>
          </a:p>
        </p:txBody>
      </p:sp>
      <p:sp>
        <p:nvSpPr>
          <p:cNvPr id="708" name="Google Shape;708;p62"/>
          <p:cNvSpPr txBox="1"/>
          <p:nvPr>
            <p:ph idx="1" type="body"/>
          </p:nvPr>
        </p:nvSpPr>
        <p:spPr>
          <a:xfrm>
            <a:off x="628651" y="1930400"/>
            <a:ext cx="6783665" cy="2561701"/>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0" i="0" lang="en-US" sz="2000"/>
              <a:t>The MODIFY command is used to change the column definition of the table.</a:t>
            </a:r>
            <a:endParaRPr/>
          </a:p>
          <a:p>
            <a:pPr indent="-228600" lvl="0" marL="228600" rtl="0" algn="just">
              <a:lnSpc>
                <a:spcPct val="90000"/>
              </a:lnSpc>
              <a:spcBef>
                <a:spcPts val="1000"/>
              </a:spcBef>
              <a:spcAft>
                <a:spcPts val="0"/>
              </a:spcAft>
              <a:buClr>
                <a:schemeClr val="dk1"/>
              </a:buClr>
              <a:buSzPts val="2000"/>
              <a:buChar char="•"/>
            </a:pPr>
            <a:r>
              <a:rPr b="1" i="0" lang="en-US" sz="2000"/>
              <a:t>SYNTAX:</a:t>
            </a:r>
            <a:endParaRPr b="0" i="0" sz="2000"/>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ALTER</a:t>
            </a:r>
            <a:r>
              <a:rPr b="0" i="0" lang="en-US" sz="2000"/>
              <a:t> </a:t>
            </a:r>
            <a:r>
              <a:rPr b="1" i="0" lang="en-US" sz="2000"/>
              <a:t>TABLE</a:t>
            </a:r>
            <a:r>
              <a:rPr b="0" i="0" lang="en-US" sz="2000"/>
              <a:t> table_name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MODIFY</a:t>
            </a:r>
            <a:r>
              <a:rPr b="0" i="0" lang="en-US" sz="2000"/>
              <a:t> column_name column_definition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 </a:t>
            </a:r>
            <a:r>
              <a:rPr b="1" i="0" lang="en-US" sz="2000"/>
              <a:t>FIRST</a:t>
            </a:r>
            <a:r>
              <a:rPr b="0" i="0" lang="en-US" sz="2000"/>
              <a:t> | </a:t>
            </a:r>
            <a:r>
              <a:rPr b="1" i="0" lang="en-US" sz="2000"/>
              <a:t>AFTER</a:t>
            </a:r>
            <a:r>
              <a:rPr b="0" i="0" lang="en-US" sz="2000"/>
              <a:t> column_name ];  </a:t>
            </a:r>
            <a:endParaRPr/>
          </a:p>
          <a:p>
            <a:pPr indent="-228600" lvl="0" marL="228600" rtl="0" algn="just">
              <a:lnSpc>
                <a:spcPct val="90000"/>
              </a:lnSpc>
              <a:spcBef>
                <a:spcPts val="1000"/>
              </a:spcBef>
              <a:spcAft>
                <a:spcPts val="0"/>
              </a:spcAft>
              <a:buClr>
                <a:schemeClr val="dk1"/>
              </a:buClr>
              <a:buSzPts val="2000"/>
              <a:buChar char="•"/>
            </a:pPr>
            <a:r>
              <a:rPr lang="en-US" sz="2000"/>
              <a:t>For example:-</a:t>
            </a:r>
            <a:endParaRPr/>
          </a:p>
        </p:txBody>
      </p:sp>
      <p:pic>
        <p:nvPicPr>
          <p:cNvPr id="709" name="Google Shape;709;p62"/>
          <p:cNvPicPr preferRelativeResize="0"/>
          <p:nvPr/>
        </p:nvPicPr>
        <p:blipFill rotWithShape="1">
          <a:blip r:embed="rId3">
            <a:alphaModFix/>
          </a:blip>
          <a:srcRect b="0" l="0" r="0" t="0"/>
          <a:stretch/>
        </p:blipFill>
        <p:spPr>
          <a:xfrm>
            <a:off x="1359287" y="4606145"/>
            <a:ext cx="4784349" cy="110887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10" name="Google Shape;710;p6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DROP COLUMN IN TABLE</a:t>
            </a:r>
            <a:endParaRPr/>
          </a:p>
        </p:txBody>
      </p:sp>
      <p:sp>
        <p:nvSpPr>
          <p:cNvPr id="716" name="Google Shape;716;p63"/>
          <p:cNvSpPr txBox="1"/>
          <p:nvPr>
            <p:ph idx="1" type="body"/>
          </p:nvPr>
        </p:nvSpPr>
        <p:spPr>
          <a:xfrm>
            <a:off x="628651" y="1930401"/>
            <a:ext cx="6783665" cy="2845786"/>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1" i="0" lang="en-US" sz="2000"/>
              <a:t>SYNTAX:</a:t>
            </a:r>
            <a:endParaRPr b="0" i="0" sz="2000"/>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ALTER</a:t>
            </a:r>
            <a:r>
              <a:rPr b="0" i="0" lang="en-US" sz="2000"/>
              <a:t> </a:t>
            </a:r>
            <a:r>
              <a:rPr b="1" i="0" lang="en-US" sz="2000"/>
              <a:t>TABLE</a:t>
            </a:r>
            <a:r>
              <a:rPr b="0" i="0" lang="en-US" sz="2000"/>
              <a:t> table_name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DROP</a:t>
            </a:r>
            <a:r>
              <a:rPr b="0" i="0" lang="en-US" sz="2000"/>
              <a:t> </a:t>
            </a:r>
            <a:r>
              <a:rPr b="1" i="0" lang="en-US" sz="2000"/>
              <a:t>COLUMN</a:t>
            </a:r>
            <a:r>
              <a:rPr b="0" i="0" lang="en-US" sz="2000"/>
              <a:t> column_name;</a:t>
            </a:r>
            <a:endParaRPr/>
          </a:p>
          <a:p>
            <a:pPr indent="-228600" lvl="0" marL="228600" rtl="0" algn="just">
              <a:lnSpc>
                <a:spcPct val="90000"/>
              </a:lnSpc>
              <a:spcBef>
                <a:spcPts val="1000"/>
              </a:spcBef>
              <a:spcAft>
                <a:spcPts val="0"/>
              </a:spcAft>
              <a:buClr>
                <a:schemeClr val="dk1"/>
              </a:buClr>
              <a:buSzPts val="2000"/>
              <a:buChar char="•"/>
            </a:pPr>
            <a:r>
              <a:rPr lang="en-US" sz="2000"/>
              <a:t>For example:-</a:t>
            </a:r>
            <a:r>
              <a:rPr b="0" i="0" lang="en-US" sz="2000"/>
              <a:t>  </a:t>
            </a:r>
            <a:endParaRPr b="0" i="0" sz="2000"/>
          </a:p>
          <a:p>
            <a:pPr indent="-101600" lvl="0" marL="228600" rtl="0" algn="just">
              <a:lnSpc>
                <a:spcPct val="90000"/>
              </a:lnSpc>
              <a:spcBef>
                <a:spcPts val="1000"/>
              </a:spcBef>
              <a:spcAft>
                <a:spcPts val="0"/>
              </a:spcAft>
              <a:buClr>
                <a:schemeClr val="dk1"/>
              </a:buClr>
              <a:buSzPts val="2000"/>
              <a:buFont typeface="Arial Narrow"/>
              <a:buNone/>
            </a:pPr>
            <a:r>
              <a:t/>
            </a:r>
            <a:endParaRPr sz="2000"/>
          </a:p>
          <a:p>
            <a:pPr indent="0" lvl="0" marL="0" rtl="0" algn="just">
              <a:lnSpc>
                <a:spcPct val="90000"/>
              </a:lnSpc>
              <a:spcBef>
                <a:spcPts val="1000"/>
              </a:spcBef>
              <a:spcAft>
                <a:spcPts val="0"/>
              </a:spcAft>
              <a:buClr>
                <a:schemeClr val="dk1"/>
              </a:buClr>
              <a:buSzPts val="2000"/>
              <a:buNone/>
            </a:pPr>
            <a:r>
              <a:t/>
            </a:r>
            <a:endParaRPr b="0" i="0" sz="2000"/>
          </a:p>
        </p:txBody>
      </p:sp>
      <p:pic>
        <p:nvPicPr>
          <p:cNvPr id="717" name="Google Shape;717;p63"/>
          <p:cNvPicPr preferRelativeResize="0"/>
          <p:nvPr/>
        </p:nvPicPr>
        <p:blipFill rotWithShape="1">
          <a:blip r:embed="rId3">
            <a:alphaModFix/>
          </a:blip>
          <a:srcRect b="0" l="0" r="0" t="0"/>
          <a:stretch/>
        </p:blipFill>
        <p:spPr>
          <a:xfrm>
            <a:off x="1180002" y="3740545"/>
            <a:ext cx="3547358" cy="85808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18" name="Google Shape;718;p6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RENAME COLUMN IN TABLE</a:t>
            </a:r>
            <a:endParaRPr/>
          </a:p>
        </p:txBody>
      </p:sp>
      <p:sp>
        <p:nvSpPr>
          <p:cNvPr id="724" name="Google Shape;724;p64"/>
          <p:cNvSpPr txBox="1"/>
          <p:nvPr>
            <p:ph idx="1" type="body"/>
          </p:nvPr>
        </p:nvSpPr>
        <p:spPr>
          <a:xfrm>
            <a:off x="628651" y="1930401"/>
            <a:ext cx="6783665" cy="2330882"/>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1" i="0" lang="en-US" sz="2000"/>
              <a:t>SYNTAX:</a:t>
            </a:r>
            <a:endParaRPr b="0" i="0" sz="2000"/>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ALTER</a:t>
            </a:r>
            <a:r>
              <a:rPr b="0" i="0" lang="en-US" sz="2000"/>
              <a:t> </a:t>
            </a:r>
            <a:r>
              <a:rPr b="1" i="0" lang="en-US" sz="2000"/>
              <a:t>TABLE</a:t>
            </a:r>
            <a:r>
              <a:rPr b="0" i="0" lang="en-US" sz="2000"/>
              <a:t> table_name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CHANGE </a:t>
            </a:r>
            <a:r>
              <a:rPr b="1" i="0" lang="en-US" sz="2000"/>
              <a:t>COLUMN</a:t>
            </a:r>
            <a:r>
              <a:rPr b="0" i="0" lang="en-US" sz="2000"/>
              <a:t> old_name new_name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column_definition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 </a:t>
            </a:r>
            <a:r>
              <a:rPr b="1" i="0" lang="en-US" sz="2000"/>
              <a:t>FIRST</a:t>
            </a:r>
            <a:r>
              <a:rPr b="0" i="0" lang="en-US" sz="2000"/>
              <a:t> | </a:t>
            </a:r>
            <a:r>
              <a:rPr b="1" i="0" lang="en-US" sz="2000"/>
              <a:t>AFTER</a:t>
            </a:r>
            <a:r>
              <a:rPr b="0" i="0" lang="en-US" sz="2000"/>
              <a:t> column_name ]  </a:t>
            </a:r>
            <a:endParaRPr/>
          </a:p>
          <a:p>
            <a:pPr indent="-228600" lvl="0" marL="228600" rtl="0" algn="just">
              <a:lnSpc>
                <a:spcPct val="90000"/>
              </a:lnSpc>
              <a:spcBef>
                <a:spcPts val="1000"/>
              </a:spcBef>
              <a:spcAft>
                <a:spcPts val="0"/>
              </a:spcAft>
              <a:buClr>
                <a:schemeClr val="dk1"/>
              </a:buClr>
              <a:buSzPts val="2000"/>
              <a:buChar char="•"/>
            </a:pPr>
            <a:r>
              <a:rPr i="0" lang="en-US" sz="2000"/>
              <a:t>For Example:-</a:t>
            </a:r>
            <a:endParaRPr/>
          </a:p>
        </p:txBody>
      </p:sp>
      <p:pic>
        <p:nvPicPr>
          <p:cNvPr id="725" name="Google Shape;725;p64"/>
          <p:cNvPicPr preferRelativeResize="0"/>
          <p:nvPr/>
        </p:nvPicPr>
        <p:blipFill rotWithShape="1">
          <a:blip r:embed="rId3">
            <a:alphaModFix/>
          </a:blip>
          <a:srcRect b="0" l="0" r="0" t="0"/>
          <a:stretch/>
        </p:blipFill>
        <p:spPr>
          <a:xfrm>
            <a:off x="1187455" y="4400475"/>
            <a:ext cx="4678466" cy="81126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26" name="Google Shape;726;p6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RENAME TABLE</a:t>
            </a:r>
            <a:endParaRPr/>
          </a:p>
        </p:txBody>
      </p:sp>
      <p:sp>
        <p:nvSpPr>
          <p:cNvPr id="732" name="Google Shape;732;p65"/>
          <p:cNvSpPr txBox="1"/>
          <p:nvPr>
            <p:ph idx="1" type="body"/>
          </p:nvPr>
        </p:nvSpPr>
        <p:spPr>
          <a:xfrm>
            <a:off x="628651" y="1930401"/>
            <a:ext cx="6783665" cy="1498600"/>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1" i="0" lang="en-US" sz="2000"/>
              <a:t>SYNTAX:</a:t>
            </a:r>
            <a:endParaRPr b="0" i="0" sz="2000"/>
          </a:p>
          <a:p>
            <a:pPr indent="-228600" lvl="0" marL="228600" rtl="0" algn="just">
              <a:lnSpc>
                <a:spcPct val="90000"/>
              </a:lnSpc>
              <a:spcBef>
                <a:spcPts val="1000"/>
              </a:spcBef>
              <a:spcAft>
                <a:spcPts val="0"/>
              </a:spcAft>
              <a:buClr>
                <a:schemeClr val="dk1"/>
              </a:buClr>
              <a:buSzPts val="2000"/>
              <a:buFont typeface="Arial Narrow"/>
              <a:buAutoNum type="arabicPeriod"/>
            </a:pPr>
            <a:r>
              <a:rPr b="1" i="0" lang="en-US" sz="2000"/>
              <a:t>ALTER</a:t>
            </a:r>
            <a:r>
              <a:rPr b="0" i="0" lang="en-US" sz="2000"/>
              <a:t> </a:t>
            </a:r>
            <a:r>
              <a:rPr b="1" i="0" lang="en-US" sz="2000"/>
              <a:t>TABLE</a:t>
            </a:r>
            <a:r>
              <a:rPr b="0" i="0" lang="en-US" sz="2000"/>
              <a:t> table_name  </a:t>
            </a:r>
            <a:endParaRPr/>
          </a:p>
          <a:p>
            <a:pPr indent="-228600" lvl="0" marL="228600" rtl="0" algn="just">
              <a:lnSpc>
                <a:spcPct val="90000"/>
              </a:lnSpc>
              <a:spcBef>
                <a:spcPts val="1000"/>
              </a:spcBef>
              <a:spcAft>
                <a:spcPts val="0"/>
              </a:spcAft>
              <a:buClr>
                <a:schemeClr val="dk1"/>
              </a:buClr>
              <a:buSzPts val="2000"/>
              <a:buFont typeface="Arial Narrow"/>
              <a:buAutoNum type="arabicPeriod"/>
            </a:pPr>
            <a:r>
              <a:rPr b="0" i="0" lang="en-US" sz="2000"/>
              <a:t>RENAME </a:t>
            </a:r>
            <a:r>
              <a:rPr b="1" i="0" lang="en-US" sz="2000"/>
              <a:t>TO</a:t>
            </a:r>
            <a:r>
              <a:rPr b="0" i="0" lang="en-US" sz="2000"/>
              <a:t> new_table_name;  </a:t>
            </a:r>
            <a:endParaRPr/>
          </a:p>
          <a:p>
            <a:pPr indent="0" lvl="0" marL="0" rtl="0" algn="l">
              <a:lnSpc>
                <a:spcPct val="90000"/>
              </a:lnSpc>
              <a:spcBef>
                <a:spcPts val="1000"/>
              </a:spcBef>
              <a:spcAft>
                <a:spcPts val="0"/>
              </a:spcAft>
              <a:buClr>
                <a:schemeClr val="dk1"/>
              </a:buClr>
              <a:buSzPts val="2000"/>
              <a:buNone/>
            </a:pPr>
            <a:r>
              <a:rPr lang="en-US" sz="2000"/>
              <a:t>For example:-</a:t>
            </a:r>
            <a:endParaRPr/>
          </a:p>
        </p:txBody>
      </p:sp>
      <p:pic>
        <p:nvPicPr>
          <p:cNvPr id="733" name="Google Shape;733;p65"/>
          <p:cNvPicPr preferRelativeResize="0"/>
          <p:nvPr/>
        </p:nvPicPr>
        <p:blipFill rotWithShape="1">
          <a:blip r:embed="rId3">
            <a:alphaModFix/>
          </a:blip>
          <a:srcRect b="0" l="0" r="0" t="0"/>
          <a:stretch/>
        </p:blipFill>
        <p:spPr>
          <a:xfrm>
            <a:off x="978584" y="3571043"/>
            <a:ext cx="5058427" cy="245336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34" name="Google Shape;734;p65"/>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6"/>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TRUNCATE TABLE</a:t>
            </a:r>
            <a:endParaRPr sz="4000">
              <a:solidFill>
                <a:srgbClr val="00468D"/>
              </a:solidFill>
              <a:latin typeface="Calibri"/>
              <a:ea typeface="Calibri"/>
              <a:cs typeface="Calibri"/>
              <a:sym typeface="Calibri"/>
            </a:endParaRPr>
          </a:p>
        </p:txBody>
      </p:sp>
      <p:sp>
        <p:nvSpPr>
          <p:cNvPr id="740" name="Google Shape;740;p66"/>
          <p:cNvSpPr txBox="1"/>
          <p:nvPr>
            <p:ph idx="1" type="body"/>
          </p:nvPr>
        </p:nvSpPr>
        <p:spPr>
          <a:xfrm>
            <a:off x="628651" y="1643050"/>
            <a:ext cx="6783665" cy="2812409"/>
          </a:xfrm>
          <a:prstGeom prst="rect">
            <a:avLst/>
          </a:prstGeom>
          <a:noFill/>
          <a:ln>
            <a:noFill/>
          </a:ln>
        </p:spPr>
        <p:txBody>
          <a:bodyPr anchorCtr="0" anchor="ctr" bIns="45700" lIns="91425" spcFirstLastPara="1" rIns="91425" wrap="square" tIns="45700">
            <a:noAutofit/>
          </a:bodyPr>
          <a:lstStyle/>
          <a:p>
            <a:pPr indent="-101600" lvl="0" marL="228600" rtl="0" algn="l">
              <a:lnSpc>
                <a:spcPct val="90000"/>
              </a:lnSpc>
              <a:spcBef>
                <a:spcPts val="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The TRUNCATE statement in MySQL removes the complete data without removing its structure. It is a part of </a:t>
            </a:r>
            <a:r>
              <a:rPr b="1" lang="en-US" sz="2000"/>
              <a:t>DDL or data definition language</a:t>
            </a:r>
            <a:r>
              <a:rPr lang="en-US" sz="2000"/>
              <a:t> </a:t>
            </a:r>
            <a:r>
              <a:rPr b="1" lang="en-US" sz="2000"/>
              <a:t>command</a:t>
            </a:r>
            <a:r>
              <a:rPr lang="en-US" sz="2000"/>
              <a:t>. </a:t>
            </a:r>
            <a:endParaRPr/>
          </a:p>
          <a:p>
            <a:pPr indent="-228600" lvl="0" marL="228600" rtl="0" algn="l">
              <a:lnSpc>
                <a:spcPct val="90000"/>
              </a:lnSpc>
              <a:spcBef>
                <a:spcPts val="1000"/>
              </a:spcBef>
              <a:spcAft>
                <a:spcPts val="0"/>
              </a:spcAft>
              <a:buClr>
                <a:schemeClr val="dk1"/>
              </a:buClr>
              <a:buSzPts val="2000"/>
              <a:buChar char="•"/>
            </a:pPr>
            <a:r>
              <a:rPr lang="en-US" sz="2000"/>
              <a:t>Generally, we use this command when we want to delete an entire data from a table without removing the table structure.</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sz="2000"/>
          </a:p>
        </p:txBody>
      </p:sp>
      <p:sp>
        <p:nvSpPr>
          <p:cNvPr id="741" name="Google Shape;741;p66"/>
          <p:cNvSpPr txBox="1"/>
          <p:nvPr/>
        </p:nvSpPr>
        <p:spPr>
          <a:xfrm>
            <a:off x="785786" y="4000504"/>
            <a:ext cx="59293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66"/>
          <p:cNvSpPr txBox="1"/>
          <p:nvPr/>
        </p:nvSpPr>
        <p:spPr>
          <a:xfrm>
            <a:off x="571472" y="4071942"/>
            <a:ext cx="6072230" cy="923330"/>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SYNTAX:-</a:t>
            </a:r>
            <a:endParaRPr/>
          </a:p>
          <a:p>
            <a:pPr indent="-114300" lvl="2" marL="914400" marR="0" rtl="0" algn="just">
              <a:spcBef>
                <a:spcPts val="0"/>
              </a:spcBef>
              <a:spcAft>
                <a:spcPts val="0"/>
              </a:spcAft>
              <a:buClr>
                <a:schemeClr val="dk1"/>
              </a:buClr>
              <a:buSzPts val="1800"/>
              <a:buFont typeface="Arial Narrow"/>
              <a:buAutoNum type="arabicPeriod"/>
            </a:pPr>
            <a:r>
              <a:rPr b="1" i="0" lang="en-US" sz="1800" u="none" cap="none" strike="noStrike">
                <a:solidFill>
                  <a:schemeClr val="dk1"/>
                </a:solidFill>
                <a:latin typeface="Calibri"/>
                <a:ea typeface="Calibri"/>
                <a:cs typeface="Calibri"/>
                <a:sym typeface="Calibri"/>
              </a:rPr>
              <a:t>TRUNCATE</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TABLE</a:t>
            </a:r>
            <a:r>
              <a:rPr b="0" i="0" lang="en-US" sz="1800" u="none" cap="none" strike="noStrike">
                <a:solidFill>
                  <a:schemeClr val="dk1"/>
                </a:solidFill>
                <a:latin typeface="Calibri"/>
                <a:ea typeface="Calibri"/>
                <a:cs typeface="Calibri"/>
                <a:sym typeface="Calibri"/>
              </a:rPr>
              <a:t>] table_name;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743" name="Google Shape;743;p66"/>
          <p:cNvPicPr preferRelativeResize="0"/>
          <p:nvPr/>
        </p:nvPicPr>
        <p:blipFill rotWithShape="1">
          <a:blip r:embed="rId3">
            <a:alphaModFix/>
          </a:blip>
          <a:srcRect b="0" l="0" r="0" t="0"/>
          <a:stretch/>
        </p:blipFill>
        <p:spPr>
          <a:xfrm>
            <a:off x="1857356" y="4786322"/>
            <a:ext cx="4129270" cy="85541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44" name="Google Shape;744;p6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7"/>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TRUNCATE TABLE</a:t>
            </a:r>
            <a:endParaRPr sz="3200">
              <a:solidFill>
                <a:srgbClr val="00468D"/>
              </a:solidFill>
              <a:latin typeface="Calibri"/>
              <a:ea typeface="Calibri"/>
              <a:cs typeface="Calibri"/>
              <a:sym typeface="Calibri"/>
            </a:endParaRPr>
          </a:p>
        </p:txBody>
      </p:sp>
      <p:sp>
        <p:nvSpPr>
          <p:cNvPr id="750" name="Google Shape;750;p67"/>
          <p:cNvSpPr txBox="1"/>
          <p:nvPr>
            <p:ph idx="1" type="body"/>
          </p:nvPr>
        </p:nvSpPr>
        <p:spPr>
          <a:xfrm>
            <a:off x="628651" y="1643050"/>
            <a:ext cx="6783665" cy="281240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t/>
            </a:r>
            <a:endParaRPr sz="1800"/>
          </a:p>
          <a:p>
            <a:pPr indent="-514350" lvl="0" marL="514350" rtl="0" algn="l">
              <a:lnSpc>
                <a:spcPct val="90000"/>
              </a:lnSpc>
              <a:spcBef>
                <a:spcPts val="1000"/>
              </a:spcBef>
              <a:spcAft>
                <a:spcPts val="0"/>
              </a:spcAft>
              <a:buClr>
                <a:schemeClr val="dk1"/>
              </a:buClr>
              <a:buSzPts val="2000"/>
              <a:buNone/>
            </a:pPr>
            <a:r>
              <a:t/>
            </a:r>
            <a:endParaRPr sz="2000"/>
          </a:p>
        </p:txBody>
      </p:sp>
      <p:sp>
        <p:nvSpPr>
          <p:cNvPr id="751" name="Google Shape;751;p67"/>
          <p:cNvSpPr txBox="1"/>
          <p:nvPr/>
        </p:nvSpPr>
        <p:spPr>
          <a:xfrm>
            <a:off x="785786" y="1428736"/>
            <a:ext cx="6858048"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cannot use the </a:t>
            </a:r>
            <a:r>
              <a:rPr b="1" lang="en-US" sz="2000">
                <a:solidFill>
                  <a:schemeClr val="dk1"/>
                </a:solidFill>
                <a:latin typeface="Calibri"/>
                <a:ea typeface="Calibri"/>
                <a:cs typeface="Calibri"/>
                <a:sym typeface="Calibri"/>
              </a:rPr>
              <a:t>WHERE</a:t>
            </a:r>
            <a:r>
              <a:rPr lang="en-US" sz="2000">
                <a:solidFill>
                  <a:schemeClr val="dk1"/>
                </a:solidFill>
                <a:latin typeface="Calibri"/>
                <a:ea typeface="Calibri"/>
                <a:cs typeface="Calibri"/>
                <a:sym typeface="Calibri"/>
              </a:rPr>
              <a:t> clause with this command so that filtering of records is not possible.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a:t>
            </a:r>
            <a:r>
              <a:rPr b="1" lang="en-US" sz="2000">
                <a:solidFill>
                  <a:schemeClr val="dk1"/>
                </a:solidFill>
                <a:latin typeface="Calibri"/>
                <a:ea typeface="Calibri"/>
                <a:cs typeface="Calibri"/>
                <a:sym typeface="Calibri"/>
              </a:rPr>
              <a:t>cannot rollback the deleted data</a:t>
            </a:r>
            <a:r>
              <a:rPr lang="en-US" sz="2000">
                <a:solidFill>
                  <a:schemeClr val="dk1"/>
                </a:solidFill>
                <a:latin typeface="Calibri"/>
                <a:ea typeface="Calibri"/>
                <a:cs typeface="Calibri"/>
                <a:sym typeface="Calibri"/>
              </a:rPr>
              <a:t> after executing this command because the log is not maintained while performing this operation.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cannot use the truncate statement when a table is referenced by a </a:t>
            </a:r>
            <a:r>
              <a:rPr b="1" lang="en-US" sz="2000">
                <a:solidFill>
                  <a:schemeClr val="dk1"/>
                </a:solidFill>
                <a:latin typeface="Calibri"/>
                <a:ea typeface="Calibri"/>
                <a:cs typeface="Calibri"/>
                <a:sym typeface="Calibri"/>
              </a:rPr>
              <a:t>foreign key</a:t>
            </a:r>
            <a:r>
              <a:rPr lang="en-US" sz="2000">
                <a:solidFill>
                  <a:schemeClr val="dk1"/>
                </a:solidFill>
                <a:latin typeface="Calibri"/>
                <a:ea typeface="Calibri"/>
                <a:cs typeface="Calibri"/>
                <a:sym typeface="Calibri"/>
              </a:rPr>
              <a:t> or participates in an </a:t>
            </a:r>
            <a:r>
              <a:rPr b="1" lang="en-US" sz="2000">
                <a:solidFill>
                  <a:schemeClr val="dk1"/>
                </a:solidFill>
                <a:latin typeface="Calibri"/>
                <a:ea typeface="Calibri"/>
                <a:cs typeface="Calibri"/>
                <a:sym typeface="Calibri"/>
              </a:rPr>
              <a:t>indexed view</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TRUNCATE command doesn't fire DELETE </a:t>
            </a:r>
            <a:r>
              <a:rPr b="1" lang="en-US" sz="2000">
                <a:solidFill>
                  <a:schemeClr val="dk1"/>
                </a:solidFill>
                <a:latin typeface="Calibri"/>
                <a:ea typeface="Calibri"/>
                <a:cs typeface="Calibri"/>
                <a:sym typeface="Calibri"/>
              </a:rPr>
              <a:t>triggers</a:t>
            </a:r>
            <a:r>
              <a:rPr lang="en-US" sz="2000">
                <a:solidFill>
                  <a:schemeClr val="dk1"/>
                </a:solidFill>
                <a:latin typeface="Calibri"/>
                <a:ea typeface="Calibri"/>
                <a:cs typeface="Calibri"/>
                <a:sym typeface="Calibri"/>
              </a:rPr>
              <a:t> associated with the table that is being truncated because it does not operate on individual rows.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52" name="Google Shape;752;p6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8"/>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DESCRIBE TABLE</a:t>
            </a:r>
            <a:endParaRPr/>
          </a:p>
        </p:txBody>
      </p:sp>
      <p:sp>
        <p:nvSpPr>
          <p:cNvPr id="758" name="Google Shape;758;p68"/>
          <p:cNvSpPr txBox="1"/>
          <p:nvPr>
            <p:ph idx="1" type="body"/>
          </p:nvPr>
        </p:nvSpPr>
        <p:spPr>
          <a:xfrm>
            <a:off x="609244" y="1690688"/>
            <a:ext cx="6783665" cy="464796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DESCRIBE means to show the information in detail. </a:t>
            </a:r>
            <a:endParaRPr sz="2000">
              <a:solidFill>
                <a:srgbClr val="333333"/>
              </a:solidFill>
            </a:endParaRPr>
          </a:p>
          <a:p>
            <a:pPr indent="-228600" lvl="0" marL="228600" rtl="0" algn="l">
              <a:lnSpc>
                <a:spcPct val="90000"/>
              </a:lnSpc>
              <a:spcBef>
                <a:spcPts val="1000"/>
              </a:spcBef>
              <a:spcAft>
                <a:spcPts val="0"/>
              </a:spcAft>
              <a:buClr>
                <a:srgbClr val="333333"/>
              </a:buClr>
              <a:buSzPts val="2000"/>
              <a:buChar char="•"/>
            </a:pPr>
            <a:r>
              <a:rPr b="1" i="0" lang="en-US" sz="2000">
                <a:solidFill>
                  <a:srgbClr val="333333"/>
                </a:solidFill>
              </a:rPr>
              <a:t>DESCRIBE command to show the structure of our table</a:t>
            </a:r>
            <a:r>
              <a:rPr b="0" i="0" lang="en-US" sz="2000">
                <a:solidFill>
                  <a:srgbClr val="333333"/>
                </a:solidFill>
              </a:rPr>
              <a:t>, such as column names, constraints on column names, etc. The </a:t>
            </a:r>
            <a:r>
              <a:rPr b="1" i="0" lang="en-US" sz="2000">
                <a:solidFill>
                  <a:srgbClr val="333333"/>
                </a:solidFill>
              </a:rPr>
              <a:t>DESC</a:t>
            </a:r>
            <a:r>
              <a:rPr b="0" i="0" lang="en-US" sz="2000">
                <a:solidFill>
                  <a:srgbClr val="333333"/>
                </a:solidFill>
              </a:rPr>
              <a:t> command is a short form of the DESCRIBE command. Both DESCRIBE and DESC command are equivalent and case sensitive.</a:t>
            </a:r>
            <a:endParaRPr/>
          </a:p>
          <a:p>
            <a:pPr indent="-228600" lvl="0" marL="228600" rtl="0" algn="just">
              <a:lnSpc>
                <a:spcPct val="90000"/>
              </a:lnSpc>
              <a:spcBef>
                <a:spcPts val="1000"/>
              </a:spcBef>
              <a:spcAft>
                <a:spcPts val="0"/>
              </a:spcAft>
              <a:buClr>
                <a:schemeClr val="dk1"/>
              </a:buClr>
              <a:buSzPts val="2000"/>
              <a:buChar char="•"/>
            </a:pPr>
            <a:r>
              <a:rPr b="1" i="0" lang="en-US" sz="2000"/>
              <a:t>Syntax</a:t>
            </a:r>
            <a:endParaRPr/>
          </a:p>
          <a:p>
            <a:pPr indent="0" lvl="0" marL="0" rtl="0" algn="just">
              <a:lnSpc>
                <a:spcPct val="90000"/>
              </a:lnSpc>
              <a:spcBef>
                <a:spcPts val="1000"/>
              </a:spcBef>
              <a:spcAft>
                <a:spcPts val="0"/>
              </a:spcAft>
              <a:buClr>
                <a:schemeClr val="dk1"/>
              </a:buClr>
              <a:buSzPts val="2000"/>
              <a:buNone/>
            </a:pPr>
            <a:r>
              <a:rPr b="0" i="0" lang="en-US" sz="2000"/>
              <a:t>          {DESCRIBE | </a:t>
            </a:r>
            <a:r>
              <a:rPr b="1" i="0" lang="en-US" sz="2000"/>
              <a:t>DESC</a:t>
            </a:r>
            <a:r>
              <a:rPr b="0" i="0" lang="en-US" sz="2000"/>
              <a:t>} table_name;  </a:t>
            </a:r>
            <a:endParaRPr/>
          </a:p>
          <a:p>
            <a:pPr indent="0" lvl="0" marL="0" rtl="0" algn="just">
              <a:lnSpc>
                <a:spcPct val="90000"/>
              </a:lnSpc>
              <a:spcBef>
                <a:spcPts val="1000"/>
              </a:spcBef>
              <a:spcAft>
                <a:spcPts val="0"/>
              </a:spcAft>
              <a:buClr>
                <a:schemeClr val="dk1"/>
              </a:buClr>
              <a:buSzPts val="2000"/>
              <a:buNone/>
            </a:pPr>
            <a:r>
              <a:rPr lang="en-US" sz="2000"/>
              <a:t>For example:-</a:t>
            </a:r>
            <a:endParaRPr/>
          </a:p>
          <a:p>
            <a:pPr indent="0" lvl="0" marL="0" rtl="0" algn="just">
              <a:lnSpc>
                <a:spcPct val="90000"/>
              </a:lnSpc>
              <a:spcBef>
                <a:spcPts val="1000"/>
              </a:spcBef>
              <a:spcAft>
                <a:spcPts val="0"/>
              </a:spcAft>
              <a:buClr>
                <a:schemeClr val="dk1"/>
              </a:buClr>
              <a:buSzPts val="2000"/>
              <a:buNone/>
            </a:pPr>
            <a:r>
              <a:t/>
            </a:r>
            <a:endParaRPr b="0" i="0" sz="2000"/>
          </a:p>
          <a:p>
            <a:pPr indent="0" lvl="0" marL="0" rtl="0" algn="just">
              <a:lnSpc>
                <a:spcPct val="90000"/>
              </a:lnSpc>
              <a:spcBef>
                <a:spcPts val="1000"/>
              </a:spcBef>
              <a:spcAft>
                <a:spcPts val="0"/>
              </a:spcAft>
              <a:buClr>
                <a:schemeClr val="dk1"/>
              </a:buClr>
              <a:buSzPts val="2000"/>
              <a:buNone/>
            </a:pPr>
            <a:r>
              <a:t/>
            </a:r>
            <a:endParaRPr b="0" i="0" sz="2000"/>
          </a:p>
          <a:p>
            <a:pPr indent="0" lvl="0" marL="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000"/>
              <a:buNone/>
            </a:pPr>
            <a:r>
              <a:t/>
            </a:r>
            <a:endParaRPr b="0" i="0" sz="2000"/>
          </a:p>
          <a:p>
            <a:pPr indent="-101600" lvl="0" marL="228600" rtl="0" algn="l">
              <a:lnSpc>
                <a:spcPct val="90000"/>
              </a:lnSpc>
              <a:spcBef>
                <a:spcPts val="1000"/>
              </a:spcBef>
              <a:spcAft>
                <a:spcPts val="0"/>
              </a:spcAft>
              <a:buClr>
                <a:schemeClr val="dk1"/>
              </a:buClr>
              <a:buSzPts val="2000"/>
              <a:buNone/>
            </a:pPr>
            <a:r>
              <a:t/>
            </a:r>
            <a:endParaRPr sz="2000"/>
          </a:p>
        </p:txBody>
      </p:sp>
      <p:pic>
        <p:nvPicPr>
          <p:cNvPr id="759" name="Google Shape;759;p68"/>
          <p:cNvPicPr preferRelativeResize="0"/>
          <p:nvPr/>
        </p:nvPicPr>
        <p:blipFill rotWithShape="1">
          <a:blip r:embed="rId3">
            <a:alphaModFix/>
          </a:blip>
          <a:srcRect b="0" l="0" r="0" t="0"/>
          <a:stretch/>
        </p:blipFill>
        <p:spPr>
          <a:xfrm>
            <a:off x="1857356" y="4429132"/>
            <a:ext cx="4206053" cy="188797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60" name="Google Shape;760;p6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9"/>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DROP TABLE</a:t>
            </a:r>
            <a:endParaRPr/>
          </a:p>
        </p:txBody>
      </p:sp>
      <p:sp>
        <p:nvSpPr>
          <p:cNvPr id="766" name="Google Shape;766;p69"/>
          <p:cNvSpPr txBox="1"/>
          <p:nvPr>
            <p:ph idx="1" type="body"/>
          </p:nvPr>
        </p:nvSpPr>
        <p:spPr>
          <a:xfrm>
            <a:off x="628651" y="1928802"/>
            <a:ext cx="6783665" cy="3353412"/>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333333"/>
              </a:buClr>
              <a:buSzPct val="100000"/>
              <a:buChar char="•"/>
            </a:pPr>
            <a:r>
              <a:rPr b="0" i="0" lang="en-US" sz="2200">
                <a:solidFill>
                  <a:srgbClr val="333333"/>
                </a:solidFill>
              </a:rPr>
              <a:t>MYSQL uses a Drop Table statement to delete the existing table. This statement removes the complete data of a table along with the whole structure or definition permanently from the database.</a:t>
            </a:r>
            <a:endParaRPr/>
          </a:p>
          <a:p>
            <a:pPr indent="-228600" lvl="0" marL="228600" rtl="0" algn="l">
              <a:lnSpc>
                <a:spcPct val="90000"/>
              </a:lnSpc>
              <a:spcBef>
                <a:spcPts val="1000"/>
              </a:spcBef>
              <a:spcAft>
                <a:spcPts val="0"/>
              </a:spcAft>
              <a:buClr>
                <a:schemeClr val="dk1"/>
              </a:buClr>
              <a:buSzPct val="100000"/>
              <a:buNone/>
            </a:pPr>
            <a:r>
              <a:rPr b="1" i="0" lang="en-US" sz="2000"/>
              <a:t>Syntax:</a:t>
            </a:r>
            <a:endParaRPr b="1" i="0" sz="2000"/>
          </a:p>
          <a:p>
            <a:pPr indent="0" lvl="0" marL="0" rtl="0" algn="just">
              <a:lnSpc>
                <a:spcPct val="90000"/>
              </a:lnSpc>
              <a:spcBef>
                <a:spcPts val="1000"/>
              </a:spcBef>
              <a:spcAft>
                <a:spcPts val="0"/>
              </a:spcAft>
              <a:buClr>
                <a:schemeClr val="dk1"/>
              </a:buClr>
              <a:buSzPct val="100000"/>
              <a:buNone/>
            </a:pPr>
            <a:r>
              <a:rPr b="0" i="0" lang="en-US" sz="2000"/>
              <a:t>          </a:t>
            </a:r>
            <a:r>
              <a:rPr b="1" i="0" lang="en-US" sz="2000"/>
              <a:t>DROP</a:t>
            </a:r>
            <a:r>
              <a:rPr b="0" i="0" lang="en-US" sz="2000"/>
              <a:t> </a:t>
            </a:r>
            <a:r>
              <a:rPr b="1" i="0" lang="en-US" sz="2000"/>
              <a:t>TABLE</a:t>
            </a:r>
            <a:r>
              <a:rPr b="0" i="0" lang="en-US" sz="2000"/>
              <a:t>  table_name;  </a:t>
            </a:r>
            <a:endParaRPr/>
          </a:p>
          <a:p>
            <a:pPr indent="0" lvl="0" marL="0" rtl="0" algn="just">
              <a:lnSpc>
                <a:spcPct val="90000"/>
              </a:lnSpc>
              <a:spcBef>
                <a:spcPts val="1000"/>
              </a:spcBef>
              <a:spcAft>
                <a:spcPts val="0"/>
              </a:spcAft>
              <a:buClr>
                <a:schemeClr val="dk1"/>
              </a:buClr>
              <a:buSzPct val="100000"/>
              <a:buNone/>
            </a:pPr>
            <a:r>
              <a:rPr b="0" i="0" lang="en-US" sz="2000"/>
              <a:t>           OR,  </a:t>
            </a:r>
            <a:endParaRPr/>
          </a:p>
          <a:p>
            <a:pPr indent="0" lvl="0" marL="0" rtl="0" algn="just">
              <a:lnSpc>
                <a:spcPct val="90000"/>
              </a:lnSpc>
              <a:spcBef>
                <a:spcPts val="1000"/>
              </a:spcBef>
              <a:spcAft>
                <a:spcPts val="0"/>
              </a:spcAft>
              <a:buClr>
                <a:schemeClr val="dk1"/>
              </a:buClr>
              <a:buSzPct val="100000"/>
              <a:buNone/>
            </a:pPr>
            <a:r>
              <a:rPr b="0" i="0" lang="en-US" sz="2000"/>
              <a:t>          </a:t>
            </a:r>
            <a:r>
              <a:rPr b="1" lang="en-US" sz="2000"/>
              <a:t>D</a:t>
            </a:r>
            <a:r>
              <a:rPr b="1" i="0" lang="en-US" sz="2000"/>
              <a:t>ROP</a:t>
            </a:r>
            <a:r>
              <a:rPr b="0" i="0" lang="en-US" sz="2000"/>
              <a:t> </a:t>
            </a:r>
            <a:r>
              <a:rPr b="1" i="0" lang="en-US" sz="2000"/>
              <a:t>TABLE</a:t>
            </a:r>
            <a:r>
              <a:rPr b="0" i="0" lang="en-US" sz="2000"/>
              <a:t>  schema_name.table_name;  </a:t>
            </a:r>
            <a:endParaRPr/>
          </a:p>
          <a:p>
            <a:pPr indent="0" lvl="0" marL="0" rtl="0" algn="just">
              <a:lnSpc>
                <a:spcPct val="90000"/>
              </a:lnSpc>
              <a:spcBef>
                <a:spcPts val="1000"/>
              </a:spcBef>
              <a:spcAft>
                <a:spcPts val="0"/>
              </a:spcAft>
              <a:buClr>
                <a:schemeClr val="dk1"/>
              </a:buClr>
              <a:buSzPct val="100000"/>
              <a:buNone/>
            </a:pPr>
            <a:r>
              <a:rPr b="0" i="0" lang="en-US" sz="2000"/>
              <a:t>For example:-</a:t>
            </a:r>
            <a:endParaRPr/>
          </a:p>
          <a:p>
            <a:pPr indent="0" lvl="0" marL="0" rtl="0" algn="just">
              <a:lnSpc>
                <a:spcPct val="90000"/>
              </a:lnSpc>
              <a:spcBef>
                <a:spcPts val="1000"/>
              </a:spcBef>
              <a:spcAft>
                <a:spcPts val="0"/>
              </a:spcAft>
              <a:buClr>
                <a:schemeClr val="dk1"/>
              </a:buClr>
              <a:buSzPct val="100000"/>
              <a:buNone/>
            </a:pPr>
            <a:r>
              <a:t/>
            </a:r>
            <a:endParaRPr b="0" i="0" sz="2000"/>
          </a:p>
          <a:p>
            <a:pPr indent="0" lvl="0" marL="0" rtl="0" algn="just">
              <a:lnSpc>
                <a:spcPct val="90000"/>
              </a:lnSpc>
              <a:spcBef>
                <a:spcPts val="1000"/>
              </a:spcBef>
              <a:spcAft>
                <a:spcPts val="0"/>
              </a:spcAft>
              <a:buClr>
                <a:schemeClr val="dk1"/>
              </a:buClr>
              <a:buSzPct val="100000"/>
              <a:buNone/>
            </a:pPr>
            <a:r>
              <a:rPr b="0" i="0" lang="en-US" sz="2000"/>
              <a:t> </a:t>
            </a:r>
            <a:endParaRPr sz="2000"/>
          </a:p>
        </p:txBody>
      </p:sp>
      <p:pic>
        <p:nvPicPr>
          <p:cNvPr id="767" name="Google Shape;767;p69"/>
          <p:cNvPicPr preferRelativeResize="0"/>
          <p:nvPr/>
        </p:nvPicPr>
        <p:blipFill rotWithShape="1">
          <a:blip r:embed="rId3">
            <a:alphaModFix/>
          </a:blip>
          <a:srcRect b="0" l="0" r="0" t="0"/>
          <a:stretch/>
        </p:blipFill>
        <p:spPr>
          <a:xfrm>
            <a:off x="1317618" y="4755394"/>
            <a:ext cx="3111506" cy="81674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68" name="Google Shape;768;p6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7"/>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ADVANTAGES OF DBMS</a:t>
            </a:r>
            <a:endParaRPr sz="3200">
              <a:solidFill>
                <a:srgbClr val="00468D"/>
              </a:solidFill>
              <a:latin typeface="Calibri"/>
              <a:ea typeface="Calibri"/>
              <a:cs typeface="Calibri"/>
              <a:sym typeface="Calibri"/>
            </a:endParaRPr>
          </a:p>
        </p:txBody>
      </p:sp>
      <p:sp>
        <p:nvSpPr>
          <p:cNvPr id="282" name="Google Shape;282;p7"/>
          <p:cNvSpPr txBox="1"/>
          <p:nvPr>
            <p:ph idx="1" type="body"/>
          </p:nvPr>
        </p:nvSpPr>
        <p:spPr>
          <a:xfrm>
            <a:off x="628651" y="1930400"/>
            <a:ext cx="6783665" cy="252505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Better Data Transferring</a:t>
            </a:r>
            <a:endParaRPr/>
          </a:p>
          <a:p>
            <a:pPr indent="-228600" lvl="0" marL="228600" rtl="0" algn="l">
              <a:lnSpc>
                <a:spcPct val="90000"/>
              </a:lnSpc>
              <a:spcBef>
                <a:spcPts val="1000"/>
              </a:spcBef>
              <a:spcAft>
                <a:spcPts val="0"/>
              </a:spcAft>
              <a:buClr>
                <a:schemeClr val="dk1"/>
              </a:buClr>
              <a:buSzPts val="2000"/>
              <a:buChar char="•"/>
            </a:pPr>
            <a:r>
              <a:rPr b="1" lang="en-US" sz="2000"/>
              <a:t>Better Data Security</a:t>
            </a:r>
            <a:endParaRPr/>
          </a:p>
          <a:p>
            <a:pPr indent="-228600" lvl="0" marL="228600" rtl="0" algn="l">
              <a:lnSpc>
                <a:spcPct val="90000"/>
              </a:lnSpc>
              <a:spcBef>
                <a:spcPts val="1000"/>
              </a:spcBef>
              <a:spcAft>
                <a:spcPts val="0"/>
              </a:spcAft>
              <a:buClr>
                <a:schemeClr val="dk1"/>
              </a:buClr>
              <a:buSzPts val="2000"/>
              <a:buChar char="•"/>
            </a:pPr>
            <a:r>
              <a:rPr b="1" lang="en-US" sz="2000"/>
              <a:t>Better data integration</a:t>
            </a:r>
            <a:endParaRPr/>
          </a:p>
          <a:p>
            <a:pPr indent="-228600" lvl="0" marL="228600" rtl="0" algn="l">
              <a:lnSpc>
                <a:spcPct val="90000"/>
              </a:lnSpc>
              <a:spcBef>
                <a:spcPts val="1000"/>
              </a:spcBef>
              <a:spcAft>
                <a:spcPts val="0"/>
              </a:spcAft>
              <a:buClr>
                <a:schemeClr val="dk1"/>
              </a:buClr>
              <a:buSzPts val="2000"/>
              <a:buChar char="•"/>
            </a:pPr>
            <a:r>
              <a:rPr b="1" lang="en-US" sz="2000"/>
              <a:t>Better decision making</a:t>
            </a:r>
            <a:endParaRPr/>
          </a:p>
          <a:p>
            <a:pPr indent="-228600" lvl="0" marL="228600" rtl="0" algn="l">
              <a:lnSpc>
                <a:spcPct val="90000"/>
              </a:lnSpc>
              <a:spcBef>
                <a:spcPts val="1000"/>
              </a:spcBef>
              <a:spcAft>
                <a:spcPts val="0"/>
              </a:spcAft>
              <a:buClr>
                <a:schemeClr val="dk1"/>
              </a:buClr>
              <a:buSzPts val="2000"/>
              <a:buChar char="•"/>
            </a:pPr>
            <a:r>
              <a:rPr b="1" lang="en-US" sz="2000"/>
              <a:t>Increased end-user productivity</a:t>
            </a:r>
            <a:endParaRPr/>
          </a:p>
          <a:p>
            <a:pPr indent="-228600" lvl="0" marL="228600" rtl="0" algn="l">
              <a:lnSpc>
                <a:spcPct val="90000"/>
              </a:lnSpc>
              <a:spcBef>
                <a:spcPts val="1000"/>
              </a:spcBef>
              <a:spcAft>
                <a:spcPts val="0"/>
              </a:spcAft>
              <a:buClr>
                <a:schemeClr val="dk1"/>
              </a:buClr>
              <a:buSzPts val="2000"/>
              <a:buChar char="•"/>
            </a:pPr>
            <a:r>
              <a:rPr b="1" lang="en-US" sz="2000"/>
              <a:t>Simple</a:t>
            </a:r>
            <a:endParaRPr sz="2000"/>
          </a:p>
        </p:txBody>
      </p:sp>
      <p:pic>
        <p:nvPicPr>
          <p:cNvPr id="283" name="Google Shape;283;p7"/>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0"/>
          <p:cNvSpPr txBox="1"/>
          <p:nvPr>
            <p:ph type="title"/>
          </p:nvPr>
        </p:nvSpPr>
        <p:spPr>
          <a:xfrm>
            <a:off x="609244" y="656948"/>
            <a:ext cx="6783665" cy="10337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CONSTRAINTS</a:t>
            </a:r>
            <a:endParaRPr/>
          </a:p>
        </p:txBody>
      </p:sp>
      <p:sp>
        <p:nvSpPr>
          <p:cNvPr id="774" name="Google Shape;774;p70"/>
          <p:cNvSpPr txBox="1"/>
          <p:nvPr>
            <p:ph idx="1" type="body"/>
          </p:nvPr>
        </p:nvSpPr>
        <p:spPr>
          <a:xfrm>
            <a:off x="609244" y="2121594"/>
            <a:ext cx="6783665" cy="2268738"/>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0000"/>
              </a:buClr>
              <a:buSzPct val="100000"/>
              <a:buChar char="•"/>
            </a:pPr>
            <a:r>
              <a:rPr b="0" i="0" lang="en-US" sz="2000">
                <a:solidFill>
                  <a:srgbClr val="000000"/>
                </a:solidFill>
              </a:rPr>
              <a:t>SQL constraints are used to specify rules for the data in a table.</a:t>
            </a:r>
            <a:endParaRPr/>
          </a:p>
          <a:p>
            <a:pPr indent="-228600" lvl="0" marL="228600" rtl="0" algn="l">
              <a:lnSpc>
                <a:spcPct val="90000"/>
              </a:lnSpc>
              <a:spcBef>
                <a:spcPts val="1000"/>
              </a:spcBef>
              <a:spcAft>
                <a:spcPts val="0"/>
              </a:spcAft>
              <a:buClr>
                <a:srgbClr val="000000"/>
              </a:buClr>
              <a:buSzPct val="100000"/>
              <a:buChar char="•"/>
            </a:pPr>
            <a:r>
              <a:rPr b="0" i="0" lang="en-US" sz="2000">
                <a:solidFill>
                  <a:srgbClr val="000000"/>
                </a:solidFill>
              </a:rPr>
              <a:t>Constraints are used to limit the type of data that can go into a table. This ensures the accuracy and reliability of the data in the table. If there is any violation between the constraint and the data action, the action is aborted.</a:t>
            </a:r>
            <a:endParaRPr/>
          </a:p>
          <a:p>
            <a:pPr indent="-228600" lvl="0" marL="228600" rtl="0" algn="l">
              <a:lnSpc>
                <a:spcPct val="90000"/>
              </a:lnSpc>
              <a:spcBef>
                <a:spcPts val="1000"/>
              </a:spcBef>
              <a:spcAft>
                <a:spcPts val="0"/>
              </a:spcAft>
              <a:buClr>
                <a:srgbClr val="000000"/>
              </a:buClr>
              <a:buSzPct val="100000"/>
              <a:buChar char="•"/>
            </a:pPr>
            <a:r>
              <a:rPr b="0" i="0" lang="en-US" sz="2000">
                <a:solidFill>
                  <a:srgbClr val="000000"/>
                </a:solidFill>
              </a:rPr>
              <a:t>Constraints can be column level or table level. Column level constraints apply to a column, and table level constraints apply to the whole table.</a:t>
            </a:r>
            <a:endParaRPr/>
          </a:p>
        </p:txBody>
      </p:sp>
      <p:pic>
        <p:nvPicPr>
          <p:cNvPr id="775" name="Google Shape;775;p7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1"/>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400"/>
              <a:buFont typeface="Calibri"/>
              <a:buNone/>
            </a:pPr>
            <a:r>
              <a:rPr lang="en-US">
                <a:solidFill>
                  <a:srgbClr val="00468D"/>
                </a:solidFill>
                <a:latin typeface="Calibri"/>
                <a:ea typeface="Calibri"/>
                <a:cs typeface="Calibri"/>
                <a:sym typeface="Calibri"/>
              </a:rPr>
              <a:t>CONSTRAINTS</a:t>
            </a:r>
            <a:endParaRPr>
              <a:solidFill>
                <a:srgbClr val="00468D"/>
              </a:solidFill>
              <a:latin typeface="Calibri"/>
              <a:ea typeface="Calibri"/>
              <a:cs typeface="Calibri"/>
              <a:sym typeface="Calibri"/>
            </a:endParaRPr>
          </a:p>
        </p:txBody>
      </p:sp>
      <p:sp>
        <p:nvSpPr>
          <p:cNvPr id="781" name="Google Shape;781;p71"/>
          <p:cNvSpPr txBox="1"/>
          <p:nvPr>
            <p:ph idx="1" type="body"/>
          </p:nvPr>
        </p:nvSpPr>
        <p:spPr>
          <a:xfrm>
            <a:off x="628654" y="1930400"/>
            <a:ext cx="6783665" cy="4275138"/>
          </a:xfrm>
          <a:prstGeom prst="rect">
            <a:avLst/>
          </a:prstGeom>
          <a:noFill/>
          <a:ln>
            <a:noFill/>
          </a:ln>
        </p:spPr>
        <p:txBody>
          <a:bodyPr anchorCtr="0" anchor="ctr"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None/>
            </a:pPr>
            <a:r>
              <a:rPr lang="en-US"/>
              <a:t>The following are the most common constraints used in the MySQL:</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NOT NULL</a:t>
            </a:r>
            <a:endParaRPr/>
          </a:p>
          <a:p>
            <a:pPr indent="-228600" lvl="0" marL="228600" rtl="0" algn="l">
              <a:lnSpc>
                <a:spcPct val="90000"/>
              </a:lnSpc>
              <a:spcBef>
                <a:spcPts val="1000"/>
              </a:spcBef>
              <a:spcAft>
                <a:spcPts val="0"/>
              </a:spcAft>
              <a:buClr>
                <a:schemeClr val="dk1"/>
              </a:buClr>
              <a:buSzPct val="100000"/>
              <a:buChar char="•"/>
            </a:pPr>
            <a:r>
              <a:rPr lang="en-US"/>
              <a:t>CHECK</a:t>
            </a:r>
            <a:endParaRPr/>
          </a:p>
          <a:p>
            <a:pPr indent="-228600" lvl="0" marL="228600" rtl="0" algn="l">
              <a:lnSpc>
                <a:spcPct val="90000"/>
              </a:lnSpc>
              <a:spcBef>
                <a:spcPts val="1000"/>
              </a:spcBef>
              <a:spcAft>
                <a:spcPts val="0"/>
              </a:spcAft>
              <a:buClr>
                <a:schemeClr val="dk1"/>
              </a:buClr>
              <a:buSzPct val="100000"/>
              <a:buChar char="•"/>
            </a:pPr>
            <a:r>
              <a:rPr lang="en-US"/>
              <a:t>DEFAULT</a:t>
            </a:r>
            <a:endParaRPr/>
          </a:p>
          <a:p>
            <a:pPr indent="-228600" lvl="0" marL="228600" rtl="0" algn="l">
              <a:lnSpc>
                <a:spcPct val="90000"/>
              </a:lnSpc>
              <a:spcBef>
                <a:spcPts val="1000"/>
              </a:spcBef>
              <a:spcAft>
                <a:spcPts val="0"/>
              </a:spcAft>
              <a:buClr>
                <a:schemeClr val="dk1"/>
              </a:buClr>
              <a:buSzPct val="100000"/>
              <a:buChar char="•"/>
            </a:pPr>
            <a:r>
              <a:rPr lang="en-US"/>
              <a:t>PRIMARY KEY</a:t>
            </a:r>
            <a:endParaRPr/>
          </a:p>
          <a:p>
            <a:pPr indent="-228600" lvl="0" marL="228600" rtl="0" algn="l">
              <a:lnSpc>
                <a:spcPct val="90000"/>
              </a:lnSpc>
              <a:spcBef>
                <a:spcPts val="1000"/>
              </a:spcBef>
              <a:spcAft>
                <a:spcPts val="0"/>
              </a:spcAft>
              <a:buClr>
                <a:schemeClr val="dk1"/>
              </a:buClr>
              <a:buSzPct val="100000"/>
              <a:buChar char="•"/>
            </a:pPr>
            <a:r>
              <a:rPr lang="en-US"/>
              <a:t>AUTO_INCREMENT</a:t>
            </a:r>
            <a:endParaRPr/>
          </a:p>
          <a:p>
            <a:pPr indent="-228600" lvl="0" marL="228600" rtl="0" algn="l">
              <a:lnSpc>
                <a:spcPct val="90000"/>
              </a:lnSpc>
              <a:spcBef>
                <a:spcPts val="1000"/>
              </a:spcBef>
              <a:spcAft>
                <a:spcPts val="0"/>
              </a:spcAft>
              <a:buClr>
                <a:schemeClr val="dk1"/>
              </a:buClr>
              <a:buSzPct val="100000"/>
              <a:buChar char="•"/>
            </a:pPr>
            <a:r>
              <a:rPr lang="en-US"/>
              <a:t>UNIQUE</a:t>
            </a:r>
            <a:endParaRPr/>
          </a:p>
          <a:p>
            <a:pPr indent="-228600" lvl="0" marL="228600" rtl="0" algn="l">
              <a:lnSpc>
                <a:spcPct val="90000"/>
              </a:lnSpc>
              <a:spcBef>
                <a:spcPts val="1000"/>
              </a:spcBef>
              <a:spcAft>
                <a:spcPts val="0"/>
              </a:spcAft>
              <a:buClr>
                <a:schemeClr val="dk1"/>
              </a:buClr>
              <a:buSzPct val="100000"/>
              <a:buChar char="•"/>
            </a:pPr>
            <a:r>
              <a:rPr lang="en-US"/>
              <a:t>INDEX</a:t>
            </a:r>
            <a:endParaRPr/>
          </a:p>
          <a:p>
            <a:pPr indent="-228600" lvl="0" marL="228600" rtl="0" algn="l">
              <a:lnSpc>
                <a:spcPct val="90000"/>
              </a:lnSpc>
              <a:spcBef>
                <a:spcPts val="1000"/>
              </a:spcBef>
              <a:spcAft>
                <a:spcPts val="0"/>
              </a:spcAft>
              <a:buClr>
                <a:schemeClr val="dk1"/>
              </a:buClr>
              <a:buSzPct val="100000"/>
              <a:buChar char="•"/>
            </a:pPr>
            <a:r>
              <a:rPr lang="en-US"/>
              <a:t>ENUM</a:t>
            </a:r>
            <a:endParaRPr/>
          </a:p>
          <a:p>
            <a:pPr indent="-228600" lvl="0" marL="228600" rtl="0" algn="l">
              <a:lnSpc>
                <a:spcPct val="90000"/>
              </a:lnSpc>
              <a:spcBef>
                <a:spcPts val="1000"/>
              </a:spcBef>
              <a:spcAft>
                <a:spcPts val="0"/>
              </a:spcAft>
              <a:buClr>
                <a:schemeClr val="dk1"/>
              </a:buClr>
              <a:buSzPct val="100000"/>
              <a:buChar char="•"/>
            </a:pPr>
            <a:r>
              <a:rPr lang="en-US"/>
              <a:t>FOREIGN KEY</a:t>
            </a:r>
            <a:endParaRPr/>
          </a:p>
          <a:p>
            <a:pPr indent="-90804" lvl="0" marL="228600" rtl="0" algn="l">
              <a:lnSpc>
                <a:spcPct val="90000"/>
              </a:lnSpc>
              <a:spcBef>
                <a:spcPts val="1000"/>
              </a:spcBef>
              <a:spcAft>
                <a:spcPts val="0"/>
              </a:spcAft>
              <a:buClr>
                <a:schemeClr val="dk1"/>
              </a:buClr>
              <a:buSzPct val="100000"/>
              <a:buNone/>
            </a:pPr>
            <a:r>
              <a:t/>
            </a:r>
            <a:endParaRPr/>
          </a:p>
        </p:txBody>
      </p:sp>
      <p:pic>
        <p:nvPicPr>
          <p:cNvPr id="782" name="Google Shape;782;p71"/>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2"/>
          <p:cNvSpPr txBox="1"/>
          <p:nvPr>
            <p:ph type="title"/>
          </p:nvPr>
        </p:nvSpPr>
        <p:spPr>
          <a:xfrm>
            <a:off x="609244" y="365126"/>
            <a:ext cx="6783665" cy="11573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NOT NULL CONSTRAINT</a:t>
            </a:r>
            <a:endParaRPr/>
          </a:p>
        </p:txBody>
      </p:sp>
      <p:sp>
        <p:nvSpPr>
          <p:cNvPr id="788" name="Google Shape;788;p72"/>
          <p:cNvSpPr txBox="1"/>
          <p:nvPr/>
        </p:nvSpPr>
        <p:spPr>
          <a:xfrm>
            <a:off x="609244" y="1690688"/>
            <a:ext cx="6783665" cy="193899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By default, a column can hold NULL values.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This constraint specifies that the column cannot have NULL or empty values. The below statement creates a table with NOT NULL constraint.</a:t>
            </a:r>
            <a:endParaRPr/>
          </a:p>
          <a:p>
            <a:pPr indent="-342900" lvl="0" marL="3429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a:solidFill>
                  <a:srgbClr val="000000"/>
                </a:solidFill>
                <a:latin typeface="Calibri"/>
                <a:ea typeface="Calibri"/>
                <a:cs typeface="Calibri"/>
                <a:sym typeface="Calibri"/>
              </a:rPr>
              <a:t>NOT NULL on CREATE TABLE:</a:t>
            </a:r>
            <a:endParaRPr b="1" i="0" sz="1800" u="none" cap="none" strike="noStrike">
              <a:solidFill>
                <a:schemeClr val="dk1"/>
              </a:solidFill>
              <a:latin typeface="Calibri"/>
              <a:ea typeface="Calibri"/>
              <a:cs typeface="Calibri"/>
              <a:sym typeface="Calibri"/>
            </a:endParaRPr>
          </a:p>
        </p:txBody>
      </p:sp>
      <p:pic>
        <p:nvPicPr>
          <p:cNvPr id="789" name="Google Shape;789;p72"/>
          <p:cNvPicPr preferRelativeResize="0"/>
          <p:nvPr/>
        </p:nvPicPr>
        <p:blipFill rotWithShape="1">
          <a:blip r:embed="rId3">
            <a:alphaModFix/>
          </a:blip>
          <a:srcRect b="0" l="0" r="0" t="0"/>
          <a:stretch/>
        </p:blipFill>
        <p:spPr>
          <a:xfrm>
            <a:off x="2285984" y="3643314"/>
            <a:ext cx="3389297" cy="160915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90" name="Google Shape;790;p7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3"/>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UNIQUE CONSTRAINT</a:t>
            </a:r>
            <a:endParaRPr/>
          </a:p>
        </p:txBody>
      </p:sp>
      <p:sp>
        <p:nvSpPr>
          <p:cNvPr id="796" name="Google Shape;796;p73"/>
          <p:cNvSpPr txBox="1"/>
          <p:nvPr/>
        </p:nvSpPr>
        <p:spPr>
          <a:xfrm>
            <a:off x="620341" y="1866894"/>
            <a:ext cx="6783665" cy="2862322"/>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UNIQUE constraint ensures that all values in a column are </a:t>
            </a:r>
            <a:r>
              <a:rPr lang="en-US" sz="2000">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different.</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Both the UNIQUE and PRIMARY KEY constraints provide a guarantee for uniqueness for a column or set of columns.</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A PRIMARY KEY constraint automatically has a UNIQUE constraint.</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However, you can have many UNIQUE constraints per table, but only one PRIMARY KEY constraint per table.</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a:solidFill>
                  <a:srgbClr val="000000"/>
                </a:solidFill>
                <a:latin typeface="Calibri"/>
                <a:ea typeface="Calibri"/>
                <a:cs typeface="Calibri"/>
                <a:sym typeface="Calibri"/>
              </a:rPr>
              <a:t>UNIQUE CONSTRAINT ON CREATE TABLE:</a:t>
            </a:r>
            <a:endParaRPr b="1" i="0" sz="2000">
              <a:solidFill>
                <a:srgbClr val="000000"/>
              </a:solidFill>
              <a:latin typeface="Calibri"/>
              <a:ea typeface="Calibri"/>
              <a:cs typeface="Calibri"/>
              <a:sym typeface="Calibri"/>
            </a:endParaRPr>
          </a:p>
        </p:txBody>
      </p:sp>
      <p:pic>
        <p:nvPicPr>
          <p:cNvPr id="797" name="Google Shape;797;p73"/>
          <p:cNvPicPr preferRelativeResize="0"/>
          <p:nvPr/>
        </p:nvPicPr>
        <p:blipFill rotWithShape="1">
          <a:blip r:embed="rId3">
            <a:alphaModFix/>
          </a:blip>
          <a:srcRect b="0" l="0" r="0" t="0"/>
          <a:stretch/>
        </p:blipFill>
        <p:spPr>
          <a:xfrm>
            <a:off x="1785918" y="4714884"/>
            <a:ext cx="3441533" cy="1784053"/>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798" name="Google Shape;798;p7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PRIMARY KEY CONSTRAINT</a:t>
            </a:r>
            <a:endParaRPr/>
          </a:p>
        </p:txBody>
      </p:sp>
      <p:sp>
        <p:nvSpPr>
          <p:cNvPr id="804" name="Google Shape;804;p74"/>
          <p:cNvSpPr txBox="1"/>
          <p:nvPr/>
        </p:nvSpPr>
        <p:spPr>
          <a:xfrm>
            <a:off x="609243" y="2060450"/>
            <a:ext cx="6783665" cy="224676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PRIMARY KEY constraint uniquely identifies each record in a table.</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Primary keys must contain UNIQUE values, and cannot contain NULL values.</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A table can have only ONE primary key; and in the table, this primary key can consist of single or multiple columns (fields).</a:t>
            </a:r>
            <a:endParaRPr/>
          </a:p>
          <a:p>
            <a:pPr indent="0" lvl="0" marL="0" marR="0" rtl="0" algn="l">
              <a:spcBef>
                <a:spcPts val="0"/>
              </a:spcBef>
              <a:spcAft>
                <a:spcPts val="0"/>
              </a:spcAft>
              <a:buNone/>
            </a:pPr>
            <a:r>
              <a:rPr b="1" i="0" lang="en-US" sz="2000">
                <a:solidFill>
                  <a:srgbClr val="000000"/>
                </a:solidFill>
                <a:latin typeface="Calibri"/>
                <a:ea typeface="Calibri"/>
                <a:cs typeface="Calibri"/>
                <a:sym typeface="Calibri"/>
              </a:rPr>
              <a:t>PRIMARY KEY of CREATE TABLE:</a:t>
            </a:r>
            <a:endParaRPr b="1" i="0" sz="2000">
              <a:solidFill>
                <a:srgbClr val="000000"/>
              </a:solidFill>
              <a:latin typeface="Calibri"/>
              <a:ea typeface="Calibri"/>
              <a:cs typeface="Calibri"/>
              <a:sym typeface="Calibri"/>
            </a:endParaRPr>
          </a:p>
        </p:txBody>
      </p:sp>
      <p:pic>
        <p:nvPicPr>
          <p:cNvPr id="805" name="Google Shape;805;p74"/>
          <p:cNvPicPr preferRelativeResize="0"/>
          <p:nvPr/>
        </p:nvPicPr>
        <p:blipFill rotWithShape="1">
          <a:blip r:embed="rId3">
            <a:alphaModFix/>
          </a:blip>
          <a:srcRect b="0" l="0" r="0" t="0"/>
          <a:stretch/>
        </p:blipFill>
        <p:spPr>
          <a:xfrm>
            <a:off x="2571736" y="4286256"/>
            <a:ext cx="3414133" cy="176216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806" name="Google Shape;806;p74"/>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5"/>
          <p:cNvSpPr txBox="1"/>
          <p:nvPr>
            <p:ph idx="1" type="body"/>
          </p:nvPr>
        </p:nvSpPr>
        <p:spPr>
          <a:xfrm>
            <a:off x="629325" y="1859378"/>
            <a:ext cx="6783665" cy="427509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b="1" i="0" lang="en-US" sz="2000">
                <a:solidFill>
                  <a:srgbClr val="000000"/>
                </a:solidFill>
              </a:rPr>
              <a:t>PRIMARY KEY on ALTER TABLE : </a:t>
            </a:r>
            <a:r>
              <a:rPr b="0" i="0" lang="en-US" sz="2000" u="none" cap="none" strike="noStrike">
                <a:solidFill>
                  <a:srgbClr val="000000"/>
                </a:solidFill>
              </a:rPr>
              <a:t>To create a </a:t>
            </a:r>
            <a:r>
              <a:rPr b="0" i="0" lang="en-US" sz="2000" u="none" cap="none" strike="noStrike"/>
              <a:t>PRIMARY KEY </a:t>
            </a:r>
            <a:r>
              <a:rPr b="0" i="0" lang="en-US" sz="2000" u="none" cap="none" strike="noStrike">
                <a:solidFill>
                  <a:srgbClr val="000000"/>
                </a:solidFill>
              </a:rPr>
              <a:t>constraint on the "ID" column when the table is already created</a:t>
            </a:r>
            <a:r>
              <a:rPr b="0" i="0" lang="en-US" sz="2000" u="none" cap="none" strike="noStrike">
                <a:solidFill>
                  <a:schemeClr val="dk1"/>
                </a:solidFill>
              </a:rPr>
              <a:t> ;</a:t>
            </a:r>
            <a:endParaRPr b="1" sz="2000">
              <a:solidFill>
                <a:srgbClr val="000000"/>
              </a:solidFill>
            </a:endParaRPr>
          </a:p>
          <a:p>
            <a:pPr indent="-101600" lvl="0" marL="228600" rtl="0" algn="l">
              <a:lnSpc>
                <a:spcPct val="90000"/>
              </a:lnSpc>
              <a:spcBef>
                <a:spcPts val="1000"/>
              </a:spcBef>
              <a:spcAft>
                <a:spcPts val="0"/>
              </a:spcAft>
              <a:buClr>
                <a:schemeClr val="dk1"/>
              </a:buClr>
              <a:buSzPts val="2000"/>
              <a:buNone/>
            </a:pPr>
            <a:r>
              <a:t/>
            </a:r>
            <a:endParaRPr b="1" sz="2000">
              <a:solidFill>
                <a:srgbClr val="000000"/>
              </a:solidFill>
            </a:endParaRPr>
          </a:p>
          <a:p>
            <a:pPr indent="0" lvl="0" marL="0" rtl="0" algn="l">
              <a:lnSpc>
                <a:spcPct val="90000"/>
              </a:lnSpc>
              <a:spcBef>
                <a:spcPts val="1000"/>
              </a:spcBef>
              <a:spcAft>
                <a:spcPts val="0"/>
              </a:spcAft>
              <a:buClr>
                <a:schemeClr val="dk1"/>
              </a:buClr>
              <a:buSzPts val="2000"/>
              <a:buNone/>
            </a:pPr>
            <a:r>
              <a:t/>
            </a:r>
            <a:endParaRPr b="1" sz="2000">
              <a:solidFill>
                <a:srgbClr val="000000"/>
              </a:solidFill>
            </a:endParaRPr>
          </a:p>
          <a:p>
            <a:pPr indent="-127000" lvl="0" marL="0" marR="0" rtl="0" algn="l">
              <a:lnSpc>
                <a:spcPct val="100000"/>
              </a:lnSpc>
              <a:spcBef>
                <a:spcPts val="0"/>
              </a:spcBef>
              <a:spcAft>
                <a:spcPts val="0"/>
              </a:spcAft>
              <a:buClr>
                <a:schemeClr val="dk1"/>
              </a:buClr>
              <a:buSzPts val="2000"/>
              <a:buChar char="•"/>
            </a:pPr>
            <a:r>
              <a:rPr b="1" i="0" lang="en-US" sz="2000" u="none" cap="none" strike="noStrike"/>
              <a:t>  DROP A PRIMARY KEY CONSTRAINT</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t>   To drop a PRIMARY KEY constraint, use the following SQL:</a:t>
            </a:r>
            <a:endParaRPr/>
          </a:p>
          <a:p>
            <a:pPr indent="0" lvl="0" marL="0" rtl="0" algn="l">
              <a:lnSpc>
                <a:spcPct val="90000"/>
              </a:lnSpc>
              <a:spcBef>
                <a:spcPts val="1000"/>
              </a:spcBef>
              <a:spcAft>
                <a:spcPts val="0"/>
              </a:spcAft>
              <a:buClr>
                <a:schemeClr val="dk1"/>
              </a:buClr>
              <a:buSzPts val="2000"/>
              <a:buNone/>
            </a:pPr>
            <a:r>
              <a:t/>
            </a:r>
            <a:endParaRPr b="1" sz="2000">
              <a:solidFill>
                <a:srgbClr val="000000"/>
              </a:solidFill>
            </a:endParaRPr>
          </a:p>
          <a:p>
            <a:pPr indent="0" lvl="0" marL="0" rtl="0" algn="l">
              <a:lnSpc>
                <a:spcPct val="90000"/>
              </a:lnSpc>
              <a:spcBef>
                <a:spcPts val="1000"/>
              </a:spcBef>
              <a:spcAft>
                <a:spcPts val="0"/>
              </a:spcAft>
              <a:buClr>
                <a:schemeClr val="dk1"/>
              </a:buClr>
              <a:buSzPts val="2000"/>
              <a:buNone/>
            </a:pPr>
            <a:r>
              <a:t/>
            </a:r>
            <a:endParaRPr b="1" sz="2000">
              <a:solidFill>
                <a:srgbClr val="000000"/>
              </a:solidFill>
            </a:endParaRPr>
          </a:p>
          <a:p>
            <a:pPr indent="0" lvl="0" marL="0" rtl="0" algn="l">
              <a:lnSpc>
                <a:spcPct val="90000"/>
              </a:lnSpc>
              <a:spcBef>
                <a:spcPts val="1000"/>
              </a:spcBef>
              <a:spcAft>
                <a:spcPts val="0"/>
              </a:spcAft>
              <a:buClr>
                <a:schemeClr val="dk1"/>
              </a:buClr>
              <a:buSzPts val="2000"/>
              <a:buNone/>
            </a:pPr>
            <a:r>
              <a:t/>
            </a:r>
            <a:endParaRPr b="1" sz="2000">
              <a:solidFill>
                <a:srgbClr val="000000"/>
              </a:solidFill>
            </a:endParaRPr>
          </a:p>
          <a:p>
            <a:pPr indent="0" lvl="0" marL="0" rtl="0" algn="l">
              <a:lnSpc>
                <a:spcPct val="90000"/>
              </a:lnSpc>
              <a:spcBef>
                <a:spcPts val="1000"/>
              </a:spcBef>
              <a:spcAft>
                <a:spcPts val="0"/>
              </a:spcAft>
              <a:buClr>
                <a:schemeClr val="dk1"/>
              </a:buClr>
              <a:buSzPts val="2000"/>
              <a:buNone/>
            </a:pPr>
            <a:r>
              <a:t/>
            </a:r>
            <a:endParaRPr b="1" sz="2000">
              <a:solidFill>
                <a:srgbClr val="000000"/>
              </a:solidFill>
            </a:endParaRPr>
          </a:p>
        </p:txBody>
      </p:sp>
      <p:sp>
        <p:nvSpPr>
          <p:cNvPr id="812" name="Google Shape;812;p75"/>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PRIMARY KEY CONSTRAINT</a:t>
            </a:r>
            <a:endParaRPr/>
          </a:p>
        </p:txBody>
      </p:sp>
      <p:pic>
        <p:nvPicPr>
          <p:cNvPr id="813" name="Google Shape;813;p75"/>
          <p:cNvPicPr preferRelativeResize="0"/>
          <p:nvPr/>
        </p:nvPicPr>
        <p:blipFill rotWithShape="1">
          <a:blip r:embed="rId3">
            <a:alphaModFix/>
          </a:blip>
          <a:srcRect b="0" l="0" r="0" t="0"/>
          <a:stretch/>
        </p:blipFill>
        <p:spPr>
          <a:xfrm>
            <a:off x="2071670" y="2786058"/>
            <a:ext cx="3216359" cy="85708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814" name="Google Shape;814;p75"/>
          <p:cNvPicPr preferRelativeResize="0"/>
          <p:nvPr/>
        </p:nvPicPr>
        <p:blipFill rotWithShape="1">
          <a:blip r:embed="rId4">
            <a:alphaModFix/>
          </a:blip>
          <a:srcRect b="0" l="0" r="0" t="0"/>
          <a:stretch/>
        </p:blipFill>
        <p:spPr>
          <a:xfrm>
            <a:off x="2214546" y="4357694"/>
            <a:ext cx="3216359" cy="78611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815" name="Google Shape;815;p75"/>
          <p:cNvPicPr preferRelativeResize="0"/>
          <p:nvPr/>
        </p:nvPicPr>
        <p:blipFill rotWithShape="1">
          <a:blip r:embed="rId5">
            <a:alphaModFix/>
          </a:blip>
          <a:srcRect b="0" l="0" r="0" t="0"/>
          <a:stretch/>
        </p:blipFill>
        <p:spPr>
          <a:xfrm>
            <a:off x="0" y="-26633"/>
            <a:ext cx="1194539" cy="65537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6"/>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FOREIGN KEY CONSTRAINT</a:t>
            </a:r>
            <a:endParaRPr/>
          </a:p>
        </p:txBody>
      </p:sp>
      <p:sp>
        <p:nvSpPr>
          <p:cNvPr id="821" name="Google Shape;821;p76"/>
          <p:cNvSpPr txBox="1"/>
          <p:nvPr/>
        </p:nvSpPr>
        <p:spPr>
          <a:xfrm>
            <a:off x="552635" y="2277058"/>
            <a:ext cx="6840273" cy="317009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FOREIGN KEY constraint is used to prevent actions that would destroy links between tables.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A FOREIGN KEY is a field (or collection of fields) in one table, that refers to the </a:t>
            </a:r>
            <a:r>
              <a:rPr b="0" i="0" lang="en-US"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PRIMARY KEY</a:t>
            </a:r>
            <a:r>
              <a:rPr b="0" i="0" lang="en-US" sz="2000" u="none" cap="none" strike="noStrike">
                <a:solidFill>
                  <a:schemeClr val="dk1"/>
                </a:solidFill>
                <a:latin typeface="Calibri"/>
                <a:ea typeface="Calibri"/>
                <a:cs typeface="Calibri"/>
                <a:sym typeface="Calibri"/>
              </a:rPr>
              <a:t> in another table.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table with the foreign key is called the child table, and the table with the primary key is called the referenced or parent table.</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pic>
        <p:nvPicPr>
          <p:cNvPr id="822" name="Google Shape;822;p7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77"/>
          <p:cNvSpPr txBox="1"/>
          <p:nvPr>
            <p:ph idx="1" type="body"/>
          </p:nvPr>
        </p:nvSpPr>
        <p:spPr>
          <a:xfrm>
            <a:off x="628651" y="1930401"/>
            <a:ext cx="6783665" cy="120341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u="none" cap="none" strike="noStrike"/>
              <a:t>The following SQL creates a CHECK constraint on the "Age" column when the "Persons" table is created. The CHECK constraint ensures that the age of a person must be 18, or older:</a:t>
            </a:r>
            <a:endParaRPr/>
          </a:p>
        </p:txBody>
      </p:sp>
      <p:pic>
        <p:nvPicPr>
          <p:cNvPr id="828" name="Google Shape;828;p77"/>
          <p:cNvPicPr preferRelativeResize="0"/>
          <p:nvPr/>
        </p:nvPicPr>
        <p:blipFill rotWithShape="1">
          <a:blip r:embed="rId3">
            <a:alphaModFix/>
          </a:blip>
          <a:srcRect b="0" l="0" r="0" t="0"/>
          <a:stretch/>
        </p:blipFill>
        <p:spPr>
          <a:xfrm>
            <a:off x="2357422" y="3343011"/>
            <a:ext cx="3533834" cy="2086253"/>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29" name="Google Shape;829;p77"/>
          <p:cNvSpPr txBox="1"/>
          <p:nvPr/>
        </p:nvSpPr>
        <p:spPr>
          <a:xfrm>
            <a:off x="769041" y="604838"/>
            <a:ext cx="6783665"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4000"/>
              <a:buFont typeface="Calibri"/>
              <a:buNone/>
            </a:pPr>
            <a:r>
              <a:rPr b="1" lang="en-US" sz="4000">
                <a:solidFill>
                  <a:srgbClr val="00468D"/>
                </a:solidFill>
                <a:latin typeface="Calibri"/>
                <a:ea typeface="Calibri"/>
                <a:cs typeface="Calibri"/>
                <a:sym typeface="Calibri"/>
              </a:rPr>
              <a:t>CHECK CONSTRAINT</a:t>
            </a:r>
            <a:endParaRPr/>
          </a:p>
        </p:txBody>
      </p:sp>
      <p:pic>
        <p:nvPicPr>
          <p:cNvPr id="830" name="Google Shape;830;p7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4000"/>
              <a:buFont typeface="Calibri"/>
              <a:buNone/>
            </a:pPr>
            <a:r>
              <a:rPr b="1" i="0" lang="en-US" sz="4000" u="none" cap="none" strike="noStrike">
                <a:solidFill>
                  <a:srgbClr val="00468D"/>
                </a:solidFill>
                <a:latin typeface="Calibri"/>
                <a:ea typeface="Calibri"/>
                <a:cs typeface="Calibri"/>
                <a:sym typeface="Calibri"/>
              </a:rPr>
              <a:t>CHECK CONSTRAINT</a:t>
            </a:r>
            <a:endParaRPr/>
          </a:p>
        </p:txBody>
      </p:sp>
      <p:sp>
        <p:nvSpPr>
          <p:cNvPr id="836" name="Google Shape;836;p78"/>
          <p:cNvSpPr txBox="1"/>
          <p:nvPr/>
        </p:nvSpPr>
        <p:spPr>
          <a:xfrm>
            <a:off x="609601" y="1690688"/>
            <a:ext cx="6782990"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CHECK ON ALTER TABLE</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create a CHECK constraint on the "Age" column when the table is already created, use the following SQL:</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ALTER TABLE Persons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ADD CHECK (Age&gt;=18);</a:t>
            </a:r>
            <a:endParaRPr/>
          </a:p>
        </p:txBody>
      </p:sp>
      <p:pic>
        <p:nvPicPr>
          <p:cNvPr id="837" name="Google Shape;837;p78"/>
          <p:cNvPicPr preferRelativeResize="0"/>
          <p:nvPr>
            <p:ph idx="1" type="body"/>
          </p:nvPr>
        </p:nvPicPr>
        <p:blipFill rotWithShape="1">
          <a:blip r:embed="rId3">
            <a:alphaModFix/>
          </a:blip>
          <a:srcRect b="0" l="0" r="0" t="0"/>
          <a:stretch/>
        </p:blipFill>
        <p:spPr>
          <a:xfrm>
            <a:off x="2475512" y="3536097"/>
            <a:ext cx="3239496" cy="1861526"/>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838" name="Google Shape;838;p7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79"/>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DEFAULT CONSTRAINT</a:t>
            </a:r>
            <a:endParaRPr/>
          </a:p>
        </p:txBody>
      </p:sp>
      <p:sp>
        <p:nvSpPr>
          <p:cNvPr id="844" name="Google Shape;844;p79"/>
          <p:cNvSpPr txBox="1"/>
          <p:nvPr/>
        </p:nvSpPr>
        <p:spPr>
          <a:xfrm>
            <a:off x="671485" y="1579305"/>
            <a:ext cx="6783665" cy="2185214"/>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DEFAULT constraint is used to set a default value for a column.</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The default value will be added to all new records, if no other value is specified</a:t>
            </a:r>
            <a:endParaRPr/>
          </a:p>
          <a:p>
            <a:pPr indent="0" lvl="0" marL="0" marR="0" rtl="0" algn="l">
              <a:spcBef>
                <a:spcPts val="0"/>
              </a:spcBef>
              <a:spcAft>
                <a:spcPts val="0"/>
              </a:spcAft>
              <a:buNone/>
            </a:pPr>
            <a:r>
              <a:rPr b="1" i="0" lang="en-US" sz="2000">
                <a:solidFill>
                  <a:srgbClr val="000000"/>
                </a:solidFill>
                <a:latin typeface="Calibri"/>
                <a:ea typeface="Calibri"/>
                <a:cs typeface="Calibri"/>
                <a:sym typeface="Calibri"/>
              </a:rPr>
              <a:t>DEFAULT ON CREATE TABLE:</a:t>
            </a:r>
            <a:endParaRPr b="1" i="0" sz="2000">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following SQL sets a DEFAULT value for the "City" column when the "Persons" table is created: </a:t>
            </a:r>
            <a:endParaRPr b="1" i="0" sz="2000">
              <a:solidFill>
                <a:srgbClr val="000000"/>
              </a:solidFill>
              <a:latin typeface="Calibri"/>
              <a:ea typeface="Calibri"/>
              <a:cs typeface="Calibri"/>
              <a:sym typeface="Calibri"/>
            </a:endParaRPr>
          </a:p>
        </p:txBody>
      </p:sp>
      <p:pic>
        <p:nvPicPr>
          <p:cNvPr id="845" name="Google Shape;845;p79"/>
          <p:cNvPicPr preferRelativeResize="0"/>
          <p:nvPr>
            <p:ph idx="1" type="body"/>
          </p:nvPr>
        </p:nvPicPr>
        <p:blipFill rotWithShape="1">
          <a:blip r:embed="rId3">
            <a:alphaModFix/>
          </a:blip>
          <a:srcRect b="0" l="0" r="0" t="0"/>
          <a:stretch/>
        </p:blipFill>
        <p:spPr>
          <a:xfrm>
            <a:off x="785786" y="3857628"/>
            <a:ext cx="6721423" cy="2855359"/>
          </a:xfrm>
          <a:prstGeom prst="roundRect">
            <a:avLst>
              <a:gd fmla="val 4567" name="adj"/>
            </a:avLst>
          </a:prstGeom>
          <a:noFill/>
          <a:ln>
            <a:noFill/>
          </a:ln>
          <a:effectLst>
            <a:outerShdw blurRad="76200" rotWithShape="0" algn="tl" dir="7800000" dist="38100">
              <a:srgbClr val="000000">
                <a:alpha val="40000"/>
              </a:srgbClr>
            </a:outerShdw>
          </a:effectLst>
        </p:spPr>
      </p:pic>
      <p:pic>
        <p:nvPicPr>
          <p:cNvPr id="846" name="Google Shape;846;p7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RELATIONAL DATABASE(RDMS)</a:t>
            </a:r>
            <a:endParaRPr sz="3200">
              <a:solidFill>
                <a:srgbClr val="00468D"/>
              </a:solidFill>
              <a:latin typeface="Calibri"/>
              <a:ea typeface="Calibri"/>
              <a:cs typeface="Calibri"/>
              <a:sym typeface="Calibri"/>
            </a:endParaRPr>
          </a:p>
        </p:txBody>
      </p:sp>
      <p:pic>
        <p:nvPicPr>
          <p:cNvPr descr="r1.jpg" id="289" name="Google Shape;289;p8"/>
          <p:cNvPicPr preferRelativeResize="0"/>
          <p:nvPr>
            <p:ph idx="1" type="body"/>
          </p:nvPr>
        </p:nvPicPr>
        <p:blipFill rotWithShape="1">
          <a:blip r:embed="rId3">
            <a:alphaModFix/>
          </a:blip>
          <a:srcRect b="12005" l="0" r="0" t="0"/>
          <a:stretch/>
        </p:blipFill>
        <p:spPr>
          <a:xfrm>
            <a:off x="714348" y="1785926"/>
            <a:ext cx="6783388" cy="3357586"/>
          </a:xfrm>
          <a:prstGeom prst="rect">
            <a:avLst/>
          </a:prstGeom>
          <a:noFill/>
          <a:ln>
            <a:noFill/>
          </a:ln>
        </p:spPr>
      </p:pic>
      <p:pic>
        <p:nvPicPr>
          <p:cNvPr id="290" name="Google Shape;290;p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0"/>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CREATE INDEX STATEMENT</a:t>
            </a:r>
            <a:endParaRPr/>
          </a:p>
        </p:txBody>
      </p:sp>
      <p:sp>
        <p:nvSpPr>
          <p:cNvPr id="852" name="Google Shape;852;p80"/>
          <p:cNvSpPr txBox="1"/>
          <p:nvPr/>
        </p:nvSpPr>
        <p:spPr>
          <a:xfrm>
            <a:off x="675826" y="1690688"/>
            <a:ext cx="6783665"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CREATE INDEX statement is used to create indexes in tables.</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Indexes are used to retrieve data from the database more quickly than otherwise. The users cannot see the indexes, they are just used to speed up searches/queries.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a:solidFill>
                  <a:srgbClr val="000000"/>
                </a:solidFill>
                <a:latin typeface="Calibri"/>
                <a:ea typeface="Calibri"/>
                <a:cs typeface="Calibri"/>
                <a:sym typeface="Calibri"/>
              </a:rPr>
              <a:t>CREATE INDEX Syntax</a:t>
            </a:r>
            <a:endParaRPr/>
          </a:p>
          <a:p>
            <a:pPr indent="0" lvl="1" marL="45720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Creates an index on a table. Duplicate values are allowed: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CREATE INDEX </a:t>
            </a:r>
            <a:r>
              <a:rPr b="0" i="1" lang="en-US" sz="2000" u="none" cap="none" strike="noStrike">
                <a:solidFill>
                  <a:schemeClr val="dk1"/>
                </a:solidFill>
                <a:latin typeface="Calibri"/>
                <a:ea typeface="Calibri"/>
                <a:cs typeface="Calibri"/>
                <a:sym typeface="Calibri"/>
              </a:rPr>
              <a:t>index_name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ON </a:t>
            </a:r>
            <a:r>
              <a:rPr b="0" i="1" lang="en-US" sz="2000" u="none" cap="none" strike="noStrike">
                <a:solidFill>
                  <a:schemeClr val="dk1"/>
                </a:solidFill>
                <a:latin typeface="Calibri"/>
                <a:ea typeface="Calibri"/>
                <a:cs typeface="Calibri"/>
                <a:sym typeface="Calibri"/>
              </a:rPr>
              <a:t>table_name</a:t>
            </a:r>
            <a:r>
              <a:rPr b="0" i="0" lang="en-US" sz="2000" u="none" cap="none" strike="noStrike">
                <a:solidFill>
                  <a:schemeClr val="dk1"/>
                </a:solidFill>
                <a:latin typeface="Calibri"/>
                <a:ea typeface="Calibri"/>
                <a:cs typeface="Calibri"/>
                <a:sym typeface="Calibri"/>
              </a:rPr>
              <a:t> (</a:t>
            </a:r>
            <a:r>
              <a:rPr b="0" i="1" lang="en-US" sz="2000" u="none" cap="none" strike="noStrike">
                <a:solidFill>
                  <a:schemeClr val="dk1"/>
                </a:solidFill>
                <a:latin typeface="Calibri"/>
                <a:ea typeface="Calibri"/>
                <a:cs typeface="Calibri"/>
                <a:sym typeface="Calibri"/>
              </a:rPr>
              <a:t>column1</a:t>
            </a:r>
            <a:r>
              <a:rPr b="0" i="0" lang="en-US" sz="2000" u="none" cap="none" strike="noStrike">
                <a:solidFill>
                  <a:schemeClr val="dk1"/>
                </a:solidFill>
                <a:latin typeface="Calibri"/>
                <a:ea typeface="Calibri"/>
                <a:cs typeface="Calibri"/>
                <a:sym typeface="Calibri"/>
              </a:rPr>
              <a:t>, </a:t>
            </a:r>
            <a:r>
              <a:rPr b="0" i="1" lang="en-US" sz="2000" u="none" cap="none" strike="noStrike">
                <a:solidFill>
                  <a:schemeClr val="dk1"/>
                </a:solidFill>
                <a:latin typeface="Calibri"/>
                <a:ea typeface="Calibri"/>
                <a:cs typeface="Calibri"/>
                <a:sym typeface="Calibri"/>
              </a:rPr>
              <a:t>column2</a:t>
            </a:r>
            <a:r>
              <a:rPr b="0" i="0" lang="en-US" sz="20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t/>
            </a:r>
            <a:endParaRPr b="0" i="0" sz="20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000">
                <a:solidFill>
                  <a:schemeClr val="dk1"/>
                </a:solidFill>
                <a:latin typeface="Calibri"/>
                <a:ea typeface="Calibri"/>
                <a:cs typeface="Calibri"/>
                <a:sym typeface="Calibri"/>
              </a:rPr>
              <a:t>CREATE UNIQUE INDEX Syntax</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Creates a unique index on a table. Duplicate values are not allowed: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CREATE UNIQUE INDEX </a:t>
            </a:r>
            <a:r>
              <a:rPr b="0" i="1" lang="en-US" sz="2000" u="none" cap="none" strike="noStrike">
                <a:solidFill>
                  <a:schemeClr val="dk1"/>
                </a:solidFill>
                <a:latin typeface="Calibri"/>
                <a:ea typeface="Calibri"/>
                <a:cs typeface="Calibri"/>
                <a:sym typeface="Calibri"/>
              </a:rPr>
              <a:t>index_name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ON </a:t>
            </a:r>
            <a:r>
              <a:rPr b="0" i="1" lang="en-US" sz="2000" u="none" cap="none" strike="noStrike">
                <a:solidFill>
                  <a:schemeClr val="dk1"/>
                </a:solidFill>
                <a:latin typeface="Calibri"/>
                <a:ea typeface="Calibri"/>
                <a:cs typeface="Calibri"/>
                <a:sym typeface="Calibri"/>
              </a:rPr>
              <a:t>table_name</a:t>
            </a:r>
            <a:r>
              <a:rPr b="0" i="0" lang="en-US" sz="2000" u="none" cap="none" strike="noStrike">
                <a:solidFill>
                  <a:schemeClr val="dk1"/>
                </a:solidFill>
                <a:latin typeface="Calibri"/>
                <a:ea typeface="Calibri"/>
                <a:cs typeface="Calibri"/>
                <a:sym typeface="Calibri"/>
              </a:rPr>
              <a:t> (</a:t>
            </a:r>
            <a:r>
              <a:rPr b="0" i="1" lang="en-US" sz="2000" u="none" cap="none" strike="noStrike">
                <a:solidFill>
                  <a:schemeClr val="dk1"/>
                </a:solidFill>
                <a:latin typeface="Calibri"/>
                <a:ea typeface="Calibri"/>
                <a:cs typeface="Calibri"/>
                <a:sym typeface="Calibri"/>
              </a:rPr>
              <a:t>column1</a:t>
            </a:r>
            <a:r>
              <a:rPr b="0" i="0" lang="en-US" sz="2000" u="none" cap="none" strike="noStrike">
                <a:solidFill>
                  <a:schemeClr val="dk1"/>
                </a:solidFill>
                <a:latin typeface="Calibri"/>
                <a:ea typeface="Calibri"/>
                <a:cs typeface="Calibri"/>
                <a:sym typeface="Calibri"/>
              </a:rPr>
              <a:t>, </a:t>
            </a:r>
            <a:r>
              <a:rPr b="0" i="1" lang="en-US" sz="2000" u="none" cap="none" strike="noStrike">
                <a:solidFill>
                  <a:schemeClr val="dk1"/>
                </a:solidFill>
                <a:latin typeface="Calibri"/>
                <a:ea typeface="Calibri"/>
                <a:cs typeface="Calibri"/>
                <a:sym typeface="Calibri"/>
              </a:rPr>
              <a:t>column2</a:t>
            </a:r>
            <a:r>
              <a:rPr b="0" i="0" lang="en-US" sz="2000" u="none" cap="none" strike="noStrike">
                <a:solidFill>
                  <a:schemeClr val="dk1"/>
                </a:solidFill>
                <a:latin typeface="Calibri"/>
                <a:ea typeface="Calibri"/>
                <a:cs typeface="Calibri"/>
                <a:sym typeface="Calibri"/>
              </a:rPr>
              <a:t>, ...);</a:t>
            </a:r>
            <a:endParaRPr/>
          </a:p>
        </p:txBody>
      </p:sp>
      <p:pic>
        <p:nvPicPr>
          <p:cNvPr id="853" name="Google Shape;853;p80"/>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pic>
        <p:nvPicPr>
          <p:cNvPr id="858" name="Google Shape;858;p81"/>
          <p:cNvPicPr preferRelativeResize="0"/>
          <p:nvPr>
            <p:ph idx="1" type="body"/>
          </p:nvPr>
        </p:nvPicPr>
        <p:blipFill rotWithShape="1">
          <a:blip r:embed="rId3">
            <a:alphaModFix/>
          </a:blip>
          <a:srcRect b="0" l="0" r="0" t="0"/>
          <a:stretch/>
        </p:blipFill>
        <p:spPr>
          <a:xfrm>
            <a:off x="2071670" y="1928802"/>
            <a:ext cx="3339309" cy="1545455"/>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59" name="Google Shape;859;p81"/>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CREATE INDEX STATEMENT</a:t>
            </a:r>
            <a:endParaRPr/>
          </a:p>
        </p:txBody>
      </p:sp>
      <p:sp>
        <p:nvSpPr>
          <p:cNvPr id="860" name="Google Shape;860;p81"/>
          <p:cNvSpPr txBox="1"/>
          <p:nvPr/>
        </p:nvSpPr>
        <p:spPr>
          <a:xfrm>
            <a:off x="940478" y="1586429"/>
            <a:ext cx="45708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000000"/>
                </a:solidFill>
                <a:latin typeface="Quattrocento Sans"/>
                <a:ea typeface="Quattrocento Sans"/>
                <a:cs typeface="Quattrocento Sans"/>
                <a:sym typeface="Quattrocento Sans"/>
              </a:rPr>
              <a:t>Example</a:t>
            </a:r>
            <a:r>
              <a:rPr b="0" i="0" lang="en-US" sz="1800">
                <a:solidFill>
                  <a:srgbClr val="000000"/>
                </a:solidFill>
                <a:latin typeface="Quattrocento Sans"/>
                <a:ea typeface="Quattrocento Sans"/>
                <a:cs typeface="Quattrocento Sans"/>
                <a:sym typeface="Quattrocento Sans"/>
              </a:rPr>
              <a:t> :-</a:t>
            </a:r>
            <a:endParaRPr b="0" i="0" sz="1800">
              <a:solidFill>
                <a:srgbClr val="000000"/>
              </a:solidFill>
              <a:latin typeface="Quattrocento Sans"/>
              <a:ea typeface="Quattrocento Sans"/>
              <a:cs typeface="Quattrocento Sans"/>
              <a:sym typeface="Quattrocento Sans"/>
            </a:endParaRPr>
          </a:p>
        </p:txBody>
      </p:sp>
      <p:sp>
        <p:nvSpPr>
          <p:cNvPr id="861" name="Google Shape;861;p81"/>
          <p:cNvSpPr txBox="1"/>
          <p:nvPr/>
        </p:nvSpPr>
        <p:spPr>
          <a:xfrm>
            <a:off x="940478" y="3769555"/>
            <a:ext cx="6356967"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DROP INDEX Statement</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DROP INDEX statement is used to delete an index in a table.</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ALTER TABLE </a:t>
            </a:r>
            <a:r>
              <a:rPr b="0" i="1" lang="en-US" sz="2000" u="none" cap="none" strike="noStrike">
                <a:solidFill>
                  <a:schemeClr val="dk1"/>
                </a:solidFill>
                <a:latin typeface="Calibri"/>
                <a:ea typeface="Calibri"/>
                <a:cs typeface="Calibri"/>
                <a:sym typeface="Calibri"/>
              </a:rPr>
              <a:t>table_name</a:t>
            </a:r>
            <a:br>
              <a:rPr b="0" i="1"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DROP INDEX </a:t>
            </a:r>
            <a:r>
              <a:rPr b="0" i="1" lang="en-US" sz="2000" u="none" cap="none" strike="noStrike">
                <a:solidFill>
                  <a:schemeClr val="dk1"/>
                </a:solidFill>
                <a:latin typeface="Calibri"/>
                <a:ea typeface="Calibri"/>
                <a:cs typeface="Calibri"/>
                <a:sym typeface="Calibri"/>
              </a:rPr>
              <a:t>index_name</a:t>
            </a:r>
            <a:r>
              <a:rPr b="0" i="0" lang="en-US" sz="2000" u="none" cap="none" strike="noStrike">
                <a:solidFill>
                  <a:schemeClr val="dk1"/>
                </a:solidFill>
                <a:latin typeface="Calibri"/>
                <a:ea typeface="Calibri"/>
                <a:cs typeface="Calibri"/>
                <a:sym typeface="Calibri"/>
              </a:rPr>
              <a:t>;</a:t>
            </a:r>
            <a:endParaRPr/>
          </a:p>
        </p:txBody>
      </p:sp>
      <p:pic>
        <p:nvPicPr>
          <p:cNvPr id="862" name="Google Shape;862;p8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INSERT STATEMENT</a:t>
            </a:r>
            <a:endParaRPr/>
          </a:p>
        </p:txBody>
      </p:sp>
      <p:sp>
        <p:nvSpPr>
          <p:cNvPr id="868" name="Google Shape;868;p82"/>
          <p:cNvSpPr txBox="1"/>
          <p:nvPr>
            <p:ph idx="1" type="body"/>
          </p:nvPr>
        </p:nvSpPr>
        <p:spPr>
          <a:xfrm>
            <a:off x="609243" y="1690689"/>
            <a:ext cx="6783665" cy="1952625"/>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0" i="0" lang="en-US" sz="2000"/>
              <a:t>MySQL INSERT statement is used to store or add data in MySQL table within the database.</a:t>
            </a:r>
            <a:endParaRPr/>
          </a:p>
          <a:p>
            <a:pPr indent="-228600" lvl="0" marL="228600" rtl="0" algn="just">
              <a:lnSpc>
                <a:spcPct val="90000"/>
              </a:lnSpc>
              <a:spcBef>
                <a:spcPts val="1000"/>
              </a:spcBef>
              <a:spcAft>
                <a:spcPts val="0"/>
              </a:spcAft>
              <a:buClr>
                <a:schemeClr val="dk1"/>
              </a:buClr>
              <a:buSzPts val="2000"/>
              <a:buChar char="•"/>
            </a:pPr>
            <a:r>
              <a:rPr b="0" i="0" lang="en-US" sz="2000"/>
              <a:t> We can perform insertion of records in two ways using a single query in MySQL:</a:t>
            </a:r>
            <a:endParaRPr/>
          </a:p>
          <a:p>
            <a:pPr indent="-228600" lvl="1" marL="685800" rtl="0" algn="just">
              <a:lnSpc>
                <a:spcPct val="90000"/>
              </a:lnSpc>
              <a:spcBef>
                <a:spcPts val="500"/>
              </a:spcBef>
              <a:spcAft>
                <a:spcPts val="0"/>
              </a:spcAft>
              <a:buClr>
                <a:schemeClr val="dk1"/>
              </a:buClr>
              <a:buSzPts val="2000"/>
              <a:buFont typeface="Arial Narrow"/>
              <a:buAutoNum type="arabicPeriod"/>
            </a:pPr>
            <a:r>
              <a:rPr b="0" i="0" lang="en-US" sz="2000"/>
              <a:t>Insert record in a single row</a:t>
            </a:r>
            <a:endParaRPr/>
          </a:p>
          <a:p>
            <a:pPr indent="-228600" lvl="1" marL="685800" rtl="0" algn="just">
              <a:lnSpc>
                <a:spcPct val="90000"/>
              </a:lnSpc>
              <a:spcBef>
                <a:spcPts val="500"/>
              </a:spcBef>
              <a:spcAft>
                <a:spcPts val="0"/>
              </a:spcAft>
              <a:buClr>
                <a:schemeClr val="dk1"/>
              </a:buClr>
              <a:buSzPts val="2000"/>
              <a:buFont typeface="Arial Narrow"/>
              <a:buAutoNum type="arabicPeriod"/>
            </a:pPr>
            <a:r>
              <a:rPr b="0" i="0" lang="en-US" sz="2000"/>
              <a:t>Insert record in multiple rows</a:t>
            </a:r>
            <a:endParaRPr/>
          </a:p>
        </p:txBody>
      </p:sp>
      <p:pic>
        <p:nvPicPr>
          <p:cNvPr id="869" name="Google Shape;869;p82"/>
          <p:cNvPicPr preferRelativeResize="0"/>
          <p:nvPr/>
        </p:nvPicPr>
        <p:blipFill rotWithShape="1">
          <a:blip r:embed="rId3">
            <a:alphaModFix/>
          </a:blip>
          <a:srcRect b="0" l="0" r="0" t="0"/>
          <a:stretch/>
        </p:blipFill>
        <p:spPr>
          <a:xfrm>
            <a:off x="0" y="-26633"/>
            <a:ext cx="1194539" cy="655377"/>
          </a:xfrm>
          <a:prstGeom prst="rect">
            <a:avLst/>
          </a:prstGeom>
          <a:noFill/>
          <a:ln>
            <a:noFill/>
          </a:ln>
        </p:spPr>
      </p:pic>
      <p:sp>
        <p:nvSpPr>
          <p:cNvPr id="870" name="Google Shape;870;p82"/>
          <p:cNvSpPr txBox="1"/>
          <p:nvPr/>
        </p:nvSpPr>
        <p:spPr>
          <a:xfrm>
            <a:off x="571472" y="3571876"/>
            <a:ext cx="6858048" cy="15081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INSERT RECORD IN A SINGLE ROW</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Syntax:</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INSERT</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INTO</a:t>
            </a:r>
            <a:r>
              <a:rPr b="0" i="0" lang="en-US" sz="1800" u="none" cap="none" strike="noStrike">
                <a:solidFill>
                  <a:schemeClr val="dk1"/>
                </a:solidFill>
                <a:latin typeface="Calibri"/>
                <a:ea typeface="Calibri"/>
                <a:cs typeface="Calibri"/>
                <a:sym typeface="Calibri"/>
              </a:rPr>
              <a:t> table_name ( field1, field2,...fieldN )    </a:t>
            </a:r>
            <a:endParaRPr/>
          </a:p>
          <a:p>
            <a:pPr indent="0" lvl="1" marL="45720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      VALUES</a:t>
            </a:r>
            <a:r>
              <a:rPr b="0" i="0" lang="en-US" sz="1800" u="none" cap="none" strike="noStrike">
                <a:solidFill>
                  <a:schemeClr val="dk1"/>
                </a:solidFill>
                <a:latin typeface="Calibri"/>
                <a:ea typeface="Calibri"/>
                <a:cs typeface="Calibri"/>
                <a:sym typeface="Calibri"/>
              </a:rPr>
              <a:t>( value1, value2,...valueN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3"/>
          <p:cNvSpPr txBox="1"/>
          <p:nvPr>
            <p:ph idx="1" type="body"/>
          </p:nvPr>
        </p:nvSpPr>
        <p:spPr>
          <a:xfrm>
            <a:off x="628651" y="1930401"/>
            <a:ext cx="6783665" cy="132556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 If we want to store records without giving all fields, we use the following </a:t>
            </a:r>
            <a:r>
              <a:rPr b="1" i="0" lang="en-US" sz="2000">
                <a:solidFill>
                  <a:srgbClr val="333333"/>
                </a:solidFill>
              </a:rPr>
              <a:t>partial field</a:t>
            </a:r>
            <a:r>
              <a:rPr b="0" i="0" lang="en-US" sz="2000">
                <a:solidFill>
                  <a:srgbClr val="333333"/>
                </a:solidFill>
              </a:rPr>
              <a:t> statements. In such case, it is mandatory to specify field names.</a:t>
            </a:r>
            <a:endParaRPr sz="2000"/>
          </a:p>
        </p:txBody>
      </p:sp>
      <p:pic>
        <p:nvPicPr>
          <p:cNvPr id="876" name="Google Shape;876;p83"/>
          <p:cNvPicPr preferRelativeResize="0"/>
          <p:nvPr/>
        </p:nvPicPr>
        <p:blipFill rotWithShape="1">
          <a:blip r:embed="rId3">
            <a:alphaModFix/>
          </a:blip>
          <a:srcRect b="0" l="0" r="0" t="0"/>
          <a:stretch/>
        </p:blipFill>
        <p:spPr>
          <a:xfrm>
            <a:off x="1278385" y="3255963"/>
            <a:ext cx="3613743" cy="1555734"/>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77" name="Google Shape;877;p83"/>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INSERT STATEMENT</a:t>
            </a:r>
            <a:endParaRPr/>
          </a:p>
        </p:txBody>
      </p:sp>
      <p:pic>
        <p:nvPicPr>
          <p:cNvPr id="878" name="Google Shape;878;p8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SELECT STATEMENT</a:t>
            </a:r>
            <a:endParaRPr/>
          </a:p>
        </p:txBody>
      </p:sp>
      <p:sp>
        <p:nvSpPr>
          <p:cNvPr id="884" name="Google Shape;884;p84"/>
          <p:cNvSpPr txBox="1"/>
          <p:nvPr>
            <p:ph idx="1" type="body"/>
          </p:nvPr>
        </p:nvSpPr>
        <p:spPr>
          <a:xfrm>
            <a:off x="628654" y="1930400"/>
            <a:ext cx="6783665" cy="4275138"/>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The SELECT statement in MySQL is used to </a:t>
            </a:r>
            <a:r>
              <a:rPr b="1" i="0" lang="en-US" sz="2000">
                <a:solidFill>
                  <a:srgbClr val="333333"/>
                </a:solidFill>
              </a:rPr>
              <a:t>fetch data from one or more tables</a:t>
            </a:r>
            <a:r>
              <a:rPr b="0" i="0" lang="en-US" sz="2000">
                <a:solidFill>
                  <a:srgbClr val="333333"/>
                </a:solidFill>
              </a:rPr>
              <a:t>. We can retrieve records of all fields or specified fields that match specified criteria using this statement.</a:t>
            </a:r>
            <a:br>
              <a:rPr b="0" i="0" lang="en-US" sz="2000">
                <a:solidFill>
                  <a:srgbClr val="333333"/>
                </a:solidFill>
              </a:rPr>
            </a:br>
            <a:endParaRPr b="0" i="0" sz="2000">
              <a:solidFill>
                <a:srgbClr val="333333"/>
              </a:solidFill>
            </a:endParaRPr>
          </a:p>
          <a:p>
            <a:pPr indent="-228600" lvl="0" marL="228600" rtl="0" algn="l">
              <a:lnSpc>
                <a:spcPct val="90000"/>
              </a:lnSpc>
              <a:spcBef>
                <a:spcPts val="1000"/>
              </a:spcBef>
              <a:spcAft>
                <a:spcPts val="0"/>
              </a:spcAft>
              <a:buClr>
                <a:schemeClr val="dk1"/>
              </a:buClr>
              <a:buSzPts val="2000"/>
              <a:buChar char="•"/>
            </a:pPr>
            <a:r>
              <a:rPr b="1" i="0" lang="en-US" sz="2000"/>
              <a:t>SELECT STATEMENT SYNTAX</a:t>
            </a:r>
            <a:endParaRPr/>
          </a:p>
          <a:p>
            <a:pPr indent="0" lvl="0" marL="0" rtl="0" algn="just">
              <a:lnSpc>
                <a:spcPct val="90000"/>
              </a:lnSpc>
              <a:spcBef>
                <a:spcPts val="1000"/>
              </a:spcBef>
              <a:spcAft>
                <a:spcPts val="0"/>
              </a:spcAft>
              <a:buClr>
                <a:schemeClr val="dk1"/>
              </a:buClr>
              <a:buSzPts val="1800"/>
              <a:buNone/>
            </a:pPr>
            <a:r>
              <a:rPr b="1" i="0" lang="en-US" sz="1800"/>
              <a:t>SELECT</a:t>
            </a:r>
            <a:r>
              <a:rPr b="0" i="0" lang="en-US" sz="1800"/>
              <a:t> field_name1, field_name 2,... field_nameN   </a:t>
            </a:r>
            <a:endParaRPr/>
          </a:p>
          <a:p>
            <a:pPr indent="0" lvl="0" marL="0" rtl="0" algn="just">
              <a:lnSpc>
                <a:spcPct val="90000"/>
              </a:lnSpc>
              <a:spcBef>
                <a:spcPts val="1000"/>
              </a:spcBef>
              <a:spcAft>
                <a:spcPts val="0"/>
              </a:spcAft>
              <a:buClr>
                <a:schemeClr val="dk1"/>
              </a:buClr>
              <a:buSzPts val="1800"/>
              <a:buNone/>
            </a:pPr>
            <a:r>
              <a:rPr b="1" i="0" lang="en-US" sz="1800"/>
              <a:t>FROM</a:t>
            </a:r>
            <a:r>
              <a:rPr b="0" i="0" lang="en-US" sz="1800"/>
              <a:t> table_name1, table_name2...  </a:t>
            </a:r>
            <a:endParaRPr/>
          </a:p>
          <a:p>
            <a:pPr indent="0" lvl="0" marL="0" rtl="0" algn="just">
              <a:lnSpc>
                <a:spcPct val="90000"/>
              </a:lnSpc>
              <a:spcBef>
                <a:spcPts val="1000"/>
              </a:spcBef>
              <a:spcAft>
                <a:spcPts val="0"/>
              </a:spcAft>
              <a:buClr>
                <a:schemeClr val="dk1"/>
              </a:buClr>
              <a:buSzPts val="1800"/>
              <a:buNone/>
            </a:pPr>
            <a:r>
              <a:rPr b="0" i="0" lang="en-US" sz="1800"/>
              <a:t>[</a:t>
            </a:r>
            <a:r>
              <a:rPr b="1" i="0" lang="en-US" sz="1800"/>
              <a:t>WHERE</a:t>
            </a:r>
            <a:r>
              <a:rPr b="0" i="0" lang="en-US" sz="1800"/>
              <a:t> condition]  </a:t>
            </a:r>
            <a:endParaRPr/>
          </a:p>
          <a:p>
            <a:pPr indent="0" lvl="0" marL="0" rtl="0" algn="just">
              <a:lnSpc>
                <a:spcPct val="90000"/>
              </a:lnSpc>
              <a:spcBef>
                <a:spcPts val="1000"/>
              </a:spcBef>
              <a:spcAft>
                <a:spcPts val="0"/>
              </a:spcAft>
              <a:buClr>
                <a:schemeClr val="dk1"/>
              </a:buClr>
              <a:buSzPts val="1800"/>
              <a:buNone/>
            </a:pPr>
            <a:r>
              <a:rPr b="0" i="0" lang="en-US" sz="1800"/>
              <a:t>[</a:t>
            </a:r>
            <a:r>
              <a:rPr b="1" i="0" lang="en-US" sz="1800"/>
              <a:t>GROUP</a:t>
            </a:r>
            <a:r>
              <a:rPr b="0" i="0" lang="en-US" sz="1800"/>
              <a:t> </a:t>
            </a:r>
            <a:r>
              <a:rPr b="1" i="0" lang="en-US" sz="1800"/>
              <a:t>BY</a:t>
            </a:r>
            <a:r>
              <a:rPr b="0" i="0" lang="en-US" sz="1800"/>
              <a:t> field_name(s)]  </a:t>
            </a:r>
            <a:endParaRPr/>
          </a:p>
          <a:p>
            <a:pPr indent="0" lvl="0" marL="0" rtl="0" algn="just">
              <a:lnSpc>
                <a:spcPct val="90000"/>
              </a:lnSpc>
              <a:spcBef>
                <a:spcPts val="1000"/>
              </a:spcBef>
              <a:spcAft>
                <a:spcPts val="0"/>
              </a:spcAft>
              <a:buClr>
                <a:schemeClr val="dk1"/>
              </a:buClr>
              <a:buSzPts val="1800"/>
              <a:buNone/>
            </a:pPr>
            <a:r>
              <a:rPr b="0" i="0" lang="en-US" sz="1800"/>
              <a:t>[</a:t>
            </a:r>
            <a:r>
              <a:rPr b="1" i="0" lang="en-US" sz="1800"/>
              <a:t>HAVING</a:t>
            </a:r>
            <a:r>
              <a:rPr b="0" i="0" lang="en-US" sz="1800"/>
              <a:t> condition]   </a:t>
            </a:r>
            <a:endParaRPr/>
          </a:p>
          <a:p>
            <a:pPr indent="0" lvl="0" marL="0" rtl="0" algn="just">
              <a:lnSpc>
                <a:spcPct val="90000"/>
              </a:lnSpc>
              <a:spcBef>
                <a:spcPts val="1000"/>
              </a:spcBef>
              <a:spcAft>
                <a:spcPts val="0"/>
              </a:spcAft>
              <a:buClr>
                <a:schemeClr val="dk1"/>
              </a:buClr>
              <a:buSzPts val="1800"/>
              <a:buNone/>
            </a:pPr>
            <a:r>
              <a:rPr b="0" i="0" lang="en-US" sz="1800"/>
              <a:t>[</a:t>
            </a:r>
            <a:r>
              <a:rPr b="1" i="0" lang="en-US" sz="1800"/>
              <a:t>ORDER</a:t>
            </a:r>
            <a:r>
              <a:rPr b="0" i="0" lang="en-US" sz="1800"/>
              <a:t> </a:t>
            </a:r>
            <a:r>
              <a:rPr b="1" i="0" lang="en-US" sz="1800"/>
              <a:t>BY</a:t>
            </a:r>
            <a:r>
              <a:rPr b="0" i="0" lang="en-US" sz="1800"/>
              <a:t> field_name(s)]  </a:t>
            </a:r>
            <a:endParaRPr/>
          </a:p>
          <a:p>
            <a:pPr indent="0" lvl="0" marL="0" rtl="0" algn="just">
              <a:lnSpc>
                <a:spcPct val="90000"/>
              </a:lnSpc>
              <a:spcBef>
                <a:spcPts val="1000"/>
              </a:spcBef>
              <a:spcAft>
                <a:spcPts val="0"/>
              </a:spcAft>
              <a:buClr>
                <a:schemeClr val="dk1"/>
              </a:buClr>
              <a:buSzPts val="1800"/>
              <a:buNone/>
            </a:pPr>
            <a:r>
              <a:rPr b="0" i="0" lang="en-US" sz="1800"/>
              <a:t>[OFFSET M ][LIMIT N];  </a:t>
            </a:r>
            <a:endParaRPr/>
          </a:p>
        </p:txBody>
      </p:sp>
      <p:pic>
        <p:nvPicPr>
          <p:cNvPr id="885" name="Google Shape;885;p84"/>
          <p:cNvPicPr preferRelativeResize="0"/>
          <p:nvPr/>
        </p:nvPicPr>
        <p:blipFill rotWithShape="1">
          <a:blip r:embed="rId3">
            <a:alphaModFix/>
          </a:blip>
          <a:srcRect b="0" l="0" r="0" t="0"/>
          <a:stretch/>
        </p:blipFill>
        <p:spPr>
          <a:xfrm>
            <a:off x="0" y="0"/>
            <a:ext cx="1194539" cy="65537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85"/>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PARAMETER EXPLANATION</a:t>
            </a:r>
            <a:endParaRPr sz="4000">
              <a:solidFill>
                <a:srgbClr val="00468D"/>
              </a:solidFill>
              <a:latin typeface="Calibri"/>
              <a:ea typeface="Calibri"/>
              <a:cs typeface="Calibri"/>
              <a:sym typeface="Calibri"/>
            </a:endParaRPr>
          </a:p>
        </p:txBody>
      </p:sp>
      <p:graphicFrame>
        <p:nvGraphicFramePr>
          <p:cNvPr id="891" name="Google Shape;891;p85"/>
          <p:cNvGraphicFramePr/>
          <p:nvPr/>
        </p:nvGraphicFramePr>
        <p:xfrm>
          <a:off x="609244" y="1690688"/>
          <a:ext cx="3000000" cy="3000000"/>
        </p:xfrm>
        <a:graphic>
          <a:graphicData uri="http://schemas.openxmlformats.org/drawingml/2006/table">
            <a:tbl>
              <a:tblPr>
                <a:noFill/>
                <a:tableStyleId>{CB61A492-4720-41ED-B2A9-BBA141B72AF7}</a:tableStyleId>
              </a:tblPr>
              <a:tblGrid>
                <a:gridCol w="1481450"/>
                <a:gridCol w="5166800"/>
              </a:tblGrid>
              <a:tr h="181675">
                <a:tc>
                  <a:txBody>
                    <a:bodyPr/>
                    <a:lstStyle/>
                    <a:p>
                      <a:pPr indent="0" lvl="0" marL="0" marR="0" rtl="0" algn="l">
                        <a:spcBef>
                          <a:spcPts val="0"/>
                        </a:spcBef>
                        <a:spcAft>
                          <a:spcPts val="0"/>
                        </a:spcAft>
                        <a:buNone/>
                      </a:pPr>
                      <a:r>
                        <a:rPr lang="en-US" sz="1400" u="none" cap="none" strike="noStrike">
                          <a:solidFill>
                            <a:srgbClr val="000000"/>
                          </a:solidFill>
                          <a:latin typeface="Calibri"/>
                          <a:ea typeface="Calibri"/>
                          <a:cs typeface="Calibri"/>
                          <a:sym typeface="Calibri"/>
                        </a:rPr>
                        <a:t>Parameter Name</a:t>
                      </a:r>
                      <a:endParaRPr/>
                    </a:p>
                  </a:txBody>
                  <a:tcPr marT="36325" marB="36325" marR="27250" marL="27250">
                    <a:lnL cap="flat" cmpd="sng" w="9525">
                      <a:solidFill>
                        <a:srgbClr val="8021DC"/>
                      </a:solidFill>
                      <a:prstDash val="solid"/>
                      <a:round/>
                      <a:headEnd len="sm" w="sm" type="none"/>
                      <a:tailEnd len="sm" w="sm" type="none"/>
                    </a:lnL>
                    <a:lnR cap="flat" cmpd="sng" w="9525">
                      <a:solidFill>
                        <a:srgbClr val="8021DC"/>
                      </a:solidFill>
                      <a:prstDash val="solid"/>
                      <a:round/>
                      <a:headEnd len="sm" w="sm" type="none"/>
                      <a:tailEnd len="sm" w="sm" type="none"/>
                    </a:lnR>
                    <a:lnT cap="flat" cmpd="sng" w="9525">
                      <a:solidFill>
                        <a:srgbClr val="8021DC"/>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400" u="none" cap="none" strike="noStrike">
                          <a:solidFill>
                            <a:srgbClr val="000000"/>
                          </a:solidFill>
                          <a:latin typeface="Calibri"/>
                          <a:ea typeface="Calibri"/>
                          <a:cs typeface="Calibri"/>
                          <a:sym typeface="Calibri"/>
                        </a:rPr>
                        <a:t>Descriptions</a:t>
                      </a:r>
                      <a:endParaRPr/>
                    </a:p>
                  </a:txBody>
                  <a:tcPr marT="36325" marB="36325" marR="27250" marL="27250">
                    <a:lnL cap="flat" cmpd="sng" w="9525">
                      <a:solidFill>
                        <a:srgbClr val="8021DC"/>
                      </a:solidFill>
                      <a:prstDash val="solid"/>
                      <a:round/>
                      <a:headEnd len="sm" w="sm" type="none"/>
                      <a:tailEnd len="sm" w="sm" type="none"/>
                    </a:lnL>
                    <a:lnR cap="flat" cmpd="sng" w="9525">
                      <a:solidFill>
                        <a:srgbClr val="8021DC"/>
                      </a:solidFill>
                      <a:prstDash val="solid"/>
                      <a:round/>
                      <a:headEnd len="sm" w="sm" type="none"/>
                      <a:tailEnd len="sm" w="sm" type="none"/>
                    </a:lnR>
                    <a:lnT cap="flat" cmpd="sng" w="9525">
                      <a:solidFill>
                        <a:srgbClr val="8021DC"/>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593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field_name(s) or *</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used to specify one or more columns to returns in the result set. The asterisk (*) returns all fields of a table.</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75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table_name(s)</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the name of tables from which we want to fetch data.</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93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WHERE</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an optional clause. It specifies the condition that returned the matched records in the result set.</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93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GROUP BY</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optional. It collects data from multiple records and grouped them by one or more columns.</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93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HAVING</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optional. It works with the GROUP BY clause and returns only those rows whose condition is TRUE.</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75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ORDER BY</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optional. It is used for sorting the records in the result set.</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484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OFFSET</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optional. It specifies to which row returns first. By default, It starts with zero.</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84425">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LIMIT</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400" u="none" cap="none" strike="noStrike">
                          <a:solidFill>
                            <a:srgbClr val="333333"/>
                          </a:solidFill>
                          <a:latin typeface="Calibri"/>
                          <a:ea typeface="Calibri"/>
                          <a:cs typeface="Calibri"/>
                          <a:sym typeface="Calibri"/>
                        </a:rPr>
                        <a:t>It is optional. It is used to limit the number of returned records in the result set.</a:t>
                      </a:r>
                      <a:endParaRPr/>
                    </a:p>
                  </a:txBody>
                  <a:tcPr marT="24225" marB="24225" marR="18175" marL="18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pic>
        <p:nvPicPr>
          <p:cNvPr id="892" name="Google Shape;892;p85"/>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6"/>
          <p:cNvSpPr txBox="1"/>
          <p:nvPr>
            <p:ph idx="1" type="body"/>
          </p:nvPr>
        </p:nvSpPr>
        <p:spPr>
          <a:xfrm>
            <a:off x="628651" y="1930400"/>
            <a:ext cx="6783665" cy="75065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 If we want to retrieve a </a:t>
            </a:r>
            <a:r>
              <a:rPr b="1" i="0" lang="en-US" sz="2000">
                <a:solidFill>
                  <a:srgbClr val="333333"/>
                </a:solidFill>
              </a:rPr>
              <a:t>single column from the table</a:t>
            </a:r>
            <a:r>
              <a:rPr b="0" i="0" lang="en-US" sz="2000">
                <a:solidFill>
                  <a:srgbClr val="333333"/>
                </a:solidFill>
              </a:rPr>
              <a:t>, we need to execute the below query:</a:t>
            </a:r>
            <a:endParaRPr/>
          </a:p>
        </p:txBody>
      </p:sp>
      <p:pic>
        <p:nvPicPr>
          <p:cNvPr id="898" name="Google Shape;898;p86"/>
          <p:cNvPicPr preferRelativeResize="0"/>
          <p:nvPr/>
        </p:nvPicPr>
        <p:blipFill rotWithShape="1">
          <a:blip r:embed="rId3">
            <a:alphaModFix/>
          </a:blip>
          <a:srcRect b="0" l="0" r="0" t="0"/>
          <a:stretch/>
        </p:blipFill>
        <p:spPr>
          <a:xfrm>
            <a:off x="1204041" y="2858611"/>
            <a:ext cx="3367959" cy="2210525"/>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99" name="Google Shape;899;p86"/>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 SELECT STATEMENT</a:t>
            </a:r>
            <a:endParaRPr/>
          </a:p>
        </p:txBody>
      </p:sp>
      <p:pic>
        <p:nvPicPr>
          <p:cNvPr id="900" name="Google Shape;900;p8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87"/>
          <p:cNvSpPr txBox="1"/>
          <p:nvPr>
            <p:ph idx="1" type="body"/>
          </p:nvPr>
        </p:nvSpPr>
        <p:spPr>
          <a:xfrm>
            <a:off x="629841" y="1960393"/>
            <a:ext cx="6784181" cy="646331"/>
          </a:xfrm>
          <a:prstGeom prst="rect">
            <a:avLst/>
          </a:prstGeom>
          <a:noFill/>
          <a:ln>
            <a:noFill/>
          </a:ln>
        </p:spPr>
        <p:txBody>
          <a:bodyPr anchorCtr="0" anchor="ctr" bIns="45700" lIns="91425" spcFirstLastPara="1" rIns="91425" wrap="square" tIns="45700">
            <a:sp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If we want to query </a:t>
            </a:r>
            <a:r>
              <a:rPr b="1" i="0" lang="en-US" sz="2000">
                <a:solidFill>
                  <a:srgbClr val="333333"/>
                </a:solidFill>
              </a:rPr>
              <a:t>multiple columns from the table</a:t>
            </a:r>
            <a:r>
              <a:rPr b="0" i="0" lang="en-US" sz="2000">
                <a:solidFill>
                  <a:srgbClr val="333333"/>
                </a:solidFill>
              </a:rPr>
              <a:t>, we need to execute the below query:</a:t>
            </a:r>
            <a:endParaRPr sz="2000"/>
          </a:p>
        </p:txBody>
      </p:sp>
      <p:sp>
        <p:nvSpPr>
          <p:cNvPr id="906" name="Google Shape;906;p87"/>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SELECT STATEMENT</a:t>
            </a:r>
            <a:endParaRPr/>
          </a:p>
        </p:txBody>
      </p:sp>
      <p:pic>
        <p:nvPicPr>
          <p:cNvPr id="907" name="Google Shape;907;p87"/>
          <p:cNvPicPr preferRelativeResize="0"/>
          <p:nvPr/>
        </p:nvPicPr>
        <p:blipFill rotWithShape="1">
          <a:blip r:embed="rId3">
            <a:alphaModFix/>
          </a:blip>
          <a:srcRect b="0" l="0" r="0" t="0"/>
          <a:stretch/>
        </p:blipFill>
        <p:spPr>
          <a:xfrm>
            <a:off x="1165194" y="2876427"/>
            <a:ext cx="3406806" cy="233476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08" name="Google Shape;908;p8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8"/>
          <p:cNvSpPr txBox="1"/>
          <p:nvPr>
            <p:ph idx="1" type="body"/>
          </p:nvPr>
        </p:nvSpPr>
        <p:spPr>
          <a:xfrm>
            <a:off x="628651" y="1930400"/>
            <a:ext cx="6783665" cy="1567402"/>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rPr>
              <a:t> If we want to fetch data from </a:t>
            </a:r>
            <a:r>
              <a:rPr b="1" i="0" lang="en-US" sz="2000">
                <a:solidFill>
                  <a:srgbClr val="333333"/>
                </a:solidFill>
              </a:rPr>
              <a:t>all columns of the table</a:t>
            </a:r>
            <a:r>
              <a:rPr b="0" i="0" lang="en-US" sz="2000">
                <a:solidFill>
                  <a:srgbClr val="333333"/>
                </a:solidFill>
              </a:rPr>
              <a:t>, we need to use all column's names with the select statement. Specifying all column names is not convenient to the user, so MySQL uses an </a:t>
            </a:r>
            <a:r>
              <a:rPr b="1" i="0" lang="en-US" sz="2000">
                <a:solidFill>
                  <a:srgbClr val="333333"/>
                </a:solidFill>
              </a:rPr>
              <a:t>asterisk</a:t>
            </a:r>
            <a:r>
              <a:rPr b="0" i="0" lang="en-US" sz="2000">
                <a:solidFill>
                  <a:srgbClr val="333333"/>
                </a:solidFill>
              </a:rPr>
              <a:t> (*) to retrieve all column data as follows:</a:t>
            </a:r>
            <a:endParaRPr sz="2000"/>
          </a:p>
        </p:txBody>
      </p:sp>
      <p:sp>
        <p:nvSpPr>
          <p:cNvPr id="914" name="Google Shape;914;p88"/>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SELECT STATEMENT</a:t>
            </a:r>
            <a:endParaRPr/>
          </a:p>
        </p:txBody>
      </p:sp>
      <p:pic>
        <p:nvPicPr>
          <p:cNvPr id="915" name="Google Shape;915;p88"/>
          <p:cNvPicPr preferRelativeResize="0"/>
          <p:nvPr/>
        </p:nvPicPr>
        <p:blipFill rotWithShape="1">
          <a:blip r:embed="rId3">
            <a:alphaModFix/>
          </a:blip>
          <a:srcRect b="0" l="0" r="0" t="0"/>
          <a:stretch/>
        </p:blipFill>
        <p:spPr>
          <a:xfrm>
            <a:off x="2214546" y="3500438"/>
            <a:ext cx="3655380" cy="229709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16" name="Google Shape;916;p8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89"/>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WHERE CLAUSE</a:t>
            </a:r>
            <a:endParaRPr/>
          </a:p>
        </p:txBody>
      </p:sp>
      <p:sp>
        <p:nvSpPr>
          <p:cNvPr id="922" name="Google Shape;922;p89"/>
          <p:cNvSpPr txBox="1"/>
          <p:nvPr>
            <p:ph idx="1" type="body"/>
          </p:nvPr>
        </p:nvSpPr>
        <p:spPr>
          <a:xfrm>
            <a:off x="628651" y="1930400"/>
            <a:ext cx="6783665" cy="2543946"/>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0" i="0" lang="en-US" sz="2000"/>
              <a:t>MySQL WHERE Clause is used with SELECT, INSERT, UPDATE and DELETE clause to filter the results. It specifies a specific position where you have to do the operation.</a:t>
            </a:r>
            <a:endParaRPr/>
          </a:p>
          <a:p>
            <a:pPr indent="-228600" lvl="0" marL="228600" rtl="0" algn="just">
              <a:lnSpc>
                <a:spcPct val="90000"/>
              </a:lnSpc>
              <a:spcBef>
                <a:spcPts val="1000"/>
              </a:spcBef>
              <a:spcAft>
                <a:spcPts val="0"/>
              </a:spcAft>
              <a:buClr>
                <a:schemeClr val="dk1"/>
              </a:buClr>
              <a:buSzPct val="100000"/>
              <a:buChar char="•"/>
            </a:pPr>
            <a:r>
              <a:rPr b="0" i="0" lang="en-US" sz="2000"/>
              <a:t>Syntax:</a:t>
            </a:r>
            <a:endParaRPr/>
          </a:p>
          <a:p>
            <a:pPr indent="0" lvl="0" marL="0" rtl="0" algn="just">
              <a:lnSpc>
                <a:spcPct val="90000"/>
              </a:lnSpc>
              <a:spcBef>
                <a:spcPts val="1000"/>
              </a:spcBef>
              <a:spcAft>
                <a:spcPts val="0"/>
              </a:spcAft>
              <a:buClr>
                <a:schemeClr val="dk1"/>
              </a:buClr>
              <a:buSzPct val="100000"/>
              <a:buNone/>
            </a:pPr>
            <a:r>
              <a:rPr b="1" i="0" lang="en-US" sz="2000"/>
              <a:t>   WHERE</a:t>
            </a:r>
            <a:r>
              <a:rPr b="0" i="0" lang="en-US" sz="2000"/>
              <a:t> conditions;  </a:t>
            </a:r>
            <a:endParaRPr/>
          </a:p>
          <a:p>
            <a:pPr indent="0" lvl="0" marL="0" rtl="0" algn="just">
              <a:lnSpc>
                <a:spcPct val="90000"/>
              </a:lnSpc>
              <a:spcBef>
                <a:spcPts val="1000"/>
              </a:spcBef>
              <a:spcAft>
                <a:spcPts val="0"/>
              </a:spcAft>
              <a:buClr>
                <a:schemeClr val="dk1"/>
              </a:buClr>
              <a:buSzPct val="100000"/>
              <a:buNone/>
            </a:pPr>
            <a:r>
              <a:rPr b="0" i="0" lang="en-US" sz="2000"/>
              <a:t>Parameter:</a:t>
            </a:r>
            <a:endParaRPr/>
          </a:p>
          <a:p>
            <a:pPr indent="0" lvl="0" marL="0" rtl="0" algn="just">
              <a:lnSpc>
                <a:spcPct val="90000"/>
              </a:lnSpc>
              <a:spcBef>
                <a:spcPts val="1000"/>
              </a:spcBef>
              <a:spcAft>
                <a:spcPts val="0"/>
              </a:spcAft>
              <a:buClr>
                <a:schemeClr val="dk1"/>
              </a:buClr>
              <a:buSzPct val="100000"/>
              <a:buNone/>
            </a:pPr>
            <a:r>
              <a:rPr b="0" i="0" lang="en-US" sz="2000"/>
              <a:t>conditions: It specifies the conditions that must be fulfilled for records to be selected.</a:t>
            </a:r>
            <a:endParaRPr/>
          </a:p>
        </p:txBody>
      </p:sp>
      <p:pic>
        <p:nvPicPr>
          <p:cNvPr id="923" name="Google Shape;923;p8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txBox="1"/>
          <p:nvPr>
            <p:ph type="title"/>
          </p:nvPr>
        </p:nvSpPr>
        <p:spPr>
          <a:xfrm>
            <a:off x="609244" y="824753"/>
            <a:ext cx="6783665" cy="865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400"/>
              <a:buFont typeface="Calibri"/>
              <a:buNone/>
            </a:pPr>
            <a:r>
              <a:rPr lang="en-US" sz="2400">
                <a:solidFill>
                  <a:srgbClr val="00468D"/>
                </a:solidFill>
                <a:latin typeface="Calibri"/>
                <a:ea typeface="Calibri"/>
                <a:cs typeface="Calibri"/>
                <a:sym typeface="Calibri"/>
              </a:rPr>
              <a:t>AN INTRODUCTION TO RELATIONAL DATABASE</a:t>
            </a:r>
            <a:endParaRPr sz="2400">
              <a:solidFill>
                <a:srgbClr val="00468D"/>
              </a:solidFill>
              <a:latin typeface="Calibri"/>
              <a:ea typeface="Calibri"/>
              <a:cs typeface="Calibri"/>
              <a:sym typeface="Calibri"/>
            </a:endParaRPr>
          </a:p>
        </p:txBody>
      </p:sp>
      <p:sp>
        <p:nvSpPr>
          <p:cNvPr id="296" name="Google Shape;296;p9"/>
          <p:cNvSpPr txBox="1"/>
          <p:nvPr>
            <p:ph idx="1" type="body"/>
          </p:nvPr>
        </p:nvSpPr>
        <p:spPr>
          <a:xfrm>
            <a:off x="500034" y="1928802"/>
            <a:ext cx="6783665" cy="2525059"/>
          </a:xfrm>
          <a:prstGeom prst="rect">
            <a:avLst/>
          </a:prstGeom>
          <a:noFill/>
          <a:ln>
            <a:noFill/>
          </a:ln>
        </p:spPr>
        <p:txBody>
          <a:bodyPr anchorCtr="0" anchor="ctr"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t>A relational database organizes data into tables which can be linked—or related—based on data common to each.</a:t>
            </a:r>
            <a:endParaRPr/>
          </a:p>
          <a:p>
            <a:pPr indent="-228600" lvl="0" marL="228600" rtl="0" algn="l">
              <a:lnSpc>
                <a:spcPct val="90000"/>
              </a:lnSpc>
              <a:spcBef>
                <a:spcPts val="1000"/>
              </a:spcBef>
              <a:spcAft>
                <a:spcPts val="0"/>
              </a:spcAft>
              <a:buClr>
                <a:schemeClr val="dk1"/>
              </a:buClr>
              <a:buSzPct val="100000"/>
              <a:buChar char="•"/>
            </a:pPr>
            <a:r>
              <a:rPr lang="en-US" sz="3200"/>
              <a:t> This capability enables you to retrieve an entirely new table from data in one or more tables with a single query.</a:t>
            </a:r>
            <a:endParaRPr/>
          </a:p>
          <a:p>
            <a:pPr indent="-228600" lvl="0" marL="228600" rtl="0" algn="l">
              <a:lnSpc>
                <a:spcPct val="90000"/>
              </a:lnSpc>
              <a:spcBef>
                <a:spcPts val="1000"/>
              </a:spcBef>
              <a:spcAft>
                <a:spcPts val="0"/>
              </a:spcAft>
              <a:buClr>
                <a:schemeClr val="dk1"/>
              </a:buClr>
              <a:buSzPct val="100000"/>
              <a:buChar char="•"/>
            </a:pPr>
            <a:r>
              <a:rPr lang="en-US" sz="3200"/>
              <a:t>Data is represented in the terms of rows/records and columns.</a:t>
            </a:r>
            <a:endParaRPr/>
          </a:p>
          <a:p>
            <a:pPr indent="-228600" lvl="0" marL="228600" rtl="0" algn="l">
              <a:lnSpc>
                <a:spcPct val="90000"/>
              </a:lnSpc>
              <a:spcBef>
                <a:spcPts val="1000"/>
              </a:spcBef>
              <a:spcAft>
                <a:spcPts val="0"/>
              </a:spcAft>
              <a:buClr>
                <a:schemeClr val="dk1"/>
              </a:buClr>
              <a:buSzPct val="100000"/>
              <a:buChar char="•"/>
            </a:pPr>
            <a:r>
              <a:rPr lang="en-US" sz="3200"/>
              <a:t>In a relational database, each row in the table is a record with a unique ID called the key.</a:t>
            </a:r>
            <a:endParaRPr/>
          </a:p>
          <a:p>
            <a:pPr indent="-101600"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a:p>
        </p:txBody>
      </p:sp>
      <p:pic>
        <p:nvPicPr>
          <p:cNvPr id="297" name="Google Shape;297;p9"/>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90"/>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800"/>
              <a:buFont typeface="Calibri"/>
              <a:buNone/>
            </a:pPr>
            <a:r>
              <a:rPr lang="en-US" sz="2800">
                <a:solidFill>
                  <a:srgbClr val="00468D"/>
                </a:solidFill>
                <a:latin typeface="Calibri"/>
                <a:ea typeface="Calibri"/>
                <a:cs typeface="Calibri"/>
                <a:sym typeface="Calibri"/>
              </a:rPr>
              <a:t>WHERE CLAUSE WITH SINGLE CONDITION</a:t>
            </a:r>
            <a:endParaRPr sz="2800">
              <a:solidFill>
                <a:srgbClr val="00468D"/>
              </a:solidFill>
              <a:latin typeface="Calibri"/>
              <a:ea typeface="Calibri"/>
              <a:cs typeface="Calibri"/>
              <a:sym typeface="Calibri"/>
            </a:endParaRPr>
          </a:p>
        </p:txBody>
      </p:sp>
      <p:sp>
        <p:nvSpPr>
          <p:cNvPr id="929" name="Google Shape;929;p90"/>
          <p:cNvSpPr txBox="1"/>
          <p:nvPr>
            <p:ph idx="1" type="body"/>
          </p:nvPr>
        </p:nvSpPr>
        <p:spPr>
          <a:xfrm>
            <a:off x="628651" y="1930401"/>
            <a:ext cx="6783665" cy="158515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0" lang="en-US" sz="2000"/>
              <a:t>SELECT</a:t>
            </a:r>
            <a:r>
              <a:rPr b="0" i="0" lang="en-US" sz="2000"/>
              <a:t> *  </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EMPLOYEE</a:t>
            </a:r>
            <a:endParaRPr/>
          </a:p>
          <a:p>
            <a:pPr indent="0" lvl="0" marL="0" rtl="0" algn="just">
              <a:lnSpc>
                <a:spcPct val="90000"/>
              </a:lnSpc>
              <a:spcBef>
                <a:spcPts val="1000"/>
              </a:spcBef>
              <a:spcAft>
                <a:spcPts val="0"/>
              </a:spcAft>
              <a:buClr>
                <a:schemeClr val="dk1"/>
              </a:buClr>
              <a:buSzPts val="2000"/>
              <a:buNone/>
            </a:pPr>
            <a:r>
              <a:rPr b="1" i="0" lang="en-US" sz="2000"/>
              <a:t>WHERE</a:t>
            </a:r>
            <a:r>
              <a:rPr b="0" i="0" lang="en-US" sz="2000"/>
              <a:t> NAME = ’PETER';  </a:t>
            </a:r>
            <a:endParaRPr/>
          </a:p>
        </p:txBody>
      </p:sp>
      <p:pic>
        <p:nvPicPr>
          <p:cNvPr id="930" name="Google Shape;930;p90"/>
          <p:cNvPicPr preferRelativeResize="0"/>
          <p:nvPr/>
        </p:nvPicPr>
        <p:blipFill rotWithShape="1">
          <a:blip r:embed="rId3">
            <a:alphaModFix/>
          </a:blip>
          <a:srcRect b="0" l="0" r="0" t="0"/>
          <a:stretch/>
        </p:blipFill>
        <p:spPr>
          <a:xfrm>
            <a:off x="1211938" y="3515557"/>
            <a:ext cx="3908258" cy="204186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31" name="Google Shape;931;p90"/>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91"/>
          <p:cNvSpPr txBox="1"/>
          <p:nvPr>
            <p:ph type="title"/>
          </p:nvPr>
        </p:nvSpPr>
        <p:spPr>
          <a:xfrm>
            <a:off x="453330" y="498291"/>
            <a:ext cx="7134305" cy="90438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WHERE CLAUSE WITH AND CONDITION</a:t>
            </a:r>
            <a:endParaRPr sz="3200">
              <a:solidFill>
                <a:srgbClr val="00468D"/>
              </a:solidFill>
              <a:latin typeface="Calibri"/>
              <a:ea typeface="Calibri"/>
              <a:cs typeface="Calibri"/>
              <a:sym typeface="Calibri"/>
            </a:endParaRPr>
          </a:p>
        </p:txBody>
      </p:sp>
      <p:sp>
        <p:nvSpPr>
          <p:cNvPr id="937" name="Google Shape;937;p91"/>
          <p:cNvSpPr txBox="1"/>
          <p:nvPr>
            <p:ph idx="1" type="body"/>
          </p:nvPr>
        </p:nvSpPr>
        <p:spPr>
          <a:xfrm>
            <a:off x="595360" y="1690703"/>
            <a:ext cx="6783665" cy="2375270"/>
          </a:xfrm>
          <a:prstGeom prst="rect">
            <a:avLst/>
          </a:prstGeom>
          <a:noFill/>
          <a:ln>
            <a:noFill/>
          </a:ln>
        </p:spPr>
        <p:txBody>
          <a:bodyPr anchorCtr="0" anchor="ctr"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0" i="0" lang="en-US" sz="2000"/>
              <a:t>In this example, we are retrieving data from the table "officers" with AND condition.</a:t>
            </a:r>
            <a:endParaRPr/>
          </a:p>
          <a:p>
            <a:pPr indent="0" lvl="0" marL="0" rtl="0" algn="just">
              <a:lnSpc>
                <a:spcPct val="90000"/>
              </a:lnSpc>
              <a:spcBef>
                <a:spcPts val="1000"/>
              </a:spcBef>
              <a:spcAft>
                <a:spcPts val="0"/>
              </a:spcAft>
              <a:buClr>
                <a:schemeClr val="dk1"/>
              </a:buClr>
              <a:buSzPts val="2000"/>
              <a:buNone/>
            </a:pPr>
            <a:r>
              <a:rPr b="1" i="0" lang="en-US" sz="2000"/>
              <a:t>SELECT</a:t>
            </a:r>
            <a:r>
              <a:rPr b="0" i="0" lang="en-US" sz="2000"/>
              <a:t> *  </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officers  </a:t>
            </a:r>
            <a:endParaRPr/>
          </a:p>
          <a:p>
            <a:pPr indent="0" lvl="0" marL="0" rtl="0" algn="just">
              <a:lnSpc>
                <a:spcPct val="90000"/>
              </a:lnSpc>
              <a:spcBef>
                <a:spcPts val="1000"/>
              </a:spcBef>
              <a:spcAft>
                <a:spcPts val="0"/>
              </a:spcAft>
              <a:buClr>
                <a:schemeClr val="dk1"/>
              </a:buClr>
              <a:buSzPts val="2000"/>
              <a:buNone/>
            </a:pPr>
            <a:r>
              <a:rPr b="1" i="0" lang="en-US" sz="2000"/>
              <a:t>WHERE</a:t>
            </a:r>
            <a:r>
              <a:rPr b="0" i="0" lang="en-US" sz="2000"/>
              <a:t> NAME = ’PETER'  </a:t>
            </a:r>
            <a:endParaRPr/>
          </a:p>
          <a:p>
            <a:pPr indent="0" lvl="0" marL="0" rtl="0" algn="just">
              <a:lnSpc>
                <a:spcPct val="90000"/>
              </a:lnSpc>
              <a:spcBef>
                <a:spcPts val="1000"/>
              </a:spcBef>
              <a:spcAft>
                <a:spcPts val="0"/>
              </a:spcAft>
              <a:buClr>
                <a:schemeClr val="dk1"/>
              </a:buClr>
              <a:buSzPts val="2000"/>
              <a:buNone/>
            </a:pPr>
            <a:r>
              <a:rPr b="0" i="0" lang="en-US" sz="2000"/>
              <a:t>AND WORKING_HOURS&gt;10;  </a:t>
            </a:r>
            <a:endParaRPr/>
          </a:p>
        </p:txBody>
      </p:sp>
      <p:pic>
        <p:nvPicPr>
          <p:cNvPr id="938" name="Google Shape;938;p91"/>
          <p:cNvPicPr preferRelativeResize="0"/>
          <p:nvPr/>
        </p:nvPicPr>
        <p:blipFill rotWithShape="1">
          <a:blip r:embed="rId3">
            <a:alphaModFix/>
          </a:blip>
          <a:srcRect b="0" l="0" r="0" t="0"/>
          <a:stretch/>
        </p:blipFill>
        <p:spPr>
          <a:xfrm>
            <a:off x="1086610" y="4065974"/>
            <a:ext cx="3953688" cy="173442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39" name="Google Shape;939;p91"/>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92"/>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200"/>
              <a:buFont typeface="Calibri"/>
              <a:buNone/>
            </a:pPr>
            <a:r>
              <a:rPr lang="en-US" sz="3200">
                <a:solidFill>
                  <a:srgbClr val="00468D"/>
                </a:solidFill>
                <a:latin typeface="Calibri"/>
                <a:ea typeface="Calibri"/>
                <a:cs typeface="Calibri"/>
                <a:sym typeface="Calibri"/>
              </a:rPr>
              <a:t>WHERE CLAUSE WITH OR CONDITION</a:t>
            </a:r>
            <a:endParaRPr sz="3200">
              <a:solidFill>
                <a:srgbClr val="00468D"/>
              </a:solidFill>
              <a:latin typeface="Calibri"/>
              <a:ea typeface="Calibri"/>
              <a:cs typeface="Calibri"/>
              <a:sym typeface="Calibri"/>
            </a:endParaRPr>
          </a:p>
        </p:txBody>
      </p:sp>
      <p:sp>
        <p:nvSpPr>
          <p:cNvPr id="945" name="Google Shape;945;p92"/>
          <p:cNvSpPr txBox="1"/>
          <p:nvPr>
            <p:ph idx="1" type="body"/>
          </p:nvPr>
        </p:nvSpPr>
        <p:spPr>
          <a:xfrm>
            <a:off x="628651" y="1930401"/>
            <a:ext cx="6783665" cy="1594035"/>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0" lang="en-US" sz="2000"/>
              <a:t>SELECT</a:t>
            </a:r>
            <a:r>
              <a:rPr b="0" i="0" lang="en-US" sz="2000"/>
              <a:t> *  </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officers  </a:t>
            </a:r>
            <a:endParaRPr/>
          </a:p>
          <a:p>
            <a:pPr indent="0" lvl="0" marL="0" rtl="0" algn="just">
              <a:lnSpc>
                <a:spcPct val="90000"/>
              </a:lnSpc>
              <a:spcBef>
                <a:spcPts val="1000"/>
              </a:spcBef>
              <a:spcAft>
                <a:spcPts val="0"/>
              </a:spcAft>
              <a:buClr>
                <a:schemeClr val="dk1"/>
              </a:buClr>
              <a:buSzPts val="2000"/>
              <a:buNone/>
            </a:pPr>
            <a:r>
              <a:rPr b="1" i="0" lang="en-US" sz="2000"/>
              <a:t>WHERE</a:t>
            </a:r>
            <a:r>
              <a:rPr b="0" i="0" lang="en-US" sz="2000"/>
              <a:t> WORKING_DATE =“2020-10-04”</a:t>
            </a:r>
            <a:endParaRPr/>
          </a:p>
          <a:p>
            <a:pPr indent="0" lvl="0" marL="0" rtl="0" algn="just">
              <a:lnSpc>
                <a:spcPct val="90000"/>
              </a:lnSpc>
              <a:spcBef>
                <a:spcPts val="1000"/>
              </a:spcBef>
              <a:spcAft>
                <a:spcPts val="0"/>
              </a:spcAft>
              <a:buClr>
                <a:schemeClr val="dk1"/>
              </a:buClr>
              <a:buSzPts val="2000"/>
              <a:buNone/>
            </a:pPr>
            <a:r>
              <a:rPr b="0" i="0" lang="en-US" sz="2000"/>
              <a:t>OR WORKING_HOURS &gt;=10;  </a:t>
            </a:r>
            <a:endParaRPr/>
          </a:p>
        </p:txBody>
      </p:sp>
      <p:pic>
        <p:nvPicPr>
          <p:cNvPr id="946" name="Google Shape;946;p92"/>
          <p:cNvPicPr preferRelativeResize="0"/>
          <p:nvPr/>
        </p:nvPicPr>
        <p:blipFill rotWithShape="1">
          <a:blip r:embed="rId3">
            <a:alphaModFix/>
          </a:blip>
          <a:srcRect b="0" l="0" r="0" t="0"/>
          <a:stretch/>
        </p:blipFill>
        <p:spPr>
          <a:xfrm>
            <a:off x="1211673" y="3630967"/>
            <a:ext cx="4228119" cy="227268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47" name="Google Shape;947;p92"/>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93"/>
          <p:cNvSpPr txBox="1"/>
          <p:nvPr>
            <p:ph type="title"/>
          </p:nvPr>
        </p:nvSpPr>
        <p:spPr>
          <a:xfrm>
            <a:off x="345116" y="382882"/>
            <a:ext cx="735073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400"/>
              <a:buFont typeface="Calibri"/>
              <a:buNone/>
            </a:pPr>
            <a:r>
              <a:rPr lang="en-US" sz="2400">
                <a:solidFill>
                  <a:srgbClr val="00468D"/>
                </a:solidFill>
                <a:latin typeface="Calibri"/>
                <a:ea typeface="Calibri"/>
                <a:cs typeface="Calibri"/>
                <a:sym typeface="Calibri"/>
              </a:rPr>
              <a:t>WHERE CLAUSE WITH COMBINATION OF AND &amp; OR CONDITIONS</a:t>
            </a:r>
            <a:endParaRPr sz="2400">
              <a:solidFill>
                <a:srgbClr val="00468D"/>
              </a:solidFill>
              <a:latin typeface="Calibri"/>
              <a:ea typeface="Calibri"/>
              <a:cs typeface="Calibri"/>
              <a:sym typeface="Calibri"/>
            </a:endParaRPr>
          </a:p>
        </p:txBody>
      </p:sp>
      <p:sp>
        <p:nvSpPr>
          <p:cNvPr id="954" name="Google Shape;954;p93"/>
          <p:cNvSpPr txBox="1"/>
          <p:nvPr>
            <p:ph idx="1" type="body"/>
          </p:nvPr>
        </p:nvSpPr>
        <p:spPr>
          <a:xfrm>
            <a:off x="628651" y="1930400"/>
            <a:ext cx="6783665" cy="1498600"/>
          </a:xfrm>
          <a:prstGeom prst="rect">
            <a:avLst/>
          </a:prstGeom>
          <a:noFill/>
          <a:ln>
            <a:noFill/>
          </a:ln>
        </p:spPr>
        <p:txBody>
          <a:bodyPr anchorCtr="0" anchor="ctr" bIns="45700" lIns="91425" spcFirstLastPara="1" rIns="91425" wrap="square" tIns="45700">
            <a:normAutofit fontScale="92500"/>
          </a:bodyPr>
          <a:lstStyle/>
          <a:p>
            <a:pPr indent="0" lvl="0" marL="0" rtl="0" algn="just">
              <a:lnSpc>
                <a:spcPct val="90000"/>
              </a:lnSpc>
              <a:spcBef>
                <a:spcPts val="0"/>
              </a:spcBef>
              <a:spcAft>
                <a:spcPts val="0"/>
              </a:spcAft>
              <a:buClr>
                <a:schemeClr val="dk1"/>
              </a:buClr>
              <a:buSzPct val="100000"/>
              <a:buNone/>
            </a:pPr>
            <a:r>
              <a:rPr b="1" i="0" lang="en-US" sz="1800"/>
              <a:t>SELECT</a:t>
            </a:r>
            <a:r>
              <a:rPr b="0" i="0" lang="en-US" sz="1800"/>
              <a:t> *  </a:t>
            </a:r>
            <a:endParaRPr/>
          </a:p>
          <a:p>
            <a:pPr indent="0" lvl="0" marL="0" rtl="0" algn="just">
              <a:lnSpc>
                <a:spcPct val="90000"/>
              </a:lnSpc>
              <a:spcBef>
                <a:spcPts val="1000"/>
              </a:spcBef>
              <a:spcAft>
                <a:spcPts val="0"/>
              </a:spcAft>
              <a:buClr>
                <a:schemeClr val="dk1"/>
              </a:buClr>
              <a:buSzPct val="100000"/>
              <a:buNone/>
            </a:pPr>
            <a:r>
              <a:rPr b="1" i="0" lang="en-US" sz="1800"/>
              <a:t>FROM</a:t>
            </a:r>
            <a:r>
              <a:rPr b="0" i="0" lang="en-US" sz="1800"/>
              <a:t> officers  </a:t>
            </a:r>
            <a:endParaRPr/>
          </a:p>
          <a:p>
            <a:pPr indent="0" lvl="0" marL="0" rtl="0" algn="just">
              <a:lnSpc>
                <a:spcPct val="90000"/>
              </a:lnSpc>
              <a:spcBef>
                <a:spcPts val="1000"/>
              </a:spcBef>
              <a:spcAft>
                <a:spcPts val="0"/>
              </a:spcAft>
              <a:buClr>
                <a:schemeClr val="dk1"/>
              </a:buClr>
              <a:buSzPct val="100000"/>
              <a:buNone/>
            </a:pPr>
            <a:r>
              <a:rPr b="1" i="0" lang="en-US" sz="1800"/>
              <a:t>WHERE</a:t>
            </a:r>
            <a:r>
              <a:rPr b="0" i="0" lang="en-US" sz="1800"/>
              <a:t> (OCCUPATION = ’ACTOR' AND WORKING_DATE = ’2020-10-04')  </a:t>
            </a:r>
            <a:endParaRPr/>
          </a:p>
          <a:p>
            <a:pPr indent="0" lvl="0" marL="0" rtl="0" algn="just">
              <a:lnSpc>
                <a:spcPct val="90000"/>
              </a:lnSpc>
              <a:spcBef>
                <a:spcPts val="1000"/>
              </a:spcBef>
              <a:spcAft>
                <a:spcPts val="0"/>
              </a:spcAft>
              <a:buClr>
                <a:schemeClr val="dk1"/>
              </a:buClr>
              <a:buSzPct val="100000"/>
              <a:buNone/>
            </a:pPr>
            <a:r>
              <a:rPr b="0" i="0" lang="en-US" sz="1800"/>
              <a:t>OR (WORKING_HOURS&gt;= 13);  </a:t>
            </a:r>
            <a:endParaRPr/>
          </a:p>
        </p:txBody>
      </p:sp>
      <p:pic>
        <p:nvPicPr>
          <p:cNvPr id="955" name="Google Shape;955;p93"/>
          <p:cNvPicPr preferRelativeResize="0"/>
          <p:nvPr/>
        </p:nvPicPr>
        <p:blipFill rotWithShape="1">
          <a:blip r:embed="rId3">
            <a:alphaModFix/>
          </a:blip>
          <a:srcRect b="0" l="0" r="0" t="0"/>
          <a:stretch/>
        </p:blipFill>
        <p:spPr>
          <a:xfrm>
            <a:off x="1039501" y="3429001"/>
            <a:ext cx="4087354" cy="1915357"/>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56" name="Google Shape;956;p93"/>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4"/>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ORDER BY CLAUSE</a:t>
            </a:r>
            <a:endParaRPr/>
          </a:p>
        </p:txBody>
      </p:sp>
      <p:sp>
        <p:nvSpPr>
          <p:cNvPr id="962" name="Google Shape;962;p94"/>
          <p:cNvSpPr txBox="1"/>
          <p:nvPr>
            <p:ph idx="1" type="body"/>
          </p:nvPr>
        </p:nvSpPr>
        <p:spPr>
          <a:xfrm>
            <a:off x="628651" y="1930400"/>
            <a:ext cx="6783665" cy="275701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0" i="0" lang="en-US" sz="2000"/>
              <a:t>The MYSQL ORDER BY Clause is used to sort the records in ascending or descending order.</a:t>
            </a:r>
            <a:endParaRPr/>
          </a:p>
          <a:p>
            <a:pPr indent="-228600" lvl="0" marL="228600" rtl="0" algn="just">
              <a:lnSpc>
                <a:spcPct val="90000"/>
              </a:lnSpc>
              <a:spcBef>
                <a:spcPts val="1000"/>
              </a:spcBef>
              <a:spcAft>
                <a:spcPts val="0"/>
              </a:spcAft>
              <a:buClr>
                <a:schemeClr val="dk1"/>
              </a:buClr>
              <a:buSzPts val="2000"/>
              <a:buNone/>
            </a:pPr>
            <a:r>
              <a:rPr b="1" i="0" lang="en-US" sz="2000"/>
              <a:t>Syntax:</a:t>
            </a:r>
            <a:endParaRPr b="0" i="0" sz="2000"/>
          </a:p>
          <a:p>
            <a:pPr indent="0" lvl="1" marL="457200" rtl="0" algn="just">
              <a:lnSpc>
                <a:spcPct val="90000"/>
              </a:lnSpc>
              <a:spcBef>
                <a:spcPts val="500"/>
              </a:spcBef>
              <a:spcAft>
                <a:spcPts val="0"/>
              </a:spcAft>
              <a:buClr>
                <a:schemeClr val="dk1"/>
              </a:buClr>
              <a:buSzPts val="1800"/>
              <a:buNone/>
            </a:pPr>
            <a:r>
              <a:rPr b="1" i="0" lang="en-US" sz="1800"/>
              <a:t>SELECT</a:t>
            </a:r>
            <a:r>
              <a:rPr b="0" i="0" lang="en-US" sz="1800"/>
              <a:t> expressions  </a:t>
            </a:r>
            <a:endParaRPr/>
          </a:p>
          <a:p>
            <a:pPr indent="0" lvl="1" marL="457200" rtl="0" algn="just">
              <a:lnSpc>
                <a:spcPct val="90000"/>
              </a:lnSpc>
              <a:spcBef>
                <a:spcPts val="500"/>
              </a:spcBef>
              <a:spcAft>
                <a:spcPts val="0"/>
              </a:spcAft>
              <a:buClr>
                <a:schemeClr val="dk1"/>
              </a:buClr>
              <a:buSzPts val="1800"/>
              <a:buNone/>
            </a:pPr>
            <a:r>
              <a:rPr b="1" i="0" lang="en-US" sz="1800"/>
              <a:t>FROM</a:t>
            </a:r>
            <a:r>
              <a:rPr b="0" i="0" lang="en-US" sz="1800"/>
              <a:t> tables  </a:t>
            </a:r>
            <a:endParaRPr/>
          </a:p>
          <a:p>
            <a:pPr indent="0" lvl="1" marL="457200" rtl="0" algn="just">
              <a:lnSpc>
                <a:spcPct val="90000"/>
              </a:lnSpc>
              <a:spcBef>
                <a:spcPts val="500"/>
              </a:spcBef>
              <a:spcAft>
                <a:spcPts val="0"/>
              </a:spcAft>
              <a:buClr>
                <a:schemeClr val="dk1"/>
              </a:buClr>
              <a:buSzPts val="1800"/>
              <a:buNone/>
            </a:pPr>
            <a:r>
              <a:rPr b="0" i="0" lang="en-US" sz="1800"/>
              <a:t>[</a:t>
            </a:r>
            <a:r>
              <a:rPr b="1" i="0" lang="en-US" sz="1800"/>
              <a:t>WHERE</a:t>
            </a:r>
            <a:r>
              <a:rPr b="0" i="0" lang="en-US" sz="1800"/>
              <a:t> conditions]  </a:t>
            </a:r>
            <a:endParaRPr/>
          </a:p>
          <a:p>
            <a:pPr indent="0" lvl="1" marL="457200" rtl="0" algn="just">
              <a:lnSpc>
                <a:spcPct val="90000"/>
              </a:lnSpc>
              <a:spcBef>
                <a:spcPts val="500"/>
              </a:spcBef>
              <a:spcAft>
                <a:spcPts val="0"/>
              </a:spcAft>
              <a:buClr>
                <a:schemeClr val="dk1"/>
              </a:buClr>
              <a:buSzPts val="1800"/>
              <a:buNone/>
            </a:pPr>
            <a:r>
              <a:rPr b="1" i="0" lang="en-US" sz="1800"/>
              <a:t>ORDER</a:t>
            </a:r>
            <a:r>
              <a:rPr b="0" i="0" lang="en-US" sz="1800"/>
              <a:t> </a:t>
            </a:r>
            <a:r>
              <a:rPr b="1" i="0" lang="en-US" sz="1800"/>
              <a:t>BY</a:t>
            </a:r>
            <a:r>
              <a:rPr b="0" i="0" lang="en-US" sz="1800"/>
              <a:t> expression [ </a:t>
            </a:r>
            <a:r>
              <a:rPr b="1" i="0" lang="en-US" sz="1800"/>
              <a:t>ASC</a:t>
            </a:r>
            <a:r>
              <a:rPr b="0" i="0" lang="en-US" sz="1800"/>
              <a:t> | </a:t>
            </a:r>
            <a:r>
              <a:rPr b="1" i="0" lang="en-US" sz="1800"/>
              <a:t>DESC</a:t>
            </a:r>
            <a:r>
              <a:rPr b="0" i="0" lang="en-US" sz="1800"/>
              <a:t> ];  </a:t>
            </a:r>
            <a:endParaRPr/>
          </a:p>
        </p:txBody>
      </p:sp>
      <p:pic>
        <p:nvPicPr>
          <p:cNvPr id="963" name="Google Shape;963;p94"/>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5"/>
          <p:cNvSpPr txBox="1"/>
          <p:nvPr>
            <p:ph idx="1" type="body"/>
          </p:nvPr>
        </p:nvSpPr>
        <p:spPr>
          <a:xfrm>
            <a:off x="628651" y="1930400"/>
            <a:ext cx="6783665" cy="3715798"/>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i="0" lang="en-US"/>
              <a:t>Parameters</a:t>
            </a:r>
            <a:endParaRPr/>
          </a:p>
          <a:p>
            <a:pPr indent="-457200" lvl="0" marL="457200" rtl="0" algn="just">
              <a:lnSpc>
                <a:spcPct val="90000"/>
              </a:lnSpc>
              <a:spcBef>
                <a:spcPts val="1000"/>
              </a:spcBef>
              <a:spcAft>
                <a:spcPts val="0"/>
              </a:spcAft>
              <a:buClr>
                <a:srgbClr val="333333"/>
              </a:buClr>
              <a:buSzPct val="100000"/>
              <a:buFont typeface="Arial Narrow"/>
              <a:buAutoNum type="arabicPeriod"/>
            </a:pPr>
            <a:r>
              <a:rPr b="1" i="0" lang="en-US" sz="2000">
                <a:solidFill>
                  <a:srgbClr val="333333"/>
                </a:solidFill>
              </a:rPr>
              <a:t>expressions:</a:t>
            </a:r>
            <a:r>
              <a:rPr b="0" i="0" lang="en-US" sz="2000">
                <a:solidFill>
                  <a:srgbClr val="333333"/>
                </a:solidFill>
              </a:rPr>
              <a:t> It specifies the columns that you want to retrieve.</a:t>
            </a:r>
            <a:endParaRPr/>
          </a:p>
          <a:p>
            <a:pPr indent="-457200" lvl="0" marL="457200" rtl="0" algn="just">
              <a:lnSpc>
                <a:spcPct val="90000"/>
              </a:lnSpc>
              <a:spcBef>
                <a:spcPts val="1000"/>
              </a:spcBef>
              <a:spcAft>
                <a:spcPts val="0"/>
              </a:spcAft>
              <a:buClr>
                <a:srgbClr val="333333"/>
              </a:buClr>
              <a:buSzPct val="100000"/>
              <a:buFont typeface="Arial Narrow"/>
              <a:buAutoNum type="arabicPeriod"/>
            </a:pPr>
            <a:r>
              <a:rPr b="1" i="0" lang="en-US" sz="2000">
                <a:solidFill>
                  <a:srgbClr val="333333"/>
                </a:solidFill>
              </a:rPr>
              <a:t>tables:</a:t>
            </a:r>
            <a:r>
              <a:rPr b="0" i="0" lang="en-US" sz="2000">
                <a:solidFill>
                  <a:srgbClr val="333333"/>
                </a:solidFill>
              </a:rPr>
              <a:t> It specifies the tables, from where you want to retrieve records. There must be at least one table listed in the FROM clause.</a:t>
            </a:r>
            <a:endParaRPr/>
          </a:p>
          <a:p>
            <a:pPr indent="-457200" lvl="0" marL="457200" rtl="0" algn="just">
              <a:lnSpc>
                <a:spcPct val="90000"/>
              </a:lnSpc>
              <a:spcBef>
                <a:spcPts val="1000"/>
              </a:spcBef>
              <a:spcAft>
                <a:spcPts val="0"/>
              </a:spcAft>
              <a:buClr>
                <a:srgbClr val="333333"/>
              </a:buClr>
              <a:buSzPct val="100000"/>
              <a:buFont typeface="Arial Narrow"/>
              <a:buAutoNum type="arabicPeriod"/>
            </a:pPr>
            <a:r>
              <a:rPr b="1" i="0" lang="en-US" sz="2000">
                <a:solidFill>
                  <a:srgbClr val="333333"/>
                </a:solidFill>
              </a:rPr>
              <a:t>WHERE conditions: </a:t>
            </a:r>
            <a:r>
              <a:rPr b="0" i="0" lang="en-US" sz="2000">
                <a:solidFill>
                  <a:srgbClr val="333333"/>
                </a:solidFill>
              </a:rPr>
              <a:t>It is optional. It specifies conditions that must be fulfilled for the records to be selected.</a:t>
            </a:r>
            <a:endParaRPr/>
          </a:p>
          <a:p>
            <a:pPr indent="-457200" lvl="0" marL="457200" rtl="0" algn="just">
              <a:lnSpc>
                <a:spcPct val="90000"/>
              </a:lnSpc>
              <a:spcBef>
                <a:spcPts val="1000"/>
              </a:spcBef>
              <a:spcAft>
                <a:spcPts val="0"/>
              </a:spcAft>
              <a:buClr>
                <a:srgbClr val="333333"/>
              </a:buClr>
              <a:buSzPct val="100000"/>
              <a:buFont typeface="Arial Narrow"/>
              <a:buAutoNum type="arabicPeriod"/>
            </a:pPr>
            <a:r>
              <a:rPr b="1" i="0" lang="en-US" sz="2000">
                <a:solidFill>
                  <a:srgbClr val="333333"/>
                </a:solidFill>
              </a:rPr>
              <a:t>ASC:</a:t>
            </a:r>
            <a:r>
              <a:rPr b="0" i="0" lang="en-US" sz="2000">
                <a:solidFill>
                  <a:srgbClr val="333333"/>
                </a:solidFill>
              </a:rPr>
              <a:t> It is optional. It sorts the result set in ascending order by expression (default, if no modifier is provider).</a:t>
            </a:r>
            <a:endParaRPr/>
          </a:p>
          <a:p>
            <a:pPr indent="-457200" lvl="0" marL="457200" rtl="0" algn="just">
              <a:lnSpc>
                <a:spcPct val="90000"/>
              </a:lnSpc>
              <a:spcBef>
                <a:spcPts val="1000"/>
              </a:spcBef>
              <a:spcAft>
                <a:spcPts val="0"/>
              </a:spcAft>
              <a:buClr>
                <a:srgbClr val="333333"/>
              </a:buClr>
              <a:buSzPct val="100000"/>
              <a:buFont typeface="Arial Narrow"/>
              <a:buAutoNum type="arabicPeriod"/>
            </a:pPr>
            <a:r>
              <a:rPr b="1" i="0" lang="en-US" sz="2000">
                <a:solidFill>
                  <a:srgbClr val="333333"/>
                </a:solidFill>
              </a:rPr>
              <a:t>DESC:</a:t>
            </a:r>
            <a:r>
              <a:rPr b="0" i="0" lang="en-US" sz="2000">
                <a:solidFill>
                  <a:srgbClr val="333333"/>
                </a:solidFill>
              </a:rPr>
              <a:t> It is also optional. It sorts the result set in descending order by expression.</a:t>
            </a:r>
            <a:endParaRPr/>
          </a:p>
        </p:txBody>
      </p:sp>
      <p:sp>
        <p:nvSpPr>
          <p:cNvPr id="969" name="Google Shape;969;p95"/>
          <p:cNvSpPr txBox="1"/>
          <p:nvPr>
            <p:ph type="title"/>
          </p:nvPr>
        </p:nvSpPr>
        <p:spPr>
          <a:xfrm>
            <a:off x="609600" y="365126"/>
            <a:ext cx="6782991"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4000"/>
              <a:buFont typeface="Calibri"/>
              <a:buNone/>
            </a:pPr>
            <a:r>
              <a:rPr lang="en-US" sz="4000">
                <a:solidFill>
                  <a:srgbClr val="00468D"/>
                </a:solidFill>
                <a:latin typeface="Calibri"/>
                <a:ea typeface="Calibri"/>
                <a:cs typeface="Calibri"/>
                <a:sym typeface="Calibri"/>
              </a:rPr>
              <a:t>ORDER BY CLAUSE</a:t>
            </a:r>
            <a:endParaRPr/>
          </a:p>
        </p:txBody>
      </p:sp>
      <p:pic>
        <p:nvPicPr>
          <p:cNvPr id="970" name="Google Shape;970;p95"/>
          <p:cNvPicPr preferRelativeResize="0"/>
          <p:nvPr/>
        </p:nvPicPr>
        <p:blipFill rotWithShape="1">
          <a:blip r:embed="rId3">
            <a:alphaModFix/>
          </a:blip>
          <a:srcRect b="0" l="0" r="0" t="0"/>
          <a:stretch/>
        </p:blipFill>
        <p:spPr>
          <a:xfrm>
            <a:off x="0" y="-26633"/>
            <a:ext cx="1194539" cy="65537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6"/>
          <p:cNvSpPr txBox="1"/>
          <p:nvPr>
            <p:ph type="title"/>
          </p:nvPr>
        </p:nvSpPr>
        <p:spPr>
          <a:xfrm>
            <a:off x="397269" y="462780"/>
            <a:ext cx="7246427" cy="10286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000"/>
              <a:buFont typeface="Calibri"/>
              <a:buNone/>
            </a:pPr>
            <a:r>
              <a:rPr lang="en-US" sz="3000">
                <a:solidFill>
                  <a:srgbClr val="00468D"/>
                </a:solidFill>
                <a:latin typeface="Calibri"/>
                <a:ea typeface="Calibri"/>
                <a:cs typeface="Calibri"/>
                <a:sym typeface="Calibri"/>
              </a:rPr>
              <a:t>ORDER BY: WITHOUT USING ASC/DESC ATTRIBUTE</a:t>
            </a:r>
            <a:endParaRPr sz="3000">
              <a:solidFill>
                <a:srgbClr val="00468D"/>
              </a:solidFill>
              <a:latin typeface="Calibri"/>
              <a:ea typeface="Calibri"/>
              <a:cs typeface="Calibri"/>
              <a:sym typeface="Calibri"/>
            </a:endParaRPr>
          </a:p>
        </p:txBody>
      </p:sp>
      <p:sp>
        <p:nvSpPr>
          <p:cNvPr id="976" name="Google Shape;976;p96"/>
          <p:cNvSpPr txBox="1"/>
          <p:nvPr>
            <p:ph idx="1" type="body"/>
          </p:nvPr>
        </p:nvSpPr>
        <p:spPr>
          <a:xfrm>
            <a:off x="675259" y="1710926"/>
            <a:ext cx="6783665" cy="2286493"/>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b="0" i="0" lang="en-US" sz="2000"/>
              <a:t>If you use MySQL ORDER BY clause without specifying the ASC and DESC modifier then by default you will get the result in ascending order.</a:t>
            </a:r>
            <a:endParaRPr/>
          </a:p>
          <a:p>
            <a:pPr indent="-228600" lvl="0" marL="228600" rtl="0" algn="just">
              <a:lnSpc>
                <a:spcPct val="90000"/>
              </a:lnSpc>
              <a:spcBef>
                <a:spcPts val="1000"/>
              </a:spcBef>
              <a:spcAft>
                <a:spcPts val="0"/>
              </a:spcAft>
              <a:buClr>
                <a:schemeClr val="dk1"/>
              </a:buClr>
              <a:buSzPts val="2000"/>
              <a:buNone/>
            </a:pPr>
            <a:r>
              <a:rPr b="1" lang="en-US" sz="2000"/>
              <a:t>syntax</a:t>
            </a:r>
            <a:endParaRPr b="1" i="0" sz="2000"/>
          </a:p>
          <a:p>
            <a:pPr indent="0" lvl="1" marL="457200" rtl="0" algn="just">
              <a:lnSpc>
                <a:spcPct val="90000"/>
              </a:lnSpc>
              <a:spcBef>
                <a:spcPts val="500"/>
              </a:spcBef>
              <a:spcAft>
                <a:spcPts val="0"/>
              </a:spcAft>
              <a:buClr>
                <a:schemeClr val="dk1"/>
              </a:buClr>
              <a:buSzPts val="1600"/>
              <a:buNone/>
            </a:pPr>
            <a:r>
              <a:rPr b="1" i="0" lang="en-US" sz="1600"/>
              <a:t>SELECT</a:t>
            </a:r>
            <a:r>
              <a:rPr b="0" i="0" lang="en-US" sz="1600"/>
              <a:t> *  </a:t>
            </a:r>
            <a:endParaRPr/>
          </a:p>
          <a:p>
            <a:pPr indent="0" lvl="1" marL="457200" rtl="0" algn="just">
              <a:lnSpc>
                <a:spcPct val="90000"/>
              </a:lnSpc>
              <a:spcBef>
                <a:spcPts val="500"/>
              </a:spcBef>
              <a:spcAft>
                <a:spcPts val="0"/>
              </a:spcAft>
              <a:buClr>
                <a:schemeClr val="dk1"/>
              </a:buClr>
              <a:buSzPts val="1600"/>
              <a:buNone/>
            </a:pPr>
            <a:r>
              <a:rPr b="1" i="0" lang="en-US" sz="1600"/>
              <a:t>FROM</a:t>
            </a:r>
            <a:r>
              <a:rPr b="0" i="0" lang="en-US" sz="1600"/>
              <a:t> officers  </a:t>
            </a:r>
            <a:endParaRPr/>
          </a:p>
          <a:p>
            <a:pPr indent="0" lvl="1" marL="457200" rtl="0" algn="just">
              <a:lnSpc>
                <a:spcPct val="90000"/>
              </a:lnSpc>
              <a:spcBef>
                <a:spcPts val="500"/>
              </a:spcBef>
              <a:spcAft>
                <a:spcPts val="0"/>
              </a:spcAft>
              <a:buClr>
                <a:schemeClr val="dk1"/>
              </a:buClr>
              <a:buSzPts val="1600"/>
              <a:buNone/>
            </a:pPr>
            <a:r>
              <a:rPr b="1" i="0" lang="en-US" sz="1600"/>
              <a:t>WHERE</a:t>
            </a:r>
            <a:r>
              <a:rPr b="0" i="0" lang="en-US" sz="1600"/>
              <a:t> address = 'Lucknow'  </a:t>
            </a:r>
            <a:endParaRPr/>
          </a:p>
          <a:p>
            <a:pPr indent="0" lvl="1" marL="457200" rtl="0" algn="just">
              <a:lnSpc>
                <a:spcPct val="90000"/>
              </a:lnSpc>
              <a:spcBef>
                <a:spcPts val="500"/>
              </a:spcBef>
              <a:spcAft>
                <a:spcPts val="0"/>
              </a:spcAft>
              <a:buClr>
                <a:schemeClr val="dk1"/>
              </a:buClr>
              <a:buSzPts val="1600"/>
              <a:buNone/>
            </a:pPr>
            <a:r>
              <a:rPr b="1" i="0" lang="en-US" sz="1600"/>
              <a:t>ORDER</a:t>
            </a:r>
            <a:r>
              <a:rPr b="0" i="0" lang="en-US" sz="1600"/>
              <a:t> </a:t>
            </a:r>
            <a:r>
              <a:rPr b="1" i="0" lang="en-US" sz="1600"/>
              <a:t>BY</a:t>
            </a:r>
            <a:r>
              <a:rPr b="0" i="0" lang="en-US" sz="1600"/>
              <a:t> officer_name;  </a:t>
            </a:r>
            <a:endParaRPr/>
          </a:p>
        </p:txBody>
      </p:sp>
      <p:pic>
        <p:nvPicPr>
          <p:cNvPr id="977" name="Google Shape;977;p96"/>
          <p:cNvPicPr preferRelativeResize="0"/>
          <p:nvPr/>
        </p:nvPicPr>
        <p:blipFill rotWithShape="1">
          <a:blip r:embed="rId3">
            <a:alphaModFix/>
          </a:blip>
          <a:srcRect b="0" l="0" r="0" t="0"/>
          <a:stretch/>
        </p:blipFill>
        <p:spPr>
          <a:xfrm>
            <a:off x="2357422" y="4071942"/>
            <a:ext cx="3561436" cy="199873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78" name="Google Shape;978;p96"/>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7"/>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ORDER BY: WITH ASC ATTRIBUTE</a:t>
            </a:r>
            <a:endParaRPr sz="3600">
              <a:solidFill>
                <a:srgbClr val="00468D"/>
              </a:solidFill>
              <a:latin typeface="Calibri"/>
              <a:ea typeface="Calibri"/>
              <a:cs typeface="Calibri"/>
              <a:sym typeface="Calibri"/>
            </a:endParaRPr>
          </a:p>
        </p:txBody>
      </p:sp>
      <p:sp>
        <p:nvSpPr>
          <p:cNvPr id="984" name="Google Shape;984;p97"/>
          <p:cNvSpPr txBox="1"/>
          <p:nvPr>
            <p:ph idx="1" type="body"/>
          </p:nvPr>
        </p:nvSpPr>
        <p:spPr>
          <a:xfrm>
            <a:off x="628651" y="1930400"/>
            <a:ext cx="6783665" cy="1895876"/>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000"/>
              <a:buChar char="•"/>
            </a:pPr>
            <a:r>
              <a:rPr b="0" i="0" lang="en-US" sz="2000">
                <a:solidFill>
                  <a:srgbClr val="333333"/>
                </a:solidFill>
              </a:rPr>
              <a:t>Example to retrieve the data in ascending order.</a:t>
            </a:r>
            <a:endParaRPr/>
          </a:p>
          <a:p>
            <a:pPr indent="0" lvl="1" marL="457200" rtl="0" algn="just">
              <a:lnSpc>
                <a:spcPct val="90000"/>
              </a:lnSpc>
              <a:spcBef>
                <a:spcPts val="500"/>
              </a:spcBef>
              <a:spcAft>
                <a:spcPts val="0"/>
              </a:spcAft>
              <a:buClr>
                <a:schemeClr val="dk1"/>
              </a:buClr>
              <a:buSzPts val="1600"/>
              <a:buNone/>
            </a:pPr>
            <a:r>
              <a:rPr b="1" i="0" lang="en-US" sz="1600"/>
              <a:t>SELECT</a:t>
            </a:r>
            <a:r>
              <a:rPr b="0" i="0" lang="en-US" sz="1600"/>
              <a:t> *  </a:t>
            </a:r>
            <a:endParaRPr/>
          </a:p>
          <a:p>
            <a:pPr indent="0" lvl="1" marL="457200" rtl="0" algn="just">
              <a:lnSpc>
                <a:spcPct val="90000"/>
              </a:lnSpc>
              <a:spcBef>
                <a:spcPts val="500"/>
              </a:spcBef>
              <a:spcAft>
                <a:spcPts val="0"/>
              </a:spcAft>
              <a:buClr>
                <a:schemeClr val="dk1"/>
              </a:buClr>
              <a:buSzPts val="1600"/>
              <a:buNone/>
            </a:pPr>
            <a:r>
              <a:rPr b="1" i="0" lang="en-US" sz="1600"/>
              <a:t>FROM</a:t>
            </a:r>
            <a:r>
              <a:rPr b="0" i="0" lang="en-US" sz="1600"/>
              <a:t> EMPLOYEE</a:t>
            </a:r>
            <a:endParaRPr/>
          </a:p>
          <a:p>
            <a:pPr indent="0" lvl="1" marL="457200" rtl="0" algn="just">
              <a:lnSpc>
                <a:spcPct val="90000"/>
              </a:lnSpc>
              <a:spcBef>
                <a:spcPts val="500"/>
              </a:spcBef>
              <a:spcAft>
                <a:spcPts val="0"/>
              </a:spcAft>
              <a:buClr>
                <a:schemeClr val="dk1"/>
              </a:buClr>
              <a:buSzPts val="1600"/>
              <a:buNone/>
            </a:pPr>
            <a:r>
              <a:rPr b="1" i="0" lang="en-US" sz="1600"/>
              <a:t>WHERE</a:t>
            </a:r>
            <a:r>
              <a:rPr lang="en-US" sz="1600"/>
              <a:t> WORKING_HOURS </a:t>
            </a:r>
            <a:r>
              <a:rPr b="0" i="0" lang="en-US" sz="1600"/>
              <a:t>&gt;=9</a:t>
            </a:r>
            <a:endParaRPr/>
          </a:p>
          <a:p>
            <a:pPr indent="0" lvl="1" marL="457200" rtl="0" algn="just">
              <a:lnSpc>
                <a:spcPct val="90000"/>
              </a:lnSpc>
              <a:spcBef>
                <a:spcPts val="500"/>
              </a:spcBef>
              <a:spcAft>
                <a:spcPts val="0"/>
              </a:spcAft>
              <a:buClr>
                <a:schemeClr val="dk1"/>
              </a:buClr>
              <a:buSzPts val="1600"/>
              <a:buNone/>
            </a:pPr>
            <a:r>
              <a:rPr b="1" i="0" lang="en-US" sz="1600"/>
              <a:t>ORDER</a:t>
            </a:r>
            <a:r>
              <a:rPr b="0" i="0" lang="en-US" sz="1600"/>
              <a:t> </a:t>
            </a:r>
            <a:r>
              <a:rPr b="1" i="0" lang="en-US" sz="1600"/>
              <a:t>BY</a:t>
            </a:r>
            <a:r>
              <a:rPr b="0" i="0" lang="en-US" sz="1600"/>
              <a:t> NAME </a:t>
            </a:r>
            <a:r>
              <a:rPr b="1" i="0" lang="en-US" sz="1600"/>
              <a:t>ASC</a:t>
            </a:r>
            <a:r>
              <a:rPr b="0" i="0" lang="en-US" sz="1600"/>
              <a:t>;  </a:t>
            </a:r>
            <a:endParaRPr/>
          </a:p>
        </p:txBody>
      </p:sp>
      <p:pic>
        <p:nvPicPr>
          <p:cNvPr id="985" name="Google Shape;985;p97"/>
          <p:cNvPicPr preferRelativeResize="0"/>
          <p:nvPr/>
        </p:nvPicPr>
        <p:blipFill rotWithShape="1">
          <a:blip r:embed="rId3">
            <a:alphaModFix/>
          </a:blip>
          <a:srcRect b="0" l="0" r="0" t="0"/>
          <a:stretch/>
        </p:blipFill>
        <p:spPr>
          <a:xfrm>
            <a:off x="983293" y="3855128"/>
            <a:ext cx="3588707" cy="203964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86" name="Google Shape;986;p97"/>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98"/>
          <p:cNvSpPr txBox="1"/>
          <p:nvPr>
            <p:ph type="title"/>
          </p:nvPr>
        </p:nvSpPr>
        <p:spPr>
          <a:xfrm>
            <a:off x="609247" y="365129"/>
            <a:ext cx="678366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3600"/>
              <a:buFont typeface="Calibri"/>
              <a:buNone/>
            </a:pPr>
            <a:r>
              <a:rPr lang="en-US" sz="3600">
                <a:solidFill>
                  <a:srgbClr val="00468D"/>
                </a:solidFill>
                <a:latin typeface="Calibri"/>
                <a:ea typeface="Calibri"/>
                <a:cs typeface="Calibri"/>
                <a:sym typeface="Calibri"/>
              </a:rPr>
              <a:t>ORDER BY: WITH DESC ATTRIBUTE</a:t>
            </a:r>
            <a:endParaRPr sz="3600">
              <a:solidFill>
                <a:srgbClr val="00468D"/>
              </a:solidFill>
              <a:latin typeface="Calibri"/>
              <a:ea typeface="Calibri"/>
              <a:cs typeface="Calibri"/>
              <a:sym typeface="Calibri"/>
            </a:endParaRPr>
          </a:p>
        </p:txBody>
      </p:sp>
      <p:sp>
        <p:nvSpPr>
          <p:cNvPr id="992" name="Google Shape;992;p98"/>
          <p:cNvSpPr txBox="1"/>
          <p:nvPr>
            <p:ph idx="1" type="body"/>
          </p:nvPr>
        </p:nvSpPr>
        <p:spPr>
          <a:xfrm>
            <a:off x="628651" y="1930401"/>
            <a:ext cx="6783665" cy="1620668"/>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0" lang="en-US" sz="2000"/>
              <a:t>SELECT</a:t>
            </a:r>
            <a:r>
              <a:rPr b="0" i="0" lang="en-US" sz="2000"/>
              <a:t> *  </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EMPLOYEE</a:t>
            </a:r>
            <a:endParaRPr/>
          </a:p>
          <a:p>
            <a:pPr indent="0" lvl="0" marL="0" rtl="0" algn="just">
              <a:lnSpc>
                <a:spcPct val="90000"/>
              </a:lnSpc>
              <a:spcBef>
                <a:spcPts val="1000"/>
              </a:spcBef>
              <a:spcAft>
                <a:spcPts val="0"/>
              </a:spcAft>
              <a:buClr>
                <a:schemeClr val="dk1"/>
              </a:buClr>
              <a:buSzPts val="2000"/>
              <a:buNone/>
            </a:pPr>
            <a:r>
              <a:rPr b="1" i="0" lang="en-US" sz="2000"/>
              <a:t>WHERE</a:t>
            </a:r>
            <a:r>
              <a:rPr b="0" i="0" lang="en-US" sz="2000"/>
              <a:t> WORKING_DATE= ’2020-10-04'  </a:t>
            </a:r>
            <a:endParaRPr/>
          </a:p>
          <a:p>
            <a:pPr indent="0" lvl="0" marL="0" rtl="0" algn="just">
              <a:lnSpc>
                <a:spcPct val="90000"/>
              </a:lnSpc>
              <a:spcBef>
                <a:spcPts val="1000"/>
              </a:spcBef>
              <a:spcAft>
                <a:spcPts val="0"/>
              </a:spcAft>
              <a:buClr>
                <a:schemeClr val="dk1"/>
              </a:buClr>
              <a:buSzPts val="2000"/>
              <a:buNone/>
            </a:pPr>
            <a:r>
              <a:rPr b="1" i="0" lang="en-US" sz="2000"/>
              <a:t>ORDER</a:t>
            </a:r>
            <a:r>
              <a:rPr b="0" i="0" lang="en-US" sz="2000"/>
              <a:t> </a:t>
            </a:r>
            <a:r>
              <a:rPr b="1" i="0" lang="en-US" sz="2000"/>
              <a:t>BY </a:t>
            </a:r>
            <a:r>
              <a:rPr i="0" lang="en-US" sz="2000"/>
              <a:t>NAME </a:t>
            </a:r>
            <a:r>
              <a:rPr b="1" i="0" lang="en-US" sz="2000"/>
              <a:t>DESC</a:t>
            </a:r>
            <a:r>
              <a:rPr b="0" i="0" lang="en-US" sz="2000"/>
              <a:t>;   </a:t>
            </a:r>
            <a:endParaRPr/>
          </a:p>
        </p:txBody>
      </p:sp>
      <p:pic>
        <p:nvPicPr>
          <p:cNvPr id="993" name="Google Shape;993;p98"/>
          <p:cNvPicPr preferRelativeResize="0"/>
          <p:nvPr/>
        </p:nvPicPr>
        <p:blipFill rotWithShape="1">
          <a:blip r:embed="rId3">
            <a:alphaModFix/>
          </a:blip>
          <a:srcRect b="0" l="0" r="0" t="0"/>
          <a:stretch/>
        </p:blipFill>
        <p:spPr>
          <a:xfrm>
            <a:off x="990419" y="3551069"/>
            <a:ext cx="3581581" cy="2299315"/>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994" name="Google Shape;994;p98"/>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9"/>
          <p:cNvSpPr txBox="1"/>
          <p:nvPr>
            <p:ph type="title"/>
          </p:nvPr>
        </p:nvSpPr>
        <p:spPr>
          <a:xfrm>
            <a:off x="199748" y="391759"/>
            <a:ext cx="771691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468D"/>
              </a:buClr>
              <a:buSzPts val="2400"/>
              <a:buFont typeface="Calibri"/>
              <a:buNone/>
            </a:pPr>
            <a:r>
              <a:rPr lang="en-US" sz="2400">
                <a:solidFill>
                  <a:srgbClr val="00468D"/>
                </a:solidFill>
                <a:latin typeface="Calibri"/>
                <a:ea typeface="Calibri"/>
                <a:cs typeface="Calibri"/>
                <a:sym typeface="Calibri"/>
              </a:rPr>
              <a:t>ORDER BY: USING BOTH ASC AND DESC ATTRIBUTES</a:t>
            </a:r>
            <a:endParaRPr sz="2400">
              <a:solidFill>
                <a:srgbClr val="00468D"/>
              </a:solidFill>
              <a:latin typeface="Calibri"/>
              <a:ea typeface="Calibri"/>
              <a:cs typeface="Calibri"/>
              <a:sym typeface="Calibri"/>
            </a:endParaRPr>
          </a:p>
        </p:txBody>
      </p:sp>
      <p:sp>
        <p:nvSpPr>
          <p:cNvPr id="1000" name="Google Shape;1000;p99"/>
          <p:cNvSpPr txBox="1"/>
          <p:nvPr>
            <p:ph idx="1" type="body"/>
          </p:nvPr>
        </p:nvSpPr>
        <p:spPr>
          <a:xfrm>
            <a:off x="628651" y="1930401"/>
            <a:ext cx="6783665" cy="160291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i="0" lang="en-US" sz="2000"/>
              <a:t>SELECT</a:t>
            </a:r>
            <a:r>
              <a:rPr b="0" i="0" lang="en-US" sz="2000"/>
              <a:t> NAME,OCCUPATION</a:t>
            </a:r>
            <a:endParaRPr/>
          </a:p>
          <a:p>
            <a:pPr indent="0" lvl="0" marL="0" rtl="0" algn="just">
              <a:lnSpc>
                <a:spcPct val="90000"/>
              </a:lnSpc>
              <a:spcBef>
                <a:spcPts val="1000"/>
              </a:spcBef>
              <a:spcAft>
                <a:spcPts val="0"/>
              </a:spcAft>
              <a:buClr>
                <a:schemeClr val="dk1"/>
              </a:buClr>
              <a:buSzPts val="2000"/>
              <a:buNone/>
            </a:pPr>
            <a:r>
              <a:rPr b="1" i="0" lang="en-US" sz="2000"/>
              <a:t>FROM</a:t>
            </a:r>
            <a:r>
              <a:rPr b="0" i="0" lang="en-US" sz="2000"/>
              <a:t> EMPLOYEE</a:t>
            </a:r>
            <a:endParaRPr/>
          </a:p>
          <a:p>
            <a:pPr indent="0" lvl="0" marL="0" rtl="0" algn="just">
              <a:lnSpc>
                <a:spcPct val="90000"/>
              </a:lnSpc>
              <a:spcBef>
                <a:spcPts val="1000"/>
              </a:spcBef>
              <a:spcAft>
                <a:spcPts val="0"/>
              </a:spcAft>
              <a:buClr>
                <a:schemeClr val="dk1"/>
              </a:buClr>
              <a:buSzPts val="2000"/>
              <a:buNone/>
            </a:pPr>
            <a:r>
              <a:rPr b="1" i="0" lang="en-US" sz="2000"/>
              <a:t>WHERE</a:t>
            </a:r>
            <a:r>
              <a:rPr b="0" i="0" lang="en-US" sz="2000"/>
              <a:t> WORKING_HOURS &gt;10  </a:t>
            </a:r>
            <a:endParaRPr/>
          </a:p>
          <a:p>
            <a:pPr indent="0" lvl="0" marL="0" rtl="0" algn="just">
              <a:lnSpc>
                <a:spcPct val="90000"/>
              </a:lnSpc>
              <a:spcBef>
                <a:spcPts val="1000"/>
              </a:spcBef>
              <a:spcAft>
                <a:spcPts val="0"/>
              </a:spcAft>
              <a:buClr>
                <a:schemeClr val="dk1"/>
              </a:buClr>
              <a:buSzPts val="2000"/>
              <a:buNone/>
            </a:pPr>
            <a:r>
              <a:rPr b="1" i="0" lang="en-US" sz="2000"/>
              <a:t>ORDER</a:t>
            </a:r>
            <a:r>
              <a:rPr b="0" i="0" lang="en-US" sz="2000"/>
              <a:t> </a:t>
            </a:r>
            <a:r>
              <a:rPr b="1" i="0" lang="en-US" sz="2000"/>
              <a:t>BY</a:t>
            </a:r>
            <a:r>
              <a:rPr b="0" i="0" lang="en-US" sz="2000"/>
              <a:t> NAME </a:t>
            </a:r>
            <a:r>
              <a:rPr b="1" i="0" lang="en-US" sz="2000"/>
              <a:t>DESC</a:t>
            </a:r>
            <a:r>
              <a:rPr b="0" i="0" lang="en-US" sz="2000"/>
              <a:t>, OCCUPATION </a:t>
            </a:r>
            <a:r>
              <a:rPr b="1" i="0" lang="en-US" sz="2000"/>
              <a:t>ASC</a:t>
            </a:r>
            <a:r>
              <a:rPr b="0" i="0" lang="en-US" sz="2000"/>
              <a:t>;  </a:t>
            </a:r>
            <a:endParaRPr/>
          </a:p>
        </p:txBody>
      </p:sp>
      <p:pic>
        <p:nvPicPr>
          <p:cNvPr id="1001" name="Google Shape;1001;p99"/>
          <p:cNvPicPr preferRelativeResize="0"/>
          <p:nvPr/>
        </p:nvPicPr>
        <p:blipFill rotWithShape="1">
          <a:blip r:embed="rId3">
            <a:alphaModFix/>
          </a:blip>
          <a:srcRect b="0" l="0" r="0" t="0"/>
          <a:stretch/>
        </p:blipFill>
        <p:spPr>
          <a:xfrm>
            <a:off x="993719" y="3559961"/>
            <a:ext cx="3640424" cy="2485732"/>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1002" name="Google Shape;1002;p99"/>
          <p:cNvPicPr preferRelativeResize="0"/>
          <p:nvPr/>
        </p:nvPicPr>
        <p:blipFill rotWithShape="1">
          <a:blip r:embed="rId4">
            <a:alphaModFix/>
          </a:blip>
          <a:srcRect b="0" l="0" r="0" t="0"/>
          <a:stretch/>
        </p:blipFill>
        <p:spPr>
          <a:xfrm>
            <a:off x="0" y="-26633"/>
            <a:ext cx="1194539" cy="655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2022-04-22T08:52:43Z</dcterms:created>
  <dc:creator>Chhavi</dc:creator>
</cp:coreProperties>
</file>