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 SemiBold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A053CDE-D7B3-4DC9-A0E2-A4889C580AFA}">
  <a:tblStyle styleId="{2A053CDE-D7B3-4DC9-A0E2-A4889C580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emiBol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SemiBold-italic.fntdata"/><Relationship Id="rId10" Type="http://schemas.openxmlformats.org/officeDocument/2006/relationships/slide" Target="slides/slide4.xml"/><Relationship Id="rId32" Type="http://schemas.openxmlformats.org/officeDocument/2006/relationships/font" Target="fonts/NunitoSemiBold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Nunito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f2da88a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f2da88a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f2da88a0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f2da88a0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f2da88a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f2da88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f2da88a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f2da88a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f2da88a0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f2da88a0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f2da88a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f2da88a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ba63b0e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ba63b0e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f2da88a0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f2da88a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f2da88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f2da88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f2da88a0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f2da88a0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2da88a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2da88a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f2da88a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f2da88a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f2da88a0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f2da88a0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f2da88a0_1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f2da88a0_1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f2da88a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f2da88a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c11ba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c11ba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f2da88a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f2da88a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f2da88a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f2da88a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f2da88a0_1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f2da88a0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2da88a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2da88a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ba6f276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ba6f276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f2da88a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f2da88a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f2da88a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f2da88a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Timetable Maker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Metodologie de lucru SCRUM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07624"/>
            <a:ext cx="85153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Tehnologii folosite</a:t>
            </a:r>
            <a:endParaRPr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537200" y="10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{2A053CDE-D7B3-4DC9-A0E2-A4889C580AFA}</a:tableStyleId>
              </a:tblPr>
              <a:tblGrid>
                <a:gridCol w="2025025"/>
                <a:gridCol w="2025025"/>
                <a:gridCol w="2025025"/>
                <a:gridCol w="2025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8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Front end</a:t>
                      </a:r>
                      <a:endParaRPr b="1" sz="1800">
                        <a:solidFill>
                          <a:schemeClr val="accent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8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 end</a:t>
                      </a:r>
                      <a:endParaRPr b="1" sz="1800">
                        <a:solidFill>
                          <a:schemeClr val="accent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8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</a:t>
                      </a:r>
                      <a:endParaRPr b="1" sz="1800">
                        <a:solidFill>
                          <a:schemeClr val="accent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o" sz="18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Continuous </a:t>
                      </a:r>
                      <a:r>
                        <a:rPr b="1" lang="ro" sz="1800">
                          <a:solidFill>
                            <a:schemeClr val="accent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Integration</a:t>
                      </a:r>
                      <a:endParaRPr b="1" sz="1800">
                        <a:solidFill>
                          <a:schemeClr val="accent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HTML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CSS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Javascript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JQuery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Webpack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NodeJs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Express 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MySQL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Java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Junit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Selenium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Jenkins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Docker</a:t>
                      </a:r>
                      <a:endParaRPr>
                        <a:solidFill>
                          <a:schemeClr val="lt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Github repository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00" y="1089550"/>
            <a:ext cx="7586001" cy="367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branches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00" y="1089763"/>
            <a:ext cx="2778200" cy="3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pull requests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113" y="1085983"/>
            <a:ext cx="5531775" cy="365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code reviews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55" y="1084634"/>
            <a:ext cx="3438490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code reviews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25" y="792725"/>
            <a:ext cx="3897549" cy="41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issues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50" y="1081296"/>
            <a:ext cx="5699899" cy="34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Trello board proiect	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50" y="1089988"/>
            <a:ext cx="7341306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lucru - Trello boards echipe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25" y="1089113"/>
            <a:ext cx="6194950" cy="37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B1, îndrumător: Andrei Arusoaie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28438"/>
          <a:stretch/>
        </p:blipFill>
        <p:spPr>
          <a:xfrm>
            <a:off x="706410" y="777027"/>
            <a:ext cx="7731176" cy="41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819150" y="909716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Nunito SemiBold"/>
                <a:ea typeface="Nunito SemiBold"/>
                <a:cs typeface="Nunito SemiBold"/>
                <a:sym typeface="Nunito SemiBold"/>
              </a:rPr>
              <a:t>Testare manuală de tip Black Box.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>
                <a:latin typeface="Nunito SemiBold"/>
                <a:ea typeface="Nunito SemiBold"/>
                <a:cs typeface="Nunito SemiBold"/>
                <a:sym typeface="Nunito SemiBold"/>
              </a:rPr>
              <a:t>Testare automată la nivel de UI.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399" y="1821538"/>
            <a:ext cx="6085202" cy="28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Continuous Integration - Jenkins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13" y="1083429"/>
            <a:ext cx="852077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Continuous Integration - Jenkins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49" y="1083400"/>
            <a:ext cx="6939501" cy="330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Deployment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916" y="1083910"/>
            <a:ext cx="5218168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Ușurința utilizării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819150" y="931042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DEMO!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Motivație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890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Salut! Eu țin următoarele ore: curs opțional X, IIIA, IIIB. 5 laboratoare la X , IIIA, IIIB. Curs Y, master Z an I. Laborator Y, master Z an I.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Eu vreau: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orele în 3 zile (oricare vrei tu), cel târziu până la ora 16, fără pauze între ele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maxim 6 ore într-o zi. Dacă nu, într-una dintre zile poți pune orele de la 16 la 20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cursul Y într-un laborator sau C308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master + anul III, prefer laboratoarele C401, C411, C412 etc.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Spor!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890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Ușurarea colectării de date pentru generarea orarului.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ro" sz="1600">
                <a:latin typeface="Nunito SemiBold"/>
                <a:ea typeface="Nunito SemiBold"/>
                <a:cs typeface="Nunito SemiBold"/>
                <a:sym typeface="Nunito SemiBold"/>
              </a:rPr>
              <a:t>Exportarea datelor colectate în format CSV.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850941"/>
            <a:ext cx="41910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175" y="3213841"/>
            <a:ext cx="344964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Soluție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04100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1600">
                <a:latin typeface="Nunito SemiBold"/>
                <a:ea typeface="Nunito SemiBold"/>
                <a:cs typeface="Nunito SemiBold"/>
                <a:sym typeface="Nunito SemiBold"/>
              </a:rPr>
              <a:t>Aplicație WEB care strânge preferințele de orar ale profesorilor </a:t>
            </a:r>
            <a:endParaRPr i="1"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o" sz="1600">
                <a:latin typeface="Nunito SemiBold"/>
                <a:ea typeface="Nunito SemiBold"/>
                <a:cs typeface="Nunito SemiBold"/>
                <a:sym typeface="Nunito SemiBold"/>
              </a:rPr>
              <a:t>și le exportă într-un format convenabil.</a:t>
            </a:r>
            <a:endParaRPr b="1"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819150" y="2202300"/>
            <a:ext cx="750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Timetable Maker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Arhitectură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881299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ro" sz="1600">
                <a:latin typeface="Nunito"/>
                <a:ea typeface="Nunito"/>
                <a:cs typeface="Nunito"/>
                <a:sym typeface="Nunito"/>
              </a:rPr>
              <a:t>Model-View-Controller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ro" sz="1600">
                <a:latin typeface="Nunito"/>
                <a:ea typeface="Nunito"/>
                <a:cs typeface="Nunito"/>
                <a:sym typeface="Nunito"/>
              </a:rPr>
              <a:t>Ușor de extins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ro" sz="1600">
                <a:latin typeface="Nunito"/>
                <a:ea typeface="Nunito"/>
                <a:cs typeface="Nunito"/>
                <a:sym typeface="Nunito"/>
              </a:rPr>
              <a:t>Respectarea principiilor GRASP si SOLID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Arhitectură - Cuplaj mic, coeziune mare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55" y="966525"/>
            <a:ext cx="8682886" cy="34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Arhitectură - diagrama Use Case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5" y="1091116"/>
            <a:ext cx="7797651" cy="30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Module principale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070425"/>
            <a:ext cx="76295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