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giu Joandrea" initials="SJ" lastIdx="2" clrIdx="0">
    <p:extLst>
      <p:ext uri="{19B8F6BF-5375-455C-9EA6-DF929625EA0E}">
        <p15:presenceInfo xmlns:p15="http://schemas.microsoft.com/office/powerpoint/2012/main" userId="S::sergiu.joandrea@student.upt.ro::12940363-bf07-4271-a4fa-8c91035f1ad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97560-0F75-4824-A4E7-13F0E150F2E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AD954-2ACD-49AC-8301-4AE3C37EF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4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D954-2ACD-49AC-8301-4AE3C37EFB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59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D954-2ACD-49AC-8301-4AE3C37EFB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55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D954-2ACD-49AC-8301-4AE3C37EFB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22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D954-2ACD-49AC-8301-4AE3C37EFB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56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D954-2ACD-49AC-8301-4AE3C37EFB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84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D954-2ACD-49AC-8301-4AE3C37EFB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04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D954-2ACD-49AC-8301-4AE3C37EFB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62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D954-2ACD-49AC-8301-4AE3C37EFB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77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D954-2ACD-49AC-8301-4AE3C37EFB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7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506D5BD-C66C-4CF7-BEDD-0B85D591016C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D1F5-F001-42D2-BDF7-D0FBBC471C78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F745-931D-4BE2-8B13-82C36FD99AF1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D1FF-9C4A-46C5-ABA2-AAC56FCA6C39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ACCC-69F1-4014-8EB3-0C7F8FF0F2F9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7CA6-6CF0-43AB-B7BF-4D957DFB9F0E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6314-D550-4439-9390-6581C3A75C69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B17A-94E6-4669-9BC8-2BE6A4F467E9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A7A0-C77F-4C63-8035-2F4F289FE5D0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4BA3-B41C-4B68-9F30-FE272FD69B8E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37A3-1923-4AF3-8AFA-E388D7988D5A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419B-FA18-4B1C-900A-9DC4D001F416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A626-3E3F-49D4-B856-8A6CEA66CCAE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E7DC-8FBD-4E71-AFC9-03EA537D6AA9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8200-533C-4820-B690-CDF166F4BED2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05FE-A4ED-47FE-BF85-A32D2E1355AC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F721-F803-4668-B6CB-581F1A8FB186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F3C4F-E87A-4DEE-A9B8-AAB23EFF359B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>
    <p:push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5BF878-CBAB-4D3B-AFEE-0103F274D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5973" y="917545"/>
            <a:ext cx="5380053" cy="1264640"/>
          </a:xfrm>
        </p:spPr>
        <p:txBody>
          <a:bodyPr>
            <a:normAutofit fontScale="90000"/>
          </a:bodyPr>
          <a:lstStyle/>
          <a:p>
            <a:pPr algn="ctr"/>
            <a:r>
              <a:rPr lang="ro-RO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Divizor fix de frecvenţă cu 51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2343123-03BD-4434-A1EC-8C0328A3C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6573" y="2484207"/>
            <a:ext cx="7250843" cy="2823928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DISCIPLINA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sincretic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ANUL II, SERIA B, GRUPA 2.2: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Gricz Alex-David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Joandrea Sergiu-Cătălin</a:t>
            </a:r>
          </a:p>
          <a:p>
            <a:pPr algn="r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Coordonați 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PROFESOR DOCTOR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Băbăiță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Mircea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B35F566-73C8-4532-A095-7F7BD25CE1E3}"/>
              </a:ext>
            </a:extLst>
          </p:cNvPr>
          <p:cNvSpPr txBox="1"/>
          <p:nvPr/>
        </p:nvSpPr>
        <p:spPr>
          <a:xfrm>
            <a:off x="1761688" y="5842418"/>
            <a:ext cx="8690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UNIVERSITATE POLITEHNICA TIMIȘOARA FACULTATEA DE ELECTRONICĂ, TELECOMUNICAȚII ȘI TEHNOLOGII INFORMAȚIONALE</a:t>
            </a:r>
          </a:p>
        </p:txBody>
      </p:sp>
    </p:spTree>
    <p:extLst>
      <p:ext uri="{BB962C8B-B14F-4D97-AF65-F5344CB8AC3E}">
        <p14:creationId xmlns:p14="http://schemas.microsoft.com/office/powerpoint/2010/main" val="579937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2458EA-823E-4F5A-A5BD-C54AF4BD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Cuprins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6D7180-F0CA-4116-97B4-FA7DEF67B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5637"/>
            <a:ext cx="9905999" cy="3541714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Introducere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Schemă Bloc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Schemă Electronică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C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ompletă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PCB-uri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Bloc de simulare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Rezultat al Simulării</a:t>
            </a:r>
            <a:endParaRPr lang="en-US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E8BC4BD-4610-46FC-A855-0E04FF300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9699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1E85B6-1AC0-4A0A-864A-CEBBFE75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FE99F316-57AC-4C2F-8FFF-1F694FFE1A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1885950"/>
                <a:ext cx="9905999" cy="420846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divizor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frecve</a:t>
                </a:r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nță este un circuit care primește un semnal la intrare de frecvență </a:t>
                </a:r>
                <a:r>
                  <a:rPr lang="ro-RO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ro-RO" sz="1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și generează un semnal de frecvență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ro-RO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ro-RO" sz="1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ro-RO" sz="1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ro-RO" sz="1800" b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in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este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 </a:t>
                </a:r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întreg. Divizarea de frecvență pot fi implementate circuite analogice cât și digitale.</a:t>
                </a:r>
              </a:p>
              <a:p>
                <a:pPr marL="0" indent="0" algn="just">
                  <a:buNone/>
                </a:pPr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o-RO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Noi am realizat divizorul fix cu 51 prin folosirea unui numărător sincron pe 6 biți. Circuitul nostru are un detector al stării 51.</a:t>
                </a:r>
              </a:p>
              <a:p>
                <a:pPr marL="0" indent="0" algn="just">
                  <a:buNone/>
                </a:pPr>
                <a:endParaRPr lang="ro-RO" sz="18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</a:t>
                </a:r>
                <a:r>
                  <a:rPr lang="ro-RO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Pentru a evidenția starile de la ieșirile fiecărui bistabil, am conectat, prin intermediul unor rezistențe de 1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kΩ , 6 LED-uri (câte unul pentru fiecare ieșire) care se vor aprinde doar când ieșirea corespunzătoare fiecăruia va fi pe starea de „1” logic.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FE99F316-57AC-4C2F-8FFF-1F694FFE1A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1885950"/>
                <a:ext cx="9905999" cy="4208463"/>
              </a:xfrm>
              <a:blipFill>
                <a:blip r:embed="rId3"/>
                <a:stretch>
                  <a:fillRect l="-1108" t="-1158" r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02BFCDA-918F-4BE9-9D06-65089FFA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DE48C509-006B-49CE-84B8-7F30DC9B405B}"/>
              </a:ext>
            </a:extLst>
          </p:cNvPr>
          <p:cNvGrpSpPr/>
          <p:nvPr/>
        </p:nvGrpSpPr>
        <p:grpSpPr>
          <a:xfrm>
            <a:off x="6094412" y="3606800"/>
            <a:ext cx="3152264" cy="1154113"/>
            <a:chOff x="7135385" y="617899"/>
            <a:chExt cx="3446379" cy="1359416"/>
          </a:xfrm>
        </p:grpSpPr>
        <p:grpSp>
          <p:nvGrpSpPr>
            <p:cNvPr id="14" name="Csoportba foglalás 13">
              <a:extLst>
                <a:ext uri="{FF2B5EF4-FFF2-40B4-BE49-F238E27FC236}">
                  <a16:creationId xmlns:a16="http://schemas.microsoft.com/office/drawing/2014/main" id="{2875AAFB-71E3-46BD-B595-E797D36DF52C}"/>
                </a:ext>
              </a:extLst>
            </p:cNvPr>
            <p:cNvGrpSpPr/>
            <p:nvPr/>
          </p:nvGrpSpPr>
          <p:grpSpPr>
            <a:xfrm>
              <a:off x="8612405" y="618518"/>
              <a:ext cx="1969359" cy="1358797"/>
              <a:chOff x="8612405" y="618518"/>
              <a:chExt cx="1969359" cy="1358797"/>
            </a:xfrm>
          </p:grpSpPr>
          <p:pic>
            <p:nvPicPr>
              <p:cNvPr id="9" name="Kép 8">
                <a:extLst>
                  <a:ext uri="{FF2B5EF4-FFF2-40B4-BE49-F238E27FC236}">
                    <a16:creationId xmlns:a16="http://schemas.microsoft.com/office/drawing/2014/main" id="{F8A8B296-15C2-4D46-9A93-4324627E82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04745" y="618518"/>
                <a:ext cx="984679" cy="1358178"/>
              </a:xfrm>
              <a:prstGeom prst="rect">
                <a:avLst/>
              </a:prstGeom>
            </p:spPr>
          </p:pic>
          <p:pic>
            <p:nvPicPr>
              <p:cNvPr id="12" name="Kép 11">
                <a:extLst>
                  <a:ext uri="{FF2B5EF4-FFF2-40B4-BE49-F238E27FC236}">
                    <a16:creationId xmlns:a16="http://schemas.microsoft.com/office/drawing/2014/main" id="{9C0FB0E1-2017-4505-891E-44085AEFAB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12405" y="619137"/>
                <a:ext cx="984679" cy="1358178"/>
              </a:xfrm>
              <a:prstGeom prst="rect">
                <a:avLst/>
              </a:prstGeom>
            </p:spPr>
          </p:pic>
          <p:pic>
            <p:nvPicPr>
              <p:cNvPr id="13" name="Kép 12">
                <a:extLst>
                  <a:ext uri="{FF2B5EF4-FFF2-40B4-BE49-F238E27FC236}">
                    <a16:creationId xmlns:a16="http://schemas.microsoft.com/office/drawing/2014/main" id="{6221E75F-C752-4069-9F1B-BFAC876DC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97085" y="618518"/>
                <a:ext cx="984679" cy="1358178"/>
              </a:xfrm>
              <a:prstGeom prst="rect">
                <a:avLst/>
              </a:prstGeom>
            </p:spPr>
          </p:pic>
        </p:grpSp>
        <p:grpSp>
          <p:nvGrpSpPr>
            <p:cNvPr id="15" name="Csoportba foglalás 14">
              <a:extLst>
                <a:ext uri="{FF2B5EF4-FFF2-40B4-BE49-F238E27FC236}">
                  <a16:creationId xmlns:a16="http://schemas.microsoft.com/office/drawing/2014/main" id="{28BBB992-E20E-49A3-A220-165019C26A20}"/>
                </a:ext>
              </a:extLst>
            </p:cNvPr>
            <p:cNvGrpSpPr/>
            <p:nvPr/>
          </p:nvGrpSpPr>
          <p:grpSpPr>
            <a:xfrm>
              <a:off x="7135385" y="617899"/>
              <a:ext cx="1969359" cy="1358797"/>
              <a:chOff x="8612405" y="618518"/>
              <a:chExt cx="1969359" cy="1358797"/>
            </a:xfrm>
          </p:grpSpPr>
          <p:pic>
            <p:nvPicPr>
              <p:cNvPr id="16" name="Kép 15">
                <a:extLst>
                  <a:ext uri="{FF2B5EF4-FFF2-40B4-BE49-F238E27FC236}">
                    <a16:creationId xmlns:a16="http://schemas.microsoft.com/office/drawing/2014/main" id="{584A1273-EE18-466E-918B-AF75A7026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04745" y="618518"/>
                <a:ext cx="984679" cy="1358178"/>
              </a:xfrm>
              <a:prstGeom prst="rect">
                <a:avLst/>
              </a:prstGeom>
            </p:spPr>
          </p:pic>
          <p:pic>
            <p:nvPicPr>
              <p:cNvPr id="17" name="Kép 16">
                <a:extLst>
                  <a:ext uri="{FF2B5EF4-FFF2-40B4-BE49-F238E27FC236}">
                    <a16:creationId xmlns:a16="http://schemas.microsoft.com/office/drawing/2014/main" id="{B33E8B2E-F3AF-4701-8E66-44A570715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12405" y="619137"/>
                <a:ext cx="984679" cy="1358178"/>
              </a:xfrm>
              <a:prstGeom prst="rect">
                <a:avLst/>
              </a:prstGeom>
            </p:spPr>
          </p:pic>
          <p:pic>
            <p:nvPicPr>
              <p:cNvPr id="18" name="Kép 17">
                <a:extLst>
                  <a:ext uri="{FF2B5EF4-FFF2-40B4-BE49-F238E27FC236}">
                    <a16:creationId xmlns:a16="http://schemas.microsoft.com/office/drawing/2014/main" id="{B656E230-BA23-4062-B385-EF78F6C2CB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97085" y="618518"/>
                <a:ext cx="984679" cy="135817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03776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6EF3EC-F8AD-4F37-834A-B61BD9CB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Schemă Bloc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9" name="Csoportba foglalás 58">
            <a:extLst>
              <a:ext uri="{FF2B5EF4-FFF2-40B4-BE49-F238E27FC236}">
                <a16:creationId xmlns:a16="http://schemas.microsoft.com/office/drawing/2014/main" id="{C214CADE-DFFB-448A-A947-7441795A21A5}"/>
              </a:ext>
            </a:extLst>
          </p:cNvPr>
          <p:cNvGrpSpPr/>
          <p:nvPr/>
        </p:nvGrpSpPr>
        <p:grpSpPr>
          <a:xfrm>
            <a:off x="1974805" y="2566592"/>
            <a:ext cx="8301516" cy="2576908"/>
            <a:chOff x="1141413" y="2271317"/>
            <a:chExt cx="8301516" cy="2576908"/>
          </a:xfrm>
        </p:grpSpPr>
        <p:cxnSp>
          <p:nvCxnSpPr>
            <p:cNvPr id="39" name="Egyenes összekötő nyíllal 38">
              <a:extLst>
                <a:ext uri="{FF2B5EF4-FFF2-40B4-BE49-F238E27FC236}">
                  <a16:creationId xmlns:a16="http://schemas.microsoft.com/office/drawing/2014/main" id="{A138AFFE-F5F3-49CA-BC3E-8D8A3D2BE7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3636" y="4540250"/>
              <a:ext cx="831967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Csoportba foglalás 57">
              <a:extLst>
                <a:ext uri="{FF2B5EF4-FFF2-40B4-BE49-F238E27FC236}">
                  <a16:creationId xmlns:a16="http://schemas.microsoft.com/office/drawing/2014/main" id="{160BDCF8-158C-4D9B-9168-317C98A85490}"/>
                </a:ext>
              </a:extLst>
            </p:cNvPr>
            <p:cNvGrpSpPr/>
            <p:nvPr/>
          </p:nvGrpSpPr>
          <p:grpSpPr>
            <a:xfrm>
              <a:off x="1141413" y="2271317"/>
              <a:ext cx="8301516" cy="2576908"/>
              <a:chOff x="1141413" y="2271317"/>
              <a:chExt cx="8301516" cy="2576908"/>
            </a:xfrm>
          </p:grpSpPr>
          <p:sp>
            <p:nvSpPr>
              <p:cNvPr id="31" name="Téglalap 30">
                <a:extLst>
                  <a:ext uri="{FF2B5EF4-FFF2-40B4-BE49-F238E27FC236}">
                    <a16:creationId xmlns:a16="http://schemas.microsoft.com/office/drawing/2014/main" id="{AA441EAC-79C5-45DA-B390-95D5CCA3324B}"/>
                  </a:ext>
                </a:extLst>
              </p:cNvPr>
              <p:cNvSpPr/>
              <p:nvPr/>
            </p:nvSpPr>
            <p:spPr>
              <a:xfrm>
                <a:off x="4963435" y="4219575"/>
                <a:ext cx="1323058" cy="628650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Detector stare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3" name="Egyenes összekötő nyíllal 32">
                <a:extLst>
                  <a:ext uri="{FF2B5EF4-FFF2-40B4-BE49-F238E27FC236}">
                    <a16:creationId xmlns:a16="http://schemas.microsoft.com/office/drawing/2014/main" id="{927AC428-C799-4061-83AB-B876D6FC07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21944" y="4533900"/>
                <a:ext cx="831967" cy="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gyenes összekötő 39">
                <a:extLst>
                  <a:ext uri="{FF2B5EF4-FFF2-40B4-BE49-F238E27FC236}">
                    <a16:creationId xmlns:a16="http://schemas.microsoft.com/office/drawing/2014/main" id="{D393A570-129F-4BBB-9B0F-75CF3976DE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715" y="2850159"/>
                <a:ext cx="0" cy="1719457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Egyenes összekötő 41">
                <a:extLst>
                  <a:ext uri="{FF2B5EF4-FFF2-40B4-BE49-F238E27FC236}">
                    <a16:creationId xmlns:a16="http://schemas.microsoft.com/office/drawing/2014/main" id="{8D45407E-B107-43BA-A3E9-9C9EDBBD5E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72276" y="2841770"/>
                <a:ext cx="1350627" cy="8389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Szövegdoboz 42">
                <a:extLst>
                  <a:ext uri="{FF2B5EF4-FFF2-40B4-BE49-F238E27FC236}">
                    <a16:creationId xmlns:a16="http://schemas.microsoft.com/office/drawing/2014/main" id="{34882D78-B82F-4312-8F73-3EF6E7449CBF}"/>
                  </a:ext>
                </a:extLst>
              </p:cNvPr>
              <p:cNvSpPr txBox="1"/>
              <p:nvPr/>
            </p:nvSpPr>
            <p:spPr>
              <a:xfrm>
                <a:off x="8092328" y="3029642"/>
                <a:ext cx="1350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LED-uri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5" name="Egyenes összekötő nyíllal 44">
                <a:extLst>
                  <a:ext uri="{FF2B5EF4-FFF2-40B4-BE49-F238E27FC236}">
                    <a16:creationId xmlns:a16="http://schemas.microsoft.com/office/drawing/2014/main" id="{405EC73C-3D42-4579-B4AB-EB8178DDCD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215946" y="2708944"/>
                <a:ext cx="266700" cy="290155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Szövegdoboz 46">
                <a:extLst>
                  <a:ext uri="{FF2B5EF4-FFF2-40B4-BE49-F238E27FC236}">
                    <a16:creationId xmlns:a16="http://schemas.microsoft.com/office/drawing/2014/main" id="{A5929C07-D8AA-4F5B-9B1C-EDE94FCD50C0}"/>
                  </a:ext>
                </a:extLst>
              </p:cNvPr>
              <p:cNvSpPr txBox="1"/>
              <p:nvPr/>
            </p:nvSpPr>
            <p:spPr>
              <a:xfrm>
                <a:off x="7289115" y="2339612"/>
                <a:ext cx="9861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ro-RO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ro-RO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….Q</a:t>
                </a:r>
                <a:r>
                  <a:rPr lang="ro-RO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7" name="Csoportba foglalás 56">
                <a:extLst>
                  <a:ext uri="{FF2B5EF4-FFF2-40B4-BE49-F238E27FC236}">
                    <a16:creationId xmlns:a16="http://schemas.microsoft.com/office/drawing/2014/main" id="{F343E7C1-6904-4CA3-BDED-4CE56CC183E8}"/>
                  </a:ext>
                </a:extLst>
              </p:cNvPr>
              <p:cNvGrpSpPr/>
              <p:nvPr/>
            </p:nvGrpSpPr>
            <p:grpSpPr>
              <a:xfrm>
                <a:off x="1141413" y="2271317"/>
                <a:ext cx="5626100" cy="2262583"/>
                <a:chOff x="1141413" y="2271317"/>
                <a:chExt cx="5626100" cy="2262583"/>
              </a:xfrm>
            </p:grpSpPr>
            <p:grpSp>
              <p:nvGrpSpPr>
                <p:cNvPr id="18" name="Csoportba foglalás 17">
                  <a:extLst>
                    <a:ext uri="{FF2B5EF4-FFF2-40B4-BE49-F238E27FC236}">
                      <a16:creationId xmlns:a16="http://schemas.microsoft.com/office/drawing/2014/main" id="{EABC596E-91DE-46B2-A6DA-3FDA7F71F77C}"/>
                    </a:ext>
                  </a:extLst>
                </p:cNvPr>
                <p:cNvGrpSpPr/>
                <p:nvPr/>
              </p:nvGrpSpPr>
              <p:grpSpPr>
                <a:xfrm>
                  <a:off x="1141413" y="2271317"/>
                  <a:ext cx="5626100" cy="2262583"/>
                  <a:chOff x="1141413" y="2271317"/>
                  <a:chExt cx="5626100" cy="2262583"/>
                </a:xfrm>
              </p:grpSpPr>
              <p:grpSp>
                <p:nvGrpSpPr>
                  <p:cNvPr id="15" name="Csoportba foglalás 14">
                    <a:extLst>
                      <a:ext uri="{FF2B5EF4-FFF2-40B4-BE49-F238E27FC236}">
                        <a16:creationId xmlns:a16="http://schemas.microsoft.com/office/drawing/2014/main" id="{0D8C6674-D39F-4C36-938A-DA44A869015F}"/>
                      </a:ext>
                    </a:extLst>
                  </p:cNvPr>
                  <p:cNvGrpSpPr/>
                  <p:nvPr/>
                </p:nvGrpSpPr>
                <p:grpSpPr>
                  <a:xfrm>
                    <a:off x="1141413" y="2271317"/>
                    <a:ext cx="5626100" cy="1352945"/>
                    <a:chOff x="1141413" y="2271317"/>
                    <a:chExt cx="5626100" cy="1352945"/>
                  </a:xfrm>
                </p:grpSpPr>
                <p:grpSp>
                  <p:nvGrpSpPr>
                    <p:cNvPr id="9" name="Csoportba foglalás 8">
                      <a:extLst>
                        <a:ext uri="{FF2B5EF4-FFF2-40B4-BE49-F238E27FC236}">
                          <a16:creationId xmlns:a16="http://schemas.microsoft.com/office/drawing/2014/main" id="{BBAC6E13-EB1F-417F-B54F-35A700A4AB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41413" y="2271318"/>
                      <a:ext cx="3338512" cy="1157682"/>
                      <a:chOff x="1141413" y="2271318"/>
                      <a:chExt cx="3338512" cy="1157682"/>
                    </a:xfrm>
                  </p:grpSpPr>
                  <p:grpSp>
                    <p:nvGrpSpPr>
                      <p:cNvPr id="7" name="Csoportba foglalás 6">
                        <a:extLst>
                          <a:ext uri="{FF2B5EF4-FFF2-40B4-BE49-F238E27FC236}">
                            <a16:creationId xmlns:a16="http://schemas.microsoft.com/office/drawing/2014/main" id="{8711303D-B561-42E6-B045-AC6D12E5A9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41413" y="2271318"/>
                        <a:ext cx="3209358" cy="1157682"/>
                        <a:chOff x="1409350" y="2348917"/>
                        <a:chExt cx="3209358" cy="1157682"/>
                      </a:xfrm>
                    </p:grpSpPr>
                    <p:sp>
                      <p:nvSpPr>
                        <p:cNvPr id="4" name="Téglalap 3">
                          <a:extLst>
                            <a:ext uri="{FF2B5EF4-FFF2-40B4-BE49-F238E27FC236}">
                              <a16:creationId xmlns:a16="http://schemas.microsoft.com/office/drawing/2014/main" id="{C2FF5E23-D7C6-464D-93E5-F66E89CBF6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09350" y="2348917"/>
                          <a:ext cx="1853968" cy="1157682"/>
                        </a:xfrm>
                        <a:prstGeom prst="rect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Oscilator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cxnSp>
                      <p:nvCxnSpPr>
                        <p:cNvPr id="6" name="Egyenes összekötő 5">
                          <a:extLst>
                            <a:ext uri="{FF2B5EF4-FFF2-40B4-BE49-F238E27FC236}">
                              <a16:creationId xmlns:a16="http://schemas.microsoft.com/office/drawing/2014/main" id="{413C7D8D-96E1-4D23-B85B-59911789045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3268081" y="2652172"/>
                          <a:ext cx="1350627" cy="8389"/>
                        </a:xfrm>
                        <a:prstGeom prst="line">
                          <a:avLst/>
                        </a:prstGeom>
                        <a:ln w="6350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8" name="Ellipszis 7">
                        <a:extLst>
                          <a:ext uri="{FF2B5EF4-FFF2-40B4-BE49-F238E27FC236}">
                            <a16:creationId xmlns:a16="http://schemas.microsoft.com/office/drawing/2014/main" id="{AFAEF5A4-192A-4DEC-85C7-83120964B8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50771" y="2511028"/>
                        <a:ext cx="129154" cy="127090"/>
                      </a:xfrm>
                      <a:prstGeom prst="ellips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10" name="Egyenes összekötő 9">
                      <a:extLst>
                        <a:ext uri="{FF2B5EF4-FFF2-40B4-BE49-F238E27FC236}">
                          <a16:creationId xmlns:a16="http://schemas.microsoft.com/office/drawing/2014/main" id="{A22CD953-411C-4625-B04B-9B96ECA12F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149725" y="3315295"/>
                      <a:ext cx="201046" cy="1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" name="Ellipszis 10">
                      <a:extLst>
                        <a:ext uri="{FF2B5EF4-FFF2-40B4-BE49-F238E27FC236}">
                          <a16:creationId xmlns:a16="http://schemas.microsoft.com/office/drawing/2014/main" id="{4A2EFD2A-A053-4520-B176-010CDD62DC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0771" y="3251750"/>
                      <a:ext cx="129154" cy="127090"/>
                    </a:xfrm>
                    <a:prstGeom prst="ellips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Téglalap 13">
                      <a:extLst>
                        <a:ext uri="{FF2B5EF4-FFF2-40B4-BE49-F238E27FC236}">
                          <a16:creationId xmlns:a16="http://schemas.microsoft.com/office/drawing/2014/main" id="{F06A3DDF-730A-4BC5-A2F5-F77C347BD0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9925" y="2271317"/>
                      <a:ext cx="2287588" cy="1352945"/>
                    </a:xfrm>
                    <a:prstGeom prst="rect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ro-RO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CK</a:t>
                      </a:r>
                    </a:p>
                    <a:p>
                      <a:endParaRPr lang="ro-RO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/>
                      <a:r>
                        <a:rPr lang="ro-RO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Numărător pe 6 biți</a:t>
                      </a:r>
                    </a:p>
                    <a:p>
                      <a:pPr algn="r"/>
                      <a:endParaRPr lang="ro-RO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o-RO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R</a:t>
                      </a:r>
                    </a:p>
                  </p:txBody>
                </p:sp>
              </p:grpSp>
              <p:cxnSp>
                <p:nvCxnSpPr>
                  <p:cNvPr id="17" name="Egyenes összekötő 16">
                    <a:extLst>
                      <a:ext uri="{FF2B5EF4-FFF2-40B4-BE49-F238E27FC236}">
                        <a16:creationId xmlns:a16="http://schemas.microsoft.com/office/drawing/2014/main" id="{4356FF18-05F3-495C-9B4C-1D997E8FD7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49725" y="3284342"/>
                    <a:ext cx="0" cy="1249558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" name="Háromszög 55">
                  <a:extLst>
                    <a:ext uri="{FF2B5EF4-FFF2-40B4-BE49-F238E27FC236}">
                      <a16:creationId xmlns:a16="http://schemas.microsoft.com/office/drawing/2014/main" id="{4B25F999-0BC3-4894-A095-C4340A1B9388}"/>
                    </a:ext>
                  </a:extLst>
                </p:cNvPr>
                <p:cNvSpPr/>
                <p:nvPr/>
              </p:nvSpPr>
              <p:spPr>
                <a:xfrm rot="5400000">
                  <a:off x="4467896" y="2504190"/>
                  <a:ext cx="178003" cy="148746"/>
                </a:xfrm>
                <a:prstGeom prst="triangl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61" name="Dia számának helye 60">
            <a:extLst>
              <a:ext uri="{FF2B5EF4-FFF2-40B4-BE49-F238E27FC236}">
                <a16:creationId xmlns:a16="http://schemas.microsoft.com/office/drawing/2014/main" id="{993A9FEC-2454-4220-9616-82EC7414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66" name="Csoportba foglalás 65">
            <a:extLst>
              <a:ext uri="{FF2B5EF4-FFF2-40B4-BE49-F238E27FC236}">
                <a16:creationId xmlns:a16="http://schemas.microsoft.com/office/drawing/2014/main" id="{CE1A8E3E-B9B6-4365-AD84-53F717ED6C6A}"/>
              </a:ext>
            </a:extLst>
          </p:cNvPr>
          <p:cNvGrpSpPr/>
          <p:nvPr/>
        </p:nvGrpSpPr>
        <p:grpSpPr>
          <a:xfrm>
            <a:off x="828681" y="3858781"/>
            <a:ext cx="2760364" cy="1502296"/>
            <a:chOff x="828681" y="3858781"/>
            <a:chExt cx="2760364" cy="1502296"/>
          </a:xfrm>
        </p:grpSpPr>
        <p:sp>
          <p:nvSpPr>
            <p:cNvPr id="62" name="Szövegdoboz 61">
              <a:extLst>
                <a:ext uri="{FF2B5EF4-FFF2-40B4-BE49-F238E27FC236}">
                  <a16:creationId xmlns:a16="http://schemas.microsoft.com/office/drawing/2014/main" id="{D04ACBE6-F8B1-439D-BF4F-C93AD169C707}"/>
                </a:ext>
              </a:extLst>
            </p:cNvPr>
            <p:cNvSpPr txBox="1"/>
            <p:nvPr/>
          </p:nvSpPr>
          <p:spPr>
            <a:xfrm>
              <a:off x="828681" y="4160748"/>
              <a:ext cx="27603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o-RO" dirty="0"/>
                <a:t>Furnizează 2 semnale dreptunghiulare 4.6 Hz respectiv 340 kHz și un semnal de tact</a:t>
              </a:r>
              <a:endParaRPr lang="en-US" dirty="0"/>
            </a:p>
          </p:txBody>
        </p:sp>
        <p:cxnSp>
          <p:nvCxnSpPr>
            <p:cNvPr id="64" name="Egyenes összekötő nyíllal 63">
              <a:extLst>
                <a:ext uri="{FF2B5EF4-FFF2-40B4-BE49-F238E27FC236}">
                  <a16:creationId xmlns:a16="http://schemas.microsoft.com/office/drawing/2014/main" id="{0C664A8A-9F87-45D7-93BC-61B7AC587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825" y="3858781"/>
              <a:ext cx="257175" cy="301968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Csoportba foglalás 75">
            <a:extLst>
              <a:ext uri="{FF2B5EF4-FFF2-40B4-BE49-F238E27FC236}">
                <a16:creationId xmlns:a16="http://schemas.microsoft.com/office/drawing/2014/main" id="{B26CF1A5-8C62-458F-A78C-B3CE2FD01A43}"/>
              </a:ext>
            </a:extLst>
          </p:cNvPr>
          <p:cNvGrpSpPr/>
          <p:nvPr/>
        </p:nvGrpSpPr>
        <p:grpSpPr>
          <a:xfrm>
            <a:off x="5252844" y="1746700"/>
            <a:ext cx="2760364" cy="714467"/>
            <a:chOff x="5252844" y="1746700"/>
            <a:chExt cx="2760364" cy="714467"/>
          </a:xfrm>
        </p:grpSpPr>
        <p:sp>
          <p:nvSpPr>
            <p:cNvPr id="71" name="Szövegdoboz 70">
              <a:extLst>
                <a:ext uri="{FF2B5EF4-FFF2-40B4-BE49-F238E27FC236}">
                  <a16:creationId xmlns:a16="http://schemas.microsoft.com/office/drawing/2014/main" id="{E299A5CF-F5EA-46D6-A860-A0D8E7A277F3}"/>
                </a:ext>
              </a:extLst>
            </p:cNvPr>
            <p:cNvSpPr txBox="1"/>
            <p:nvPr/>
          </p:nvSpPr>
          <p:spPr>
            <a:xfrm>
              <a:off x="5252844" y="1746700"/>
              <a:ext cx="2760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o-RO" dirty="0"/>
                <a:t>2 numărătoare 74HC193</a:t>
              </a:r>
              <a:endParaRPr lang="en-US" dirty="0"/>
            </a:p>
          </p:txBody>
        </p:sp>
        <p:cxnSp>
          <p:nvCxnSpPr>
            <p:cNvPr id="72" name="Egyenes összekötő nyíllal 71">
              <a:extLst>
                <a:ext uri="{FF2B5EF4-FFF2-40B4-BE49-F238E27FC236}">
                  <a16:creationId xmlns:a16="http://schemas.microsoft.com/office/drawing/2014/main" id="{B2B95350-B41D-4C1C-AEB9-0A91F3ACE4D1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H="1">
              <a:off x="6353176" y="2116032"/>
              <a:ext cx="279850" cy="34513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Csoportba foglalás 76">
            <a:extLst>
              <a:ext uri="{FF2B5EF4-FFF2-40B4-BE49-F238E27FC236}">
                <a16:creationId xmlns:a16="http://schemas.microsoft.com/office/drawing/2014/main" id="{695DF9CF-C381-41E8-BF74-4E6E741DDEDB}"/>
              </a:ext>
            </a:extLst>
          </p:cNvPr>
          <p:cNvGrpSpPr/>
          <p:nvPr/>
        </p:nvGrpSpPr>
        <p:grpSpPr>
          <a:xfrm>
            <a:off x="6457111" y="5256490"/>
            <a:ext cx="1247729" cy="923991"/>
            <a:chOff x="6995725" y="1192040"/>
            <a:chExt cx="1247729" cy="923991"/>
          </a:xfrm>
        </p:grpSpPr>
        <p:sp>
          <p:nvSpPr>
            <p:cNvPr id="78" name="Szövegdoboz 77">
              <a:extLst>
                <a:ext uri="{FF2B5EF4-FFF2-40B4-BE49-F238E27FC236}">
                  <a16:creationId xmlns:a16="http://schemas.microsoft.com/office/drawing/2014/main" id="{6C6C8B43-F75F-4607-907C-DC81EB6465FE}"/>
                </a:ext>
              </a:extLst>
            </p:cNvPr>
            <p:cNvSpPr txBox="1"/>
            <p:nvPr/>
          </p:nvSpPr>
          <p:spPr>
            <a:xfrm>
              <a:off x="6995725" y="1746699"/>
              <a:ext cx="1247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o-RO" dirty="0"/>
                <a:t>Starea 51</a:t>
              </a:r>
              <a:endParaRPr lang="en-US" dirty="0"/>
            </a:p>
          </p:txBody>
        </p:sp>
        <p:cxnSp>
          <p:nvCxnSpPr>
            <p:cNvPr id="79" name="Egyenes összekötő nyíllal 78">
              <a:extLst>
                <a:ext uri="{FF2B5EF4-FFF2-40B4-BE49-F238E27FC236}">
                  <a16:creationId xmlns:a16="http://schemas.microsoft.com/office/drawing/2014/main" id="{BCC7A507-B7C4-41FB-BDC8-B87AADB136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71640" y="1192040"/>
              <a:ext cx="297585" cy="441669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88788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9CD961-D308-4BAC-9A73-1F564890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5593"/>
            <a:ext cx="9905998" cy="1478570"/>
          </a:xfrm>
        </p:spPr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Schemă Electronică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ompletă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cdn.discordapp.com/attachments/770400512767557683/838813070759166032/Schema_completa.png">
            <a:extLst>
              <a:ext uri="{FF2B5EF4-FFF2-40B4-BE49-F238E27FC236}">
                <a16:creationId xmlns:a16="http://schemas.microsoft.com/office/drawing/2014/main" id="{6B8006A2-CE3E-400F-9773-897A91C742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2" y="1340054"/>
            <a:ext cx="7772400" cy="45432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80CAF88-F541-42E8-9069-E7E5B0656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657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E0F9DF-E49B-4DED-BC9A-B2C7DFA1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600"/>
            <a:ext cx="9905998" cy="954088"/>
          </a:xfrm>
        </p:spPr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PCB-uri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A74D98CC-8244-4957-BC17-739A2FDB99DF}"/>
              </a:ext>
            </a:extLst>
          </p:cNvPr>
          <p:cNvGrpSpPr/>
          <p:nvPr/>
        </p:nvGrpSpPr>
        <p:grpSpPr>
          <a:xfrm>
            <a:off x="2772963" y="970212"/>
            <a:ext cx="6642896" cy="5502332"/>
            <a:chOff x="919954" y="957720"/>
            <a:chExt cx="6642896" cy="5502332"/>
          </a:xfrm>
        </p:grpSpPr>
        <p:sp>
          <p:nvSpPr>
            <p:cNvPr id="5" name="Szövegdoboz 4">
              <a:extLst>
                <a:ext uri="{FF2B5EF4-FFF2-40B4-BE49-F238E27FC236}">
                  <a16:creationId xmlns:a16="http://schemas.microsoft.com/office/drawing/2014/main" id="{5B480C48-92FF-4FC2-97FB-D36462CD9103}"/>
                </a:ext>
              </a:extLst>
            </p:cNvPr>
            <p:cNvSpPr txBox="1"/>
            <p:nvPr/>
          </p:nvSpPr>
          <p:spPr>
            <a:xfrm>
              <a:off x="1055686" y="957720"/>
              <a:ext cx="6507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Desen</a:t>
              </a:r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amplasare</a:t>
              </a:r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componente</a:t>
              </a:r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" name="Imagine 10">
              <a:extLst>
                <a:ext uri="{FF2B5EF4-FFF2-40B4-BE49-F238E27FC236}">
                  <a16:creationId xmlns:a16="http://schemas.microsoft.com/office/drawing/2014/main" id="{264B67E7-B609-497B-8CF0-40239113962F}"/>
                </a:ext>
              </a:extLst>
            </p:cNvPr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85" t="7917" r="26828" b="23337"/>
            <a:stretch/>
          </p:blipFill>
          <p:spPr bwMode="auto">
            <a:xfrm>
              <a:off x="919954" y="1546740"/>
              <a:ext cx="6224588" cy="491331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BA5E8A9A-B98E-4C42-8AC0-1562E7F34F85}"/>
              </a:ext>
            </a:extLst>
          </p:cNvPr>
          <p:cNvGrpSpPr/>
          <p:nvPr/>
        </p:nvGrpSpPr>
        <p:grpSpPr>
          <a:xfrm>
            <a:off x="2786375" y="967453"/>
            <a:ext cx="6224587" cy="5472662"/>
            <a:chOff x="5993605" y="871822"/>
            <a:chExt cx="6224587" cy="5472662"/>
          </a:xfrm>
        </p:grpSpPr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32C34F29-52B9-4C20-91B7-31039F73A747}"/>
                </a:ext>
              </a:extLst>
            </p:cNvPr>
            <p:cNvSpPr txBox="1"/>
            <p:nvPr/>
          </p:nvSpPr>
          <p:spPr>
            <a:xfrm>
              <a:off x="6586537" y="871822"/>
              <a:ext cx="50387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Desen</a:t>
              </a:r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faţa</a:t>
              </a:r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plantată</a:t>
              </a:r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(top)</a:t>
              </a:r>
            </a:p>
          </p:txBody>
        </p:sp>
        <p:pic>
          <p:nvPicPr>
            <p:cNvPr id="11" name="Imagine 11">
              <a:extLst>
                <a:ext uri="{FF2B5EF4-FFF2-40B4-BE49-F238E27FC236}">
                  <a16:creationId xmlns:a16="http://schemas.microsoft.com/office/drawing/2014/main" id="{9F0F3AA6-38B2-46AA-AEA6-FACE60C422AF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60" t="11717" r="23788" b="19862"/>
            <a:stretch/>
          </p:blipFill>
          <p:spPr bwMode="auto">
            <a:xfrm>
              <a:off x="5993605" y="1447007"/>
              <a:ext cx="6224587" cy="489747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20A92C84-F7B7-4243-9079-D8410F46313E}"/>
              </a:ext>
            </a:extLst>
          </p:cNvPr>
          <p:cNvGrpSpPr/>
          <p:nvPr/>
        </p:nvGrpSpPr>
        <p:grpSpPr>
          <a:xfrm>
            <a:off x="2759552" y="964848"/>
            <a:ext cx="6224586" cy="5475267"/>
            <a:chOff x="6898125" y="897026"/>
            <a:chExt cx="6224586" cy="5475267"/>
          </a:xfrm>
        </p:grpSpPr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A49B551B-FF46-4658-8BB3-F606610F2F2E}"/>
                </a:ext>
              </a:extLst>
            </p:cNvPr>
            <p:cNvSpPr txBox="1"/>
            <p:nvPr/>
          </p:nvSpPr>
          <p:spPr>
            <a:xfrm>
              <a:off x="7206143" y="897026"/>
              <a:ext cx="56085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Desen</a:t>
              </a:r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faţa</a:t>
              </a:r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cablată</a:t>
              </a:r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(bottom)</a:t>
              </a:r>
            </a:p>
          </p:txBody>
        </p:sp>
        <p:pic>
          <p:nvPicPr>
            <p:cNvPr id="13" name="Imagine 12" descr="O imagine care conține text&#10;&#10;Descriere generată automat">
              <a:extLst>
                <a:ext uri="{FF2B5EF4-FFF2-40B4-BE49-F238E27FC236}">
                  <a16:creationId xmlns:a16="http://schemas.microsoft.com/office/drawing/2014/main" id="{9BE41BD3-9FA8-48AB-8203-3F9AE11DCB67}"/>
                </a:ext>
              </a:extLst>
            </p:cNvPr>
            <p:cNvPicPr/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32" t="17099" r="25047" b="15441"/>
            <a:stretch/>
          </p:blipFill>
          <p:spPr bwMode="auto">
            <a:xfrm>
              <a:off x="6898125" y="1474816"/>
              <a:ext cx="6224586" cy="489747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70B94C12-46CD-4CDC-B876-406F09C8C959}"/>
              </a:ext>
            </a:extLst>
          </p:cNvPr>
          <p:cNvGrpSpPr/>
          <p:nvPr/>
        </p:nvGrpSpPr>
        <p:grpSpPr>
          <a:xfrm>
            <a:off x="1186513" y="964848"/>
            <a:ext cx="9424309" cy="5537524"/>
            <a:chOff x="6891376" y="1034922"/>
            <a:chExt cx="9424309" cy="5537524"/>
          </a:xfrm>
        </p:grpSpPr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FB3A5A10-37D8-458F-8554-4F32838B5B52}"/>
                </a:ext>
              </a:extLst>
            </p:cNvPr>
            <p:cNvSpPr txBox="1"/>
            <p:nvPr/>
          </p:nvSpPr>
          <p:spPr>
            <a:xfrm>
              <a:off x="6891376" y="1034922"/>
              <a:ext cx="94243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Desen</a:t>
              </a:r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de </a:t>
              </a:r>
              <a:r>
                <a:rPr lang="en-US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ansamblu</a:t>
              </a:r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(top + bottom + </a:t>
              </a:r>
              <a:r>
                <a:rPr lang="en-US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componente</a:t>
              </a:r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pic>
          <p:nvPicPr>
            <p:cNvPr id="15" name="Imagine 14">
              <a:extLst>
                <a:ext uri="{FF2B5EF4-FFF2-40B4-BE49-F238E27FC236}">
                  <a16:creationId xmlns:a16="http://schemas.microsoft.com/office/drawing/2014/main" id="{8B3E1E3E-93E5-4DA4-A27B-00135C28A50B}"/>
                </a:ext>
              </a:extLst>
            </p:cNvPr>
            <p:cNvPicPr/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460"/>
            <a:stretch/>
          </p:blipFill>
          <p:spPr bwMode="auto">
            <a:xfrm>
              <a:off x="8491240" y="1645414"/>
              <a:ext cx="6224586" cy="492703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8" name="Dia számának helye 17">
            <a:extLst>
              <a:ext uri="{FF2B5EF4-FFF2-40B4-BE49-F238E27FC236}">
                <a16:creationId xmlns:a16="http://schemas.microsoft.com/office/drawing/2014/main" id="{C6567641-BA5B-4FC7-9461-B3195572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5460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49CFEC-E9B4-475A-8130-AAA4B778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 de simulare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ine 4">
            <a:extLst>
              <a:ext uri="{FF2B5EF4-FFF2-40B4-BE49-F238E27FC236}">
                <a16:creationId xmlns:a16="http://schemas.microsoft.com/office/drawing/2014/main" id="{B2971CFB-3F58-40B2-94FA-8FB56B095AB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99"/>
          <a:stretch/>
        </p:blipFill>
        <p:spPr>
          <a:xfrm>
            <a:off x="1141413" y="1914875"/>
            <a:ext cx="6702293" cy="42268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5C7E651-A698-4F5B-BEE1-0DCCCAA9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FC38BB51-49B3-4E42-A74D-BA8C713745DD}"/>
                  </a:ext>
                </a:extLst>
              </p:cNvPr>
              <p:cNvSpPr txBox="1"/>
              <p:nvPr/>
            </p:nvSpPr>
            <p:spPr>
              <a:xfrm>
                <a:off x="8191500" y="1973928"/>
                <a:ext cx="2855910" cy="2699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o-RO" dirty="0"/>
                  <a:t>Am simulat în OrCAD 16.6 funcționarea numărătoarelor cu porțile aferente. La intrare am pus un generator de semnal cu factorul de umplere </a:t>
                </a:r>
                <a:r>
                  <a:rPr lang="ro-RO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ro-RO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ro-RO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o-RO" dirty="0"/>
                  <a:t> și o frecvență de 100 kHz. Am vizualizat semnalul de tact, cele 6 ieșiri și resetul (starea 51).</a:t>
                </a:r>
                <a:endParaRPr lang="en-US" dirty="0"/>
              </a:p>
            </p:txBody>
          </p:sp>
        </mc:Choice>
        <mc:Fallback xmlns="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FC38BB51-49B3-4E42-A74D-BA8C71374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500" y="1973928"/>
                <a:ext cx="2855910" cy="2699457"/>
              </a:xfrm>
              <a:prstGeom prst="rect">
                <a:avLst/>
              </a:prstGeom>
              <a:blipFill>
                <a:blip r:embed="rId4"/>
                <a:stretch>
                  <a:fillRect l="-1923" t="-1354" r="-1709" b="-2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46241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ED46D8-4EF9-4BB0-910F-4F605631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Rezultat al Simulării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ine 5" descr="O imagine care conține text, electronice, computer&#10;&#10;Descriere generată automat">
            <a:extLst>
              <a:ext uri="{FF2B5EF4-FFF2-40B4-BE49-F238E27FC236}">
                <a16:creationId xmlns:a16="http://schemas.microsoft.com/office/drawing/2014/main" id="{50F373D6-5C2F-453B-AB1E-26037370938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50" r="200"/>
          <a:stretch/>
        </p:blipFill>
        <p:spPr>
          <a:xfrm>
            <a:off x="729073" y="3500389"/>
            <a:ext cx="10448515" cy="261986"/>
          </a:xfrm>
          <a:prstGeom prst="rect">
            <a:avLst/>
          </a:prstGeom>
        </p:spPr>
      </p:pic>
      <p:pic>
        <p:nvPicPr>
          <p:cNvPr id="5" name="Imagine 5" descr="O imagine care conține text, electronice, computer&#10;&#10;Descriere generată automat">
            <a:extLst>
              <a:ext uri="{FF2B5EF4-FFF2-40B4-BE49-F238E27FC236}">
                <a16:creationId xmlns:a16="http://schemas.microsoft.com/office/drawing/2014/main" id="{2509519F-082C-413A-813D-BD1E9131054B}"/>
              </a:ext>
            </a:extLst>
          </p:cNvPr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" b="79232"/>
          <a:stretch/>
        </p:blipFill>
        <p:spPr>
          <a:xfrm>
            <a:off x="729073" y="2504030"/>
            <a:ext cx="10448516" cy="998290"/>
          </a:xfrm>
          <a:prstGeom prst="rect">
            <a:avLst/>
          </a:prstGeom>
        </p:spPr>
      </p:pic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305051-74C3-4494-B2E8-976E0308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3763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5A00EE-A5E3-4F39-81AA-63D8E4D93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Vă Mulțumim pentru timpul acordat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F6FC86D-4B5C-4B30-BFBD-9E4AA7FB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57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295</TotalTime>
  <Words>325</Words>
  <Application>Microsoft Office PowerPoint</Application>
  <PresentationFormat>Ecran lat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Times New Roman</vt:lpstr>
      <vt:lpstr>Tw Cen MT</vt:lpstr>
      <vt:lpstr>Áramkör</vt:lpstr>
      <vt:lpstr>Divizor fix de frecvenţă cu 51</vt:lpstr>
      <vt:lpstr>Cuprins</vt:lpstr>
      <vt:lpstr>Introducere</vt:lpstr>
      <vt:lpstr>Schemă Bloc</vt:lpstr>
      <vt:lpstr>Schemă Electronică Completă</vt:lpstr>
      <vt:lpstr>PCB-uri</vt:lpstr>
      <vt:lpstr>Bloc de simulare</vt:lpstr>
      <vt:lpstr>Rezultat al Simulării</vt:lpstr>
      <vt:lpstr>Vă Mulțumim pentru timpul acordat!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Divizor fix de frecvenţă cu 51</dc:title>
  <dc:creator>Alex Gricz</dc:creator>
  <cp:lastModifiedBy>Sergiu Joandrea</cp:lastModifiedBy>
  <cp:revision>56</cp:revision>
  <dcterms:created xsi:type="dcterms:W3CDTF">2021-05-03T15:51:28Z</dcterms:created>
  <dcterms:modified xsi:type="dcterms:W3CDTF">2021-06-15T15:42:09Z</dcterms:modified>
</cp:coreProperties>
</file>