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Lst>
  <p:notesMasterIdLst>
    <p:notesMasterId r:id="rId15"/>
  </p:notesMasterIdLst>
  <p:sldIdLst>
    <p:sldId id="256" r:id="rId4"/>
    <p:sldId id="257" r:id="rId5"/>
    <p:sldId id="258" r:id="rId6"/>
    <p:sldId id="265" r:id="rId7"/>
    <p:sldId id="263" r:id="rId8"/>
    <p:sldId id="266" r:id="rId9"/>
    <p:sldId id="264" r:id="rId10"/>
    <p:sldId id="267" r:id="rId11"/>
    <p:sldId id="259" r:id="rId12"/>
    <p:sldId id="262" r:id="rId13"/>
    <p:sldId id="268"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PT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mli1uwUssoBVIGX1w/dHE6nTg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6D3A41-A78D-473F-9EDF-CE242C0448B4}">
  <a:tblStyle styleId="{376D3A41-A78D-473F-9EDF-CE242C0448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a69242c0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26a69242c0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a69242c0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26a69242c0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806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632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53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8123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806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580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i text simplu">
  <p:cSld name="Title si text simplu">
    <p:spTree>
      <p:nvGrpSpPr>
        <p:cNvPr id="1" name="Shape 10"/>
        <p:cNvGrpSpPr/>
        <p:nvPr/>
      </p:nvGrpSpPr>
      <p:grpSpPr>
        <a:xfrm>
          <a:off x="0" y="0"/>
          <a:ext cx="0" cy="0"/>
          <a:chOff x="0" y="0"/>
          <a:chExt cx="0" cy="0"/>
        </a:xfrm>
      </p:grpSpPr>
      <p:sp>
        <p:nvSpPr>
          <p:cNvPr id="11" name="Google Shape;11;p9"/>
          <p:cNvSpPr txBox="1">
            <a:spLocks noGrp="1"/>
          </p:cNvSpPr>
          <p:nvPr>
            <p:ph type="body" idx="1"/>
          </p:nvPr>
        </p:nvSpPr>
        <p:spPr>
          <a:xfrm>
            <a:off x="623888" y="2783806"/>
            <a:ext cx="7886700" cy="3084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PT Sans"/>
                <a:ea typeface="PT Sans"/>
                <a:cs typeface="PT Sans"/>
                <a:sym typeface="PT Sans"/>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 name="Google Shape;12;p9"/>
          <p:cNvSpPr txBox="1">
            <a:spLocks noGrp="1"/>
          </p:cNvSpPr>
          <p:nvPr>
            <p:ph type="title"/>
          </p:nvPr>
        </p:nvSpPr>
        <p:spPr>
          <a:xfrm>
            <a:off x="628650" y="1883158"/>
            <a:ext cx="7886700" cy="90537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000"/>
              <a:buFont typeface="PT Sans"/>
              <a:buNone/>
              <a:defRPr sz="3000" b="1">
                <a:latin typeface="PT Sans"/>
                <a:ea typeface="PT Sans"/>
                <a:cs typeface="PT Sans"/>
                <a:sym typeface="P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PT Sans"/>
                <a:ea typeface="PT Sans"/>
                <a:cs typeface="PT Sans"/>
                <a:sym typeface="PT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1pPr>
            <a:lvl2pPr marL="0" marR="0" lvl="1"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2pPr>
            <a:lvl3pPr marL="0" marR="0" lvl="2"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3pPr>
            <a:lvl4pPr marL="0" marR="0" lvl="3"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4pPr>
            <a:lvl5pPr marL="0" marR="0" lvl="4"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5pPr>
            <a:lvl6pPr marL="0" marR="0" lvl="5"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6pPr>
            <a:lvl7pPr marL="0" marR="0" lvl="6"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7pPr>
            <a:lvl8pPr marL="0" marR="0" lvl="7"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8pPr>
            <a:lvl9pPr marL="0" marR="0" lvl="8"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cu bullet-uri">
  <p:cSld name="Text cu bullet-uri">
    <p:spTree>
      <p:nvGrpSpPr>
        <p:cNvPr id="1" name="Shape 20"/>
        <p:cNvGrpSpPr/>
        <p:nvPr/>
      </p:nvGrpSpPr>
      <p:grpSpPr>
        <a:xfrm>
          <a:off x="0" y="0"/>
          <a:ext cx="0" cy="0"/>
          <a:chOff x="0" y="0"/>
          <a:chExt cx="0" cy="0"/>
        </a:xfrm>
      </p:grpSpPr>
      <p:sp>
        <p:nvSpPr>
          <p:cNvPr id="21" name="Google Shape;21;p11"/>
          <p:cNvSpPr txBox="1">
            <a:spLocks noGrp="1"/>
          </p:cNvSpPr>
          <p:nvPr>
            <p:ph type="body" idx="1"/>
          </p:nvPr>
        </p:nvSpPr>
        <p:spPr>
          <a:xfrm>
            <a:off x="623888" y="1900106"/>
            <a:ext cx="7886700" cy="432707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atin typeface="PT Sans"/>
                <a:ea typeface="PT Sans"/>
                <a:cs typeface="PT Sans"/>
                <a:sym typeface="PT Sans"/>
              </a:defRPr>
            </a:lvl1pPr>
            <a:lvl2pPr marL="914400" lvl="1" indent="-342900" algn="l">
              <a:lnSpc>
                <a:spcPct val="90000"/>
              </a:lnSpc>
              <a:spcBef>
                <a:spcPts val="500"/>
              </a:spcBef>
              <a:spcAft>
                <a:spcPts val="0"/>
              </a:spcAft>
              <a:buClr>
                <a:schemeClr val="dk1"/>
              </a:buClr>
              <a:buSzPts val="1800"/>
              <a:buChar char="•"/>
              <a:defRPr sz="1800">
                <a:latin typeface="PT Sans"/>
                <a:ea typeface="PT Sans"/>
                <a:cs typeface="PT Sans"/>
                <a:sym typeface="PT Sans"/>
              </a:defRPr>
            </a:lvl2pPr>
            <a:lvl3pPr marL="1371600" lvl="2" indent="-330200" algn="l">
              <a:lnSpc>
                <a:spcPct val="90000"/>
              </a:lnSpc>
              <a:spcBef>
                <a:spcPts val="500"/>
              </a:spcBef>
              <a:spcAft>
                <a:spcPts val="0"/>
              </a:spcAft>
              <a:buClr>
                <a:schemeClr val="dk1"/>
              </a:buClr>
              <a:buSzPts val="1600"/>
              <a:buChar char="•"/>
              <a:defRPr sz="1600">
                <a:latin typeface="PT Sans"/>
                <a:ea typeface="PT Sans"/>
                <a:cs typeface="PT Sans"/>
                <a:sym typeface="PT Sans"/>
              </a:defRPr>
            </a:lvl3pPr>
            <a:lvl4pPr marL="1828800" lvl="3"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4pPr>
            <a:lvl5pPr marL="2286000" lvl="4"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PT Sans"/>
                <a:ea typeface="PT Sans"/>
                <a:cs typeface="PT Sans"/>
                <a:sym typeface="PT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cu bullet-uri">
  <p:cSld name="Text cu bullet-uri">
    <p:spTree>
      <p:nvGrpSpPr>
        <p:cNvPr id="1" name="Shape 29"/>
        <p:cNvGrpSpPr/>
        <p:nvPr/>
      </p:nvGrpSpPr>
      <p:grpSpPr>
        <a:xfrm>
          <a:off x="0" y="0"/>
          <a:ext cx="0" cy="0"/>
          <a:chOff x="0" y="0"/>
          <a:chExt cx="0" cy="0"/>
        </a:xfrm>
      </p:grpSpPr>
      <p:sp>
        <p:nvSpPr>
          <p:cNvPr id="30" name="Google Shape;30;p19"/>
          <p:cNvSpPr txBox="1">
            <a:spLocks noGrp="1"/>
          </p:cNvSpPr>
          <p:nvPr>
            <p:ph type="body" idx="1"/>
          </p:nvPr>
        </p:nvSpPr>
        <p:spPr>
          <a:xfrm>
            <a:off x="623888" y="1900106"/>
            <a:ext cx="7886700" cy="432707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atin typeface="PT Sans"/>
                <a:ea typeface="PT Sans"/>
                <a:cs typeface="PT Sans"/>
                <a:sym typeface="PT Sans"/>
              </a:defRPr>
            </a:lvl1pPr>
            <a:lvl2pPr marL="914400" lvl="1" indent="-342900" algn="l">
              <a:lnSpc>
                <a:spcPct val="90000"/>
              </a:lnSpc>
              <a:spcBef>
                <a:spcPts val="500"/>
              </a:spcBef>
              <a:spcAft>
                <a:spcPts val="0"/>
              </a:spcAft>
              <a:buClr>
                <a:schemeClr val="dk1"/>
              </a:buClr>
              <a:buSzPts val="1800"/>
              <a:buChar char="•"/>
              <a:defRPr sz="1800">
                <a:latin typeface="PT Sans"/>
                <a:ea typeface="PT Sans"/>
                <a:cs typeface="PT Sans"/>
                <a:sym typeface="PT Sans"/>
              </a:defRPr>
            </a:lvl2pPr>
            <a:lvl3pPr marL="1371600" lvl="2" indent="-330200" algn="l">
              <a:lnSpc>
                <a:spcPct val="90000"/>
              </a:lnSpc>
              <a:spcBef>
                <a:spcPts val="500"/>
              </a:spcBef>
              <a:spcAft>
                <a:spcPts val="0"/>
              </a:spcAft>
              <a:buClr>
                <a:schemeClr val="dk1"/>
              </a:buClr>
              <a:buSzPts val="1600"/>
              <a:buChar char="•"/>
              <a:defRPr sz="1600">
                <a:latin typeface="PT Sans"/>
                <a:ea typeface="PT Sans"/>
                <a:cs typeface="PT Sans"/>
                <a:sym typeface="PT Sans"/>
              </a:defRPr>
            </a:lvl3pPr>
            <a:lvl4pPr marL="1828800" lvl="3"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4pPr>
            <a:lvl5pPr marL="2286000" lvl="4"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PT Sans"/>
                <a:ea typeface="PT Sans"/>
                <a:cs typeface="PT Sans"/>
                <a:sym typeface="PT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PT Sans"/>
                <a:ea typeface="PT Sans"/>
                <a:cs typeface="PT Sans"/>
                <a:sym typeface="PT Sans"/>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1pPr>
            <a:lvl2pPr marL="0" marR="0" lvl="1"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2pPr>
            <a:lvl3pPr marL="0" marR="0" lvl="2"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3pPr>
            <a:lvl4pPr marL="0" marR="0" lvl="3"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4pPr>
            <a:lvl5pPr marL="0" marR="0" lvl="4"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5pPr>
            <a:lvl6pPr marL="0" marR="0" lvl="5"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6pPr>
            <a:lvl7pPr marL="0" marR="0" lvl="6"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7pPr>
            <a:lvl8pPr marL="0" marR="0" lvl="7"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8pPr>
            <a:lvl9pPr marL="0" marR="0" lvl="8"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PT Sans"/>
                <a:ea typeface="PT Sans"/>
                <a:cs typeface="PT Sans"/>
                <a:sym typeface="PT Sans"/>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PT Sans"/>
                <a:ea typeface="PT Sans"/>
                <a:cs typeface="PT Sans"/>
                <a:sym typeface="PT Sans"/>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gaia-tech.eu/" TargetMode="External"/><Relationship Id="rId4" Type="http://schemas.openxmlformats.org/officeDocument/2006/relationships/hyperlink" Target="https://hidratespark.com/products/hidratespark-pro-21oz-smart-water-bott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
        <p:cNvGrpSpPr/>
        <p:nvPr/>
      </p:nvGrpSpPr>
      <p:grpSpPr>
        <a:xfrm>
          <a:off x="0" y="0"/>
          <a:ext cx="0" cy="0"/>
          <a:chOff x="0" y="0"/>
          <a:chExt cx="0" cy="0"/>
        </a:xfrm>
      </p:grpSpPr>
      <p:sp>
        <p:nvSpPr>
          <p:cNvPr id="37" name="Google Shape;37;p1"/>
          <p:cNvSpPr txBox="1"/>
          <p:nvPr/>
        </p:nvSpPr>
        <p:spPr>
          <a:xfrm>
            <a:off x="361156" y="1524062"/>
            <a:ext cx="8421687" cy="584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6B9B"/>
              </a:buClr>
              <a:buSzPts val="3600"/>
              <a:buFont typeface="PT Sans"/>
              <a:buNone/>
            </a:pPr>
            <a:r>
              <a:rPr lang="en-US" sz="3600" b="1" dirty="0">
                <a:solidFill>
                  <a:srgbClr val="006B9B"/>
                </a:solidFill>
                <a:latin typeface="PT Sans"/>
                <a:sym typeface="PT Sans"/>
              </a:rPr>
              <a:t>SISTEM DE MONITORIZARE A CONSUMULUI DE LICHIDE</a:t>
            </a:r>
            <a:endParaRPr dirty="0"/>
          </a:p>
        </p:txBody>
      </p:sp>
      <p:sp>
        <p:nvSpPr>
          <p:cNvPr id="38" name="Google Shape;38;p1"/>
          <p:cNvSpPr txBox="1"/>
          <p:nvPr/>
        </p:nvSpPr>
        <p:spPr>
          <a:xfrm>
            <a:off x="361156" y="2431803"/>
            <a:ext cx="57072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1600"/>
              <a:buFont typeface="PT Sans"/>
              <a:buNone/>
            </a:pPr>
            <a:r>
              <a:rPr lang="ro-MD" sz="1600" b="0" i="0" u="none" strike="noStrike" cap="none" dirty="0">
                <a:solidFill>
                  <a:srgbClr val="404040"/>
                </a:solidFill>
                <a:latin typeface="PT Sans"/>
                <a:ea typeface="PT Sans"/>
                <a:cs typeface="PT Sans"/>
                <a:sym typeface="PT Sans"/>
              </a:rPr>
              <a:t>Student: Leva Sergiu,</a:t>
            </a:r>
            <a:endParaRPr lang="ro-MD" dirty="0"/>
          </a:p>
          <a:p>
            <a:pPr marL="0" marR="0" lvl="0" indent="0" algn="l" rtl="0">
              <a:lnSpc>
                <a:spcPct val="100000"/>
              </a:lnSpc>
              <a:spcBef>
                <a:spcPts val="0"/>
              </a:spcBef>
              <a:spcAft>
                <a:spcPts val="0"/>
              </a:spcAft>
              <a:buClr>
                <a:srgbClr val="404040"/>
              </a:buClr>
              <a:buSzPts val="1600"/>
              <a:buFont typeface="PT Sans"/>
              <a:buNone/>
            </a:pPr>
            <a:r>
              <a:rPr lang="ro-MD" sz="1600" b="0" i="0" u="none" strike="noStrike" cap="none" dirty="0">
                <a:solidFill>
                  <a:srgbClr val="404040"/>
                </a:solidFill>
                <a:latin typeface="PT Sans"/>
                <a:ea typeface="PT Sans"/>
                <a:cs typeface="PT Sans"/>
                <a:sym typeface="PT Sans"/>
              </a:rPr>
              <a:t>Grupa: CR</a:t>
            </a:r>
            <a:r>
              <a:rPr lang="ro-MD" sz="1600" dirty="0">
                <a:solidFill>
                  <a:srgbClr val="404040"/>
                </a:solidFill>
                <a:latin typeface="PT Sans"/>
                <a:ea typeface="PT Sans"/>
                <a:cs typeface="PT Sans"/>
                <a:sym typeface="PT Sans"/>
              </a:rPr>
              <a:t> - 201</a:t>
            </a:r>
            <a:endParaRPr lang="ro-MD" dirty="0"/>
          </a:p>
          <a:p>
            <a:pPr lvl="0">
              <a:buClr>
                <a:srgbClr val="404040"/>
              </a:buClr>
              <a:buSzPts val="1600"/>
            </a:pPr>
            <a:r>
              <a:rPr lang="ro-MD" sz="1600" b="0" i="0" u="none" strike="noStrike" cap="none" dirty="0">
                <a:solidFill>
                  <a:srgbClr val="404040"/>
                </a:solidFill>
                <a:latin typeface="PT Sans"/>
                <a:ea typeface="PT Sans"/>
                <a:cs typeface="PT Sans"/>
                <a:sym typeface="PT Sans"/>
              </a:rPr>
              <a:t>Conducător</a:t>
            </a:r>
            <a:r>
              <a:rPr lang="ro-MD" sz="1600" dirty="0">
                <a:solidFill>
                  <a:srgbClr val="404040"/>
                </a:solidFill>
                <a:latin typeface="PT Sans"/>
                <a:ea typeface="PT Sans"/>
                <a:cs typeface="PT Sans"/>
                <a:sym typeface="PT Sans"/>
              </a:rPr>
              <a:t>: conf. univ., dr., Calmîcov Igor</a:t>
            </a:r>
            <a:endParaRPr lang="ro-MD" dirty="0"/>
          </a:p>
          <a:p>
            <a:pPr marL="0" marR="0" lvl="0" indent="0" algn="l" rtl="0">
              <a:lnSpc>
                <a:spcPct val="100000"/>
              </a:lnSpc>
              <a:spcBef>
                <a:spcPts val="0"/>
              </a:spcBef>
              <a:spcAft>
                <a:spcPts val="0"/>
              </a:spcAft>
              <a:buNone/>
            </a:pPr>
            <a:endParaRPr sz="1600" b="0" i="0" u="none" dirty="0">
              <a:solidFill>
                <a:srgbClr val="404040"/>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g26a69242c0d_0_20"/>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Concluzii</a:t>
            </a:r>
            <a:endParaRPr lang="ro-MD" b="1" dirty="0">
              <a:latin typeface="Times New Roman"/>
              <a:ea typeface="Times New Roman"/>
              <a:cs typeface="Times New Roman"/>
              <a:sym typeface="Times New Roman"/>
            </a:endParaRPr>
          </a:p>
        </p:txBody>
      </p:sp>
      <p:sp>
        <p:nvSpPr>
          <p:cNvPr id="3" name="Google Shape;49;p3">
            <a:extLst>
              <a:ext uri="{FF2B5EF4-FFF2-40B4-BE49-F238E27FC236}">
                <a16:creationId xmlns:a16="http://schemas.microsoft.com/office/drawing/2014/main" id="{29A4B7DF-5FE4-4883-9BD2-0A635C1F9C91}"/>
              </a:ext>
            </a:extLst>
          </p:cNvPr>
          <p:cNvSpPr txBox="1">
            <a:spLocks noGrp="1"/>
          </p:cNvSpPr>
          <p:nvPr>
            <p:ph type="body" idx="1"/>
          </p:nvPr>
        </p:nvSpPr>
        <p:spPr>
          <a:xfrm>
            <a:off x="628650" y="2686082"/>
            <a:ext cx="7771638" cy="2775934"/>
          </a:xfrm>
          <a:prstGeom prst="rect">
            <a:avLst/>
          </a:prstGeom>
          <a:noFill/>
          <a:ln>
            <a:noFill/>
          </a:ln>
        </p:spPr>
        <p:txBody>
          <a:bodyPr spcFirstLastPara="1" wrap="square" lIns="91425" tIns="45700" rIns="91425" bIns="45700" anchor="t" anchorCtr="0">
            <a:normAutofit/>
          </a:bodyPr>
          <a:lstStyle/>
          <a:p>
            <a:pPr marL="0" indent="0">
              <a:lnSpc>
                <a:spcPct val="100000"/>
              </a:lnSpc>
              <a:spcBef>
                <a:spcPts val="0"/>
              </a:spcBef>
              <a:buNone/>
            </a:pPr>
            <a:r>
              <a:rPr lang="ro-MD" dirty="0">
                <a:latin typeface="Times New Roman"/>
                <a:ea typeface="Times New Roman"/>
                <a:cs typeface="Times New Roman"/>
                <a:sym typeface="Times New Roman"/>
              </a:rPr>
              <a:t>Sistemul propus are scop</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gestionarea sănătății personale prin îmbunătățirea hidratării. Acesta încurajează un stil de viață sănătos și poate preveni complicații de sănătate asociate cu deshidratarea. În plus, datele colectate ar putea servi ca bază pentru cercetări suplimentare în domeniul sănătății publice și al bunăstării. În viitor, sistemul ar putea fi îmbunătățit prin integrarea cu alte dispozitive de monitorizare a sănătății pentru a oferi o imagine și mai completă a stării de bine a utilizatorului.</a:t>
            </a: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g26a69242c0d_0_20"/>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Bibliografie</a:t>
            </a:r>
            <a:endParaRPr lang="ro-MD" b="1" dirty="0">
              <a:latin typeface="Times New Roman"/>
              <a:ea typeface="Times New Roman"/>
              <a:cs typeface="Times New Roman"/>
              <a:sym typeface="Times New Roman"/>
            </a:endParaRPr>
          </a:p>
        </p:txBody>
      </p:sp>
      <p:sp>
        <p:nvSpPr>
          <p:cNvPr id="3" name="Google Shape;49;p3">
            <a:extLst>
              <a:ext uri="{FF2B5EF4-FFF2-40B4-BE49-F238E27FC236}">
                <a16:creationId xmlns:a16="http://schemas.microsoft.com/office/drawing/2014/main" id="{29A4B7DF-5FE4-4883-9BD2-0A635C1F9C91}"/>
              </a:ext>
            </a:extLst>
          </p:cNvPr>
          <p:cNvSpPr txBox="1">
            <a:spLocks noGrp="1"/>
          </p:cNvSpPr>
          <p:nvPr>
            <p:ph type="body" idx="1"/>
          </p:nvPr>
        </p:nvSpPr>
        <p:spPr>
          <a:xfrm>
            <a:off x="628650" y="2686081"/>
            <a:ext cx="7771638" cy="3803496"/>
          </a:xfrm>
          <a:prstGeom prst="rect">
            <a:avLst/>
          </a:prstGeom>
          <a:noFill/>
          <a:ln>
            <a:noFill/>
          </a:ln>
        </p:spPr>
        <p:txBody>
          <a:bodyPr spcFirstLastPara="1" wrap="square" lIns="91425" tIns="45700" rIns="91425" bIns="45700" anchor="t" anchorCtr="0">
            <a:normAutofit lnSpcReduction="10000"/>
          </a:bodyPr>
          <a:lstStyle/>
          <a:p>
            <a:pPr indent="-457200">
              <a:lnSpc>
                <a:spcPct val="100000"/>
              </a:lnSpc>
              <a:spcBef>
                <a:spcPts val="0"/>
              </a:spcBef>
              <a:buAutoNum type="arabicPeriod"/>
            </a:pPr>
            <a:r>
              <a:rPr lang="ro-RO" i="1" dirty="0"/>
              <a:t>Dietary Reference Intakes for Water, Potassium, Sodium, Chloride, and Sulfate</a:t>
            </a:r>
            <a:r>
              <a:rPr lang="ro-RO" dirty="0"/>
              <a:t>. National Academies Press; 2005:10925. doi:10.17226/1092</a:t>
            </a:r>
            <a:endParaRPr lang="en-US" dirty="0"/>
          </a:p>
          <a:p>
            <a:pPr indent="-457200">
              <a:lnSpc>
                <a:spcPct val="100000"/>
              </a:lnSpc>
              <a:spcBef>
                <a:spcPts val="0"/>
              </a:spcBef>
              <a:buAutoNum type="arabicPeriod"/>
            </a:pPr>
            <a:r>
              <a:rPr lang="ro-MD" dirty="0">
                <a:latin typeface="Times New Roman"/>
                <a:ea typeface="Times New Roman"/>
                <a:cs typeface="Times New Roman"/>
                <a:sym typeface="Times New Roman"/>
              </a:rPr>
              <a:t>HidrateSpark. HidrateSpark PRO 21 oz | Bluetooth Smart Water Bottle &amp; Hydration Reminder App | Insulated Stainless Steel. HidrateSpark. Accessed March 4, 2024. </a:t>
            </a:r>
            <a:r>
              <a:rPr lang="ro-MD" dirty="0">
                <a:latin typeface="Times New Roman"/>
                <a:ea typeface="Times New Roman"/>
                <a:cs typeface="Times New Roman"/>
                <a:sym typeface="Times New Roman"/>
                <a:hlinkClick r:id="rId4"/>
              </a:rPr>
              <a:t>https://hidratespark.com/products/hidratespark-pro-21oz-smart-water-bottle</a:t>
            </a:r>
            <a:endParaRPr lang="en-US" dirty="0">
              <a:latin typeface="Times New Roman"/>
              <a:ea typeface="Times New Roman"/>
              <a:cs typeface="Times New Roman"/>
              <a:sym typeface="Times New Roman"/>
            </a:endParaRPr>
          </a:p>
          <a:p>
            <a:pPr indent="-457200">
              <a:lnSpc>
                <a:spcPct val="100000"/>
              </a:lnSpc>
              <a:spcBef>
                <a:spcPts val="0"/>
              </a:spcBef>
              <a:buAutoNum type="arabicPeriod"/>
            </a:pPr>
            <a:r>
              <a:rPr lang="ro-RO" dirty="0"/>
              <a:t>Jéquier E, Constant F. Water as an essential nutrient: the physiological basis of hydration. </a:t>
            </a:r>
            <a:r>
              <a:rPr lang="ro-RO" i="1" dirty="0"/>
              <a:t>Eur J Clin Nutr</a:t>
            </a:r>
            <a:r>
              <a:rPr lang="ro-RO" dirty="0"/>
              <a:t>. 2010;64(2):115-123. doi:10.1038/ejcn.2009.111</a:t>
            </a:r>
            <a:endParaRPr lang="en-US" dirty="0"/>
          </a:p>
          <a:p>
            <a:pPr indent="-457200">
              <a:lnSpc>
                <a:spcPct val="100000"/>
              </a:lnSpc>
              <a:spcBef>
                <a:spcPts val="0"/>
              </a:spcBef>
              <a:buAutoNum type="arabicPeriod"/>
            </a:pPr>
            <a:r>
              <a:rPr lang="ro-RO" dirty="0"/>
              <a:t>Homepage - A New Smart ECO- friendly Water Dispenser (gaia-tech.eu)</a:t>
            </a:r>
            <a:r>
              <a:rPr lang="ro-MD" dirty="0"/>
              <a:t>. Accessed March 3, 2024. </a:t>
            </a:r>
            <a:r>
              <a:rPr lang="ro-MD" u="sng" dirty="0">
                <a:hlinkClick r:id="rId5"/>
              </a:rPr>
              <a:t>https://gaia-tech.eu/</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7129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
        <p:cNvGrpSpPr/>
        <p:nvPr/>
      </p:nvGrpSpPr>
      <p:grpSpPr>
        <a:xfrm>
          <a:off x="0" y="0"/>
          <a:ext cx="0" cy="0"/>
          <a:chOff x="0" y="0"/>
          <a:chExt cx="0" cy="0"/>
        </a:xfrm>
      </p:grpSpPr>
      <p:sp>
        <p:nvSpPr>
          <p:cNvPr id="43" name="Google Shape;43;p2"/>
          <p:cNvSpPr txBox="1">
            <a:spLocks noGrp="1"/>
          </p:cNvSpPr>
          <p:nvPr>
            <p:ph type="body" idx="1"/>
          </p:nvPr>
        </p:nvSpPr>
        <p:spPr>
          <a:xfrm>
            <a:off x="623887" y="2784475"/>
            <a:ext cx="7886700" cy="30845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Introducere</a:t>
            </a:r>
          </a:p>
          <a:p>
            <a:pPr marL="342900" lvl="0" indent="-342900">
              <a:buFont typeface="Arial" panose="020B0604020202020204" pitchFamily="34" charset="0"/>
              <a:buChar char="•"/>
            </a:pPr>
            <a:r>
              <a:rPr lang="ro-MD" dirty="0">
                <a:latin typeface="Times New Roman"/>
                <a:ea typeface="Times New Roman"/>
                <a:cs typeface="Times New Roman"/>
                <a:sym typeface="Times New Roman"/>
              </a:rPr>
              <a:t>Problemele provocate de deshidratare</a:t>
            </a:r>
          </a:p>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Obiectivele proiectului</a:t>
            </a:r>
          </a:p>
          <a:p>
            <a:pPr marL="342900" lvl="0" indent="-342900">
              <a:buFont typeface="Arial" panose="020B0604020202020204" pitchFamily="34" charset="0"/>
              <a:buChar char="•"/>
            </a:pPr>
            <a:r>
              <a:rPr lang="ro-MD" dirty="0">
                <a:latin typeface="Times New Roman"/>
                <a:ea typeface="Times New Roman"/>
                <a:cs typeface="Times New Roman"/>
                <a:sym typeface="Times New Roman"/>
              </a:rPr>
              <a:t>Unde poate fi folosit?</a:t>
            </a:r>
          </a:p>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Structura</a:t>
            </a:r>
          </a:p>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Concluzii</a:t>
            </a:r>
          </a:p>
        </p:txBody>
      </p:sp>
      <p:sp>
        <p:nvSpPr>
          <p:cNvPr id="44" name="Google Shape;44;p2"/>
          <p:cNvSpPr txBox="1">
            <a:spLocks noGrp="1"/>
          </p:cNvSpPr>
          <p:nvPr>
            <p:ph type="title"/>
          </p:nvPr>
        </p:nvSpPr>
        <p:spPr>
          <a:xfrm>
            <a:off x="628650" y="1882775"/>
            <a:ext cx="7886700" cy="9064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dirty="0">
                <a:latin typeface="Times New Roman"/>
                <a:ea typeface="Times New Roman"/>
                <a:cs typeface="Times New Roman"/>
                <a:sym typeface="Times New Roman"/>
              </a:rPr>
              <a:t>Cuprins</a:t>
            </a:r>
            <a:endParaRPr lang="ro-MD"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body" idx="1"/>
          </p:nvPr>
        </p:nvSpPr>
        <p:spPr>
          <a:xfrm>
            <a:off x="628650" y="2686082"/>
            <a:ext cx="7886700" cy="1726120"/>
          </a:xfrm>
          <a:prstGeom prst="rect">
            <a:avLst/>
          </a:prstGeom>
          <a:noFill/>
          <a:ln>
            <a:noFill/>
          </a:ln>
        </p:spPr>
        <p:txBody>
          <a:bodyPr spcFirstLastPara="1" wrap="square" lIns="91425" tIns="45700" rIns="91425" bIns="45700" anchor="t" anchorCtr="0">
            <a:normAutofit/>
          </a:bodyPr>
          <a:lstStyle/>
          <a:p>
            <a:pPr marL="0" lvl="0" indent="457200">
              <a:lnSpc>
                <a:spcPct val="100000"/>
              </a:lnSpc>
              <a:spcBef>
                <a:spcPts val="0"/>
              </a:spcBef>
              <a:buNone/>
            </a:pPr>
            <a:r>
              <a:rPr lang="ro-MD" dirty="0">
                <a:latin typeface="Times New Roman"/>
                <a:ea typeface="Times New Roman"/>
                <a:cs typeface="Times New Roman"/>
                <a:sym typeface="Times New Roman"/>
              </a:rPr>
              <a:t>În contextul actual, în care oamenii se confruntă adesea cu stiluri de viață agitate și expunere la factori de stres, iar</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hidratarea</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este</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deseori</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neglijată . Menținerea unei hidrat</a:t>
            </a:r>
            <a:r>
              <a:rPr lang="en-US" dirty="0">
                <a:latin typeface="Times New Roman"/>
                <a:ea typeface="Times New Roman"/>
                <a:cs typeface="Times New Roman"/>
                <a:sym typeface="Times New Roman"/>
              </a:rPr>
              <a:t>ă</a:t>
            </a:r>
            <a:r>
              <a:rPr lang="ro-MD" dirty="0">
                <a:latin typeface="Times New Roman"/>
                <a:ea typeface="Times New Roman"/>
                <a:cs typeface="Times New Roman"/>
                <a:sym typeface="Times New Roman"/>
              </a:rPr>
              <a:t>ri adecvate poate contribui la stimularea sistemului imunitar, la îmbunătățirea concentrării și a stării de spirit, și la reducerea riscului de complicații de sănătate legate de deshidratare.</a:t>
            </a:r>
            <a:endParaRPr dirty="0">
              <a:latin typeface="Times New Roman"/>
              <a:ea typeface="Times New Roman"/>
              <a:cs typeface="Times New Roman"/>
              <a:sym typeface="Times New Roman"/>
            </a:endParaRPr>
          </a:p>
        </p:txBody>
      </p:sp>
      <p:sp>
        <p:nvSpPr>
          <p:cNvPr id="50" name="Google Shape;50;p3"/>
          <p:cNvSpPr txBox="1">
            <a:spLocks noGrp="1"/>
          </p:cNvSpPr>
          <p:nvPr>
            <p:ph type="title" idx="4294967295"/>
          </p:nvPr>
        </p:nvSpPr>
        <p:spPr>
          <a:xfrm>
            <a:off x="628650" y="1779482"/>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Introducere</a:t>
            </a:r>
            <a:endParaRPr lang="ro-MD" b="1"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50" name="Google Shape;50;p3"/>
          <p:cNvSpPr txBox="1">
            <a:spLocks noGrp="1"/>
          </p:cNvSpPr>
          <p:nvPr>
            <p:ph type="title" idx="4294967295"/>
          </p:nvPr>
        </p:nvSpPr>
        <p:spPr>
          <a:xfrm>
            <a:off x="628650" y="1641833"/>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Cât lichid trebuie sa consumăm?</a:t>
            </a:r>
            <a:endParaRPr lang="ro-MD" b="1" dirty="0">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A27FBAAA-8E20-4870-A861-95C8BFEFB69A}"/>
              </a:ext>
            </a:extLst>
          </p:cNvPr>
          <p:cNvPicPr/>
          <p:nvPr/>
        </p:nvPicPr>
        <p:blipFill>
          <a:blip r:embed="rId4"/>
          <a:stretch>
            <a:fillRect/>
          </a:stretch>
        </p:blipFill>
        <p:spPr>
          <a:xfrm>
            <a:off x="2070100" y="2434762"/>
            <a:ext cx="4406900" cy="2988138"/>
          </a:xfrm>
          <a:prstGeom prst="rect">
            <a:avLst/>
          </a:prstGeom>
        </p:spPr>
      </p:pic>
      <p:sp>
        <p:nvSpPr>
          <p:cNvPr id="2" name="Rectangle 1">
            <a:extLst>
              <a:ext uri="{FF2B5EF4-FFF2-40B4-BE49-F238E27FC236}">
                <a16:creationId xmlns:a16="http://schemas.microsoft.com/office/drawing/2014/main" id="{7F75E3FA-5184-4116-8757-D7041FF1649A}"/>
              </a:ext>
            </a:extLst>
          </p:cNvPr>
          <p:cNvSpPr/>
          <p:nvPr/>
        </p:nvSpPr>
        <p:spPr>
          <a:xfrm>
            <a:off x="1749425" y="5567462"/>
            <a:ext cx="5645149" cy="954107"/>
          </a:xfrm>
          <a:prstGeom prst="rect">
            <a:avLst/>
          </a:prstGeom>
        </p:spPr>
        <p:txBody>
          <a:bodyPr wrap="square">
            <a:spAutoFit/>
          </a:bodyPr>
          <a:lstStyle/>
          <a:p>
            <a:pPr algn="ctr"/>
            <a:r>
              <a:rPr lang="ro-MD" dirty="0">
                <a:latin typeface="Times New Roman"/>
                <a:ea typeface="Times New Roman"/>
                <a:cs typeface="Times New Roman"/>
                <a:sym typeface="Times New Roman"/>
              </a:rPr>
              <a:t>Fig 1. Surse și cantități de apă pentru persoanele cu vârsta cuprinsă între 20 și 64 de ani, conform anchetei naționale privind consumul de alimente (NFCS) 1977-1978 </a:t>
            </a:r>
            <a:r>
              <a:rPr lang="en-US" dirty="0">
                <a:latin typeface="Times New Roman"/>
                <a:ea typeface="Times New Roman"/>
                <a:cs typeface="Times New Roman"/>
                <a:sym typeface="Times New Roman"/>
              </a:rPr>
              <a:t>(SUA)</a:t>
            </a:r>
            <a:r>
              <a:rPr lang="ro-MD" dirty="0">
                <a:latin typeface="Times New Roman"/>
                <a:ea typeface="Times New Roman"/>
                <a:cs typeface="Times New Roman"/>
                <a:sym typeface="Times New Roman"/>
              </a:rPr>
              <a:t>și Studiul continuu privind consumul de alimente de către persoane (CSFII)</a:t>
            </a:r>
            <a:r>
              <a:rPr lang="en-US" dirty="0">
                <a:latin typeface="Times New Roman"/>
                <a:ea typeface="Times New Roman"/>
                <a:cs typeface="Times New Roman"/>
                <a:sym typeface="Times New Roman"/>
              </a:rPr>
              <a:t> (SUA)</a:t>
            </a:r>
            <a:r>
              <a:rPr lang="ro-MD" dirty="0">
                <a:latin typeface="Times New Roman"/>
                <a:ea typeface="Times New Roman"/>
                <a:cs typeface="Times New Roman"/>
                <a:sym typeface="Times New Roman"/>
              </a:rPr>
              <a:t> 1994-1996.[</a:t>
            </a:r>
            <a:r>
              <a:rPr lang="en-US" dirty="0">
                <a:latin typeface="Times New Roman"/>
                <a:ea typeface="Times New Roman"/>
                <a:cs typeface="Times New Roman"/>
                <a:sym typeface="Times New Roman"/>
              </a:rPr>
              <a:t>1]</a:t>
            </a:r>
          </a:p>
        </p:txBody>
      </p:sp>
    </p:spTree>
    <p:extLst>
      <p:ext uri="{BB962C8B-B14F-4D97-AF65-F5344CB8AC3E}">
        <p14:creationId xmlns:p14="http://schemas.microsoft.com/office/powerpoint/2010/main" val="331236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50" name="Google Shape;50;p3"/>
          <p:cNvSpPr txBox="1">
            <a:spLocks noGrp="1"/>
          </p:cNvSpPr>
          <p:nvPr>
            <p:ph type="title" idx="4294967295"/>
          </p:nvPr>
        </p:nvSpPr>
        <p:spPr>
          <a:xfrm>
            <a:off x="397830" y="1575274"/>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Problemele provocate de deshidratare</a:t>
            </a:r>
            <a:endParaRPr lang="ro-MD" b="1" dirty="0">
              <a:latin typeface="Times New Roman"/>
              <a:ea typeface="Times New Roman"/>
              <a:cs typeface="Times New Roman"/>
              <a:sym typeface="Times New Roman"/>
            </a:endParaRPr>
          </a:p>
        </p:txBody>
      </p:sp>
      <p:pic>
        <p:nvPicPr>
          <p:cNvPr id="11" name="Рисунок 7">
            <a:extLst>
              <a:ext uri="{FF2B5EF4-FFF2-40B4-BE49-F238E27FC236}">
                <a16:creationId xmlns:a16="http://schemas.microsoft.com/office/drawing/2014/main" id="{5459646E-135F-42C6-80A0-F29CE9CEDEAF}"/>
              </a:ext>
            </a:extLst>
          </p:cNvPr>
          <p:cNvPicPr>
            <a:picLocks noChangeAspect="1"/>
          </p:cNvPicPr>
          <p:nvPr/>
        </p:nvPicPr>
        <p:blipFill>
          <a:blip r:embed="rId4"/>
          <a:stretch>
            <a:fillRect/>
          </a:stretch>
        </p:blipFill>
        <p:spPr>
          <a:xfrm>
            <a:off x="5246137" y="2674066"/>
            <a:ext cx="3440910" cy="3175715"/>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DFD1F1E9-FD8C-4B22-B216-49A1C69971F6}"/>
              </a:ext>
            </a:extLst>
          </p:cNvPr>
          <p:cNvSpPr/>
          <p:nvPr/>
        </p:nvSpPr>
        <p:spPr>
          <a:xfrm>
            <a:off x="324034" y="2674066"/>
            <a:ext cx="4572000" cy="2862322"/>
          </a:xfrm>
          <a:prstGeom prst="rect">
            <a:avLst/>
          </a:prstGeom>
        </p:spPr>
        <p:txBody>
          <a:bodyPr>
            <a:spAutoFit/>
          </a:bodyPr>
          <a:lstStyle/>
          <a:p>
            <a:pPr lvl="0" indent="457200"/>
            <a:r>
              <a:rPr lang="ro-MD" sz="2000" dirty="0">
                <a:latin typeface="Times New Roman"/>
                <a:ea typeface="Times New Roman"/>
                <a:cs typeface="Times New Roman"/>
                <a:sym typeface="Times New Roman"/>
              </a:rPr>
              <a:t>Apa are numeroase roluri în corpul uman. Acționează ca material de construcție; ca solvent, mediu de reacție și reactant; ca purtător pentru nutrienți și deșeuri; în termoreglare; și ca lubrifiant și amortizor de șoc.</a:t>
            </a:r>
            <a:r>
              <a:rPr lang="en-US" sz="2000" dirty="0">
                <a:latin typeface="Times New Roman"/>
                <a:ea typeface="Times New Roman"/>
                <a:cs typeface="Times New Roman"/>
                <a:sym typeface="Times New Roman"/>
              </a:rPr>
              <a:t> </a:t>
            </a:r>
            <a:r>
              <a:rPr lang="ro-MD" sz="2000" dirty="0">
                <a:latin typeface="Times New Roman"/>
                <a:ea typeface="Times New Roman"/>
                <a:cs typeface="Times New Roman"/>
                <a:sym typeface="Times New Roman"/>
              </a:rPr>
              <a:t>Adulții sănătoși reglează echilibrul hidric cu precizie, dar sugarii mici și persoanele în vârstă sunt expuși unui risc mai mare de deshidratare</a:t>
            </a:r>
            <a:r>
              <a:rPr lang="en-US" sz="2000" dirty="0">
                <a:latin typeface="Times New Roman"/>
                <a:ea typeface="Times New Roman"/>
                <a:cs typeface="Times New Roman"/>
                <a:sym typeface="Times New Roman"/>
              </a:rPr>
              <a:t>.[3]</a:t>
            </a:r>
            <a:endParaRPr lang="ro-MD" sz="2000" dirty="0">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ADD5785C-1AA1-4C80-81C9-F67FD4DB0E6A}"/>
              </a:ext>
            </a:extLst>
          </p:cNvPr>
          <p:cNvSpPr/>
          <p:nvPr/>
        </p:nvSpPr>
        <p:spPr>
          <a:xfrm>
            <a:off x="5491171" y="6142600"/>
            <a:ext cx="3132589" cy="307777"/>
          </a:xfrm>
          <a:prstGeom prst="rect">
            <a:avLst/>
          </a:prstGeom>
        </p:spPr>
        <p:txBody>
          <a:bodyPr wrap="none">
            <a:spAutoFit/>
          </a:bodyPr>
          <a:lstStyle/>
          <a:p>
            <a:r>
              <a:rPr lang="en-US" i="1" dirty="0">
                <a:latin typeface="Times New Roman"/>
                <a:ea typeface="Times New Roman"/>
                <a:cs typeface="Times New Roman"/>
                <a:sym typeface="Times New Roman"/>
              </a:rPr>
              <a:t>Fig. 2  </a:t>
            </a:r>
            <a:r>
              <a:rPr lang="ro-MD" dirty="0">
                <a:latin typeface="Times New Roman"/>
                <a:ea typeface="Times New Roman"/>
                <a:cs typeface="Times New Roman"/>
                <a:sym typeface="Times New Roman"/>
              </a:rPr>
              <a:t>Probleme</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provocate</a:t>
            </a:r>
            <a:r>
              <a:rPr lang="en-US" dirty="0">
                <a:latin typeface="Times New Roman"/>
                <a:ea typeface="Times New Roman"/>
                <a:cs typeface="Times New Roman"/>
                <a:sym typeface="Times New Roman"/>
              </a:rPr>
              <a:t> de </a:t>
            </a:r>
            <a:r>
              <a:rPr lang="ro-MD" dirty="0">
                <a:latin typeface="Times New Roman"/>
                <a:ea typeface="Times New Roman"/>
                <a:cs typeface="Times New Roman"/>
                <a:sym typeface="Times New Roman"/>
              </a:rPr>
              <a:t>lipsa apei.</a:t>
            </a:r>
            <a:endParaRPr lang="ro-MD" dirty="0"/>
          </a:p>
        </p:txBody>
      </p:sp>
    </p:spTree>
    <p:extLst>
      <p:ext uri="{BB962C8B-B14F-4D97-AF65-F5344CB8AC3E}">
        <p14:creationId xmlns:p14="http://schemas.microsoft.com/office/powerpoint/2010/main" val="41702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body" idx="1"/>
          </p:nvPr>
        </p:nvSpPr>
        <p:spPr>
          <a:xfrm>
            <a:off x="628650" y="2686082"/>
            <a:ext cx="7771638" cy="2910046"/>
          </a:xfrm>
          <a:prstGeom prst="rect">
            <a:avLst/>
          </a:prstGeom>
          <a:noFill/>
          <a:ln>
            <a:noFill/>
          </a:ln>
        </p:spPr>
        <p:txBody>
          <a:bodyPr spcFirstLastPara="1" wrap="square" lIns="91425" tIns="45700" rIns="91425" bIns="45700" anchor="t" anchorCtr="0">
            <a:normAutofit/>
          </a:bodyPr>
          <a:lstStyle/>
          <a:p>
            <a:pPr marL="342900" indent="-342900">
              <a:lnSpc>
                <a:spcPct val="100000"/>
              </a:lnSpc>
              <a:spcBef>
                <a:spcPts val="0"/>
              </a:spcBef>
            </a:pPr>
            <a:r>
              <a:rPr lang="ro-MD" dirty="0">
                <a:latin typeface="Times New Roman"/>
                <a:ea typeface="Times New Roman"/>
                <a:cs typeface="Times New Roman"/>
                <a:sym typeface="Times New Roman"/>
              </a:rPr>
              <a:t>Măsurarea Exactă: Senzori de flux pentru date precise de consum.</a:t>
            </a:r>
            <a:endParaRPr lang="en-US" dirty="0">
              <a:latin typeface="Times New Roman"/>
              <a:ea typeface="Times New Roman"/>
              <a:cs typeface="Times New Roman"/>
              <a:sym typeface="Times New Roman"/>
            </a:endParaRPr>
          </a:p>
          <a:p>
            <a:pPr marL="342900" indent="-342900">
              <a:lnSpc>
                <a:spcPct val="100000"/>
              </a:lnSpc>
              <a:spcBef>
                <a:spcPts val="0"/>
              </a:spcBef>
            </a:pPr>
            <a:r>
              <a:rPr lang="en-US" dirty="0">
                <a:latin typeface="Times New Roman"/>
                <a:ea typeface="Times New Roman"/>
                <a:cs typeface="Times New Roman"/>
                <a:sym typeface="Times New Roman"/>
              </a:rPr>
              <a:t>Multi-User</a:t>
            </a:r>
            <a:r>
              <a:rPr lang="ro-MD" dirty="0">
                <a:latin typeface="Times New Roman"/>
                <a:ea typeface="Times New Roman"/>
                <a:cs typeface="Times New Roman"/>
                <a:sym typeface="Times New Roman"/>
              </a:rPr>
              <a:t>: Modul de scanare a amprentelor pentru acces controlat.</a:t>
            </a:r>
            <a:endParaRPr lang="en-US" dirty="0">
              <a:latin typeface="Times New Roman"/>
              <a:ea typeface="Times New Roman"/>
              <a:cs typeface="Times New Roman"/>
              <a:sym typeface="Times New Roman"/>
            </a:endParaRPr>
          </a:p>
          <a:p>
            <a:pPr marL="342900" indent="-342900">
              <a:lnSpc>
                <a:spcPct val="100000"/>
              </a:lnSpc>
              <a:spcBef>
                <a:spcPts val="0"/>
              </a:spcBef>
            </a:pPr>
            <a:r>
              <a:rPr lang="ro-MD" dirty="0">
                <a:latin typeface="Times New Roman"/>
                <a:ea typeface="Times New Roman"/>
                <a:cs typeface="Times New Roman"/>
                <a:sym typeface="Times New Roman"/>
              </a:rPr>
              <a:t>Interfață Intuitivă: Display TFT tactil pentru o operare ușoară.</a:t>
            </a:r>
            <a:endParaRPr lang="en-US" dirty="0">
              <a:latin typeface="Times New Roman"/>
              <a:ea typeface="Times New Roman"/>
              <a:cs typeface="Times New Roman"/>
              <a:sym typeface="Times New Roman"/>
            </a:endParaRPr>
          </a:p>
          <a:p>
            <a:pPr marL="342900" indent="-342900">
              <a:lnSpc>
                <a:spcPct val="100000"/>
              </a:lnSpc>
              <a:spcBef>
                <a:spcPts val="0"/>
              </a:spcBef>
            </a:pPr>
            <a:r>
              <a:rPr lang="it-IT" dirty="0">
                <a:latin typeface="Times New Roman"/>
                <a:ea typeface="Times New Roman"/>
                <a:cs typeface="Times New Roman"/>
                <a:sym typeface="Times New Roman"/>
              </a:rPr>
              <a:t>Monitorizare Ambientală: Senzori de temperatură și umiditate pentru condiții optimizate.</a:t>
            </a:r>
          </a:p>
          <a:p>
            <a:pPr marL="342900" indent="-342900">
              <a:lnSpc>
                <a:spcPct val="100000"/>
              </a:lnSpc>
              <a:spcBef>
                <a:spcPts val="0"/>
              </a:spcBef>
            </a:pPr>
            <a:r>
              <a:rPr lang="ro-MD" dirty="0">
                <a:latin typeface="Times New Roman"/>
                <a:ea typeface="Times New Roman"/>
                <a:cs typeface="Times New Roman"/>
                <a:sym typeface="Times New Roman"/>
              </a:rPr>
              <a:t>Conectivitate</a:t>
            </a:r>
            <a:r>
              <a:rPr lang="fr-FR" dirty="0">
                <a:latin typeface="Times New Roman"/>
                <a:ea typeface="Times New Roman"/>
                <a:cs typeface="Times New Roman"/>
                <a:sym typeface="Times New Roman"/>
              </a:rPr>
              <a:t>: Wi-Fi </a:t>
            </a:r>
            <a:r>
              <a:rPr lang="ro-MD" dirty="0">
                <a:latin typeface="Times New Roman"/>
                <a:ea typeface="Times New Roman"/>
                <a:cs typeface="Times New Roman"/>
                <a:sym typeface="Times New Roman"/>
              </a:rPr>
              <a:t>pentru</a:t>
            </a:r>
            <a:r>
              <a:rPr lang="fr-FR" dirty="0">
                <a:latin typeface="Times New Roman"/>
                <a:ea typeface="Times New Roman"/>
                <a:cs typeface="Times New Roman"/>
                <a:sym typeface="Times New Roman"/>
              </a:rPr>
              <a:t> management de la </a:t>
            </a:r>
            <a:r>
              <a:rPr lang="ro-MD" dirty="0">
                <a:latin typeface="Times New Roman"/>
                <a:ea typeface="Times New Roman"/>
                <a:cs typeface="Times New Roman"/>
                <a:sym typeface="Times New Roman"/>
              </a:rPr>
              <a:t>distanță</a:t>
            </a:r>
            <a:r>
              <a:rPr lang="fr-FR"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și</a:t>
            </a:r>
            <a:r>
              <a:rPr lang="fr-FR"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analiză</a:t>
            </a:r>
            <a:r>
              <a:rPr lang="fr-FR" dirty="0">
                <a:latin typeface="Times New Roman"/>
                <a:ea typeface="Times New Roman"/>
                <a:cs typeface="Times New Roman"/>
                <a:sym typeface="Times New Roman"/>
              </a:rPr>
              <a:t> de date.</a:t>
            </a:r>
          </a:p>
          <a:p>
            <a:pPr marL="342900" indent="-342900">
              <a:lnSpc>
                <a:spcPct val="100000"/>
              </a:lnSpc>
              <a:spcBef>
                <a:spcPts val="0"/>
              </a:spcBef>
            </a:pPr>
            <a:r>
              <a:rPr lang="ro-MD" dirty="0">
                <a:latin typeface="Times New Roman"/>
                <a:ea typeface="Times New Roman"/>
                <a:cs typeface="Times New Roman"/>
                <a:sym typeface="Times New Roman"/>
              </a:rPr>
              <a:t>Informarea Utilizatorului: Notificări privind consumul.</a:t>
            </a:r>
            <a:endParaRPr dirty="0">
              <a:latin typeface="Times New Roman"/>
              <a:ea typeface="Times New Roman"/>
              <a:cs typeface="Times New Roman"/>
              <a:sym typeface="Times New Roman"/>
            </a:endParaRPr>
          </a:p>
        </p:txBody>
      </p:sp>
      <p:sp>
        <p:nvSpPr>
          <p:cNvPr id="50" name="Google Shape;50;p3"/>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Obiectivele proiectului</a:t>
            </a:r>
            <a:endParaRPr lang="ro-MD"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6085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body" idx="1"/>
          </p:nvPr>
        </p:nvSpPr>
        <p:spPr>
          <a:xfrm>
            <a:off x="628650" y="2686082"/>
            <a:ext cx="7886700" cy="1917668"/>
          </a:xfrm>
          <a:prstGeom prst="rect">
            <a:avLst/>
          </a:prstGeom>
          <a:noFill/>
          <a:ln>
            <a:noFill/>
          </a:ln>
        </p:spPr>
        <p:txBody>
          <a:bodyPr spcFirstLastPara="1" wrap="square" lIns="91425" tIns="45700" rIns="91425" bIns="45700" anchor="t" anchorCtr="0">
            <a:normAutofit/>
          </a:bodyPr>
          <a:lstStyle/>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Birouri și spații de lucru</a:t>
            </a:r>
            <a:endParaRPr lang="en-US" dirty="0">
              <a:latin typeface="Times New Roman"/>
              <a:ea typeface="Times New Roman"/>
              <a:cs typeface="Times New Roman"/>
              <a:sym typeface="Times New Roman"/>
            </a:endParaRP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Școli</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grădinițe și campusuri universitare</a:t>
            </a:r>
            <a:endParaRPr lang="en-US" dirty="0">
              <a:latin typeface="Times New Roman"/>
              <a:ea typeface="Times New Roman"/>
              <a:cs typeface="Times New Roman"/>
              <a:sym typeface="Times New Roman"/>
            </a:endParaRP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Săli</a:t>
            </a:r>
            <a:r>
              <a:rPr lang="fr-FR" dirty="0">
                <a:latin typeface="Times New Roman"/>
                <a:ea typeface="Times New Roman"/>
                <a:cs typeface="Times New Roman"/>
                <a:sym typeface="Times New Roman"/>
              </a:rPr>
              <a:t> de sport </a:t>
            </a:r>
            <a:r>
              <a:rPr lang="ro-MD" dirty="0">
                <a:latin typeface="Times New Roman"/>
                <a:ea typeface="Times New Roman"/>
                <a:cs typeface="Times New Roman"/>
                <a:sym typeface="Times New Roman"/>
              </a:rPr>
              <a:t>și</a:t>
            </a:r>
            <a:r>
              <a:rPr lang="fr-FR" dirty="0">
                <a:latin typeface="Times New Roman"/>
                <a:ea typeface="Times New Roman"/>
                <a:cs typeface="Times New Roman"/>
                <a:sym typeface="Times New Roman"/>
              </a:rPr>
              <a:t> centre de fitness</a:t>
            </a: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Centre de sănătate și spitale</a:t>
            </a:r>
            <a:endParaRPr lang="en-US" dirty="0">
              <a:latin typeface="Times New Roman"/>
              <a:ea typeface="Times New Roman"/>
              <a:cs typeface="Times New Roman"/>
              <a:sym typeface="Times New Roman"/>
            </a:endParaRP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Case și apartamente</a:t>
            </a:r>
            <a:endParaRPr lang="en-US" dirty="0">
              <a:latin typeface="Times New Roman"/>
              <a:ea typeface="Times New Roman"/>
              <a:cs typeface="Times New Roman"/>
              <a:sym typeface="Times New Roman"/>
            </a:endParaRPr>
          </a:p>
          <a:p>
            <a:pPr marL="0" indent="0">
              <a:lnSpc>
                <a:spcPct val="100000"/>
              </a:lnSpc>
              <a:spcBef>
                <a:spcPts val="0"/>
              </a:spcBef>
              <a:buNone/>
            </a:pPr>
            <a:endParaRPr dirty="0">
              <a:latin typeface="Times New Roman"/>
              <a:ea typeface="Times New Roman"/>
              <a:cs typeface="Times New Roman"/>
              <a:sym typeface="Times New Roman"/>
            </a:endParaRPr>
          </a:p>
        </p:txBody>
      </p:sp>
      <p:sp>
        <p:nvSpPr>
          <p:cNvPr id="50" name="Google Shape;50;p3"/>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Unde poate fi folosit?</a:t>
            </a:r>
            <a:endParaRPr lang="ro-MD"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B8209DA-A649-4B38-AD5F-3C71E3FBF45A}"/>
              </a:ext>
            </a:extLst>
          </p:cNvPr>
          <p:cNvPicPr>
            <a:picLocks noChangeAspect="1"/>
          </p:cNvPicPr>
          <p:nvPr/>
        </p:nvPicPr>
        <p:blipFill>
          <a:blip r:embed="rId4"/>
          <a:stretch>
            <a:fillRect/>
          </a:stretch>
        </p:blipFill>
        <p:spPr>
          <a:xfrm>
            <a:off x="3904695" y="4814103"/>
            <a:ext cx="1182825" cy="1182825"/>
          </a:xfrm>
          <a:prstGeom prst="rect">
            <a:avLst/>
          </a:prstGeom>
        </p:spPr>
      </p:pic>
      <p:pic>
        <p:nvPicPr>
          <p:cNvPr id="5" name="Picture 4">
            <a:extLst>
              <a:ext uri="{FF2B5EF4-FFF2-40B4-BE49-F238E27FC236}">
                <a16:creationId xmlns:a16="http://schemas.microsoft.com/office/drawing/2014/main" id="{65E650C1-5701-4C44-B5EA-DBC6B1E30AD2}"/>
              </a:ext>
            </a:extLst>
          </p:cNvPr>
          <p:cNvPicPr>
            <a:picLocks noChangeAspect="1"/>
          </p:cNvPicPr>
          <p:nvPr/>
        </p:nvPicPr>
        <p:blipFill>
          <a:blip r:embed="rId5"/>
          <a:stretch>
            <a:fillRect/>
          </a:stretch>
        </p:blipFill>
        <p:spPr>
          <a:xfrm>
            <a:off x="6995113" y="4879049"/>
            <a:ext cx="1031288" cy="1031288"/>
          </a:xfrm>
          <a:prstGeom prst="rect">
            <a:avLst/>
          </a:prstGeom>
        </p:spPr>
      </p:pic>
      <p:pic>
        <p:nvPicPr>
          <p:cNvPr id="7" name="Picture 6">
            <a:extLst>
              <a:ext uri="{FF2B5EF4-FFF2-40B4-BE49-F238E27FC236}">
                <a16:creationId xmlns:a16="http://schemas.microsoft.com/office/drawing/2014/main" id="{41D168A7-9F35-4D05-8FB0-1068A4FDCDFF}"/>
              </a:ext>
            </a:extLst>
          </p:cNvPr>
          <p:cNvPicPr>
            <a:picLocks noChangeAspect="1"/>
          </p:cNvPicPr>
          <p:nvPr/>
        </p:nvPicPr>
        <p:blipFill>
          <a:blip r:embed="rId6"/>
          <a:stretch>
            <a:fillRect/>
          </a:stretch>
        </p:blipFill>
        <p:spPr>
          <a:xfrm>
            <a:off x="5539233" y="4727514"/>
            <a:ext cx="1182825" cy="1182825"/>
          </a:xfrm>
          <a:prstGeom prst="rect">
            <a:avLst/>
          </a:prstGeom>
        </p:spPr>
      </p:pic>
      <p:pic>
        <p:nvPicPr>
          <p:cNvPr id="9" name="Picture 8">
            <a:extLst>
              <a:ext uri="{FF2B5EF4-FFF2-40B4-BE49-F238E27FC236}">
                <a16:creationId xmlns:a16="http://schemas.microsoft.com/office/drawing/2014/main" id="{9CB1DECA-AB61-409B-81DA-9C40D0EDE700}"/>
              </a:ext>
            </a:extLst>
          </p:cNvPr>
          <p:cNvPicPr>
            <a:picLocks noChangeAspect="1"/>
          </p:cNvPicPr>
          <p:nvPr/>
        </p:nvPicPr>
        <p:blipFill>
          <a:blip r:embed="rId7"/>
          <a:stretch>
            <a:fillRect/>
          </a:stretch>
        </p:blipFill>
        <p:spPr>
          <a:xfrm>
            <a:off x="2372616" y="4814103"/>
            <a:ext cx="1182825" cy="1182825"/>
          </a:xfrm>
          <a:prstGeom prst="rect">
            <a:avLst/>
          </a:prstGeom>
        </p:spPr>
      </p:pic>
      <p:pic>
        <p:nvPicPr>
          <p:cNvPr id="11" name="Picture 10">
            <a:extLst>
              <a:ext uri="{FF2B5EF4-FFF2-40B4-BE49-F238E27FC236}">
                <a16:creationId xmlns:a16="http://schemas.microsoft.com/office/drawing/2014/main" id="{5F73C372-ABA3-444E-89CF-D53FE5CBDFA0}"/>
              </a:ext>
            </a:extLst>
          </p:cNvPr>
          <p:cNvPicPr>
            <a:picLocks noChangeAspect="1"/>
          </p:cNvPicPr>
          <p:nvPr/>
        </p:nvPicPr>
        <p:blipFill>
          <a:blip r:embed="rId8"/>
          <a:stretch>
            <a:fillRect/>
          </a:stretch>
        </p:blipFill>
        <p:spPr>
          <a:xfrm>
            <a:off x="738078" y="4765236"/>
            <a:ext cx="1182825" cy="1107379"/>
          </a:xfrm>
          <a:prstGeom prst="rect">
            <a:avLst/>
          </a:prstGeom>
        </p:spPr>
      </p:pic>
    </p:spTree>
    <p:extLst>
      <p:ext uri="{BB962C8B-B14F-4D97-AF65-F5344CB8AC3E}">
        <p14:creationId xmlns:p14="http://schemas.microsoft.com/office/powerpoint/2010/main" val="21834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50" name="Google Shape;50;p3"/>
          <p:cNvSpPr txBox="1">
            <a:spLocks noGrp="1"/>
          </p:cNvSpPr>
          <p:nvPr>
            <p:ph type="title" idx="4294967295"/>
          </p:nvPr>
        </p:nvSpPr>
        <p:spPr>
          <a:xfrm>
            <a:off x="628650" y="1626743"/>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en-US" sz="2700" b="1" dirty="0">
                <a:latin typeface="Times New Roman"/>
                <a:ea typeface="Times New Roman"/>
                <a:cs typeface="Times New Roman"/>
                <a:sym typeface="Times New Roman"/>
              </a:rPr>
              <a:t>Schema </a:t>
            </a:r>
            <a:r>
              <a:rPr lang="ro-MD" sz="2700" b="1" dirty="0">
                <a:latin typeface="Times New Roman"/>
                <a:ea typeface="Times New Roman"/>
                <a:cs typeface="Times New Roman"/>
                <a:sym typeface="Times New Roman"/>
              </a:rPr>
              <a:t>conceptuală</a:t>
            </a:r>
            <a:endParaRPr lang="ro-MD"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B10B1DA-E2A8-4917-904F-4EFCE5B79856}"/>
              </a:ext>
            </a:extLst>
          </p:cNvPr>
          <p:cNvPicPr>
            <a:picLocks noChangeAspect="1"/>
          </p:cNvPicPr>
          <p:nvPr/>
        </p:nvPicPr>
        <p:blipFill>
          <a:blip r:embed="rId4"/>
          <a:stretch>
            <a:fillRect/>
          </a:stretch>
        </p:blipFill>
        <p:spPr>
          <a:xfrm>
            <a:off x="2427663" y="2537690"/>
            <a:ext cx="4509585" cy="3573936"/>
          </a:xfrm>
          <a:prstGeom prst="rect">
            <a:avLst/>
          </a:prstGeom>
        </p:spPr>
      </p:pic>
      <p:sp>
        <p:nvSpPr>
          <p:cNvPr id="5" name="Rectangle 4">
            <a:extLst>
              <a:ext uri="{FF2B5EF4-FFF2-40B4-BE49-F238E27FC236}">
                <a16:creationId xmlns:a16="http://schemas.microsoft.com/office/drawing/2014/main" id="{4C8FC903-D3DC-4B19-8138-6881F8B64E5F}"/>
              </a:ext>
            </a:extLst>
          </p:cNvPr>
          <p:cNvSpPr/>
          <p:nvPr/>
        </p:nvSpPr>
        <p:spPr>
          <a:xfrm>
            <a:off x="3617099" y="6249960"/>
            <a:ext cx="2130711" cy="307777"/>
          </a:xfrm>
          <a:prstGeom prst="rect">
            <a:avLst/>
          </a:prstGeom>
        </p:spPr>
        <p:txBody>
          <a:bodyPr wrap="none">
            <a:spAutoFit/>
          </a:bodyPr>
          <a:lstStyle/>
          <a:p>
            <a:pPr algn="ctr"/>
            <a:r>
              <a:rPr lang="ro-MD" i="1" dirty="0">
                <a:latin typeface="Times New Roman"/>
                <a:ea typeface="Times New Roman"/>
                <a:cs typeface="Times New Roman"/>
                <a:sym typeface="Times New Roman"/>
              </a:rPr>
              <a:t>Fig</a:t>
            </a:r>
            <a:r>
              <a:rPr lang="en-US" i="1" dirty="0">
                <a:latin typeface="Times New Roman"/>
                <a:ea typeface="Times New Roman"/>
                <a:cs typeface="Times New Roman"/>
                <a:sym typeface="Times New Roman"/>
              </a:rPr>
              <a:t>.</a:t>
            </a:r>
            <a:r>
              <a:rPr lang="ro-MD" i="1" dirty="0">
                <a:latin typeface="Times New Roman"/>
                <a:ea typeface="Times New Roman"/>
                <a:cs typeface="Times New Roman"/>
                <a:sym typeface="Times New Roman"/>
              </a:rPr>
              <a:t> </a:t>
            </a:r>
            <a:r>
              <a:rPr lang="en-US" i="1" dirty="0">
                <a:latin typeface="Times New Roman"/>
                <a:ea typeface="Times New Roman"/>
                <a:cs typeface="Times New Roman"/>
                <a:sym typeface="Times New Roman"/>
              </a:rPr>
              <a:t>3</a:t>
            </a:r>
            <a:r>
              <a:rPr lang="ro-MD"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Schema </a:t>
            </a:r>
            <a:r>
              <a:rPr lang="ro-MD" dirty="0">
                <a:latin typeface="Times New Roman"/>
                <a:ea typeface="Times New Roman"/>
                <a:cs typeface="Times New Roman"/>
                <a:sym typeface="Times New Roman"/>
              </a:rPr>
              <a:t>conceptuala</a:t>
            </a:r>
            <a:endParaRPr lang="ro-MD" dirty="0"/>
          </a:p>
        </p:txBody>
      </p:sp>
    </p:spTree>
    <p:extLst>
      <p:ext uri="{BB962C8B-B14F-4D97-AF65-F5344CB8AC3E}">
        <p14:creationId xmlns:p14="http://schemas.microsoft.com/office/powerpoint/2010/main" val="383577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7" name="Google Shape;57;p7"/>
          <p:cNvSpPr txBox="1">
            <a:spLocks noGrp="1"/>
          </p:cNvSpPr>
          <p:nvPr>
            <p:ph type="title" idx="4294967295"/>
          </p:nvPr>
        </p:nvSpPr>
        <p:spPr>
          <a:xfrm>
            <a:off x="451097" y="1457933"/>
            <a:ext cx="6332982" cy="750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800" b="1" dirty="0">
                <a:latin typeface="Times New Roman"/>
                <a:ea typeface="Times New Roman"/>
                <a:cs typeface="Times New Roman"/>
                <a:sym typeface="Times New Roman"/>
              </a:rPr>
              <a:t>Dispozitive</a:t>
            </a:r>
            <a:r>
              <a:rPr lang="en-US" sz="2800" b="1" dirty="0">
                <a:latin typeface="Times New Roman"/>
                <a:ea typeface="Times New Roman"/>
                <a:cs typeface="Times New Roman"/>
                <a:sym typeface="Times New Roman"/>
              </a:rPr>
              <a:t> </a:t>
            </a:r>
            <a:r>
              <a:rPr lang="ro-MD" sz="2800" b="1" dirty="0">
                <a:latin typeface="Times New Roman"/>
                <a:ea typeface="Times New Roman"/>
                <a:cs typeface="Times New Roman"/>
                <a:sym typeface="Times New Roman"/>
              </a:rPr>
              <a:t>asemanatoare</a:t>
            </a:r>
          </a:p>
        </p:txBody>
      </p:sp>
      <p:pic>
        <p:nvPicPr>
          <p:cNvPr id="5" name="Picture 4">
            <a:extLst>
              <a:ext uri="{FF2B5EF4-FFF2-40B4-BE49-F238E27FC236}">
                <a16:creationId xmlns:a16="http://schemas.microsoft.com/office/drawing/2014/main" id="{1DB03A50-4308-41AF-9749-CBE4925775BC}"/>
              </a:ext>
            </a:extLst>
          </p:cNvPr>
          <p:cNvPicPr/>
          <p:nvPr/>
        </p:nvPicPr>
        <p:blipFill>
          <a:blip r:embed="rId4"/>
          <a:stretch>
            <a:fillRect/>
          </a:stretch>
        </p:blipFill>
        <p:spPr>
          <a:xfrm>
            <a:off x="853316" y="2800194"/>
            <a:ext cx="3443477" cy="2848540"/>
          </a:xfrm>
          <a:prstGeom prst="rect">
            <a:avLst/>
          </a:prstGeom>
        </p:spPr>
      </p:pic>
      <p:sp>
        <p:nvSpPr>
          <p:cNvPr id="2" name="Rectangle 1">
            <a:extLst>
              <a:ext uri="{FF2B5EF4-FFF2-40B4-BE49-F238E27FC236}">
                <a16:creationId xmlns:a16="http://schemas.microsoft.com/office/drawing/2014/main" id="{9C48F378-EC3E-4F39-AFC0-453D34FDA526}"/>
              </a:ext>
            </a:extLst>
          </p:cNvPr>
          <p:cNvSpPr/>
          <p:nvPr/>
        </p:nvSpPr>
        <p:spPr>
          <a:xfrm>
            <a:off x="1559798" y="6128040"/>
            <a:ext cx="6024406" cy="523220"/>
          </a:xfrm>
          <a:prstGeom prst="rect">
            <a:avLst/>
          </a:prstGeom>
        </p:spPr>
        <p:txBody>
          <a:bodyPr wrap="none">
            <a:spAutoFit/>
          </a:bodyPr>
          <a:lstStyle/>
          <a:p>
            <a:pPr algn="ctr"/>
            <a:r>
              <a:rPr lang="ro-MD" i="1" dirty="0">
                <a:latin typeface="Times New Roman"/>
                <a:ea typeface="Times New Roman"/>
                <a:cs typeface="Times New Roman"/>
                <a:sym typeface="Times New Roman"/>
              </a:rPr>
              <a:t>Fig </a:t>
            </a:r>
            <a:r>
              <a:rPr lang="en-US" i="1" dirty="0">
                <a:latin typeface="Times New Roman"/>
                <a:ea typeface="Times New Roman"/>
                <a:cs typeface="Times New Roman"/>
                <a:sym typeface="Times New Roman"/>
              </a:rPr>
              <a:t>4</a:t>
            </a:r>
            <a:r>
              <a:rPr lang="ro-MD" dirty="0">
                <a:latin typeface="Times New Roman"/>
                <a:ea typeface="Times New Roman"/>
                <a:cs typeface="Times New Roman"/>
                <a:sym typeface="Times New Roman"/>
              </a:rPr>
              <a:t>. </a:t>
            </a:r>
            <a:r>
              <a:rPr lang="en-US" dirty="0">
                <a:latin typeface="+mj-lt"/>
                <a:ea typeface="Times New Roman"/>
                <a:cs typeface="Times New Roman"/>
                <a:sym typeface="Times New Roman"/>
              </a:rPr>
              <a:t>a)</a:t>
            </a:r>
            <a:r>
              <a:rPr lang="ro-RO" dirty="0"/>
              <a:t>Hidrate Spark (sticla inteligentadotata cu tehnologia bluetooth) [</a:t>
            </a:r>
            <a:r>
              <a:rPr lang="en-US" dirty="0"/>
              <a:t>2</a:t>
            </a:r>
            <a:r>
              <a:rPr lang="ro-RO" dirty="0"/>
              <a:t>]</a:t>
            </a:r>
            <a:endParaRPr lang="en-US" dirty="0"/>
          </a:p>
          <a:p>
            <a:pPr algn="ctr"/>
            <a:r>
              <a:rPr lang="en-US" dirty="0"/>
              <a:t>b) </a:t>
            </a:r>
            <a:r>
              <a:rPr lang="ro-RO" dirty="0"/>
              <a:t>Smart dispencer oferit de Gaia Technologies[</a:t>
            </a:r>
            <a:r>
              <a:rPr lang="en-US" dirty="0"/>
              <a:t>4</a:t>
            </a:r>
            <a:r>
              <a:rPr lang="ro-RO" dirty="0"/>
              <a:t>]</a:t>
            </a:r>
            <a:endParaRPr lang="ro-MD" dirty="0"/>
          </a:p>
        </p:txBody>
      </p:sp>
      <p:pic>
        <p:nvPicPr>
          <p:cNvPr id="7" name="Picture 6">
            <a:extLst>
              <a:ext uri="{FF2B5EF4-FFF2-40B4-BE49-F238E27FC236}">
                <a16:creationId xmlns:a16="http://schemas.microsoft.com/office/drawing/2014/main" id="{9EDD98B0-2397-4645-BEDF-6827BA6BE17C}"/>
              </a:ext>
            </a:extLst>
          </p:cNvPr>
          <p:cNvPicPr/>
          <p:nvPr/>
        </p:nvPicPr>
        <p:blipFill>
          <a:blip r:embed="rId5"/>
          <a:stretch>
            <a:fillRect/>
          </a:stretch>
        </p:blipFill>
        <p:spPr>
          <a:xfrm>
            <a:off x="4954609" y="2478368"/>
            <a:ext cx="3015615" cy="3181985"/>
          </a:xfrm>
          <a:prstGeom prst="rect">
            <a:avLst/>
          </a:prstGeom>
        </p:spPr>
      </p:pic>
      <p:sp>
        <p:nvSpPr>
          <p:cNvPr id="3" name="Rectangle 2">
            <a:extLst>
              <a:ext uri="{FF2B5EF4-FFF2-40B4-BE49-F238E27FC236}">
                <a16:creationId xmlns:a16="http://schemas.microsoft.com/office/drawing/2014/main" id="{35FB5680-E8EA-4D07-AEB4-0B6AD1DDA042}"/>
              </a:ext>
            </a:extLst>
          </p:cNvPr>
          <p:cNvSpPr/>
          <p:nvPr/>
        </p:nvSpPr>
        <p:spPr>
          <a:xfrm>
            <a:off x="2338221" y="5661567"/>
            <a:ext cx="343364" cy="307777"/>
          </a:xfrm>
          <a:prstGeom prst="rect">
            <a:avLst/>
          </a:prstGeom>
        </p:spPr>
        <p:txBody>
          <a:bodyPr wrap="none">
            <a:spAutoFit/>
          </a:bodyPr>
          <a:lstStyle/>
          <a:p>
            <a:r>
              <a:rPr lang="en-US">
                <a:ea typeface="Times New Roman"/>
                <a:cs typeface="Times New Roman"/>
                <a:sym typeface="Times New Roman"/>
              </a:rPr>
              <a:t>a)</a:t>
            </a:r>
            <a:endParaRPr lang="ro-MD" dirty="0"/>
          </a:p>
        </p:txBody>
      </p:sp>
      <p:sp>
        <p:nvSpPr>
          <p:cNvPr id="4" name="Rectangle 3">
            <a:extLst>
              <a:ext uri="{FF2B5EF4-FFF2-40B4-BE49-F238E27FC236}">
                <a16:creationId xmlns:a16="http://schemas.microsoft.com/office/drawing/2014/main" id="{708A5466-E2EC-453B-8B2A-D56557B47F6C}"/>
              </a:ext>
            </a:extLst>
          </p:cNvPr>
          <p:cNvSpPr/>
          <p:nvPr/>
        </p:nvSpPr>
        <p:spPr>
          <a:xfrm>
            <a:off x="6290734" y="5661567"/>
            <a:ext cx="343364" cy="307777"/>
          </a:xfrm>
          <a:prstGeom prst="rect">
            <a:avLst/>
          </a:prstGeom>
        </p:spPr>
        <p:txBody>
          <a:bodyPr wrap="none">
            <a:spAutoFit/>
          </a:bodyPr>
          <a:lstStyle/>
          <a:p>
            <a:r>
              <a:rPr lang="en-US" dirty="0">
                <a:ea typeface="Times New Roman"/>
                <a:cs typeface="Times New Roman"/>
                <a:sym typeface="Times New Roman"/>
              </a:rPr>
              <a:t>b)</a:t>
            </a:r>
            <a:endParaRPr lang="ro-MD" dirty="0"/>
          </a:p>
        </p:txBody>
      </p:sp>
    </p:spTree>
  </p:cSld>
  <p:clrMapOvr>
    <a:masterClrMapping/>
  </p:clrMapOvr>
</p:sld>
</file>

<file path=ppt/theme/theme1.xml><?xml version="1.0" encoding="utf-8"?>
<a:theme xmlns:a="http://schemas.openxmlformats.org/drawingml/2006/main" name="5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590</Words>
  <Application>Microsoft Office PowerPoint</Application>
  <PresentationFormat>On-screen Show (4:3)</PresentationFormat>
  <Paragraphs>45</Paragraphs>
  <Slides>11</Slides>
  <Notes>11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PT Sans</vt:lpstr>
      <vt:lpstr>Arial</vt:lpstr>
      <vt:lpstr>Times New Roman</vt:lpstr>
      <vt:lpstr>Calibri</vt:lpstr>
      <vt:lpstr>5_Office Theme</vt:lpstr>
      <vt:lpstr>20_Office Theme</vt:lpstr>
      <vt:lpstr>32_Office Theme</vt:lpstr>
      <vt:lpstr>PowerPoint Presentation</vt:lpstr>
      <vt:lpstr>Cuprins</vt:lpstr>
      <vt:lpstr>Introducere</vt:lpstr>
      <vt:lpstr>Cât lichid trebuie sa consumăm?</vt:lpstr>
      <vt:lpstr>Problemele provocate de deshidratare</vt:lpstr>
      <vt:lpstr>Obiectivele proiectului</vt:lpstr>
      <vt:lpstr>Unde poate fi folosit?</vt:lpstr>
      <vt:lpstr>Schema conceptuală</vt:lpstr>
      <vt:lpstr>Dispozitive asemanatoare</vt:lpstr>
      <vt:lpstr>Concluzii</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sergiu leva</cp:lastModifiedBy>
  <cp:revision>22</cp:revision>
  <dcterms:created xsi:type="dcterms:W3CDTF">2016-11-09T12:50:21Z</dcterms:created>
  <dcterms:modified xsi:type="dcterms:W3CDTF">2024-03-06T03:48:22Z</dcterms:modified>
</cp:coreProperties>
</file>