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lfa Slab One" panose="020B0604020202020204" charset="0"/>
      <p:regular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076D71-9656-4017-8810-2CB0D4AD8E51}">
  <a:tblStyle styleId="{C5076D71-9656-4017-8810-2CB0D4AD8E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c44122e2eb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c44122e2eb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c44122e2eb_6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c44122e2eb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c46079132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c4607913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44122e2eb_6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44122e2eb_6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c44122e2eb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c44122e2eb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c10b8075b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c10b8075b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10b8075b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10b8075b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c44122e2e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c44122e2e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c44122e2eb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c44122e2eb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c44122e2eb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c44122e2eb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c44122e2e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c44122e2e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44122e2eb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44122e2e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44122e2eb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c44122e2eb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ro" sz="2400" b="1">
                <a:latin typeface="Times New Roman"/>
                <a:ea typeface="Times New Roman"/>
                <a:cs typeface="Times New Roman"/>
                <a:sym typeface="Times New Roman"/>
              </a:rPr>
              <a:t>Project Assignment Part 2</a:t>
            </a:r>
            <a:endParaRPr sz="2400" b="1">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ro" sz="2400" b="1">
                <a:latin typeface="Times New Roman"/>
                <a:ea typeface="Times New Roman"/>
                <a:cs typeface="Times New Roman"/>
                <a:sym typeface="Times New Roman"/>
              </a:rPr>
              <a:t> System Identification </a:t>
            </a:r>
            <a:endParaRPr sz="2400" b="1">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ro" sz="2400" b="1">
                <a:latin typeface="Times New Roman"/>
                <a:ea typeface="Times New Roman"/>
                <a:cs typeface="Times New Roman"/>
                <a:sym typeface="Times New Roman"/>
              </a:rPr>
              <a:t>2022-2023</a:t>
            </a:r>
            <a:endParaRPr/>
          </a:p>
        </p:txBody>
      </p:sp>
      <p:sp>
        <p:nvSpPr>
          <p:cNvPr id="57" name="Google Shape;57;p13"/>
          <p:cNvSpPr txBox="1">
            <a:spLocks noGrp="1"/>
          </p:cNvSpPr>
          <p:nvPr>
            <p:ph type="subTitle" idx="1"/>
          </p:nvPr>
        </p:nvSpPr>
        <p:spPr>
          <a:xfrm>
            <a:off x="5776200" y="3195800"/>
            <a:ext cx="3056100" cy="17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600"/>
              <a:t>Students:</a:t>
            </a:r>
            <a:endParaRPr sz="1600"/>
          </a:p>
          <a:p>
            <a:pPr marL="0" lvl="0" indent="0" algn="l" rtl="0">
              <a:spcBef>
                <a:spcPts val="0"/>
              </a:spcBef>
              <a:spcAft>
                <a:spcPts val="0"/>
              </a:spcAft>
              <a:buNone/>
            </a:pPr>
            <a:r>
              <a:rPr lang="ro" sz="1600"/>
              <a:t>Oprea Sergiu-Daniel</a:t>
            </a:r>
            <a:endParaRPr sz="1600"/>
          </a:p>
          <a:p>
            <a:pPr marL="0" lvl="0" indent="0" algn="l" rtl="0">
              <a:spcBef>
                <a:spcPts val="0"/>
              </a:spcBef>
              <a:spcAft>
                <a:spcPts val="0"/>
              </a:spcAft>
              <a:buNone/>
            </a:pPr>
            <a:r>
              <a:rPr lang="ro" sz="1600"/>
              <a:t>Radu Victor-Daniel</a:t>
            </a:r>
            <a:endParaRPr sz="1600"/>
          </a:p>
          <a:p>
            <a:pPr marL="0" lvl="0" indent="0" algn="l" rtl="0">
              <a:spcBef>
                <a:spcPts val="0"/>
              </a:spcBef>
              <a:spcAft>
                <a:spcPts val="0"/>
              </a:spcAft>
              <a:buNone/>
            </a:pPr>
            <a:r>
              <a:rPr lang="ro" sz="1600"/>
              <a:t>Ștefănuți Mihai</a:t>
            </a:r>
            <a:endParaRPr sz="1600"/>
          </a:p>
          <a:p>
            <a:pPr marL="0" lvl="0" indent="0" algn="ctr" rtl="0">
              <a:spcBef>
                <a:spcPts val="0"/>
              </a:spcBef>
              <a:spcAft>
                <a:spcPts val="0"/>
              </a:spcAft>
              <a:buNone/>
            </a:pPr>
            <a:endParaRPr sz="1600"/>
          </a:p>
          <a:p>
            <a:pPr marL="0" lvl="0" indent="0" algn="l" rtl="0">
              <a:spcBef>
                <a:spcPts val="0"/>
              </a:spcBef>
              <a:spcAft>
                <a:spcPts val="0"/>
              </a:spcAft>
              <a:buNone/>
            </a:pPr>
            <a:r>
              <a:rPr lang="ro" sz="1600"/>
              <a:t>Group 30332</a:t>
            </a:r>
            <a:endParaRPr sz="1600"/>
          </a:p>
          <a:p>
            <a:pPr marL="0" lvl="0" indent="0" algn="l" rtl="0">
              <a:spcBef>
                <a:spcPts val="0"/>
              </a:spcBef>
              <a:spcAft>
                <a:spcPts val="0"/>
              </a:spcAft>
              <a:buNone/>
            </a:pPr>
            <a:r>
              <a:rPr lang="ro" sz="1600"/>
              <a:t>Index of datafile: 1/10</a:t>
            </a:r>
            <a:endParaRPr sz="1600"/>
          </a:p>
        </p:txBody>
      </p:sp>
      <p:sp>
        <p:nvSpPr>
          <p:cNvPr id="58" name="Google Shape;58;p13"/>
          <p:cNvSpPr txBox="1"/>
          <p:nvPr/>
        </p:nvSpPr>
        <p:spPr>
          <a:xfrm>
            <a:off x="622850" y="3195800"/>
            <a:ext cx="2835000" cy="17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1600"/>
              <a:t>Professor:</a:t>
            </a:r>
            <a:endParaRPr sz="1600"/>
          </a:p>
          <a:p>
            <a:pPr marL="0" lvl="0" indent="0" algn="l" rtl="0">
              <a:spcBef>
                <a:spcPts val="0"/>
              </a:spcBef>
              <a:spcAft>
                <a:spcPts val="0"/>
              </a:spcAft>
              <a:buNone/>
            </a:pPr>
            <a:r>
              <a:rPr lang="ro" sz="1600"/>
              <a:t>Bușoniu Lucian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o" sz="2100"/>
              <a:t>Graphs for best MSEs - simulation for identification data </a:t>
            </a:r>
            <a:endParaRPr sz="2100"/>
          </a:p>
        </p:txBody>
      </p:sp>
      <p:sp>
        <p:nvSpPr>
          <p:cNvPr id="116" name="Google Shape;116;p22"/>
          <p:cNvSpPr txBox="1">
            <a:spLocks noGrp="1"/>
          </p:cNvSpPr>
          <p:nvPr>
            <p:ph type="body" idx="1"/>
          </p:nvPr>
        </p:nvSpPr>
        <p:spPr>
          <a:xfrm>
            <a:off x="556625" y="4979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22"/>
          <p:cNvPicPr preferRelativeResize="0"/>
          <p:nvPr/>
        </p:nvPicPr>
        <p:blipFill>
          <a:blip r:embed="rId3">
            <a:alphaModFix/>
          </a:blip>
          <a:stretch>
            <a:fillRect/>
          </a:stretch>
        </p:blipFill>
        <p:spPr>
          <a:xfrm>
            <a:off x="864062" y="1017725"/>
            <a:ext cx="7415872" cy="3961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o" sz="2100"/>
              <a:t>Graphs for best MSEs - simulation for validation data</a:t>
            </a:r>
            <a:endParaRPr sz="2100"/>
          </a:p>
        </p:txBody>
      </p:sp>
      <p:sp>
        <p:nvSpPr>
          <p:cNvPr id="123" name="Google Shape;123;p23"/>
          <p:cNvSpPr txBox="1">
            <a:spLocks noGrp="1"/>
          </p:cNvSpPr>
          <p:nvPr>
            <p:ph type="body" idx="1"/>
          </p:nvPr>
        </p:nvSpPr>
        <p:spPr>
          <a:xfrm>
            <a:off x="515175" y="52113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4" name="Google Shape;124;p23"/>
          <p:cNvPicPr preferRelativeResize="0"/>
          <p:nvPr/>
        </p:nvPicPr>
        <p:blipFill>
          <a:blip r:embed="rId3">
            <a:alphaModFix/>
          </a:blip>
          <a:stretch>
            <a:fillRect/>
          </a:stretch>
        </p:blipFill>
        <p:spPr>
          <a:xfrm>
            <a:off x="793125" y="1017725"/>
            <a:ext cx="7557762" cy="401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Underfitted results </a:t>
            </a:r>
            <a:endParaRPr/>
          </a:p>
        </p:txBody>
      </p:sp>
      <p:sp>
        <p:nvSpPr>
          <p:cNvPr id="130" name="Google Shape;130;p24"/>
          <p:cNvSpPr txBox="1">
            <a:spLocks noGrp="1"/>
          </p:cNvSpPr>
          <p:nvPr>
            <p:ph type="body" idx="1"/>
          </p:nvPr>
        </p:nvSpPr>
        <p:spPr>
          <a:xfrm>
            <a:off x="311700" y="1017725"/>
            <a:ext cx="8589600" cy="645900"/>
          </a:xfrm>
          <a:prstGeom prst="rect">
            <a:avLst/>
          </a:prstGeom>
        </p:spPr>
        <p:txBody>
          <a:bodyPr spcFirstLastPara="1" wrap="square" lIns="91425" tIns="91425" rIns="91425" bIns="91425" anchor="t" anchorCtr="0">
            <a:normAutofit fontScale="77500"/>
          </a:bodyPr>
          <a:lstStyle/>
          <a:p>
            <a:pPr marL="457200" lvl="0" indent="-317182" algn="l" rtl="0">
              <a:spcBef>
                <a:spcPts val="0"/>
              </a:spcBef>
              <a:spcAft>
                <a:spcPts val="0"/>
              </a:spcAft>
              <a:buSzPct val="100000"/>
              <a:buChar char="●"/>
            </a:pPr>
            <a:r>
              <a:rPr lang="ro"/>
              <a:t>They are obtained for m=1, due to the fact that there are not enough input data and the model is unable to capture the relationship between the input and the output variables in an accurate way.</a:t>
            </a:r>
            <a:endParaRPr/>
          </a:p>
        </p:txBody>
      </p:sp>
      <p:pic>
        <p:nvPicPr>
          <p:cNvPr id="131" name="Google Shape;131;p24"/>
          <p:cNvPicPr preferRelativeResize="0"/>
          <p:nvPr/>
        </p:nvPicPr>
        <p:blipFill>
          <a:blip r:embed="rId3">
            <a:alphaModFix/>
          </a:blip>
          <a:stretch>
            <a:fillRect/>
          </a:stretch>
        </p:blipFill>
        <p:spPr>
          <a:xfrm>
            <a:off x="311700" y="1663725"/>
            <a:ext cx="4099350" cy="3375400"/>
          </a:xfrm>
          <a:prstGeom prst="rect">
            <a:avLst/>
          </a:prstGeom>
          <a:noFill/>
          <a:ln>
            <a:noFill/>
          </a:ln>
        </p:spPr>
      </p:pic>
      <p:pic>
        <p:nvPicPr>
          <p:cNvPr id="132" name="Google Shape;132;p24"/>
          <p:cNvPicPr preferRelativeResize="0"/>
          <p:nvPr/>
        </p:nvPicPr>
        <p:blipFill>
          <a:blip r:embed="rId4">
            <a:alphaModFix/>
          </a:blip>
          <a:stretch>
            <a:fillRect/>
          </a:stretch>
        </p:blipFill>
        <p:spPr>
          <a:xfrm>
            <a:off x="4732950" y="1663725"/>
            <a:ext cx="4099349" cy="337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Discussion of the results</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o"/>
              <a:t>It is observed that the best model (the one with the smallest MSEs) is the one having the degree m equal to 3 and the orders na and nb equal to 2.</a:t>
            </a:r>
            <a:endParaRPr/>
          </a:p>
          <a:p>
            <a:pPr marL="457200" lvl="0" indent="-342900" algn="l" rtl="0">
              <a:spcBef>
                <a:spcPts val="0"/>
              </a:spcBef>
              <a:spcAft>
                <a:spcPts val="0"/>
              </a:spcAft>
              <a:buSzPts val="1800"/>
              <a:buChar char="●"/>
            </a:pPr>
            <a:r>
              <a:rPr lang="ro"/>
              <a:t>Increasing the values of m and na and nb results in a better model fit with smaller errors.</a:t>
            </a:r>
            <a:endParaRPr/>
          </a:p>
          <a:p>
            <a:pPr marL="457200" lvl="0" indent="-342900" algn="l" rtl="0">
              <a:spcBef>
                <a:spcPts val="0"/>
              </a:spcBef>
              <a:spcAft>
                <a:spcPts val="0"/>
              </a:spcAft>
              <a:buSzPts val="1800"/>
              <a:buChar char="●"/>
            </a:pPr>
            <a:r>
              <a:rPr lang="ro"/>
              <a:t>For m=2 and m=3, if na ≥ m the instability phenomenon occurs in the simulation for the validation data. </a:t>
            </a:r>
            <a:endParaRPr/>
          </a:p>
          <a:p>
            <a:pPr marL="45720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Conclusion</a:t>
            </a: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o"/>
              <a:t>The best results are obtained for m equal to 3 and na and nb equal to 2.</a:t>
            </a:r>
            <a:endParaRPr/>
          </a:p>
          <a:p>
            <a:pPr marL="457200" lvl="0" indent="-342900" algn="l" rtl="0">
              <a:spcBef>
                <a:spcPts val="0"/>
              </a:spcBef>
              <a:spcAft>
                <a:spcPts val="0"/>
              </a:spcAft>
              <a:buSzPts val="1800"/>
              <a:buChar char="●"/>
            </a:pPr>
            <a:r>
              <a:rPr lang="ro"/>
              <a:t>In conclusion, a nonlinear ARX model can be identified accurately, provided the correct values for the degree and the orders of it are given.</a:t>
            </a:r>
            <a:endParaRPr/>
          </a:p>
          <a:p>
            <a:pPr marL="457200" lvl="0" indent="-342900" algn="l" rtl="0">
              <a:spcBef>
                <a:spcPts val="0"/>
              </a:spcBef>
              <a:spcAft>
                <a:spcPts val="0"/>
              </a:spcAft>
              <a:buSzPts val="1800"/>
              <a:buChar char="●"/>
            </a:pPr>
            <a:r>
              <a:rPr lang="ro"/>
              <a:t>The obtained ARX model can be used as a black-box model for any dynamic SISO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Contents</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o"/>
              <a:t>Introduction ……………………………………………………………………. 3</a:t>
            </a:r>
            <a:endParaRPr/>
          </a:p>
          <a:p>
            <a:pPr marL="457200" lvl="0" indent="-342900" algn="l" rtl="0">
              <a:spcBef>
                <a:spcPts val="0"/>
              </a:spcBef>
              <a:spcAft>
                <a:spcPts val="0"/>
              </a:spcAft>
              <a:buSzPts val="1800"/>
              <a:buChar char="●"/>
            </a:pPr>
            <a:r>
              <a:rPr lang="ro"/>
              <a:t>Approaching the problem …………………………………………….. 4</a:t>
            </a:r>
            <a:endParaRPr/>
          </a:p>
          <a:p>
            <a:pPr marL="457200" lvl="0" indent="-342900" algn="l" rtl="0">
              <a:spcBef>
                <a:spcPts val="0"/>
              </a:spcBef>
              <a:spcAft>
                <a:spcPts val="0"/>
              </a:spcAft>
              <a:buSzPts val="1800"/>
              <a:buChar char="●"/>
            </a:pPr>
            <a:r>
              <a:rPr lang="ro"/>
              <a:t>Interpretation of the results ………………………………………….. 6</a:t>
            </a:r>
            <a:endParaRPr/>
          </a:p>
          <a:p>
            <a:pPr marL="457200" lvl="0" indent="-342900" algn="l" rtl="0">
              <a:spcBef>
                <a:spcPts val="0"/>
              </a:spcBef>
              <a:spcAft>
                <a:spcPts val="0"/>
              </a:spcAft>
              <a:buSzPts val="1800"/>
              <a:buChar char="●"/>
            </a:pPr>
            <a:r>
              <a:rPr lang="ro"/>
              <a:t>Graphs for best MSEs ……………………………………………………. 8</a:t>
            </a:r>
            <a:endParaRPr/>
          </a:p>
          <a:p>
            <a:pPr marL="457200" lvl="0" indent="-342900" algn="l" rtl="0">
              <a:spcBef>
                <a:spcPts val="0"/>
              </a:spcBef>
              <a:spcAft>
                <a:spcPts val="0"/>
              </a:spcAft>
              <a:buSzPts val="1800"/>
              <a:buChar char="●"/>
            </a:pPr>
            <a:r>
              <a:rPr lang="ro"/>
              <a:t>Discussion of the results ………………………………………………. 13</a:t>
            </a:r>
            <a:endParaRPr/>
          </a:p>
          <a:p>
            <a:pPr marL="457200" lvl="0" indent="-342900" algn="l" rtl="0">
              <a:spcBef>
                <a:spcPts val="0"/>
              </a:spcBef>
              <a:spcAft>
                <a:spcPts val="0"/>
              </a:spcAft>
              <a:buSzPts val="1800"/>
              <a:buChar char="●"/>
            </a:pPr>
            <a:r>
              <a:rPr lang="ro"/>
              <a:t>Conclusion …………………………………………………………………….. 14</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Introduction</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o"/>
              <a:t>This slideshow contains the second part of the System Identification Project.</a:t>
            </a:r>
            <a:endParaRPr/>
          </a:p>
          <a:p>
            <a:pPr marL="457200" lvl="0" indent="-342900" algn="l" rtl="0">
              <a:spcBef>
                <a:spcPts val="0"/>
              </a:spcBef>
              <a:spcAft>
                <a:spcPts val="0"/>
              </a:spcAft>
              <a:buSzPts val="1800"/>
              <a:buChar char="●"/>
            </a:pPr>
            <a:r>
              <a:rPr lang="ro"/>
              <a:t>The project consists of the creation of a nonlinear polynomial ARX model.</a:t>
            </a:r>
            <a:endParaRPr/>
          </a:p>
          <a:p>
            <a:pPr marL="457200" lvl="0" indent="-342900" algn="l" rtl="0">
              <a:spcBef>
                <a:spcPts val="0"/>
              </a:spcBef>
              <a:spcAft>
                <a:spcPts val="0"/>
              </a:spcAft>
              <a:buSzPts val="1800"/>
              <a:buChar char="●"/>
            </a:pPr>
            <a:r>
              <a:rPr lang="ro"/>
              <a:t>The degree m and the orders na and nb (na = nb) are set by the user, and the delay nk is equal to 1.</a:t>
            </a:r>
            <a:endParaRPr/>
          </a:p>
          <a:p>
            <a:pPr marL="457200" lvl="0" indent="-342900" algn="l" rtl="0">
              <a:spcBef>
                <a:spcPts val="0"/>
              </a:spcBef>
              <a:spcAft>
                <a:spcPts val="0"/>
              </a:spcAft>
              <a:buSzPts val="1800"/>
              <a:buChar char="●"/>
            </a:pPr>
            <a:r>
              <a:rPr lang="ro"/>
              <a:t>The model provides both the one-step-ahead prediction and the simulation.</a:t>
            </a:r>
            <a:endParaRPr/>
          </a:p>
          <a:p>
            <a:pPr marL="457200" lvl="0" indent="-342900" algn="l" rtl="0">
              <a:spcBef>
                <a:spcPts val="0"/>
              </a:spcBef>
              <a:spcAft>
                <a:spcPts val="0"/>
              </a:spcAft>
              <a:buSzPts val="1800"/>
              <a:buChar char="●"/>
            </a:pPr>
            <a:r>
              <a:rPr lang="ro"/>
              <a:t>The source code was written in MATLAB R2021b.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Approaching the problem</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o"/>
              <a:t>Generating the prediction for identification output (generate phi matrix, parameter vector theta, resulting output, compute MSE).</a:t>
            </a:r>
            <a:endParaRPr/>
          </a:p>
          <a:p>
            <a:pPr marL="457200" lvl="0" indent="-342900" algn="l" rtl="0">
              <a:spcBef>
                <a:spcPts val="0"/>
              </a:spcBef>
              <a:spcAft>
                <a:spcPts val="0"/>
              </a:spcAft>
              <a:buSzPts val="1800"/>
              <a:buChar char="●"/>
            </a:pPr>
            <a:r>
              <a:rPr lang="ro"/>
              <a:t>Generating the prediction for validation output (generate phi matrix, resulting output, compute MSE).</a:t>
            </a:r>
            <a:endParaRPr/>
          </a:p>
          <a:p>
            <a:pPr marL="457200" lvl="0" indent="-342900" algn="l" rtl="0">
              <a:spcBef>
                <a:spcPts val="0"/>
              </a:spcBef>
              <a:spcAft>
                <a:spcPts val="0"/>
              </a:spcAft>
              <a:buSzPts val="1800"/>
              <a:buChar char="●"/>
            </a:pPr>
            <a:r>
              <a:rPr lang="ro"/>
              <a:t>Generating the simulation for identification output (initialize resulting output as empty, then use to generate phi matrix and update itself, compute MSE).</a:t>
            </a:r>
            <a:endParaRPr/>
          </a:p>
          <a:p>
            <a:pPr marL="457200" lvl="0" indent="-342900" algn="l" rtl="0">
              <a:spcBef>
                <a:spcPts val="0"/>
              </a:spcBef>
              <a:spcAft>
                <a:spcPts val="0"/>
              </a:spcAft>
              <a:buSzPts val="1800"/>
              <a:buChar char="●"/>
            </a:pPr>
            <a:r>
              <a:rPr lang="ro"/>
              <a:t>Generating the simulation for validation output (initialize resulting output as empty, then use to generate phi matrix and update itself, compute MSE).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65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t>Approaching the problem - implementation</a:t>
            </a:r>
            <a:endParaRPr/>
          </a:p>
        </p:txBody>
      </p:sp>
      <p:sp>
        <p:nvSpPr>
          <p:cNvPr id="82" name="Google Shape;82;p17"/>
          <p:cNvSpPr txBox="1">
            <a:spLocks noGrp="1"/>
          </p:cNvSpPr>
          <p:nvPr>
            <p:ph type="body" idx="1"/>
          </p:nvPr>
        </p:nvSpPr>
        <p:spPr>
          <a:xfrm>
            <a:off x="311700" y="1152475"/>
            <a:ext cx="8520600" cy="3438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o" dirty="0"/>
              <a:t>For prediction, phi matrix is generated by calling a function once that generates all of its delayed inputs and outputs and combinations of this terms respectively.</a:t>
            </a:r>
            <a:endParaRPr dirty="0"/>
          </a:p>
          <a:p>
            <a:pPr marL="457200" lvl="0" indent="-342900" algn="l" rtl="0">
              <a:spcBef>
                <a:spcPts val="0"/>
              </a:spcBef>
              <a:spcAft>
                <a:spcPts val="0"/>
              </a:spcAft>
              <a:buSzPts val="1800"/>
              <a:buChar char="●"/>
            </a:pPr>
            <a:r>
              <a:rPr lang="ro" dirty="0"/>
              <a:t>Identifying the prediction output using linear regression procedure.</a:t>
            </a:r>
            <a:endParaRPr dirty="0"/>
          </a:p>
          <a:p>
            <a:pPr marL="457200" lvl="0" indent="-342900" algn="l" rtl="0">
              <a:spcBef>
                <a:spcPts val="0"/>
              </a:spcBef>
              <a:spcAft>
                <a:spcPts val="0"/>
              </a:spcAft>
              <a:buSzPts val="1800"/>
              <a:buChar char="●"/>
            </a:pPr>
            <a:r>
              <a:rPr lang="ro" dirty="0"/>
              <a:t>For simulation, phi matrix is generated one row at a time by iteratively calling a function with different parameters, due to the fact that the simulation output is generated based on previous values of the </a:t>
            </a:r>
            <a:r>
              <a:rPr lang="en-US" dirty="0"/>
              <a:t>model</a:t>
            </a:r>
            <a:r>
              <a:rPr lang="ro" dirty="0"/>
              <a:t>.</a:t>
            </a:r>
            <a:endParaRPr dirty="0"/>
          </a:p>
          <a:p>
            <a:pPr marL="45720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67900" y="143650"/>
            <a:ext cx="8632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ro"/>
              <a:t>Interpretation of the results</a:t>
            </a:r>
            <a:endParaRPr/>
          </a:p>
        </p:txBody>
      </p:sp>
      <p:sp>
        <p:nvSpPr>
          <p:cNvPr id="88" name="Google Shape;88;p18"/>
          <p:cNvSpPr txBox="1">
            <a:spLocks noGrp="1"/>
          </p:cNvSpPr>
          <p:nvPr>
            <p:ph type="body" idx="1"/>
          </p:nvPr>
        </p:nvSpPr>
        <p:spPr>
          <a:xfrm>
            <a:off x="-8779850" y="50690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89" name="Google Shape;89;p18"/>
          <p:cNvGraphicFramePr/>
          <p:nvPr/>
        </p:nvGraphicFramePr>
        <p:xfrm>
          <a:off x="177700" y="716350"/>
          <a:ext cx="8795475" cy="4176475"/>
        </p:xfrm>
        <a:graphic>
          <a:graphicData uri="http://schemas.openxmlformats.org/drawingml/2006/table">
            <a:tbl>
              <a:tblPr>
                <a:noFill/>
                <a:tableStyleId>{C5076D71-9656-4017-8810-2CB0D4AD8E51}</a:tableStyleId>
              </a:tblPr>
              <a:tblGrid>
                <a:gridCol w="1215150">
                  <a:extLst>
                    <a:ext uri="{9D8B030D-6E8A-4147-A177-3AD203B41FA5}">
                      <a16:colId xmlns:a16="http://schemas.microsoft.com/office/drawing/2014/main" val="20000"/>
                    </a:ext>
                  </a:extLst>
                </a:gridCol>
                <a:gridCol w="1631400">
                  <a:extLst>
                    <a:ext uri="{9D8B030D-6E8A-4147-A177-3AD203B41FA5}">
                      <a16:colId xmlns:a16="http://schemas.microsoft.com/office/drawing/2014/main" val="20001"/>
                    </a:ext>
                  </a:extLst>
                </a:gridCol>
                <a:gridCol w="1579950">
                  <a:extLst>
                    <a:ext uri="{9D8B030D-6E8A-4147-A177-3AD203B41FA5}">
                      <a16:colId xmlns:a16="http://schemas.microsoft.com/office/drawing/2014/main" val="20002"/>
                    </a:ext>
                  </a:extLst>
                </a:gridCol>
                <a:gridCol w="1456325">
                  <a:extLst>
                    <a:ext uri="{9D8B030D-6E8A-4147-A177-3AD203B41FA5}">
                      <a16:colId xmlns:a16="http://schemas.microsoft.com/office/drawing/2014/main" val="20003"/>
                    </a:ext>
                  </a:extLst>
                </a:gridCol>
                <a:gridCol w="1456325">
                  <a:extLst>
                    <a:ext uri="{9D8B030D-6E8A-4147-A177-3AD203B41FA5}">
                      <a16:colId xmlns:a16="http://schemas.microsoft.com/office/drawing/2014/main" val="20004"/>
                    </a:ext>
                  </a:extLst>
                </a:gridCol>
                <a:gridCol w="1456325">
                  <a:extLst>
                    <a:ext uri="{9D8B030D-6E8A-4147-A177-3AD203B41FA5}">
                      <a16:colId xmlns:a16="http://schemas.microsoft.com/office/drawing/2014/main" val="20005"/>
                    </a:ext>
                  </a:extLst>
                </a:gridCol>
              </a:tblGrid>
              <a:tr h="1122375">
                <a:tc>
                  <a:txBody>
                    <a:bodyPr/>
                    <a:lstStyle/>
                    <a:p>
                      <a:pPr marL="0" lvl="0" indent="0" algn="l" rtl="0">
                        <a:spcBef>
                          <a:spcPts val="0"/>
                        </a:spcBef>
                        <a:spcAft>
                          <a:spcPts val="0"/>
                        </a:spcAft>
                        <a:buNone/>
                      </a:pPr>
                      <a:r>
                        <a:rPr lang="ro">
                          <a:solidFill>
                            <a:schemeClr val="dk1"/>
                          </a:solidFill>
                        </a:rPr>
                        <a:t>Degree m</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ro">
                          <a:solidFill>
                            <a:schemeClr val="dk1"/>
                          </a:solidFill>
                        </a:rPr>
                        <a:t>Orders na and nb</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ro">
                          <a:solidFill>
                            <a:schemeClr val="dk1"/>
                          </a:solidFill>
                        </a:rPr>
                        <a:t>MSE for prediction</a:t>
                      </a:r>
                      <a:endParaRPr>
                        <a:solidFill>
                          <a:schemeClr val="dk1"/>
                        </a:solidFill>
                      </a:endParaRPr>
                    </a:p>
                    <a:p>
                      <a:pPr marL="0" lvl="0" indent="0" algn="l" rtl="0">
                        <a:spcBef>
                          <a:spcPts val="0"/>
                        </a:spcBef>
                        <a:spcAft>
                          <a:spcPts val="0"/>
                        </a:spcAft>
                        <a:buNone/>
                      </a:pPr>
                      <a:r>
                        <a:rPr lang="ro">
                          <a:solidFill>
                            <a:schemeClr val="dk1"/>
                          </a:solidFill>
                        </a:rPr>
                        <a:t>for identification data</a:t>
                      </a: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ro">
                          <a:solidFill>
                            <a:schemeClr val="dk1"/>
                          </a:solidFill>
                        </a:rPr>
                        <a:t>MSE for prediction</a:t>
                      </a:r>
                      <a:endParaRPr>
                        <a:solidFill>
                          <a:schemeClr val="dk1"/>
                        </a:solidFill>
                      </a:endParaRPr>
                    </a:p>
                    <a:p>
                      <a:pPr marL="0" lvl="0" indent="0" algn="l" rtl="0">
                        <a:spcBef>
                          <a:spcPts val="0"/>
                        </a:spcBef>
                        <a:spcAft>
                          <a:spcPts val="0"/>
                        </a:spcAft>
                        <a:buClr>
                          <a:schemeClr val="dk1"/>
                        </a:buClr>
                        <a:buSzPts val="1100"/>
                        <a:buFont typeface="Arial"/>
                        <a:buNone/>
                      </a:pPr>
                      <a:r>
                        <a:rPr lang="ro">
                          <a:solidFill>
                            <a:schemeClr val="dk1"/>
                          </a:solidFill>
                        </a:rPr>
                        <a:t>for validation data</a:t>
                      </a:r>
                      <a:endParaRPr sz="1800">
                        <a:solidFill>
                          <a:schemeClr val="dk2"/>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ro">
                          <a:solidFill>
                            <a:schemeClr val="dk1"/>
                          </a:solidFill>
                        </a:rPr>
                        <a:t>MSE for simulation</a:t>
                      </a:r>
                      <a:endParaRPr>
                        <a:solidFill>
                          <a:schemeClr val="dk1"/>
                        </a:solidFill>
                      </a:endParaRPr>
                    </a:p>
                    <a:p>
                      <a:pPr marL="0" lvl="0" indent="0" algn="l" rtl="0">
                        <a:spcBef>
                          <a:spcPts val="0"/>
                        </a:spcBef>
                        <a:spcAft>
                          <a:spcPts val="0"/>
                        </a:spcAft>
                        <a:buClr>
                          <a:schemeClr val="dk1"/>
                        </a:buClr>
                        <a:buSzPts val="1100"/>
                        <a:buFont typeface="Arial"/>
                        <a:buNone/>
                      </a:pPr>
                      <a:r>
                        <a:rPr lang="ro">
                          <a:solidFill>
                            <a:schemeClr val="dk1"/>
                          </a:solidFill>
                        </a:rPr>
                        <a:t>for identification data</a:t>
                      </a:r>
                      <a:endParaRPr sz="1800">
                        <a:solidFill>
                          <a:schemeClr val="dk2"/>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ro">
                          <a:solidFill>
                            <a:schemeClr val="dk1"/>
                          </a:solidFill>
                        </a:rPr>
                        <a:t>MSE for simulation</a:t>
                      </a:r>
                      <a:endParaRPr>
                        <a:solidFill>
                          <a:schemeClr val="dk1"/>
                        </a:solidFill>
                      </a:endParaRPr>
                    </a:p>
                    <a:p>
                      <a:pPr marL="0" lvl="0" indent="0" algn="l" rtl="0">
                        <a:spcBef>
                          <a:spcPts val="0"/>
                        </a:spcBef>
                        <a:spcAft>
                          <a:spcPts val="0"/>
                        </a:spcAft>
                        <a:buClr>
                          <a:schemeClr val="dk1"/>
                        </a:buClr>
                        <a:buSzPts val="1100"/>
                        <a:buFont typeface="Arial"/>
                        <a:buNone/>
                      </a:pPr>
                      <a:r>
                        <a:rPr lang="ro">
                          <a:solidFill>
                            <a:schemeClr val="dk1"/>
                          </a:solidFill>
                        </a:rPr>
                        <a:t>for validation data</a:t>
                      </a:r>
                      <a:endParaRPr sz="1800">
                        <a:solidFill>
                          <a:schemeClr val="dk2"/>
                        </a:solidFill>
                      </a:endParaRPr>
                    </a:p>
                  </a:txBody>
                  <a:tcPr marL="91425" marR="91425" marT="91425" marB="91425"/>
                </a:tc>
                <a:extLst>
                  <a:ext uri="{0D108BD9-81ED-4DB2-BD59-A6C34878D82A}">
                    <a16:rowId xmlns:a16="http://schemas.microsoft.com/office/drawing/2014/main" val="10000"/>
                  </a:ext>
                </a:extLst>
              </a:tr>
              <a:tr h="429125">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6.6338e-06</a:t>
                      </a:r>
                      <a:endParaRPr/>
                    </a:p>
                  </a:txBody>
                  <a:tcPr marL="91425" marR="91425" marT="91425" marB="91425"/>
                </a:tc>
                <a:tc>
                  <a:txBody>
                    <a:bodyPr/>
                    <a:lstStyle/>
                    <a:p>
                      <a:pPr marL="0" lvl="0" indent="0" algn="ctr" rtl="0">
                        <a:spcBef>
                          <a:spcPts val="0"/>
                        </a:spcBef>
                        <a:spcAft>
                          <a:spcPts val="0"/>
                        </a:spcAft>
                        <a:buNone/>
                      </a:pPr>
                      <a:r>
                        <a:rPr lang="ro"/>
                        <a:t>3.6412e-06</a:t>
                      </a:r>
                      <a:endParaRPr/>
                    </a:p>
                  </a:txBody>
                  <a:tcPr marL="91425" marR="91425" marT="91425" marB="91425"/>
                </a:tc>
                <a:tc>
                  <a:txBody>
                    <a:bodyPr/>
                    <a:lstStyle/>
                    <a:p>
                      <a:pPr marL="0" lvl="0" indent="0" algn="ctr" rtl="0">
                        <a:spcBef>
                          <a:spcPts val="0"/>
                        </a:spcBef>
                        <a:spcAft>
                          <a:spcPts val="0"/>
                        </a:spcAft>
                        <a:buNone/>
                      </a:pPr>
                      <a:r>
                        <a:rPr lang="ro"/>
                        <a:t>0.39373e-03</a:t>
                      </a:r>
                      <a:endParaRPr/>
                    </a:p>
                  </a:txBody>
                  <a:tcPr marL="91425" marR="91425" marT="91425" marB="91425"/>
                </a:tc>
                <a:tc>
                  <a:txBody>
                    <a:bodyPr/>
                    <a:lstStyle/>
                    <a:p>
                      <a:pPr marL="0" lvl="0" indent="0" algn="ctr" rtl="0">
                        <a:spcBef>
                          <a:spcPts val="0"/>
                        </a:spcBef>
                        <a:spcAft>
                          <a:spcPts val="0"/>
                        </a:spcAft>
                        <a:buNone/>
                      </a:pPr>
                      <a:r>
                        <a:rPr lang="ro"/>
                        <a:t>0.21011e-03</a:t>
                      </a:r>
                      <a:endParaRPr/>
                    </a:p>
                  </a:txBody>
                  <a:tcPr marL="91425" marR="91425" marT="91425" marB="91425"/>
                </a:tc>
                <a:extLst>
                  <a:ext uri="{0D108BD9-81ED-4DB2-BD59-A6C34878D82A}">
                    <a16:rowId xmlns:a16="http://schemas.microsoft.com/office/drawing/2014/main" val="10001"/>
                  </a:ext>
                </a:extLst>
              </a:tr>
              <a:tr h="429125">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5.6052e-06</a:t>
                      </a:r>
                      <a:endParaRPr/>
                    </a:p>
                  </a:txBody>
                  <a:tcPr marL="91425" marR="91425" marT="91425" marB="91425"/>
                </a:tc>
                <a:tc>
                  <a:txBody>
                    <a:bodyPr/>
                    <a:lstStyle/>
                    <a:p>
                      <a:pPr marL="0" lvl="0" indent="0" algn="ctr" rtl="0">
                        <a:spcBef>
                          <a:spcPts val="0"/>
                        </a:spcBef>
                        <a:spcAft>
                          <a:spcPts val="0"/>
                        </a:spcAft>
                        <a:buNone/>
                      </a:pPr>
                      <a:r>
                        <a:rPr lang="ro"/>
                        <a:t>3.1888e-06</a:t>
                      </a:r>
                      <a:endParaRPr/>
                    </a:p>
                  </a:txBody>
                  <a:tcPr marL="91425" marR="91425" marT="91425" marB="91425"/>
                </a:tc>
                <a:tc>
                  <a:txBody>
                    <a:bodyPr/>
                    <a:lstStyle/>
                    <a:p>
                      <a:pPr marL="0" lvl="0" indent="0" algn="ctr" rtl="0">
                        <a:spcBef>
                          <a:spcPts val="0"/>
                        </a:spcBef>
                        <a:spcAft>
                          <a:spcPts val="0"/>
                        </a:spcAft>
                        <a:buNone/>
                      </a:pPr>
                      <a:r>
                        <a:rPr lang="ro"/>
                        <a:t>0.56013e-03</a:t>
                      </a:r>
                      <a:endParaRPr/>
                    </a:p>
                  </a:txBody>
                  <a:tcPr marL="91425" marR="91425" marT="91425" marB="91425"/>
                </a:tc>
                <a:tc>
                  <a:txBody>
                    <a:bodyPr/>
                    <a:lstStyle/>
                    <a:p>
                      <a:pPr marL="0" lvl="0" indent="0" algn="ctr" rtl="0">
                        <a:spcBef>
                          <a:spcPts val="0"/>
                        </a:spcBef>
                        <a:spcAft>
                          <a:spcPts val="0"/>
                        </a:spcAft>
                        <a:buNone/>
                      </a:pPr>
                      <a:r>
                        <a:rPr lang="ro"/>
                        <a:t>0.40355e-03</a:t>
                      </a:r>
                      <a:endParaRPr/>
                    </a:p>
                  </a:txBody>
                  <a:tcPr marL="91425" marR="91425" marT="91425" marB="91425"/>
                </a:tc>
                <a:extLst>
                  <a:ext uri="{0D108BD9-81ED-4DB2-BD59-A6C34878D82A}">
                    <a16:rowId xmlns:a16="http://schemas.microsoft.com/office/drawing/2014/main" val="10002"/>
                  </a:ext>
                </a:extLst>
              </a:tr>
              <a:tr h="429125">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5.5831e-06</a:t>
                      </a:r>
                      <a:endParaRPr/>
                    </a:p>
                  </a:txBody>
                  <a:tcPr marL="91425" marR="91425" marT="91425" marB="91425"/>
                </a:tc>
                <a:tc>
                  <a:txBody>
                    <a:bodyPr/>
                    <a:lstStyle/>
                    <a:p>
                      <a:pPr marL="0" lvl="0" indent="0" algn="ctr" rtl="0">
                        <a:spcBef>
                          <a:spcPts val="0"/>
                        </a:spcBef>
                        <a:spcAft>
                          <a:spcPts val="0"/>
                        </a:spcAft>
                        <a:buNone/>
                      </a:pPr>
                      <a:r>
                        <a:rPr lang="ro"/>
                        <a:t>3.161e-06</a:t>
                      </a:r>
                      <a:endParaRPr/>
                    </a:p>
                  </a:txBody>
                  <a:tcPr marL="91425" marR="91425" marT="91425" marB="91425"/>
                </a:tc>
                <a:tc>
                  <a:txBody>
                    <a:bodyPr/>
                    <a:lstStyle/>
                    <a:p>
                      <a:pPr marL="0" lvl="0" indent="0" algn="ctr" rtl="0">
                        <a:spcBef>
                          <a:spcPts val="0"/>
                        </a:spcBef>
                        <a:spcAft>
                          <a:spcPts val="0"/>
                        </a:spcAft>
                        <a:buNone/>
                      </a:pPr>
                      <a:r>
                        <a:rPr lang="ro"/>
                        <a:t>0.55309e-03</a:t>
                      </a:r>
                      <a:endParaRPr/>
                    </a:p>
                  </a:txBody>
                  <a:tcPr marL="91425" marR="91425" marT="91425" marB="91425"/>
                </a:tc>
                <a:tc>
                  <a:txBody>
                    <a:bodyPr/>
                    <a:lstStyle/>
                    <a:p>
                      <a:pPr marL="0" lvl="0" indent="0" algn="ctr" rtl="0">
                        <a:spcBef>
                          <a:spcPts val="0"/>
                        </a:spcBef>
                        <a:spcAft>
                          <a:spcPts val="0"/>
                        </a:spcAft>
                        <a:buNone/>
                      </a:pPr>
                      <a:r>
                        <a:rPr lang="ro"/>
                        <a:t>0.40387e-03</a:t>
                      </a:r>
                      <a:endParaRPr/>
                    </a:p>
                  </a:txBody>
                  <a:tcPr marL="91425" marR="91425" marT="91425" marB="91425"/>
                </a:tc>
                <a:extLst>
                  <a:ext uri="{0D108BD9-81ED-4DB2-BD59-A6C34878D82A}">
                    <a16:rowId xmlns:a16="http://schemas.microsoft.com/office/drawing/2014/main" val="10003"/>
                  </a:ext>
                </a:extLst>
              </a:tr>
              <a:tr h="429125">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4</a:t>
                      </a:r>
                      <a:endParaRPr/>
                    </a:p>
                  </a:txBody>
                  <a:tcPr marL="91425" marR="91425" marT="91425" marB="91425"/>
                </a:tc>
                <a:tc>
                  <a:txBody>
                    <a:bodyPr/>
                    <a:lstStyle/>
                    <a:p>
                      <a:pPr marL="0" lvl="0" indent="0" algn="ctr" rtl="0">
                        <a:spcBef>
                          <a:spcPts val="0"/>
                        </a:spcBef>
                        <a:spcAft>
                          <a:spcPts val="0"/>
                        </a:spcAft>
                        <a:buNone/>
                      </a:pPr>
                      <a:r>
                        <a:rPr lang="ro"/>
                        <a:t>5.5751e-06</a:t>
                      </a:r>
                      <a:endParaRPr/>
                    </a:p>
                  </a:txBody>
                  <a:tcPr marL="91425" marR="91425" marT="91425" marB="91425"/>
                </a:tc>
                <a:tc>
                  <a:txBody>
                    <a:bodyPr/>
                    <a:lstStyle/>
                    <a:p>
                      <a:pPr marL="0" lvl="0" indent="0" algn="ctr" rtl="0">
                        <a:spcBef>
                          <a:spcPts val="0"/>
                        </a:spcBef>
                        <a:spcAft>
                          <a:spcPts val="0"/>
                        </a:spcAft>
                        <a:buNone/>
                      </a:pPr>
                      <a:r>
                        <a:rPr lang="ro"/>
                        <a:t>3.1609e-06</a:t>
                      </a:r>
                      <a:endParaRPr/>
                    </a:p>
                  </a:txBody>
                  <a:tcPr marL="91425" marR="91425" marT="91425" marB="91425"/>
                </a:tc>
                <a:tc>
                  <a:txBody>
                    <a:bodyPr/>
                    <a:lstStyle/>
                    <a:p>
                      <a:pPr marL="0" lvl="0" indent="0" algn="ctr" rtl="0">
                        <a:spcBef>
                          <a:spcPts val="0"/>
                        </a:spcBef>
                        <a:spcAft>
                          <a:spcPts val="0"/>
                        </a:spcAft>
                        <a:buNone/>
                      </a:pPr>
                      <a:r>
                        <a:rPr lang="ro"/>
                        <a:t>0.53031e-03</a:t>
                      </a:r>
                      <a:endParaRPr/>
                    </a:p>
                  </a:txBody>
                  <a:tcPr marL="91425" marR="91425" marT="91425" marB="91425"/>
                </a:tc>
                <a:tc>
                  <a:txBody>
                    <a:bodyPr/>
                    <a:lstStyle/>
                    <a:p>
                      <a:pPr marL="0" lvl="0" indent="0" algn="ctr" rtl="0">
                        <a:spcBef>
                          <a:spcPts val="0"/>
                        </a:spcBef>
                        <a:spcAft>
                          <a:spcPts val="0"/>
                        </a:spcAft>
                        <a:buNone/>
                      </a:pPr>
                      <a:r>
                        <a:rPr lang="ro"/>
                        <a:t>0.3826e-03</a:t>
                      </a:r>
                      <a:endParaRPr/>
                    </a:p>
                  </a:txBody>
                  <a:tcPr marL="91425" marR="91425" marT="91425" marB="91425"/>
                </a:tc>
                <a:extLst>
                  <a:ext uri="{0D108BD9-81ED-4DB2-BD59-A6C34878D82A}">
                    <a16:rowId xmlns:a16="http://schemas.microsoft.com/office/drawing/2014/main" val="10004"/>
                  </a:ext>
                </a:extLst>
              </a:tr>
              <a:tr h="429125">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5</a:t>
                      </a:r>
                      <a:endParaRPr/>
                    </a:p>
                  </a:txBody>
                  <a:tcPr marL="91425" marR="91425" marT="91425" marB="91425"/>
                </a:tc>
                <a:tc>
                  <a:txBody>
                    <a:bodyPr/>
                    <a:lstStyle/>
                    <a:p>
                      <a:pPr marL="0" lvl="0" indent="0" algn="ctr" rtl="0">
                        <a:spcBef>
                          <a:spcPts val="0"/>
                        </a:spcBef>
                        <a:spcAft>
                          <a:spcPts val="0"/>
                        </a:spcAft>
                        <a:buNone/>
                      </a:pPr>
                      <a:r>
                        <a:rPr lang="ro"/>
                        <a:t>5.562e-06</a:t>
                      </a:r>
                      <a:endParaRPr/>
                    </a:p>
                  </a:txBody>
                  <a:tcPr marL="91425" marR="91425" marT="91425" marB="91425"/>
                </a:tc>
                <a:tc>
                  <a:txBody>
                    <a:bodyPr/>
                    <a:lstStyle/>
                    <a:p>
                      <a:pPr marL="0" lvl="0" indent="0" algn="ctr" rtl="0">
                        <a:spcBef>
                          <a:spcPts val="0"/>
                        </a:spcBef>
                        <a:spcAft>
                          <a:spcPts val="0"/>
                        </a:spcAft>
                        <a:buNone/>
                      </a:pPr>
                      <a:r>
                        <a:rPr lang="ro"/>
                        <a:t>3.1557e-06</a:t>
                      </a:r>
                      <a:endParaRPr/>
                    </a:p>
                  </a:txBody>
                  <a:tcPr marL="91425" marR="91425" marT="91425" marB="91425"/>
                </a:tc>
                <a:tc>
                  <a:txBody>
                    <a:bodyPr/>
                    <a:lstStyle/>
                    <a:p>
                      <a:pPr marL="0" lvl="0" indent="0" algn="ctr" rtl="0">
                        <a:spcBef>
                          <a:spcPts val="0"/>
                        </a:spcBef>
                        <a:spcAft>
                          <a:spcPts val="0"/>
                        </a:spcAft>
                        <a:buNone/>
                      </a:pPr>
                      <a:r>
                        <a:rPr lang="ro"/>
                        <a:t>0.51347e-03</a:t>
                      </a:r>
                      <a:endParaRPr/>
                    </a:p>
                  </a:txBody>
                  <a:tcPr marL="91425" marR="91425" marT="91425" marB="91425"/>
                </a:tc>
                <a:tc>
                  <a:txBody>
                    <a:bodyPr/>
                    <a:lstStyle/>
                    <a:p>
                      <a:pPr marL="0" lvl="0" indent="0" algn="ctr" rtl="0">
                        <a:spcBef>
                          <a:spcPts val="0"/>
                        </a:spcBef>
                        <a:spcAft>
                          <a:spcPts val="0"/>
                        </a:spcAft>
                        <a:buNone/>
                      </a:pPr>
                      <a:r>
                        <a:rPr lang="ro"/>
                        <a:t>0.36466e-03</a:t>
                      </a:r>
                      <a:endParaRPr/>
                    </a:p>
                  </a:txBody>
                  <a:tcPr marL="91425" marR="91425" marT="91425" marB="91425"/>
                </a:tc>
                <a:extLst>
                  <a:ext uri="{0D108BD9-81ED-4DB2-BD59-A6C34878D82A}">
                    <a16:rowId xmlns:a16="http://schemas.microsoft.com/office/drawing/2014/main" val="10005"/>
                  </a:ext>
                </a:extLst>
              </a:tr>
              <a:tr h="429125">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9.0855e-07</a:t>
                      </a:r>
                      <a:endParaRPr/>
                    </a:p>
                  </a:txBody>
                  <a:tcPr marL="91425" marR="91425" marT="91425" marB="91425"/>
                </a:tc>
                <a:tc>
                  <a:txBody>
                    <a:bodyPr/>
                    <a:lstStyle/>
                    <a:p>
                      <a:pPr marL="0" lvl="0" indent="0" algn="ctr" rtl="0">
                        <a:spcBef>
                          <a:spcPts val="0"/>
                        </a:spcBef>
                        <a:spcAft>
                          <a:spcPts val="0"/>
                        </a:spcAft>
                        <a:buNone/>
                      </a:pPr>
                      <a:r>
                        <a:rPr lang="ro"/>
                        <a:t>7.0993e-07</a:t>
                      </a:r>
                      <a:endParaRPr/>
                    </a:p>
                  </a:txBody>
                  <a:tcPr marL="91425" marR="91425" marT="91425" marB="91425"/>
                </a:tc>
                <a:tc>
                  <a:txBody>
                    <a:bodyPr/>
                    <a:lstStyle/>
                    <a:p>
                      <a:pPr marL="0" lvl="0" indent="0" algn="ctr" rtl="0">
                        <a:spcBef>
                          <a:spcPts val="0"/>
                        </a:spcBef>
                        <a:spcAft>
                          <a:spcPts val="0"/>
                        </a:spcAft>
                        <a:buNone/>
                      </a:pPr>
                      <a:r>
                        <a:rPr lang="ro"/>
                        <a:t>1.2468e-05</a:t>
                      </a:r>
                      <a:endParaRPr/>
                    </a:p>
                  </a:txBody>
                  <a:tcPr marL="91425" marR="91425" marT="91425" marB="91425"/>
                </a:tc>
                <a:tc>
                  <a:txBody>
                    <a:bodyPr/>
                    <a:lstStyle/>
                    <a:p>
                      <a:pPr marL="0" lvl="0" indent="0" algn="ctr" rtl="0">
                        <a:spcBef>
                          <a:spcPts val="0"/>
                        </a:spcBef>
                        <a:spcAft>
                          <a:spcPts val="0"/>
                        </a:spcAft>
                        <a:buNone/>
                      </a:pPr>
                      <a:r>
                        <a:rPr lang="ro"/>
                        <a:t>6.4266e-06</a:t>
                      </a:r>
                      <a:endParaRPr/>
                    </a:p>
                  </a:txBody>
                  <a:tcPr marL="91425" marR="91425" marT="91425" marB="91425"/>
                </a:tc>
                <a:extLst>
                  <a:ext uri="{0D108BD9-81ED-4DB2-BD59-A6C34878D82A}">
                    <a16:rowId xmlns:a16="http://schemas.microsoft.com/office/drawing/2014/main" val="10006"/>
                  </a:ext>
                </a:extLst>
              </a:tr>
              <a:tr h="479350">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6.425e-09</a:t>
                      </a:r>
                      <a:endParaRPr/>
                    </a:p>
                  </a:txBody>
                  <a:tcPr marL="91425" marR="91425" marT="91425" marB="91425"/>
                </a:tc>
                <a:tc>
                  <a:txBody>
                    <a:bodyPr/>
                    <a:lstStyle/>
                    <a:p>
                      <a:pPr marL="0" lvl="0" indent="0" algn="ctr" rtl="0">
                        <a:spcBef>
                          <a:spcPts val="0"/>
                        </a:spcBef>
                        <a:spcAft>
                          <a:spcPts val="0"/>
                        </a:spcAft>
                        <a:buNone/>
                      </a:pPr>
                      <a:r>
                        <a:rPr lang="ro"/>
                        <a:t>9.2914e-07</a:t>
                      </a:r>
                      <a:endParaRPr/>
                    </a:p>
                  </a:txBody>
                  <a:tcPr marL="91425" marR="91425" marT="91425" marB="91425"/>
                </a:tc>
                <a:tc>
                  <a:txBody>
                    <a:bodyPr/>
                    <a:lstStyle/>
                    <a:p>
                      <a:pPr marL="0" lvl="0" indent="0" algn="ctr" rtl="0">
                        <a:spcBef>
                          <a:spcPts val="0"/>
                        </a:spcBef>
                        <a:spcAft>
                          <a:spcPts val="0"/>
                        </a:spcAft>
                        <a:buNone/>
                      </a:pPr>
                      <a:r>
                        <a:rPr lang="ro"/>
                        <a:t>8.3379e-07</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31350" y="5789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173925" y="149025"/>
            <a:ext cx="8796300" cy="633300"/>
          </a:xfrm>
          <a:prstGeom prst="rect">
            <a:avLst/>
          </a:prstGeom>
        </p:spPr>
        <p:txBody>
          <a:bodyPr spcFirstLastPara="1" wrap="square" lIns="91425" tIns="91425" rIns="91425" bIns="91425" anchor="t" anchorCtr="0">
            <a:normAutofit fontScale="32500" lnSpcReduction="20000"/>
          </a:bodyPr>
          <a:lstStyle/>
          <a:p>
            <a:pPr marL="0" lvl="0" indent="0" algn="ctr" rtl="0">
              <a:lnSpc>
                <a:spcPct val="100000"/>
              </a:lnSpc>
              <a:spcBef>
                <a:spcPts val="0"/>
              </a:spcBef>
              <a:spcAft>
                <a:spcPts val="0"/>
              </a:spcAft>
              <a:buNone/>
            </a:pPr>
            <a:r>
              <a:rPr lang="ro" sz="8300">
                <a:solidFill>
                  <a:schemeClr val="accent3"/>
                </a:solidFill>
                <a:latin typeface="Alfa Slab One"/>
                <a:ea typeface="Alfa Slab One"/>
                <a:cs typeface="Alfa Slab One"/>
                <a:sym typeface="Alfa Slab One"/>
              </a:rPr>
              <a:t>Interpretation of the results</a:t>
            </a:r>
            <a:endParaRPr sz="8300">
              <a:solidFill>
                <a:schemeClr val="accent3"/>
              </a:solidFill>
              <a:latin typeface="Alfa Slab One"/>
              <a:ea typeface="Alfa Slab One"/>
              <a:cs typeface="Alfa Slab One"/>
              <a:sym typeface="Alfa Slab One"/>
            </a:endParaRPr>
          </a:p>
          <a:p>
            <a:pPr marL="0" lvl="0" indent="0" algn="ctr" rtl="0">
              <a:lnSpc>
                <a:spcPct val="100000"/>
              </a:lnSpc>
              <a:spcBef>
                <a:spcPts val="0"/>
              </a:spcBef>
              <a:spcAft>
                <a:spcPts val="0"/>
              </a:spcAft>
              <a:buClr>
                <a:schemeClr val="dk1"/>
              </a:buClr>
              <a:buSzPct val="44000"/>
              <a:buFont typeface="Arial"/>
              <a:buNone/>
            </a:pPr>
            <a:endParaRPr sz="2500">
              <a:solidFill>
                <a:schemeClr val="dk1"/>
              </a:solidFill>
            </a:endParaRPr>
          </a:p>
        </p:txBody>
      </p:sp>
      <p:graphicFrame>
        <p:nvGraphicFramePr>
          <p:cNvPr id="96" name="Google Shape;96;p19"/>
          <p:cNvGraphicFramePr/>
          <p:nvPr/>
        </p:nvGraphicFramePr>
        <p:xfrm>
          <a:off x="173750" y="691945"/>
          <a:ext cx="8796325" cy="4205970"/>
        </p:xfrm>
        <a:graphic>
          <a:graphicData uri="http://schemas.openxmlformats.org/drawingml/2006/table">
            <a:tbl>
              <a:tblPr>
                <a:noFill/>
                <a:tableStyleId>{C5076D71-9656-4017-8810-2CB0D4AD8E51}</a:tableStyleId>
              </a:tblPr>
              <a:tblGrid>
                <a:gridCol w="1335475">
                  <a:extLst>
                    <a:ext uri="{9D8B030D-6E8A-4147-A177-3AD203B41FA5}">
                      <a16:colId xmlns:a16="http://schemas.microsoft.com/office/drawing/2014/main" val="20000"/>
                    </a:ext>
                  </a:extLst>
                </a:gridCol>
                <a:gridCol w="1596650">
                  <a:extLst>
                    <a:ext uri="{9D8B030D-6E8A-4147-A177-3AD203B41FA5}">
                      <a16:colId xmlns:a16="http://schemas.microsoft.com/office/drawing/2014/main" val="20001"/>
                    </a:ext>
                  </a:extLst>
                </a:gridCol>
                <a:gridCol w="1466050">
                  <a:extLst>
                    <a:ext uri="{9D8B030D-6E8A-4147-A177-3AD203B41FA5}">
                      <a16:colId xmlns:a16="http://schemas.microsoft.com/office/drawing/2014/main" val="20002"/>
                    </a:ext>
                  </a:extLst>
                </a:gridCol>
                <a:gridCol w="1466050">
                  <a:extLst>
                    <a:ext uri="{9D8B030D-6E8A-4147-A177-3AD203B41FA5}">
                      <a16:colId xmlns:a16="http://schemas.microsoft.com/office/drawing/2014/main" val="20003"/>
                    </a:ext>
                  </a:extLst>
                </a:gridCol>
                <a:gridCol w="1466050">
                  <a:extLst>
                    <a:ext uri="{9D8B030D-6E8A-4147-A177-3AD203B41FA5}">
                      <a16:colId xmlns:a16="http://schemas.microsoft.com/office/drawing/2014/main" val="20004"/>
                    </a:ext>
                  </a:extLst>
                </a:gridCol>
                <a:gridCol w="1466050">
                  <a:extLst>
                    <a:ext uri="{9D8B030D-6E8A-4147-A177-3AD203B41FA5}">
                      <a16:colId xmlns:a16="http://schemas.microsoft.com/office/drawing/2014/main" val="20005"/>
                    </a:ext>
                  </a:extLst>
                </a:gridCol>
              </a:tblGrid>
              <a:tr h="884075">
                <a:tc>
                  <a:txBody>
                    <a:bodyPr/>
                    <a:lstStyle/>
                    <a:p>
                      <a:pPr marL="0" lvl="0" indent="0" algn="l" rtl="0">
                        <a:spcBef>
                          <a:spcPts val="0"/>
                        </a:spcBef>
                        <a:spcAft>
                          <a:spcPts val="0"/>
                        </a:spcAft>
                        <a:buNone/>
                      </a:pPr>
                      <a:r>
                        <a:rPr lang="ro">
                          <a:solidFill>
                            <a:schemeClr val="dk1"/>
                          </a:solidFill>
                        </a:rPr>
                        <a:t>Degree m</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o">
                          <a:solidFill>
                            <a:schemeClr val="dk1"/>
                          </a:solidFill>
                        </a:rPr>
                        <a:t>Orders na and nb</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o">
                          <a:solidFill>
                            <a:schemeClr val="dk1"/>
                          </a:solidFill>
                        </a:rPr>
                        <a:t>MSE for prediction</a:t>
                      </a:r>
                      <a:endParaRPr>
                        <a:solidFill>
                          <a:schemeClr val="dk1"/>
                        </a:solidFill>
                      </a:endParaRPr>
                    </a:p>
                    <a:p>
                      <a:pPr marL="0" lvl="0" indent="0" algn="l" rtl="0">
                        <a:spcBef>
                          <a:spcPts val="0"/>
                        </a:spcBef>
                        <a:spcAft>
                          <a:spcPts val="0"/>
                        </a:spcAft>
                        <a:buNone/>
                      </a:pPr>
                      <a:r>
                        <a:rPr lang="ro">
                          <a:solidFill>
                            <a:schemeClr val="dk1"/>
                          </a:solidFill>
                        </a:rPr>
                        <a:t>for identification data</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o">
                          <a:solidFill>
                            <a:schemeClr val="dk1"/>
                          </a:solidFill>
                        </a:rPr>
                        <a:t>MSE for prediction</a:t>
                      </a:r>
                      <a:endParaRPr>
                        <a:solidFill>
                          <a:schemeClr val="dk1"/>
                        </a:solidFill>
                      </a:endParaRPr>
                    </a:p>
                    <a:p>
                      <a:pPr marL="0" lvl="0" indent="0" algn="l" rtl="0">
                        <a:spcBef>
                          <a:spcPts val="0"/>
                        </a:spcBef>
                        <a:spcAft>
                          <a:spcPts val="0"/>
                        </a:spcAft>
                        <a:buNone/>
                      </a:pPr>
                      <a:r>
                        <a:rPr lang="ro">
                          <a:solidFill>
                            <a:schemeClr val="dk1"/>
                          </a:solidFill>
                        </a:rPr>
                        <a:t>for validation data</a:t>
                      </a:r>
                      <a:endParaRPr sz="1800">
                        <a:solidFill>
                          <a:schemeClr val="dk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o">
                          <a:solidFill>
                            <a:schemeClr val="dk1"/>
                          </a:solidFill>
                        </a:rPr>
                        <a:t>MSE for simulation</a:t>
                      </a:r>
                      <a:endParaRPr>
                        <a:solidFill>
                          <a:schemeClr val="dk1"/>
                        </a:solidFill>
                      </a:endParaRPr>
                    </a:p>
                    <a:p>
                      <a:pPr marL="0" lvl="0" indent="0" algn="l" rtl="0">
                        <a:spcBef>
                          <a:spcPts val="0"/>
                        </a:spcBef>
                        <a:spcAft>
                          <a:spcPts val="0"/>
                        </a:spcAft>
                        <a:buNone/>
                      </a:pPr>
                      <a:r>
                        <a:rPr lang="ro">
                          <a:solidFill>
                            <a:schemeClr val="dk1"/>
                          </a:solidFill>
                        </a:rPr>
                        <a:t>for identification data</a:t>
                      </a:r>
                      <a:endParaRPr sz="1800">
                        <a:solidFill>
                          <a:schemeClr val="dk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o">
                          <a:solidFill>
                            <a:schemeClr val="dk1"/>
                          </a:solidFill>
                        </a:rPr>
                        <a:t>MSE for simulation</a:t>
                      </a:r>
                      <a:endParaRPr>
                        <a:solidFill>
                          <a:schemeClr val="dk1"/>
                        </a:solidFill>
                      </a:endParaRPr>
                    </a:p>
                    <a:p>
                      <a:pPr marL="0" lvl="0" indent="0" algn="l" rtl="0">
                        <a:spcBef>
                          <a:spcPts val="0"/>
                        </a:spcBef>
                        <a:spcAft>
                          <a:spcPts val="0"/>
                        </a:spcAft>
                        <a:buNone/>
                      </a:pPr>
                      <a:r>
                        <a:rPr lang="ro">
                          <a:solidFill>
                            <a:schemeClr val="dk1"/>
                          </a:solidFill>
                        </a:rPr>
                        <a:t>for validation data</a:t>
                      </a:r>
                      <a:endParaRPr sz="1800">
                        <a:solidFill>
                          <a:schemeClr val="dk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38000">
                <a:tc>
                  <a:txBody>
                    <a:bodyPr/>
                    <a:lstStyle/>
                    <a:p>
                      <a:pPr marL="0" lvl="0" indent="0" algn="ctr" rtl="0">
                        <a:spcBef>
                          <a:spcPts val="0"/>
                        </a:spcBef>
                        <a:spcAft>
                          <a:spcPts val="0"/>
                        </a:spcAft>
                        <a:buNone/>
                      </a:pPr>
                      <a:r>
                        <a:rPr lang="ro"/>
                        <a:t>2</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ro"/>
                        <a:t>3</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ro"/>
                        <a:t>6.6653e-10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ro"/>
                        <a:t>2.9765e-06</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ro"/>
                        <a:t>1.3246e-07</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ro"/>
                        <a:t>NaN</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38000">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4</a:t>
                      </a:r>
                      <a:endParaRPr/>
                    </a:p>
                  </a:txBody>
                  <a:tcPr marL="91425" marR="91425" marT="91425" marB="91425"/>
                </a:tc>
                <a:tc>
                  <a:txBody>
                    <a:bodyPr/>
                    <a:lstStyle/>
                    <a:p>
                      <a:pPr marL="0" lvl="0" indent="0" algn="ctr" rtl="0">
                        <a:spcBef>
                          <a:spcPts val="0"/>
                        </a:spcBef>
                        <a:spcAft>
                          <a:spcPts val="0"/>
                        </a:spcAft>
                        <a:buNone/>
                      </a:pPr>
                      <a:r>
                        <a:rPr lang="ro"/>
                        <a:t>4.9924e-10</a:t>
                      </a:r>
                      <a:endParaRPr/>
                    </a:p>
                  </a:txBody>
                  <a:tcPr marL="91425" marR="91425" marT="91425" marB="91425"/>
                </a:tc>
                <a:tc>
                  <a:txBody>
                    <a:bodyPr/>
                    <a:lstStyle/>
                    <a:p>
                      <a:pPr marL="0" lvl="0" indent="0" algn="ctr" rtl="0">
                        <a:spcBef>
                          <a:spcPts val="0"/>
                        </a:spcBef>
                        <a:spcAft>
                          <a:spcPts val="0"/>
                        </a:spcAft>
                        <a:buNone/>
                      </a:pPr>
                      <a:r>
                        <a:rPr lang="ro"/>
                        <a:t>7.8556e-06</a:t>
                      </a:r>
                      <a:endParaRPr/>
                    </a:p>
                  </a:txBody>
                  <a:tcPr marL="91425" marR="91425" marT="91425" marB="91425"/>
                </a:tc>
                <a:tc>
                  <a:txBody>
                    <a:bodyPr/>
                    <a:lstStyle/>
                    <a:p>
                      <a:pPr marL="0" lvl="0" indent="0" algn="ctr" rtl="0">
                        <a:spcBef>
                          <a:spcPts val="0"/>
                        </a:spcBef>
                        <a:spcAft>
                          <a:spcPts val="0"/>
                        </a:spcAft>
                        <a:buNone/>
                      </a:pPr>
                      <a:r>
                        <a:rPr lang="ro"/>
                        <a:t>3.4038e-07</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extLst>
                  <a:ext uri="{0D108BD9-81ED-4DB2-BD59-A6C34878D82A}">
                    <a16:rowId xmlns:a16="http://schemas.microsoft.com/office/drawing/2014/main" val="10002"/>
                  </a:ext>
                </a:extLst>
              </a:tr>
              <a:tr h="338000">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5</a:t>
                      </a:r>
                      <a:endParaRPr/>
                    </a:p>
                  </a:txBody>
                  <a:tcPr marL="91425" marR="91425" marT="91425" marB="91425"/>
                </a:tc>
                <a:tc>
                  <a:txBody>
                    <a:bodyPr/>
                    <a:lstStyle/>
                    <a:p>
                      <a:pPr marL="0" lvl="0" indent="0" algn="ctr" rtl="0">
                        <a:spcBef>
                          <a:spcPts val="0"/>
                        </a:spcBef>
                        <a:spcAft>
                          <a:spcPts val="0"/>
                        </a:spcAft>
                        <a:buNone/>
                      </a:pPr>
                      <a:r>
                        <a:rPr lang="ro"/>
                        <a:t>3.8156e-10</a:t>
                      </a:r>
                      <a:endParaRPr/>
                    </a:p>
                  </a:txBody>
                  <a:tcPr marL="91425" marR="91425" marT="91425" marB="91425"/>
                </a:tc>
                <a:tc>
                  <a:txBody>
                    <a:bodyPr/>
                    <a:lstStyle/>
                    <a:p>
                      <a:pPr marL="0" lvl="0" indent="0" algn="ctr" rtl="0">
                        <a:spcBef>
                          <a:spcPts val="0"/>
                        </a:spcBef>
                        <a:spcAft>
                          <a:spcPts val="0"/>
                        </a:spcAft>
                        <a:buNone/>
                      </a:pPr>
                      <a:r>
                        <a:rPr lang="ro"/>
                        <a:t>3.5925e-05</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extLst>
                  <a:ext uri="{0D108BD9-81ED-4DB2-BD59-A6C34878D82A}">
                    <a16:rowId xmlns:a16="http://schemas.microsoft.com/office/drawing/2014/main" val="10003"/>
                  </a:ext>
                </a:extLst>
              </a:tr>
              <a:tr h="338000">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1</a:t>
                      </a:r>
                      <a:endParaRPr/>
                    </a:p>
                  </a:txBody>
                  <a:tcPr marL="91425" marR="91425" marT="91425" marB="91425"/>
                </a:tc>
                <a:tc>
                  <a:txBody>
                    <a:bodyPr/>
                    <a:lstStyle/>
                    <a:p>
                      <a:pPr marL="0" lvl="0" indent="0" algn="ctr" rtl="0">
                        <a:spcBef>
                          <a:spcPts val="0"/>
                        </a:spcBef>
                        <a:spcAft>
                          <a:spcPts val="0"/>
                        </a:spcAft>
                        <a:buNone/>
                      </a:pPr>
                      <a:r>
                        <a:rPr lang="ro"/>
                        <a:t>8.5355e-07</a:t>
                      </a:r>
                      <a:endParaRPr/>
                    </a:p>
                  </a:txBody>
                  <a:tcPr marL="91425" marR="91425" marT="91425" marB="91425"/>
                </a:tc>
                <a:tc>
                  <a:txBody>
                    <a:bodyPr/>
                    <a:lstStyle/>
                    <a:p>
                      <a:pPr marL="0" lvl="0" indent="0" algn="ctr" rtl="0">
                        <a:spcBef>
                          <a:spcPts val="0"/>
                        </a:spcBef>
                        <a:spcAft>
                          <a:spcPts val="0"/>
                        </a:spcAft>
                        <a:buNone/>
                      </a:pPr>
                      <a:r>
                        <a:rPr lang="ro"/>
                        <a:t>6.9317e-07</a:t>
                      </a:r>
                      <a:endParaRPr/>
                    </a:p>
                  </a:txBody>
                  <a:tcPr marL="91425" marR="91425" marT="91425" marB="91425"/>
                </a:tc>
                <a:tc>
                  <a:txBody>
                    <a:bodyPr/>
                    <a:lstStyle/>
                    <a:p>
                      <a:pPr marL="0" lvl="0" indent="0" algn="ctr" rtl="0">
                        <a:spcBef>
                          <a:spcPts val="0"/>
                        </a:spcBef>
                        <a:spcAft>
                          <a:spcPts val="0"/>
                        </a:spcAft>
                        <a:buNone/>
                      </a:pPr>
                      <a:r>
                        <a:rPr lang="ro"/>
                        <a:t>1.0686e-05</a:t>
                      </a:r>
                      <a:endParaRPr/>
                    </a:p>
                  </a:txBody>
                  <a:tcPr marL="91425" marR="91425" marT="91425" marB="91425"/>
                </a:tc>
                <a:tc>
                  <a:txBody>
                    <a:bodyPr/>
                    <a:lstStyle/>
                    <a:p>
                      <a:pPr marL="0" lvl="0" indent="0" algn="ctr" rtl="0">
                        <a:spcBef>
                          <a:spcPts val="0"/>
                        </a:spcBef>
                        <a:spcAft>
                          <a:spcPts val="0"/>
                        </a:spcAft>
                        <a:buNone/>
                      </a:pPr>
                      <a:r>
                        <a:rPr lang="ro"/>
                        <a:t>5.3739e-06</a:t>
                      </a:r>
                      <a:endParaRPr/>
                    </a:p>
                  </a:txBody>
                  <a:tcPr marL="91425" marR="91425" marT="91425" marB="91425"/>
                </a:tc>
                <a:extLst>
                  <a:ext uri="{0D108BD9-81ED-4DB2-BD59-A6C34878D82A}">
                    <a16:rowId xmlns:a16="http://schemas.microsoft.com/office/drawing/2014/main" val="10004"/>
                  </a:ext>
                </a:extLst>
              </a:tr>
              <a:tr h="338000">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2</a:t>
                      </a:r>
                      <a:endParaRPr/>
                    </a:p>
                  </a:txBody>
                  <a:tcPr marL="91425" marR="91425" marT="91425" marB="91425"/>
                </a:tc>
                <a:tc>
                  <a:txBody>
                    <a:bodyPr/>
                    <a:lstStyle/>
                    <a:p>
                      <a:pPr marL="0" lvl="0" indent="0" algn="ctr" rtl="0">
                        <a:spcBef>
                          <a:spcPts val="0"/>
                        </a:spcBef>
                        <a:spcAft>
                          <a:spcPts val="0"/>
                        </a:spcAft>
                        <a:buNone/>
                      </a:pPr>
                      <a:r>
                        <a:rPr lang="ro"/>
                        <a:t>2.346e-10</a:t>
                      </a:r>
                      <a:endParaRPr/>
                    </a:p>
                  </a:txBody>
                  <a:tcPr marL="91425" marR="91425" marT="91425" marB="91425"/>
                </a:tc>
                <a:tc>
                  <a:txBody>
                    <a:bodyPr/>
                    <a:lstStyle/>
                    <a:p>
                      <a:pPr marL="0" lvl="0" indent="0" algn="ctr" rtl="0">
                        <a:spcBef>
                          <a:spcPts val="0"/>
                        </a:spcBef>
                        <a:spcAft>
                          <a:spcPts val="0"/>
                        </a:spcAft>
                        <a:buNone/>
                      </a:pPr>
                      <a:r>
                        <a:rPr lang="ro"/>
                        <a:t>3.422e-06</a:t>
                      </a:r>
                      <a:endParaRPr/>
                    </a:p>
                  </a:txBody>
                  <a:tcPr marL="91425" marR="91425" marT="91425" marB="91425"/>
                </a:tc>
                <a:tc>
                  <a:txBody>
                    <a:bodyPr/>
                    <a:lstStyle/>
                    <a:p>
                      <a:pPr marL="0" lvl="0" indent="0" algn="ctr" rtl="0">
                        <a:spcBef>
                          <a:spcPts val="0"/>
                        </a:spcBef>
                        <a:spcAft>
                          <a:spcPts val="0"/>
                        </a:spcAft>
                        <a:buNone/>
                      </a:pPr>
                      <a:r>
                        <a:rPr lang="ro"/>
                        <a:t>1.2928e-08</a:t>
                      </a:r>
                      <a:endParaRPr/>
                    </a:p>
                  </a:txBody>
                  <a:tcPr marL="91425" marR="91425" marT="91425" marB="91425"/>
                </a:tc>
                <a:tc>
                  <a:txBody>
                    <a:bodyPr/>
                    <a:lstStyle/>
                    <a:p>
                      <a:pPr marL="0" lvl="0" indent="0" algn="ctr" rtl="0">
                        <a:spcBef>
                          <a:spcPts val="0"/>
                        </a:spcBef>
                        <a:spcAft>
                          <a:spcPts val="0"/>
                        </a:spcAft>
                        <a:buNone/>
                      </a:pPr>
                      <a:r>
                        <a:rPr lang="ro"/>
                        <a:t>5.9045e-07</a:t>
                      </a:r>
                      <a:endParaRPr/>
                    </a:p>
                  </a:txBody>
                  <a:tcPr marL="91425" marR="91425" marT="91425" marB="91425"/>
                </a:tc>
                <a:extLst>
                  <a:ext uri="{0D108BD9-81ED-4DB2-BD59-A6C34878D82A}">
                    <a16:rowId xmlns:a16="http://schemas.microsoft.com/office/drawing/2014/main" val="10005"/>
                  </a:ext>
                </a:extLst>
              </a:tr>
              <a:tr h="338000">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1.8269e-10</a:t>
                      </a:r>
                      <a:endParaRPr/>
                    </a:p>
                  </a:txBody>
                  <a:tcPr marL="91425" marR="91425" marT="91425" marB="91425"/>
                </a:tc>
                <a:tc>
                  <a:txBody>
                    <a:bodyPr/>
                    <a:lstStyle/>
                    <a:p>
                      <a:pPr marL="0" lvl="0" indent="0" algn="ctr" rtl="0">
                        <a:spcBef>
                          <a:spcPts val="0"/>
                        </a:spcBef>
                        <a:spcAft>
                          <a:spcPts val="0"/>
                        </a:spcAft>
                        <a:buNone/>
                      </a:pPr>
                      <a:r>
                        <a:rPr lang="ro"/>
                        <a:t>5.1359e-05</a:t>
                      </a:r>
                      <a:endParaRPr/>
                    </a:p>
                  </a:txBody>
                  <a:tcPr marL="91425" marR="91425" marT="91425" marB="91425"/>
                </a:tc>
                <a:tc>
                  <a:txBody>
                    <a:bodyPr/>
                    <a:lstStyle/>
                    <a:p>
                      <a:pPr marL="0" lvl="0" indent="0" algn="ctr" rtl="0">
                        <a:spcBef>
                          <a:spcPts val="0"/>
                        </a:spcBef>
                        <a:spcAft>
                          <a:spcPts val="0"/>
                        </a:spcAft>
                        <a:buNone/>
                      </a:pPr>
                      <a:r>
                        <a:rPr lang="ro"/>
                        <a:t>2.3147e-08</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extLst>
                  <a:ext uri="{0D108BD9-81ED-4DB2-BD59-A6C34878D82A}">
                    <a16:rowId xmlns:a16="http://schemas.microsoft.com/office/drawing/2014/main" val="10006"/>
                  </a:ext>
                </a:extLst>
              </a:tr>
              <a:tr h="338000">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4</a:t>
                      </a:r>
                      <a:endParaRPr/>
                    </a:p>
                  </a:txBody>
                  <a:tcPr marL="91425" marR="91425" marT="91425" marB="91425"/>
                </a:tc>
                <a:tc>
                  <a:txBody>
                    <a:bodyPr/>
                    <a:lstStyle/>
                    <a:p>
                      <a:pPr marL="0" lvl="0" indent="0" algn="ctr" rtl="0">
                        <a:spcBef>
                          <a:spcPts val="0"/>
                        </a:spcBef>
                        <a:spcAft>
                          <a:spcPts val="0"/>
                        </a:spcAft>
                        <a:buNone/>
                      </a:pPr>
                      <a:r>
                        <a:rPr lang="ro"/>
                        <a:t>1.4352e-10</a:t>
                      </a:r>
                      <a:endParaRPr/>
                    </a:p>
                  </a:txBody>
                  <a:tcPr marL="91425" marR="91425" marT="91425" marB="91425"/>
                </a:tc>
                <a:tc>
                  <a:txBody>
                    <a:bodyPr/>
                    <a:lstStyle/>
                    <a:p>
                      <a:pPr marL="0" lvl="0" indent="0" algn="ctr" rtl="0">
                        <a:spcBef>
                          <a:spcPts val="0"/>
                        </a:spcBef>
                        <a:spcAft>
                          <a:spcPts val="0"/>
                        </a:spcAft>
                        <a:buNone/>
                      </a:pPr>
                      <a:r>
                        <a:rPr lang="ro"/>
                        <a:t>4.4137e-05</a:t>
                      </a:r>
                      <a:endParaRPr/>
                    </a:p>
                  </a:txBody>
                  <a:tcPr marL="91425" marR="91425" marT="91425" marB="91425"/>
                </a:tc>
                <a:tc>
                  <a:txBody>
                    <a:bodyPr/>
                    <a:lstStyle/>
                    <a:p>
                      <a:pPr marL="0" lvl="0" indent="0" algn="ctr" rtl="0">
                        <a:spcBef>
                          <a:spcPts val="0"/>
                        </a:spcBef>
                        <a:spcAft>
                          <a:spcPts val="0"/>
                        </a:spcAft>
                        <a:buNone/>
                      </a:pPr>
                      <a:r>
                        <a:rPr lang="ro"/>
                        <a:t>1.6565e-08</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extLst>
                  <a:ext uri="{0D108BD9-81ED-4DB2-BD59-A6C34878D82A}">
                    <a16:rowId xmlns:a16="http://schemas.microsoft.com/office/drawing/2014/main" val="10007"/>
                  </a:ext>
                </a:extLst>
              </a:tr>
              <a:tr h="338000">
                <a:tc>
                  <a:txBody>
                    <a:bodyPr/>
                    <a:lstStyle/>
                    <a:p>
                      <a:pPr marL="0" lvl="0" indent="0" algn="ctr" rtl="0">
                        <a:spcBef>
                          <a:spcPts val="0"/>
                        </a:spcBef>
                        <a:spcAft>
                          <a:spcPts val="0"/>
                        </a:spcAft>
                        <a:buNone/>
                      </a:pPr>
                      <a:r>
                        <a:rPr lang="ro"/>
                        <a:t>3</a:t>
                      </a:r>
                      <a:endParaRPr/>
                    </a:p>
                  </a:txBody>
                  <a:tcPr marL="91425" marR="91425" marT="91425" marB="91425"/>
                </a:tc>
                <a:tc>
                  <a:txBody>
                    <a:bodyPr/>
                    <a:lstStyle/>
                    <a:p>
                      <a:pPr marL="0" lvl="0" indent="0" algn="ctr" rtl="0">
                        <a:spcBef>
                          <a:spcPts val="0"/>
                        </a:spcBef>
                        <a:spcAft>
                          <a:spcPts val="0"/>
                        </a:spcAft>
                        <a:buNone/>
                      </a:pPr>
                      <a:r>
                        <a:rPr lang="ro"/>
                        <a:t>5</a:t>
                      </a:r>
                      <a:endParaRPr/>
                    </a:p>
                  </a:txBody>
                  <a:tcPr marL="91425" marR="91425" marT="91425" marB="91425"/>
                </a:tc>
                <a:tc>
                  <a:txBody>
                    <a:bodyPr/>
                    <a:lstStyle/>
                    <a:p>
                      <a:pPr marL="0" lvl="0" indent="0" algn="ctr" rtl="0">
                        <a:spcBef>
                          <a:spcPts val="0"/>
                        </a:spcBef>
                        <a:spcAft>
                          <a:spcPts val="0"/>
                        </a:spcAft>
                        <a:buNone/>
                      </a:pPr>
                      <a:r>
                        <a:rPr lang="ro"/>
                        <a:t>1.2784e-10</a:t>
                      </a:r>
                      <a:endParaRPr/>
                    </a:p>
                  </a:txBody>
                  <a:tcPr marL="91425" marR="91425" marT="91425" marB="91425"/>
                </a:tc>
                <a:tc>
                  <a:txBody>
                    <a:bodyPr/>
                    <a:lstStyle/>
                    <a:p>
                      <a:pPr marL="0" lvl="0" indent="0" algn="ctr" rtl="0">
                        <a:spcBef>
                          <a:spcPts val="0"/>
                        </a:spcBef>
                        <a:spcAft>
                          <a:spcPts val="0"/>
                        </a:spcAft>
                        <a:buNone/>
                      </a:pPr>
                      <a:r>
                        <a:rPr lang="ro"/>
                        <a:t>2.0667e-05</a:t>
                      </a:r>
                      <a:endParaRPr/>
                    </a:p>
                  </a:txBody>
                  <a:tcPr marL="91425" marR="91425" marT="91425" marB="91425"/>
                </a:tc>
                <a:tc>
                  <a:txBody>
                    <a:bodyPr/>
                    <a:lstStyle/>
                    <a:p>
                      <a:pPr marL="0" lvl="0" indent="0" algn="ctr" rtl="0">
                        <a:spcBef>
                          <a:spcPts val="0"/>
                        </a:spcBef>
                        <a:spcAft>
                          <a:spcPts val="0"/>
                        </a:spcAft>
                        <a:buNone/>
                      </a:pPr>
                      <a:r>
                        <a:rPr lang="ro"/>
                        <a:t>1.0188e-08</a:t>
                      </a:r>
                      <a:endParaRPr/>
                    </a:p>
                  </a:txBody>
                  <a:tcPr marL="91425" marR="91425" marT="91425" marB="91425"/>
                </a:tc>
                <a:tc>
                  <a:txBody>
                    <a:bodyPr/>
                    <a:lstStyle/>
                    <a:p>
                      <a:pPr marL="0" lvl="0" indent="0" algn="ctr" rtl="0">
                        <a:spcBef>
                          <a:spcPts val="0"/>
                        </a:spcBef>
                        <a:spcAft>
                          <a:spcPts val="0"/>
                        </a:spcAft>
                        <a:buNone/>
                      </a:pPr>
                      <a:r>
                        <a:rPr lang="ro"/>
                        <a:t>NaN</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o" sz="2100"/>
              <a:t>Graphs for best MSEs - prediction for identification data</a:t>
            </a:r>
            <a:endParaRPr sz="2100"/>
          </a:p>
        </p:txBody>
      </p:sp>
      <p:sp>
        <p:nvSpPr>
          <p:cNvPr id="102" name="Google Shape;102;p20"/>
          <p:cNvSpPr txBox="1">
            <a:spLocks noGrp="1"/>
          </p:cNvSpPr>
          <p:nvPr>
            <p:ph type="body" idx="1"/>
          </p:nvPr>
        </p:nvSpPr>
        <p:spPr>
          <a:xfrm>
            <a:off x="1842500" y="5214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836450" y="1017725"/>
            <a:ext cx="7471085" cy="3954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o" sz="2100"/>
              <a:t>Graphs for best MSEs - prediction for validation data</a:t>
            </a:r>
            <a:endParaRPr sz="2100"/>
          </a:p>
        </p:txBody>
      </p:sp>
      <p:sp>
        <p:nvSpPr>
          <p:cNvPr id="109" name="Google Shape;109;p21"/>
          <p:cNvSpPr txBox="1">
            <a:spLocks noGrp="1"/>
          </p:cNvSpPr>
          <p:nvPr>
            <p:ph type="body" idx="1"/>
          </p:nvPr>
        </p:nvSpPr>
        <p:spPr>
          <a:xfrm>
            <a:off x="1373075" y="51019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840075" y="1017725"/>
            <a:ext cx="7463825" cy="3963516"/>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On-screen Show (16:9)</PresentationFormat>
  <Paragraphs>160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Alfa Slab One</vt:lpstr>
      <vt:lpstr>Proxima Nova</vt:lpstr>
      <vt:lpstr>Times New Roman</vt:lpstr>
      <vt:lpstr>Arial</vt:lpstr>
      <vt:lpstr>Gameday</vt:lpstr>
      <vt:lpstr>Project Assignment Part 2  System Identification  2022-2023</vt:lpstr>
      <vt:lpstr>Contents</vt:lpstr>
      <vt:lpstr>Introduction</vt:lpstr>
      <vt:lpstr>Approaching the problem</vt:lpstr>
      <vt:lpstr>Approaching the problem - implementation</vt:lpstr>
      <vt:lpstr>Interpretation of the results</vt:lpstr>
      <vt:lpstr>PowerPoint Presentation</vt:lpstr>
      <vt:lpstr>Graphs for best MSEs - prediction for identification data</vt:lpstr>
      <vt:lpstr>Graphs for best MSEs - prediction for validation data</vt:lpstr>
      <vt:lpstr>Graphs for best MSEs - simulation for identification data </vt:lpstr>
      <vt:lpstr>Graphs for best MSEs - simulation for validation data</vt:lpstr>
      <vt:lpstr>Underfitted results </vt:lpstr>
      <vt:lpstr>Discussion of the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Assignment Part 2  System Identification  2022-2023</dc:title>
  <cp:lastModifiedBy>Sergiu Oprea</cp:lastModifiedBy>
  <cp:revision>1</cp:revision>
  <dcterms:modified xsi:type="dcterms:W3CDTF">2023-01-10T13:15:10Z</dcterms:modified>
</cp:coreProperties>
</file>