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272" r:id="rId4"/>
    <p:sldId id="273" r:id="rId5"/>
    <p:sldId id="283" r:id="rId6"/>
    <p:sldId id="274" r:id="rId7"/>
    <p:sldId id="275" r:id="rId8"/>
    <p:sldId id="287" r:id="rId9"/>
    <p:sldId id="276" r:id="rId10"/>
    <p:sldId id="285" r:id="rId11"/>
    <p:sldId id="286" r:id="rId12"/>
    <p:sldId id="284" r:id="rId13"/>
    <p:sldId id="282" r:id="rId14"/>
    <p:sldId id="288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DFF9C4-44B7-481D-BD7E-935699CBDB53}" type="datetime1">
              <a:rPr lang="de-DE" smtClean="0">
                <a:latin typeface="Palatino Linotype" panose="02040502050505030304" pitchFamily="18" charset="0"/>
              </a:rPr>
              <a:t>09.01.2020</a:t>
            </a:fld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de-DE" smtClean="0">
                <a:latin typeface="Palatino Linotype" panose="02040502050505030304" pitchFamily="18" charset="0"/>
              </a:rPr>
              <a:t>‹Nr.›</a:t>
            </a:fld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3ED01C5-95DC-4B0E-A47D-07371885CA50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33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33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4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96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18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63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251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04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9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75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95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7FB6998C-CD6B-41A7-B4BE-66CE28697617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D894D4F-F0D7-4392-AE60-BDC76548C460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696C279-70C3-4DD3-AC3D-43099721B179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2CDF696-8C15-4477-9456-4F3BA4BB2109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latin typeface="Palatino Linotype" panose="02040502050505030304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FA78677-F560-46E4-91E5-1EA7D1816BC2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6DF3FCC-A2A2-4F91-B6D3-DE2391BAA09B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4FA3E3C-62FE-476C-B688-CC67AD44AFE1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01CBF6E-E568-400E-BD4F-CD506D1E90F0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41655A-4FAE-478E-8AEC-1606B72D7AE0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82B61E1-9F23-4FD6-8F1D-AB35732BCC7E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Textmasterformate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FA5189-8F18-4F72-92AB-BF0CE689DE7E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51C3302A-A419-41BE-9E67-108178EB0FA3}" type="datetime1">
              <a:rPr lang="de-DE" smtClean="0"/>
              <a:t>09.01.2020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xxmustermannx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650127"/>
            <a:ext cx="10363200" cy="3302873"/>
          </a:xfrm>
        </p:spPr>
        <p:txBody>
          <a:bodyPr rtlCol="0"/>
          <a:lstStyle/>
          <a:p>
            <a:r>
              <a:rPr lang="de-DE" sz="5900" dirty="0">
                <a:latin typeface="Century Gothic" panose="020B0502020202020204" pitchFamily="34" charset="0"/>
              </a:rPr>
              <a:t>Intelligenter Umzug</a:t>
            </a:r>
            <a:br>
              <a:rPr lang="de-DE" sz="5900" dirty="0"/>
            </a:br>
            <a:r>
              <a:rPr lang="de-DE" sz="2400" dirty="0"/>
              <a:t>Data Science trifft Immobilienmakler</a:t>
            </a:r>
            <a:br>
              <a:rPr lang="de-DE" sz="2400" dirty="0">
                <a:latin typeface="Palatino Linotype" panose="02040502050505030304" pitchFamily="18" charset="0"/>
              </a:rPr>
            </a:b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/>
          <a:lstStyle/>
          <a:p>
            <a:pPr rtl="0"/>
            <a:r>
              <a:rPr lang="de-DE" dirty="0"/>
              <a:t>Abschlussprojekt</a:t>
            </a:r>
          </a:p>
          <a:p>
            <a:pPr rtl="0"/>
            <a:r>
              <a:rPr lang="de-DE" dirty="0" err="1"/>
              <a:t>Nabeel</a:t>
            </a:r>
            <a:r>
              <a:rPr lang="de-DE" dirty="0"/>
              <a:t> &amp; Sergius</a:t>
            </a: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Datengewinnung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Polizeiliche Kriminalstatistik (Fallzahlen):</a:t>
            </a:r>
            <a:br>
              <a:rPr lang="de-DE" dirty="0"/>
            </a:br>
            <a:r>
              <a:rPr lang="de-DE" dirty="0"/>
              <a:t>	Einlesen von xlsx Tabelle</a:t>
            </a:r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/>
              <a:t>Schuldaten (Entfernung zur Schule):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Scraping</a:t>
            </a:r>
            <a:r>
              <a:rPr lang="de-DE" dirty="0"/>
              <a:t> der Website mit Hilfe von </a:t>
            </a:r>
            <a:r>
              <a:rPr lang="de-DE" i="1" dirty="0" err="1"/>
              <a:t>BeautifulSoup</a:t>
            </a:r>
            <a:endParaRPr lang="de-DE" i="1" dirty="0">
              <a:latin typeface="Palatino Linotype" panose="02040502050505030304" pitchFamily="18" charset="0"/>
            </a:endParaRPr>
          </a:p>
          <a:p>
            <a:r>
              <a:rPr lang="de-DE" dirty="0"/>
              <a:t>Mietendaten (Mietenspiegel):</a:t>
            </a:r>
            <a:br>
              <a:rPr lang="de-DE" dirty="0"/>
            </a:br>
            <a:r>
              <a:rPr lang="de-DE" dirty="0"/>
              <a:t>	 </a:t>
            </a:r>
            <a:r>
              <a:rPr lang="de-DE" dirty="0" err="1"/>
              <a:t>Scraping</a:t>
            </a:r>
            <a:r>
              <a:rPr lang="de-DE" dirty="0"/>
              <a:t> der Website mit Hilfe von </a:t>
            </a:r>
            <a:r>
              <a:rPr lang="de-DE" i="1" dirty="0" err="1"/>
              <a:t>BeautifulSoup</a:t>
            </a:r>
            <a:endParaRPr lang="de-DE" dirty="0"/>
          </a:p>
          <a:p>
            <a:r>
              <a:rPr lang="de-DE" dirty="0"/>
              <a:t>Locations:</a:t>
            </a:r>
            <a:br>
              <a:rPr lang="de-DE" dirty="0"/>
            </a:br>
            <a:r>
              <a:rPr lang="de-DE" dirty="0"/>
              <a:t>	 </a:t>
            </a:r>
            <a:r>
              <a:rPr lang="de-DE" dirty="0" err="1"/>
              <a:t>Foursquare</a:t>
            </a:r>
            <a:r>
              <a:rPr lang="de-DE" dirty="0"/>
              <a:t> API  Developer</a:t>
            </a:r>
          </a:p>
          <a:p>
            <a:r>
              <a:rPr lang="de-DE" dirty="0"/>
              <a:t>Konvertierung  zu Pandas-Datenframes</a:t>
            </a:r>
          </a:p>
        </p:txBody>
      </p:sp>
    </p:spTree>
    <p:extLst>
      <p:ext uri="{BB962C8B-B14F-4D97-AF65-F5344CB8AC3E}">
        <p14:creationId xmlns:p14="http://schemas.microsoft.com/office/powerpoint/2010/main" val="32253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Datenveranschaulichung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0756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Datenengineering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5701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Palatino Linotype" panose="02040502050505030304" pitchFamily="18" charset="0"/>
              </a:rPr>
              <a:t>Datenbasierte Unterstützung von Immobilienv</a:t>
            </a:r>
            <a:r>
              <a:rPr lang="de-DE" dirty="0"/>
              <a:t>ermietung </a:t>
            </a:r>
          </a:p>
          <a:p>
            <a:pPr lvl="1"/>
            <a:r>
              <a:rPr lang="de-DE" sz="2400" dirty="0">
                <a:latin typeface="Palatino Linotype" panose="02040502050505030304" pitchFamily="18" charset="0"/>
              </a:rPr>
              <a:t>Optimierung von Vermietungen</a:t>
            </a:r>
          </a:p>
          <a:p>
            <a:pPr lvl="1"/>
            <a:r>
              <a:rPr lang="de-DE" sz="2400" dirty="0"/>
              <a:t>Kategoriegetriebenes Clustering</a:t>
            </a:r>
          </a:p>
          <a:p>
            <a:pPr lvl="1"/>
            <a:r>
              <a:rPr lang="de-DE" sz="2400" dirty="0"/>
              <a:t>Einbezug vom Kundenprofil</a:t>
            </a:r>
          </a:p>
          <a:p>
            <a:pPr lvl="1"/>
            <a:r>
              <a:rPr lang="de-DE" sz="2400" dirty="0"/>
              <a:t>Gute Performance von </a:t>
            </a:r>
            <a:r>
              <a:rPr lang="de-DE" sz="2400" i="1" dirty="0"/>
              <a:t>k-</a:t>
            </a:r>
            <a:r>
              <a:rPr lang="de-DE" sz="2400" i="1" dirty="0" err="1"/>
              <a:t>means</a:t>
            </a:r>
            <a:r>
              <a:rPr lang="de-DE" sz="2400" i="1" dirty="0"/>
              <a:t> </a:t>
            </a:r>
            <a:r>
              <a:rPr lang="de-DE" sz="2400" i="1" dirty="0" err="1"/>
              <a:t>clustering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628542B-D518-4431-A67A-83B8E3F73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5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>
                <a:latin typeface="Century Gothic" panose="020B0502020202020204" pitchFamily="34" charset="0"/>
              </a:rPr>
              <a:t>Agenda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>
                <a:latin typeface="Palatino Linotype" panose="02040502050505030304" pitchFamily="18" charset="0"/>
              </a:rPr>
              <a:t>Zielgruppe</a:t>
            </a:r>
          </a:p>
          <a:p>
            <a:pPr rtl="0"/>
            <a:r>
              <a:rPr lang="de-DE" dirty="0">
                <a:latin typeface="Palatino Linotype" panose="02040502050505030304" pitchFamily="18" charset="0"/>
              </a:rPr>
              <a:t>Problemstellung</a:t>
            </a:r>
          </a:p>
          <a:p>
            <a:pPr rtl="0"/>
            <a:r>
              <a:rPr lang="de-DE" dirty="0">
                <a:latin typeface="Palatino Linotype" panose="02040502050505030304" pitchFamily="18" charset="0"/>
              </a:rPr>
              <a:t>Daten</a:t>
            </a:r>
          </a:p>
          <a:p>
            <a:pPr rtl="0"/>
            <a:r>
              <a:rPr lang="de-DE" dirty="0"/>
              <a:t>Hands-on</a:t>
            </a:r>
            <a:endParaRPr lang="de-DE" dirty="0">
              <a:latin typeface="Palatino Linotype" panose="02040502050505030304" pitchFamily="18" charset="0"/>
            </a:endParaRPr>
          </a:p>
          <a:p>
            <a:pPr rtl="0"/>
            <a:r>
              <a:rPr lang="de-DE" dirty="0"/>
              <a:t>Schlusssatz</a:t>
            </a: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Zielgruppe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Business Perspektive: </a:t>
            </a:r>
          </a:p>
          <a:p>
            <a:pPr lvl="1"/>
            <a:r>
              <a:rPr lang="de-DE" sz="2400" dirty="0"/>
              <a:t>Immobilienmakler</a:t>
            </a:r>
          </a:p>
          <a:p>
            <a:pPr lvl="1"/>
            <a:r>
              <a:rPr lang="de-DE" sz="2400" dirty="0"/>
              <a:t>Vermietungsagenturen</a:t>
            </a:r>
            <a:endParaRPr lang="de-DE" sz="2400" dirty="0">
              <a:latin typeface="Palatino Linotype" panose="02040502050505030304" pitchFamily="18" charset="0"/>
            </a:endParaRPr>
          </a:p>
          <a:p>
            <a:pPr rtl="0"/>
            <a:r>
              <a:rPr lang="de-DE" dirty="0"/>
              <a:t>Umzügler</a:t>
            </a: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Problemstellung: Geschäftsziele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Daten-basierte Optimierung von Vermietungen</a:t>
            </a:r>
          </a:p>
          <a:p>
            <a:pPr lvl="1"/>
            <a:r>
              <a:rPr lang="de-DE" sz="2400" dirty="0"/>
              <a:t>Erstellen eines Kundenprofiles</a:t>
            </a:r>
          </a:p>
          <a:p>
            <a:pPr lvl="1"/>
            <a:r>
              <a:rPr lang="de-DE" sz="2400" dirty="0"/>
              <a:t>Ballungsanalyse des aktuellen Bezirkes</a:t>
            </a:r>
          </a:p>
          <a:p>
            <a:pPr lvl="1"/>
            <a:r>
              <a:rPr lang="de-DE" sz="2400" dirty="0"/>
              <a:t>Clusteranalyse des künftigen Bezirkes</a:t>
            </a:r>
          </a:p>
          <a:p>
            <a:pPr lvl="1"/>
            <a:r>
              <a:rPr lang="de-DE" sz="2400" dirty="0"/>
              <a:t>Abstimmung zwischen beiden Analysen</a:t>
            </a:r>
          </a:p>
          <a:p>
            <a:r>
              <a:rPr lang="de-DE" dirty="0"/>
              <a:t>Schneller Turnaround</a:t>
            </a:r>
          </a:p>
          <a:p>
            <a:r>
              <a:rPr lang="de-DE" dirty="0"/>
              <a:t>Zufriedenere Kunden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Problemstellung: Daten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Mehrere Datenquellen </a:t>
            </a:r>
          </a:p>
          <a:p>
            <a:r>
              <a:rPr lang="de-DE" dirty="0"/>
              <a:t>Momentan: vier Quellen von Daten</a:t>
            </a:r>
          </a:p>
          <a:p>
            <a:pPr lvl="1"/>
            <a:r>
              <a:rPr lang="de-DE" sz="2400" dirty="0"/>
              <a:t>Polizeiliche Kriminalstatistik</a:t>
            </a:r>
          </a:p>
          <a:p>
            <a:pPr lvl="1"/>
            <a:r>
              <a:rPr lang="de-DE" sz="2400" dirty="0"/>
              <a:t>Mietenspiegel</a:t>
            </a:r>
          </a:p>
          <a:p>
            <a:pPr lvl="1"/>
            <a:r>
              <a:rPr lang="de-DE" sz="2400" dirty="0"/>
              <a:t>Entfernung zur Schule</a:t>
            </a:r>
          </a:p>
          <a:p>
            <a:pPr lvl="1"/>
            <a:r>
              <a:rPr lang="de-DE" sz="2400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4257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Century Gothic" panose="020B0502020202020204" pitchFamily="34" charset="0"/>
              </a:rPr>
              <a:t>Beispiel: Max Mustermann</a:t>
            </a:r>
          </a:p>
        </p:txBody>
      </p:sp>
      <p:pic>
        <p:nvPicPr>
          <p:cNvPr id="5" name="Grafik 4">
            <a:hlinkClick r:id="rId3"/>
            <a:extLst>
              <a:ext uri="{FF2B5EF4-FFF2-40B4-BE49-F238E27FC236}">
                <a16:creationId xmlns:a16="http://schemas.microsoft.com/office/drawing/2014/main" id="{24BE878E-E4E3-4C28-8E76-C2B47DC2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698" y="19581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Beispiel: </a:t>
            </a:r>
            <a:r>
              <a:rPr lang="de-DE" dirty="0">
                <a:latin typeface="Palatino Linotype" panose="02040502050505030304" pitchFamily="18" charset="0"/>
              </a:rPr>
              <a:t>Max Mustermann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Palatino Linotype" panose="02040502050505030304" pitchFamily="18" charset="0"/>
              </a:rPr>
              <a:t>Max ist 35</a:t>
            </a:r>
          </a:p>
          <a:p>
            <a:pPr rtl="0"/>
            <a:r>
              <a:rPr lang="de-DE" dirty="0"/>
              <a:t>Max hat 2 Kinder</a:t>
            </a:r>
          </a:p>
          <a:p>
            <a:pPr rtl="0"/>
            <a:r>
              <a:rPr lang="de-DE" dirty="0">
                <a:latin typeface="Palatino Linotype" panose="02040502050505030304" pitchFamily="18" charset="0"/>
              </a:rPr>
              <a:t>Max geht gerne aus</a:t>
            </a:r>
          </a:p>
          <a:p>
            <a:r>
              <a:rPr lang="de-DE" dirty="0" err="1"/>
              <a:t>Max‘s</a:t>
            </a:r>
            <a:r>
              <a:rPr lang="de-DE" dirty="0"/>
              <a:t> neue Arbeitsstelle liegt in Charlottenburg-Wilmersdorf (Berlin)</a:t>
            </a:r>
          </a:p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F213E-D963-426D-99C7-B15F3327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Max Mustermann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3AFE9-7967-446D-943A-71030016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 Mustermann zeiht um</a:t>
            </a:r>
          </a:p>
          <a:p>
            <a:r>
              <a:rPr lang="de-DE" dirty="0"/>
              <a:t>Datengewinnung</a:t>
            </a:r>
          </a:p>
          <a:p>
            <a:pPr lvl="1"/>
            <a:r>
              <a:rPr lang="de-DE" sz="2400" dirty="0"/>
              <a:t>Untersuchung und Aufarbeitung</a:t>
            </a:r>
          </a:p>
          <a:p>
            <a:r>
              <a:rPr lang="de-DE" dirty="0"/>
              <a:t>Datenveranschaulichung</a:t>
            </a:r>
          </a:p>
          <a:p>
            <a:r>
              <a:rPr lang="de-DE" dirty="0"/>
              <a:t>Datenengineering</a:t>
            </a:r>
          </a:p>
          <a:p>
            <a:pPr lvl="1"/>
            <a:r>
              <a:rPr lang="de-DE" sz="2400" dirty="0"/>
              <a:t>Clusteranalyse des künftigen Bezirkes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3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Datengewinnung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Polizeiliche Kriminalstatistik (Fallzahlen):</a:t>
            </a:r>
            <a:br>
              <a:rPr lang="de-DE" dirty="0"/>
            </a:br>
            <a:r>
              <a:rPr lang="de-DE" dirty="0"/>
              <a:t>	https://www.berlin.de/polizei/service/kriminalitaetsatlas</a:t>
            </a:r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/>
              <a:t>Schuldaten (Entfernung zur Schule):</a:t>
            </a:r>
            <a:br>
              <a:rPr lang="de-DE" dirty="0"/>
            </a:br>
            <a:r>
              <a:rPr lang="de-DE" dirty="0"/>
              <a:t>	https://www.gymnasium-berlin.net</a:t>
            </a:r>
            <a:endParaRPr lang="de-DE" dirty="0">
              <a:latin typeface="Palatino Linotype" panose="02040502050505030304" pitchFamily="18" charset="0"/>
            </a:endParaRPr>
          </a:p>
          <a:p>
            <a:r>
              <a:rPr lang="de-DE" dirty="0"/>
              <a:t>Mietendaten (Mietenspiegel):</a:t>
            </a:r>
            <a:br>
              <a:rPr lang="de-DE" dirty="0"/>
            </a:br>
            <a:r>
              <a:rPr lang="de-DE" dirty="0"/>
              <a:t>	https://www.wohnungsboerse.net/mietspiegel-Berlin/2825</a:t>
            </a:r>
          </a:p>
          <a:p>
            <a:r>
              <a:rPr lang="de-DE" dirty="0"/>
              <a:t>Locations:</a:t>
            </a:r>
            <a:br>
              <a:rPr lang="de-DE" dirty="0"/>
            </a:br>
            <a:r>
              <a:rPr lang="de-DE" dirty="0"/>
              <a:t>	https://api.foursquare.com/v2/venues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äsentation zum Unternehmenshintergr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434_TF03460510" id="{88AA63AA-7BD6-40B5-B957-7805ED894522}" vid="{3531A3A0-26ED-4FBA-84A0-3EB5026E82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Unternehmensbesprechung</Template>
  <TotalTime>0</TotalTime>
  <Words>162</Words>
  <Application>Microsoft Office PowerPoint</Application>
  <PresentationFormat>Breitbild</PresentationFormat>
  <Paragraphs>76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Präsentation zum Unternehmenshintergrund</vt:lpstr>
      <vt:lpstr>Intelligenter Umzug Data Science trifft Immobilienmakler    </vt:lpstr>
      <vt:lpstr>Agenda</vt:lpstr>
      <vt:lpstr>Zielgruppe</vt:lpstr>
      <vt:lpstr>Problemstellung: Geschäftsziele</vt:lpstr>
      <vt:lpstr>Problemstellung: Daten</vt:lpstr>
      <vt:lpstr>Beispiel: Max Mustermann</vt:lpstr>
      <vt:lpstr>Beispiel: Max Mustermann</vt:lpstr>
      <vt:lpstr>Beispiel: Max Mustermann</vt:lpstr>
      <vt:lpstr>Datengewinnung</vt:lpstr>
      <vt:lpstr>Datengewinnung</vt:lpstr>
      <vt:lpstr>Datenveranschaulichung</vt:lpstr>
      <vt:lpstr>Datenengineering</vt:lpstr>
      <vt:lpstr>Zusammenfassung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Intelligenter Umzug</dc:title>
  <dc:creator>Alfa</dc:creator>
  <cp:lastModifiedBy>Alfa</cp:lastModifiedBy>
  <cp:revision>23</cp:revision>
  <dcterms:created xsi:type="dcterms:W3CDTF">2020-01-09T07:43:13Z</dcterms:created>
  <dcterms:modified xsi:type="dcterms:W3CDTF">2020-01-09T09:26:26Z</dcterms:modified>
</cp:coreProperties>
</file>