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11" r:id="rId4"/>
    <p:sldId id="320" r:id="rId5"/>
    <p:sldId id="321" r:id="rId6"/>
    <p:sldId id="322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29" autoAdjust="0"/>
  </p:normalViewPr>
  <p:slideViewPr>
    <p:cSldViewPr showGuides="1">
      <p:cViewPr varScale="1">
        <p:scale>
          <a:sx n="160" d="100"/>
          <a:sy n="160" d="100"/>
        </p:scale>
        <p:origin x="186" y="1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AZ-204: Develop Compute Solutions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Sergiy nagorny</a:t>
            </a:r>
          </a:p>
          <a:p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Lead consultant</a:t>
            </a:r>
          </a:p>
          <a:p>
            <a:endParaRPr lang="it-IT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7 Sep 2023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7788" y="2060848"/>
            <a:ext cx="3384376" cy="2736304"/>
          </a:xfrm>
        </p:spPr>
        <p:txBody>
          <a:bodyPr>
            <a:normAutofit/>
          </a:bodyPr>
          <a:lstStyle/>
          <a:p>
            <a:r>
              <a:rPr lang="en-US" dirty="0"/>
              <a:t>Azure IaaS Solutions</a:t>
            </a:r>
          </a:p>
          <a:p>
            <a:pPr lvl="1"/>
            <a:r>
              <a:rPr lang="en-US" dirty="0"/>
              <a:t>Virtual Machines</a:t>
            </a:r>
          </a:p>
          <a:p>
            <a:pPr lvl="1"/>
            <a:r>
              <a:rPr lang="en-US" dirty="0"/>
              <a:t>Containers</a:t>
            </a:r>
          </a:p>
          <a:p>
            <a:pPr lvl="2"/>
            <a:r>
              <a:rPr lang="en-US" dirty="0"/>
              <a:t>Registry (ACR)</a:t>
            </a:r>
          </a:p>
          <a:p>
            <a:pPr lvl="2"/>
            <a:r>
              <a:rPr lang="en-US" dirty="0"/>
              <a:t>Instances (ACI)</a:t>
            </a: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76B094E1-1B1C-6857-5C56-F0AF11765472}"/>
              </a:ext>
            </a:extLst>
          </p:cNvPr>
          <p:cNvSpPr txBox="1">
            <a:spLocks/>
          </p:cNvSpPr>
          <p:nvPr/>
        </p:nvSpPr>
        <p:spPr>
          <a:xfrm>
            <a:off x="4294212" y="2055152"/>
            <a:ext cx="2952328" cy="232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App Service Web Apps</a:t>
            </a:r>
          </a:p>
          <a:p>
            <a:pPr lvl="1"/>
            <a:r>
              <a:rPr lang="en-US" dirty="0"/>
              <a:t>Creating</a:t>
            </a:r>
          </a:p>
          <a:p>
            <a:pPr lvl="1"/>
            <a:r>
              <a:rPr lang="en-US" dirty="0"/>
              <a:t>Configuring</a:t>
            </a:r>
          </a:p>
          <a:p>
            <a:pPr lvl="1"/>
            <a:r>
              <a:rPr lang="en-US" dirty="0"/>
              <a:t>Scaling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13605B5C-41FA-E099-7510-1A2E5F2747B6}"/>
              </a:ext>
            </a:extLst>
          </p:cNvPr>
          <p:cNvSpPr txBox="1">
            <a:spLocks/>
          </p:cNvSpPr>
          <p:nvPr/>
        </p:nvSpPr>
        <p:spPr>
          <a:xfrm>
            <a:off x="7822604" y="2055152"/>
            <a:ext cx="3536583" cy="232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Functions</a:t>
            </a:r>
          </a:p>
          <a:p>
            <a:pPr lvl="1"/>
            <a:r>
              <a:rPr lang="en-US" dirty="0"/>
              <a:t>Function Triggers</a:t>
            </a:r>
          </a:p>
          <a:p>
            <a:pPr lvl="1"/>
            <a:r>
              <a:rPr lang="en-US" dirty="0"/>
              <a:t>Input and Output Bindings</a:t>
            </a:r>
          </a:p>
          <a:p>
            <a:pPr lvl="1"/>
            <a:r>
              <a:rPr lang="en-US" dirty="0"/>
              <a:t>Durable Functions</a:t>
            </a:r>
          </a:p>
          <a:p>
            <a:pPr lvl="1"/>
            <a:r>
              <a:rPr lang="en-US" dirty="0"/>
              <a:t>Custom Handlers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and Configuring Azure Virtual Machines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6DBBC9D8-E813-2FD6-B370-0C0FE0AA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2040672"/>
            <a:ext cx="2736304" cy="2736304"/>
          </a:xfrm>
        </p:spPr>
        <p:txBody>
          <a:bodyPr>
            <a:normAutofit/>
          </a:bodyPr>
          <a:lstStyle/>
          <a:p>
            <a:r>
              <a:rPr lang="en-US" dirty="0"/>
              <a:t>VM Components</a:t>
            </a:r>
          </a:p>
          <a:p>
            <a:pPr lvl="1"/>
            <a:r>
              <a:rPr lang="en-US" dirty="0"/>
              <a:t>Resource Group</a:t>
            </a:r>
          </a:p>
          <a:p>
            <a:pPr lvl="1"/>
            <a:r>
              <a:rPr lang="en-US" dirty="0"/>
              <a:t>VM Size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Virtual Disk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D9C49895-794A-4B83-16DA-82C6AC8B211B}"/>
              </a:ext>
            </a:extLst>
          </p:cNvPr>
          <p:cNvSpPr txBox="1">
            <a:spLocks/>
          </p:cNvSpPr>
          <p:nvPr/>
        </p:nvSpPr>
        <p:spPr>
          <a:xfrm>
            <a:off x="3790156" y="2040672"/>
            <a:ext cx="3384376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VM Options</a:t>
            </a:r>
          </a:p>
          <a:p>
            <a:pPr lvl="1"/>
            <a:r>
              <a:rPr lang="en-US" dirty="0"/>
              <a:t>Azure Portal</a:t>
            </a:r>
          </a:p>
          <a:p>
            <a:pPr lvl="1"/>
            <a:r>
              <a:rPr lang="en-US" dirty="0"/>
              <a:t>Azure CLI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</a:p>
          <a:p>
            <a:pPr lvl="1"/>
            <a:r>
              <a:rPr lang="en-US" dirty="0"/>
              <a:t>Azure PowerShell</a:t>
            </a:r>
          </a:p>
          <a:p>
            <a:pPr lvl="1"/>
            <a:r>
              <a:rPr lang="en-US" dirty="0"/>
              <a:t>ARM Templates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</a:p>
          <a:p>
            <a:pPr lvl="1"/>
            <a:r>
              <a:rPr lang="en-US" dirty="0"/>
              <a:t>Azure REST API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F5F9443E-10C7-FA55-D5C9-2FBB4FAB2B2F}"/>
              </a:ext>
            </a:extLst>
          </p:cNvPr>
          <p:cNvSpPr txBox="1">
            <a:spLocks/>
          </p:cNvSpPr>
          <p:nvPr/>
        </p:nvSpPr>
        <p:spPr>
          <a:xfrm>
            <a:off x="1917948" y="5001784"/>
            <a:ext cx="2952328" cy="1500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VM Steps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  <a:endParaRPr lang="en-US" dirty="0"/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Create Resource Group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Create Virtual Machine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Enable Remote Access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Get Public IP Address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0776B848-6E20-34DD-CC3E-EFC8BC768B5A}"/>
              </a:ext>
            </a:extLst>
          </p:cNvPr>
          <p:cNvSpPr txBox="1">
            <a:spLocks/>
          </p:cNvSpPr>
          <p:nvPr/>
        </p:nvSpPr>
        <p:spPr>
          <a:xfrm>
            <a:off x="7319610" y="2132856"/>
            <a:ext cx="4176464" cy="4104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VM in Azure Portal</a:t>
            </a:r>
          </a:p>
          <a:p>
            <a:pPr lvl="1"/>
            <a:r>
              <a:rPr lang="en-US" dirty="0"/>
              <a:t>Subscription</a:t>
            </a:r>
          </a:p>
          <a:p>
            <a:pPr lvl="1"/>
            <a:r>
              <a:rPr lang="en-US" dirty="0"/>
              <a:t>Resource Group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Availability (None, Zone, Set)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Azure Spot instance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Admin account</a:t>
            </a:r>
          </a:p>
          <a:p>
            <a:pPr lvl="1"/>
            <a:r>
              <a:rPr lang="en-US" dirty="0"/>
              <a:t>Inbound port rules (RDP)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Understanding, Creating and Deploying ARM Templates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6DBBC9D8-E813-2FD6-B370-0C0FE0AA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17" y="2132856"/>
            <a:ext cx="4536504" cy="33801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ARM Templates</a:t>
            </a:r>
          </a:p>
          <a:p>
            <a:pPr lvl="1"/>
            <a:r>
              <a:rPr lang="en-US" dirty="0"/>
              <a:t>JSON file defining resources</a:t>
            </a:r>
          </a:p>
          <a:p>
            <a:pPr lvl="1"/>
            <a:r>
              <a:rPr lang="en-US" dirty="0"/>
              <a:t>Building block for automation</a:t>
            </a:r>
          </a:p>
          <a:p>
            <a:pPr lvl="1"/>
            <a:r>
              <a:rPr lang="en-US" dirty="0"/>
              <a:t>Submitted to ARM for provisioning</a:t>
            </a:r>
          </a:p>
          <a:p>
            <a:pPr lvl="1"/>
            <a:r>
              <a:rPr lang="en-US" dirty="0"/>
              <a:t>Converted to REST API operations</a:t>
            </a:r>
          </a:p>
          <a:p>
            <a:pPr lvl="1"/>
            <a:r>
              <a:rPr lang="en-US" dirty="0"/>
              <a:t>Export from Azure Portal or CLI</a:t>
            </a:r>
          </a:p>
          <a:p>
            <a:pPr lvl="1"/>
            <a:r>
              <a:rPr lang="en-US" dirty="0"/>
              <a:t>Deploy from Azure Portal or CLI</a:t>
            </a:r>
          </a:p>
          <a:p>
            <a:pPr lvl="2"/>
            <a:r>
              <a:rPr lang="en-US" dirty="0"/>
              <a:t>Custom template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</a:p>
          <a:p>
            <a:pPr lvl="2"/>
            <a:r>
              <a:rPr lang="en-US" dirty="0"/>
              <a:t>Quickstart Template Library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B0EEC0E4-0DA6-F50B-6D13-FE160574255F}"/>
              </a:ext>
            </a:extLst>
          </p:cNvPr>
          <p:cNvSpPr txBox="1">
            <a:spLocks/>
          </p:cNvSpPr>
          <p:nvPr/>
        </p:nvSpPr>
        <p:spPr>
          <a:xfrm>
            <a:off x="5753348" y="2060848"/>
            <a:ext cx="5904656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ARM Template Format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"$schema": "https://schema.management.azure.com/schemas/2019-04-01/.</a:t>
            </a:r>
            <a:r>
              <a:rPr lang="en-US" sz="1200" dirty="0" err="1"/>
              <a:t>deploymentTemplate.json</a:t>
            </a:r>
            <a:r>
              <a:rPr lang="en-US" sz="1200" dirty="0"/>
              <a:t>#",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</a:t>
            </a:r>
            <a:r>
              <a:rPr lang="en-US" sz="1200" dirty="0" err="1"/>
              <a:t>contentVersion</a:t>
            </a:r>
            <a:r>
              <a:rPr lang="en-US" sz="1200" dirty="0"/>
              <a:t>": "",   // For user version control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</a:t>
            </a:r>
            <a:r>
              <a:rPr lang="en-US" sz="1200" dirty="0" err="1"/>
              <a:t>apiProfile</a:t>
            </a:r>
            <a:r>
              <a:rPr lang="en-US" sz="1200" dirty="0"/>
              <a:t>": "",              // For versioning resources in template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"parameters": { },          // Deployment values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"variables": { },               // Values reused in the template. Constructed from parameters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"functions": [ ],              // Simplify template and allow code reuse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"resources": [ ],             // Resources to be deployed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"outputs": { }                   // Return values from resources deployed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AU" sz="1200" dirty="0"/>
              <a:t>"</a:t>
            </a:r>
            <a:r>
              <a:rPr lang="en-AU" sz="1200" dirty="0" err="1"/>
              <a:t>dependsOn</a:t>
            </a:r>
            <a:r>
              <a:rPr lang="en-AU" sz="1200" dirty="0"/>
              <a:t>": [ ]          // List of resources to be created before current resource.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AU" sz="1200" dirty="0"/>
              <a:t>"properties": { }             // Resource properties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933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Running Containers in Azure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43D05A3C-D38B-2943-8B42-25E2F904AD44}"/>
              </a:ext>
            </a:extLst>
          </p:cNvPr>
          <p:cNvSpPr txBox="1">
            <a:spLocks/>
          </p:cNvSpPr>
          <p:nvPr/>
        </p:nvSpPr>
        <p:spPr>
          <a:xfrm>
            <a:off x="333772" y="1556792"/>
            <a:ext cx="5112568" cy="3096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Container Fundamentals</a:t>
            </a:r>
          </a:p>
          <a:p>
            <a:pPr lvl="2"/>
            <a:r>
              <a:rPr lang="en-US" dirty="0"/>
              <a:t>Binaries, libraries and other components</a:t>
            </a:r>
          </a:p>
          <a:p>
            <a:pPr lvl="2"/>
            <a:r>
              <a:rPr lang="en-US" dirty="0"/>
              <a:t>Container image – binary application package</a:t>
            </a:r>
          </a:p>
          <a:p>
            <a:pPr lvl="2"/>
            <a:r>
              <a:rPr lang="en-US" dirty="0"/>
              <a:t>Container – running container image</a:t>
            </a:r>
          </a:p>
          <a:p>
            <a:pPr lvl="2"/>
            <a:r>
              <a:rPr lang="en-US" dirty="0"/>
              <a:t>One app inside the container</a:t>
            </a:r>
          </a:p>
          <a:p>
            <a:pPr lvl="2"/>
            <a:r>
              <a:rPr lang="en-US" dirty="0"/>
              <a:t>Generally, very small and very portable</a:t>
            </a:r>
          </a:p>
          <a:p>
            <a:pPr lvl="2"/>
            <a:r>
              <a:rPr lang="en-US" dirty="0"/>
              <a:t>Dramatically simplifies app deployment (start container)</a:t>
            </a:r>
          </a:p>
          <a:p>
            <a:pPr lvl="2"/>
            <a:r>
              <a:rPr lang="en-US" dirty="0"/>
              <a:t>Focus on Apps (build, configure, deploy)</a:t>
            </a:r>
          </a:p>
          <a:p>
            <a:pPr lvl="2"/>
            <a:r>
              <a:rPr lang="en-US" dirty="0"/>
              <a:t>Apps communicate via network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EC2141-90B2-72F1-34E7-5A392056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4653136"/>
            <a:ext cx="7335620" cy="1756834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C87D36-1C48-C1C7-6931-D292F94CF3EE}"/>
              </a:ext>
            </a:extLst>
          </p:cNvPr>
          <p:cNvSpPr txBox="1">
            <a:spLocks/>
          </p:cNvSpPr>
          <p:nvPr/>
        </p:nvSpPr>
        <p:spPr>
          <a:xfrm>
            <a:off x="5985892" y="1556792"/>
            <a:ext cx="4680520" cy="2154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Tools and Services</a:t>
            </a:r>
          </a:p>
          <a:p>
            <a:pPr lvl="2"/>
            <a:r>
              <a:rPr lang="en-US" dirty="0"/>
              <a:t>Docker – Tools to create container</a:t>
            </a:r>
          </a:p>
          <a:p>
            <a:pPr lvl="2"/>
            <a:r>
              <a:rPr lang="en-US" dirty="0"/>
              <a:t>Azure Container Registry (ACR) – Store and manage containers</a:t>
            </a:r>
          </a:p>
          <a:p>
            <a:pPr lvl="2"/>
            <a:r>
              <a:rPr lang="en-US" dirty="0"/>
              <a:t>Azure Container Instances (ACI) – Run container with no Servers to manage</a:t>
            </a:r>
          </a:p>
          <a:p>
            <a:pPr lvl="3"/>
            <a:r>
              <a:rPr lang="en-US" dirty="0"/>
              <a:t>Compute PaaS (VM, OS)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6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Running Containers in Azure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D7024-45F5-EAC1-FC60-0F0B69D7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4581128"/>
            <a:ext cx="6048672" cy="2064099"/>
          </a:xfrm>
          <a:prstGeom prst="rect">
            <a:avLst/>
          </a:prstGeom>
        </p:spPr>
      </p:pic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D8D74983-7DA4-E3B0-BF28-2C9789FA95DC}"/>
              </a:ext>
            </a:extLst>
          </p:cNvPr>
          <p:cNvSpPr txBox="1">
            <a:spLocks/>
          </p:cNvSpPr>
          <p:nvPr/>
        </p:nvSpPr>
        <p:spPr>
          <a:xfrm>
            <a:off x="189756" y="1477876"/>
            <a:ext cx="4176464" cy="316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new image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</a:p>
          <a:p>
            <a:pPr lvl="1"/>
            <a:r>
              <a:rPr lang="en-US" dirty="0"/>
              <a:t>Development workstation</a:t>
            </a:r>
          </a:p>
          <a:p>
            <a:pPr lvl="1"/>
            <a:r>
              <a:rPr lang="en-US" dirty="0"/>
              <a:t>Docker tools</a:t>
            </a:r>
          </a:p>
          <a:p>
            <a:pPr lvl="1"/>
            <a:r>
              <a:rPr lang="en-US" dirty="0"/>
              <a:t>Dockerfile</a:t>
            </a:r>
          </a:p>
          <a:p>
            <a:pPr lvl="2"/>
            <a:r>
              <a:rPr lang="en-US" b="0" i="0" dirty="0">
                <a:effectLst/>
                <a:latin typeface="PS TT Commons Roman"/>
              </a:rPr>
              <a:t>Sequence of commands used to build a Container Image</a:t>
            </a:r>
          </a:p>
          <a:p>
            <a:pPr lvl="2"/>
            <a:r>
              <a:rPr lang="en-US" b="0" i="0" dirty="0">
                <a:effectLst/>
                <a:latin typeface="PS TT Commons Roman"/>
              </a:rPr>
              <a:t>Copy compiled App binaries into Container Image</a:t>
            </a:r>
          </a:p>
          <a:p>
            <a:pPr lvl="2"/>
            <a:r>
              <a:rPr lang="en-US" b="0" i="0" dirty="0">
                <a:effectLst/>
                <a:latin typeface="PS TT Commons Roman"/>
              </a:rPr>
              <a:t>Define with binary scripts to run when container is started from image</a:t>
            </a:r>
          </a:p>
          <a:p>
            <a:pPr lvl="2"/>
            <a:endParaRPr lang="en-US" b="0" i="0" dirty="0">
              <a:effectLst/>
              <a:latin typeface="PS TT Commons Roman"/>
            </a:endParaRPr>
          </a:p>
          <a:p>
            <a:pPr lvl="2"/>
            <a:endParaRPr lang="en-US" b="0" i="0" dirty="0">
              <a:effectLst/>
              <a:latin typeface="PS TT Commons Roman"/>
            </a:endParaRPr>
          </a:p>
          <a:p>
            <a:pPr lvl="1"/>
            <a:endParaRPr lang="en-US"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161E3DC-771B-4A70-BCCE-118B8BC223C2}"/>
              </a:ext>
            </a:extLst>
          </p:cNvPr>
          <p:cNvSpPr txBox="1">
            <a:spLocks/>
          </p:cNvSpPr>
          <p:nvPr/>
        </p:nvSpPr>
        <p:spPr>
          <a:xfrm>
            <a:off x="4663126" y="1556792"/>
            <a:ext cx="3447510" cy="2952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Push to ACR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</a:p>
          <a:p>
            <a:pPr lvl="1"/>
            <a:r>
              <a:rPr lang="en-US" dirty="0"/>
              <a:t>Upload container image</a:t>
            </a:r>
          </a:p>
          <a:p>
            <a:pPr lvl="1"/>
            <a:r>
              <a:rPr lang="en-US" dirty="0"/>
              <a:t>Share with:</a:t>
            </a:r>
          </a:p>
          <a:p>
            <a:pPr lvl="2"/>
            <a:r>
              <a:rPr lang="en-US" dirty="0"/>
              <a:t>Other users</a:t>
            </a:r>
          </a:p>
          <a:p>
            <a:pPr lvl="2"/>
            <a:r>
              <a:rPr lang="en-US" dirty="0"/>
              <a:t>Container orchestrators</a:t>
            </a:r>
          </a:p>
          <a:p>
            <a:pPr lvl="1"/>
            <a:r>
              <a:rPr lang="en-US" dirty="0"/>
              <a:t>Key component in a CI/CD pipeline</a:t>
            </a:r>
          </a:p>
          <a:p>
            <a:pPr lvl="1"/>
            <a:r>
              <a:rPr lang="en-US" dirty="0"/>
              <a:t>ACR Tasks for container image automation</a:t>
            </a:r>
          </a:p>
          <a:p>
            <a:pPr lvl="1"/>
            <a:r>
              <a:rPr lang="en-US" b="0" i="0" dirty="0">
                <a:effectLst/>
                <a:latin typeface="PS TT Commons Roman"/>
              </a:rPr>
              <a:t>Service tiers (Basic, Standard, Premium)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806450" lvl="2" indent="-342900">
              <a:buFont typeface="+mj-lt"/>
              <a:buAutoNum type="arabicPeriod"/>
            </a:pPr>
            <a:endParaRPr lang="en-US" b="0" i="0" dirty="0">
              <a:effectLst/>
              <a:latin typeface="PS TT Commons Roman"/>
            </a:endParaRPr>
          </a:p>
          <a:p>
            <a:pPr marL="806450" lvl="2" indent="-342900">
              <a:buFont typeface="+mj-lt"/>
              <a:buAutoNum type="arabicPeriod"/>
            </a:pPr>
            <a:endParaRPr lang="en-US" b="0" i="0" dirty="0">
              <a:effectLst/>
              <a:latin typeface="PS TT Commons Roman"/>
            </a:endParaRPr>
          </a:p>
          <a:p>
            <a:pPr marL="806450" lvl="2" indent="-342900">
              <a:buFont typeface="+mj-lt"/>
              <a:buAutoNum type="arabicPeriod"/>
            </a:pPr>
            <a:endParaRPr lang="en-US" b="0" i="0" dirty="0">
              <a:effectLst/>
              <a:latin typeface="PS TT Commons Roman"/>
            </a:endParaRPr>
          </a:p>
          <a:p>
            <a:pPr lvl="1"/>
            <a:endParaRPr lang="en-US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A8C9C97E-A0A4-C6E0-46E3-D7B133128088}"/>
              </a:ext>
            </a:extLst>
          </p:cNvPr>
          <p:cNvSpPr txBox="1">
            <a:spLocks/>
          </p:cNvSpPr>
          <p:nvPr/>
        </p:nvSpPr>
        <p:spPr>
          <a:xfrm>
            <a:off x="7966620" y="1556792"/>
            <a:ext cx="3672408" cy="4972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 from ACR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(Demo)</a:t>
            </a:r>
          </a:p>
          <a:p>
            <a:pPr lvl="1"/>
            <a:r>
              <a:rPr lang="en-US" dirty="0"/>
              <a:t>Download container image</a:t>
            </a:r>
          </a:p>
          <a:p>
            <a:pPr lvl="1"/>
            <a:r>
              <a:rPr lang="en-US" dirty="0"/>
              <a:t>Create running container in ACI</a:t>
            </a:r>
          </a:p>
          <a:p>
            <a:pPr lvl="2"/>
            <a:r>
              <a:rPr lang="en-US" dirty="0"/>
              <a:t>Default: 1 vCPU, 1 GB RAM</a:t>
            </a:r>
          </a:p>
          <a:p>
            <a:pPr lvl="2"/>
            <a:r>
              <a:rPr lang="en-US" dirty="0"/>
              <a:t>Access Apps over internet via automatically provisioned FQDN</a:t>
            </a:r>
          </a:p>
          <a:p>
            <a:pPr lvl="2"/>
            <a:r>
              <a:rPr lang="en-US" dirty="0"/>
              <a:t>Optionally connect Apps to VNET (combine with ExpressRoute or VPN Gateway)</a:t>
            </a:r>
          </a:p>
          <a:p>
            <a:pPr lvl="2"/>
            <a:r>
              <a:rPr lang="en-US" b="0" i="0" dirty="0">
                <a:effectLst/>
                <a:latin typeface="PS TT Commons Roman"/>
              </a:rPr>
              <a:t>Use Azure Files for persistent storage (mounted File Shares backed by Azure Storage)</a:t>
            </a:r>
          </a:p>
          <a:p>
            <a:pPr lvl="2"/>
            <a:r>
              <a:rPr lang="en-US" b="0" i="0" dirty="0">
                <a:effectLst/>
                <a:latin typeface="PS TT Commons Roman"/>
              </a:rPr>
              <a:t>Define Restart policy - always, on failure and never</a:t>
            </a:r>
          </a:p>
          <a:p>
            <a:pPr lvl="1"/>
            <a:r>
              <a:rPr lang="en-US" b="0" i="0" dirty="0">
                <a:effectLst/>
                <a:latin typeface="PS TT Commons Roman"/>
              </a:rPr>
              <a:t>ACI is most affective for simple Apps, Task Automation, Build Jobs</a:t>
            </a:r>
          </a:p>
          <a:p>
            <a:pPr lvl="1"/>
            <a:r>
              <a:rPr lang="en-US" b="0" i="0" dirty="0">
                <a:effectLst/>
                <a:latin typeface="PS TT Commons Roman"/>
              </a:rPr>
              <a:t>Deployed in Groups (Share Host Machine, LAN, Storage and Lifecycle)</a:t>
            </a:r>
          </a:p>
          <a:p>
            <a:pPr lvl="1"/>
            <a:r>
              <a:rPr lang="en-US" b="0" i="0" dirty="0">
                <a:effectLst/>
                <a:latin typeface="PS TT Commons Roman"/>
              </a:rPr>
              <a:t>Combine Main App Container with Supporting Containers (e.g. Logging) to construct complex Apps</a:t>
            </a:r>
          </a:p>
          <a:p>
            <a:pPr lvl="1"/>
            <a:r>
              <a:rPr lang="en-US" dirty="0">
                <a:latin typeface="PS TT Commons Roman"/>
              </a:rPr>
              <a:t>For Full Container orchestration use Azure Kubernetes Service</a:t>
            </a:r>
          </a:p>
          <a:p>
            <a:pPr marL="231775" lvl="1" indent="0">
              <a:buNone/>
            </a:pPr>
            <a:endParaRPr lang="en-US" b="0" i="0" dirty="0">
              <a:effectLst/>
              <a:latin typeface="PS TT Commons Roman"/>
            </a:endParaRPr>
          </a:p>
          <a:p>
            <a:pPr lvl="2"/>
            <a:endParaRPr lang="en-US" b="0" i="0" dirty="0">
              <a:effectLst/>
              <a:latin typeface="PS TT Commons Roman"/>
            </a:endParaRPr>
          </a:p>
          <a:p>
            <a:pPr lvl="2"/>
            <a:endParaRPr lang="en-US" b="0" i="0" dirty="0">
              <a:effectLst/>
              <a:latin typeface="PS TT Commons Roman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8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1498</TotalTime>
  <Words>612</Words>
  <Application>Microsoft Office PowerPoint</Application>
  <PresentationFormat>Custom</PresentationFormat>
  <Paragraphs>121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PS TT Commons Roman</vt:lpstr>
      <vt:lpstr>Digital Blue Tunnel 16x9</vt:lpstr>
      <vt:lpstr>AZ-204: Develop Compute Solutions</vt:lpstr>
      <vt:lpstr>Overview</vt:lpstr>
      <vt:lpstr>Provisioning and Configuring Azure Virtual Machines</vt:lpstr>
      <vt:lpstr>Understanding, Creating and Deploying ARM Templates</vt:lpstr>
      <vt:lpstr>Creating and Running Containers in Azure </vt:lpstr>
      <vt:lpstr>Creating and Running Containers in Azure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AZ-204 - Develop Compute Solutions</dc:title>
  <dc:creator>Sergiy Nagorny</dc:creator>
  <cp:lastModifiedBy>Sergiy Nagorny</cp:lastModifiedBy>
  <cp:revision>2</cp:revision>
  <dcterms:created xsi:type="dcterms:W3CDTF">2023-09-04T09:43:58Z</dcterms:created>
  <dcterms:modified xsi:type="dcterms:W3CDTF">2023-09-05T10:42:25Z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