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8" r:id="rId4"/>
    <p:sldId id="269" r:id="rId5"/>
    <p:sldId id="265" r:id="rId6"/>
    <p:sldId id="267" r:id="rId7"/>
    <p:sldId id="264" r:id="rId8"/>
    <p:sldId id="266" r:id="rId9"/>
    <p:sldId id="261" r:id="rId10"/>
    <p:sldId id="262" r:id="rId11"/>
    <p:sldId id="263" r:id="rId12"/>
    <p:sldId id="260" r:id="rId13"/>
    <p:sldId id="25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F5AF9-E0E4-412F-9CEE-10267D9852AD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801A2-0481-4468-9B05-32917B7CE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58D8E-F422-4D46-B9BB-B3A76B2F7B85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6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2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84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5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4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0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BC4-E72D-408C-8195-11FD306C4069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A347-7A5B-4D14-8C4B-9687F37B0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4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1078173" y="2130426"/>
            <a:ext cx="10345003" cy="3592513"/>
          </a:xfrm>
        </p:spPr>
        <p:txBody>
          <a:bodyPr rtlCol="0">
            <a:normAutofit fontScale="90000"/>
          </a:bodyPr>
          <a:lstStyle/>
          <a:p>
            <a:pPr>
              <a:lnSpc>
                <a:spcPct val="110000"/>
              </a:lnSpc>
              <a:defRPr/>
            </a:pPr>
            <a:r>
              <a:rPr lang="ru-RU" sz="4000" b="1" dirty="0">
                <a:latin typeface="Times New Roman"/>
                <a:cs typeface="Times New Roman"/>
              </a:rPr>
              <a:t>Метод обработки тестовых артефактов тестирования индикации с использованием регулярных </a:t>
            </a:r>
            <a:r>
              <a:rPr lang="ru-RU" sz="4000" b="1" dirty="0" smtClean="0">
                <a:latin typeface="Times New Roman"/>
                <a:cs typeface="Times New Roman"/>
              </a:rPr>
              <a:t>выражений</a:t>
            </a:r>
            <a:br>
              <a:rPr lang="ru-RU" sz="4000" b="1" dirty="0" smtClean="0">
                <a:latin typeface="Times New Roman"/>
                <a:cs typeface="Times New Roman"/>
              </a:rPr>
            </a:br>
            <a:r>
              <a:rPr lang="ru-RU" sz="4000" b="1" dirty="0">
                <a:latin typeface="Times New Roman"/>
                <a:cs typeface="Times New Roman"/>
              </a:rPr>
              <a:t/>
            </a:r>
            <a:br>
              <a:rPr lang="ru-RU" sz="4000" b="1" dirty="0">
                <a:latin typeface="Times New Roman"/>
                <a:cs typeface="Times New Roman"/>
              </a:rPr>
            </a:br>
            <a:r>
              <a:rPr lang="ru-RU" sz="3100" dirty="0">
                <a:latin typeface="Times New Roman"/>
                <a:cs typeface="Times New Roman"/>
              </a:rPr>
              <a:t>Квалификационная работа бакалавра</a:t>
            </a:r>
            <a:br>
              <a:rPr lang="ru-RU" sz="3100" dirty="0">
                <a:latin typeface="Times New Roman"/>
                <a:cs typeface="Times New Roman"/>
              </a:rPr>
            </a:br>
            <a:endParaRPr lang="ru-RU" sz="3100" dirty="0">
              <a:latin typeface="Times New Roman"/>
              <a:cs typeface="Times New Roman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8173" y="5722938"/>
            <a:ext cx="10345003" cy="9064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Студент: 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Кукуев Сергей Александрович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старший преподаватель, Павельев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Александр Анатольевич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5351464" y="76200"/>
            <a:ext cx="1311275" cy="15763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данные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описании одного набора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сигналов: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замечаний: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200 штук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и описание: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24 часов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 в описании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сигналов одного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замечаний: до 3000 штук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и описание: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280 часов (2 чел-месяцев)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1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времени алгоритма чтения данных тестовых артефактов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79531"/>
              </p:ext>
            </p:extLst>
          </p:nvPr>
        </p:nvGraphicFramePr>
        <p:xfrm>
          <a:off x="838199" y="1690688"/>
          <a:ext cx="10352965" cy="4473591"/>
        </p:xfrm>
        <a:graphic>
          <a:graphicData uri="http://schemas.openxmlformats.org/drawingml/2006/table">
            <a:tbl>
              <a:tblPr firstRow="1" firstCol="1" bandRow="1"/>
              <a:tblGrid>
                <a:gridCol w="5172982"/>
                <a:gridCol w="1443202"/>
                <a:gridCol w="1818566"/>
                <a:gridCol w="1918215"/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протокола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Кол-во сигналов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оптимизации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 оптимизации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МФИ-10ВМ_КСС_ПА_20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500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2,05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МФИ-10ВМ_ПЛТ_ПА_5_6_7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7,378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4,29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МФИ-10ВМ_РЛС_ПА_5_6_7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МФИ-10ВМ_АСП_5_6_7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 500 до 1000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20,57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12,59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МФИ-10ВМ_ИОС_АСП_5_6_7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33,19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16,04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МФИ-10ВМ_ПА_1_2_3_4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8,67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МФИ-10ВМ_ИСПР_ПА_5_6_7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 1000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796,1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397,81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МФИ-10ВМ_МФП_ПА_5_6_7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153,7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98,49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МФИ-10ВМ_НВГ_ПА_5_6_7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50,17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25,69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ПИВ МФИ-10ВМ_ПА_8...21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102,1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53,66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Весь</a:t>
                      </a:r>
                      <a:r>
                        <a:rPr lang="ru-RU" sz="18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проект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~10000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en-US" sz="1800" b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1188,838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80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621,65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обработки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тестовых артефактов 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наборов регулярных выражений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протестировано программное обеспечение, реализующее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метод;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Оптимизирован алгоритм чтения данных тестового артефакта;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экспериментальное исследование разработанного метода.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4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4678" y="257606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обработки сигнала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716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PAR=NP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параметров"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SET=7131:75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WDADDR = 1,10,19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VALDESCR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UNSIGNED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MIN = 75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MAX = 75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MSB = 512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END_VALDESCR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COMMENT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"NP=75"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END_COMMENT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END_PAR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57800" y="207163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PAR=CONNECT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NAME="Признак индикации связи"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SET=7131:75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WDADDR = 2,4,5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COMMENT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"00 - не отображается,"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"01 - связь с БЦВМ №1;"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"10 - связь с БЦВМ №2,"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"11 - резерв"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END_COMMENT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END_PAR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7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таблицы тестового артефакта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31232"/>
              </p:ext>
            </p:extLst>
          </p:nvPr>
        </p:nvGraphicFramePr>
        <p:xfrm>
          <a:off x="363940" y="1690688"/>
          <a:ext cx="11464119" cy="49844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503"/>
                <a:gridCol w="2717848"/>
                <a:gridCol w="1705883"/>
                <a:gridCol w="856556"/>
                <a:gridCol w="939681"/>
                <a:gridCol w="986667"/>
                <a:gridCol w="737288"/>
                <a:gridCol w="813187"/>
                <a:gridCol w="2374506"/>
              </a:tblGrid>
              <a:tr h="5431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№ п/п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>
                          <a:effectLst/>
                        </a:rPr>
                        <a:t>Наименование параметра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Обозначение сигнала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>
                          <a:effectLst/>
                        </a:rPr>
                        <a:t>Размерность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>
                          <a:effectLst/>
                        </a:rPr>
                        <a:t>Минимальное значение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>
                          <a:effectLst/>
                        </a:rPr>
                        <a:t>Максимальное значение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>
                          <a:effectLst/>
                        </a:rPr>
                        <a:t>Цена старшего разряда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 err="1">
                          <a:effectLst/>
                        </a:rPr>
                        <a:t>Используе-мые</a:t>
                      </a:r>
                      <a:r>
                        <a:rPr lang="ru-RU" sz="1200" u="none" strike="noStrike" dirty="0">
                          <a:effectLst/>
                        </a:rPr>
                        <a:t> разряды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Примечание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36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26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Крен от БИНС1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KREN_BINS1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градус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-180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180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4…18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Зн-4 . </a:t>
                      </a:r>
                      <a:r>
                        <a:rPr lang="ru-RU" sz="1200" u="none" strike="noStrike" dirty="0" err="1">
                          <a:effectLst/>
                        </a:rPr>
                        <a:t>Тест.знач</a:t>
                      </a:r>
                      <a:r>
                        <a:rPr lang="ru-RU" sz="1200" u="none" strike="noStrike" dirty="0">
                          <a:effectLst/>
                        </a:rPr>
                        <a:t>. = 45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</a:tr>
              <a:tr h="236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27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 err="1">
                          <a:effectLst/>
                        </a:rPr>
                        <a:t>Тангаж</a:t>
                      </a:r>
                      <a:r>
                        <a:rPr lang="ru-RU" sz="1200" u="none" strike="noStrike" dirty="0">
                          <a:effectLst/>
                        </a:rPr>
                        <a:t> от БИНС1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TANG_BINS1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градус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-90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4…18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Зн-4 . Тест.знач. = 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</a:tr>
              <a:tr h="236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28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Крен от АГР-Л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KREN_AGR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градус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-180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180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4…18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Зн-4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</a:tr>
              <a:tr h="236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29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Тангаж от АГР-Л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TANG_AGR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градус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-90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4…18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Зн-4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</a:tr>
              <a:tr h="236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30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Счетчик исправности ПКВ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SCH_ISPR_PKV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65535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32768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4…19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</a:tr>
              <a:tr h="16213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31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Признак исправности канала связи и информации от БИНС1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ISPR_INF_BINS1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4…5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00 - канал неисправен;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01 - канал исправен, информация исправна, БИНС в режиме контроля;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10 - канал исправен, информация не исправна;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11 - канал исправен, информация исправна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</a:tr>
              <a:tr h="16213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Признак исправности канала связи и информации от БИНС2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ISPR_INF_BINS2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6…7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00 - канал неисправен;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01 - канал исправен, информация исправна, БИНС в режиме контроля;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10 - канал исправен, информация не исправна;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11 - канал исправен, информация исправна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22" marR="5522" marT="552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41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обработки тестовых артефактов тестирования индикации с использованием регулярных выражений.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для решения поставленной задачи;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собственного метода обработки тестовых артефактов тестирования индикации с использованием регулярных выражений;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Проектирование, реализация и тестирование программного обеспечения, реализующего разработанный метод;</a:t>
            </a:r>
          </a:p>
          <a:p>
            <a:pPr lvl="1">
              <a:lnSpc>
                <a:spcPct val="150000"/>
              </a:lnSpc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Экспериментальное исследование разработанного метода.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программного обеспечения встроенных вычислительных систем летательных аппаратов;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изменениях и доработках ПО;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отладку и тестирование ПО ограничено.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6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драйверов доступа к данным тестового артефакта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92480"/>
              </p:ext>
            </p:extLst>
          </p:nvPr>
        </p:nvGraphicFramePr>
        <p:xfrm>
          <a:off x="1967552" y="2016694"/>
          <a:ext cx="8256895" cy="3253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275"/>
                <a:gridCol w="2186121"/>
                <a:gridCol w="1939647"/>
                <a:gridCol w="2463852"/>
              </a:tblGrid>
              <a:tr h="9994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Стабильность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Доступ</a:t>
                      </a:r>
                      <a:r>
                        <a:rPr lang="ru-RU" baseline="0" dirty="0" smtClean="0"/>
                        <a:t> к нереляционным типам данных</a:t>
                      </a:r>
                      <a:endParaRPr lang="ru-RU" dirty="0"/>
                    </a:p>
                  </a:txBody>
                  <a:tcPr anchor="ctr"/>
                </a:tc>
              </a:tr>
              <a:tr h="751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1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OLE DB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-/+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751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-/+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-/+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 работы программного обеспечения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365" y="1690688"/>
            <a:ext cx="9411269" cy="49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 набора сигналов (А1)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15" y="1690688"/>
            <a:ext cx="6354170" cy="50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метода обработки тестовых артефактов с использованием регулярных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выражений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076" y="1690688"/>
            <a:ext cx="9233848" cy="50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проверки параметров на наборе ошибочных регулярных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19" y="2113768"/>
            <a:ext cx="10774962" cy="37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взаимосвязей модулей ПО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106" y="1690688"/>
            <a:ext cx="8073788" cy="51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5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452</Words>
  <Application>Microsoft Office PowerPoint</Application>
  <PresentationFormat>Широкоэкранный</PresentationFormat>
  <Paragraphs>190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Метод обработки тестовых артефактов тестирования индикации с использованием регулярных выражений  Квалификационная работа бакалавра </vt:lpstr>
      <vt:lpstr>Цель и задачи работы</vt:lpstr>
      <vt:lpstr>Актуальность</vt:lpstr>
      <vt:lpstr>Сравнение драйверов доступа к данным тестового артефакта</vt:lpstr>
      <vt:lpstr>Описание процесса работы программного обеспечения</vt:lpstr>
      <vt:lpstr>Алгоритм чтения набора сигналов (А1)</vt:lpstr>
      <vt:lpstr>Алгоритм метода обработки тестовых артефактов с использованием регулярных выражений (A2)</vt:lpstr>
      <vt:lpstr>Алгоритм проверки параметров на наборе ошибочных регулярных выражений</vt:lpstr>
      <vt:lpstr>Структура взаимосвязей модулей ПО</vt:lpstr>
      <vt:lpstr>Статистические данные </vt:lpstr>
      <vt:lpstr>Оценка времени алгоритма чтения данных тестовых артефактов</vt:lpstr>
      <vt:lpstr>Выводы по работе</vt:lpstr>
      <vt:lpstr>Спасибо за внимание!</vt:lpstr>
      <vt:lpstr>Пример обработки сигнала</vt:lpstr>
      <vt:lpstr>Пример таблицы тестового артефакта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обработки тестовых артефактов тестирования индикации с использованием регулярных выражений  Квалификационная работа бакалавра </dc:title>
  <dc:creator>Сергей Кукуев</dc:creator>
  <cp:lastModifiedBy>Сергей Кукуев</cp:lastModifiedBy>
  <cp:revision>32</cp:revision>
  <dcterms:created xsi:type="dcterms:W3CDTF">2017-06-13T11:48:48Z</dcterms:created>
  <dcterms:modified xsi:type="dcterms:W3CDTF">2017-06-14T20:40:27Z</dcterms:modified>
</cp:coreProperties>
</file>