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ore1.xml" ContentType="application/vnd.openxmlformats-package.core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59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5" r:id="rId41"/>
    <p:sldId id="306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7" r:id="rId53"/>
    <p:sldId id="300" r:id="rId54"/>
    <p:sldId id="301" r:id="rId55"/>
    <p:sldId id="302" r:id="rId56"/>
    <p:sldId id="303" r:id="rId57"/>
    <p:sldId id="304" r:id="rId5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31F81-6E6D-4F19-9CCF-EF1CF477E223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76B1-44F3-41A0-8321-A459EDFC74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76B1-44F3-41A0-8321-A459EDFC7438}" type="slidenum">
              <a:rPr lang="ru-RU" smtClean="0"/>
              <a:t>43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652ADB0-FF1F-4DDC-BA8D-9D38BF0423A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E2D531-D8A0-4B02-A903-731E749F386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228FCCB-A953-4D79-834D-304505CFA4B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54025A4-4B77-46FB-8F3C-1FC6C80E5E5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65C884-4972-45A5-B24C-17CA47D4C82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4F2F6C9-D2B4-4FCD-AAC9-42DADA94743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A6294A4-6C1C-4909-993F-FE259A02542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1394F78-C74E-483F-8F45-95DE6FCAFA5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2DCACCE-222D-42B2-BACE-6962F975C97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C535EE-489D-4A06-8F88-C70C8BF02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076DAB-DD87-44DE-89DF-A6864D45E5E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307072F-58D6-4469-B113-2367AA221A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2B0B6E-04AE-4B28-BDB4-9E1B0BE5702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B8736C-6AAC-41E5-AC59-70183F1D9EB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AE0C65-D8E6-4205-9E42-BF0CFAA7791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4AF858-8BD2-4BB2-A77F-12BE9D98D26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2D76ED-E96C-4BEC-AC65-6ADA1232DC3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EEAF97-194D-4BF2-A64C-4F7CA1F15DD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06F268-B42E-49E2-8B4D-A3BB93969EA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AC9A45-605C-4B22-BE50-628C971F510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E85807-2493-48EE-AAA1-EA6759FA801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3DEA91-B721-419B-BA90-F1D520B5424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5E740B-BA12-4F07-ADF3-A142CBB1B4A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9CC47E-4870-4A75-A03D-6B9CC1229F4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1D79AB-A907-4E80-8DAF-5F6101FE71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C80650-9C65-4535-97FE-A0666DD6943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97F0B5-93E9-4058-BDBE-5C20BDEE62B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FAE8F8-7827-40E3-BE6F-869EABC277F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05DC09-8552-48E5-A6EF-B06552D1180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1FCD7C-60CB-468E-8CB7-075ACC9A461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3244CE-71EE-49EE-87BB-7850FDB9053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D4DDE4-49D7-4621-8D97-4EC9C9405E2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A7CA60-8EE1-4985-A863-5EC1C0CD6F0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39C706-BEE9-4E46-9CB0-44AAE2B9B31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619A7D-833C-466E-9EE8-0476E1E1EAA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9871E5-09F8-49BD-8D0D-E5FC29E2C71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1C8B64-AA7B-46C9-8041-E0187D6E0C8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434876C-36CB-48DB-A71D-08647235426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EDB1413-B606-46BC-8125-E0FBEBA0D71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91D495D-9F78-4ECF-B2A1-0EBD7D329BC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C6822D6-6115-496E-A406-D1719C78914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651600" y="4733280"/>
            <a:ext cx="7705800" cy="1028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78570E6-3EBD-49DF-992A-47CE59070CB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854AD8E-05AF-4C28-8333-6AA6DADBE94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3CF93C6-C510-4586-A25C-F4065B9DB67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7A9D497-7F42-4B66-931F-E8005FFDC9C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23E5B5C-C8B1-47A2-8076-4F90A8F0C2C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1C0176F-0EE9-4371-BD14-F7A03C1CBDB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53F1A96-14F3-4DEE-81B7-345C692A7FF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4"/>
          <a:srcRect l="100" r="100"/>
          <a:stretch/>
        </p:blipFill>
        <p:spPr>
          <a:xfrm>
            <a:off x="-18000" y="-10080"/>
            <a:ext cx="9194400" cy="518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9280" cy="237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0400" y="1784880"/>
            <a:ext cx="7935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5F959A-FF22-4EE8-B9C9-1B22BC37867C}" type="slidenum">
              <a:rPr lang="ru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58DE2E-2E30-488A-BA19-EC34A6103747}" type="slidenum">
              <a:rPr lang="ru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20120" cy="198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D3F7B59-7B17-4F87-81D2-60EF3E7F6354}" type="slidenum">
              <a:rPr lang="ru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4" name="Google Shape;31;p7"/>
          <p:cNvPicPr/>
          <p:nvPr/>
        </p:nvPicPr>
        <p:blipFill>
          <a:blip r:embed="rId1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0400" y="14263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B805230-9393-4C38-8152-7FC1797A1733}" type="slidenum">
              <a:rPr lang="ru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960" cy="48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1" strike="noStrike" spc="-1" dirty="0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lang="ru-RU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9280" cy="237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" sz="5600" b="1" strike="noStrike" spc="-1" dirty="0">
                <a:solidFill>
                  <a:schemeClr val="lt1"/>
                </a:solidFill>
                <a:latin typeface="Roboto"/>
                <a:ea typeface="Roboto"/>
              </a:rPr>
              <a:t>Онлайн</a:t>
            </a:r>
            <a:endParaRPr lang="ru-RU" sz="5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" sz="5600" b="1" strike="noStrike" spc="-1" dirty="0">
                <a:solidFill>
                  <a:schemeClr val="lt1"/>
                </a:solidFill>
                <a:latin typeface="Roboto"/>
                <a:ea typeface="Roboto"/>
              </a:rPr>
              <a:t>образование</a:t>
            </a:r>
            <a:endParaRPr lang="ru-RU" sz="5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Основы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Прямоугольник 1"/>
          <p:cNvSpPr/>
          <p:nvPr/>
        </p:nvSpPr>
        <p:spPr>
          <a:xfrm>
            <a:off x="500400" y="1202040"/>
            <a:ext cx="809712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ip route [Destination prefix] [Destination prefix mask] [address or interface] [metric] [permanent] [tag] [name] [track]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Destination prefix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Destination prefix mask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address or interface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Metric –1-255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Permanent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Name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Tag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Track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Основы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Прямоугольник 1"/>
          <p:cNvSpPr/>
          <p:nvPr/>
        </p:nvSpPr>
        <p:spPr>
          <a:xfrm>
            <a:off x="500400" y="1202040"/>
            <a:ext cx="8097120" cy="276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default-gateway 100.0.0.19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0.0.0.0 0.0.0.0 100.0.0.19 {metric} {name}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0.0.0.0 0.0.0.0 DHCP {metric}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172.20.0.0 255.255.255.0 10.19.17.2 10 name R17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172.20.0.0 255.255.255.0 10.19.20.2 15 name R20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172.20.0.0 255.255.255.0 10.19.18.2 15 name R18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172.20.0.0 255.255.255.0 ethernet0/2 10 name R17*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172.20.0.0 255.255.255.0 ethernet0/3 15 name R20*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 route 172.20.0.0 255.255.255.0 ethernet0/1 15 name R18*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Основы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Прямоугольник 1"/>
          <p:cNvSpPr/>
          <p:nvPr/>
        </p:nvSpPr>
        <p:spPr>
          <a:xfrm>
            <a:off x="500400" y="1202040"/>
            <a:ext cx="8097120" cy="252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::/0 2001::1 {metric} {name} 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::/0 ethernet0/0 {ipv6 address} {metric} {name}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20FF:CCFF:0:1::/64 20FF:CCFF:0:17::1 10 name R17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20FF:CCFF:0:2::/64 20FF:CCFF:0:18::1 10 name R18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20FF:CCFF:0:3::/64 20FF:CCFF:0:19::1 10 name R19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20FF:CCFF:0:1::/64 ethernet0/2 10 name R17*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20FF:CCFF:0:2::/64 ethernet0/3 15 name R20*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Arial"/>
              </a:rPr>
              <a:t>ipv6 route 20FF:CCFF:0:3::/64 ethernet0/1 15 name R18*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rgbClr val="FFFFFF"/>
                </a:solidFill>
                <a:latin typeface="Roboto"/>
                <a:ea typeface="Roboto"/>
              </a:rPr>
              <a:t>Маршрутные карты</a:t>
            </a: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Прямоугольник 1"/>
          <p:cNvSpPr/>
          <p:nvPr/>
        </p:nvSpPr>
        <p:spPr>
          <a:xfrm>
            <a:off x="500400" y="1202040"/>
            <a:ext cx="80971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Route-map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маршрутная карта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Назначение: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Управление протоколами маршрутизации и потоками трафика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(PBR/Routing protocols/NAT)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Модификация сетевых атрибутов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(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как пакетов, так и маршрутов)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Основной и незаменимый инструмент в настройке BGP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Прямоугольник 1"/>
          <p:cNvSpPr/>
          <p:nvPr/>
        </p:nvSpPr>
        <p:spPr>
          <a:xfrm>
            <a:off x="500034" y="1071552"/>
            <a:ext cx="80971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Особенности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По сути являются списком инструкций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Используют логику IF-ELSE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Сканирование списка прерывается после первой инструкции, соответствующей критерию поиска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Разделяется на пункты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clause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) с порядковыми номерами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Последним пунктом в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route-map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всегда предполагается запрещающий пункт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Route-map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может использовать ACL, но не наоборот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Прямоугольник 1"/>
          <p:cNvSpPr/>
          <p:nvPr/>
        </p:nvSpPr>
        <p:spPr>
          <a:xfrm>
            <a:off x="500400" y="1202040"/>
            <a:ext cx="80971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Компоненты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Пункт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(clause) route-map, имеет порядковый номер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(IF)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критерий, по которому сопоставляется пакет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(префикс, порт, протокол и т.д.)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Действие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(THEN)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permit | deny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Опциональное действие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(THEN)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– манипуляция над пакетом или маршрутом (добавление, изменение или удаление характеристик пакета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/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маршрута)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Picture 3"/>
          <p:cNvPicPr/>
          <p:nvPr/>
        </p:nvPicPr>
        <p:blipFill>
          <a:blip r:embed="rId2"/>
          <a:stretch/>
        </p:blipFill>
        <p:spPr>
          <a:xfrm>
            <a:off x="142200" y="1533240"/>
            <a:ext cx="8859240" cy="207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Прямоугольник 1"/>
          <p:cNvSpPr/>
          <p:nvPr/>
        </p:nvSpPr>
        <p:spPr>
          <a:xfrm>
            <a:off x="500400" y="1202040"/>
            <a:ext cx="8097120" cy="21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Arial"/>
              </a:rPr>
              <a:t>route-map-name</a:t>
            </a:r>
            <a:r>
              <a:rPr lang="ru-RU" sz="1800" b="0" i="1" strike="noStrike" spc="-1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[permit | deny] [sequence-number]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Permit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действие по умолчанию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Sequence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– по умолчанию начинается с 10. Шаг 10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Если не задано никаких правил – попадают все пакеты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Прямоугольник 1"/>
          <p:cNvSpPr/>
          <p:nvPr/>
        </p:nvSpPr>
        <p:spPr>
          <a:xfrm>
            <a:off x="500400" y="999000"/>
            <a:ext cx="809712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10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ACL-ONE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deny 20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ACL-TWO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30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ACL-THREE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set metric 20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40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!Обязательно. Иначе остальные префиксы будут заблокированы. Аналогия с ACL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635840" y="772200"/>
            <a:ext cx="7935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2100" b="1" strike="noStrike" spc="-1" dirty="0">
                <a:solidFill>
                  <a:schemeClr val="dk1"/>
                </a:solidFill>
                <a:latin typeface="Roboto"/>
                <a:ea typeface="Roboto"/>
              </a:rPr>
              <a:t>Проверить, идет ли запись</a:t>
            </a:r>
            <a:endParaRPr lang="ru-RU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5120" cy="129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4000" b="1" strike="noStrike" spc="-1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lang="ru-RU" sz="4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4000" b="1" strike="noStrike" spc="-1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lang="ru-RU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77;p17"/>
          <p:cNvPicPr/>
          <p:nvPr/>
        </p:nvPicPr>
        <p:blipFill>
          <a:blip r:embed="rId2" cstate="print"/>
          <a:srcRect l="96" r="96"/>
          <a:stretch/>
        </p:blipFill>
        <p:spPr>
          <a:xfrm>
            <a:off x="880920" y="1032480"/>
            <a:ext cx="641880" cy="320760"/>
          </a:xfrm>
          <a:prstGeom prst="rect">
            <a:avLst/>
          </a:prstGeom>
          <a:ln w="0">
            <a:noFill/>
          </a:ln>
        </p:spPr>
      </p:pic>
      <p:pic>
        <p:nvPicPr>
          <p:cNvPr id="277" name="Google Shape;78;p17"/>
          <p:cNvPicPr/>
          <p:nvPr/>
        </p:nvPicPr>
        <p:blipFill>
          <a:blip r:embed="rId3" cstate="print"/>
          <a:stretch/>
        </p:blipFill>
        <p:spPr>
          <a:xfrm>
            <a:off x="872280" y="3520080"/>
            <a:ext cx="525240" cy="525240"/>
          </a:xfrm>
          <a:prstGeom prst="rect">
            <a:avLst/>
          </a:prstGeom>
          <a:ln w="0">
            <a:noFill/>
          </a:ln>
        </p:spPr>
      </p:pic>
      <p:sp>
        <p:nvSpPr>
          <p:cNvPr id="278" name="Google Shape;79;p17"/>
          <p:cNvSpPr/>
          <p:nvPr/>
        </p:nvSpPr>
        <p:spPr>
          <a:xfrm>
            <a:off x="1514160" y="3459600"/>
            <a:ext cx="2999520" cy="8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chemeClr val="dk1"/>
                </a:solidFill>
                <a:latin typeface="Roboto"/>
                <a:ea typeface="Roboto"/>
              </a:rPr>
              <a:t>Ставим “+”, если все хорошо</a:t>
            </a:r>
            <a:r>
              <a:rPr sz="1500"/>
              <a:t/>
            </a:r>
            <a:br>
              <a:rPr sz="1500"/>
            </a:br>
            <a:r>
              <a:rPr lang="ru" sz="1500" b="0" strike="noStrike" spc="-1">
                <a:solidFill>
                  <a:schemeClr val="dk1"/>
                </a:solidFill>
                <a:latin typeface="Roboto"/>
                <a:ea typeface="Roboto"/>
              </a:rPr>
              <a:t>“-”, если есть проблемы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match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Прямоугольник 1"/>
          <p:cNvSpPr/>
          <p:nvPr/>
        </p:nvSpPr>
        <p:spPr>
          <a:xfrm>
            <a:off x="500400" y="1107000"/>
            <a:ext cx="8097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interface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–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проверяется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inbound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интерфейс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Picture 5"/>
          <p:cNvPicPr/>
          <p:nvPr/>
        </p:nvPicPr>
        <p:blipFill>
          <a:blip r:embed="rId2"/>
          <a:stretch/>
        </p:blipFill>
        <p:spPr>
          <a:xfrm>
            <a:off x="775800" y="1584360"/>
            <a:ext cx="7546320" cy="297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match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Прямоугольник 1"/>
          <p:cNvSpPr/>
          <p:nvPr/>
        </p:nvSpPr>
        <p:spPr>
          <a:xfrm>
            <a:off x="500400" y="1107000"/>
            <a:ext cx="80971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ip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address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—указывается номер или имя ACL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ip address prefix-list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указывается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prefix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лист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Picture 3"/>
          <p:cNvPicPr/>
          <p:nvPr/>
        </p:nvPicPr>
        <p:blipFill>
          <a:blip r:embed="rId2"/>
          <a:stretch/>
        </p:blipFill>
        <p:spPr>
          <a:xfrm>
            <a:off x="1422360" y="1855080"/>
            <a:ext cx="5609520" cy="295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match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Прямоугольник 1"/>
          <p:cNvSpPr/>
          <p:nvPr/>
        </p:nvSpPr>
        <p:spPr>
          <a:xfrm>
            <a:off x="500400" y="1093680"/>
            <a:ext cx="8097120" cy="29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ip next-hop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проверяется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next-hop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маршрута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ip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route-source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—проверяется IP-адрес маршрутизатора, который анонсирует маршрут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metric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—проверяется метрика маршрута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route-type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проверяется тип маршрута (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external, internal, level-1, level-2, local, nssa-external)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match tag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—проверяется тег установленный для маршрута ранее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</a:t>
            </a: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Пример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Прямоугольник 1"/>
          <p:cNvSpPr/>
          <p:nvPr/>
        </p:nvSpPr>
        <p:spPr>
          <a:xfrm>
            <a:off x="500400" y="1093680"/>
            <a:ext cx="80971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10 !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(or)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ACL-ONE ACL-TWO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20!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(and)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ACL-TRHEE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metric 500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deny 30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</a:t>
            </a: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Пример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Прямоугольник 1"/>
          <p:cNvSpPr/>
          <p:nvPr/>
        </p:nvSpPr>
        <p:spPr>
          <a:xfrm>
            <a:off x="500400" y="1093680"/>
            <a:ext cx="809712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ip access-list standard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Arial"/>
              </a:rPr>
              <a:t>ACL1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deny 172.16.1.0 0.0.0.255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permit any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ip access-list standard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Arial"/>
              </a:rPr>
              <a:t>ACL2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permit 172.16.1.0 0.0.0.255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10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Arial"/>
              </a:rPr>
              <a:t>ACL2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set metric 20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route-map TEST permit 20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match ip address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Arial"/>
              </a:rPr>
              <a:t>ACL1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Arial"/>
              </a:rPr>
              <a:t> set metric 30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set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Прямоугольник 1"/>
          <p:cNvSpPr/>
          <p:nvPr/>
        </p:nvSpPr>
        <p:spPr>
          <a:xfrm>
            <a:off x="500400" y="1227240"/>
            <a:ext cx="809712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set level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указывает в какую базу данных будет перераспределен маршрут (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level-1, level-2, level-1-2, stub-area, backbone)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set metric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—устанавливает метрику маршрута,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set metric-type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устанавливает тип маршрута для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OSPF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и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IS-IS (external, internal, type-1, type-2),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set tag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—устанавливает тег для маршрута.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Route map | set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Прямоугольник 1"/>
          <p:cNvSpPr/>
          <p:nvPr/>
        </p:nvSpPr>
        <p:spPr>
          <a:xfrm>
            <a:off x="500400" y="1066320"/>
            <a:ext cx="8097120" cy="379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set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ip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next-hop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адрес следующего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хопа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Приоритет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выше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чем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у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маршрутизации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set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interface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интерфейс, из которого будет выходить пакет (только для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point-to-point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). Приоритет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выше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чем у таблицы маршрутизации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set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ip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default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next-hop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адрес следующего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хопа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 Приоритет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ниже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чем у таблицы маршрутизации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set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default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interface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-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адрес следующего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хопа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(только для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point-to-point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). Приоритет 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ниже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чем у таблицы маршрутизации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set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ip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precedence</a:t>
            </a: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—устанавливает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IP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приоритет пакета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600" b="1" strike="noStrike" spc="-1">
                <a:solidFill>
                  <a:schemeClr val="lt1"/>
                </a:solidFill>
                <a:latin typeface="Roboto"/>
                <a:ea typeface="Roboto"/>
              </a:rPr>
              <a:t>PBR</a:t>
            </a:r>
            <a:endParaRPr lang="ru-RU" sz="4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PBR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Прямоугольник 1"/>
          <p:cNvSpPr/>
          <p:nvPr/>
        </p:nvSpPr>
        <p:spPr>
          <a:xfrm>
            <a:off x="500400" y="1190880"/>
            <a:ext cx="7880040" cy="21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Классическая маршрутизация 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–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форвардинг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на основании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IP 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адреса назначения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PBR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– </a:t>
            </a:r>
            <a:r>
              <a:rPr lang="ru-RU" spc="-1" dirty="0" err="1">
                <a:solidFill>
                  <a:srgbClr val="000000"/>
                </a:solidFill>
                <a:latin typeface="Courier New"/>
                <a:ea typeface="Arial"/>
              </a:rPr>
              <a:t>форвардинг</a:t>
            </a:r>
            <a:r>
              <a:rPr lang="ru-RU" spc="-1" dirty="0">
                <a:solidFill>
                  <a:srgbClr val="000000"/>
                </a:solidFill>
                <a:latin typeface="Courier New"/>
                <a:ea typeface="Arial"/>
              </a:rPr>
              <a:t> на 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основании чего угодно, что можно сконфигурировать в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 map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PBR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Прямоугольник 1"/>
          <p:cNvSpPr/>
          <p:nvPr/>
        </p:nvSpPr>
        <p:spPr>
          <a:xfrm>
            <a:off x="500400" y="1074600"/>
            <a:ext cx="824400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ru-RU" spc="-1" dirty="0">
                <a:solidFill>
                  <a:srgbClr val="000000"/>
                </a:solidFill>
                <a:latin typeface="Courier New"/>
                <a:ea typeface="Arial"/>
              </a:rPr>
              <a:t>Р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аспределение 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трафика (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management, voice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, два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ISP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Перенаправление трафика (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NAT, FW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Преподаватель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Google Shape;96;p19"/>
          <p:cNvSpPr/>
          <p:nvPr/>
        </p:nvSpPr>
        <p:spPr>
          <a:xfrm>
            <a:off x="600480" y="1370160"/>
            <a:ext cx="1492920" cy="3082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3891600" y="1153800"/>
            <a:ext cx="4391280" cy="114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600" b="1" strike="noStrike" spc="-1">
                <a:solidFill>
                  <a:schemeClr val="dk1"/>
                </a:solidFill>
                <a:latin typeface="Roboto"/>
                <a:ea typeface="Roboto"/>
              </a:rPr>
              <a:t>Тимур Искендеров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ubTitle"/>
          </p:nvPr>
        </p:nvSpPr>
        <p:spPr>
          <a:xfrm>
            <a:off x="3891600" y="1605600"/>
            <a:ext cx="5094720" cy="3158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3F3F3F"/>
                </a:solidFill>
                <a:latin typeface="Roboto"/>
                <a:ea typeface="Roboto"/>
              </a:rPr>
              <a:t>Опыт 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в ИТ – 1</a:t>
            </a:r>
            <a:r>
              <a:rPr lang="en-US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5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 лет.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ru-RU" sz="1400" b="0" strike="noStrike" spc="-1" dirty="0" smtClean="0">
                <a:solidFill>
                  <a:srgbClr val="3F3F3F"/>
                </a:solidFill>
                <a:latin typeface="Roboto"/>
                <a:ea typeface="Roboto"/>
              </a:rPr>
              <a:t>Ведущий инженер в </a:t>
            </a:r>
            <a:r>
              <a:rPr lang="en-US" sz="1400" b="0" strike="noStrike" spc="-1" dirty="0" err="1" smtClean="0">
                <a:solidFill>
                  <a:srgbClr val="3F3F3F"/>
                </a:solidFill>
                <a:latin typeface="Roboto"/>
                <a:ea typeface="Roboto"/>
              </a:rPr>
              <a:t>Luxoft</a:t>
            </a:r>
            <a:r>
              <a:rPr lang="en-US" sz="1400" b="0" strike="noStrike" spc="-1" dirty="0" smtClean="0">
                <a:solidFill>
                  <a:srgbClr val="3F3F3F"/>
                </a:solidFill>
                <a:latin typeface="Roboto"/>
                <a:ea typeface="Roboto"/>
              </a:rPr>
              <a:t>.</a:t>
            </a:r>
          </a:p>
          <a:p>
            <a:pPr>
              <a:tabLst>
                <a:tab pos="0" algn="l"/>
              </a:tabLst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Занимаюсь тестированием </a:t>
            </a:r>
            <a:r>
              <a:rPr lang="en-US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SDN 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для ЦОД </a:t>
            </a:r>
            <a:r>
              <a:rPr lang="en-US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Juniper </a:t>
            </a:r>
            <a:r>
              <a:rPr lang="en-US" sz="1400" b="0" strike="noStrike" spc="-1" dirty="0" err="1">
                <a:solidFill>
                  <a:srgbClr val="3F3F3F"/>
                </a:solidFill>
                <a:latin typeface="Roboto"/>
                <a:ea typeface="Roboto"/>
              </a:rPr>
              <a:t>Apstra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.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Работал в сфере сетевых технологий в таких компаниях как </a:t>
            </a:r>
            <a:r>
              <a:rPr lang="en-US" sz="1400" b="0" strike="noStrike" spc="-1" dirty="0" err="1">
                <a:solidFill>
                  <a:srgbClr val="3F3F3F"/>
                </a:solidFill>
                <a:latin typeface="Roboto"/>
                <a:ea typeface="Roboto"/>
              </a:rPr>
              <a:t>Ozon</a:t>
            </a:r>
            <a:r>
              <a:rPr lang="en-US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 Tech, </a:t>
            </a:r>
            <a:r>
              <a:rPr lang="ru-RU" sz="1400" b="0" strike="noStrike" spc="-1" dirty="0" err="1">
                <a:solidFill>
                  <a:srgbClr val="3F3F3F"/>
                </a:solidFill>
                <a:latin typeface="Roboto"/>
                <a:ea typeface="Roboto"/>
              </a:rPr>
              <a:t>Cisco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 </a:t>
            </a:r>
            <a:r>
              <a:rPr lang="ru-RU" sz="1400" b="0" strike="noStrike" spc="-1" dirty="0" err="1">
                <a:solidFill>
                  <a:srgbClr val="3F3F3F"/>
                </a:solidFill>
                <a:latin typeface="Roboto"/>
                <a:ea typeface="Roboto"/>
              </a:rPr>
              <a:t>Systems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, </a:t>
            </a:r>
            <a:r>
              <a:rPr lang="ru-RU" sz="1400" b="0" strike="noStrike" spc="-1" dirty="0" err="1">
                <a:solidFill>
                  <a:srgbClr val="3F3F3F"/>
                </a:solidFill>
                <a:latin typeface="Roboto"/>
                <a:ea typeface="Roboto"/>
              </a:rPr>
              <a:t>Тинькофф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 и </a:t>
            </a:r>
            <a:r>
              <a:rPr lang="ru-RU" sz="1400" b="0" strike="noStrike" spc="-1" dirty="0" err="1">
                <a:solidFill>
                  <a:srgbClr val="3F3F3F"/>
                </a:solidFill>
                <a:latin typeface="Roboto"/>
                <a:ea typeface="Roboto"/>
              </a:rPr>
              <a:t>Билайн</a:t>
            </a:r>
            <a:r>
              <a:rPr lang="ru-RU" sz="1400" b="0" strike="noStrike" spc="-1" dirty="0">
                <a:solidFill>
                  <a:srgbClr val="3F3F3F"/>
                </a:solidFill>
                <a:latin typeface="Roboto"/>
                <a:ea typeface="Roboto"/>
              </a:rPr>
              <a:t>. 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Рисунок 7"/>
          <p:cNvPicPr/>
          <p:nvPr/>
        </p:nvPicPr>
        <p:blipFill>
          <a:blip r:embed="rId2"/>
          <a:stretch/>
        </p:blipFill>
        <p:spPr>
          <a:xfrm>
            <a:off x="1001880" y="1878840"/>
            <a:ext cx="2059920" cy="2059920"/>
          </a:xfrm>
          <a:prstGeom prst="rect">
            <a:avLst/>
          </a:prstGeom>
          <a:ln w="88920" cap="sq">
            <a:solidFill>
              <a:srgbClr val="FFFFFF"/>
            </a:solidFill>
            <a:miter/>
          </a:ln>
          <a:effectLst>
            <a:outerShdw blurRad="55080" dist="18000" dir="54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 dirty="0">
                <a:solidFill>
                  <a:schemeClr val="dk1"/>
                </a:solidFill>
                <a:latin typeface="Roboto"/>
                <a:ea typeface="Roboto"/>
              </a:rPr>
              <a:t>PBR | </a:t>
            </a:r>
            <a:r>
              <a:rPr lang="en-US" sz="3100" b="1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Задачи</a:t>
            </a:r>
            <a:r>
              <a:rPr lang="en-US" sz="3100" b="1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sz="3100" b="1" strike="noStrike" spc="-1" dirty="0" err="1" smtClean="0">
                <a:solidFill>
                  <a:schemeClr val="dk1"/>
                </a:solidFill>
                <a:latin typeface="Roboto"/>
                <a:ea typeface="Roboto"/>
              </a:rPr>
              <a:t>распределения</a:t>
            </a:r>
            <a:endParaRPr lang="ru-RU" sz="3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80"/>
            <a:ext cx="641191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PBR | Задачи перенаправления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8"/>
            <a:ext cx="7259637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PBR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Прямоугольник 1"/>
          <p:cNvSpPr/>
          <p:nvPr/>
        </p:nvSpPr>
        <p:spPr>
          <a:xfrm>
            <a:off x="500400" y="1074600"/>
            <a:ext cx="7880040" cy="379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1.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Определяем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route-map-name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[permit | deny] [sequence-number]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2.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Определяем критерии отбора трафика через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match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3.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Определяем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Arial"/>
              </a:rPr>
              <a:t>next-hop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адрес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set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 next-hop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-address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4.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Применяем на входящем интерфейсе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policy route-map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route-map-name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5.* для применения к локальному трафику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маршрутизатора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1" i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1" i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ru-RU" sz="1800" b="1" i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local</a:t>
            </a:r>
            <a:r>
              <a:rPr lang="ru-RU" sz="1800" b="1" i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ru-RU" sz="1800" b="1" i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policy</a:t>
            </a:r>
            <a:r>
              <a:rPr lang="en-US" sz="1800" b="1" i="1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route-map-name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PBR | </a:t>
            </a:r>
            <a:r>
              <a:rPr lang="ru-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Пример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Прямоугольник 1"/>
          <p:cNvSpPr/>
          <p:nvPr/>
        </p:nvSpPr>
        <p:spPr>
          <a:xfrm>
            <a:off x="500400" y="1144080"/>
            <a:ext cx="788004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TEST deny 10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match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address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ACL-ONE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 TEST permit 30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match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address ACL-TWO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set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next-hop 10.12.1.1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 TEST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deny 40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 idx="4294967295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600" b="1" strike="noStrike" spc="-1">
                <a:solidFill>
                  <a:schemeClr val="lt1"/>
                </a:solidFill>
                <a:latin typeface="Roboto"/>
                <a:ea typeface="Roboto"/>
              </a:rPr>
              <a:t>Практика</a:t>
            </a:r>
            <a:endParaRPr lang="ru-RU" sz="4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pc="-1" dirty="0" smtClean="0">
                <a:solidFill>
                  <a:schemeClr val="dk1"/>
                </a:solidFill>
                <a:latin typeface="Roboto"/>
              </a:rPr>
              <a:t>PBR | </a:t>
            </a:r>
            <a:r>
              <a:rPr lang="ru-RU" sz="3100" b="1" spc="-1" dirty="0" smtClean="0">
                <a:solidFill>
                  <a:schemeClr val="dk1"/>
                </a:solidFill>
                <a:latin typeface="Roboto"/>
              </a:rPr>
              <a:t>Практик</a:t>
            </a:r>
            <a:r>
              <a:rPr lang="ru-RU" sz="3100" b="1" spc="-1" dirty="0">
                <a:solidFill>
                  <a:schemeClr val="dk1"/>
                </a:solidFill>
                <a:latin typeface="Roboto"/>
              </a:rPr>
              <a:t>а</a:t>
            </a:r>
            <a:endParaRPr lang="ru-RU" sz="3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оугольник 1"/>
          <p:cNvSpPr/>
          <p:nvPr/>
        </p:nvSpPr>
        <p:spPr>
          <a:xfrm>
            <a:off x="500400" y="1144080"/>
            <a:ext cx="78800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Дата трафик от 10.0.0.1 до 10.3.3.2 и </a:t>
            </a:r>
            <a:r>
              <a:rPr lang="ru-RU" spc="-1" dirty="0" smtClean="0">
                <a:solidFill>
                  <a:srgbClr val="000000"/>
                </a:solidFill>
                <a:latin typeface="Courier New"/>
                <a:ea typeface="Arial"/>
              </a:rPr>
              <a:t>обратно маршрутизируется стандартно </a:t>
            </a:r>
            <a:r>
              <a:rPr lang="en-US" spc="-1" dirty="0" smtClean="0">
                <a:solidFill>
                  <a:srgbClr val="000000"/>
                </a:solidFill>
                <a:latin typeface="Courier New"/>
                <a:ea typeface="Arial"/>
              </a:rPr>
              <a:t>(eth0/1)</a:t>
            </a:r>
            <a:endParaRPr lang="ru-RU" spc="-1" dirty="0" smtClean="0">
              <a:solidFill>
                <a:srgbClr val="000000"/>
              </a:solidFill>
              <a:latin typeface="Courier New"/>
              <a:ea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pc="-1" dirty="0" smtClean="0">
                <a:solidFill>
                  <a:srgbClr val="000000"/>
                </a:solidFill>
                <a:latin typeface="Courier New"/>
              </a:rPr>
              <a:t>Telnet/SSH </a:t>
            </a:r>
            <a:r>
              <a:rPr lang="ru-RU" spc="-1" dirty="0" smtClean="0">
                <a:solidFill>
                  <a:srgbClr val="000000"/>
                </a:solidFill>
                <a:latin typeface="Courier New"/>
              </a:rPr>
              <a:t>трафик </a:t>
            </a:r>
            <a:r>
              <a:rPr lang="ru-RU" spc="-1" dirty="0">
                <a:solidFill>
                  <a:srgbClr val="000000"/>
                </a:solidFill>
                <a:latin typeface="Courier New"/>
                <a:ea typeface="Arial"/>
              </a:rPr>
              <a:t>от 10.0.0.1 до 10.3.3.2 </a:t>
            </a:r>
            <a:r>
              <a:rPr lang="ru-RU" spc="-1" dirty="0" smtClean="0">
                <a:solidFill>
                  <a:srgbClr val="000000"/>
                </a:solidFill>
                <a:latin typeface="Courier New"/>
                <a:ea typeface="Arial"/>
              </a:rPr>
              <a:t>и обратно маршрутизируется по политике</a:t>
            </a:r>
            <a:r>
              <a:rPr lang="en-US" spc="-1" dirty="0" smtClean="0">
                <a:solidFill>
                  <a:srgbClr val="000000"/>
                </a:solidFill>
                <a:latin typeface="Courier New"/>
                <a:ea typeface="Arial"/>
              </a:rPr>
              <a:t> (eth0/2)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00312"/>
            <a:ext cx="56880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600" b="1" strike="noStrike" spc="-1">
                <a:solidFill>
                  <a:schemeClr val="lt1"/>
                </a:solidFill>
                <a:latin typeface="Roboto"/>
                <a:ea typeface="Roboto"/>
              </a:rPr>
              <a:t>IP SLA</a:t>
            </a:r>
            <a:endParaRPr lang="ru-RU" sz="4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Прямоугольник 1"/>
          <p:cNvSpPr/>
          <p:nvPr/>
        </p:nvSpPr>
        <p:spPr>
          <a:xfrm>
            <a:off x="500400" y="1074600"/>
            <a:ext cx="788004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Собирает различную информацию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о состоянии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сети: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Задержки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Потери пакетов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Время ответа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Jitter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Доступность приложений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Прямоугольник 1"/>
          <p:cNvSpPr/>
          <p:nvPr/>
        </p:nvSpPr>
        <p:spPr>
          <a:xfrm>
            <a:off x="500400" y="1074600"/>
            <a:ext cx="788004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SLA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поддерживает следующие тесты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dhcp DHCP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dns DNS Query Operation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ethernet Ethernet Operations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ftp FTP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http HTTP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icmp-echo ICMP Echo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icmp-jitter ICMP Jitter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path-echo Path Discovered ICMP Echo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path-jitter Path Discovered ICMP Jitter Operation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tcp-connect TCP Connect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udp-echo UDP Echo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udp-jitter UDP Jitter Operation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voipVoice Over IP Operation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Picture 3"/>
          <p:cNvPicPr/>
          <p:nvPr/>
        </p:nvPicPr>
        <p:blipFill>
          <a:blip r:embed="rId2"/>
          <a:stretch/>
        </p:blipFill>
        <p:spPr>
          <a:xfrm>
            <a:off x="1009440" y="1348920"/>
            <a:ext cx="6527880" cy="273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84;p18"/>
          <p:cNvSpPr/>
          <p:nvPr/>
        </p:nvSpPr>
        <p:spPr>
          <a:xfrm>
            <a:off x="630000" y="2716200"/>
            <a:ext cx="1033560" cy="1983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20120" cy="198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Маршрутизация на основе политик</a:t>
            </a:r>
            <a:r>
              <a:rPr sz="3200"/>
              <a:t/>
            </a:r>
            <a:br>
              <a:rPr sz="3200"/>
            </a:br>
            <a:r>
              <a:rPr lang="ru-RU" sz="3200" b="1" strike="noStrike" spc="-1">
                <a:solidFill>
                  <a:schemeClr val="dk1"/>
                </a:solidFill>
                <a:latin typeface="Roboto"/>
                <a:ea typeface="Roboto"/>
              </a:rPr>
              <a:t>(</a:t>
            </a:r>
            <a:r>
              <a:rPr lang="en-US" sz="3200" b="1" strike="noStrike" spc="-1">
                <a:solidFill>
                  <a:schemeClr val="dk1"/>
                </a:solidFill>
                <a:latin typeface="Roboto"/>
                <a:ea typeface="Roboto"/>
              </a:rPr>
              <a:t>Policy Based Routing)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500400" y="457200"/>
            <a:ext cx="77965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1500" b="0" strike="noStrike" spc="-1">
                <a:solidFill>
                  <a:schemeClr val="dk1"/>
                </a:solidFill>
                <a:latin typeface="Roboto"/>
                <a:ea typeface="Roboto"/>
              </a:rPr>
              <a:t>Тема вебинара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6120" cy="58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1500" b="1" strike="noStrike" spc="-1">
                <a:solidFill>
                  <a:schemeClr val="dk1"/>
                </a:solidFill>
                <a:latin typeface="Roboto"/>
                <a:ea typeface="Roboto"/>
              </a:rPr>
              <a:t>Тимур Искендеров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ubTitle"/>
          </p:nvPr>
        </p:nvSpPr>
        <p:spPr>
          <a:xfrm>
            <a:off x="3135600" y="3278880"/>
            <a:ext cx="5856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300" b="0" strike="noStrike" spc="-1">
                <a:solidFill>
                  <a:schemeClr val="dk1"/>
                </a:solidFill>
                <a:latin typeface="Roboto"/>
                <a:ea typeface="Roboto"/>
              </a:rPr>
              <a:t>Преподаватель курса «Сетевой инженер»</a:t>
            </a:r>
            <a:endParaRPr lang="ru-RU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6120" cy="103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chemeClr val="dk1"/>
                </a:solidFill>
                <a:latin typeface="Roboto"/>
                <a:ea typeface="Roboto"/>
              </a:rPr>
              <a:t>iskenderov1988@gmail.com</a:t>
            </a:r>
            <a:endParaRPr lang="ru-RU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Рисунок 8"/>
          <p:cNvPicPr/>
          <p:nvPr/>
        </p:nvPicPr>
        <p:blipFill>
          <a:blip r:embed="rId2" cstate="print"/>
          <a:stretch/>
        </p:blipFill>
        <p:spPr>
          <a:xfrm>
            <a:off x="1032480" y="3078000"/>
            <a:ext cx="1262160" cy="1262160"/>
          </a:xfrm>
          <a:prstGeom prst="rect">
            <a:avLst/>
          </a:prstGeom>
          <a:ln w="88920" cap="sq">
            <a:solidFill>
              <a:srgbClr val="FFFFFF"/>
            </a:solidFill>
            <a:miter/>
          </a:ln>
          <a:effectLst>
            <a:outerShdw blurRad="55080" dist="18000" dir="54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Picture 2"/>
          <p:cNvPicPr/>
          <p:nvPr/>
        </p:nvPicPr>
        <p:blipFill>
          <a:blip r:embed="rId2"/>
          <a:stretch/>
        </p:blipFill>
        <p:spPr>
          <a:xfrm>
            <a:off x="1005120" y="1521720"/>
            <a:ext cx="6828840" cy="236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Прямоугольник 1"/>
          <p:cNvSpPr/>
          <p:nvPr/>
        </p:nvSpPr>
        <p:spPr>
          <a:xfrm>
            <a:off x="500400" y="1074600"/>
            <a:ext cx="7880040" cy="38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Отправляется ICMP на адрес 10.1.23.3 с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10.1.23.2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каждые 10секунд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R2#show run | section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1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icmp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-echo 10.1.23.3 source-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10.1.23.2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frequency 10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schedule 1 life forever start-time now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R2#show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statistics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IPSLAs Latest Operation Statistics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IPSLA operation id: 1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Latest RTT: 1 milliseconds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Latest operation start time: 00:08:55 EET Mon Apr 24 2023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Latest operation return code: OK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Number of successes: 8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Number of failures: 0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Operation time to live: 3522 sec</a:t>
            </a:r>
            <a:endParaRPr lang="ru-RU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Прямоугольник 1"/>
          <p:cNvSpPr/>
          <p:nvPr/>
        </p:nvSpPr>
        <p:spPr>
          <a:xfrm>
            <a:off x="500400" y="1074600"/>
            <a:ext cx="788004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Отправляется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udp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пакет размером 160 байт на адрес 10.1.23.3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на порт 65000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с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10.1.23.2 каждые 30 секунд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R2#show run | section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2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udp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-jitter 10.1.23.3 65000 source-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10.1.23.2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 request-data-size 160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 frequency 30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schedule 2 </a:t>
            </a:r>
            <a:r>
              <a:rPr lang="en-US" spc="-1" dirty="0" smtClean="0">
                <a:solidFill>
                  <a:srgbClr val="000000"/>
                </a:solidFill>
                <a:latin typeface="Courier New"/>
                <a:ea typeface="Arial"/>
              </a:rPr>
              <a:t>life forever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start-time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now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R3#show run | section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responder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udp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-jitter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address 10.1.23.3 port 65000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Прямоугольник 1"/>
          <p:cNvSpPr/>
          <p:nvPr/>
        </p:nvSpPr>
        <p:spPr>
          <a:xfrm>
            <a:off x="500400" y="1074600"/>
            <a:ext cx="7880040" cy="33533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IP SLA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статических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маршрутов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1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icmp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-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echo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80.91.170.13 source-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80.91.170.14 num-packets 5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timeout 2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frequency 4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schedule 2 life forever start-time now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track 1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1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reachability</a:t>
            </a:r>
            <a:endParaRPr lang="en-US" sz="1600" b="0" strike="noStrike" spc="-1" dirty="0" smtClean="0">
              <a:solidFill>
                <a:srgbClr val="000000"/>
              </a:solidFill>
              <a:latin typeface="Courier New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 delay down 90 up 90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route 0.0.0.0 0.0.0.0 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80.91.170.13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50 track 1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route 0.0.0.0 0.0.0.0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99.99.99.99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100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Прямоугольник 1"/>
          <p:cNvSpPr/>
          <p:nvPr/>
        </p:nvSpPr>
        <p:spPr>
          <a:xfrm>
            <a:off x="500400" y="999000"/>
            <a:ext cx="7880040" cy="3599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IP SLA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для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PBR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1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icmp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-jitter 80.91.170.13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source-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 80.91.170.14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num-packets 5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timeout 2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frequency 4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schedule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1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life forever start-time now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track 1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sla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1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reachability</a:t>
            </a:r>
            <a:endParaRPr lang="en-US" sz="1600" b="0" strike="noStrike" spc="-1" dirty="0" smtClean="0">
              <a:solidFill>
                <a:srgbClr val="000000"/>
              </a:solidFill>
              <a:latin typeface="Courier New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 delay down 90 up 90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route-map TEST permit 10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set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 next-hop verify-availability 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80.91.170.13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Arial"/>
              </a:rPr>
              <a:t>10 track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Courier New"/>
                <a:ea typeface="Arial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 set </a:t>
            </a:r>
            <a:r>
              <a:rPr lang="en-US" sz="1600" spc="-1" dirty="0" err="1" smtClean="0">
                <a:solidFill>
                  <a:srgbClr val="000000"/>
                </a:solidFill>
                <a:latin typeface="Courier New"/>
                <a:ea typeface="Arial"/>
              </a:rPr>
              <a:t>ip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 next-hop verify-availability 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99.99.99.99 20 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track </a:t>
            </a:r>
            <a:r>
              <a:rPr lang="en-US" sz="1600" spc="-1" dirty="0" smtClean="0">
                <a:solidFill>
                  <a:srgbClr val="000000"/>
                </a:solidFill>
                <a:latin typeface="Courier New"/>
                <a:ea typeface="Arial"/>
              </a:rPr>
              <a:t>2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600" b="1" strike="noStrike" spc="-1">
                <a:solidFill>
                  <a:schemeClr val="lt1"/>
                </a:solidFill>
                <a:latin typeface="Roboto"/>
                <a:ea typeface="Roboto"/>
              </a:rPr>
              <a:t>Практика</a:t>
            </a:r>
            <a:endParaRPr lang="ru-RU" sz="4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66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100" b="1" spc="-1" dirty="0" smtClean="0">
                <a:solidFill>
                  <a:schemeClr val="dk1"/>
                </a:solidFill>
                <a:latin typeface="Roboto"/>
              </a:rPr>
              <a:t>IP SLA | </a:t>
            </a:r>
            <a:r>
              <a:rPr lang="ru-RU" sz="3100" b="1" spc="-1" dirty="0" smtClean="0">
                <a:solidFill>
                  <a:schemeClr val="dk1"/>
                </a:solidFill>
                <a:latin typeface="Roboto"/>
              </a:rPr>
              <a:t>Практик</a:t>
            </a:r>
            <a:r>
              <a:rPr lang="ru-RU" sz="3100" b="1" spc="-1" dirty="0">
                <a:solidFill>
                  <a:schemeClr val="dk1"/>
                </a:solidFill>
                <a:latin typeface="Roboto"/>
              </a:rPr>
              <a:t>а</a:t>
            </a:r>
            <a:endParaRPr lang="ru-RU" sz="3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оугольник 1"/>
          <p:cNvSpPr/>
          <p:nvPr/>
        </p:nvSpPr>
        <p:spPr>
          <a:xfrm>
            <a:off x="500400" y="1144080"/>
            <a:ext cx="3928724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spc="-1" dirty="0" smtClean="0">
                <a:solidFill>
                  <a:srgbClr val="000000"/>
                </a:solidFill>
                <a:latin typeface="Courier New"/>
                <a:ea typeface="Arial"/>
              </a:rPr>
              <a:t>По умолчанию используем провайдера </a:t>
            </a:r>
            <a:r>
              <a:rPr lang="en-US" spc="-1" dirty="0" smtClean="0">
                <a:solidFill>
                  <a:srgbClr val="000000"/>
                </a:solidFill>
                <a:latin typeface="Courier New"/>
                <a:ea typeface="Arial"/>
              </a:rPr>
              <a:t>ISP1</a:t>
            </a:r>
            <a:endParaRPr lang="ru-RU" spc="-1" dirty="0" smtClean="0">
              <a:solidFill>
                <a:srgbClr val="000000"/>
              </a:solidFill>
              <a:latin typeface="Courier New"/>
              <a:ea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Courier New"/>
              </a:rPr>
              <a:t>Проверяем доступность 8.8.8.8 через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urier New"/>
              </a:rPr>
              <a:t>ISP1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spc="-1" dirty="0" smtClean="0">
                <a:solidFill>
                  <a:srgbClr val="000000"/>
                </a:solidFill>
                <a:latin typeface="Courier New"/>
              </a:rPr>
              <a:t>Если 8.8.8.8 недоступен уходим на </a:t>
            </a:r>
            <a:r>
              <a:rPr lang="en-US" spc="-1" dirty="0" smtClean="0">
                <a:solidFill>
                  <a:srgbClr val="000000"/>
                </a:solidFill>
                <a:latin typeface="Courier New"/>
              </a:rPr>
              <a:t>ISP2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000114"/>
            <a:ext cx="4494515" cy="354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600" b="1" strike="noStrike" spc="-1">
                <a:solidFill>
                  <a:schemeClr val="lt1"/>
                </a:solidFill>
                <a:latin typeface="Roboto"/>
                <a:ea typeface="Roboto"/>
              </a:rPr>
              <a:t>Рефлексия</a:t>
            </a:r>
            <a:endParaRPr lang="ru-RU" sz="4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Вопросы для проверки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Прямоугольник 4"/>
          <p:cNvSpPr/>
          <p:nvPr/>
        </p:nvSpPr>
        <p:spPr>
          <a:xfrm>
            <a:off x="500400" y="1291320"/>
            <a:ext cx="7879320" cy="82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FFAB40"/>
              </a:buClr>
              <a:buFont typeface="OpenSymbol"/>
              <a:buAutoNum type="arabicPeriod"/>
            </a:pPr>
            <a:r>
              <a:rPr lang="ru-RU" sz="1600" b="0" strike="noStrike" spc="-1">
                <a:solidFill>
                  <a:srgbClr val="3F3F3F"/>
                </a:solidFill>
                <a:latin typeface="Roboto"/>
                <a:ea typeface="Roboto"/>
              </a:rPr>
              <a:t>Какие задачи решает </a:t>
            </a:r>
            <a:r>
              <a:rPr lang="en-US" sz="1600" b="0" strike="noStrike" spc="-1">
                <a:solidFill>
                  <a:srgbClr val="3F3F3F"/>
                </a:solidFill>
                <a:latin typeface="Roboto"/>
                <a:ea typeface="Roboto"/>
              </a:rPr>
              <a:t>PBR?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FFAB40"/>
              </a:buClr>
              <a:buFont typeface="OpenSymbol"/>
              <a:buAutoNum type="arabicPeriod"/>
            </a:pPr>
            <a:r>
              <a:rPr lang="ru-RU" sz="1600" b="0" strike="noStrike" spc="-1">
                <a:solidFill>
                  <a:srgbClr val="3F3F3F"/>
                </a:solidFill>
                <a:latin typeface="Roboto"/>
                <a:ea typeface="Roboto"/>
              </a:rPr>
              <a:t>Какие задачи решает </a:t>
            </a:r>
            <a:r>
              <a:rPr lang="en-US" sz="1600" b="0" strike="noStrike" spc="-1">
                <a:solidFill>
                  <a:srgbClr val="3F3F3F"/>
                </a:solidFill>
                <a:latin typeface="Roboto"/>
                <a:ea typeface="Roboto"/>
              </a:rPr>
              <a:t>IP SLA?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Цели вебинара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ubTitle"/>
          </p:nvPr>
        </p:nvSpPr>
        <p:spPr>
          <a:xfrm>
            <a:off x="500400" y="857520"/>
            <a:ext cx="77965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" sz="1500" b="1" strike="noStrike" spc="-1">
                <a:solidFill>
                  <a:srgbClr val="FF9900"/>
                </a:solidFill>
                <a:latin typeface="Roboto"/>
                <a:ea typeface="Roboto"/>
              </a:rPr>
              <a:t>Проверка достижения целей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2" name="Google Shape;175;p24"/>
          <p:cNvGraphicFramePr/>
          <p:nvPr/>
        </p:nvGraphicFramePr>
        <p:xfrm>
          <a:off x="622080" y="1544040"/>
          <a:ext cx="7569000" cy="371856"/>
        </p:xfrm>
        <a:graphic>
          <a:graphicData uri="http://schemas.openxmlformats.org/drawingml/2006/table">
            <a:tbl>
              <a:tblPr/>
              <a:tblGrid>
                <a:gridCol w="511560"/>
                <a:gridCol w="7057440"/>
              </a:tblGrid>
              <a:tr h="28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600" b="1" strike="noStrike" spc="-1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Разобрать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технологии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IP SLA, PBR</a:t>
                      </a:r>
                      <a:endParaRPr lang="ru-RU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200" b="1" strike="noStrike" spc="-1">
                <a:solidFill>
                  <a:schemeClr val="dk1"/>
                </a:solidFill>
                <a:latin typeface="Roboto"/>
                <a:ea typeface="Roboto"/>
              </a:rPr>
              <a:t>Правила вебинара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106;p20"/>
          <p:cNvPicPr/>
          <p:nvPr/>
        </p:nvPicPr>
        <p:blipFill>
          <a:blip r:embed="rId2" cstate="print"/>
          <a:stretch/>
        </p:blipFill>
        <p:spPr>
          <a:xfrm>
            <a:off x="837720" y="3951360"/>
            <a:ext cx="692280" cy="692280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107;p20"/>
          <p:cNvPicPr/>
          <p:nvPr/>
        </p:nvPicPr>
        <p:blipFill>
          <a:blip r:embed="rId3" cstate="print"/>
          <a:stretch/>
        </p:blipFill>
        <p:spPr>
          <a:xfrm>
            <a:off x="837720" y="1281600"/>
            <a:ext cx="692280" cy="692280"/>
          </a:xfrm>
          <a:prstGeom prst="rect">
            <a:avLst/>
          </a:prstGeom>
          <a:ln w="0">
            <a:noFill/>
          </a:ln>
        </p:spPr>
      </p:pic>
      <p:pic>
        <p:nvPicPr>
          <p:cNvPr id="294" name="Google Shape;108;p20"/>
          <p:cNvPicPr/>
          <p:nvPr/>
        </p:nvPicPr>
        <p:blipFill>
          <a:blip r:embed="rId4" cstate="print"/>
          <a:stretch/>
        </p:blipFill>
        <p:spPr>
          <a:xfrm>
            <a:off x="837720" y="3061440"/>
            <a:ext cx="692280" cy="692280"/>
          </a:xfrm>
          <a:prstGeom prst="rect">
            <a:avLst/>
          </a:prstGeom>
          <a:ln w="0">
            <a:noFill/>
          </a:ln>
        </p:spPr>
      </p:pic>
      <p:pic>
        <p:nvPicPr>
          <p:cNvPr id="295" name="Google Shape;109;p20"/>
          <p:cNvPicPr/>
          <p:nvPr/>
        </p:nvPicPr>
        <p:blipFill>
          <a:blip r:embed="rId5" cstate="print"/>
          <a:stretch/>
        </p:blipFill>
        <p:spPr>
          <a:xfrm>
            <a:off x="837720" y="2171520"/>
            <a:ext cx="692280" cy="692280"/>
          </a:xfrm>
          <a:prstGeom prst="rect">
            <a:avLst/>
          </a:prstGeom>
          <a:ln w="0">
            <a:noFill/>
          </a:ln>
        </p:spPr>
      </p:pic>
      <p:sp>
        <p:nvSpPr>
          <p:cNvPr id="296" name="Google Shape;110;p20"/>
          <p:cNvSpPr/>
          <p:nvPr/>
        </p:nvSpPr>
        <p:spPr>
          <a:xfrm>
            <a:off x="1654560" y="1252080"/>
            <a:ext cx="247500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Активно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участвуем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111;p20"/>
          <p:cNvSpPr/>
          <p:nvPr/>
        </p:nvSpPr>
        <p:spPr>
          <a:xfrm>
            <a:off x="1654560" y="3066480"/>
            <a:ext cx="32306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Задаем вопрос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в чат или голосом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oogle Shape;112;p20"/>
          <p:cNvSpPr/>
          <p:nvPr/>
        </p:nvSpPr>
        <p:spPr>
          <a:xfrm>
            <a:off x="1654560" y="3975120"/>
            <a:ext cx="32306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Вопросы вижу в чате,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могу ответить не сразу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Google Shape;113;p20"/>
          <p:cNvSpPr/>
          <p:nvPr/>
        </p:nvSpPr>
        <p:spPr>
          <a:xfrm>
            <a:off x="1654560" y="2049480"/>
            <a:ext cx="2475000" cy="10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Off-topic обсуждаем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в </a:t>
            </a:r>
            <a:r>
              <a:rPr lang="en-US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Telegram</a:t>
            </a: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 #</a:t>
            </a:r>
            <a:r>
              <a:rPr lang="en-US" sz="1500" b="1" strike="noStrike" spc="-1">
                <a:solidFill>
                  <a:srgbClr val="000000"/>
                </a:solidFill>
                <a:latin typeface="Roboto"/>
                <a:ea typeface="Roboto"/>
              </a:rPr>
              <a:t>CHANNEL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rgbClr val="000000"/>
                </a:solidFill>
                <a:latin typeface="Roboto"/>
                <a:ea typeface="Roboto"/>
              </a:rPr>
              <a:t>или #general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116;p20"/>
          <p:cNvSpPr/>
          <p:nvPr/>
        </p:nvSpPr>
        <p:spPr>
          <a:xfrm>
            <a:off x="6343920" y="1053000"/>
            <a:ext cx="2043720" cy="10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000" b="1" strike="noStrike" spc="-1">
                <a:solidFill>
                  <a:schemeClr val="lt1"/>
                </a:solidFill>
                <a:latin typeface="Roboto"/>
                <a:ea typeface="Roboto"/>
              </a:rPr>
              <a:t>Условные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000" b="1" strike="noStrike" spc="-1">
                <a:solidFill>
                  <a:schemeClr val="lt1"/>
                </a:solidFill>
                <a:latin typeface="Roboto"/>
                <a:ea typeface="Roboto"/>
              </a:rPr>
              <a:t>обозначения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118;p20"/>
          <p:cNvSpPr/>
          <p:nvPr/>
        </p:nvSpPr>
        <p:spPr>
          <a:xfrm>
            <a:off x="6829200" y="1898640"/>
            <a:ext cx="204372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4240" bIns="842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Индивидуально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120;p20"/>
          <p:cNvSpPr/>
          <p:nvPr/>
        </p:nvSpPr>
        <p:spPr>
          <a:xfrm>
            <a:off x="6829200" y="2291040"/>
            <a:ext cx="20437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Время, необходимое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на активность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122;p20"/>
          <p:cNvSpPr/>
          <p:nvPr/>
        </p:nvSpPr>
        <p:spPr>
          <a:xfrm>
            <a:off x="6829200" y="2873160"/>
            <a:ext cx="204372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4240" bIns="842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Пишем в чат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Google Shape;124;p20"/>
          <p:cNvSpPr/>
          <p:nvPr/>
        </p:nvSpPr>
        <p:spPr>
          <a:xfrm>
            <a:off x="6829200" y="3359520"/>
            <a:ext cx="204372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4240" bIns="842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Говорим голосом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126;p20"/>
          <p:cNvSpPr/>
          <p:nvPr/>
        </p:nvSpPr>
        <p:spPr>
          <a:xfrm>
            <a:off x="6829200" y="3827520"/>
            <a:ext cx="204372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84240" bIns="842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Документ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Google Shape;128;p20"/>
          <p:cNvSpPr/>
          <p:nvPr/>
        </p:nvSpPr>
        <p:spPr>
          <a:xfrm>
            <a:off x="6829200" y="4223160"/>
            <a:ext cx="20437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Ответьте себе или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chemeClr val="lt1"/>
                </a:solidFill>
                <a:latin typeface="Roboto"/>
                <a:ea typeface="Roboto"/>
              </a:rPr>
              <a:t>задайте вопрос</a:t>
            </a:r>
            <a:endParaRPr lang="ru-RU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Рефлексия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Google Shape;328;p46"/>
          <p:cNvPicPr/>
          <p:nvPr/>
        </p:nvPicPr>
        <p:blipFill>
          <a:blip r:embed="rId2" cstate="print"/>
          <a:stretch/>
        </p:blipFill>
        <p:spPr>
          <a:xfrm>
            <a:off x="633240" y="2019960"/>
            <a:ext cx="828000" cy="828000"/>
          </a:xfrm>
          <a:prstGeom prst="rect">
            <a:avLst/>
          </a:prstGeom>
          <a:ln w="0">
            <a:noFill/>
          </a:ln>
        </p:spPr>
      </p:pic>
      <p:sp>
        <p:nvSpPr>
          <p:cNvPr id="395" name="Google Shape;329;p46"/>
          <p:cNvSpPr/>
          <p:nvPr/>
        </p:nvSpPr>
        <p:spPr>
          <a:xfrm>
            <a:off x="1700280" y="2059200"/>
            <a:ext cx="46717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chemeClr val="dk1"/>
                </a:solidFill>
                <a:latin typeface="Roboto"/>
                <a:ea typeface="Roboto"/>
              </a:rPr>
              <a:t>С какими впечатлениями уходите с вебинара?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330;p46"/>
          <p:cNvSpPr/>
          <p:nvPr/>
        </p:nvSpPr>
        <p:spPr>
          <a:xfrm>
            <a:off x="1700280" y="3414240"/>
            <a:ext cx="4996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chemeClr val="dk1"/>
                </a:solidFill>
                <a:latin typeface="Roboto"/>
                <a:ea typeface="Roboto"/>
              </a:rPr>
              <a:t>Как будете применять на практике то,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0" strike="noStrike" spc="-1">
                <a:solidFill>
                  <a:schemeClr val="dk1"/>
                </a:solidFill>
                <a:latin typeface="Roboto"/>
                <a:ea typeface="Roboto"/>
              </a:rPr>
              <a:t>что узнали на вебинаре?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Google Shape;331;p46"/>
          <p:cNvPicPr/>
          <p:nvPr/>
        </p:nvPicPr>
        <p:blipFill>
          <a:blip r:embed="rId3" cstate="print"/>
          <a:stretch/>
        </p:blipFill>
        <p:spPr>
          <a:xfrm>
            <a:off x="622080" y="3330000"/>
            <a:ext cx="844920" cy="84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860120" y="850680"/>
            <a:ext cx="5779080" cy="3636000"/>
          </a:xfrm>
          <a:prstGeom prst="rect">
            <a:avLst/>
          </a:prstGeom>
          <a:noFill/>
          <a:ln w="0">
            <a:noFill/>
          </a:ln>
        </p:spPr>
        <p:txBody>
          <a:bodyPr lIns="68400" tIns="68400" rIns="68400" bIns="6840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" sz="3600" b="0" strike="noStrike" spc="-1">
                <a:solidFill>
                  <a:schemeClr val="lt1"/>
                </a:solidFill>
                <a:latin typeface="Roboto"/>
                <a:ea typeface="Roboto"/>
              </a:rPr>
              <a:t>Заполните, пожалуйста,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" sz="3600" b="0" strike="noStrike" spc="-1">
                <a:solidFill>
                  <a:schemeClr val="lt1"/>
                </a:solidFill>
                <a:latin typeface="Roboto"/>
                <a:ea typeface="Roboto"/>
              </a:rPr>
              <a:t>опрос о занятии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" sz="3600" b="1" strike="noStrike" spc="-1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r>
              <a:rPr sz="3600"/>
              <a:t/>
            </a:r>
            <a:br>
              <a:rPr sz="3600"/>
            </a:b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Маршрут вебинара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59;p23"/>
          <p:cNvSpPr/>
          <p:nvPr/>
        </p:nvSpPr>
        <p:spPr>
          <a:xfrm>
            <a:off x="778320" y="1330920"/>
            <a:ext cx="3843720" cy="37584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000" tIns="91440" rIns="162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chemeClr val="dk1"/>
                </a:solidFill>
                <a:latin typeface="Roboto"/>
                <a:ea typeface="Roboto"/>
              </a:rPr>
              <a:t>Статическая маршрутизация</a:t>
            </a:r>
            <a:endParaRPr lang="ru-RU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Google Shape;160;p23"/>
          <p:cNvSpPr/>
          <p:nvPr/>
        </p:nvSpPr>
        <p:spPr>
          <a:xfrm>
            <a:off x="778680" y="1920600"/>
            <a:ext cx="3843000" cy="37584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000" tIns="91440" rIns="162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chemeClr val="dk1"/>
                </a:solidFill>
                <a:latin typeface="Roboto"/>
                <a:ea typeface="Roboto"/>
              </a:rPr>
              <a:t>Маршрутные карты</a:t>
            </a:r>
            <a:endParaRPr lang="ru-RU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163;p23"/>
          <p:cNvSpPr/>
          <p:nvPr/>
        </p:nvSpPr>
        <p:spPr>
          <a:xfrm>
            <a:off x="778320" y="2521440"/>
            <a:ext cx="3843720" cy="37584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000" tIns="91440" rIns="162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chemeClr val="dk1"/>
                </a:solidFill>
                <a:latin typeface="Roboto"/>
                <a:ea typeface="Roboto"/>
              </a:rPr>
              <a:t>Маршрутизация на основе политик</a:t>
            </a:r>
            <a:endParaRPr lang="ru-RU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1" name="Google Shape;165;p23"/>
          <p:cNvCxnSpPr>
            <a:stCxn id="308" idx="1"/>
            <a:endCxn id="309" idx="1"/>
          </p:cNvCxnSpPr>
          <p:nvPr/>
        </p:nvCxnSpPr>
        <p:spPr>
          <a:xfrm rot="10800000" flipH="1" flipV="1">
            <a:off x="777960" y="1518840"/>
            <a:ext cx="720" cy="590040"/>
          </a:xfrm>
          <a:prstGeom prst="curvedConnector3">
            <a:avLst>
              <a:gd name="adj1" fmla="val -30917510"/>
            </a:avLst>
          </a:prstGeom>
          <a:ln w="9360">
            <a:solidFill>
              <a:srgbClr val="000000"/>
            </a:solidFill>
            <a:prstDash val="dash"/>
            <a:round/>
          </a:ln>
        </p:spPr>
      </p:cxnSp>
      <p:cxnSp>
        <p:nvCxnSpPr>
          <p:cNvPr id="312" name="Google Shape;166;p23"/>
          <p:cNvCxnSpPr>
            <a:stCxn id="309" idx="1"/>
          </p:cNvCxnSpPr>
          <p:nvPr/>
        </p:nvCxnSpPr>
        <p:spPr>
          <a:xfrm rot="10800000" flipV="1">
            <a:off x="765720" y="2108520"/>
            <a:ext cx="13320" cy="582120"/>
          </a:xfrm>
          <a:prstGeom prst="curvedConnector3">
            <a:avLst>
              <a:gd name="adj1" fmla="val 1555555"/>
            </a:avLst>
          </a:prstGeom>
          <a:ln w="9360">
            <a:solidFill>
              <a:srgbClr val="000000"/>
            </a:solidFill>
            <a:prstDash val="dash"/>
            <a:round/>
          </a:ln>
        </p:spPr>
      </p:cxnSp>
      <p:sp>
        <p:nvSpPr>
          <p:cNvPr id="313" name="Google Shape;161;p23"/>
          <p:cNvSpPr/>
          <p:nvPr/>
        </p:nvSpPr>
        <p:spPr>
          <a:xfrm>
            <a:off x="771840" y="3122280"/>
            <a:ext cx="3843000" cy="37584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2000" tIns="91440" rIns="162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chemeClr val="dk1"/>
                </a:solidFill>
                <a:latin typeface="Roboto"/>
                <a:ea typeface="Roboto"/>
              </a:rPr>
              <a:t>IP SLA</a:t>
            </a:r>
            <a:endParaRPr lang="ru-RU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4" name="Google Shape;166;p 1"/>
          <p:cNvCxnSpPr/>
          <p:nvPr/>
        </p:nvCxnSpPr>
        <p:spPr>
          <a:xfrm rot="10800000" flipV="1">
            <a:off x="765360" y="2700000"/>
            <a:ext cx="13320" cy="582120"/>
          </a:xfrm>
          <a:prstGeom prst="curvedConnector3">
            <a:avLst>
              <a:gd name="adj1" fmla="val 1555555"/>
            </a:avLst>
          </a:prstGeom>
          <a:ln w="9360">
            <a:solidFill>
              <a:srgbClr val="000000"/>
            </a:solidFill>
            <a:prstDash val="dash"/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Цели вебинара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6" name="Google Shape;175;p24"/>
          <p:cNvGraphicFramePr/>
          <p:nvPr/>
        </p:nvGraphicFramePr>
        <p:xfrm>
          <a:off x="622080" y="1544040"/>
          <a:ext cx="7569000" cy="371856"/>
        </p:xfrm>
        <a:graphic>
          <a:graphicData uri="http://schemas.openxmlformats.org/drawingml/2006/table">
            <a:tbl>
              <a:tblPr/>
              <a:tblGrid>
                <a:gridCol w="511560"/>
                <a:gridCol w="7057440"/>
              </a:tblGrid>
              <a:tr h="28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600" b="1" strike="noStrike" spc="-1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Разобрать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технологии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IP SLA, PBR</a:t>
                      </a:r>
                      <a:endParaRPr lang="ru-RU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500400" y="857520"/>
            <a:ext cx="77965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1500" b="1" strike="noStrike" spc="-1">
                <a:solidFill>
                  <a:srgbClr val="FF9900"/>
                </a:solidFill>
                <a:latin typeface="Roboto"/>
                <a:ea typeface="Roboto"/>
              </a:rPr>
              <a:t>После занятия вы сможете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100" b="1" strike="noStrike" spc="-1">
                <a:solidFill>
                  <a:schemeClr val="dk1"/>
                </a:solidFill>
                <a:latin typeface="Roboto"/>
                <a:ea typeface="Roboto"/>
              </a:rPr>
              <a:t>Смысл</a:t>
            </a:r>
            <a:endParaRPr lang="ru-RU" sz="31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9" name="Google Shape;183;p25"/>
          <p:cNvGraphicFramePr/>
          <p:nvPr/>
        </p:nvGraphicFramePr>
        <p:xfrm>
          <a:off x="627480" y="1535760"/>
          <a:ext cx="7737480" cy="652272"/>
        </p:xfrm>
        <a:graphic>
          <a:graphicData uri="http://schemas.openxmlformats.org/drawingml/2006/table">
            <a:tbl>
              <a:tblPr/>
              <a:tblGrid>
                <a:gridCol w="523080"/>
                <a:gridCol w="7214400"/>
              </a:tblGrid>
              <a:tr h="28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600" b="1" strike="noStrike" spc="-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Применять технологии 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IP SLA, PBR 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для управления трафиком в сети, обеспечения отказоустойчивости каналов</a:t>
                      </a:r>
                      <a:endParaRPr lang="ru-RU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500400" y="857520"/>
            <a:ext cx="77965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1500" b="1" strike="noStrike" spc="-1">
                <a:solidFill>
                  <a:srgbClr val="FF9900"/>
                </a:solidFill>
                <a:latin typeface="Roboto"/>
                <a:ea typeface="Roboto"/>
              </a:rPr>
              <a:t>Зачем вам это уметь</a:t>
            </a:r>
            <a:endParaRPr lang="ru-RU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rgbClr val="FFFFFF"/>
                </a:solidFill>
                <a:latin typeface="Roboto"/>
                <a:ea typeface="Roboto"/>
              </a:rPr>
              <a:t>Статическая маршрутизация</a:t>
            </a: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29301</TotalTime>
  <Words>1592</Words>
  <Application>LibreOffice/7.5.2.2$Windows_X86_64 LibreOffice_project/53bb9681a964705cf672590721dbc85eb4d0c3a2</Application>
  <PresentationFormat>Экран (16:9)</PresentationFormat>
  <Paragraphs>315</Paragraphs>
  <Slides>51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Светлая тема</vt:lpstr>
      <vt:lpstr>Светлая тема</vt:lpstr>
      <vt:lpstr>Светлая тема</vt:lpstr>
      <vt:lpstr>Светлая тема</vt:lpstr>
      <vt:lpstr>Светлая тема</vt:lpstr>
      <vt:lpstr>Светлая тема</vt:lpstr>
      <vt:lpstr>Светлая тема</vt:lpstr>
      <vt:lpstr>Онлайн образование</vt:lpstr>
      <vt:lpstr>Проверить, идет ли запись</vt:lpstr>
      <vt:lpstr>Преподаватель</vt:lpstr>
      <vt:lpstr>Маршрутизация на основе политик (Policy Based Routing)</vt:lpstr>
      <vt:lpstr>Правила вебинара</vt:lpstr>
      <vt:lpstr>Маршрут вебинара</vt:lpstr>
      <vt:lpstr>Цели вебинара</vt:lpstr>
      <vt:lpstr>Смысл</vt:lpstr>
      <vt:lpstr>Статическая маршрутизация</vt:lpstr>
      <vt:lpstr>Основы</vt:lpstr>
      <vt:lpstr>Основы</vt:lpstr>
      <vt:lpstr>Основы</vt:lpstr>
      <vt:lpstr>Маршрутные карты</vt:lpstr>
      <vt:lpstr>Маршрутные карты</vt:lpstr>
      <vt:lpstr>Маршрутные карты</vt:lpstr>
      <vt:lpstr>Маршрутные карты</vt:lpstr>
      <vt:lpstr>Маршрутные карты</vt:lpstr>
      <vt:lpstr>Маршрутные карты</vt:lpstr>
      <vt:lpstr>Маршрутные карты</vt:lpstr>
      <vt:lpstr>Route map | match</vt:lpstr>
      <vt:lpstr>Route map | match</vt:lpstr>
      <vt:lpstr>Route map | match</vt:lpstr>
      <vt:lpstr>Route map | Пример</vt:lpstr>
      <vt:lpstr>Route map | Пример</vt:lpstr>
      <vt:lpstr>Route map | set</vt:lpstr>
      <vt:lpstr>Route map | set</vt:lpstr>
      <vt:lpstr>PBR</vt:lpstr>
      <vt:lpstr>PBR</vt:lpstr>
      <vt:lpstr>PBR</vt:lpstr>
      <vt:lpstr>PBR | Задачи распределения</vt:lpstr>
      <vt:lpstr>PBR | Задачи перенаправления</vt:lpstr>
      <vt:lpstr>PBR</vt:lpstr>
      <vt:lpstr>PBR | Пример</vt:lpstr>
      <vt:lpstr>Практика</vt:lpstr>
      <vt:lpstr>PBR | Практика</vt:lpstr>
      <vt:lpstr>IP SLA</vt:lpstr>
      <vt:lpstr>IP SLA</vt:lpstr>
      <vt:lpstr>IP SLA</vt:lpstr>
      <vt:lpstr>IP SLA</vt:lpstr>
      <vt:lpstr>IP SLA</vt:lpstr>
      <vt:lpstr>IP SLA</vt:lpstr>
      <vt:lpstr>IP SLA</vt:lpstr>
      <vt:lpstr>IP SLA</vt:lpstr>
      <vt:lpstr>IP SLA</vt:lpstr>
      <vt:lpstr>Практика</vt:lpstr>
      <vt:lpstr>IP SLA | Практика</vt:lpstr>
      <vt:lpstr>Рефлексия</vt:lpstr>
      <vt:lpstr>Вопросы для проверки</vt:lpstr>
      <vt:lpstr>Цели вебинара</vt:lpstr>
      <vt:lpstr>Рефлексия</vt:lpstr>
      <vt:lpstr>Заполните, пожалуйста, опрос о занятии  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tim</cp:lastModifiedBy>
  <cp:revision>38</cp:revision>
  <dcterms:modified xsi:type="dcterms:W3CDTF">2023-05-15T19:48:36Z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2023-05-01T03:07:12Z</dcterms:modified>
  <cp:revision>526</cp:revision>
  <dc:subject/>
  <dc:title>Онлайн образование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47</vt:r8>
  </property>
  <property fmtid="{D5CDD505-2E9C-101B-9397-08002B2CF9AE}" pid="3" name="PresentationFormat">
    <vt:lpwstr>On-screen Show (16:9)</vt:lpwstr>
  </property>
  <property fmtid="{D5CDD505-2E9C-101B-9397-08002B2CF9AE}" pid="4" name="Slides">
    <vt:r8>47</vt:r8>
  </property>
</Properties>
</file>