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Модели гауссовских смесей в задачах обнаружения аномалий и их применение для поиска аномальных посадок самолетов"/>
          <p:cNvSpPr/>
          <p:nvPr>
            <p:ph type="ctrTitle"/>
          </p:nvPr>
        </p:nvSpPr>
        <p:spPr>
          <a:xfrm>
            <a:off x="1270000" y="2820026"/>
            <a:ext cx="10464801" cy="3302001"/>
          </a:xfrm>
          <a:prstGeom prst="rect">
            <a:avLst/>
          </a:prstGeom>
        </p:spPr>
        <p:txBody>
          <a:bodyPr/>
          <a:lstStyle>
            <a:lvl1pPr defTabSz="362204">
              <a:defRPr b="1" sz="49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Модели гауссовских смесей в задачах обнаружения аномалий и их применение для поиска аномальных посадок самолетов</a:t>
            </a:r>
          </a:p>
        </p:txBody>
      </p:sp>
      <p:sp>
        <p:nvSpPr>
          <p:cNvPr id="120" name="Студент: Миллер Сергей 494а…"/>
          <p:cNvSpPr/>
          <p:nvPr>
            <p:ph type="subTitle" sz="quarter" idx="1"/>
          </p:nvPr>
        </p:nvSpPr>
        <p:spPr>
          <a:xfrm>
            <a:off x="1269999" y="7921414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Студент: Миллер Сергей 494а</a:t>
            </a:r>
          </a:p>
          <a:p>
            <a:pPr/>
            <a:r>
              <a:t>Научный руководитель: Артемов Алексей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Обзор литератур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Обзор литературы</a:t>
            </a:r>
          </a:p>
        </p:txBody>
      </p:sp>
      <p:sp>
        <p:nvSpPr>
          <p:cNvPr id="123" name="Anomaly detection via a Gaussian Mixture Model for flight operation and safety monitoring…"/>
          <p:cNvSpPr/>
          <p:nvPr>
            <p:ph type="body" sz="half" idx="1"/>
          </p:nvPr>
        </p:nvSpPr>
        <p:spPr>
          <a:xfrm>
            <a:off x="952499" y="1084959"/>
            <a:ext cx="11099801" cy="3386616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</a:p>
          <a:p>
            <a:pPr marL="400050" indent="-400050" defTabSz="525779">
              <a:spcBef>
                <a:spcPts val="3700"/>
              </a:spcBef>
              <a:defRPr sz="3239"/>
            </a:pPr>
          </a:p>
          <a:p>
            <a:pPr marL="400050" indent="-400050" defTabSz="525779">
              <a:spcBef>
                <a:spcPts val="3700"/>
              </a:spcBef>
              <a:defRPr sz="3239"/>
            </a:pPr>
            <a:r>
              <a:t>Anomaly detection via a Gaussian Mixture Model for flight operation and safety monitoring</a:t>
            </a:r>
            <a:endParaRPr sz="1079"/>
          </a:p>
          <a:p>
            <a:pPr lvl="2" marL="0" indent="411479" defTabSz="411479">
              <a:lnSpc>
                <a:spcPts val="4100"/>
              </a:lnSpc>
              <a:spcBef>
                <a:spcPts val="1000"/>
              </a:spcBef>
              <a:buSzTx/>
              <a:buNone/>
              <a:defRPr sz="2159">
                <a:latin typeface="Times"/>
                <a:ea typeface="Times"/>
                <a:cs typeface="Times"/>
                <a:sym typeface="Times"/>
              </a:defRPr>
            </a:pPr>
            <a:r>
              <a:t>(2015, Lishuai Li , R. John Hansman, Rafael Palacios, Roy Welsch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Снимок экрана 2017-11-20 в 15.03.19.png" descr="Снимок экрана 2017-11-20 в 15.03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518" y="1370549"/>
            <a:ext cx="12151470" cy="48927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Существующие методы"/>
          <p:cNvSpPr/>
          <p:nvPr>
            <p:ph type="title"/>
          </p:nvPr>
        </p:nvSpPr>
        <p:spPr>
          <a:xfrm>
            <a:off x="952500" y="-216762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Существующие методы</a:t>
            </a:r>
          </a:p>
        </p:txBody>
      </p:sp>
      <p:sp>
        <p:nvSpPr>
          <p:cNvPr id="127" name="ClusterAD-Flight (GMM, 2011)…"/>
          <p:cNvSpPr/>
          <p:nvPr>
            <p:ph type="body" sz="quarter" idx="1"/>
          </p:nvPr>
        </p:nvSpPr>
        <p:spPr>
          <a:xfrm>
            <a:off x="3018324" y="6435808"/>
            <a:ext cx="6968152" cy="2259172"/>
          </a:xfrm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b="1" sz="2376">
                <a:latin typeface="Helvetica"/>
                <a:ea typeface="Helvetica"/>
                <a:cs typeface="Helvetica"/>
                <a:sym typeface="Helvetica"/>
              </a:defRPr>
            </a:pPr>
            <a:r>
              <a:t>ClusterAD-Flight (GMM, 2011)</a:t>
            </a:r>
          </a:p>
          <a:p>
            <a:pPr marL="440055" indent="-440055" defTabSz="578358">
              <a:spcBef>
                <a:spcPts val="4100"/>
              </a:spcBef>
              <a:defRPr b="1" sz="2376">
                <a:latin typeface="Helvetica"/>
                <a:ea typeface="Helvetica"/>
                <a:cs typeface="Helvetica"/>
                <a:sym typeface="Helvetica"/>
              </a:defRPr>
            </a:pPr>
            <a:r>
              <a:t>ClusterAD-DataSample (GMM, 2015)</a:t>
            </a:r>
          </a:p>
          <a:p>
            <a:pPr marL="440055" indent="-440055" defTabSz="578358">
              <a:spcBef>
                <a:spcPts val="4100"/>
              </a:spcBef>
              <a:defRPr b="1" sz="2376">
                <a:latin typeface="Helvetica"/>
                <a:ea typeface="Helvetica"/>
                <a:cs typeface="Helvetica"/>
                <a:sym typeface="Helvetica"/>
              </a:defRPr>
            </a:pPr>
            <a:r>
              <a:t>MKAD (SVM, 2010)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Снимок экрана 2017-11-20 в 15.01.06.png" descr="Снимок экрана 2017-11-20 в 15.01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4300" y="1601452"/>
            <a:ext cx="8844205" cy="452711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ClusterAD-DataSample"/>
          <p:cNvSpPr/>
          <p:nvPr>
            <p:ph type="title"/>
          </p:nvPr>
        </p:nvSpPr>
        <p:spPr>
          <a:xfrm>
            <a:off x="952499" y="-10613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ClusterAD-DataSample</a:t>
            </a:r>
          </a:p>
        </p:txBody>
      </p:sp>
      <p:pic>
        <p:nvPicPr>
          <p:cNvPr id="131" name="Снимок экрана 2017-11-20 в 23.18.09.png" descr="Снимок экрана 2017-11-20 в 23.18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9633" y="6560655"/>
            <a:ext cx="10725534" cy="1184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Цель работ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Цель работы</a:t>
            </a:r>
          </a:p>
        </p:txBody>
      </p:sp>
      <p:sp>
        <p:nvSpPr>
          <p:cNvPr id="134" name="построить unsupervised классификатор с качеством не хуже чем у ClusterAD-DataSample + eps"/>
          <p:cNvSpPr/>
          <p:nvPr>
            <p:ph type="body" sz="half" idx="1"/>
          </p:nvPr>
        </p:nvSpPr>
        <p:spPr>
          <a:xfrm>
            <a:off x="952499" y="1801403"/>
            <a:ext cx="11099801" cy="4338353"/>
          </a:xfrm>
          <a:prstGeom prst="rect">
            <a:avLst/>
          </a:prstGeom>
        </p:spPr>
        <p:txBody>
          <a:bodyPr/>
          <a:lstStyle/>
          <a:p>
            <a:pPr/>
            <a:r>
              <a:t>построить unsupervised классификатор с качеством не хуже чем у ClusterAD-DataSample + 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План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План</a:t>
            </a:r>
          </a:p>
        </p:txBody>
      </p:sp>
      <p:sp>
        <p:nvSpPr>
          <p:cNvPr id="137" name="реализовать baseline-алгоритм  +…"/>
          <p:cNvSpPr/>
          <p:nvPr>
            <p:ph type="body" sz="half" idx="1"/>
          </p:nvPr>
        </p:nvSpPr>
        <p:spPr>
          <a:xfrm>
            <a:off x="847299" y="2699718"/>
            <a:ext cx="11099801" cy="4086270"/>
          </a:xfrm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2440"/>
            </a:pPr>
            <a:r>
              <a:t>реализовать baseline-алгоритм </a:t>
            </a:r>
            <a:r>
              <a:rPr>
                <a:solidFill>
                  <a:srgbClr val="00FF00"/>
                </a:solidFill>
              </a:rPr>
              <a:t> </a:t>
            </a:r>
            <a:r>
              <a:rPr>
                <a:solidFill>
                  <a:srgbClr val="66FF38"/>
                </a:solidFill>
              </a:rPr>
              <a:t>+</a:t>
            </a:r>
          </a:p>
          <a:p>
            <a:pPr marL="271145" indent="-271145" defTabSz="356362">
              <a:spcBef>
                <a:spcPts val="2500"/>
              </a:spcBef>
              <a:defRPr sz="2440"/>
            </a:pPr>
            <a:r>
              <a:t>получить данные о полетах из ЦАГИ (запасной вариант: поиск аномальных объектов на видео с помощью анализа ряда эмбедингов кадров)  </a:t>
            </a:r>
          </a:p>
          <a:p>
            <a:pPr marL="271145" indent="-271145" defTabSz="356362">
              <a:spcBef>
                <a:spcPts val="2500"/>
              </a:spcBef>
              <a:defRPr sz="2440"/>
            </a:pPr>
            <a:r>
              <a:t>research: поиск оптимального количества кластеров, оптимизация алгоритма под разнородные переменные, иные возможные улучшения baseline-алгоритма</a:t>
            </a:r>
          </a:p>
          <a:p>
            <a:pPr marL="271145" indent="-271145" defTabSz="356362">
              <a:spcBef>
                <a:spcPts val="2500"/>
              </a:spcBef>
              <a:defRPr sz="2440"/>
            </a:pPr>
            <a:r>
              <a:t>реализовать итоговый алгоритм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