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0" r:id="rId1"/>
    <p:sldMasterId id="2147483802" r:id="rId2"/>
    <p:sldMasterId id="2147483910" r:id="rId3"/>
  </p:sldMasterIdLst>
  <p:notesMasterIdLst>
    <p:notesMasterId r:id="rId26"/>
  </p:notesMasterIdLst>
  <p:sldIdLst>
    <p:sldId id="256" r:id="rId4"/>
    <p:sldId id="271" r:id="rId5"/>
    <p:sldId id="278" r:id="rId6"/>
    <p:sldId id="258" r:id="rId7"/>
    <p:sldId id="257" r:id="rId8"/>
    <p:sldId id="259" r:id="rId9"/>
    <p:sldId id="277" r:id="rId10"/>
    <p:sldId id="260" r:id="rId11"/>
    <p:sldId id="269" r:id="rId12"/>
    <p:sldId id="262" r:id="rId13"/>
    <p:sldId id="261" r:id="rId14"/>
    <p:sldId id="268" r:id="rId15"/>
    <p:sldId id="263" r:id="rId16"/>
    <p:sldId id="264" r:id="rId17"/>
    <p:sldId id="265" r:id="rId18"/>
    <p:sldId id="266" r:id="rId19"/>
    <p:sldId id="267" r:id="rId20"/>
    <p:sldId id="275" r:id="rId21"/>
    <p:sldId id="276" r:id="rId22"/>
    <p:sldId id="273" r:id="rId23"/>
    <p:sldId id="272" r:id="rId24"/>
    <p:sldId id="274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406AD-DC31-4FE0-B447-A5D7D8611304}" type="datetimeFigureOut">
              <a:rPr lang="ru-RU" smtClean="0"/>
              <a:t>20.06.2019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5C6B1-567A-49FD-BDBF-E2B6E1C9F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6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5C6B1-567A-49FD-BDBF-E2B6E1C9FF9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188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5C6B1-567A-49FD-BDBF-E2B6E1C9FF9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304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5C6B1-567A-49FD-BDBF-E2B6E1C9FF9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02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5C6B1-567A-49FD-BDBF-E2B6E1C9FF9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483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5C6B1-567A-49FD-BDBF-E2B6E1C9FF9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421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499A-A4E3-477D-8064-0A4E0EC4CE53}" type="datetime1">
              <a:rPr lang="ru-RU" smtClean="0"/>
              <a:t>20.06.2019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8F1B-3C15-4E4C-B983-0C307A2FEC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38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98E8-9DC1-427E-BAAF-7D0F77A070FA}" type="datetime1">
              <a:rPr lang="ru-RU" smtClean="0"/>
              <a:t>20.06.2019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8F1B-3C15-4E4C-B983-0C307A2FEC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73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2511-8FA1-4012-A194-8745A2EC78D2}" type="datetime1">
              <a:rPr lang="ru-RU" smtClean="0"/>
              <a:t>20.06.2019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8F1B-3C15-4E4C-B983-0C307A2FEC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468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388E-FC85-4C8D-A73B-BAA78FD16466}" type="datetime1">
              <a:rPr lang="ru-RU" smtClean="0"/>
              <a:t>20.06.2019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8F1B-3C15-4E4C-B983-0C307A2FEC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942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C069D-7E26-49E6-BF08-79E9863AF8A1}" type="datetime1">
              <a:rPr lang="ru-RU" smtClean="0"/>
              <a:t>20.06.2019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8F1B-3C15-4E4C-B983-0C307A2FEC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0565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B0E1-BDA1-436A-B3D3-B9862495A22E}" type="datetime1">
              <a:rPr lang="ru-RU" smtClean="0"/>
              <a:t>20.06.2019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8F1B-3C15-4E4C-B983-0C307A2FEC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034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D7A0A-B351-440F-99B6-07287227BD9E}" type="datetime1">
              <a:rPr lang="ru-RU" smtClean="0"/>
              <a:t>20.06.2019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8F1B-3C15-4E4C-B983-0C307A2FEC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791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F3C8-EB81-4C7D-81FA-489E82412AED}" type="datetime1">
              <a:rPr lang="ru-RU" smtClean="0"/>
              <a:t>20.06.2019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8F1B-3C15-4E4C-B983-0C307A2FEC3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31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BEEA-F891-4337-8D5E-8235AA30AF1A}" type="datetime1">
              <a:rPr lang="ru-RU" smtClean="0"/>
              <a:t>20.06.2019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8F1B-3C15-4E4C-B983-0C307A2FEC37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907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51BA-E83C-4764-B6BE-F16F74396E2A}" type="datetime1">
              <a:rPr lang="ru-RU" smtClean="0"/>
              <a:t>20.06.2019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8F1B-3C15-4E4C-B983-0C307A2FEC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9360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A22B-83C1-4D0C-8CF7-BAE6C77E0AE8}" type="datetime1">
              <a:rPr lang="ru-RU" smtClean="0"/>
              <a:t>20.06.2019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8F1B-3C15-4E4C-B983-0C307A2FEC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26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36E67-6EF7-4A6A-9811-24026922BA72}" type="datetime1">
              <a:rPr lang="ru-RU" smtClean="0"/>
              <a:t>20.06.2019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8F1B-3C15-4E4C-B983-0C307A2FEC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6300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3A88-489F-4448-8496-1AC24682DB3E}" type="datetime1">
              <a:rPr lang="ru-RU" smtClean="0"/>
              <a:t>20.06.2019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8F1B-3C15-4E4C-B983-0C307A2FEC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1535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67CB-11B1-4D6B-BFA1-B03DEB61221B}" type="datetime1">
              <a:rPr lang="ru-RU" smtClean="0"/>
              <a:t>20.06.2019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8F1B-3C15-4E4C-B983-0C307A2FEC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9046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2853-5B0E-4025-9DA9-4F4E89FDE90A}" type="datetime1">
              <a:rPr lang="ru-RU" smtClean="0"/>
              <a:t>20.06.2019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8F1B-3C15-4E4C-B983-0C307A2FEC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632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499A-A4E3-477D-8064-0A4E0EC4CE53}" type="datetime1">
              <a:rPr lang="ru-RU" smtClean="0"/>
              <a:t>20.06.2019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8F1B-3C15-4E4C-B983-0C307A2FEC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3368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36E67-6EF7-4A6A-9811-24026922BA72}" type="datetime1">
              <a:rPr lang="ru-RU" smtClean="0"/>
              <a:t>20.06.2019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8F1B-3C15-4E4C-B983-0C307A2FEC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9603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A27B-DE65-4963-AF2F-DC39781D7398}" type="datetime1">
              <a:rPr lang="ru-RU" smtClean="0"/>
              <a:t>20.06.2019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8F1B-3C15-4E4C-B983-0C307A2FEC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2212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DAAA-A1B4-4726-AC47-83D0D769E2A9}" type="datetime1">
              <a:rPr lang="ru-RU" smtClean="0"/>
              <a:t>20.06.2019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8F1B-3C15-4E4C-B983-0C307A2FEC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5334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D011-957C-47A3-A9D9-EFE8D23D4CB6}" type="datetime1">
              <a:rPr lang="ru-RU" smtClean="0"/>
              <a:t>20.06.2019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8F1B-3C15-4E4C-B983-0C307A2FEC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6827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2219-72DD-4D7D-8981-EF7DEAB645FF}" type="datetime1">
              <a:rPr lang="ru-RU" smtClean="0"/>
              <a:t>20.06.2019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8F1B-3C15-4E4C-B983-0C307A2FEC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8198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BDA9-E539-4F2F-96FD-A9B4C2707E15}" type="datetime1">
              <a:rPr lang="ru-RU" smtClean="0"/>
              <a:t>20.06.2019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8F1B-3C15-4E4C-B983-0C307A2FEC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55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A27B-DE65-4963-AF2F-DC39781D7398}" type="datetime1">
              <a:rPr lang="ru-RU" smtClean="0"/>
              <a:t>20.06.2019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8F1B-3C15-4E4C-B983-0C307A2FEC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0138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F90F-8EB4-4DF9-B2AE-170B3DB8096A}" type="datetime1">
              <a:rPr lang="ru-RU" smtClean="0"/>
              <a:t>20.06.2019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8F1B-3C15-4E4C-B983-0C307A2FEC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0052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0A93-AB70-4D2F-BFE4-190E46DA3F7C}" type="datetime1">
              <a:rPr lang="ru-RU" smtClean="0"/>
              <a:t>20.06.2019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8F1B-3C15-4E4C-B983-0C307A2FEC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9147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98E8-9DC1-427E-BAAF-7D0F77A070FA}" type="datetime1">
              <a:rPr lang="ru-RU" smtClean="0"/>
              <a:t>20.06.2019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8F1B-3C15-4E4C-B983-0C307A2FEC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5492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2511-8FA1-4012-A194-8745A2EC78D2}" type="datetime1">
              <a:rPr lang="ru-RU" smtClean="0"/>
              <a:t>20.06.2019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8F1B-3C15-4E4C-B983-0C307A2FEC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17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DAAA-A1B4-4726-AC47-83D0D769E2A9}" type="datetime1">
              <a:rPr lang="ru-RU" smtClean="0"/>
              <a:t>20.06.2019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8F1B-3C15-4E4C-B983-0C307A2FEC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149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D011-957C-47A3-A9D9-EFE8D23D4CB6}" type="datetime1">
              <a:rPr lang="ru-RU" smtClean="0"/>
              <a:t>20.06.2019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8F1B-3C15-4E4C-B983-0C307A2FEC3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30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2219-72DD-4D7D-8981-EF7DEAB645FF}" type="datetime1">
              <a:rPr lang="ru-RU" smtClean="0"/>
              <a:t>20.06.2019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8F1B-3C15-4E4C-B983-0C307A2FEC37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6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BDA9-E539-4F2F-96FD-A9B4C2707E15}" type="datetime1">
              <a:rPr lang="ru-RU" smtClean="0"/>
              <a:t>20.06.2019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8F1B-3C15-4E4C-B983-0C307A2FEC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11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F90F-8EB4-4DF9-B2AE-170B3DB8096A}" type="datetime1">
              <a:rPr lang="ru-RU" smtClean="0"/>
              <a:t>20.06.2019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8F1B-3C15-4E4C-B983-0C307A2FEC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77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0A93-AB70-4D2F-BFE4-190E46DA3F7C}" type="datetime1">
              <a:rPr lang="ru-RU" smtClean="0"/>
              <a:t>20.06.2019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8F1B-3C15-4E4C-B983-0C307A2FEC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45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7708802-84D4-4FC5-B918-5FC5B68772AD}" type="datetime1">
              <a:rPr lang="ru-RU" smtClean="0"/>
              <a:t>20.06.2019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8F1B-3C15-4E4C-B983-0C307A2FEC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75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1D93553-5B5A-4AFE-BCE6-B877F99BB0C8}" type="datetime1">
              <a:rPr lang="ru-RU" smtClean="0"/>
              <a:t>20.06.2019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8F1B-3C15-4E4C-B983-0C307A2FEC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24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08802-84D4-4FC5-B918-5FC5B68772AD}" type="datetime1">
              <a:rPr lang="ru-RU" smtClean="0"/>
              <a:t>20.06.2019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8F1B-3C15-4E4C-B983-0C307A2FEC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21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06680" y="0"/>
            <a:ext cx="12298680" cy="311810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Разработка </a:t>
            </a:r>
            <a:br>
              <a:rPr lang="ru-RU" dirty="0" smtClean="0"/>
            </a:br>
            <a:r>
              <a:rPr lang="ru-RU" dirty="0" smtClean="0"/>
              <a:t>синтаксически-ориентированной </a:t>
            </a:r>
            <a:br>
              <a:rPr lang="ru-RU" dirty="0" smtClean="0"/>
            </a:br>
            <a:r>
              <a:rPr lang="ru-RU" dirty="0" smtClean="0"/>
              <a:t>инструментальной системы</a:t>
            </a:r>
            <a:br>
              <a:rPr lang="ru-RU" dirty="0" smtClean="0"/>
            </a:br>
            <a:r>
              <a:rPr lang="ru-RU" dirty="0" smtClean="0"/>
              <a:t>клеточно-автоматного моделирования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96692" y="5317356"/>
            <a:ext cx="9966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Студент гр. 8ИВТ-71                                                                      </a:t>
            </a:r>
            <a:r>
              <a:rPr lang="ru-RU" sz="2400" b="1" dirty="0" smtClean="0"/>
              <a:t>Горских С.В</a:t>
            </a:r>
            <a:r>
              <a:rPr lang="ru-RU" sz="2000" b="1" dirty="0" smtClean="0"/>
              <a:t>.</a:t>
            </a:r>
            <a:endParaRPr lang="ru-RU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96692" y="4761798"/>
            <a:ext cx="9966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Научный руководитель    д.т.н., профессор                          </a:t>
            </a:r>
            <a:r>
              <a:rPr lang="ru-RU" sz="2400" b="1" dirty="0" smtClean="0"/>
              <a:t>Сучкова Л.И.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52035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6486" y="-21794"/>
            <a:ext cx="10515600" cy="1234440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Параллельные подстановки</a:t>
            </a:r>
            <a:endParaRPr lang="ru-RU" sz="4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649740"/>
            <a:ext cx="4656023" cy="20031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22372" y="1700784"/>
            <a:ext cx="706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БАЗА</a:t>
            </a:r>
            <a:r>
              <a:rPr lang="ru-RU" dirty="0" smtClean="0"/>
              <a:t> описывает клетки, данные которых используются в подстановке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122372" y="2205551"/>
            <a:ext cx="6439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КОНТЕКСТ</a:t>
            </a:r>
            <a:r>
              <a:rPr lang="ru-RU" dirty="0" smtClean="0"/>
              <a:t> представляет собой набор предикатов, отвечающих</a:t>
            </a:r>
          </a:p>
          <a:p>
            <a:r>
              <a:rPr lang="ru-RU" dirty="0" smtClean="0"/>
              <a:t>за условие выполнения подстановки. Подстановка выполнится </a:t>
            </a:r>
          </a:p>
          <a:p>
            <a:r>
              <a:rPr lang="ru-RU" dirty="0" smtClean="0"/>
              <a:t>только лишь в случае истинности предиката.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91440" y="3666922"/>
            <a:ext cx="4517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КЛЕТКИ ПОДСТАНОВКИ </a:t>
            </a:r>
            <a:r>
              <a:rPr lang="ru-RU" dirty="0" smtClean="0"/>
              <a:t>полностью соответствуют клеткам, описанным в базе и являются назначением для новых вычисленных значений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2024" y="5074920"/>
            <a:ext cx="4332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ЦИКЛЫ</a:t>
            </a:r>
            <a:r>
              <a:rPr lang="en-US" b="1" dirty="0" smtClean="0"/>
              <a:t> </a:t>
            </a:r>
            <a:r>
              <a:rPr lang="ru-RU" dirty="0" smtClean="0"/>
              <a:t>являются необязательным параметром. Используются  при определенных переборах наборов клеток</a:t>
            </a:r>
            <a:endParaRPr lang="ru-RU" b="1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816" y="3046392"/>
            <a:ext cx="4933950" cy="3562350"/>
          </a:xfrm>
          <a:prstGeom prst="rect">
            <a:avLst/>
          </a:prstGeom>
        </p:spPr>
      </p:pic>
      <p:sp>
        <p:nvSpPr>
          <p:cNvPr id="13" name="Стрелка вправо 12"/>
          <p:cNvSpPr/>
          <p:nvPr/>
        </p:nvSpPr>
        <p:spPr>
          <a:xfrm rot="10800000">
            <a:off x="9710928" y="3128881"/>
            <a:ext cx="512064" cy="2361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0552605" y="3062271"/>
            <a:ext cx="67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БАЗА</a:t>
            </a:r>
            <a:endParaRPr lang="ru-RU" dirty="0"/>
          </a:p>
        </p:txBody>
      </p:sp>
      <p:sp>
        <p:nvSpPr>
          <p:cNvPr id="15" name="Стрелка вправо 14"/>
          <p:cNvSpPr/>
          <p:nvPr/>
        </p:nvSpPr>
        <p:spPr>
          <a:xfrm rot="10800000">
            <a:off x="9710928" y="3903073"/>
            <a:ext cx="512064" cy="2361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0552605" y="3836462"/>
            <a:ext cx="117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КОНТЕКСТ</a:t>
            </a:r>
            <a:endParaRPr lang="ru-RU" dirty="0"/>
          </a:p>
        </p:txBody>
      </p:sp>
      <p:sp>
        <p:nvSpPr>
          <p:cNvPr id="17" name="Стрелка вправо 16"/>
          <p:cNvSpPr/>
          <p:nvPr/>
        </p:nvSpPr>
        <p:spPr>
          <a:xfrm rot="10800000">
            <a:off x="9710928" y="4514645"/>
            <a:ext cx="512064" cy="2361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10553034" y="4309535"/>
            <a:ext cx="1669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КЛЕТКИ </a:t>
            </a:r>
          </a:p>
          <a:p>
            <a:r>
              <a:rPr lang="ru-RU" dirty="0" smtClean="0"/>
              <a:t>ПОДСТАНОВКИ</a:t>
            </a:r>
            <a:endParaRPr lang="ru-RU" dirty="0"/>
          </a:p>
        </p:txBody>
      </p:sp>
      <p:sp>
        <p:nvSpPr>
          <p:cNvPr id="19" name="Стрелка вправо 18"/>
          <p:cNvSpPr/>
          <p:nvPr/>
        </p:nvSpPr>
        <p:spPr>
          <a:xfrm rot="10800000">
            <a:off x="9708052" y="6203237"/>
            <a:ext cx="512064" cy="2361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10552605" y="613662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ЦИКЛЫ</a:t>
            </a:r>
            <a:endParaRPr lang="ru-RU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192024" y="1700784"/>
            <a:ext cx="4447792" cy="18288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11345777" y="32058"/>
            <a:ext cx="7553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58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80" y="980424"/>
            <a:ext cx="5038725" cy="545782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8160" y="0"/>
            <a:ext cx="10515600" cy="1325563"/>
          </a:xfrm>
        </p:spPr>
        <p:txBody>
          <a:bodyPr/>
          <a:lstStyle/>
          <a:p>
            <a:r>
              <a:rPr lang="ru-RU" dirty="0" smtClean="0"/>
              <a:t>Синтаксис с «внешним воздействием»</a:t>
            </a:r>
            <a:endParaRPr lang="ru-RU" dirty="0"/>
          </a:p>
        </p:txBody>
      </p:sp>
      <p:sp>
        <p:nvSpPr>
          <p:cNvPr id="7" name="Стрелка вправо 6"/>
          <p:cNvSpPr/>
          <p:nvPr/>
        </p:nvSpPr>
        <p:spPr>
          <a:xfrm rot="10800000">
            <a:off x="5604510" y="1581912"/>
            <a:ext cx="841248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622027" y="1395905"/>
            <a:ext cx="4636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араметры внешних воздействий с ключевым словом </a:t>
            </a:r>
            <a:r>
              <a:rPr lang="en-US" b="1" dirty="0" smtClean="0"/>
              <a:t>EXTERNAL</a:t>
            </a:r>
            <a:endParaRPr lang="ru-RU" dirty="0"/>
          </a:p>
        </p:txBody>
      </p:sp>
      <p:sp>
        <p:nvSpPr>
          <p:cNvPr id="10" name="Стрелка вправо 9"/>
          <p:cNvSpPr/>
          <p:nvPr/>
        </p:nvSpPr>
        <p:spPr>
          <a:xfrm rot="10800000">
            <a:off x="5604510" y="2831592"/>
            <a:ext cx="841248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622027" y="2784085"/>
            <a:ext cx="374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</a:t>
            </a:r>
            <a:r>
              <a:rPr lang="ru-RU" dirty="0" smtClean="0"/>
              <a:t>бычная параллельная подстановка</a:t>
            </a:r>
            <a:endParaRPr lang="ru-RU" dirty="0"/>
          </a:p>
        </p:txBody>
      </p:sp>
      <p:sp>
        <p:nvSpPr>
          <p:cNvPr id="12" name="Стрелка вправо 11"/>
          <p:cNvSpPr/>
          <p:nvPr/>
        </p:nvSpPr>
        <p:spPr>
          <a:xfrm rot="10800000">
            <a:off x="5604510" y="3758183"/>
            <a:ext cx="841248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622027" y="3709337"/>
            <a:ext cx="56235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араллельная подстановка внешнего воздействия,</a:t>
            </a:r>
          </a:p>
          <a:p>
            <a:r>
              <a:rPr lang="ru-RU" dirty="0"/>
              <a:t>и</a:t>
            </a:r>
            <a:r>
              <a:rPr lang="ru-RU" dirty="0" smtClean="0"/>
              <a:t>меющая доступ к параметрам внешнего воздействия.</a:t>
            </a:r>
          </a:p>
          <a:p>
            <a:r>
              <a:rPr lang="ru-RU" dirty="0" smtClean="0"/>
              <a:t>Обозначена ключевым словом </a:t>
            </a:r>
            <a:r>
              <a:rPr lang="en-US" b="1" dirty="0" smtClean="0"/>
              <a:t>EXTERNAL</a:t>
            </a:r>
            <a:endParaRPr lang="ru-RU" dirty="0" smtClean="0"/>
          </a:p>
        </p:txBody>
      </p:sp>
      <p:sp>
        <p:nvSpPr>
          <p:cNvPr id="14" name="Стрелка вправо 13"/>
          <p:cNvSpPr/>
          <p:nvPr/>
        </p:nvSpPr>
        <p:spPr>
          <a:xfrm rot="10800000">
            <a:off x="5604509" y="5401371"/>
            <a:ext cx="841248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6622027" y="5076866"/>
            <a:ext cx="53351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Контекстная подстановка, имеющая доступ</a:t>
            </a:r>
          </a:p>
          <a:p>
            <a:r>
              <a:rPr lang="ru-RU" dirty="0"/>
              <a:t>к</a:t>
            </a:r>
            <a:r>
              <a:rPr lang="ru-RU" dirty="0" smtClean="0"/>
              <a:t> параметрам внешних воздействий через </a:t>
            </a:r>
          </a:p>
          <a:p>
            <a:r>
              <a:rPr lang="ru-RU" dirty="0"/>
              <a:t>п</a:t>
            </a:r>
            <a:r>
              <a:rPr lang="ru-RU" dirty="0" smtClean="0"/>
              <a:t>араллельную подстановку, в которой используется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088136" y="3392424"/>
            <a:ext cx="4087368" cy="941832"/>
          </a:xfrm>
          <a:prstGeom prst="round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94944" y="1395905"/>
            <a:ext cx="4297680" cy="76207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11200640" y="0"/>
            <a:ext cx="7553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583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Структура среды моделирования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1006983"/>
            <a:ext cx="6810375" cy="54292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1147105" y="90805"/>
            <a:ext cx="7553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559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4104" y="0"/>
            <a:ext cx="10521696" cy="1215202"/>
          </a:xfrm>
        </p:spPr>
        <p:txBody>
          <a:bodyPr>
            <a:normAutofit/>
          </a:bodyPr>
          <a:lstStyle/>
          <a:p>
            <a:r>
              <a:rPr lang="ru-RU" dirty="0" smtClean="0"/>
              <a:t>Схема интерпретатора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350008" y="1215202"/>
            <a:ext cx="6739128" cy="553306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0900217" y="72517"/>
            <a:ext cx="7553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045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9912" y="0"/>
            <a:ext cx="10515600" cy="1325563"/>
          </a:xfrm>
        </p:spPr>
        <p:txBody>
          <a:bodyPr/>
          <a:lstStyle/>
          <a:p>
            <a:r>
              <a:rPr lang="ru-RU" dirty="0" smtClean="0"/>
              <a:t>Структура разработанной программы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900217" y="72517"/>
            <a:ext cx="7553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37" y="1040701"/>
            <a:ext cx="866775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Интерфейс программы моделирования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04" y="941832"/>
            <a:ext cx="8013550" cy="5677847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118156" y="941832"/>
            <a:ext cx="3276958" cy="3575304"/>
          </a:xfrm>
          <a:prstGeom prst="round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18156" y="5315135"/>
            <a:ext cx="3276958" cy="1304544"/>
          </a:xfrm>
          <a:prstGeom prst="round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447288" y="923550"/>
            <a:ext cx="4788766" cy="795846"/>
          </a:xfrm>
          <a:prstGeom prst="round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567505" y="1801698"/>
            <a:ext cx="4443984" cy="4269924"/>
          </a:xfrm>
          <a:prstGeom prst="round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67512" y="34838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1</a:t>
            </a:r>
            <a:endParaRPr lang="ru-RU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261462" y="13214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2</a:t>
            </a:r>
            <a:endParaRPr lang="ru-R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583680" y="430682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3</a:t>
            </a:r>
            <a:endParaRPr lang="ru-RU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358681" y="562462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4</a:t>
            </a:r>
            <a:endParaRPr lang="ru-R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88228" y="1321473"/>
            <a:ext cx="387974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1 – поле для описания клеточно-</a:t>
            </a:r>
          </a:p>
          <a:p>
            <a:r>
              <a:rPr lang="ru-RU" sz="2000" dirty="0" smtClean="0"/>
              <a:t>       автоматной модели</a:t>
            </a:r>
          </a:p>
          <a:p>
            <a:endParaRPr lang="ru-RU" sz="2000" dirty="0" smtClean="0"/>
          </a:p>
          <a:p>
            <a:endParaRPr lang="ru-RU" sz="2000" dirty="0"/>
          </a:p>
          <a:p>
            <a:r>
              <a:rPr lang="ru-RU" sz="2000" dirty="0" smtClean="0"/>
              <a:t>2 – инструментарий управления</a:t>
            </a:r>
          </a:p>
          <a:p>
            <a:r>
              <a:rPr lang="ru-RU" sz="2000" dirty="0"/>
              <a:t> </a:t>
            </a:r>
            <a:r>
              <a:rPr lang="ru-RU" sz="2000" dirty="0" smtClean="0"/>
              <a:t>      процессом моделирования</a:t>
            </a:r>
          </a:p>
          <a:p>
            <a:endParaRPr lang="ru-RU" sz="2000" dirty="0" smtClean="0"/>
          </a:p>
          <a:p>
            <a:endParaRPr lang="ru-RU" sz="2000" dirty="0"/>
          </a:p>
          <a:p>
            <a:r>
              <a:rPr lang="ru-RU" sz="2000" dirty="0" smtClean="0"/>
              <a:t>3 – </a:t>
            </a:r>
            <a:r>
              <a:rPr lang="ru-RU" sz="2000" dirty="0" err="1" smtClean="0"/>
              <a:t>виджет</a:t>
            </a:r>
            <a:r>
              <a:rPr lang="ru-RU" sz="2000" dirty="0" smtClean="0"/>
              <a:t> визуализации</a:t>
            </a:r>
          </a:p>
          <a:p>
            <a:endParaRPr lang="ru-RU" sz="2000" dirty="0" smtClean="0"/>
          </a:p>
          <a:p>
            <a:endParaRPr lang="ru-RU" sz="2000" dirty="0"/>
          </a:p>
          <a:p>
            <a:r>
              <a:rPr lang="ru-RU" sz="2000" dirty="0" smtClean="0"/>
              <a:t>4 – управление параметрами</a:t>
            </a:r>
          </a:p>
          <a:p>
            <a:r>
              <a:rPr lang="ru-RU" sz="2000" dirty="0" smtClean="0"/>
              <a:t>       внешних воздействий</a:t>
            </a:r>
            <a:endParaRPr lang="ru-RU" sz="20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0900217" y="72517"/>
            <a:ext cx="7553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819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Моделирование КА </a:t>
            </a:r>
            <a:r>
              <a:rPr lang="en-US" dirty="0" smtClean="0"/>
              <a:t>“</a:t>
            </a:r>
            <a:r>
              <a:rPr lang="ru-RU" dirty="0" smtClean="0"/>
              <a:t>ТМ-диффузия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900217" y="72517"/>
            <a:ext cx="7553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504" y="1147261"/>
            <a:ext cx="8900160" cy="549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1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6760" y="164592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 smtClean="0"/>
              <a:t>Моделирование клеточного автомата</a:t>
            </a:r>
            <a:r>
              <a:rPr lang="en-US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ТМ - диффузия </a:t>
            </a:r>
            <a:r>
              <a:rPr lang="en-US" dirty="0" smtClean="0"/>
              <a:t>“</a:t>
            </a:r>
            <a:r>
              <a:rPr lang="ru-RU" dirty="0" smtClean="0"/>
              <a:t>с внешним воздействием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900217" y="72517"/>
            <a:ext cx="7553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281" y="1402270"/>
            <a:ext cx="8448675" cy="5095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2331720"/>
            <a:ext cx="235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Внешнее воздействие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525" y="4566428"/>
            <a:ext cx="2264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Параметры контроля</a:t>
            </a:r>
          </a:p>
        </p:txBody>
      </p:sp>
      <p:sp>
        <p:nvSpPr>
          <p:cNvPr id="10" name="Стрелка вправо 9"/>
          <p:cNvSpPr/>
          <p:nvPr/>
        </p:nvSpPr>
        <p:spPr>
          <a:xfrm rot="1379527">
            <a:off x="2240535" y="2854417"/>
            <a:ext cx="1250041" cy="225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 rot="1785958">
            <a:off x="1673060" y="5183464"/>
            <a:ext cx="1368890" cy="264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017263" y="5486400"/>
            <a:ext cx="1490729" cy="70408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27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6760" y="164592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 smtClean="0"/>
              <a:t>Моделирование клеточного автомата</a:t>
            </a:r>
            <a:r>
              <a:rPr lang="en-US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HPP</a:t>
            </a:r>
            <a:r>
              <a:rPr lang="ru-RU" dirty="0" smtClean="0"/>
              <a:t>-газ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900217" y="72517"/>
            <a:ext cx="7553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896" y="1490155"/>
            <a:ext cx="8340661" cy="4742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896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6760" y="164592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 smtClean="0"/>
              <a:t>Моделирование клеточного автомата</a:t>
            </a:r>
            <a:r>
              <a:rPr lang="en-US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HPP</a:t>
            </a:r>
            <a:r>
              <a:rPr lang="ru-RU" dirty="0"/>
              <a:t>-</a:t>
            </a:r>
            <a:r>
              <a:rPr lang="ru-RU" dirty="0" smtClean="0"/>
              <a:t>газ </a:t>
            </a:r>
            <a:r>
              <a:rPr lang="en-US" dirty="0" smtClean="0"/>
              <a:t>“</a:t>
            </a:r>
            <a:r>
              <a:rPr lang="ru-RU" dirty="0" smtClean="0"/>
              <a:t>с внешним воздействием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900217" y="72517"/>
            <a:ext cx="7553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224" y="1490155"/>
            <a:ext cx="8257468" cy="4878653"/>
          </a:xfrm>
          <a:prstGeom prst="rect">
            <a:avLst/>
          </a:prstGeom>
        </p:spPr>
      </p:pic>
      <p:sp>
        <p:nvSpPr>
          <p:cNvPr id="6" name="Скругленный прямоугольник 5"/>
          <p:cNvSpPr/>
          <p:nvPr/>
        </p:nvSpPr>
        <p:spPr>
          <a:xfrm>
            <a:off x="3145536" y="3154680"/>
            <a:ext cx="3520440" cy="402336"/>
          </a:xfrm>
          <a:prstGeom prst="round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935224" y="5422392"/>
            <a:ext cx="1609344" cy="6858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0" y="2331720"/>
            <a:ext cx="235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Внешнее воздействие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525" y="4566428"/>
            <a:ext cx="211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Параметр контроля</a:t>
            </a:r>
          </a:p>
        </p:txBody>
      </p:sp>
      <p:sp>
        <p:nvSpPr>
          <p:cNvPr id="12" name="Стрелка вправо 11"/>
          <p:cNvSpPr/>
          <p:nvPr/>
        </p:nvSpPr>
        <p:spPr>
          <a:xfrm rot="1379527">
            <a:off x="1795853" y="2962339"/>
            <a:ext cx="1250041" cy="225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 rot="1379527">
            <a:off x="1789529" y="5347077"/>
            <a:ext cx="1087864" cy="160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72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344" y="-2344"/>
            <a:ext cx="10515600" cy="1325563"/>
          </a:xfrm>
        </p:spPr>
        <p:txBody>
          <a:bodyPr/>
          <a:lstStyle/>
          <a:p>
            <a:r>
              <a:rPr lang="ru-RU" dirty="0" smtClean="0"/>
              <a:t>Клеточно-автоматные модели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74626" y="3337905"/>
            <a:ext cx="276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Схема простой КА-модели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018806" y="5828884"/>
            <a:ext cx="353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Реакция Белоусова-Жаботинского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439207" y="5970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8021473" y="5757975"/>
            <a:ext cx="362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Гексагональная </a:t>
            </a:r>
            <a:r>
              <a:rPr lang="en-US" dirty="0" smtClean="0"/>
              <a:t>Lattice-Gas </a:t>
            </a:r>
            <a:r>
              <a:rPr lang="ru-RU" dirty="0" smtClean="0"/>
              <a:t>модель </a:t>
            </a:r>
          </a:p>
          <a:p>
            <a:r>
              <a:rPr lang="ru-RU" dirty="0"/>
              <a:t>в</a:t>
            </a:r>
            <a:r>
              <a:rPr lang="ru-RU" dirty="0" smtClean="0"/>
              <a:t>язкой жидкости </a:t>
            </a:r>
            <a:r>
              <a:rPr lang="en-US" dirty="0" smtClean="0"/>
              <a:t>FHP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2"/>
          <a:srcRect l="840" t="26051" r="33234" b="31423"/>
          <a:stretch/>
        </p:blipFill>
        <p:spPr>
          <a:xfrm>
            <a:off x="4406589" y="3890357"/>
            <a:ext cx="2807816" cy="179607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/>
          <a:srcRect t="10961" r="26713" b="9670"/>
          <a:stretch/>
        </p:blipFill>
        <p:spPr>
          <a:xfrm>
            <a:off x="8112725" y="3820127"/>
            <a:ext cx="3587266" cy="1847089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43" y="3846896"/>
            <a:ext cx="3697263" cy="188299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21543" y="5969188"/>
            <a:ext cx="2824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Процесс роста кристаллов </a:t>
            </a:r>
          </a:p>
          <a:p>
            <a:r>
              <a:rPr lang="ru-RU" dirty="0" smtClean="0"/>
              <a:t>(Дендритный рост)</a:t>
            </a:r>
            <a:endParaRPr lang="ru-RU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416" y="938543"/>
            <a:ext cx="4145280" cy="2399362"/>
          </a:xfrm>
          <a:prstGeom prst="rect">
            <a:avLst/>
          </a:prstGeom>
        </p:spPr>
      </p:pic>
      <p:cxnSp>
        <p:nvCxnSpPr>
          <p:cNvPr id="21" name="Прямая со стрелкой 20"/>
          <p:cNvCxnSpPr>
            <a:stCxn id="28" idx="1"/>
          </p:cNvCxnSpPr>
          <p:nvPr/>
        </p:nvCxnSpPr>
        <p:spPr>
          <a:xfrm flipH="1">
            <a:off x="4729696" y="1169230"/>
            <a:ext cx="1266394" cy="2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29" idx="1"/>
          </p:cNvCxnSpPr>
          <p:nvPr/>
        </p:nvCxnSpPr>
        <p:spPr>
          <a:xfrm flipH="1">
            <a:off x="2990088" y="1500988"/>
            <a:ext cx="3006002" cy="305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32" idx="1"/>
          </p:cNvCxnSpPr>
          <p:nvPr/>
        </p:nvCxnSpPr>
        <p:spPr>
          <a:xfrm flipH="1">
            <a:off x="2576968" y="2098214"/>
            <a:ext cx="3419122" cy="11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96090" y="984564"/>
            <a:ext cx="243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</a:t>
            </a:r>
            <a:r>
              <a:rPr lang="ru-RU" dirty="0" smtClean="0"/>
              <a:t>ножество клеток (</a:t>
            </a:r>
            <a:r>
              <a:rPr lang="en-US" dirty="0" smtClean="0"/>
              <a:t>2</a:t>
            </a:r>
            <a:r>
              <a:rPr lang="en-US" dirty="0"/>
              <a:t>D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5996090" y="1316322"/>
            <a:ext cx="4679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шаблон соседства  (локальная конфигурация)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5996090" y="1775048"/>
            <a:ext cx="5411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</a:t>
            </a:r>
            <a:r>
              <a:rPr lang="ru-RU" dirty="0" smtClean="0"/>
              <a:t>летка подстановки, имеющая определенное </a:t>
            </a:r>
          </a:p>
          <a:p>
            <a:r>
              <a:rPr lang="ru-RU" dirty="0" smtClean="0"/>
              <a:t>состояние из множества состояний( к примеру </a:t>
            </a:r>
            <a:r>
              <a:rPr lang="en-US" dirty="0" smtClean="0"/>
              <a:t>{0, 1}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998846" y="2506552"/>
            <a:ext cx="5481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</a:t>
            </a:r>
            <a:r>
              <a:rPr lang="ru-RU" dirty="0" smtClean="0"/>
              <a:t>ункция переходов (правило подстановки), </a:t>
            </a:r>
          </a:p>
          <a:p>
            <a:r>
              <a:rPr lang="ru-RU" dirty="0"/>
              <a:t>п</a:t>
            </a:r>
            <a:r>
              <a:rPr lang="ru-RU" dirty="0" smtClean="0"/>
              <a:t>рименяется для каждой клетки на каждой итерации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1390872" y="49845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876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7372"/>
            <a:ext cx="10515600" cy="1325563"/>
          </a:xfrm>
        </p:spPr>
        <p:txBody>
          <a:bodyPr/>
          <a:lstStyle/>
          <a:p>
            <a:r>
              <a:rPr lang="ru-RU" dirty="0" smtClean="0"/>
              <a:t>Научная новизна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Разработаны синтаксические правила для клеточно-автоматного </a:t>
            </a:r>
            <a:r>
              <a:rPr lang="ru-RU" dirty="0" smtClean="0"/>
              <a:t>моделирования, описывающие</a:t>
            </a:r>
            <a:endParaRPr lang="en-US" dirty="0" smtClean="0"/>
          </a:p>
          <a:p>
            <a:pPr lvl="1"/>
            <a:r>
              <a:rPr lang="ru-RU" dirty="0" smtClean="0"/>
              <a:t>поведение </a:t>
            </a:r>
            <a:r>
              <a:rPr lang="ru-RU" dirty="0"/>
              <a:t>«внешних </a:t>
            </a:r>
            <a:r>
              <a:rPr lang="ru-RU" dirty="0" smtClean="0"/>
              <a:t>воздействий»</a:t>
            </a:r>
          </a:p>
          <a:p>
            <a:pPr lvl="1"/>
            <a:r>
              <a:rPr lang="ru-RU" dirty="0"/>
              <a:t>р</a:t>
            </a:r>
            <a:r>
              <a:rPr lang="ru-RU" dirty="0" smtClean="0"/>
              <a:t>еакцию основного процесса на «внешние воздействия»</a:t>
            </a:r>
          </a:p>
          <a:p>
            <a:pPr lvl="1"/>
            <a:r>
              <a:rPr lang="ru-RU" dirty="0" smtClean="0"/>
              <a:t>управление «внешними воздействиями» с помощью редактируемых параметров</a:t>
            </a:r>
          </a:p>
          <a:p>
            <a:r>
              <a:rPr lang="ru-RU" dirty="0" smtClean="0"/>
              <a:t>Практическая значимость</a:t>
            </a:r>
            <a:endParaRPr lang="en-US" dirty="0" smtClean="0"/>
          </a:p>
          <a:p>
            <a:pPr lvl="2"/>
            <a:r>
              <a:rPr lang="ru-RU" sz="2400" dirty="0" smtClean="0"/>
              <a:t>Создание моделей клеточных автоматов, учитывающих внешние воздействия</a:t>
            </a:r>
          </a:p>
          <a:p>
            <a:pPr lvl="2"/>
            <a:r>
              <a:rPr lang="ru-RU" sz="2400" dirty="0"/>
              <a:t>Проведение исследований различных процессов с использованием механизма «внешних воздействий</a:t>
            </a:r>
            <a:r>
              <a:rPr lang="ru-RU" sz="2400" dirty="0" smtClean="0"/>
              <a:t>»</a:t>
            </a:r>
            <a:endParaRPr lang="ru-RU" sz="24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8F1B-3C15-4E4C-B983-0C307A2FEC37}" type="slidenum">
              <a:rPr lang="ru-RU" smtClean="0"/>
              <a:t>20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0900217" y="72517"/>
            <a:ext cx="7553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0310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904" y="0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530352" y="1105771"/>
            <a:ext cx="11274552" cy="5404757"/>
          </a:xfrm>
          <a:ln/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	В результате проведенной работы была разработана синтаксически ориентированная среда для клеточно-автоматного моделирования. </a:t>
            </a:r>
          </a:p>
          <a:p>
            <a:pPr marL="0" indent="0" algn="just">
              <a:buNone/>
            </a:pPr>
            <a:r>
              <a:rPr lang="ru-RU" dirty="0"/>
              <a:t>	</a:t>
            </a:r>
            <a:r>
              <a:rPr lang="ru-RU" dirty="0" smtClean="0"/>
              <a:t>В процессе реализации среды были выполнены следующие задачи: </a:t>
            </a:r>
          </a:p>
          <a:p>
            <a:pPr algn="just">
              <a:buFont typeface="Arial" pitchFamily="34" charset="0"/>
              <a:buChar char="•"/>
            </a:pPr>
            <a:r>
              <a:rPr lang="ru-RU" dirty="0" smtClean="0"/>
              <a:t>Выполнен анализ существующих сред моделирования и их синтаксиса описания моделей;</a:t>
            </a:r>
          </a:p>
          <a:p>
            <a:pPr algn="just">
              <a:buFont typeface="Arial" pitchFamily="34" charset="0"/>
              <a:buChar char="•"/>
            </a:pPr>
            <a:r>
              <a:rPr lang="ru-RU" dirty="0" smtClean="0"/>
              <a:t>Спроектирован язык моделирования с новыми функциональными возможностями по описанию «внешних воздействий»</a:t>
            </a:r>
            <a:r>
              <a:rPr lang="en-US" dirty="0" smtClean="0"/>
              <a:t>;</a:t>
            </a:r>
            <a:endParaRPr lang="ru-RU" dirty="0" smtClean="0"/>
          </a:p>
          <a:p>
            <a:pPr algn="just">
              <a:buFont typeface="Arial" pitchFamily="34" charset="0"/>
              <a:buChar char="•"/>
            </a:pPr>
            <a:r>
              <a:rPr lang="ru-RU" dirty="0" smtClean="0"/>
              <a:t>Спроектирован и разработан интерпретатор языка, а также составляющие среды моделирования</a:t>
            </a:r>
            <a:r>
              <a:rPr lang="en-US" dirty="0" smtClean="0"/>
              <a:t>;</a:t>
            </a:r>
            <a:endParaRPr lang="ru-RU" dirty="0" smtClean="0"/>
          </a:p>
          <a:p>
            <a:pPr algn="just">
              <a:buFont typeface="Arial" pitchFamily="34" charset="0"/>
              <a:buChar char="•"/>
            </a:pPr>
            <a:r>
              <a:rPr lang="ru-RU" dirty="0" smtClean="0"/>
              <a:t>Проведены эксперименты с применением «внешних воздействий»</a:t>
            </a:r>
            <a:r>
              <a:rPr lang="ru-RU" dirty="0"/>
              <a:t>.</a:t>
            </a:r>
            <a:endParaRPr lang="ru-RU" dirty="0" smtClean="0"/>
          </a:p>
          <a:p>
            <a:pPr marL="0" indent="0" algn="just">
              <a:buNone/>
            </a:pPr>
            <a:endParaRPr lang="ru-RU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10967273" y="85869"/>
            <a:ext cx="7553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262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9340" y="85869"/>
            <a:ext cx="10515600" cy="1325563"/>
          </a:xfrm>
        </p:spPr>
        <p:txBody>
          <a:bodyPr/>
          <a:lstStyle/>
          <a:p>
            <a:r>
              <a:rPr lang="ru-RU" dirty="0" smtClean="0"/>
              <a:t>Публикации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«Проектирование синтаксически-ориентированной среды для клеточно-автоматного моделирования»  - </a:t>
            </a:r>
            <a:r>
              <a:rPr lang="en-US" dirty="0" smtClean="0"/>
              <a:t>XVI</a:t>
            </a:r>
            <a:r>
              <a:rPr lang="ru-RU" dirty="0" smtClean="0"/>
              <a:t> Всероссийская научно-техническая конференция студентов, аспирантов и молодых ученых «Наука и молодежь 2019»</a:t>
            </a:r>
          </a:p>
          <a:p>
            <a:r>
              <a:rPr lang="ru-RU" dirty="0" smtClean="0"/>
              <a:t>«Проектирование и программная реализация системы клеточно-автоматного моделирования с учетом </a:t>
            </a:r>
            <a:r>
              <a:rPr lang="en-US" dirty="0" smtClean="0"/>
              <a:t>“</a:t>
            </a:r>
            <a:r>
              <a:rPr lang="ru-RU" dirty="0" smtClean="0"/>
              <a:t>внешних воздействий</a:t>
            </a:r>
            <a:r>
              <a:rPr lang="en-US" dirty="0" smtClean="0"/>
              <a:t>”</a:t>
            </a:r>
            <a:r>
              <a:rPr lang="ru-RU" dirty="0" smtClean="0"/>
              <a:t>» </a:t>
            </a:r>
            <a:br>
              <a:rPr lang="ru-RU" dirty="0" smtClean="0"/>
            </a:br>
            <a:r>
              <a:rPr lang="en-US" dirty="0" smtClean="0"/>
              <a:t>XII </a:t>
            </a:r>
            <a:r>
              <a:rPr lang="ru-RU" dirty="0" smtClean="0"/>
              <a:t>Международная научно-практическая конференция </a:t>
            </a:r>
            <a:br>
              <a:rPr lang="ru-RU" dirty="0" smtClean="0"/>
            </a:br>
            <a:r>
              <a:rPr lang="en-US" dirty="0" smtClean="0"/>
              <a:t>“</a:t>
            </a:r>
            <a:r>
              <a:rPr lang="ru-RU" dirty="0" smtClean="0"/>
              <a:t>Актуальные вопросы теории и практики развития научных исследований</a:t>
            </a:r>
            <a:r>
              <a:rPr lang="en-US" dirty="0" smtClean="0"/>
              <a:t>”</a:t>
            </a:r>
            <a:r>
              <a:rPr lang="ru-RU" dirty="0" smtClean="0"/>
              <a:t> г. Таганрог, 2019 (на печати)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8F1B-3C15-4E4C-B983-0C307A2FEC37}" type="slidenum">
              <a:rPr lang="ru-RU" smtClean="0"/>
              <a:t>22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0967273" y="85869"/>
            <a:ext cx="7553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1946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Исследования, основанные на моделировании с помощью клеточных автоматов, дают новые возможности</a:t>
            </a:r>
            <a:r>
              <a:rPr lang="en-US" dirty="0" smtClean="0"/>
              <a:t> </a:t>
            </a:r>
            <a:r>
              <a:rPr lang="ru-RU" dirty="0" smtClean="0"/>
              <a:t>для нахождения </a:t>
            </a:r>
            <a:br>
              <a:rPr lang="ru-RU" dirty="0" smtClean="0"/>
            </a:br>
            <a:r>
              <a:rPr lang="ru-RU" dirty="0" smtClean="0"/>
              <a:t>алгоритмической разрешимости тех или иных задач</a:t>
            </a:r>
          </a:p>
          <a:p>
            <a:r>
              <a:rPr lang="ru-RU" dirty="0" smtClean="0"/>
              <a:t>Существующие системы моделирования предоставляют слабый</a:t>
            </a:r>
            <a:br>
              <a:rPr lang="ru-RU" dirty="0" smtClean="0"/>
            </a:br>
            <a:r>
              <a:rPr lang="ru-RU" dirty="0" smtClean="0"/>
              <a:t>синтаксис описания клеточно-автоматных моделей</a:t>
            </a:r>
          </a:p>
          <a:p>
            <a:r>
              <a:rPr lang="ru-RU" dirty="0" smtClean="0"/>
              <a:t>Описание внешних воздействий на исходный процесс открывает</a:t>
            </a:r>
            <a:br>
              <a:rPr lang="ru-RU" dirty="0" smtClean="0"/>
            </a:br>
            <a:r>
              <a:rPr lang="ru-RU" dirty="0" smtClean="0"/>
              <a:t>новые возможности для исследований с помощью клеточных автоматов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8F1B-3C15-4E4C-B983-0C307A2FEC37}" type="slidenum">
              <a:rPr lang="ru-RU" smtClean="0"/>
              <a:t>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1390872" y="49845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49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Существующие среды моделирования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WinALT</a:t>
            </a:r>
            <a:endParaRPr lang="en-US" dirty="0" smtClean="0"/>
          </a:p>
          <a:p>
            <a:pPr lvl="1"/>
            <a:r>
              <a:rPr lang="ru-RU" dirty="0" smtClean="0"/>
              <a:t>Сложный для понимания синтаксис</a:t>
            </a:r>
          </a:p>
          <a:p>
            <a:pPr lvl="1"/>
            <a:r>
              <a:rPr lang="ru-RU" dirty="0" smtClean="0"/>
              <a:t>Некорректное поведение при попытке смоделировать ситуацию с появлением </a:t>
            </a:r>
            <a:r>
              <a:rPr lang="en-US" dirty="0" smtClean="0"/>
              <a:t>“</a:t>
            </a:r>
            <a:r>
              <a:rPr lang="ru-RU" dirty="0" smtClean="0"/>
              <a:t>внешних воздействий</a:t>
            </a:r>
            <a:r>
              <a:rPr lang="en-US" dirty="0" smtClean="0"/>
              <a:t>”</a:t>
            </a:r>
            <a:endParaRPr lang="ru-RU" dirty="0" smtClean="0"/>
          </a:p>
          <a:p>
            <a:r>
              <a:rPr lang="en-US" dirty="0" smtClean="0"/>
              <a:t>CAMEL</a:t>
            </a:r>
            <a:endParaRPr lang="ru-RU" dirty="0" smtClean="0"/>
          </a:p>
          <a:p>
            <a:pPr lvl="1"/>
            <a:r>
              <a:rPr lang="ru-RU" dirty="0" smtClean="0"/>
              <a:t>Слабые синтаксические возможности при описании структуры решетки и внутренних данных, а также функций перехода</a:t>
            </a:r>
          </a:p>
          <a:p>
            <a:pPr lvl="1"/>
            <a:r>
              <a:rPr lang="ru-RU" dirty="0" smtClean="0"/>
              <a:t>Ориентирован больше на визуализацию и дружественный интерфейс</a:t>
            </a:r>
            <a:endParaRPr lang="en-US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11467145" y="90805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771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Цели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Проектирование языка программирования моделей клеточных автоматов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/>
              <a:t>о</a:t>
            </a:r>
            <a:r>
              <a:rPr lang="ru-RU" dirty="0" smtClean="0"/>
              <a:t>писание структуры, на которой моделируется процесс</a:t>
            </a:r>
          </a:p>
          <a:p>
            <a:pPr lvl="1"/>
            <a:r>
              <a:rPr lang="ru-RU" dirty="0" smtClean="0"/>
              <a:t>описание данных, которые хранит ячейка структуры</a:t>
            </a:r>
          </a:p>
          <a:p>
            <a:pPr lvl="1"/>
            <a:r>
              <a:rPr lang="ru-RU" dirty="0" smtClean="0"/>
              <a:t>описание шаблона соседства</a:t>
            </a:r>
          </a:p>
          <a:p>
            <a:pPr lvl="1"/>
            <a:r>
              <a:rPr lang="ru-RU" dirty="0"/>
              <a:t>о</a:t>
            </a:r>
            <a:r>
              <a:rPr lang="ru-RU" dirty="0" smtClean="0"/>
              <a:t>писание функций переходов</a:t>
            </a:r>
          </a:p>
          <a:p>
            <a:pPr lvl="1"/>
            <a:r>
              <a:rPr lang="ru-RU" dirty="0" smtClean="0"/>
              <a:t>описание специализированных функций переходов, реализующих </a:t>
            </a:r>
            <a:r>
              <a:rPr lang="en-US" dirty="0" smtClean="0"/>
              <a:t>“</a:t>
            </a:r>
            <a:r>
              <a:rPr lang="ru-RU" dirty="0" smtClean="0"/>
              <a:t>внешние</a:t>
            </a:r>
            <a:r>
              <a:rPr lang="en-US" dirty="0" smtClean="0"/>
              <a:t>”</a:t>
            </a:r>
            <a:r>
              <a:rPr lang="ru-RU" dirty="0" smtClean="0"/>
              <a:t> воздействия на моделируемый процесс</a:t>
            </a:r>
            <a:r>
              <a:rPr lang="en-US" dirty="0" smtClean="0"/>
              <a:t>,</a:t>
            </a:r>
            <a:r>
              <a:rPr lang="ru-RU" dirty="0" smtClean="0"/>
              <a:t> а также параметров их контроля</a:t>
            </a:r>
          </a:p>
          <a:p>
            <a:r>
              <a:rPr lang="ru-RU" dirty="0" smtClean="0"/>
              <a:t>Проектирование и разработка интерпретатора</a:t>
            </a:r>
          </a:p>
          <a:p>
            <a:r>
              <a:rPr lang="ru-RU" dirty="0" smtClean="0"/>
              <a:t>Разработка среды выполнения и визуализации модели КА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11421425" y="99949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937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" y="1584260"/>
            <a:ext cx="8162925" cy="51244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23297"/>
            <a:ext cx="10515600" cy="1325563"/>
          </a:xfrm>
        </p:spPr>
        <p:txBody>
          <a:bodyPr/>
          <a:lstStyle/>
          <a:p>
            <a:r>
              <a:rPr lang="ru-RU" dirty="0" smtClean="0"/>
              <a:t>Структура решетки, поля данных,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шаблоны соседства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0" y="1584260"/>
            <a:ext cx="8263509" cy="189280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 rot="10800000">
            <a:off x="5926273" y="3468085"/>
            <a:ext cx="749808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7323200" y="3477068"/>
            <a:ext cx="4158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</a:t>
            </a:r>
            <a:r>
              <a:rPr lang="ru-RU" dirty="0" smtClean="0"/>
              <a:t>бъявление класса клеточных массивов</a:t>
            </a:r>
            <a:endParaRPr lang="ru-RU" dirty="0"/>
          </a:p>
        </p:txBody>
      </p:sp>
      <p:sp>
        <p:nvSpPr>
          <p:cNvPr id="17" name="Стрелка вправо 16"/>
          <p:cNvSpPr/>
          <p:nvPr/>
        </p:nvSpPr>
        <p:spPr>
          <a:xfrm rot="10800000">
            <a:off x="5924175" y="3782988"/>
            <a:ext cx="749808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321102" y="3758342"/>
            <a:ext cx="342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тип решетки, граничные условия</a:t>
            </a:r>
            <a:endParaRPr lang="ru-RU" dirty="0"/>
          </a:p>
        </p:txBody>
      </p:sp>
      <p:sp>
        <p:nvSpPr>
          <p:cNvPr id="20" name="Стрелка вправо 19"/>
          <p:cNvSpPr/>
          <p:nvPr/>
        </p:nvSpPr>
        <p:spPr>
          <a:xfrm rot="11437621">
            <a:off x="5929831" y="4711704"/>
            <a:ext cx="749808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право 20"/>
          <p:cNvSpPr/>
          <p:nvPr/>
        </p:nvSpPr>
        <p:spPr>
          <a:xfrm rot="10274282">
            <a:off x="5933452" y="5032000"/>
            <a:ext cx="749808" cy="31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7323200" y="4819132"/>
            <a:ext cx="215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оля данных клетки</a:t>
            </a:r>
            <a:endParaRPr lang="ru-RU" dirty="0"/>
          </a:p>
        </p:txBody>
      </p:sp>
      <p:sp>
        <p:nvSpPr>
          <p:cNvPr id="23" name="Стрелка вправо 22"/>
          <p:cNvSpPr/>
          <p:nvPr/>
        </p:nvSpPr>
        <p:spPr>
          <a:xfrm rot="10800000">
            <a:off x="5910070" y="5996319"/>
            <a:ext cx="749808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7323200" y="5947028"/>
            <a:ext cx="1962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ш</a:t>
            </a:r>
            <a:r>
              <a:rPr lang="ru-RU" dirty="0" smtClean="0"/>
              <a:t>аблон соседства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1353799" y="72517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415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5594" y="0"/>
            <a:ext cx="11083988" cy="859536"/>
          </a:xfrm>
        </p:spPr>
        <p:txBody>
          <a:bodyPr>
            <a:normAutofit/>
          </a:bodyPr>
          <a:lstStyle/>
          <a:p>
            <a:r>
              <a:rPr lang="ru-RU" sz="4400" dirty="0" smtClean="0"/>
              <a:t>Типы решеток, граничные условия</a:t>
            </a:r>
            <a:endParaRPr lang="ru-RU" sz="4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320841" y="0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21669" y="1280160"/>
            <a:ext cx="491901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</a:t>
            </a:r>
            <a:r>
              <a:rPr lang="ru-RU" dirty="0" smtClean="0"/>
              <a:t>ипы решеток основываются на фигуре, которая составляет клетку 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/>
              <a:t>	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Треугольная                              Квадратная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	       Гексагональная</a:t>
            </a:r>
          </a:p>
        </p:txBody>
      </p:sp>
      <p:pic>
        <p:nvPicPr>
          <p:cNvPr id="1028" name="Picture 4" descr="ÐÐ°ÑÑÐ¸Ð½ÐºÐ¸ Ð¿Ð¾ Ð·Ð°Ð¿ÑÐ¾ÑÑ ÑÑÐµÑÐ³Ð¾Ð»ÑÐ½Ð°Ñ ÑÐµÑÐµÑÐºÐ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69" y="2315139"/>
            <a:ext cx="1618361" cy="11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techattribute.ru/images/books/537/image0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436" y="2315139"/>
            <a:ext cx="1137999" cy="11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techattribute.ru/images/books/537/image00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937" y="3955536"/>
            <a:ext cx="239077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227790" y="1280160"/>
            <a:ext cx="3199017" cy="7294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Основные граничные условия</a:t>
            </a:r>
            <a:r>
              <a:rPr lang="en-US" dirty="0" smtClean="0"/>
              <a:t>: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                                          Тор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                                      Плоскость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11" name="AutoShape 16" descr="ÐÐ°ÑÑÐ¸Ð½ÐºÐ¸ Ð¿Ð¾ Ð·Ð°Ð¿ÑÐ¾ÑÑ ÐºÐ²Ð°Ð´ÑÐ°ÑÐ½Ð°Ñ ÑÐµÑÐµÑÐºÐ° ÐºÐ»ÐµÑÐ¾ÑÐ½ÑÐ¹ Ð°Ð²ÑÐ¾Ð¼Ð°Ñ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6668" y="2042160"/>
            <a:ext cx="4953000" cy="21336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5829" y="4696968"/>
            <a:ext cx="15621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4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8162" y="0"/>
            <a:ext cx="11083988" cy="859536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Описание клеточного автомата</a:t>
            </a:r>
            <a:endParaRPr lang="ru-RU" sz="4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242" y="1092966"/>
            <a:ext cx="7844631" cy="544499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1320841" y="0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977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8162" y="10588"/>
            <a:ext cx="11083988" cy="859536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Описание клеточного автомата</a:t>
            </a:r>
            <a:endParaRPr lang="ru-RU" sz="4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62" y="1024128"/>
            <a:ext cx="5442259" cy="5778627"/>
          </a:xfrm>
          <a:prstGeom prst="rect">
            <a:avLst/>
          </a:prstGeom>
        </p:spPr>
      </p:pic>
      <p:sp>
        <p:nvSpPr>
          <p:cNvPr id="10" name="Стрелка вправо 9"/>
          <p:cNvSpPr/>
          <p:nvPr/>
        </p:nvSpPr>
        <p:spPr>
          <a:xfrm rot="10800000">
            <a:off x="5784829" y="1074361"/>
            <a:ext cx="1892808" cy="2361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 rot="10800000">
            <a:off x="5784829" y="1505070"/>
            <a:ext cx="1892808" cy="270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10800000">
            <a:off x="5784829" y="1963982"/>
            <a:ext cx="1892806" cy="270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 rot="10800000">
            <a:off x="5779847" y="2549732"/>
            <a:ext cx="1892806" cy="290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 rot="10800000">
            <a:off x="5779847" y="3493317"/>
            <a:ext cx="1892806" cy="32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rot="10800000">
            <a:off x="5779845" y="4535080"/>
            <a:ext cx="1892807" cy="302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 rot="10800000">
            <a:off x="6220421" y="5599753"/>
            <a:ext cx="1452231" cy="270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8460582" y="957517"/>
            <a:ext cx="347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</a:t>
            </a:r>
            <a:r>
              <a:rPr lang="ru-RU" dirty="0" smtClean="0"/>
              <a:t>бъявление клеточного автомата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8460582" y="1443782"/>
            <a:ext cx="3418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араметр внешнего воздействия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8460582" y="1963982"/>
            <a:ext cx="376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</a:t>
            </a:r>
            <a:r>
              <a:rPr lang="ru-RU" dirty="0" smtClean="0"/>
              <a:t>бъявление системной подстановки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8460582" y="2664703"/>
            <a:ext cx="284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араллельная подстановка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8460582" y="3472219"/>
            <a:ext cx="2898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араллельная подстановка </a:t>
            </a:r>
            <a:br>
              <a:rPr lang="ru-RU" dirty="0" smtClean="0"/>
            </a:br>
            <a:r>
              <a:rPr lang="ru-RU" dirty="0" smtClean="0"/>
              <a:t>внешнего воздействия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8460582" y="4535080"/>
            <a:ext cx="2655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</a:t>
            </a:r>
            <a:r>
              <a:rPr lang="ru-RU" dirty="0" smtClean="0"/>
              <a:t>онтекстная подстановка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8460582" y="5541546"/>
            <a:ext cx="211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</a:t>
            </a:r>
            <a:r>
              <a:rPr lang="ru-RU" dirty="0" smtClean="0"/>
              <a:t>ункция переходов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11409018" y="55636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31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Природа</Template>
  <TotalTime>19477</TotalTime>
  <Words>563</Words>
  <Application>Microsoft Office PowerPoint</Application>
  <PresentationFormat>Широкоэкранный</PresentationFormat>
  <Paragraphs>188</Paragraphs>
  <Slides>22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Wingdings 2</vt:lpstr>
      <vt:lpstr>HDOfficeLightV0</vt:lpstr>
      <vt:lpstr>1_HDOfficeLightV0</vt:lpstr>
      <vt:lpstr>Office Theme</vt:lpstr>
      <vt:lpstr>Разработка  синтаксически-ориентированной  инструментальной системы клеточно-автоматного моделирования</vt:lpstr>
      <vt:lpstr>Клеточно-автоматные модели</vt:lpstr>
      <vt:lpstr>Актуальность работы</vt:lpstr>
      <vt:lpstr>Существующие среды моделирования</vt:lpstr>
      <vt:lpstr>Цели работы</vt:lpstr>
      <vt:lpstr>Структура решетки, поля данных,  шаблоны соседства</vt:lpstr>
      <vt:lpstr>Типы решеток, граничные условия</vt:lpstr>
      <vt:lpstr>Описание клеточного автомата</vt:lpstr>
      <vt:lpstr>Описание клеточного автомата</vt:lpstr>
      <vt:lpstr>Параллельные подстановки</vt:lpstr>
      <vt:lpstr>Синтаксис с «внешним воздействием»</vt:lpstr>
      <vt:lpstr>Структура среды моделирования</vt:lpstr>
      <vt:lpstr>Схема интерпретатора</vt:lpstr>
      <vt:lpstr>Структура разработанной программы</vt:lpstr>
      <vt:lpstr>Интерфейс программы моделирования</vt:lpstr>
      <vt:lpstr>Моделирование КА “ТМ-диффузия”</vt:lpstr>
      <vt:lpstr>Моделирование клеточного автомата  ТМ - диффузия “с внешним воздействием”</vt:lpstr>
      <vt:lpstr>Моделирование клеточного автомата  HPP-газ </vt:lpstr>
      <vt:lpstr>Моделирование клеточного автомата  HPP-газ “с внешним воздействием”</vt:lpstr>
      <vt:lpstr>Научная новизна</vt:lpstr>
      <vt:lpstr>Заключение</vt:lpstr>
      <vt:lpstr>Публикации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синтаксически-ориентированной среды клеточно-автоматного моделирования</dc:title>
  <dc:creator>Сергей Горских</dc:creator>
  <cp:lastModifiedBy>Сергей Горских</cp:lastModifiedBy>
  <cp:revision>262</cp:revision>
  <dcterms:created xsi:type="dcterms:W3CDTF">2019-04-03T14:21:56Z</dcterms:created>
  <dcterms:modified xsi:type="dcterms:W3CDTF">2019-06-24T00:58:20Z</dcterms:modified>
</cp:coreProperties>
</file>