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8" r:id="rId4"/>
    <p:sldId id="317" r:id="rId5"/>
    <p:sldId id="299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00" r:id="rId25"/>
    <p:sldId id="267" r:id="rId26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02ACE51-9FDA-41AE-A4AD-4F457AEACD2A}">
          <p14:sldIdLst>
            <p14:sldId id="256"/>
            <p14:sldId id="268"/>
            <p14:sldId id="317"/>
            <p14:sldId id="299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Раздел без заголовка" id="{D4861DFC-ADBD-45A3-96BC-6F4275CEE9D5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00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1AD3A"/>
    <a:srgbClr val="2D75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4278" autoAdjust="0"/>
  </p:normalViewPr>
  <p:slideViewPr>
    <p:cSldViewPr>
      <p:cViewPr>
        <p:scale>
          <a:sx n="89" d="100"/>
          <a:sy n="89" d="100"/>
        </p:scale>
        <p:origin x="-1644" y="-162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14.03.2018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14.03.2018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 defTabSz="914400">
              <a:spcBef>
                <a:spcPts val="0"/>
              </a:spcBef>
            </a:pPr>
            <a:r>
              <a:rPr lang="ru-RU" sz="2800" dirty="0" smtClean="0"/>
              <a:t>Объектно-ориентированное программирование в </a:t>
            </a:r>
            <a:r>
              <a:rPr lang="en-US" sz="2800" dirty="0" smtClean="0"/>
              <a:t>Java</a:t>
            </a:r>
            <a:endParaRPr lang="ru-RU" sz="2600" b="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139952" y="5661248"/>
            <a:ext cx="4752528" cy="1008112"/>
          </a:xfrm>
        </p:spPr>
        <p:txBody>
          <a:bodyPr anchor="ctr"/>
          <a:lstStyle/>
          <a:p>
            <a:r>
              <a:rPr lang="ru-RU" b="0" dirty="0" smtClean="0"/>
              <a:t>Дата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5835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ООП. Сообщения. Инкапсуляция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Объекты могут посылать друг другу сообщения. Список принимаемых сообщений детерминируется типом объекта. Сообщение состоит из имени и списка аргументов с типами.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Инкапсуляция подразумевает</a:t>
            </a:r>
            <a:r>
              <a:rPr lang="en-US" sz="1400" dirty="0" smtClean="0"/>
              <a:t>, </a:t>
            </a:r>
            <a:r>
              <a:rPr lang="ru-RU" sz="1400" dirty="0" smtClean="0"/>
              <a:t>что объекты могут взаимодействовать друг с другом </a:t>
            </a:r>
            <a:r>
              <a:rPr lang="ru-RU" sz="1400" b="1" i="1" dirty="0"/>
              <a:t> </a:t>
            </a:r>
            <a:r>
              <a:rPr lang="ru-RU" sz="1400" b="1" i="1" dirty="0" smtClean="0"/>
              <a:t>только</a:t>
            </a:r>
            <a:r>
              <a:rPr lang="ru-RU" sz="1400" i="1" dirty="0" smtClean="0"/>
              <a:t> </a:t>
            </a:r>
            <a:r>
              <a:rPr lang="ru-RU" sz="1400" dirty="0" smtClean="0"/>
              <a:t>посредством сообщений.</a:t>
            </a:r>
          </a:p>
        </p:txBody>
      </p:sp>
      <p:sp>
        <p:nvSpPr>
          <p:cNvPr id="6" name="Овал 5"/>
          <p:cNvSpPr/>
          <p:nvPr/>
        </p:nvSpPr>
        <p:spPr>
          <a:xfrm>
            <a:off x="251520" y="3124169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933908" y="4005064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9496" y="422108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8104" y="279055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977523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49711" y="1977523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08304" y="1977523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6" idx="6"/>
            <a:endCxn id="10" idx="1"/>
          </p:cNvCxnSpPr>
          <p:nvPr/>
        </p:nvCxnSpPr>
        <p:spPr>
          <a:xfrm flipV="1">
            <a:off x="1403648" y="2193547"/>
            <a:ext cx="1512168" cy="1362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10" idx="2"/>
          </p:cNvCxnSpPr>
          <p:nvPr/>
        </p:nvCxnSpPr>
        <p:spPr>
          <a:xfrm flipV="1">
            <a:off x="2509972" y="2409571"/>
            <a:ext cx="983708" cy="159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11" idx="2"/>
          </p:cNvCxnSpPr>
          <p:nvPr/>
        </p:nvCxnSpPr>
        <p:spPr>
          <a:xfrm flipV="1">
            <a:off x="4215560" y="2409571"/>
            <a:ext cx="1112015" cy="181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12" idx="2"/>
          </p:cNvCxnSpPr>
          <p:nvPr/>
        </p:nvCxnSpPr>
        <p:spPr>
          <a:xfrm flipV="1">
            <a:off x="6084168" y="2409571"/>
            <a:ext cx="1802000" cy="38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5"/>
          </p:cNvCxnSpPr>
          <p:nvPr/>
        </p:nvCxnSpPr>
        <p:spPr>
          <a:xfrm>
            <a:off x="1234923" y="3861721"/>
            <a:ext cx="698985" cy="3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6" idx="4"/>
          </p:cNvCxnSpPr>
          <p:nvPr/>
        </p:nvCxnSpPr>
        <p:spPr>
          <a:xfrm flipH="1" flipV="1">
            <a:off x="827584" y="3988265"/>
            <a:ext cx="1106324" cy="448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8" idx="2"/>
          </p:cNvCxnSpPr>
          <p:nvPr/>
        </p:nvCxnSpPr>
        <p:spPr>
          <a:xfrm>
            <a:off x="3086036" y="4437112"/>
            <a:ext cx="5534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ООП. Наследование.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Типы могут ссылаться друг на друга. При этом список сообщений ссылающихся типа расширяется списком типа на который ссылка производится</a:t>
            </a:r>
          </a:p>
        </p:txBody>
      </p:sp>
      <p:sp>
        <p:nvSpPr>
          <p:cNvPr id="6" name="Овал 5"/>
          <p:cNvSpPr/>
          <p:nvPr/>
        </p:nvSpPr>
        <p:spPr>
          <a:xfrm>
            <a:off x="251520" y="3124169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933908" y="4005064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9496" y="422108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8104" y="279055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49711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08304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6" idx="6"/>
            <a:endCxn id="10" idx="1"/>
          </p:cNvCxnSpPr>
          <p:nvPr/>
        </p:nvCxnSpPr>
        <p:spPr>
          <a:xfrm flipV="1">
            <a:off x="1403648" y="2027250"/>
            <a:ext cx="1512168" cy="152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10" idx="2"/>
          </p:cNvCxnSpPr>
          <p:nvPr/>
        </p:nvCxnSpPr>
        <p:spPr>
          <a:xfrm flipV="1">
            <a:off x="2509972" y="2243274"/>
            <a:ext cx="983708" cy="176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11" idx="2"/>
          </p:cNvCxnSpPr>
          <p:nvPr/>
        </p:nvCxnSpPr>
        <p:spPr>
          <a:xfrm flipV="1">
            <a:off x="4215560" y="2243274"/>
            <a:ext cx="1112015" cy="19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12" idx="2"/>
          </p:cNvCxnSpPr>
          <p:nvPr/>
        </p:nvCxnSpPr>
        <p:spPr>
          <a:xfrm flipV="1">
            <a:off x="6084168" y="2243274"/>
            <a:ext cx="1802000" cy="54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5"/>
          </p:cNvCxnSpPr>
          <p:nvPr/>
        </p:nvCxnSpPr>
        <p:spPr>
          <a:xfrm>
            <a:off x="1234923" y="3861721"/>
            <a:ext cx="698985" cy="3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6" idx="4"/>
          </p:cNvCxnSpPr>
          <p:nvPr/>
        </p:nvCxnSpPr>
        <p:spPr>
          <a:xfrm flipH="1" flipV="1">
            <a:off x="827584" y="3988265"/>
            <a:ext cx="1106324" cy="448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8" idx="2"/>
          </p:cNvCxnSpPr>
          <p:nvPr/>
        </p:nvCxnSpPr>
        <p:spPr>
          <a:xfrm>
            <a:off x="3086036" y="4437112"/>
            <a:ext cx="5534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3"/>
            <a:endCxn id="11" idx="1"/>
          </p:cNvCxnSpPr>
          <p:nvPr/>
        </p:nvCxnSpPr>
        <p:spPr>
          <a:xfrm>
            <a:off x="4071544" y="2027250"/>
            <a:ext cx="6781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7308304" y="3659458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</a:t>
            </a: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1"/>
            <a:endCxn id="11" idx="3"/>
          </p:cNvCxnSpPr>
          <p:nvPr/>
        </p:nvCxnSpPr>
        <p:spPr>
          <a:xfrm flipH="1">
            <a:off x="5905439" y="2027250"/>
            <a:ext cx="14028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2"/>
            <a:endCxn id="12" idx="2"/>
          </p:cNvCxnSpPr>
          <p:nvPr/>
        </p:nvCxnSpPr>
        <p:spPr>
          <a:xfrm>
            <a:off x="7886168" y="224327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0"/>
            <a:endCxn id="12" idx="2"/>
          </p:cNvCxnSpPr>
          <p:nvPr/>
        </p:nvCxnSpPr>
        <p:spPr>
          <a:xfrm flipV="1">
            <a:off x="7886168" y="2243274"/>
            <a:ext cx="0" cy="141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ООП. ПОЛИМОРФИЗМ.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В одном сообщении можно передавать аргументы различных типов</a:t>
            </a:r>
            <a:r>
              <a:rPr lang="en-US" sz="1400" dirty="0" smtClean="0"/>
              <a:t>, </a:t>
            </a:r>
            <a:r>
              <a:rPr lang="ru-RU" sz="1400" dirty="0" smtClean="0"/>
              <a:t>указанных при декларировании сообщения.</a:t>
            </a:r>
          </a:p>
        </p:txBody>
      </p:sp>
      <p:sp>
        <p:nvSpPr>
          <p:cNvPr id="6" name="Овал 5"/>
          <p:cNvSpPr/>
          <p:nvPr/>
        </p:nvSpPr>
        <p:spPr>
          <a:xfrm>
            <a:off x="251520" y="3124169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933908" y="4005064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9496" y="422108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8104" y="279055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49711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08304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6" idx="6"/>
            <a:endCxn id="10" idx="1"/>
          </p:cNvCxnSpPr>
          <p:nvPr/>
        </p:nvCxnSpPr>
        <p:spPr>
          <a:xfrm flipV="1">
            <a:off x="1403648" y="2027250"/>
            <a:ext cx="1512168" cy="152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10" idx="2"/>
          </p:cNvCxnSpPr>
          <p:nvPr/>
        </p:nvCxnSpPr>
        <p:spPr>
          <a:xfrm flipV="1">
            <a:off x="2509972" y="2243274"/>
            <a:ext cx="983708" cy="176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11" idx="2"/>
          </p:cNvCxnSpPr>
          <p:nvPr/>
        </p:nvCxnSpPr>
        <p:spPr>
          <a:xfrm flipV="1">
            <a:off x="4215560" y="2243274"/>
            <a:ext cx="1112015" cy="19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12" idx="2"/>
          </p:cNvCxnSpPr>
          <p:nvPr/>
        </p:nvCxnSpPr>
        <p:spPr>
          <a:xfrm flipV="1">
            <a:off x="6084168" y="2243274"/>
            <a:ext cx="1802000" cy="54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5"/>
          </p:cNvCxnSpPr>
          <p:nvPr/>
        </p:nvCxnSpPr>
        <p:spPr>
          <a:xfrm>
            <a:off x="1234923" y="3861721"/>
            <a:ext cx="698985" cy="3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6" idx="4"/>
          </p:cNvCxnSpPr>
          <p:nvPr/>
        </p:nvCxnSpPr>
        <p:spPr>
          <a:xfrm flipH="1" flipV="1">
            <a:off x="827584" y="3988265"/>
            <a:ext cx="1106324" cy="448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8" idx="2"/>
          </p:cNvCxnSpPr>
          <p:nvPr/>
        </p:nvCxnSpPr>
        <p:spPr>
          <a:xfrm>
            <a:off x="3086036" y="4437112"/>
            <a:ext cx="5534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3"/>
            <a:endCxn id="11" idx="1"/>
          </p:cNvCxnSpPr>
          <p:nvPr/>
        </p:nvCxnSpPr>
        <p:spPr>
          <a:xfrm>
            <a:off x="4071544" y="2027250"/>
            <a:ext cx="6781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7308304" y="3659458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</a:t>
            </a: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1"/>
            <a:endCxn id="11" idx="3"/>
          </p:cNvCxnSpPr>
          <p:nvPr/>
        </p:nvCxnSpPr>
        <p:spPr>
          <a:xfrm flipH="1">
            <a:off x="5905439" y="2027250"/>
            <a:ext cx="14028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2"/>
            <a:endCxn id="12" idx="2"/>
          </p:cNvCxnSpPr>
          <p:nvPr/>
        </p:nvCxnSpPr>
        <p:spPr>
          <a:xfrm>
            <a:off x="7886168" y="224327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0"/>
            <a:endCxn id="12" idx="2"/>
          </p:cNvCxnSpPr>
          <p:nvPr/>
        </p:nvCxnSpPr>
        <p:spPr>
          <a:xfrm flipV="1">
            <a:off x="7886168" y="2243274"/>
            <a:ext cx="0" cy="141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Типы и объекты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Простой класс (тип):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class </a:t>
            </a:r>
            <a:r>
              <a:rPr lang="en-US" sz="1200" dirty="0" smtClean="0"/>
              <a:t>Rectangle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smtClean="0"/>
              <a:t>double </a:t>
            </a:r>
            <a:r>
              <a:rPr lang="en-US" sz="1200" b="1" dirty="0"/>
              <a:t>width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smtClean="0"/>
              <a:t>double </a:t>
            </a:r>
            <a:r>
              <a:rPr lang="en-US" sz="1200" b="1" dirty="0"/>
              <a:t>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smtClean="0"/>
              <a:t>}</a:t>
            </a:r>
            <a:endParaRPr lang="ru-RU" sz="1200" dirty="0" smtClean="0"/>
          </a:p>
          <a:p>
            <a:pPr>
              <a:lnSpc>
                <a:spcPct val="150000"/>
              </a:lnSpc>
            </a:pPr>
            <a:r>
              <a:rPr lang="ru-RU" sz="1200" dirty="0" smtClean="0"/>
              <a:t>Создание и использование объекта: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Rectangle rec = </a:t>
            </a:r>
            <a:r>
              <a:rPr lang="en-US" sz="1200" b="1" dirty="0"/>
              <a:t>new </a:t>
            </a:r>
            <a:r>
              <a:rPr lang="en-US" sz="1200" dirty="0"/>
              <a:t>Rectangle();</a:t>
            </a:r>
            <a:br>
              <a:rPr lang="en-US" sz="1200" dirty="0"/>
            </a:br>
            <a:r>
              <a:rPr lang="en-US" sz="1200" dirty="0" err="1"/>
              <a:t>rec.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= </a:t>
            </a:r>
            <a:r>
              <a:rPr lang="en-US" sz="1200" dirty="0"/>
              <a:t>10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rec.</a:t>
            </a:r>
            <a:r>
              <a:rPr lang="en-US" sz="1200" b="1" dirty="0" err="1"/>
              <a:t>height</a:t>
            </a:r>
            <a:r>
              <a:rPr lang="en-US" sz="1200" b="1" dirty="0"/>
              <a:t> </a:t>
            </a:r>
            <a:r>
              <a:rPr lang="en-US" sz="1200" dirty="0"/>
              <a:t>= </a:t>
            </a:r>
            <a:r>
              <a:rPr lang="en-US" sz="1200" dirty="0"/>
              <a:t>20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System.</a:t>
            </a:r>
            <a:r>
              <a:rPr lang="en-US" sz="1200" b="1" i="1" dirty="0" err="1"/>
              <a:t>out</a:t>
            </a:r>
            <a:r>
              <a:rPr lang="en-US" sz="1200" dirty="0" err="1"/>
              <a:t>.println</a:t>
            </a:r>
            <a:r>
              <a:rPr lang="en-US" sz="1200" dirty="0"/>
              <a:t>(</a:t>
            </a:r>
            <a:r>
              <a:rPr lang="en-US" sz="1200" dirty="0" err="1"/>
              <a:t>rec.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+ </a:t>
            </a:r>
            <a:r>
              <a:rPr lang="en-US" sz="1200" b="1" dirty="0"/>
              <a:t>"x" </a:t>
            </a:r>
            <a:r>
              <a:rPr lang="en-US" sz="1200" dirty="0"/>
              <a:t>+ </a:t>
            </a:r>
            <a:r>
              <a:rPr lang="en-US" sz="1200" dirty="0" err="1"/>
              <a:t>rec.</a:t>
            </a:r>
            <a:r>
              <a:rPr lang="en-US" sz="1200" b="1" dirty="0" err="1"/>
              <a:t>height</a:t>
            </a:r>
            <a:r>
              <a:rPr lang="en-US" sz="1200" dirty="0"/>
              <a:t>);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6183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конструктор.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c</a:t>
            </a:r>
            <a:r>
              <a:rPr lang="en-US" sz="1200" b="1" dirty="0" smtClean="0"/>
              <a:t>lass </a:t>
            </a:r>
            <a:r>
              <a:rPr lang="en-US" sz="1200" dirty="0" smtClean="0"/>
              <a:t>Rectangle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smtClean="0"/>
              <a:t>double </a:t>
            </a:r>
            <a:r>
              <a:rPr lang="en-US" sz="1200" b="1" dirty="0"/>
              <a:t>width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smtClean="0"/>
              <a:t>double </a:t>
            </a:r>
            <a:r>
              <a:rPr lang="en-US" sz="1200" b="1" dirty="0"/>
              <a:t>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Rectangle(</a:t>
            </a:r>
            <a:r>
              <a:rPr lang="en-US" sz="1200" b="1" dirty="0" smtClean="0"/>
              <a:t>double </a:t>
            </a:r>
            <a:r>
              <a:rPr lang="en-US" sz="1200" dirty="0"/>
              <a:t>w, </a:t>
            </a:r>
            <a:r>
              <a:rPr lang="en-US" sz="1200" b="1" dirty="0" smtClean="0"/>
              <a:t>double </a:t>
            </a:r>
            <a:r>
              <a:rPr lang="en-US" sz="1200" dirty="0"/>
              <a:t>h</a:t>
            </a:r>
            <a:r>
              <a:rPr lang="en-US" sz="1200" dirty="0" smtClean="0"/>
              <a:t>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= w;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height</a:t>
            </a:r>
            <a:r>
              <a:rPr lang="en-US" sz="1200" b="1" dirty="0"/>
              <a:t> </a:t>
            </a:r>
            <a:r>
              <a:rPr lang="en-US" sz="1200" dirty="0"/>
              <a:t>= h;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 smtClean="0"/>
              <a:t>-----------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Rectangle rec = </a:t>
            </a:r>
            <a:r>
              <a:rPr lang="en-US" sz="1400" b="1" dirty="0"/>
              <a:t>new </a:t>
            </a:r>
            <a:r>
              <a:rPr lang="en-US" sz="1400" dirty="0"/>
              <a:t>Rectangle(</a:t>
            </a:r>
            <a:r>
              <a:rPr lang="en-US" sz="1400" dirty="0"/>
              <a:t>10</a:t>
            </a:r>
            <a:r>
              <a:rPr lang="en-US" sz="1400" dirty="0"/>
              <a:t>, </a:t>
            </a:r>
            <a:r>
              <a:rPr lang="en-US" sz="1400" dirty="0"/>
              <a:t>20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dirty="0" err="1"/>
              <a:t>rec.</a:t>
            </a:r>
            <a:r>
              <a:rPr lang="en-US" sz="1400" b="1" dirty="0" err="1"/>
              <a:t>width</a:t>
            </a:r>
            <a:r>
              <a:rPr lang="en-US" sz="1400" b="1" dirty="0"/>
              <a:t> </a:t>
            </a:r>
            <a:r>
              <a:rPr lang="en-US" sz="1400" dirty="0"/>
              <a:t>+ </a:t>
            </a:r>
            <a:r>
              <a:rPr lang="en-US" sz="1400" b="1" dirty="0"/>
              <a:t>"x" </a:t>
            </a:r>
            <a:r>
              <a:rPr lang="en-US" sz="1400" dirty="0"/>
              <a:t>+ </a:t>
            </a:r>
            <a:r>
              <a:rPr lang="en-US" sz="1400" dirty="0" err="1"/>
              <a:t>rec.</a:t>
            </a:r>
            <a:r>
              <a:rPr lang="en-US" sz="1400" b="1" dirty="0" err="1"/>
              <a:t>height</a:t>
            </a:r>
            <a:r>
              <a:rPr lang="en-US" sz="1400" dirty="0"/>
              <a:t>);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6711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Сообщения.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/>
              <a:t>class </a:t>
            </a:r>
            <a:r>
              <a:rPr lang="en-US" sz="1200" dirty="0" smtClean="0"/>
              <a:t>Rectangle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double width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double 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Rectangle(</a:t>
            </a:r>
            <a:r>
              <a:rPr lang="en-US" sz="1200" b="1" dirty="0"/>
              <a:t>double </a:t>
            </a:r>
            <a:r>
              <a:rPr lang="en-US" sz="1200" dirty="0"/>
              <a:t>w, </a:t>
            </a:r>
            <a:r>
              <a:rPr lang="en-US" sz="1200" b="1" dirty="0"/>
              <a:t>double </a:t>
            </a:r>
            <a:r>
              <a:rPr lang="en-US" sz="1200" dirty="0"/>
              <a:t>h</a:t>
            </a:r>
            <a:r>
              <a:rPr lang="en-US" sz="1200" dirty="0" smtClean="0"/>
              <a:t>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= w;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height</a:t>
            </a:r>
            <a:r>
              <a:rPr lang="en-US" sz="1200" b="1" dirty="0"/>
              <a:t> </a:t>
            </a:r>
            <a:r>
              <a:rPr lang="en-US" sz="1200" dirty="0"/>
              <a:t>= h;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double </a:t>
            </a:r>
            <a:r>
              <a:rPr lang="en-US" sz="1200" dirty="0" err="1"/>
              <a:t>getSquare</a:t>
            </a:r>
            <a:r>
              <a:rPr lang="en-US" sz="1200" dirty="0" smtClean="0"/>
              <a:t>()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return width </a:t>
            </a:r>
            <a:r>
              <a:rPr lang="en-US" sz="1200" dirty="0"/>
              <a:t>* </a:t>
            </a:r>
            <a:r>
              <a:rPr lang="en-US" sz="1200" b="1" dirty="0"/>
              <a:t>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 smtClean="0"/>
              <a:t>}</a:t>
            </a: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/>
              <a:t>class </a:t>
            </a:r>
            <a:r>
              <a:rPr lang="en-US" sz="1200" dirty="0" err="1" smtClean="0"/>
              <a:t>ShapeManager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void </a:t>
            </a:r>
            <a:r>
              <a:rPr lang="en-US" sz="1200" dirty="0"/>
              <a:t>execute</a:t>
            </a:r>
            <a:r>
              <a:rPr lang="en-US" sz="1200" dirty="0" smtClean="0"/>
              <a:t>()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Rectangle rec = </a:t>
            </a:r>
            <a:r>
              <a:rPr lang="en-US" sz="1200" b="1" dirty="0"/>
              <a:t>new </a:t>
            </a:r>
            <a:r>
              <a:rPr lang="en-US" sz="1200" dirty="0"/>
              <a:t>Rectangle(</a:t>
            </a:r>
            <a:r>
              <a:rPr lang="en-US" sz="1200" dirty="0"/>
              <a:t>10</a:t>
            </a:r>
            <a:r>
              <a:rPr lang="en-US" sz="1200" dirty="0"/>
              <a:t>, </a:t>
            </a:r>
            <a:r>
              <a:rPr lang="en-US" sz="1200" dirty="0"/>
              <a:t>20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System.</a:t>
            </a:r>
            <a:r>
              <a:rPr lang="en-US" sz="1200" b="1" i="1" dirty="0" err="1"/>
              <a:t>out</a:t>
            </a:r>
            <a:r>
              <a:rPr lang="en-US" sz="1200" dirty="0" err="1"/>
              <a:t>.println</a:t>
            </a:r>
            <a:r>
              <a:rPr lang="en-US" sz="1200" dirty="0"/>
              <a:t>(</a:t>
            </a:r>
            <a:r>
              <a:rPr lang="en-US" sz="1200" dirty="0" err="1"/>
              <a:t>rec.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+ </a:t>
            </a:r>
            <a:r>
              <a:rPr lang="en-US" sz="1200" b="1" dirty="0"/>
              <a:t>"x" </a:t>
            </a:r>
            <a:r>
              <a:rPr lang="en-US" sz="1200" dirty="0"/>
              <a:t>+ </a:t>
            </a:r>
            <a:r>
              <a:rPr lang="en-US" sz="1200" dirty="0" err="1"/>
              <a:t>rec.</a:t>
            </a:r>
            <a:r>
              <a:rPr lang="en-US" sz="1200" b="1" dirty="0" err="1"/>
              <a:t>height</a:t>
            </a:r>
            <a:r>
              <a:rPr lang="en-US" sz="1200" b="1" dirty="0"/>
              <a:t> </a:t>
            </a:r>
            <a:r>
              <a:rPr lang="en-US" sz="1200" dirty="0"/>
              <a:t>+ </a:t>
            </a:r>
            <a:r>
              <a:rPr lang="en-US" sz="1200" b="1" dirty="0"/>
              <a:t>". square is " </a:t>
            </a:r>
            <a:r>
              <a:rPr lang="en-US" sz="1200" dirty="0"/>
              <a:t>+ </a:t>
            </a:r>
            <a:r>
              <a:rPr lang="en-US" sz="1200" dirty="0" err="1"/>
              <a:t>rec.getSquare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4576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public class </a:t>
            </a:r>
            <a:r>
              <a:rPr lang="en-US" sz="1000" dirty="0" smtClean="0"/>
              <a:t>Rectangle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private double width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private double height</a:t>
            </a:r>
            <a:r>
              <a:rPr lang="en-US" sz="1000" dirty="0" smtClean="0"/>
              <a:t>;</a:t>
            </a:r>
            <a:endParaRPr lang="ru-RU" sz="1000" dirty="0" smtClean="0"/>
          </a:p>
          <a:p>
            <a:pPr>
              <a:lnSpc>
                <a:spcPct val="150000"/>
              </a:lnSpc>
            </a:pP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Rectangle(</a:t>
            </a:r>
            <a:r>
              <a:rPr lang="en-US" sz="1000" b="1" dirty="0"/>
              <a:t>double </a:t>
            </a:r>
            <a:r>
              <a:rPr lang="en-US" sz="1000" dirty="0"/>
              <a:t>w, </a:t>
            </a:r>
            <a:r>
              <a:rPr lang="en-US" sz="1000" b="1" dirty="0"/>
              <a:t>double </a:t>
            </a:r>
            <a:r>
              <a:rPr lang="en-US" sz="1000" dirty="0"/>
              <a:t>h</a:t>
            </a:r>
            <a:r>
              <a:rPr lang="en-US" sz="1000" dirty="0" smtClean="0"/>
              <a:t>)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this</a:t>
            </a:r>
            <a:r>
              <a:rPr lang="en-US" sz="1000" dirty="0" err="1"/>
              <a:t>.</a:t>
            </a:r>
            <a:r>
              <a:rPr lang="en-US" sz="1000" b="1" dirty="0" err="1"/>
              <a:t>width</a:t>
            </a:r>
            <a:r>
              <a:rPr lang="en-US" sz="1000" b="1" dirty="0"/>
              <a:t> </a:t>
            </a:r>
            <a:r>
              <a:rPr lang="en-US" sz="1000" dirty="0"/>
              <a:t>= w;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this</a:t>
            </a:r>
            <a:r>
              <a:rPr lang="en-US" sz="1000" dirty="0" err="1"/>
              <a:t>.</a:t>
            </a:r>
            <a:r>
              <a:rPr lang="en-US" sz="1000" b="1" dirty="0" err="1"/>
              <a:t>height</a:t>
            </a:r>
            <a:r>
              <a:rPr lang="en-US" sz="1000" b="1" dirty="0"/>
              <a:t> </a:t>
            </a:r>
            <a:r>
              <a:rPr lang="en-US" sz="1000" dirty="0"/>
              <a:t>= h;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getSquare</a:t>
            </a:r>
            <a:r>
              <a:rPr lang="en-US" sz="1000" dirty="0" smtClean="0"/>
              <a:t>()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width </a:t>
            </a:r>
            <a:r>
              <a:rPr lang="en-US" sz="1000" dirty="0"/>
              <a:t>* </a:t>
            </a:r>
            <a:r>
              <a:rPr lang="en-US" sz="1000" b="1" dirty="0"/>
              <a:t>height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getWidth</a:t>
            </a:r>
            <a:r>
              <a:rPr lang="en-US" sz="1000" dirty="0" smtClean="0"/>
              <a:t>()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width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getHeight</a:t>
            </a:r>
            <a:r>
              <a:rPr lang="en-US" sz="1000" dirty="0" smtClean="0"/>
              <a:t>()</a:t>
            </a:r>
            <a:r>
              <a:rPr lang="ru-RU" sz="1000" dirty="0" smtClean="0"/>
              <a:t>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height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}</a:t>
            </a:r>
            <a:endParaRPr lang="ru-RU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public class </a:t>
            </a:r>
            <a:r>
              <a:rPr lang="en-US" sz="1200" dirty="0" err="1" smtClean="0"/>
              <a:t>ShapeManager</a:t>
            </a:r>
            <a:r>
              <a:rPr lang="en-US" sz="1200" dirty="0" smtClean="0"/>
              <a:t>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public static final double </a:t>
            </a:r>
            <a:r>
              <a:rPr lang="en-US" sz="1200" b="1" i="1" dirty="0"/>
              <a:t>PI </a:t>
            </a:r>
            <a:r>
              <a:rPr lang="en-US" sz="1200" dirty="0"/>
              <a:t>= </a:t>
            </a:r>
            <a:r>
              <a:rPr lang="en-US" sz="1200" dirty="0"/>
              <a:t>3.141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void </a:t>
            </a:r>
            <a:r>
              <a:rPr lang="en-US" sz="1200" dirty="0"/>
              <a:t>execute</a:t>
            </a:r>
            <a:r>
              <a:rPr lang="en-US" sz="1200" dirty="0" smtClean="0"/>
              <a:t>()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Rectangle rec = </a:t>
            </a:r>
            <a:r>
              <a:rPr lang="en-US" sz="1200" b="1" dirty="0"/>
              <a:t>new </a:t>
            </a:r>
            <a:r>
              <a:rPr lang="en-US" sz="1200" dirty="0"/>
              <a:t>Rectangle(</a:t>
            </a:r>
            <a:r>
              <a:rPr lang="en-US" sz="1200" dirty="0"/>
              <a:t>10</a:t>
            </a:r>
            <a:r>
              <a:rPr lang="en-US" sz="1200" dirty="0"/>
              <a:t>, </a:t>
            </a:r>
            <a:r>
              <a:rPr lang="en-US" sz="1200" dirty="0"/>
              <a:t>20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System.</a:t>
            </a:r>
            <a:r>
              <a:rPr lang="en-US" sz="1200" b="1" i="1" dirty="0" err="1"/>
              <a:t>out</a:t>
            </a:r>
            <a:r>
              <a:rPr lang="en-US" sz="1200" dirty="0" err="1"/>
              <a:t>.println</a:t>
            </a:r>
            <a:r>
              <a:rPr lang="en-US" sz="1200" dirty="0"/>
              <a:t>(</a:t>
            </a:r>
            <a:r>
              <a:rPr lang="en-US" sz="1200" dirty="0" err="1"/>
              <a:t>rec.getWidth</a:t>
            </a:r>
            <a:r>
              <a:rPr lang="en-US" sz="1200" dirty="0"/>
              <a:t>() + </a:t>
            </a:r>
            <a:r>
              <a:rPr lang="en-US" sz="1200" b="1" dirty="0"/>
              <a:t>"x" </a:t>
            </a:r>
            <a:r>
              <a:rPr lang="en-US" sz="1200" dirty="0"/>
              <a:t>+ </a:t>
            </a:r>
            <a:r>
              <a:rPr lang="en-US" sz="1200" dirty="0" err="1"/>
              <a:t>rec.getHeight</a:t>
            </a:r>
            <a:r>
              <a:rPr lang="en-US" sz="1200" dirty="0"/>
              <a:t>() + </a:t>
            </a:r>
            <a:r>
              <a:rPr lang="en-US" sz="1200" b="1" dirty="0"/>
              <a:t>". square is " </a:t>
            </a:r>
            <a:r>
              <a:rPr lang="en-US" sz="1200" dirty="0"/>
              <a:t>+ </a:t>
            </a:r>
            <a:r>
              <a:rPr lang="en-US" sz="1200" dirty="0" err="1"/>
              <a:t>rec.getSquare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22793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модификаторы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public</a:t>
            </a:r>
            <a:r>
              <a:rPr lang="en-US" sz="1400" dirty="0" smtClean="0"/>
              <a:t> – </a:t>
            </a:r>
            <a:r>
              <a:rPr lang="ru-RU" sz="1400" dirty="0" smtClean="0"/>
              <a:t>элемент доступен из любого контекста программы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</a:t>
            </a:r>
            <a:r>
              <a:rPr lang="en-US" sz="1400" b="1" dirty="0" smtClean="0"/>
              <a:t>rivate</a:t>
            </a:r>
            <a:r>
              <a:rPr lang="en-US" sz="1400" dirty="0" smtClean="0"/>
              <a:t> – </a:t>
            </a:r>
            <a:r>
              <a:rPr lang="ru-RU" sz="1400" dirty="0" smtClean="0"/>
              <a:t>элемент доступен только из контекста этого же класса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protected</a:t>
            </a:r>
            <a:r>
              <a:rPr lang="en-US" sz="1400" dirty="0" smtClean="0"/>
              <a:t> – </a:t>
            </a:r>
            <a:r>
              <a:rPr lang="ru-RU" sz="1400" dirty="0" smtClean="0"/>
              <a:t>элемент доступен из контекста этого же класса и его наследников</a:t>
            </a:r>
          </a:p>
          <a:p>
            <a:pPr>
              <a:lnSpc>
                <a:spcPct val="150000"/>
              </a:lnSpc>
            </a:pPr>
            <a:r>
              <a:rPr lang="en-US" sz="1400" i="1" dirty="0" smtClean="0"/>
              <a:t>default</a:t>
            </a:r>
            <a:r>
              <a:rPr lang="en-US" sz="1400" dirty="0" smtClean="0"/>
              <a:t> (</a:t>
            </a:r>
            <a:r>
              <a:rPr lang="ru-RU" sz="1400" dirty="0" smtClean="0"/>
              <a:t>если не указан ни один из трёх предыдущих модификаторов) – элемент доступен из контекста этого класса</a:t>
            </a:r>
            <a:r>
              <a:rPr lang="en-US" sz="1400" dirty="0" smtClean="0"/>
              <a:t>, </a:t>
            </a:r>
            <a:r>
              <a:rPr lang="ru-RU" sz="1400" dirty="0" smtClean="0"/>
              <a:t>его наследников и классов</a:t>
            </a:r>
            <a:r>
              <a:rPr lang="en-US" sz="1400" dirty="0" smtClean="0"/>
              <a:t>, </a:t>
            </a:r>
            <a:r>
              <a:rPr lang="ru-RU" sz="1400" dirty="0" smtClean="0"/>
              <a:t>находящихся в том же пакете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static</a:t>
            </a:r>
            <a:r>
              <a:rPr lang="en-US" sz="1400" dirty="0" smtClean="0"/>
              <a:t> – </a:t>
            </a:r>
            <a:r>
              <a:rPr lang="ru-RU" sz="1400" dirty="0" smtClean="0"/>
              <a:t>элемент принадлежит к самому классу</a:t>
            </a:r>
            <a:r>
              <a:rPr lang="en-US" sz="1400" dirty="0" smtClean="0"/>
              <a:t>, </a:t>
            </a:r>
            <a:r>
              <a:rPr lang="ru-RU" sz="1400" dirty="0" smtClean="0"/>
              <a:t>а не к экземпляру этого класса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final</a:t>
            </a:r>
            <a:r>
              <a:rPr lang="en-US" sz="1400" dirty="0" smtClean="0"/>
              <a:t> – </a:t>
            </a:r>
            <a:r>
              <a:rPr lang="ru-RU" sz="1400" dirty="0" smtClean="0"/>
              <a:t>элемент может быть инициализирован лишь однажды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1130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JAVA.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public class </a:t>
            </a:r>
            <a:r>
              <a:rPr lang="en-US" sz="1400" dirty="0"/>
              <a:t>Square </a:t>
            </a:r>
            <a:r>
              <a:rPr lang="en-US" sz="1400" b="1" dirty="0"/>
              <a:t>extends </a:t>
            </a:r>
            <a:r>
              <a:rPr lang="en-US" sz="1400" dirty="0" smtClean="0"/>
              <a:t>Rectangle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</a:t>
            </a:r>
            <a:r>
              <a:rPr lang="en-US" sz="1400" dirty="0"/>
              <a:t>Square(</a:t>
            </a:r>
            <a:r>
              <a:rPr lang="en-US" sz="1400" b="1" dirty="0"/>
              <a:t>double </a:t>
            </a:r>
            <a:r>
              <a:rPr lang="en-US" sz="1400" dirty="0"/>
              <a:t>w</a:t>
            </a:r>
            <a:r>
              <a:rPr lang="en-US" sz="1400" dirty="0" smtClean="0"/>
              <a:t>)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super</a:t>
            </a:r>
            <a:r>
              <a:rPr lang="en-US" sz="1400" dirty="0"/>
              <a:t>(w, w);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    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double </a:t>
            </a:r>
            <a:r>
              <a:rPr lang="en-US" sz="1400" dirty="0" err="1"/>
              <a:t>getSquare</a:t>
            </a:r>
            <a:r>
              <a:rPr lang="en-US" sz="1400" dirty="0" smtClean="0"/>
              <a:t>()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return </a:t>
            </a:r>
            <a:r>
              <a:rPr lang="en-US" sz="1400" b="1" dirty="0" err="1"/>
              <a:t>this</a:t>
            </a:r>
            <a:r>
              <a:rPr lang="en-US" sz="1400" dirty="0" err="1"/>
              <a:t>.</a:t>
            </a:r>
            <a:r>
              <a:rPr lang="en-US" sz="1400" b="1" dirty="0" err="1"/>
              <a:t>width</a:t>
            </a:r>
            <a:r>
              <a:rPr lang="en-US" sz="1400" b="1" dirty="0"/>
              <a:t> </a:t>
            </a:r>
            <a:r>
              <a:rPr lang="en-US" sz="1400" dirty="0"/>
              <a:t>* </a:t>
            </a:r>
            <a:r>
              <a:rPr lang="en-US" sz="1400" b="1" dirty="0" err="1"/>
              <a:t>this</a:t>
            </a:r>
            <a:r>
              <a:rPr lang="en-US" sz="1400" dirty="0" err="1"/>
              <a:t>.</a:t>
            </a:r>
            <a:r>
              <a:rPr lang="en-US" sz="1400" b="1" dirty="0" err="1"/>
              <a:t>width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b="1" dirty="0" smtClean="0"/>
              <a:t>public class </a:t>
            </a:r>
            <a:r>
              <a:rPr lang="en-US" sz="1000" dirty="0" smtClean="0"/>
              <a:t>Rectangle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protected double width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protected double height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Rectangle(</a:t>
            </a:r>
            <a:r>
              <a:rPr lang="en-US" sz="1000" b="1" dirty="0"/>
              <a:t>double </a:t>
            </a:r>
            <a:r>
              <a:rPr lang="en-US" sz="1000" dirty="0"/>
              <a:t>w, </a:t>
            </a:r>
            <a:r>
              <a:rPr lang="en-US" sz="1000" b="1" dirty="0"/>
              <a:t>double </a:t>
            </a:r>
            <a:r>
              <a:rPr lang="en-US" sz="1000" dirty="0"/>
              <a:t>h</a:t>
            </a:r>
            <a:r>
              <a:rPr lang="en-US" sz="1000" dirty="0" smtClean="0"/>
              <a:t>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this</a:t>
            </a:r>
            <a:r>
              <a:rPr lang="en-US" sz="1000" dirty="0" err="1"/>
              <a:t>.</a:t>
            </a:r>
            <a:r>
              <a:rPr lang="en-US" sz="1000" b="1" dirty="0" err="1"/>
              <a:t>width</a:t>
            </a:r>
            <a:r>
              <a:rPr lang="en-US" sz="1000" b="1" dirty="0"/>
              <a:t> </a:t>
            </a:r>
            <a:r>
              <a:rPr lang="en-US" sz="1000" dirty="0"/>
              <a:t>= w;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this</a:t>
            </a:r>
            <a:r>
              <a:rPr lang="en-US" sz="1000" dirty="0" err="1"/>
              <a:t>.</a:t>
            </a:r>
            <a:r>
              <a:rPr lang="en-US" sz="1000" b="1" dirty="0" err="1"/>
              <a:t>height</a:t>
            </a:r>
            <a:r>
              <a:rPr lang="en-US" sz="1000" b="1" dirty="0"/>
              <a:t> </a:t>
            </a:r>
            <a:r>
              <a:rPr lang="en-US" sz="1000" dirty="0"/>
              <a:t>= h;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getSquare</a:t>
            </a:r>
            <a:r>
              <a:rPr lang="en-US" sz="1000" dirty="0" smtClean="0"/>
              <a:t>()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width </a:t>
            </a:r>
            <a:r>
              <a:rPr lang="en-US" sz="1000" dirty="0"/>
              <a:t>* </a:t>
            </a:r>
            <a:r>
              <a:rPr lang="en-US" sz="1000" b="1" dirty="0"/>
              <a:t>height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getWidth</a:t>
            </a:r>
            <a:r>
              <a:rPr lang="en-US" sz="1000" dirty="0" smtClean="0"/>
              <a:t>()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width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double </a:t>
            </a:r>
            <a:r>
              <a:rPr lang="en-US" sz="1000" dirty="0" err="1"/>
              <a:t>getHeight</a:t>
            </a:r>
            <a:r>
              <a:rPr lang="en-US" sz="1000" dirty="0" smtClean="0"/>
              <a:t>()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height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9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</a:t>
            </a:r>
            <a:r>
              <a:rPr lang="ru-RU" dirty="0" smtClean="0"/>
              <a:t>. Абстрактный класс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public class </a:t>
            </a:r>
            <a:r>
              <a:rPr lang="en-US" sz="1000" dirty="0"/>
              <a:t>Point</a:t>
            </a:r>
            <a:br>
              <a:rPr lang="en-US" sz="1000" dirty="0"/>
            </a:b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private double x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private double y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ru-RU" sz="1000" dirty="0" smtClean="0"/>
              <a:t>….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}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b="1" dirty="0"/>
              <a:t>public abstract class </a:t>
            </a:r>
            <a:r>
              <a:rPr lang="en-US" sz="1000" dirty="0" smtClean="0"/>
              <a:t>Shape 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private </a:t>
            </a:r>
            <a:r>
              <a:rPr lang="en-US" sz="1000" dirty="0"/>
              <a:t>Point </a:t>
            </a:r>
            <a:r>
              <a:rPr lang="en-US" sz="1000" b="1" dirty="0"/>
              <a:t>center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protected abstract </a:t>
            </a:r>
            <a:r>
              <a:rPr lang="en-US" sz="1000" b="1" dirty="0" err="1"/>
              <a:t>boolean</a:t>
            </a:r>
            <a:r>
              <a:rPr lang="en-US" sz="1000" b="1" dirty="0"/>
              <a:t> </a:t>
            </a:r>
            <a:r>
              <a:rPr lang="en-US" sz="1000" dirty="0" err="1"/>
              <a:t>hasCenter</a:t>
            </a:r>
            <a:r>
              <a:rPr lang="en-US" sz="1000" dirty="0"/>
              <a:t>();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</a:t>
            </a:r>
            <a:r>
              <a:rPr lang="en-US" sz="1000" dirty="0"/>
              <a:t>Point </a:t>
            </a:r>
            <a:r>
              <a:rPr lang="en-US" sz="1000" dirty="0" err="1"/>
              <a:t>getCenter</a:t>
            </a:r>
            <a:r>
              <a:rPr lang="en-US" sz="1000" dirty="0" smtClean="0"/>
              <a:t>()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dirty="0" err="1"/>
              <a:t>hasCenter</a:t>
            </a:r>
            <a:r>
              <a:rPr lang="en-US" sz="1000" dirty="0" smtClean="0"/>
              <a:t>()) 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b="1" dirty="0"/>
              <a:t>return </a:t>
            </a:r>
            <a:r>
              <a:rPr lang="en-US" sz="1000" b="1" dirty="0" err="1"/>
              <a:t>this</a:t>
            </a:r>
            <a:r>
              <a:rPr lang="en-US" sz="1000" dirty="0" err="1"/>
              <a:t>.</a:t>
            </a:r>
            <a:r>
              <a:rPr lang="en-US" sz="1000" b="1" dirty="0" err="1"/>
              <a:t>center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smtClean="0"/>
              <a:t>}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 null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endParaRPr lang="ru-RU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p</a:t>
            </a:r>
            <a:r>
              <a:rPr lang="en-US" sz="1200" b="1" dirty="0" smtClean="0"/>
              <a:t>ublic class </a:t>
            </a:r>
            <a:r>
              <a:rPr lang="en-US" sz="1200" dirty="0"/>
              <a:t>Rectangle </a:t>
            </a:r>
            <a:r>
              <a:rPr lang="en-US" sz="1200" b="1" dirty="0"/>
              <a:t>extends </a:t>
            </a:r>
            <a:r>
              <a:rPr lang="en-US" sz="1200" dirty="0" smtClean="0"/>
              <a:t>Shape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protected double width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protected double 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protected </a:t>
            </a:r>
            <a:r>
              <a:rPr lang="en-US" sz="1200" dirty="0"/>
              <a:t>Point </a:t>
            </a:r>
            <a:r>
              <a:rPr lang="en-US" sz="1200" b="1" dirty="0" err="1"/>
              <a:t>firstPoint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Rectangle(</a:t>
            </a:r>
            <a:r>
              <a:rPr lang="en-US" sz="1200" b="1" dirty="0"/>
              <a:t>double </a:t>
            </a:r>
            <a:r>
              <a:rPr lang="en-US" sz="1200" dirty="0"/>
              <a:t>w, </a:t>
            </a:r>
            <a:r>
              <a:rPr lang="en-US" sz="1200" b="1" dirty="0"/>
              <a:t>double </a:t>
            </a:r>
            <a:r>
              <a:rPr lang="en-US" sz="1200" dirty="0"/>
              <a:t>h, Point first</a:t>
            </a:r>
            <a:r>
              <a:rPr lang="en-US" sz="1200" dirty="0" smtClean="0"/>
              <a:t>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width</a:t>
            </a:r>
            <a:r>
              <a:rPr lang="en-US" sz="1200" b="1" dirty="0"/>
              <a:t> </a:t>
            </a:r>
            <a:r>
              <a:rPr lang="en-US" sz="1200" dirty="0"/>
              <a:t>= w;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height</a:t>
            </a:r>
            <a:r>
              <a:rPr lang="en-US" sz="1200" b="1" dirty="0"/>
              <a:t> </a:t>
            </a:r>
            <a:r>
              <a:rPr lang="en-US" sz="1200" dirty="0"/>
              <a:t>= h;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firstPoint</a:t>
            </a:r>
            <a:r>
              <a:rPr lang="en-US" sz="1200" b="1" dirty="0"/>
              <a:t> </a:t>
            </a:r>
            <a:r>
              <a:rPr lang="en-US" sz="1200" dirty="0"/>
              <a:t>= first;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center</a:t>
            </a:r>
            <a:r>
              <a:rPr lang="en-US" sz="1200" b="1" dirty="0"/>
              <a:t> </a:t>
            </a:r>
            <a:r>
              <a:rPr lang="en-US" sz="1200" dirty="0"/>
              <a:t>= </a:t>
            </a:r>
            <a:r>
              <a:rPr lang="en-US" sz="1200" b="1" dirty="0"/>
              <a:t>new </a:t>
            </a:r>
            <a:r>
              <a:rPr lang="en-US" sz="1200" dirty="0"/>
              <a:t>Point(</a:t>
            </a:r>
            <a:r>
              <a:rPr lang="en-US" sz="1200" dirty="0" err="1"/>
              <a:t>first.getX</a:t>
            </a:r>
            <a:r>
              <a:rPr lang="en-US" sz="1200" dirty="0"/>
              <a:t>() + w / </a:t>
            </a:r>
            <a:r>
              <a:rPr lang="en-US" sz="1200" dirty="0"/>
              <a:t>2</a:t>
            </a:r>
            <a:r>
              <a:rPr lang="en-US" sz="1200" dirty="0" smtClean="0"/>
              <a:t>,</a:t>
            </a:r>
            <a:endParaRPr lang="ru-RU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 </a:t>
            </a:r>
            <a:r>
              <a:rPr lang="en-US" sz="1200" dirty="0" err="1"/>
              <a:t>first.getY</a:t>
            </a:r>
            <a:r>
              <a:rPr lang="en-US" sz="1200" dirty="0"/>
              <a:t>() + h / </a:t>
            </a:r>
            <a:r>
              <a:rPr lang="en-US" sz="1200" dirty="0"/>
              <a:t>2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ru-RU" sz="1200" dirty="0" smtClean="0"/>
              <a:t>….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protected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dirty="0" err="1"/>
              <a:t>hasCenter</a:t>
            </a:r>
            <a:r>
              <a:rPr lang="en-US" sz="1200" dirty="0" smtClean="0"/>
              <a:t>()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return true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5241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ООП?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endParaRPr lang="ru-RU" sz="2200" dirty="0" smtClean="0"/>
          </a:p>
          <a:p>
            <a:pPr>
              <a:buFont typeface="Courier New" pitchFamily="49" charset="0"/>
              <a:buChar char="o"/>
            </a:pPr>
            <a:r>
              <a:rPr lang="ru-RU" sz="1400" b="1" dirty="0" smtClean="0"/>
              <a:t> </a:t>
            </a:r>
            <a:r>
              <a:rPr lang="ru-RU" sz="1400" b="1" dirty="0" err="1" smtClean="0"/>
              <a:t>Объе́ктно-ориенти́рованное</a:t>
            </a:r>
            <a:r>
              <a:rPr lang="ru-RU" sz="1400" b="1" dirty="0" smtClean="0"/>
              <a:t> </a:t>
            </a:r>
            <a:r>
              <a:rPr lang="ru-RU" sz="1400" b="1" dirty="0" err="1"/>
              <a:t>программи́рование</a:t>
            </a:r>
            <a:r>
              <a:rPr lang="ru-RU" sz="1400" b="1" dirty="0"/>
              <a:t> (ООП)</a:t>
            </a:r>
            <a:r>
              <a:rPr lang="ru-RU" sz="1400" dirty="0"/>
              <a:t> — методология программирования, основанная на представлении программы в виде </a:t>
            </a:r>
            <a:r>
              <a:rPr lang="ru-RU" sz="1400" dirty="0" smtClean="0"/>
              <a:t>совокупности объектов, </a:t>
            </a:r>
            <a:r>
              <a:rPr lang="ru-RU" sz="1400" dirty="0"/>
              <a:t>каждый из которых является экземпляром </a:t>
            </a:r>
            <a:r>
              <a:rPr lang="ru-RU" sz="1400" dirty="0" smtClean="0"/>
              <a:t>определенного класса, </a:t>
            </a:r>
            <a:r>
              <a:rPr lang="ru-RU" sz="1400" dirty="0"/>
              <a:t>а классы образуют иерархию наследования</a:t>
            </a:r>
            <a:r>
              <a:rPr lang="ru-RU" sz="1400" dirty="0" smtClean="0"/>
              <a:t>.</a:t>
            </a:r>
            <a:endParaRPr lang="ru-RU" sz="2200" dirty="0"/>
          </a:p>
          <a:p>
            <a:pPr>
              <a:buFont typeface="Courier New" pitchFamily="49" charset="0"/>
              <a:buChar char="o"/>
            </a:pPr>
            <a:endParaRPr lang="ru-RU" sz="2200" dirty="0"/>
          </a:p>
          <a:p>
            <a:pPr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b="1" dirty="0" smtClean="0"/>
              <a:t>Инкапсуляция </a:t>
            </a:r>
            <a:r>
              <a:rPr lang="ru-RU" sz="1400" dirty="0" smtClean="0"/>
              <a:t>– механизм</a:t>
            </a:r>
            <a:r>
              <a:rPr lang="en-US" sz="1400" dirty="0"/>
              <a:t> </a:t>
            </a:r>
            <a:r>
              <a:rPr lang="ru-RU" sz="1400" dirty="0" smtClean="0"/>
              <a:t>языка</a:t>
            </a:r>
            <a:r>
              <a:rPr lang="en-US" sz="1400" dirty="0" smtClean="0"/>
              <a:t>, </a:t>
            </a:r>
            <a:r>
              <a:rPr lang="ru-RU" sz="1400" dirty="0" smtClean="0"/>
              <a:t>позволяющий ограничить доступ одних компонентов программы к другим</a:t>
            </a:r>
          </a:p>
          <a:p>
            <a:endParaRPr lang="ru-RU" sz="1400" dirty="0" smtClean="0"/>
          </a:p>
          <a:p>
            <a:pPr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b="1" dirty="0" smtClean="0"/>
              <a:t>Наследование</a:t>
            </a:r>
            <a:r>
              <a:rPr lang="ru-RU" sz="1400" dirty="0" smtClean="0"/>
              <a:t> – концепция объектно-ориентированного программирования</a:t>
            </a:r>
            <a:r>
              <a:rPr lang="en-US" sz="1400" dirty="0" smtClean="0"/>
              <a:t>, </a:t>
            </a:r>
            <a:r>
              <a:rPr lang="ru-RU" sz="1400" dirty="0" smtClean="0"/>
              <a:t>согласно которой абстрактный тип данных может наследовать данные и функциональность некоторого существующего типа</a:t>
            </a:r>
            <a:r>
              <a:rPr lang="en-US" sz="1400" dirty="0" smtClean="0"/>
              <a:t>, </a:t>
            </a:r>
            <a:r>
              <a:rPr lang="ru-RU" sz="1400" dirty="0" smtClean="0"/>
              <a:t>способствуя повторному использованию компонентов программного обеспечения</a:t>
            </a:r>
          </a:p>
          <a:p>
            <a:endParaRPr lang="ru-RU" sz="1400" dirty="0" smtClean="0"/>
          </a:p>
          <a:p>
            <a:pPr>
              <a:buFont typeface="Courier New" pitchFamily="49" charset="0"/>
              <a:buChar char="o"/>
            </a:pPr>
            <a:r>
              <a:rPr lang="ru-RU" sz="1400" b="1" dirty="0"/>
              <a:t> </a:t>
            </a:r>
            <a:r>
              <a:rPr lang="ru-RU" sz="1400" b="1" dirty="0" smtClean="0"/>
              <a:t>Полиморфизм </a:t>
            </a:r>
            <a:r>
              <a:rPr lang="ru-RU" sz="1400" dirty="0" smtClean="0"/>
              <a:t>– способность функции обрабатывать данные разного типа</a:t>
            </a:r>
            <a:endParaRPr lang="ru-RU" sz="1400" b="1" dirty="0" smtClean="0"/>
          </a:p>
          <a:p>
            <a:r>
              <a:rPr lang="ru-RU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</a:t>
            </a:r>
            <a:r>
              <a:rPr lang="ru-RU" dirty="0" smtClean="0"/>
              <a:t>.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public interface </a:t>
            </a:r>
            <a:r>
              <a:rPr lang="en-US" sz="1400" dirty="0" err="1" smtClean="0"/>
              <a:t>GeometricalSet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dirty="0"/>
              <a:t>contains(</a:t>
            </a:r>
            <a:r>
              <a:rPr lang="en-US" sz="1400" dirty="0" err="1"/>
              <a:t>GeometricalSet</a:t>
            </a:r>
            <a:r>
              <a:rPr lang="en-US" sz="1400" dirty="0"/>
              <a:t> second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}</a:t>
            </a:r>
            <a:endParaRPr lang="ru-RU" sz="1400" dirty="0" smtClean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public class </a:t>
            </a:r>
            <a:r>
              <a:rPr lang="en-US" sz="1400" dirty="0"/>
              <a:t>Point </a:t>
            </a:r>
            <a:r>
              <a:rPr lang="en-US" sz="1400" b="1" dirty="0"/>
              <a:t>implements </a:t>
            </a:r>
            <a:r>
              <a:rPr lang="en-US" sz="1400" dirty="0" err="1" smtClean="0"/>
              <a:t>GeometricalSet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ru-RU" sz="1400" dirty="0" smtClean="0"/>
              <a:t>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/>
              <a:t>@Override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dirty="0"/>
              <a:t>contains(</a:t>
            </a:r>
            <a:r>
              <a:rPr lang="en-US" sz="1400" dirty="0" err="1"/>
              <a:t>GeometricalSet</a:t>
            </a:r>
            <a:r>
              <a:rPr lang="en-US" sz="1400" dirty="0"/>
              <a:t> second</a:t>
            </a:r>
            <a:r>
              <a:rPr lang="en-US" sz="1400" dirty="0" smtClean="0"/>
              <a:t>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if </a:t>
            </a:r>
            <a:r>
              <a:rPr lang="en-US" sz="1400" dirty="0"/>
              <a:t>(!(second </a:t>
            </a:r>
            <a:r>
              <a:rPr lang="en-US" sz="1400" b="1" dirty="0" err="1"/>
              <a:t>instanceof</a:t>
            </a:r>
            <a:r>
              <a:rPr lang="en-US" sz="1400" b="1" dirty="0"/>
              <a:t> </a:t>
            </a:r>
            <a:r>
              <a:rPr lang="en-US" sz="1400" dirty="0"/>
              <a:t>Point))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/>
              <a:t>return false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Point </a:t>
            </a:r>
            <a:r>
              <a:rPr lang="en-US" sz="1400" dirty="0" err="1"/>
              <a:t>secondPoint</a:t>
            </a:r>
            <a:r>
              <a:rPr lang="en-US" sz="1400" dirty="0"/>
              <a:t> = (Point)second;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return </a:t>
            </a:r>
            <a:r>
              <a:rPr lang="en-US" sz="1400" dirty="0"/>
              <a:t>(</a:t>
            </a:r>
            <a:r>
              <a:rPr lang="en-US" sz="1400" b="1" dirty="0" err="1"/>
              <a:t>this</a:t>
            </a:r>
            <a:r>
              <a:rPr lang="en-US" sz="1400" dirty="0" err="1"/>
              <a:t>.</a:t>
            </a:r>
            <a:r>
              <a:rPr lang="en-US" sz="1400" b="1" dirty="0" err="1"/>
              <a:t>x</a:t>
            </a:r>
            <a:r>
              <a:rPr lang="en-US" sz="1400" b="1" dirty="0"/>
              <a:t> </a:t>
            </a:r>
            <a:r>
              <a:rPr lang="en-US" sz="1400" dirty="0"/>
              <a:t>== </a:t>
            </a:r>
            <a:r>
              <a:rPr lang="en-US" sz="1400" dirty="0" err="1"/>
              <a:t>secondPoint.getX</a:t>
            </a:r>
            <a:r>
              <a:rPr lang="en-US" sz="1400" dirty="0"/>
              <a:t>() &amp;&amp; </a:t>
            </a:r>
            <a:r>
              <a:rPr lang="en-US" sz="1400" b="1" dirty="0" err="1"/>
              <a:t>this</a:t>
            </a:r>
            <a:r>
              <a:rPr lang="en-US" sz="1400" dirty="0" err="1"/>
              <a:t>.</a:t>
            </a:r>
            <a:r>
              <a:rPr lang="en-US" sz="1400" b="1" dirty="0" err="1"/>
              <a:t>y</a:t>
            </a:r>
            <a:r>
              <a:rPr lang="en-US" sz="1400" b="1" dirty="0"/>
              <a:t> </a:t>
            </a:r>
            <a:r>
              <a:rPr lang="en-US" sz="1400" dirty="0"/>
              <a:t>== </a:t>
            </a:r>
            <a:r>
              <a:rPr lang="en-US" sz="1400" dirty="0" err="1"/>
              <a:t>secondPoint.getY</a:t>
            </a:r>
            <a:r>
              <a:rPr lang="en-US" sz="1400" dirty="0"/>
              <a:t>());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/>
              <a:t>public class </a:t>
            </a:r>
            <a:r>
              <a:rPr lang="en-US" sz="1200" dirty="0" smtClean="0"/>
              <a:t>Shape </a:t>
            </a:r>
            <a:r>
              <a:rPr lang="en-US" sz="1200" b="1" dirty="0" smtClean="0"/>
              <a:t>implements </a:t>
            </a:r>
            <a:r>
              <a:rPr lang="en-US" sz="1200" dirty="0" err="1" smtClean="0"/>
              <a:t>GeometricalSet</a:t>
            </a:r>
            <a:r>
              <a:rPr lang="ru-RU" sz="1200" dirty="0" smtClean="0"/>
              <a:t>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…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8034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</a:t>
            </a:r>
            <a:r>
              <a:rPr lang="ru-RU" dirty="0" smtClean="0"/>
              <a:t>. Перечислимый тип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public </a:t>
            </a:r>
            <a:r>
              <a:rPr lang="en-US" sz="1100" b="1" dirty="0" err="1"/>
              <a:t>enum</a:t>
            </a:r>
            <a:r>
              <a:rPr lang="en-US" sz="1100" b="1" dirty="0"/>
              <a:t> </a:t>
            </a:r>
            <a:r>
              <a:rPr lang="en-US" sz="1100" dirty="0" err="1"/>
              <a:t>PointType</a:t>
            </a:r>
            <a:r>
              <a:rPr lang="en-US" sz="1100" dirty="0"/>
              <a:t> {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i="1" dirty="0"/>
              <a:t>TOP_LEFT</a:t>
            </a:r>
            <a:r>
              <a:rPr lang="en-US" sz="1100" dirty="0"/>
              <a:t>(</a:t>
            </a:r>
            <a:r>
              <a:rPr lang="en-US" sz="1100" b="1" dirty="0"/>
              <a:t>true</a:t>
            </a:r>
            <a:r>
              <a:rPr lang="en-US" sz="1100" dirty="0"/>
              <a:t>, </a:t>
            </a:r>
            <a:r>
              <a:rPr lang="en-US" sz="1100" b="1" dirty="0"/>
              <a:t>false</a:t>
            </a:r>
            <a:r>
              <a:rPr lang="en-US" sz="1100" dirty="0"/>
              <a:t>),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i="1" dirty="0"/>
              <a:t>TOP_RIGHT</a:t>
            </a:r>
            <a:r>
              <a:rPr lang="en-US" sz="1100" dirty="0"/>
              <a:t>(</a:t>
            </a:r>
            <a:r>
              <a:rPr lang="en-US" sz="1100" b="1" dirty="0"/>
              <a:t>true</a:t>
            </a:r>
            <a:r>
              <a:rPr lang="en-US" sz="1100" dirty="0"/>
              <a:t>, </a:t>
            </a:r>
            <a:r>
              <a:rPr lang="en-US" sz="1100" b="1" dirty="0"/>
              <a:t>true</a:t>
            </a:r>
            <a:r>
              <a:rPr lang="en-US" sz="1100" dirty="0"/>
              <a:t>),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i="1" dirty="0"/>
              <a:t>BOTTOM_RIGHT</a:t>
            </a:r>
            <a:r>
              <a:rPr lang="en-US" sz="1100" dirty="0"/>
              <a:t>(</a:t>
            </a:r>
            <a:r>
              <a:rPr lang="en-US" sz="1100" b="1" dirty="0"/>
              <a:t>false</a:t>
            </a:r>
            <a:r>
              <a:rPr lang="en-US" sz="1100" dirty="0"/>
              <a:t>, </a:t>
            </a:r>
            <a:r>
              <a:rPr lang="en-US" sz="1100" b="1" dirty="0"/>
              <a:t>true</a:t>
            </a:r>
            <a:r>
              <a:rPr lang="en-US" sz="1100" dirty="0"/>
              <a:t>),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i="1" dirty="0"/>
              <a:t>BOTTOM_LEFT</a:t>
            </a:r>
            <a:r>
              <a:rPr lang="en-US" sz="1100" dirty="0"/>
              <a:t>(</a:t>
            </a:r>
            <a:r>
              <a:rPr lang="en-US" sz="1100" b="1" dirty="0"/>
              <a:t>false</a:t>
            </a:r>
            <a:r>
              <a:rPr lang="en-US" sz="1100" dirty="0"/>
              <a:t>, </a:t>
            </a:r>
            <a:r>
              <a:rPr lang="en-US" sz="1100" b="1" dirty="0"/>
              <a:t>false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dirty="0" err="1"/>
              <a:t>PointType</a:t>
            </a:r>
            <a:r>
              <a:rPr lang="en-US" sz="1100" dirty="0"/>
              <a:t>(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dirty="0" err="1"/>
              <a:t>isTop</a:t>
            </a:r>
            <a:r>
              <a:rPr lang="en-US" sz="1100" dirty="0"/>
              <a:t>,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dirty="0" err="1"/>
              <a:t>isRight</a:t>
            </a:r>
            <a:r>
              <a:rPr lang="en-US" sz="1100" dirty="0" smtClean="0"/>
              <a:t>)</a:t>
            </a:r>
            <a:r>
              <a:rPr lang="ru-RU" sz="1100" dirty="0" smtClean="0"/>
              <a:t> </a:t>
            </a:r>
            <a:r>
              <a:rPr lang="en-US" sz="1100" dirty="0" smtClean="0"/>
              <a:t>{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this</a:t>
            </a:r>
            <a:r>
              <a:rPr lang="en-US" sz="1100" dirty="0" err="1"/>
              <a:t>.</a:t>
            </a:r>
            <a:r>
              <a:rPr lang="en-US" sz="1100" b="1" dirty="0" err="1"/>
              <a:t>isTop</a:t>
            </a:r>
            <a:r>
              <a:rPr lang="en-US" sz="1100" b="1" dirty="0"/>
              <a:t> </a:t>
            </a:r>
            <a:r>
              <a:rPr lang="en-US" sz="1100" dirty="0"/>
              <a:t>= </a:t>
            </a:r>
            <a:r>
              <a:rPr lang="en-US" sz="1100" dirty="0" err="1"/>
              <a:t>isTop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this</a:t>
            </a:r>
            <a:r>
              <a:rPr lang="en-US" sz="1100" dirty="0" err="1"/>
              <a:t>.</a:t>
            </a:r>
            <a:r>
              <a:rPr lang="en-US" sz="1100" b="1" dirty="0" err="1"/>
              <a:t>isRight</a:t>
            </a:r>
            <a:r>
              <a:rPr lang="en-US" sz="1100" b="1" dirty="0"/>
              <a:t> </a:t>
            </a:r>
            <a:r>
              <a:rPr lang="en-US" sz="1100" dirty="0"/>
              <a:t>= </a:t>
            </a:r>
            <a:r>
              <a:rPr lang="en-US" sz="1100" dirty="0" err="1"/>
              <a:t>isRight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private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b="1" dirty="0" err="1"/>
              <a:t>isTop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private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b="1" dirty="0" err="1"/>
              <a:t>isRight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public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dirty="0" err="1"/>
              <a:t>isTop</a:t>
            </a:r>
            <a:r>
              <a:rPr lang="en-US" sz="1100" dirty="0" smtClean="0"/>
              <a:t>()</a:t>
            </a:r>
            <a:r>
              <a:rPr lang="ru-RU" sz="1100" dirty="0" smtClean="0"/>
              <a:t> </a:t>
            </a:r>
            <a:r>
              <a:rPr lang="en-US" sz="1100" dirty="0" smtClean="0"/>
              <a:t>{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/>
              <a:t>return </a:t>
            </a:r>
            <a:r>
              <a:rPr lang="en-US" sz="1100" b="1" dirty="0" err="1"/>
              <a:t>isTop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public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dirty="0" err="1"/>
              <a:t>isRight</a:t>
            </a:r>
            <a:r>
              <a:rPr lang="en-US" sz="1100" dirty="0" smtClean="0"/>
              <a:t>()</a:t>
            </a:r>
            <a:r>
              <a:rPr lang="ru-RU" sz="1100" dirty="0" smtClean="0"/>
              <a:t> </a:t>
            </a:r>
            <a:r>
              <a:rPr lang="en-US" sz="1100" dirty="0" smtClean="0"/>
              <a:t>{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/>
              <a:t>return </a:t>
            </a:r>
            <a:r>
              <a:rPr lang="en-US" sz="1100" b="1" dirty="0" err="1"/>
              <a:t>isRight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public class </a:t>
            </a:r>
            <a:r>
              <a:rPr lang="en-US" sz="1200" dirty="0"/>
              <a:t>Rectangle </a:t>
            </a:r>
            <a:r>
              <a:rPr lang="en-US" sz="1200" b="1" dirty="0"/>
              <a:t>extends </a:t>
            </a:r>
            <a:r>
              <a:rPr lang="en-US" sz="1200" dirty="0"/>
              <a:t>Shape</a:t>
            </a:r>
            <a:br>
              <a:rPr lang="en-US" sz="1200" dirty="0"/>
            </a:br>
            <a:r>
              <a:rPr lang="en-US" sz="12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    public </a:t>
            </a:r>
            <a:r>
              <a:rPr lang="en-US" sz="1200" dirty="0"/>
              <a:t>Point </a:t>
            </a:r>
            <a:r>
              <a:rPr lang="en-US" sz="1200" dirty="0" err="1"/>
              <a:t>getPoint</a:t>
            </a:r>
            <a:r>
              <a:rPr lang="en-US" sz="1200" dirty="0"/>
              <a:t>(</a:t>
            </a:r>
            <a:r>
              <a:rPr lang="en-US" sz="1200" dirty="0" err="1"/>
              <a:t>PointType</a:t>
            </a:r>
            <a:r>
              <a:rPr lang="en-US" sz="1200" dirty="0"/>
              <a:t> type</a:t>
            </a:r>
            <a:r>
              <a:rPr lang="en-US" sz="1200" dirty="0" smtClean="0"/>
              <a:t>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b="1" dirty="0" smtClean="0"/>
              <a:t>double </a:t>
            </a:r>
            <a:r>
              <a:rPr lang="en-US" sz="1200" dirty="0" err="1"/>
              <a:t>resultX</a:t>
            </a:r>
            <a:r>
              <a:rPr lang="en-US" sz="1200" dirty="0"/>
              <a:t> = </a:t>
            </a:r>
            <a:r>
              <a:rPr lang="en-US" sz="1200" b="1" dirty="0" err="1"/>
              <a:t>firstPoint</a:t>
            </a:r>
            <a:r>
              <a:rPr lang="en-US" sz="1200" dirty="0" err="1"/>
              <a:t>.getX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smtClean="0"/>
              <a:t>     </a:t>
            </a:r>
            <a:r>
              <a:rPr lang="en-US" sz="1200" b="1" dirty="0"/>
              <a:t>double </a:t>
            </a:r>
            <a:r>
              <a:rPr lang="en-US" sz="1200" dirty="0" err="1"/>
              <a:t>resultY</a:t>
            </a:r>
            <a:r>
              <a:rPr lang="en-US" sz="1200" dirty="0"/>
              <a:t> = </a:t>
            </a:r>
            <a:r>
              <a:rPr lang="en-US" sz="1200" b="1" dirty="0" err="1"/>
              <a:t>firstPoint</a:t>
            </a:r>
            <a:r>
              <a:rPr lang="en-US" sz="1200" dirty="0" err="1"/>
              <a:t>.getY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b="1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type.isTop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smtClean="0"/>
              <a:t>    </a:t>
            </a:r>
            <a:r>
              <a:rPr lang="en-US" sz="1200" dirty="0" err="1" smtClean="0"/>
              <a:t>resultY</a:t>
            </a:r>
            <a:r>
              <a:rPr lang="en-US" sz="1200" dirty="0" smtClean="0"/>
              <a:t> </a:t>
            </a:r>
            <a:r>
              <a:rPr lang="en-US" sz="1200" dirty="0"/>
              <a:t>+=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height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}</a:t>
            </a:r>
            <a:br>
              <a:rPr lang="en-US" sz="1200" dirty="0" smtClean="0"/>
            </a:b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b="1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type.isRight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smtClean="0"/>
              <a:t>   </a:t>
            </a:r>
            <a:r>
              <a:rPr lang="en-US" sz="1200" dirty="0" err="1" smtClean="0"/>
              <a:t>resultX</a:t>
            </a:r>
            <a:r>
              <a:rPr lang="en-US" sz="1200" dirty="0" smtClean="0"/>
              <a:t> </a:t>
            </a:r>
            <a:r>
              <a:rPr lang="en-US" sz="1200" dirty="0"/>
              <a:t>+= </a:t>
            </a:r>
            <a:r>
              <a:rPr lang="en-US" sz="1200" b="1" dirty="0" err="1"/>
              <a:t>this</a:t>
            </a:r>
            <a:r>
              <a:rPr lang="en-US" sz="1200" dirty="0" err="1"/>
              <a:t>.</a:t>
            </a:r>
            <a:r>
              <a:rPr lang="en-US" sz="1200" b="1" dirty="0" err="1"/>
              <a:t>width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b="1" dirty="0" smtClean="0"/>
              <a:t>return </a:t>
            </a:r>
            <a:r>
              <a:rPr lang="en-US" sz="1200" b="1" dirty="0"/>
              <a:t>new </a:t>
            </a:r>
            <a:r>
              <a:rPr lang="en-US" sz="1200" dirty="0"/>
              <a:t>Point(</a:t>
            </a:r>
            <a:r>
              <a:rPr lang="en-US" sz="1200" dirty="0" err="1"/>
              <a:t>resultX</a:t>
            </a:r>
            <a:r>
              <a:rPr lang="en-US" sz="1200" dirty="0"/>
              <a:t>, </a:t>
            </a:r>
            <a:r>
              <a:rPr lang="en-US" sz="1200" dirty="0" err="1"/>
              <a:t>resultY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 smtClean="0"/>
              <a:t>     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6445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</a:t>
            </a:r>
            <a:r>
              <a:rPr lang="ru-RU" dirty="0" smtClean="0"/>
              <a:t>. ПОЛИМОРФИЗМ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428447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public abstract class </a:t>
            </a:r>
            <a:r>
              <a:rPr lang="en-US" sz="1100" dirty="0"/>
              <a:t>Shape</a:t>
            </a:r>
            <a:br>
              <a:rPr lang="en-US" sz="1100" dirty="0"/>
            </a:br>
            <a:r>
              <a:rPr lang="en-US" sz="1100" dirty="0"/>
              <a:t>{</a:t>
            </a:r>
            <a:br>
              <a:rPr lang="en-US" sz="1100" dirty="0"/>
            </a:br>
            <a:r>
              <a:rPr lang="ru-RU" sz="1100" dirty="0" smtClean="0"/>
              <a:t>…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public </a:t>
            </a:r>
            <a:r>
              <a:rPr lang="en-US" sz="1100" b="1" dirty="0" err="1"/>
              <a:t>boolean</a:t>
            </a:r>
            <a:r>
              <a:rPr lang="en-US" sz="1100" b="1" dirty="0"/>
              <a:t> </a:t>
            </a:r>
            <a:r>
              <a:rPr lang="en-US" sz="1100" dirty="0"/>
              <a:t>contains(</a:t>
            </a:r>
            <a:r>
              <a:rPr lang="en-US" sz="1100" dirty="0" err="1"/>
              <a:t>GeometricalSet</a:t>
            </a:r>
            <a:r>
              <a:rPr lang="en-US" sz="1100" dirty="0"/>
              <a:t> set) {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ru-RU" sz="1100" dirty="0" smtClean="0"/>
              <a:t>…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dirty="0" smtClean="0"/>
              <a:t>}</a:t>
            </a:r>
            <a:br>
              <a:rPr lang="en-US" sz="1100" dirty="0" smtClean="0"/>
            </a:br>
            <a:r>
              <a:rPr lang="en-US" sz="1100" dirty="0" smtClean="0"/>
              <a:t>}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400" dirty="0"/>
              <a:t/>
            </a:r>
            <a:br>
              <a:rPr lang="en-US" sz="1400" dirty="0"/>
            </a:b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34524" y="836711"/>
            <a:ext cx="4284476" cy="25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public interface </a:t>
            </a:r>
            <a:r>
              <a:rPr lang="en-US" sz="1200" dirty="0" err="1"/>
              <a:t>GeometricalSet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dirty="0"/>
              <a:t>contains(</a:t>
            </a:r>
            <a:r>
              <a:rPr lang="en-US" sz="1200" dirty="0" err="1"/>
              <a:t>GeometricalSet</a:t>
            </a:r>
            <a:r>
              <a:rPr lang="en-US" sz="1200" dirty="0"/>
              <a:t> second);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dirty="0"/>
              <a:t>contains(Point point);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dirty="0"/>
              <a:t>contains(Shape shape);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8356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341282"/>
            <a:ext cx="7848872" cy="77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ru-RU" dirty="0" smtClean="0"/>
              <a:t>Почему ООП важен?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8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24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35896" y="1412776"/>
            <a:ext cx="36004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08000"/>
                </a:solidFill>
              </a:rPr>
              <a:t>Спасибо за внимание</a:t>
            </a:r>
            <a:endParaRPr lang="ru-RU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endParaRPr lang="ru-RU" sz="2200" dirty="0" smtClean="0"/>
          </a:p>
          <a:p>
            <a:pPr>
              <a:buFont typeface="Courier New" pitchFamily="49" charset="0"/>
              <a:buChar char="o"/>
            </a:pPr>
            <a:r>
              <a:rPr lang="ru-RU" sz="1400" b="1" dirty="0" smtClean="0"/>
              <a:t> </a:t>
            </a:r>
            <a:r>
              <a:rPr lang="ru-RU" dirty="0" smtClean="0"/>
              <a:t>Что такое определение? Почему на него можно опираться?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33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ООП. </a:t>
            </a:r>
            <a:r>
              <a:rPr lang="en-US" dirty="0" smtClean="0"/>
              <a:t>Sketchpad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/>
              <a:t> </a:t>
            </a:r>
            <a:r>
              <a:rPr lang="en-US" sz="1600" dirty="0" smtClean="0"/>
              <a:t>Sketchpad – </a:t>
            </a:r>
            <a:r>
              <a:rPr lang="ru-RU" sz="1600" dirty="0" smtClean="0"/>
              <a:t>графический редактор для платформы </a:t>
            </a:r>
            <a:r>
              <a:rPr lang="en-US" sz="1600" dirty="0" smtClean="0"/>
              <a:t>Lincoln TX-2</a:t>
            </a:r>
            <a:endParaRPr lang="ru-RU" sz="1600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Год выпуска – 1963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Автор – </a:t>
            </a:r>
            <a:r>
              <a:rPr lang="ru-RU" sz="1600" dirty="0" err="1" smtClean="0"/>
              <a:t>Айван</a:t>
            </a:r>
            <a:r>
              <a:rPr lang="ru-RU" sz="1600" dirty="0" smtClean="0"/>
              <a:t> Сазерленд (</a:t>
            </a:r>
            <a:r>
              <a:rPr lang="en-US" sz="1600" dirty="0" smtClean="0"/>
              <a:t>Ivan Sutherland)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 smtClean="0"/>
              <a:t> </a:t>
            </a:r>
            <a:r>
              <a:rPr lang="ru-RU" sz="1600" dirty="0" smtClean="0"/>
              <a:t>Данные состоят из «мастеров» (шаблонов) и «определений» (конкретных изображений). Каждое определение привязано к какому-то мастеру. Пользователь рисует мастер и размещает конкретные определения на итоговом изображении. Изменение мастера влечёт за собой изменений всех привязанных к нему определений.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35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ООП. </a:t>
            </a:r>
            <a:r>
              <a:rPr lang="en-US" dirty="0" err="1" smtClean="0"/>
              <a:t>Simula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/>
              <a:t> </a:t>
            </a:r>
            <a:r>
              <a:rPr lang="en-US" sz="1600" dirty="0" err="1" smtClean="0"/>
              <a:t>Simula</a:t>
            </a:r>
            <a:r>
              <a:rPr lang="en-US" sz="1600" dirty="0" smtClean="0"/>
              <a:t> – </a:t>
            </a:r>
            <a:r>
              <a:rPr lang="ru-RU" sz="1600" dirty="0" smtClean="0"/>
              <a:t>язык программирования</a:t>
            </a:r>
            <a:endParaRPr lang="ru-RU" sz="1600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Начало разработки – 1957 год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 smtClean="0"/>
              <a:t> Первый релиз – 1965 год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Авторы – Оле-Йохан Даль (</a:t>
            </a:r>
            <a:r>
              <a:rPr lang="en-US" sz="1600" dirty="0" smtClean="0"/>
              <a:t>Ole-Johan Dahl), </a:t>
            </a:r>
            <a:r>
              <a:rPr lang="ru-RU" sz="1600" dirty="0" err="1" smtClean="0"/>
              <a:t>Кристен</a:t>
            </a:r>
            <a:r>
              <a:rPr lang="ru-RU" sz="1600" dirty="0" smtClean="0"/>
              <a:t> </a:t>
            </a:r>
            <a:r>
              <a:rPr lang="ru-RU" sz="1600" dirty="0" err="1" smtClean="0"/>
              <a:t>Нюгаард</a:t>
            </a:r>
            <a:r>
              <a:rPr lang="ru-RU" sz="1600" dirty="0" smtClean="0"/>
              <a:t> (</a:t>
            </a:r>
            <a:r>
              <a:rPr lang="en-US" sz="1600" dirty="0" smtClean="0"/>
              <a:t>Kristen </a:t>
            </a:r>
            <a:r>
              <a:rPr lang="en-US" sz="1600" dirty="0" err="1" smtClean="0"/>
              <a:t>Nygaard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 smtClean="0"/>
              <a:t> </a:t>
            </a:r>
            <a:r>
              <a:rPr lang="ru-RU" sz="1600" dirty="0" smtClean="0"/>
              <a:t>По аналогии со </a:t>
            </a:r>
            <a:r>
              <a:rPr lang="en-US" sz="1600" dirty="0" smtClean="0"/>
              <a:t>Sketchpad </a:t>
            </a:r>
            <a:r>
              <a:rPr lang="ru-RU" sz="1600" dirty="0" err="1" smtClean="0"/>
              <a:t>Симула</a:t>
            </a:r>
            <a:r>
              <a:rPr lang="ru-RU" sz="1600" dirty="0" smtClean="0"/>
              <a:t> содержана в себе шаблоны данных и экземпляры данных.  Все процедуры и функции объявляются внутри шаблонов.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814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ООП. </a:t>
            </a:r>
            <a:r>
              <a:rPr lang="en-US" dirty="0" smtClean="0"/>
              <a:t>S</a:t>
            </a:r>
            <a:r>
              <a:rPr lang="en-US" dirty="0" smtClean="0"/>
              <a:t>malltalk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/>
              <a:t> </a:t>
            </a:r>
            <a:r>
              <a:rPr lang="en-US" sz="1600" dirty="0" smtClean="0"/>
              <a:t>Smalltalk – </a:t>
            </a:r>
            <a:r>
              <a:rPr lang="ru-RU" sz="1600" dirty="0" smtClean="0"/>
              <a:t>язык программирования</a:t>
            </a:r>
            <a:endParaRPr lang="ru-RU" sz="1600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Начало разработки – 19</a:t>
            </a:r>
            <a:r>
              <a:rPr lang="en-US" sz="1600" dirty="0" smtClean="0"/>
              <a:t>69</a:t>
            </a:r>
            <a:r>
              <a:rPr lang="ru-RU" sz="1600" dirty="0" smtClean="0"/>
              <a:t> год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 smtClean="0"/>
              <a:t> Первый релиз – 19</a:t>
            </a:r>
            <a:r>
              <a:rPr lang="en-US" sz="1600" dirty="0" smtClean="0"/>
              <a:t>72</a:t>
            </a:r>
            <a:r>
              <a:rPr lang="ru-RU" sz="1600" dirty="0" smtClean="0"/>
              <a:t> год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dirty="0"/>
              <a:t> </a:t>
            </a:r>
            <a:r>
              <a:rPr lang="ru-RU" sz="1600" dirty="0" smtClean="0"/>
              <a:t>Автор – Алан </a:t>
            </a:r>
            <a:r>
              <a:rPr lang="ru-RU" sz="1600" dirty="0" err="1" smtClean="0"/>
              <a:t>Кэй</a:t>
            </a:r>
            <a:r>
              <a:rPr lang="ru-RU" sz="1600" dirty="0" smtClean="0"/>
              <a:t> (</a:t>
            </a:r>
            <a:r>
              <a:rPr lang="en-US" sz="1600" dirty="0" smtClean="0"/>
              <a:t>Ole-Johan Dahl)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 smtClean="0"/>
              <a:t> </a:t>
            </a:r>
            <a:r>
              <a:rPr lang="ru-RU" sz="1600" dirty="0" smtClean="0"/>
              <a:t>Идея </a:t>
            </a:r>
            <a:r>
              <a:rPr lang="ru-RU" sz="1600" dirty="0" err="1" smtClean="0"/>
              <a:t>Кэя</a:t>
            </a:r>
            <a:r>
              <a:rPr lang="ru-RU" sz="1600" dirty="0" smtClean="0"/>
              <a:t> заключалась в том</a:t>
            </a:r>
            <a:r>
              <a:rPr lang="en-US" sz="1600" dirty="0" smtClean="0"/>
              <a:t>, </a:t>
            </a:r>
            <a:r>
              <a:rPr lang="ru-RU" sz="1600" dirty="0" smtClean="0"/>
              <a:t>что все части программы должны состоять из объектов</a:t>
            </a:r>
            <a:r>
              <a:rPr lang="en-US" sz="1600" dirty="0" smtClean="0"/>
              <a:t>, </a:t>
            </a:r>
            <a:r>
              <a:rPr lang="ru-RU" sz="1600" dirty="0" smtClean="0"/>
              <a:t>сообщающихся друг с другом. Программа должна выполняться не линейно</a:t>
            </a:r>
            <a:r>
              <a:rPr lang="en-US" sz="1600" dirty="0" smtClean="0"/>
              <a:t>, </a:t>
            </a:r>
            <a:r>
              <a:rPr lang="ru-RU" sz="1600" dirty="0" smtClean="0"/>
              <a:t>но параллельно и асинхронно.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916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Дальнейшая история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1976г. – Выход</a:t>
            </a:r>
            <a:r>
              <a:rPr lang="en-US" sz="1400" dirty="0" smtClean="0"/>
              <a:t> Smalltalk-76, </a:t>
            </a:r>
            <a:r>
              <a:rPr lang="ru-RU" sz="1400" dirty="0" smtClean="0"/>
              <a:t>реализующего также идею наследования типов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1976г. – Выход языка </a:t>
            </a:r>
            <a:r>
              <a:rPr lang="en-US" sz="1400" dirty="0" smtClean="0"/>
              <a:t>BETA, </a:t>
            </a:r>
            <a:r>
              <a:rPr lang="ru-RU" sz="1400" dirty="0" smtClean="0"/>
              <a:t>созданного авторами </a:t>
            </a:r>
            <a:r>
              <a:rPr lang="en-US" sz="1400" dirty="0" err="1" smtClean="0"/>
              <a:t>Simula</a:t>
            </a:r>
            <a:r>
              <a:rPr lang="en-US" sz="1400" dirty="0" smtClean="0"/>
              <a:t>, </a:t>
            </a:r>
            <a:r>
              <a:rPr lang="ru-RU" sz="1400" dirty="0" smtClean="0"/>
              <a:t>в котором реализована концепция абстрактных типов.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 smtClean="0"/>
              <a:t> 1980г. – </a:t>
            </a:r>
            <a:r>
              <a:rPr lang="ru-RU" sz="1400" dirty="0" err="1" smtClean="0"/>
              <a:t>Бьёрн</a:t>
            </a:r>
            <a:r>
              <a:rPr lang="ru-RU" sz="1400" dirty="0" smtClean="0"/>
              <a:t> Страуструп создаёт вариацию языка </a:t>
            </a:r>
            <a:r>
              <a:rPr lang="en-US" sz="1400" dirty="0" smtClean="0"/>
              <a:t>C, </a:t>
            </a:r>
            <a:r>
              <a:rPr lang="ru-RU" sz="1400" dirty="0" smtClean="0"/>
              <a:t>дополненную элементами ООП. Впоследствии этот языка станет известен как </a:t>
            </a:r>
            <a:r>
              <a:rPr lang="en-US" sz="1400" dirty="0" smtClean="0"/>
              <a:t>C++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1986</a:t>
            </a:r>
            <a:r>
              <a:rPr lang="ru-RU" sz="1400" dirty="0" smtClean="0"/>
              <a:t>г. – Первая всемирная конференция по ООП.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1992г. – Выход стандарта </a:t>
            </a:r>
            <a:r>
              <a:rPr lang="en-US" sz="1400" dirty="0" smtClean="0"/>
              <a:t>CORBA</a:t>
            </a:r>
            <a:r>
              <a:rPr lang="ru-RU" sz="1400" dirty="0" smtClean="0"/>
              <a:t> 1.0</a:t>
            </a:r>
            <a:r>
              <a:rPr lang="en-US" sz="1400" dirty="0" smtClean="0"/>
              <a:t>, </a:t>
            </a:r>
            <a:r>
              <a:rPr lang="ru-RU" sz="1400" dirty="0" smtClean="0"/>
              <a:t>декларирующий стандарты ООП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 smtClean="0"/>
              <a:t> 1994г. – Выход </a:t>
            </a:r>
            <a:r>
              <a:rPr lang="en-US" sz="1400" dirty="0" smtClean="0"/>
              <a:t>CORBA 2.0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1995</a:t>
            </a:r>
            <a:r>
              <a:rPr lang="ru-RU" sz="1400" dirty="0" smtClean="0"/>
              <a:t>г. – </a:t>
            </a:r>
            <a:r>
              <a:rPr lang="en-US" sz="1400" dirty="0" smtClean="0"/>
              <a:t>Sun Microsystems </a:t>
            </a:r>
            <a:r>
              <a:rPr lang="ru-RU" sz="1400" dirty="0" smtClean="0"/>
              <a:t>выпускает </a:t>
            </a:r>
            <a:r>
              <a:rPr lang="en-US" sz="1400" dirty="0" smtClean="0"/>
              <a:t>Java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1995</a:t>
            </a:r>
            <a:r>
              <a:rPr lang="ru-RU" sz="1400" dirty="0" smtClean="0"/>
              <a:t>г. </a:t>
            </a:r>
            <a:r>
              <a:rPr lang="en-US" sz="1400" dirty="0" smtClean="0"/>
              <a:t>– Borland </a:t>
            </a:r>
            <a:r>
              <a:rPr lang="ru-RU" sz="1400" dirty="0" smtClean="0"/>
              <a:t>выпускает </a:t>
            </a:r>
            <a:r>
              <a:rPr lang="en-US" sz="1400" dirty="0" smtClean="0"/>
              <a:t>Delphi 1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1996</a:t>
            </a:r>
            <a:r>
              <a:rPr lang="ru-RU" sz="1400" dirty="0" smtClean="0"/>
              <a:t>г. – </a:t>
            </a:r>
            <a:r>
              <a:rPr lang="en-US" sz="1400" dirty="0" smtClean="0"/>
              <a:t>Microsoft </a:t>
            </a:r>
            <a:r>
              <a:rPr lang="ru-RU" sz="1400" dirty="0" smtClean="0"/>
              <a:t>приводит технологию </a:t>
            </a:r>
            <a:r>
              <a:rPr lang="en-US" sz="1400" dirty="0" smtClean="0"/>
              <a:t>ActiveX </a:t>
            </a:r>
            <a:r>
              <a:rPr lang="ru-RU" sz="1400" dirty="0" smtClean="0"/>
              <a:t>в соответствие с </a:t>
            </a:r>
            <a:r>
              <a:rPr lang="en-US" sz="1400" dirty="0" smtClean="0"/>
              <a:t>CORBA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2000</a:t>
            </a:r>
            <a:r>
              <a:rPr lang="ru-RU" sz="1400" dirty="0" smtClean="0"/>
              <a:t>г. – </a:t>
            </a:r>
            <a:r>
              <a:rPr lang="en-US" sz="1400" dirty="0" smtClean="0"/>
              <a:t>Microsoft </a:t>
            </a:r>
            <a:r>
              <a:rPr lang="ru-RU" sz="1400" dirty="0" smtClean="0"/>
              <a:t>ано</a:t>
            </a:r>
            <a:r>
              <a:rPr lang="ru-RU" sz="1400" dirty="0"/>
              <a:t>н</a:t>
            </a:r>
            <a:r>
              <a:rPr lang="ru-RU" sz="1400" dirty="0" smtClean="0"/>
              <a:t>сирует среду </a:t>
            </a:r>
            <a:r>
              <a:rPr lang="en-US" sz="1400" dirty="0" smtClean="0"/>
              <a:t>.NET </a:t>
            </a:r>
            <a:r>
              <a:rPr lang="ru-RU" sz="1400" dirty="0" smtClean="0"/>
              <a:t>и </a:t>
            </a:r>
            <a:r>
              <a:rPr lang="en-US" sz="1400" dirty="0" smtClean="0"/>
              <a:t>C#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2001</a:t>
            </a:r>
            <a:r>
              <a:rPr lang="ru-RU" sz="1400" dirty="0" smtClean="0"/>
              <a:t>г. </a:t>
            </a:r>
            <a:r>
              <a:rPr lang="en-US" sz="1400" dirty="0" smtClean="0"/>
              <a:t>– </a:t>
            </a:r>
            <a:r>
              <a:rPr lang="ru-RU" sz="1400" dirty="0" smtClean="0"/>
              <a:t>Выход </a:t>
            </a:r>
            <a:r>
              <a:rPr lang="en-US" sz="1400" dirty="0" smtClean="0"/>
              <a:t>CORBA 3.0</a:t>
            </a:r>
            <a:r>
              <a:rPr lang="ru-RU" sz="1400" dirty="0" smtClean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59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ООП.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Все данные программы хранятся в объекте</a:t>
            </a:r>
            <a:r>
              <a:rPr lang="ru-RU" sz="1400" dirty="0"/>
              <a:t>.</a:t>
            </a:r>
            <a:endParaRPr lang="ru-RU" sz="1400" dirty="0" smtClean="0"/>
          </a:p>
        </p:txBody>
      </p:sp>
      <p:sp>
        <p:nvSpPr>
          <p:cNvPr id="6" name="Овал 5"/>
          <p:cNvSpPr/>
          <p:nvPr/>
        </p:nvSpPr>
        <p:spPr>
          <a:xfrm>
            <a:off x="1043608" y="198884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95736" y="3212976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9496" y="422108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8104" y="278092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ООП. ТИП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1"/>
            <a:ext cx="856895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dirty="0"/>
              <a:t> </a:t>
            </a:r>
            <a:r>
              <a:rPr lang="ru-RU" sz="1400" dirty="0" smtClean="0"/>
              <a:t>Каждый объект принадлежит к некоторому типу.</a:t>
            </a:r>
          </a:p>
        </p:txBody>
      </p:sp>
      <p:sp>
        <p:nvSpPr>
          <p:cNvPr id="6" name="Овал 5"/>
          <p:cNvSpPr/>
          <p:nvPr/>
        </p:nvSpPr>
        <p:spPr>
          <a:xfrm>
            <a:off x="1043608" y="198884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95736" y="3212976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9496" y="4221088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8104" y="2790550"/>
            <a:ext cx="1152128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Ob-4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49711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08304" y="1811226"/>
            <a:ext cx="11557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T-3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6" idx="6"/>
            <a:endCxn id="10" idx="1"/>
          </p:cNvCxnSpPr>
          <p:nvPr/>
        </p:nvCxnSpPr>
        <p:spPr>
          <a:xfrm flipV="1">
            <a:off x="2195736" y="2027250"/>
            <a:ext cx="720080" cy="39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10" idx="2"/>
          </p:cNvCxnSpPr>
          <p:nvPr/>
        </p:nvCxnSpPr>
        <p:spPr>
          <a:xfrm flipV="1">
            <a:off x="2771800" y="2243274"/>
            <a:ext cx="721880" cy="96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11" idx="2"/>
          </p:cNvCxnSpPr>
          <p:nvPr/>
        </p:nvCxnSpPr>
        <p:spPr>
          <a:xfrm flipV="1">
            <a:off x="4215560" y="2243274"/>
            <a:ext cx="1112015" cy="19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12" idx="2"/>
          </p:cNvCxnSpPr>
          <p:nvPr/>
        </p:nvCxnSpPr>
        <p:spPr>
          <a:xfrm flipV="1">
            <a:off x="6084168" y="2243274"/>
            <a:ext cx="1802000" cy="54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839</Words>
  <Application>Microsoft Office PowerPoint</Application>
  <PresentationFormat>Экран (4:3)</PresentationFormat>
  <Paragraphs>162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Специальное оформление</vt:lpstr>
      <vt:lpstr>1_Специальное оформление</vt:lpstr>
      <vt:lpstr>Объектно-ориентированное программирование в Java</vt:lpstr>
      <vt:lpstr>Что такое ООП?</vt:lpstr>
      <vt:lpstr>Вопрос</vt:lpstr>
      <vt:lpstr>История ООП. Sketchpad</vt:lpstr>
      <vt:lpstr>История ООП. Simula</vt:lpstr>
      <vt:lpstr>История ООП. Smalltalk</vt:lpstr>
      <vt:lpstr>Дальнейшая история</vt:lpstr>
      <vt:lpstr>Представление ООП. Объект</vt:lpstr>
      <vt:lpstr>Представление ООП. ТИП</vt:lpstr>
      <vt:lpstr>Представление ООП. Сообщения. Инкапсуляция</vt:lpstr>
      <vt:lpstr>Представление ООП. Наследование.</vt:lpstr>
      <vt:lpstr>Представление ООП. ПОЛИМОРФИЗМ.</vt:lpstr>
      <vt:lpstr>ООП в JAVA. Типы и объекты</vt:lpstr>
      <vt:lpstr>ООП в JAVA. конструктор.</vt:lpstr>
      <vt:lpstr>ООП в JAVA. Сообщения.</vt:lpstr>
      <vt:lpstr>ООП в JAVA. Инкапсуляция</vt:lpstr>
      <vt:lpstr>ООП в JAVA. модификаторы</vt:lpstr>
      <vt:lpstr>ООП в JAVA. Наследование</vt:lpstr>
      <vt:lpstr>ООП в JAVA. Абстрактный класс</vt:lpstr>
      <vt:lpstr>ООП в JAVA. Интерфейс</vt:lpstr>
      <vt:lpstr>ООП в JAVA. Перечислимый тип</vt:lpstr>
      <vt:lpstr>ООП в JAVA. ПОЛИМОРФИЗМ</vt:lpstr>
      <vt:lpstr>Вопрос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Тисов Владислав Владимирович</cp:lastModifiedBy>
  <cp:revision>238</cp:revision>
  <cp:lastPrinted>2014-02-05T08:48:13Z</cp:lastPrinted>
  <dcterms:created xsi:type="dcterms:W3CDTF">2014-01-14T11:27:58Z</dcterms:created>
  <dcterms:modified xsi:type="dcterms:W3CDTF">2018-03-14T12:28:20Z</dcterms:modified>
</cp:coreProperties>
</file>