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0"/>
  </p:notesMasterIdLst>
  <p:handoutMasterIdLst>
    <p:handoutMasterId r:id="rId51"/>
  </p:handoutMasterIdLst>
  <p:sldIdLst>
    <p:sldId id="256" r:id="rId3"/>
    <p:sldId id="336" r:id="rId4"/>
    <p:sldId id="346" r:id="rId5"/>
    <p:sldId id="347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6" r:id="rId19"/>
    <p:sldId id="377" r:id="rId20"/>
    <p:sldId id="378" r:id="rId21"/>
    <p:sldId id="379" r:id="rId22"/>
    <p:sldId id="380" r:id="rId23"/>
    <p:sldId id="382" r:id="rId24"/>
    <p:sldId id="381" r:id="rId25"/>
    <p:sldId id="383" r:id="rId26"/>
    <p:sldId id="392" r:id="rId27"/>
    <p:sldId id="400" r:id="rId28"/>
    <p:sldId id="391" r:id="rId29"/>
    <p:sldId id="390" r:id="rId30"/>
    <p:sldId id="389" r:id="rId31"/>
    <p:sldId id="388" r:id="rId32"/>
    <p:sldId id="387" r:id="rId33"/>
    <p:sldId id="386" r:id="rId34"/>
    <p:sldId id="385" r:id="rId35"/>
    <p:sldId id="384" r:id="rId36"/>
    <p:sldId id="399" r:id="rId37"/>
    <p:sldId id="398" r:id="rId38"/>
    <p:sldId id="397" r:id="rId39"/>
    <p:sldId id="396" r:id="rId40"/>
    <p:sldId id="395" r:id="rId41"/>
    <p:sldId id="394" r:id="rId42"/>
    <p:sldId id="393" r:id="rId43"/>
    <p:sldId id="401" r:id="rId44"/>
    <p:sldId id="402" r:id="rId45"/>
    <p:sldId id="403" r:id="rId46"/>
    <p:sldId id="404" r:id="rId47"/>
    <p:sldId id="375" r:id="rId48"/>
    <p:sldId id="405" r:id="rId49"/>
  </p:sldIdLst>
  <p:sldSz cx="9144000" cy="6858000" type="screen4x3"/>
  <p:notesSz cx="6805613" cy="99441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E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91" autoAdjust="0"/>
  </p:normalViewPr>
  <p:slideViewPr>
    <p:cSldViewPr snapToObjects="1"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315" cy="497126"/>
          </a:xfrm>
          <a:prstGeom prst="rect">
            <a:avLst/>
          </a:prstGeom>
        </p:spPr>
        <p:txBody>
          <a:bodyPr vert="horz" lIns="92556" tIns="46278" rIns="92556" bIns="46278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4679" y="0"/>
            <a:ext cx="2949315" cy="497126"/>
          </a:xfrm>
          <a:prstGeom prst="rect">
            <a:avLst/>
          </a:prstGeom>
        </p:spPr>
        <p:txBody>
          <a:bodyPr vert="horz" lIns="92556" tIns="46278" rIns="92556" bIns="46278" rtlCol="0"/>
          <a:lstStyle>
            <a:lvl1pPr algn="r">
              <a:defRPr sz="1200"/>
            </a:lvl1pPr>
          </a:lstStyle>
          <a:p>
            <a:fld id="{91FF1C25-77B2-40D3-AD34-4605FFF76A21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5376"/>
            <a:ext cx="2949315" cy="497125"/>
          </a:xfrm>
          <a:prstGeom prst="rect">
            <a:avLst/>
          </a:prstGeom>
        </p:spPr>
        <p:txBody>
          <a:bodyPr vert="horz" lIns="92556" tIns="46278" rIns="92556" bIns="46278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4679" y="9445376"/>
            <a:ext cx="2949315" cy="497125"/>
          </a:xfrm>
          <a:prstGeom prst="rect">
            <a:avLst/>
          </a:prstGeom>
        </p:spPr>
        <p:txBody>
          <a:bodyPr vert="horz" lIns="92556" tIns="46278" rIns="92556" bIns="46278" rtlCol="0" anchor="b"/>
          <a:lstStyle>
            <a:lvl1pPr algn="r">
              <a:defRPr sz="1200"/>
            </a:lvl1pPr>
          </a:lstStyle>
          <a:p>
            <a:fld id="{AB8FFCF3-9A09-4122-8E26-53F1DC5975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389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71293" y="5113623"/>
            <a:ext cx="6169975" cy="4844294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>
                <a:latin typeface="Arial"/>
              </a:rPr>
              <a:t>Для правки формата примечаний щелкните мышью</a:t>
            </a:r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47043" cy="537933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1400">
                <a:latin typeface="Times New Roman"/>
              </a:rPr>
              <a:t>&lt;заголовок&gt;</a:t>
            </a:r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365517" y="0"/>
            <a:ext cx="3347043" cy="537933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ru-RU" sz="1400">
                <a:latin typeface="Times New Roman"/>
              </a:rPr>
              <a:t>&lt;дата/время&gt;</a:t>
            </a:r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10227608"/>
            <a:ext cx="3347043" cy="537933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ru-RU" sz="1400">
                <a:latin typeface="Times New Roman"/>
              </a:rPr>
              <a:t>&lt;нижний колонтитул&gt;</a:t>
            </a:r>
            <a:endParaRPr/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365517" y="10227608"/>
            <a:ext cx="3347043" cy="537933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4308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body"/>
          </p:nvPr>
        </p:nvSpPr>
        <p:spPr>
          <a:xfrm>
            <a:off x="680574" y="4723585"/>
            <a:ext cx="5444225" cy="4474556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Весь курс построен по книге Роберта Мартина «Чистый код. Создание, анализ и </a:t>
            </a:r>
            <a:r>
              <a:rPr lang="ru-RU" dirty="0" err="1" smtClean="0"/>
              <a:t>рефакторинг</a:t>
            </a:r>
            <a:r>
              <a:rPr lang="ru-RU" dirty="0" smtClean="0"/>
              <a:t>»</a:t>
            </a:r>
            <a:r>
              <a:rPr lang="ru-RU" baseline="0" dirty="0" smtClean="0"/>
              <a:t> и адаптирован для начинающих программистов.</a:t>
            </a:r>
          </a:p>
          <a:p>
            <a:r>
              <a:rPr lang="ru-RU" baseline="0" dirty="0" smtClean="0"/>
              <a:t>Автор курса: Смирнов Виктор Александрович, СБТ март 2018</a:t>
            </a:r>
            <a:r>
              <a:rPr lang="ru-RU" dirty="0" smtClean="0"/>
              <a:t> </a:t>
            </a:r>
            <a:endParaRPr dirty="0"/>
          </a:p>
        </p:txBody>
      </p:sp>
      <p:sp>
        <p:nvSpPr>
          <p:cNvPr id="217" name="TextShape 2"/>
          <p:cNvSpPr txBox="1"/>
          <p:nvPr/>
        </p:nvSpPr>
        <p:spPr>
          <a:xfrm>
            <a:off x="3854995" y="9444996"/>
            <a:ext cx="2948909" cy="496971"/>
          </a:xfrm>
          <a:prstGeom prst="rect">
            <a:avLst/>
          </a:prstGeom>
        </p:spPr>
        <p:txBody>
          <a:bodyPr lIns="92556" tIns="46278" rIns="92556" bIns="46278" anchor="b"/>
          <a:lstStyle/>
          <a:p>
            <a:pPr algn="r">
              <a:lnSpc>
                <a:spcPct val="100000"/>
              </a:lnSpc>
            </a:pPr>
            <a:fld id="{46FEDF24-BBF4-4443-8979-B49A7795FD09}" type="slidenum">
              <a:rPr lang="ru-RU" sz="1200">
                <a:solidFill>
                  <a:srgbClr val="000000"/>
                </a:solidFill>
              </a:rPr>
              <a:pPr algn="r">
                <a:lnSpc>
                  <a:spcPct val="100000"/>
                </a:lnSpc>
              </a:pPr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001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184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828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396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00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345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054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497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2861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528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9899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01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6986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3707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8351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0758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1144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9650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7106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8667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21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3533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0313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6914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7485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0433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2573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9415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2523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6360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06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030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8887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5441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2800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3168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042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044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6120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1190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36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642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826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571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584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789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Рисунок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  <p:pic>
        <p:nvPicPr>
          <p:cNvPr id="35" name="Рисунок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68640"/>
            <a:ext cx="8279640" cy="511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346680"/>
            <a:ext cx="7426800" cy="160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68640"/>
            <a:ext cx="8279640" cy="511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3" name="Рисунок 7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  <p:pic>
        <p:nvPicPr>
          <p:cNvPr id="74" name="Рисунок 7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346680"/>
            <a:ext cx="7426800" cy="160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852000" y="2133000"/>
            <a:ext cx="5040360" cy="1079640"/>
          </a:xfrm>
          <a:prstGeom prst="rect">
            <a:avLst/>
          </a:prstGeom>
        </p:spPr>
        <p:txBody>
          <a:bodyPr/>
          <a:lstStyle/>
          <a:p>
            <a:r>
              <a:rPr lang="ru-RU" sz="2400">
                <a:latin typeface="Calibri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ru-RU">
                <a:latin typeface="Calibri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1200">
                <a:latin typeface="Calibri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1050">
                <a:latin typeface="Calibri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1100">
                <a:latin typeface="Calibri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Седьмой уровень структуры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r>
              <a:rPr lang="ru-RU" sz="2000">
                <a:latin typeface="Calibri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sldNum"/>
          </p:nvPr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9379A23-7ED0-4602-8D36-0E690F04FA66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ru-RU">
                <a:latin typeface="Calibri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1200">
                <a:latin typeface="Calibri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1050">
                <a:latin typeface="Calibri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1100">
                <a:latin typeface="Calibri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Седьмой уровень структуры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D%D0%B3%D0%BB%D0%B8%D0%B9%D1%81%D0%BA%D0%B8%D0%B9_%D1%8F%D0%B7%D1%8B%D0%BA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932040" y="2204864"/>
            <a:ext cx="3528392" cy="1296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Чистый код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5914632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Венгерская запись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1580" y="1313765"/>
            <a:ext cx="64826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Пережиток прошлого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 </a:t>
            </a:r>
            <a:r>
              <a:rPr lang="ru-RU" dirty="0" smtClean="0"/>
              <a:t>программисту кодировать типы в именах не нужно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Объекты обладают сильной типизацией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Развитие рабочей среды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Усложняют изменение имени или типа переменной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Затрудняют чтение кода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033052"/>
              </p:ext>
            </p:extLst>
          </p:nvPr>
        </p:nvGraphicFramePr>
        <p:xfrm>
          <a:off x="807610" y="4104075"/>
          <a:ext cx="6558390" cy="990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911"/>
                <a:gridCol w="6087479"/>
              </a:tblGrid>
              <a:tr h="990110"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PhoneNumber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phoneString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</a:t>
                      </a:r>
                      <a:r>
                        <a:rPr lang="ru-RU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Имя не изменяется при изменении типа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24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5914632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Префиксы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478474"/>
              </p:ext>
            </p:extLst>
          </p:nvPr>
        </p:nvGraphicFramePr>
        <p:xfrm>
          <a:off x="724248" y="1312403"/>
          <a:ext cx="655839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911"/>
                <a:gridCol w="6087479"/>
              </a:tblGrid>
              <a:tr h="990110"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class 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Part {</a:t>
                      </a:r>
                    </a:p>
                    <a:p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private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String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m_dsc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</a:t>
                      </a:r>
                      <a:r>
                        <a:rPr lang="ru-RU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Текстовое </a:t>
                      </a:r>
                      <a:r>
                        <a:rPr lang="ru-RU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описание</a:t>
                      </a:r>
                      <a:endParaRPr lang="en-US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ru-RU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ru-RU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setName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name) {</a:t>
                      </a:r>
                    </a:p>
                    <a:p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m_dsc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name;</a:t>
                      </a:r>
                    </a:p>
                    <a:p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}</a:t>
                      </a:r>
                    </a:p>
                    <a:p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ru-RU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145142"/>
              </p:ext>
            </p:extLst>
          </p:nvPr>
        </p:nvGraphicFramePr>
        <p:xfrm>
          <a:off x="720855" y="3924055"/>
          <a:ext cx="655839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911"/>
                <a:gridCol w="6087479"/>
              </a:tblGrid>
              <a:tr h="990110"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class 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Part {</a:t>
                      </a:r>
                    </a:p>
                    <a:p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private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String description; </a:t>
                      </a:r>
                      <a:endParaRPr lang="en-US" baseline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ru-RU" baseline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ru-RU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setName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description) {</a:t>
                      </a:r>
                    </a:p>
                    <a:p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</a:t>
                      </a:r>
                      <a:r>
                        <a:rPr lang="en-US" baseline="0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this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.description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 description;</a:t>
                      </a:r>
                    </a:p>
                    <a:p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}</a:t>
                      </a:r>
                    </a:p>
                    <a:p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ru-RU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31640" y="6180080"/>
            <a:ext cx="6079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 временем люди начинают игнорировать префиксы!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24248" y="896360"/>
            <a:ext cx="1688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Неправильно: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81590" y="3434478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Правильно</a:t>
            </a:r>
            <a:r>
              <a:rPr lang="ru-RU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834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5914632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Интерфейсы и реализации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1057" y="2746956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interface</a:t>
            </a:r>
            <a:r>
              <a:rPr lang="en-US" dirty="0" smtClean="0"/>
              <a:t> </a:t>
            </a:r>
            <a:r>
              <a:rPr lang="en-US" dirty="0" err="1" smtClean="0"/>
              <a:t>Sience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3388963" y="2798930"/>
            <a:ext cx="1800200" cy="265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5787134" y="160118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class</a:t>
            </a:r>
            <a:r>
              <a:rPr lang="en-US" dirty="0" smtClean="0"/>
              <a:t> Math 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124000" y="160118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interface</a:t>
            </a:r>
            <a:r>
              <a:rPr lang="en-US" dirty="0" smtClean="0"/>
              <a:t> </a:t>
            </a:r>
            <a:r>
              <a:rPr lang="en-US" dirty="0" err="1" smtClean="0"/>
              <a:t>Sience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3374250" y="1677933"/>
            <a:ext cx="1800200" cy="265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768382" y="2746956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err="1" smtClean="0"/>
              <a:t>SienceImpl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490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/>
      <p:bldP spid="11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6742724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Избегайте мысленных преобразований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1610" y="1403775"/>
            <a:ext cx="51371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Традиционные имена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Счетчики </a:t>
            </a:r>
            <a:r>
              <a:rPr lang="en-US" sz="2400" dirty="0"/>
              <a:t>i</a:t>
            </a:r>
            <a:r>
              <a:rPr lang="en-US" sz="2400" dirty="0" smtClean="0"/>
              <a:t> j k</a:t>
            </a:r>
            <a:endParaRPr lang="ru-RU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Ясность превыше всего!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63299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6742724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Имена классов и методов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6565" y="1253660"/>
            <a:ext cx="772692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Имя класса является существительным или их комбинацией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Customer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WikiPage</a:t>
            </a: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Account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AddressProcessor</a:t>
            </a:r>
            <a:endParaRPr lang="ru-RU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Имя класса не должно быть глаголом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Имя метода – глагол или глагольное словосочетания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deletePage</a:t>
            </a:r>
            <a:r>
              <a:rPr lang="en-US" sz="2000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getName</a:t>
            </a: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setName</a:t>
            </a: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isPosted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203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6742724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Шуточки и остроумие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1445" y="1988840"/>
            <a:ext cx="88344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Предпочтение ясности перед развлекательной ценностью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525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6742724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Слово для каждой концепции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6565" y="1253660"/>
            <a:ext cx="4588051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Единообразие терминов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Utils</a:t>
            </a:r>
            <a:r>
              <a:rPr lang="en-US" sz="2800" dirty="0" smtClean="0"/>
              <a:t>,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FF0000"/>
                </a:solidFill>
              </a:rPr>
              <a:t>StringUtils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dirty="0" err="1" smtClean="0">
                <a:solidFill>
                  <a:srgbClr val="FF0000"/>
                </a:solidFill>
              </a:rPr>
              <a:t>DateTools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String</a:t>
            </a:r>
            <a:r>
              <a:rPr lang="en-US" sz="2800" dirty="0" err="1" smtClean="0">
                <a:solidFill>
                  <a:srgbClr val="00B050"/>
                </a:solidFill>
              </a:rPr>
              <a:t>Utils</a:t>
            </a:r>
            <a:r>
              <a:rPr lang="en-US" sz="2800" dirty="0"/>
              <a:t>, </a:t>
            </a:r>
            <a:r>
              <a:rPr lang="en-US" sz="2800" dirty="0" err="1" smtClean="0"/>
              <a:t>Date</a:t>
            </a:r>
            <a:r>
              <a:rPr lang="en-US" sz="2800" dirty="0" err="1" smtClean="0">
                <a:solidFill>
                  <a:srgbClr val="00B050"/>
                </a:solidFill>
              </a:rPr>
              <a:t>Utils</a:t>
            </a:r>
            <a:endParaRPr lang="en-US" sz="28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String</a:t>
            </a:r>
            <a:r>
              <a:rPr lang="en-US" sz="2800" dirty="0" err="1" smtClean="0">
                <a:solidFill>
                  <a:srgbClr val="00B050"/>
                </a:solidFill>
              </a:rPr>
              <a:t>Tools</a:t>
            </a:r>
            <a:r>
              <a:rPr lang="en-US" sz="2800" dirty="0"/>
              <a:t>, </a:t>
            </a:r>
            <a:r>
              <a:rPr lang="en-US" sz="2800" dirty="0" err="1"/>
              <a:t>Date</a:t>
            </a:r>
            <a:r>
              <a:rPr lang="en-US" sz="2800" dirty="0" err="1">
                <a:solidFill>
                  <a:srgbClr val="00B050"/>
                </a:solidFill>
              </a:rPr>
              <a:t>Tools</a:t>
            </a:r>
            <a:endParaRPr lang="en-US" sz="28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endParaRPr lang="en-US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789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6742724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Термины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525" y="1262720"/>
            <a:ext cx="87309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Используйте термины из области информатики, названия </a:t>
            </a:r>
            <a:r>
              <a:rPr lang="ru-RU" sz="2400" dirty="0" smtClean="0"/>
              <a:t>алгоритмов,</a:t>
            </a:r>
            <a:r>
              <a:rPr lang="en-US" sz="2400" dirty="0" smtClean="0"/>
              <a:t> </a:t>
            </a:r>
            <a:r>
              <a:rPr lang="ru-RU" sz="2400" dirty="0" smtClean="0"/>
              <a:t>математические термины</a:t>
            </a:r>
            <a:endParaRPr lang="en-US" sz="2400" dirty="0" smtClean="0"/>
          </a:p>
          <a:p>
            <a:pPr lvl="1"/>
            <a:endParaRPr lang="ru-RU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Используйте имена из пространства задачи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8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6742724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Избыточный контекст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6565" y="1253660"/>
            <a:ext cx="828092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Допусти</a:t>
            </a:r>
            <a:r>
              <a:rPr lang="ru-RU" sz="2400" dirty="0"/>
              <a:t>м</a:t>
            </a:r>
            <a:r>
              <a:rPr lang="ru-RU" sz="2400" dirty="0" smtClean="0"/>
              <a:t> вы работаете над вымышленным приложением «</a:t>
            </a:r>
            <a:r>
              <a:rPr lang="en-US" sz="2400" dirty="0" smtClean="0"/>
              <a:t>Telegram Wiki Bot</a:t>
            </a:r>
            <a:r>
              <a:rPr lang="ru-RU" sz="2400" dirty="0" smtClean="0"/>
              <a:t>»</a:t>
            </a:r>
          </a:p>
          <a:p>
            <a:endParaRPr lang="en-US" sz="2400" dirty="0" smtClean="0"/>
          </a:p>
          <a:p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Не стоит снабжать имя каждого класса префиксом </a:t>
            </a:r>
            <a:r>
              <a:rPr lang="en-US" sz="2000" dirty="0" smtClean="0"/>
              <a:t>TWB</a:t>
            </a:r>
            <a:endParaRPr lang="ru-RU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Трудности при поиске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err="1" smtClean="0"/>
              <a:t>Переиспользование</a:t>
            </a:r>
            <a:r>
              <a:rPr lang="ru-RU" sz="2000" dirty="0" smtClean="0"/>
              <a:t> кода</a:t>
            </a: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0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6742724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Методы</a:t>
            </a:r>
            <a:endParaRPr lang="ru-RU" sz="2800" b="1" dirty="0" smtClean="0">
              <a:solidFill>
                <a:srgbClr val="008000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6565" y="953725"/>
            <a:ext cx="1666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Компактность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47917"/>
              </p:ext>
            </p:extLst>
          </p:nvPr>
        </p:nvGraphicFramePr>
        <p:xfrm>
          <a:off x="296525" y="1715325"/>
          <a:ext cx="8775975" cy="374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140"/>
                <a:gridCol w="8145835"/>
              </a:tblGrid>
              <a:tr h="1751170">
                <a:tc>
                  <a:txBody>
                    <a:bodyPr/>
                    <a:lstStyle/>
                    <a:p>
                      <a:pPr algn="r"/>
                      <a:r>
                        <a:rPr lang="en-US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ru-RU" sz="160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r"/>
                      <a:r>
                        <a:rPr lang="ru-RU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600" baseline="0" dirty="0" smtClean="0">
                        <a:solidFill>
                          <a:srgbClr val="FF0000"/>
                        </a:solidFill>
                        <a:effectLst>
                          <a:glow rad="635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r"/>
                      <a:r>
                        <a:rPr lang="en-US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  <a:p>
                      <a:pPr algn="r"/>
                      <a:r>
                        <a:rPr lang="en-US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  <a:p>
                      <a:pPr algn="r"/>
                      <a:r>
                        <a:rPr lang="en-US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ru-RU" sz="160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r"/>
                      <a:r>
                        <a:rPr lang="ru-RU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  <a:p>
                      <a:pPr algn="r"/>
                      <a:r>
                        <a:rPr lang="ru-RU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  <a:p>
                      <a:pPr algn="r"/>
                      <a:r>
                        <a:rPr lang="ru-RU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  <a:p>
                      <a:pPr algn="r"/>
                      <a:r>
                        <a:rPr lang="ru-RU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  <a:p>
                      <a:pPr algn="r"/>
                      <a:r>
                        <a:rPr lang="ru-RU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</a:t>
                      </a:r>
                      <a:endParaRPr lang="en-US" sz="160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r"/>
                      <a:r>
                        <a:rPr lang="en-US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  <a:endParaRPr lang="ru-RU" sz="160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ru-RU" sz="16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static 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 </a:t>
                      </a:r>
                      <a:r>
                        <a:rPr lang="en-US" alt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renderPage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lang="en-US" alt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PageData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pageData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ru-RU" sz="16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boolean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isSuite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) {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altLang="ru-RU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altLang="ru-RU" sz="16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boolean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isTestPage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alt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pageData.hasAttribute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ru-RU" sz="1600" b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ru-RU" sz="16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Test</a:t>
                      </a:r>
                      <a:r>
                        <a:rPr lang="ru-RU" sz="1600" b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altLang="ru-RU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endParaRPr lang="en-US" altLang="ru-RU" sz="1600" baseline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altLang="ru-RU" sz="1600" baseline="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altLang="ru-RU" sz="16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alt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isTestPage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{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altLang="ru-RU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</a:t>
                      </a:r>
                      <a:r>
                        <a:rPr lang="en-US" alt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WikiPage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testPage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alt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pageData.getWikiPage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altLang="ru-RU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</a:t>
                      </a:r>
                      <a:r>
                        <a:rPr lang="en-US" alt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StringBuffer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newPageContent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altLang="ru-RU" sz="16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new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StringBuffer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</a:t>
                      </a:r>
                      <a:r>
                        <a:rPr lang="en-US" alt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includeSetupPages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alt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testPage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newPageContent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isSuite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</a:t>
                      </a:r>
                      <a:r>
                        <a:rPr lang="en-US" alt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newPageContent.append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alt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pageData.getContent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());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</a:t>
                      </a:r>
                      <a:r>
                        <a:rPr lang="en-US" alt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includeTeardownPages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alt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testPage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newPageContent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isSuite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</a:t>
                      </a:r>
                      <a:r>
                        <a:rPr lang="en-US" alt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pageData.setContent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alt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newPageContent.toString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());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>
                        <a:buFontTx/>
                        <a:buNone/>
                      </a:pPr>
                      <a:endParaRPr lang="en-US" altLang="ru-RU" sz="16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ru-RU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ru-RU" sz="16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pageData.getHtml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90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5914632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Введение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06915" y="600406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/>
              <a:t>Роберт Мартин</a:t>
            </a:r>
          </a:p>
          <a:p>
            <a:r>
              <a:rPr lang="ru-RU" sz="900" dirty="0" smtClean="0"/>
              <a:t>«Чистый код»</a:t>
            </a:r>
            <a:endParaRPr lang="ru-RU" sz="900" dirty="0"/>
          </a:p>
        </p:txBody>
      </p:sp>
      <p:pic>
        <p:nvPicPr>
          <p:cNvPr id="2050" name="Picture 2" descr="C:\Users\SBT-Smirnov-VA\Desktop\Снимок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55" y="908720"/>
            <a:ext cx="6084331" cy="85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BT-Smirnov-VA\Desktop\Снимок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151" y="1988840"/>
            <a:ext cx="2743557" cy="380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BT-Smirnov-VA\Desktop\Снимок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911" y="2010581"/>
            <a:ext cx="3399309" cy="388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4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6742724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Методы</a:t>
            </a:r>
            <a:endParaRPr lang="ru-RU" sz="2800" b="1" dirty="0" smtClean="0">
              <a:solidFill>
                <a:srgbClr val="008000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6565" y="953725"/>
            <a:ext cx="1666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Компактность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310849"/>
              </p:ext>
            </p:extLst>
          </p:nvPr>
        </p:nvGraphicFramePr>
        <p:xfrm>
          <a:off x="341530" y="1715325"/>
          <a:ext cx="8802470" cy="179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042"/>
                <a:gridCol w="8170428"/>
              </a:tblGrid>
              <a:tr h="1751170">
                <a:tc>
                  <a:txBody>
                    <a:bodyPr/>
                    <a:lstStyle/>
                    <a:p>
                      <a:pPr algn="r"/>
                      <a:r>
                        <a:rPr lang="en-US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ru-RU" sz="160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r"/>
                      <a:r>
                        <a:rPr lang="ru-RU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600" baseline="0" dirty="0" smtClean="0">
                        <a:solidFill>
                          <a:srgbClr val="FF0000"/>
                        </a:solidFill>
                        <a:effectLst>
                          <a:glow rad="635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r"/>
                      <a:r>
                        <a:rPr lang="en-US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60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ru-RU" sz="16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static 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 </a:t>
                      </a:r>
                      <a:r>
                        <a:rPr lang="en-US" alt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renderPage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lang="en-US" alt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PageData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pageData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ru-RU" sz="16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boolean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isSuite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) {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endParaRPr lang="en-US" altLang="ru-RU" sz="16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altLang="ru-RU" sz="16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if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alt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isTestPage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alt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pageData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alt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includeSetupAndTeardownPages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alt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pageData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isSuite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endParaRPr lang="en-US" altLang="ru-RU" sz="16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altLang="ru-RU" sz="16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return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pageData.getHtml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56565" y="3699030"/>
            <a:ext cx="810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dirty="0"/>
              <a:t>Блоки кода в </a:t>
            </a:r>
            <a:r>
              <a:rPr lang="en-US" altLang="ru-RU" dirty="0">
                <a:solidFill>
                  <a:srgbClr val="0070C0"/>
                </a:solidFill>
              </a:rPr>
              <a:t>if</a:t>
            </a:r>
            <a:r>
              <a:rPr lang="en-US" altLang="ru-RU" dirty="0"/>
              <a:t>, </a:t>
            </a:r>
            <a:r>
              <a:rPr lang="en-US" altLang="ru-RU" dirty="0">
                <a:solidFill>
                  <a:srgbClr val="0070C0"/>
                </a:solidFill>
              </a:rPr>
              <a:t>else</a:t>
            </a:r>
            <a:r>
              <a:rPr lang="en-US" altLang="ru-RU" dirty="0"/>
              <a:t>, </a:t>
            </a:r>
            <a:r>
              <a:rPr lang="en-US" altLang="ru-RU" dirty="0">
                <a:solidFill>
                  <a:srgbClr val="0070C0"/>
                </a:solidFill>
              </a:rPr>
              <a:t>while</a:t>
            </a:r>
            <a:r>
              <a:rPr lang="en-US" altLang="ru-RU" dirty="0"/>
              <a:t> </a:t>
            </a:r>
            <a:r>
              <a:rPr lang="ru-RU" altLang="ru-RU" dirty="0"/>
              <a:t>в идеале должны состоять из </a:t>
            </a:r>
            <a:r>
              <a:rPr lang="ru-RU" altLang="ru-RU" dirty="0" smtClean="0"/>
              <a:t>одного метода</a:t>
            </a:r>
            <a:endParaRPr lang="ru-RU" alt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959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6742724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Методы. Правило одной операции</a:t>
            </a:r>
            <a:endParaRPr lang="ru-RU" sz="2800" b="1" dirty="0" smtClean="0">
              <a:solidFill>
                <a:srgbClr val="008000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1580" y="1223755"/>
            <a:ext cx="745691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sz="2400" dirty="0"/>
              <a:t>Метод должен выполнять только одну </a:t>
            </a:r>
            <a:r>
              <a:rPr lang="ru-RU" altLang="ru-RU" sz="2400" dirty="0" smtClean="0"/>
              <a:t>операцию</a:t>
            </a:r>
          </a:p>
          <a:p>
            <a:endParaRPr lang="ru-RU" alt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sz="2400" dirty="0" smtClean="0"/>
              <a:t>Должен </a:t>
            </a:r>
            <a:r>
              <a:rPr lang="ru-RU" altLang="ru-RU" sz="2400" dirty="0"/>
              <a:t>выполнять ее </a:t>
            </a:r>
            <a:r>
              <a:rPr lang="ru-RU" altLang="ru-RU" sz="2400" dirty="0" smtClean="0"/>
              <a:t>хорошо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alt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sz="2400" dirty="0"/>
              <a:t>Ничего другого делать не должен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14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6742724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Методы. Уровни абстракции</a:t>
            </a:r>
            <a:endParaRPr lang="ru-RU" sz="2800" b="1" dirty="0" smtClean="0">
              <a:solidFill>
                <a:srgbClr val="008000"/>
              </a:solidFill>
              <a:latin typeface="Calibri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29575" y="1448780"/>
            <a:ext cx="81378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sz="2400" dirty="0"/>
              <a:t>Необходимо проверить, что все команды в методе находятся на одном уровне абстракции </a:t>
            </a:r>
            <a:endParaRPr lang="ru-RU" alt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alt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sz="2400" dirty="0"/>
              <a:t>Смешение уровней приводит к </a:t>
            </a:r>
            <a:r>
              <a:rPr lang="ru-RU" altLang="ru-RU" sz="2400" dirty="0" smtClean="0"/>
              <a:t>путанице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alt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sz="2400" dirty="0"/>
              <a:t>Код должен читаться сверху вниз. Как набор Т0 абзацев</a:t>
            </a:r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281220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6742724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Методы. Аргументы</a:t>
            </a:r>
            <a:endParaRPr lang="ru-RU" sz="2800" b="1" dirty="0" smtClean="0">
              <a:solidFill>
                <a:srgbClr val="008000"/>
              </a:solidFill>
              <a:latin typeface="Calibri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56565" y="1223755"/>
            <a:ext cx="837093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sz="2400" dirty="0"/>
              <a:t>В идеале их количество равно 0 </a:t>
            </a:r>
          </a:p>
          <a:p>
            <a:endParaRPr lang="ru-RU" alt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sz="2400" dirty="0" smtClean="0"/>
              <a:t>Следует </a:t>
            </a:r>
            <a:r>
              <a:rPr lang="ru-RU" altLang="ru-RU" sz="2400" dirty="0"/>
              <a:t>избегать методов с количеством аргументов </a:t>
            </a:r>
            <a:r>
              <a:rPr lang="en-US" altLang="ru-RU" sz="2400" dirty="0"/>
              <a:t>&gt;</a:t>
            </a:r>
            <a:r>
              <a:rPr lang="ru-RU" altLang="ru-RU" sz="2400" dirty="0"/>
              <a:t>2</a:t>
            </a:r>
          </a:p>
          <a:p>
            <a:endParaRPr lang="ru-RU" alt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sz="2400" dirty="0" smtClean="0"/>
              <a:t>Аргументы </a:t>
            </a:r>
            <a:r>
              <a:rPr lang="ru-RU" altLang="ru-RU" sz="2400" dirty="0"/>
              <a:t>усложняют метод</a:t>
            </a:r>
          </a:p>
          <a:p>
            <a:endParaRPr lang="ru-RU" alt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sz="2400" dirty="0" smtClean="0"/>
              <a:t>Аргументы </a:t>
            </a:r>
            <a:r>
              <a:rPr lang="ru-RU" altLang="ru-RU" sz="2400" dirty="0"/>
              <a:t>усложняют тестирование</a:t>
            </a:r>
          </a:p>
          <a:p>
            <a:endParaRPr lang="ru-RU" alt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sz="2400" dirty="0" smtClean="0"/>
              <a:t>Аргументы-флаги </a:t>
            </a:r>
            <a:r>
              <a:rPr lang="ru-RU" altLang="ru-RU" sz="2400" dirty="0"/>
              <a:t>уродливы, т.к. при истинном значении выполняется одна операция, при ложном другая</a:t>
            </a:r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1986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6742724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Методы. Объекты как аргументы</a:t>
            </a:r>
            <a:endParaRPr lang="ru-RU" sz="2800" b="1" dirty="0" smtClean="0">
              <a:solidFill>
                <a:srgbClr val="008000"/>
              </a:solidFill>
              <a:latin typeface="Calibri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29576" y="1493785"/>
            <a:ext cx="84529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Circle </a:t>
            </a:r>
            <a:r>
              <a:rPr lang="en-US" alt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makeCircle</a:t>
            </a: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US" altLang="ru-RU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y, </a:t>
            </a:r>
            <a:r>
              <a:rPr lang="en-US" altLang="ru-RU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radius)</a:t>
            </a:r>
          </a:p>
          <a:p>
            <a:pPr>
              <a:buFontTx/>
              <a:buNone/>
            </a:pPr>
            <a:endParaRPr lang="en-US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endParaRPr lang="en-US" alt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Circle </a:t>
            </a:r>
            <a:r>
              <a:rPr lang="en-US" alt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makeCircle</a:t>
            </a: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(Point center, </a:t>
            </a:r>
            <a:r>
              <a:rPr lang="en-US" altLang="ru-RU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radius)</a:t>
            </a:r>
            <a:endParaRPr lang="ru-RU" alt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75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6742724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Методы. Побочные эффекты</a:t>
            </a:r>
            <a:endParaRPr lang="ru-RU" sz="2800" b="1" dirty="0" smtClean="0">
              <a:solidFill>
                <a:srgbClr val="008000"/>
              </a:solidFill>
              <a:latin typeface="Calibri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29575" y="1223755"/>
            <a:ext cx="79578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dirty="0"/>
              <a:t>Метод обещает делать что-то одно, но делает еще что-то другое, скрытое от пользователя</a:t>
            </a:r>
            <a:endParaRPr lang="ru-RU" alt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517645"/>
              </p:ext>
            </p:extLst>
          </p:nvPr>
        </p:nvGraphicFramePr>
        <p:xfrm>
          <a:off x="701570" y="2123855"/>
          <a:ext cx="7965885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973"/>
                <a:gridCol w="7393912"/>
              </a:tblGrid>
              <a:tr h="1751170">
                <a:tc>
                  <a:txBody>
                    <a:bodyPr/>
                    <a:lstStyle/>
                    <a:p>
                      <a:pPr algn="r"/>
                      <a:r>
                        <a:rPr lang="en-US" sz="1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ru-RU" sz="140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r"/>
                      <a:r>
                        <a:rPr lang="ru-RU" sz="1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400" baseline="0" dirty="0" smtClean="0">
                        <a:solidFill>
                          <a:srgbClr val="FF0000"/>
                        </a:solidFill>
                        <a:effectLst>
                          <a:glow rad="635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r"/>
                      <a:r>
                        <a:rPr lang="en-US" sz="1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  <a:p>
                      <a:pPr algn="r"/>
                      <a:r>
                        <a:rPr lang="en-US" sz="1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  <a:p>
                      <a:pPr algn="r"/>
                      <a:r>
                        <a:rPr lang="en-US" sz="1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ru-RU" sz="140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r"/>
                      <a:r>
                        <a:rPr lang="ru-RU" sz="1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  <a:p>
                      <a:pPr algn="r"/>
                      <a:r>
                        <a:rPr lang="ru-RU" sz="1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  <a:p>
                      <a:pPr algn="r"/>
                      <a:r>
                        <a:rPr lang="ru-RU" sz="1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  <a:p>
                      <a:pPr algn="r"/>
                      <a:r>
                        <a:rPr lang="ru-RU" sz="1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  <a:p>
                      <a:pPr algn="r"/>
                      <a:r>
                        <a:rPr lang="ru-RU" sz="1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</a:t>
                      </a:r>
                    </a:p>
                    <a:p>
                      <a:pPr algn="r"/>
                      <a:r>
                        <a:rPr lang="ru-RU" sz="1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  <a:endParaRPr lang="en-US" sz="140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r"/>
                      <a:r>
                        <a:rPr lang="en-US" sz="1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  <a:p>
                      <a:pPr algn="r"/>
                      <a:r>
                        <a:rPr lang="en-US" sz="1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17</a:t>
                      </a:r>
                    </a:p>
                    <a:p>
                      <a:pPr algn="r"/>
                      <a:r>
                        <a:rPr lang="en-US" sz="1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18</a:t>
                      </a:r>
                    </a:p>
                    <a:p>
                      <a:pPr algn="r"/>
                      <a:r>
                        <a:rPr lang="en-US" sz="1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19</a:t>
                      </a:r>
                    </a:p>
                    <a:p>
                      <a:pPr algn="r"/>
                      <a:r>
                        <a:rPr lang="en-US" sz="1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  <a:endParaRPr lang="ru-RU" sz="140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ru-RU" sz="14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class</a:t>
                      </a:r>
                      <a:r>
                        <a:rPr lang="en-US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ru-RU" sz="14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UserValidator</a:t>
                      </a:r>
                      <a:r>
                        <a:rPr lang="en-US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altLang="ru-RU" sz="14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ru-RU" sz="14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private</a:t>
                      </a:r>
                      <a:r>
                        <a:rPr lang="en-US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Cryptographer </a:t>
                      </a:r>
                      <a:r>
                        <a:rPr lang="en-US" altLang="ru-RU" sz="14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cryptographer</a:t>
                      </a:r>
                      <a:r>
                        <a:rPr lang="en-US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altLang="ru-RU" sz="14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endParaRPr lang="en-US" altLang="ru-RU" sz="1400" baseline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altLang="ru-RU" sz="1400" baseline="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ru-RU" sz="14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boolean</a:t>
                      </a:r>
                      <a:r>
                        <a:rPr lang="en-US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ru-RU" sz="14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checkPassword</a:t>
                      </a:r>
                      <a:r>
                        <a:rPr lang="en-US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</a:t>
                      </a:r>
                      <a:r>
                        <a:rPr lang="en-US" altLang="ru-RU" sz="14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userName</a:t>
                      </a:r>
                      <a:r>
                        <a:rPr lang="en-US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String password) {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altLang="ru-RU" sz="14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altLang="ru-RU" sz="14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ru-RU" sz="14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 </a:t>
                      </a:r>
                      <a:r>
                        <a:rPr lang="en-US" altLang="ru-RU" sz="14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</a:t>
                      </a:r>
                      <a:r>
                        <a:rPr lang="en-US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altLang="ru-RU" sz="14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UserGateway.findByName</a:t>
                      </a:r>
                      <a:r>
                        <a:rPr lang="en-US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altLang="ru-RU" sz="14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userName</a:t>
                      </a:r>
                      <a:r>
                        <a:rPr lang="en-US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altLang="ru-RU" sz="14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endParaRPr lang="en-US" altLang="ru-RU" sz="1400" baseline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altLang="ru-RU" sz="1400" baseline="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altLang="ru-RU" sz="14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(user != </a:t>
                      </a:r>
                      <a:r>
                        <a:rPr lang="en-US" altLang="ru-RU" sz="14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User.NULL</a:t>
                      </a:r>
                      <a:r>
                        <a:rPr lang="en-US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{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altLang="ru-RU" sz="14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</a:t>
                      </a:r>
                      <a:endParaRPr lang="en-US" altLang="ru-RU" sz="1400" baseline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altLang="ru-RU" sz="14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</a:t>
                      </a:r>
                      <a:r>
                        <a:rPr lang="en-US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 </a:t>
                      </a:r>
                      <a:r>
                        <a:rPr lang="en-US" altLang="ru-RU" sz="14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codedPhrase</a:t>
                      </a:r>
                      <a:r>
                        <a:rPr lang="en-US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altLang="ru-RU" sz="14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user.getPhraseEncodedByPassword</a:t>
                      </a:r>
                      <a:r>
                        <a:rPr lang="en-US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altLang="ru-RU" sz="14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</a:t>
                      </a:r>
                      <a:r>
                        <a:rPr lang="en-US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 phrase = </a:t>
                      </a:r>
                      <a:r>
                        <a:rPr lang="en-US" altLang="ru-RU" sz="14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cryptographer.decrypt</a:t>
                      </a:r>
                      <a:r>
                        <a:rPr lang="en-US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altLang="ru-RU" sz="14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codePhrase.password</a:t>
                      </a:r>
                      <a:r>
                        <a:rPr lang="en-US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altLang="ru-RU" sz="14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</a:t>
                      </a:r>
                      <a:endParaRPr lang="en-US" altLang="ru-RU" sz="1400" baseline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altLang="ru-RU" sz="14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</a:t>
                      </a:r>
                      <a:r>
                        <a:rPr lang="en-US" altLang="ru-RU" sz="14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ru-RU" sz="1400" b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ru-RU" sz="14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Valid password</a:t>
                      </a:r>
                      <a:r>
                        <a:rPr lang="ru-RU" sz="1400" b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.equals(phrase) {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altLang="ru-RU" sz="14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  </a:t>
                      </a:r>
                      <a:r>
                        <a:rPr lang="en-US" altLang="ru-RU" sz="14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Session.initialize</a:t>
                      </a:r>
                      <a:r>
                        <a:rPr lang="en-US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  </a:t>
                      </a:r>
                      <a:r>
                        <a:rPr lang="en-US" altLang="ru-RU" sz="14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 true</a:t>
                      </a:r>
                      <a:r>
                        <a:rPr lang="en-US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altLang="ru-RU" sz="14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</a:t>
                      </a:r>
                      <a:r>
                        <a:rPr lang="en-US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</a:t>
                      </a:r>
                      <a:r>
                        <a:rPr lang="en-US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</a:t>
                      </a:r>
                      <a:r>
                        <a:rPr lang="en-US" altLang="ru-RU" sz="14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 false</a:t>
                      </a:r>
                      <a:r>
                        <a:rPr lang="en-US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ru-RU" altLang="ru-RU" sz="1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15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6742724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Методы. Побочные эффекты</a:t>
            </a:r>
            <a:endParaRPr lang="ru-RU" sz="2800" b="1" dirty="0" smtClean="0">
              <a:solidFill>
                <a:srgbClr val="008000"/>
              </a:solidFill>
              <a:latin typeface="Calibri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29575" y="1223755"/>
            <a:ext cx="79578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dirty="0"/>
              <a:t>Метод обещает делать что-то одно, но делает еще что-то другое, скрытое от пользователя</a:t>
            </a:r>
            <a:endParaRPr lang="ru-RU" alt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786056"/>
              </p:ext>
            </p:extLst>
          </p:nvPr>
        </p:nvGraphicFramePr>
        <p:xfrm>
          <a:off x="701570" y="2123855"/>
          <a:ext cx="7965885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973"/>
                <a:gridCol w="7393912"/>
              </a:tblGrid>
              <a:tr h="1751170">
                <a:tc>
                  <a:txBody>
                    <a:bodyPr/>
                    <a:lstStyle/>
                    <a:p>
                      <a:pPr algn="r"/>
                      <a:r>
                        <a:rPr lang="en-US" sz="1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ru-RU" sz="140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r"/>
                      <a:r>
                        <a:rPr lang="ru-RU" sz="1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400" baseline="0" dirty="0" smtClean="0">
                        <a:solidFill>
                          <a:srgbClr val="FF0000"/>
                        </a:solidFill>
                        <a:effectLst>
                          <a:glow rad="635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r"/>
                      <a:r>
                        <a:rPr lang="en-US" sz="1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  <a:p>
                      <a:pPr algn="r"/>
                      <a:r>
                        <a:rPr lang="en-US" sz="1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  <a:p>
                      <a:pPr algn="r"/>
                      <a:r>
                        <a:rPr lang="en-US" sz="1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ru-RU" sz="140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r"/>
                      <a:r>
                        <a:rPr lang="ru-RU" sz="1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  <a:p>
                      <a:pPr algn="r"/>
                      <a:r>
                        <a:rPr lang="ru-RU" sz="1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  <a:p>
                      <a:pPr algn="r"/>
                      <a:r>
                        <a:rPr lang="ru-RU" sz="1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  <a:p>
                      <a:pPr algn="r"/>
                      <a:r>
                        <a:rPr lang="ru-RU" sz="1400" baseline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  <a:p>
                      <a:pPr algn="r"/>
                      <a:r>
                        <a:rPr lang="ru-RU" sz="1400" baseline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</a:t>
                      </a:r>
                    </a:p>
                    <a:p>
                      <a:pPr algn="r"/>
                      <a:r>
                        <a:rPr lang="ru-RU" sz="1400" baseline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  <a:endParaRPr lang="en-US" sz="1400" baseline="0" dirty="0" smtClean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r"/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  <a:p>
                      <a:pPr algn="r"/>
                      <a:r>
                        <a:rPr lang="en-US" sz="1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17</a:t>
                      </a:r>
                    </a:p>
                    <a:p>
                      <a:pPr algn="r"/>
                      <a:r>
                        <a:rPr lang="en-US" sz="1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18</a:t>
                      </a:r>
                    </a:p>
                    <a:p>
                      <a:pPr algn="r"/>
                      <a:r>
                        <a:rPr lang="en-US" sz="1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19</a:t>
                      </a:r>
                    </a:p>
                    <a:p>
                      <a:pPr algn="r"/>
                      <a:r>
                        <a:rPr lang="en-US" sz="1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  <a:endParaRPr lang="ru-RU" sz="140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ru-RU" sz="14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class</a:t>
                      </a:r>
                      <a:r>
                        <a:rPr lang="en-US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ru-RU" sz="14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UserValidator</a:t>
                      </a:r>
                      <a:r>
                        <a:rPr lang="en-US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altLang="ru-RU" sz="14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ru-RU" sz="14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private</a:t>
                      </a:r>
                      <a:r>
                        <a:rPr lang="en-US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Cryptographer </a:t>
                      </a:r>
                      <a:r>
                        <a:rPr lang="en-US" altLang="ru-RU" sz="14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cryptographer</a:t>
                      </a:r>
                      <a:r>
                        <a:rPr lang="en-US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altLang="ru-RU" sz="14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endParaRPr lang="en-US" altLang="ru-RU" sz="1400" baseline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altLang="ru-RU" sz="1400" baseline="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ru-RU" sz="14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boolean</a:t>
                      </a:r>
                      <a:r>
                        <a:rPr lang="en-US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ru-RU" sz="14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checkPassword</a:t>
                      </a:r>
                      <a:r>
                        <a:rPr lang="en-US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</a:t>
                      </a:r>
                      <a:r>
                        <a:rPr lang="en-US" altLang="ru-RU" sz="14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userName</a:t>
                      </a:r>
                      <a:r>
                        <a:rPr lang="en-US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String password) {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altLang="ru-RU" sz="14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altLang="ru-RU" sz="14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ru-RU" sz="14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 </a:t>
                      </a:r>
                      <a:r>
                        <a:rPr lang="en-US" altLang="ru-RU" sz="14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</a:t>
                      </a:r>
                      <a:r>
                        <a:rPr lang="en-US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altLang="ru-RU" sz="14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UserGateway.findByName</a:t>
                      </a:r>
                      <a:r>
                        <a:rPr lang="en-US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altLang="ru-RU" sz="14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userName</a:t>
                      </a:r>
                      <a:r>
                        <a:rPr lang="en-US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altLang="ru-RU" sz="14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endParaRPr lang="en-US" altLang="ru-RU" sz="1400" baseline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altLang="ru-RU" sz="1400" baseline="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altLang="ru-RU" sz="14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(user != </a:t>
                      </a:r>
                      <a:r>
                        <a:rPr lang="en-US" altLang="ru-RU" sz="14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User.NULL</a:t>
                      </a:r>
                      <a:r>
                        <a:rPr lang="en-US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{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altLang="ru-RU" sz="14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</a:t>
                      </a:r>
                      <a:endParaRPr lang="en-US" altLang="ru-RU" sz="1400" baseline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altLang="ru-RU" sz="14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</a:t>
                      </a:r>
                      <a:r>
                        <a:rPr lang="en-US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 </a:t>
                      </a:r>
                      <a:r>
                        <a:rPr lang="en-US" altLang="ru-RU" sz="14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codedPhrase</a:t>
                      </a:r>
                      <a:r>
                        <a:rPr lang="en-US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altLang="ru-RU" sz="14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user.getPhraseEncodedByPassword</a:t>
                      </a:r>
                      <a:r>
                        <a:rPr lang="en-US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altLang="ru-RU" sz="14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</a:t>
                      </a:r>
                      <a:r>
                        <a:rPr lang="en-US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 phrase = </a:t>
                      </a:r>
                      <a:r>
                        <a:rPr lang="en-US" altLang="ru-RU" sz="14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cryptographer.decrypt</a:t>
                      </a:r>
                      <a:r>
                        <a:rPr lang="en-US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altLang="ru-RU" sz="14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codePhrase.password</a:t>
                      </a:r>
                      <a:r>
                        <a:rPr lang="en-US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altLang="ru-RU" sz="14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</a:t>
                      </a:r>
                      <a:endParaRPr lang="en-US" altLang="ru-RU" sz="1400" baseline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altLang="ru-RU" sz="14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</a:t>
                      </a:r>
                      <a:r>
                        <a:rPr lang="en-US" altLang="ru-RU" sz="14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altLang="ru-RU" sz="14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ru-RU" sz="1400" b="1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ru-RU" sz="1400" b="1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Valid password</a:t>
                      </a:r>
                      <a:r>
                        <a:rPr lang="ru-RU" sz="1400" b="1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ru-RU" sz="14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.equals(phrase) {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altLang="ru-RU" sz="1400" b="1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  </a:t>
                      </a:r>
                      <a:r>
                        <a:rPr lang="en-US" altLang="ru-RU" sz="1400" b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Session.initialize</a:t>
                      </a:r>
                      <a:r>
                        <a:rPr lang="en-US" altLang="ru-RU" sz="14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altLang="ru-RU" sz="14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  </a:t>
                      </a:r>
                      <a:r>
                        <a:rPr lang="en-US" altLang="ru-RU" sz="14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 true</a:t>
                      </a:r>
                      <a:r>
                        <a:rPr lang="en-US" altLang="ru-RU" sz="14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altLang="ru-RU" sz="1400" b="1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</a:t>
                      </a:r>
                      <a:r>
                        <a:rPr lang="en-US" altLang="ru-RU" sz="14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</a:t>
                      </a:r>
                      <a:r>
                        <a:rPr lang="en-US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</a:t>
                      </a:r>
                      <a:r>
                        <a:rPr lang="en-US" altLang="ru-RU" sz="14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 false</a:t>
                      </a:r>
                      <a:r>
                        <a:rPr lang="en-US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ru-RU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ru-RU" altLang="ru-RU" sz="1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79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6742724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Методы. Выходные аргументы</a:t>
            </a:r>
            <a:endParaRPr lang="ru-RU" sz="2800" b="1" dirty="0" smtClean="0">
              <a:solidFill>
                <a:srgbClr val="008000"/>
              </a:solidFill>
              <a:latin typeface="Calibri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30930" y="1313765"/>
            <a:ext cx="719141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sz="2000" dirty="0" smtClean="0"/>
              <a:t> </a:t>
            </a:r>
            <a:r>
              <a:rPr lang="en-US" altLang="ru-RU" sz="2000" dirty="0" err="1" smtClean="0"/>
              <a:t>appendHeader</a:t>
            </a:r>
            <a:r>
              <a:rPr lang="en-US" altLang="ru-RU" sz="2000" dirty="0" smtClean="0"/>
              <a:t>(s)</a:t>
            </a:r>
            <a:endParaRPr lang="ru-RU" altLang="ru-RU" sz="2000" dirty="0" smtClean="0"/>
          </a:p>
          <a:p>
            <a:endParaRPr lang="en-US" alt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sz="2000" dirty="0" smtClean="0"/>
              <a:t> </a:t>
            </a:r>
            <a:r>
              <a:rPr lang="en-US" altLang="ru-RU" sz="2000" dirty="0" smtClean="0">
                <a:solidFill>
                  <a:srgbClr val="0070C0"/>
                </a:solidFill>
              </a:rPr>
              <a:t>public </a:t>
            </a:r>
            <a:r>
              <a:rPr lang="en-US" altLang="ru-RU" sz="2000" dirty="0">
                <a:solidFill>
                  <a:srgbClr val="0070C0"/>
                </a:solidFill>
              </a:rPr>
              <a:t>void</a:t>
            </a:r>
            <a:r>
              <a:rPr lang="en-US" altLang="ru-RU" sz="2000" dirty="0"/>
              <a:t> </a:t>
            </a:r>
            <a:r>
              <a:rPr lang="en-US" altLang="ru-RU" sz="2000" dirty="0" err="1"/>
              <a:t>appendFooter</a:t>
            </a:r>
            <a:r>
              <a:rPr lang="en-US" altLang="ru-RU" sz="2000" dirty="0"/>
              <a:t>(</a:t>
            </a:r>
            <a:r>
              <a:rPr lang="en-US" altLang="ru-RU" sz="2000" dirty="0" err="1"/>
              <a:t>StringBuffer</a:t>
            </a:r>
            <a:r>
              <a:rPr lang="en-US" altLang="ru-RU" sz="2000" dirty="0"/>
              <a:t> report)</a:t>
            </a:r>
          </a:p>
          <a:p>
            <a:endParaRPr lang="ru-RU" alt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sz="2000" dirty="0" smtClean="0"/>
              <a:t> </a:t>
            </a:r>
            <a:r>
              <a:rPr lang="en-US" altLang="ru-RU" sz="2000" dirty="0" err="1" smtClean="0"/>
              <a:t>report.appendHeader</a:t>
            </a:r>
            <a:r>
              <a:rPr lang="en-US" altLang="ru-RU" sz="2000" dirty="0" smtClean="0"/>
              <a:t>()</a:t>
            </a:r>
            <a:endParaRPr lang="ru-RU" altLang="ru-RU" sz="2000" dirty="0"/>
          </a:p>
        </p:txBody>
      </p:sp>
    </p:spTree>
    <p:extLst>
      <p:ext uri="{BB962C8B-B14F-4D97-AF65-F5344CB8AC3E}">
        <p14:creationId xmlns:p14="http://schemas.microsoft.com/office/powerpoint/2010/main" val="24189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6742724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Методы. Разделение команд и запросов</a:t>
            </a:r>
            <a:endParaRPr lang="ru-RU" sz="2800" b="1" dirty="0" smtClean="0">
              <a:solidFill>
                <a:srgbClr val="008000"/>
              </a:solidFill>
              <a:latin typeface="Calibri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 bwMode="auto">
          <a:xfrm>
            <a:off x="457200" y="1166019"/>
            <a:ext cx="8229600" cy="5053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ru-RU" altLang="ru-RU" sz="2400" dirty="0" smtClean="0"/>
              <a:t>Неправильно:</a:t>
            </a:r>
          </a:p>
          <a:p>
            <a:r>
              <a:rPr lang="en-US" altLang="ru-RU" sz="2000" dirty="0" smtClean="0"/>
              <a:t> </a:t>
            </a:r>
            <a:r>
              <a:rPr lang="en-US" altLang="ru-RU" sz="2000" dirty="0" smtClean="0">
                <a:solidFill>
                  <a:srgbClr val="0070C0"/>
                </a:solidFill>
              </a:rPr>
              <a:t>public </a:t>
            </a:r>
            <a:r>
              <a:rPr lang="en-US" altLang="ru-RU" sz="2000" dirty="0">
                <a:solidFill>
                  <a:srgbClr val="0070C0"/>
                </a:solidFill>
              </a:rPr>
              <a:t>boolean</a:t>
            </a:r>
            <a:r>
              <a:rPr lang="en-US" altLang="ru-RU" sz="2000" dirty="0"/>
              <a:t> set(String attribute, String value</a:t>
            </a:r>
            <a:r>
              <a:rPr lang="en-US" altLang="ru-RU" sz="2000" dirty="0" smtClean="0"/>
              <a:t>)</a:t>
            </a:r>
            <a:endParaRPr lang="ru-RU" altLang="ru-RU" sz="2000" dirty="0" smtClean="0"/>
          </a:p>
          <a:p>
            <a:endParaRPr lang="en-US" altLang="ru-RU" sz="2000" dirty="0"/>
          </a:p>
          <a:p>
            <a:r>
              <a:rPr lang="en-US" altLang="ru-RU" sz="2000" dirty="0" smtClean="0"/>
              <a:t> </a:t>
            </a:r>
            <a:r>
              <a:rPr lang="en-US" altLang="ru-RU" sz="2000" dirty="0" smtClean="0">
                <a:solidFill>
                  <a:srgbClr val="0070C0"/>
                </a:solidFill>
              </a:rPr>
              <a:t>if</a:t>
            </a:r>
            <a:r>
              <a:rPr lang="en-US" altLang="ru-RU" sz="2000" dirty="0" smtClean="0"/>
              <a:t>(set(</a:t>
            </a:r>
            <a:r>
              <a:rPr lang="ru-RU" sz="2000" dirty="0">
                <a:solidFill>
                  <a:srgbClr val="00B050"/>
                </a:solidFill>
              </a:rPr>
              <a:t>"</a:t>
            </a:r>
            <a:r>
              <a:rPr lang="en-US" altLang="ru-RU" sz="2000" dirty="0" err="1" smtClean="0">
                <a:solidFill>
                  <a:srgbClr val="00B050"/>
                </a:solidFill>
              </a:rPr>
              <a:t>userName</a:t>
            </a:r>
            <a:r>
              <a:rPr lang="ru-RU" sz="2000" dirty="0">
                <a:solidFill>
                  <a:srgbClr val="00B050"/>
                </a:solidFill>
              </a:rPr>
              <a:t>"</a:t>
            </a:r>
            <a:r>
              <a:rPr lang="en-US" altLang="ru-RU" sz="2000" dirty="0" smtClean="0"/>
              <a:t>, </a:t>
            </a:r>
            <a:r>
              <a:rPr lang="ru-RU" sz="2000" dirty="0">
                <a:solidFill>
                  <a:srgbClr val="00B050"/>
                </a:solidFill>
              </a:rPr>
              <a:t>"</a:t>
            </a:r>
            <a:r>
              <a:rPr lang="en-US" altLang="ru-RU" sz="2000" dirty="0" smtClean="0">
                <a:solidFill>
                  <a:srgbClr val="00B050"/>
                </a:solidFill>
              </a:rPr>
              <a:t>Tom</a:t>
            </a:r>
            <a:r>
              <a:rPr lang="ru-RU" sz="2000" dirty="0">
                <a:solidFill>
                  <a:srgbClr val="00B050"/>
                </a:solidFill>
              </a:rPr>
              <a:t>"</a:t>
            </a:r>
            <a:r>
              <a:rPr lang="en-US" altLang="ru-RU" sz="2000" dirty="0" smtClean="0"/>
              <a:t>))…</a:t>
            </a:r>
            <a:endParaRPr lang="ru-RU" altLang="ru-RU" sz="2000" dirty="0" smtClean="0"/>
          </a:p>
          <a:p>
            <a:endParaRPr lang="en-US" altLang="ru-RU" sz="2400" dirty="0" smtClean="0"/>
          </a:p>
          <a:p>
            <a:pPr marL="0" indent="0">
              <a:buNone/>
            </a:pPr>
            <a:r>
              <a:rPr lang="ru-RU" altLang="ru-RU" sz="2400" dirty="0" smtClean="0"/>
              <a:t>Правильно:</a:t>
            </a:r>
            <a:endParaRPr lang="en-US" altLang="ru-RU" sz="2400" dirty="0"/>
          </a:p>
          <a:p>
            <a:r>
              <a:rPr lang="en-US" altLang="ru-RU" sz="2000" dirty="0" smtClean="0"/>
              <a:t> </a:t>
            </a:r>
            <a:r>
              <a:rPr lang="en-US" altLang="ru-RU" sz="2000" dirty="0" smtClean="0">
                <a:solidFill>
                  <a:srgbClr val="0070C0"/>
                </a:solidFill>
              </a:rPr>
              <a:t>public </a:t>
            </a:r>
            <a:r>
              <a:rPr lang="en-US" altLang="ru-RU" sz="2000" dirty="0">
                <a:solidFill>
                  <a:srgbClr val="0070C0"/>
                </a:solidFill>
              </a:rPr>
              <a:t>void</a:t>
            </a:r>
            <a:r>
              <a:rPr lang="en-US" altLang="ru-RU" sz="2000" dirty="0"/>
              <a:t> set(String attribute, String value</a:t>
            </a:r>
            <a:r>
              <a:rPr lang="en-US" altLang="ru-RU" sz="2000" dirty="0" smtClean="0"/>
              <a:t>)</a:t>
            </a:r>
            <a:endParaRPr lang="ru-RU" altLang="ru-RU" sz="2000" dirty="0" smtClean="0"/>
          </a:p>
          <a:p>
            <a:endParaRPr lang="en-US" altLang="ru-RU" sz="2000" dirty="0"/>
          </a:p>
          <a:p>
            <a:r>
              <a:rPr lang="en-US" altLang="ru-RU" sz="2000" dirty="0" smtClean="0"/>
              <a:t> </a:t>
            </a:r>
            <a:r>
              <a:rPr lang="en-US" altLang="ru-RU" sz="2000" dirty="0" smtClean="0">
                <a:solidFill>
                  <a:srgbClr val="0070C0"/>
                </a:solidFill>
              </a:rPr>
              <a:t>if</a:t>
            </a:r>
            <a:r>
              <a:rPr lang="en-US" altLang="ru-RU" sz="2000" dirty="0" smtClean="0"/>
              <a:t>(</a:t>
            </a:r>
            <a:r>
              <a:rPr lang="en-US" altLang="ru-RU" sz="2000" dirty="0" err="1" smtClean="0"/>
              <a:t>attributeExists</a:t>
            </a:r>
            <a:r>
              <a:rPr lang="en-US" altLang="ru-RU" sz="2000" dirty="0" smtClean="0"/>
              <a:t>(</a:t>
            </a:r>
            <a:r>
              <a:rPr lang="ru-RU" sz="2000" dirty="0" smtClean="0">
                <a:solidFill>
                  <a:srgbClr val="00B050"/>
                </a:solidFill>
              </a:rPr>
              <a:t>"</a:t>
            </a:r>
            <a:r>
              <a:rPr lang="en-US" altLang="ru-RU" sz="2000" dirty="0" err="1" smtClean="0">
                <a:solidFill>
                  <a:srgbClr val="00B050"/>
                </a:solidFill>
              </a:rPr>
              <a:t>userName</a:t>
            </a:r>
            <a:r>
              <a:rPr lang="ru-RU" sz="2000" dirty="0" smtClean="0">
                <a:solidFill>
                  <a:srgbClr val="00B050"/>
                </a:solidFill>
              </a:rPr>
              <a:t>"</a:t>
            </a:r>
            <a:r>
              <a:rPr lang="en-US" altLang="ru-RU" sz="2000" dirty="0" smtClean="0"/>
              <a:t>)) </a:t>
            </a:r>
            <a:r>
              <a:rPr lang="en-US" altLang="ru-RU" sz="2000" dirty="0"/>
              <a:t>{</a:t>
            </a:r>
          </a:p>
          <a:p>
            <a:pPr>
              <a:buFontTx/>
              <a:buNone/>
            </a:pPr>
            <a:r>
              <a:rPr lang="en-US" altLang="ru-RU" sz="2000" dirty="0"/>
              <a:t>		</a:t>
            </a:r>
            <a:r>
              <a:rPr lang="en-US" altLang="ru-RU" sz="2000" dirty="0" err="1"/>
              <a:t>setAttribute</a:t>
            </a:r>
            <a:r>
              <a:rPr lang="en-US" altLang="ru-RU" sz="2000" dirty="0"/>
              <a:t> </a:t>
            </a:r>
            <a:r>
              <a:rPr lang="en-US" altLang="ru-RU" sz="2000" dirty="0" smtClean="0"/>
              <a:t>(</a:t>
            </a:r>
            <a:r>
              <a:rPr lang="ru-RU" sz="2000" dirty="0">
                <a:solidFill>
                  <a:srgbClr val="00B050"/>
                </a:solidFill>
              </a:rPr>
              <a:t>"</a:t>
            </a:r>
            <a:r>
              <a:rPr lang="en-US" altLang="ru-RU" sz="2000" dirty="0" err="1">
                <a:solidFill>
                  <a:srgbClr val="00B050"/>
                </a:solidFill>
              </a:rPr>
              <a:t>userName</a:t>
            </a:r>
            <a:r>
              <a:rPr lang="ru-RU" sz="2000" dirty="0">
                <a:solidFill>
                  <a:srgbClr val="00B050"/>
                </a:solidFill>
              </a:rPr>
              <a:t>"</a:t>
            </a:r>
            <a:r>
              <a:rPr lang="en-US" altLang="ru-RU" sz="2000" dirty="0" smtClean="0"/>
              <a:t>, </a:t>
            </a:r>
            <a:r>
              <a:rPr lang="ru-RU" sz="2000" dirty="0">
                <a:solidFill>
                  <a:srgbClr val="00B050"/>
                </a:solidFill>
              </a:rPr>
              <a:t>"</a:t>
            </a:r>
            <a:r>
              <a:rPr lang="en-US" altLang="ru-RU" sz="2000" dirty="0">
                <a:solidFill>
                  <a:srgbClr val="00B050"/>
                </a:solidFill>
              </a:rPr>
              <a:t>Tom</a:t>
            </a:r>
            <a:r>
              <a:rPr lang="ru-RU" sz="2000" dirty="0">
                <a:solidFill>
                  <a:srgbClr val="00B050"/>
                </a:solidFill>
              </a:rPr>
              <a:t>"</a:t>
            </a:r>
            <a:r>
              <a:rPr lang="en-US" altLang="ru-RU" sz="2000" dirty="0" smtClean="0"/>
              <a:t>)</a:t>
            </a:r>
            <a:r>
              <a:rPr lang="en-US" altLang="ru-RU" sz="2000" dirty="0"/>
              <a:t>;</a:t>
            </a:r>
            <a:endParaRPr lang="en-US" altLang="ru-RU" sz="2000" dirty="0"/>
          </a:p>
          <a:p>
            <a:pPr>
              <a:buFontTx/>
              <a:buNone/>
            </a:pPr>
            <a:r>
              <a:rPr lang="en-US" altLang="ru-RU" sz="2000" dirty="0"/>
              <a:t>    </a:t>
            </a:r>
            <a:r>
              <a:rPr lang="ru-RU" altLang="ru-RU" sz="2000" dirty="0" smtClean="0"/>
              <a:t>   </a:t>
            </a:r>
            <a:r>
              <a:rPr lang="en-US" altLang="ru-RU" sz="2000" dirty="0" smtClean="0"/>
              <a:t>}</a:t>
            </a:r>
            <a:endParaRPr lang="en-US" altLang="ru-RU" sz="2000" dirty="0"/>
          </a:p>
          <a:p>
            <a:endParaRPr lang="en-US" altLang="ru-RU" sz="2400" dirty="0"/>
          </a:p>
          <a:p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9310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6742724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008000"/>
                </a:solidFill>
                <a:latin typeface="Calibri"/>
              </a:rPr>
              <a:t>DRY</a:t>
            </a:r>
            <a:endParaRPr lang="ru-RU" sz="2800" b="1" dirty="0" smtClean="0">
              <a:solidFill>
                <a:srgbClr val="008000"/>
              </a:solidFill>
              <a:latin typeface="Calibri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 bwMode="auto">
          <a:xfrm>
            <a:off x="457200" y="1166019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ru-RU" altLang="ru-RU" dirty="0" err="1"/>
              <a:t>Don’t</a:t>
            </a:r>
            <a:r>
              <a:rPr lang="ru-RU" altLang="ru-RU" dirty="0"/>
              <a:t> </a:t>
            </a:r>
            <a:r>
              <a:rPr lang="ru-RU" altLang="ru-RU" dirty="0" err="1"/>
              <a:t>repeat</a:t>
            </a:r>
            <a:r>
              <a:rPr lang="ru-RU" altLang="ru-RU" dirty="0"/>
              <a:t> </a:t>
            </a:r>
            <a:r>
              <a:rPr lang="ru-RU" altLang="ru-RU" dirty="0" err="1" smtClean="0"/>
              <a:t>yourself</a:t>
            </a:r>
            <a:endParaRPr lang="ru-RU" altLang="ru-RU" dirty="0" smtClean="0"/>
          </a:p>
          <a:p>
            <a:endParaRPr lang="ru-RU" altLang="ru-RU" dirty="0"/>
          </a:p>
          <a:p>
            <a:r>
              <a:rPr lang="ru-RU" altLang="ru-RU" dirty="0"/>
              <a:t>Дублирование увеличивает объем </a:t>
            </a:r>
            <a:r>
              <a:rPr lang="ru-RU" altLang="ru-RU" dirty="0" smtClean="0"/>
              <a:t>кода</a:t>
            </a:r>
          </a:p>
          <a:p>
            <a:endParaRPr lang="ru-RU" altLang="ru-RU" dirty="0"/>
          </a:p>
          <a:p>
            <a:r>
              <a:rPr lang="ru-RU" altLang="ru-RU" dirty="0"/>
              <a:t>Возрастает вероятность ошибки</a:t>
            </a:r>
          </a:p>
        </p:txBody>
      </p:sp>
    </p:spTree>
    <p:extLst>
      <p:ext uri="{BB962C8B-B14F-4D97-AF65-F5344CB8AC3E}">
        <p14:creationId xmlns:p14="http://schemas.microsoft.com/office/powerpoint/2010/main" val="311537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5914632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Введение. Плохой код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1580" y="1493785"/>
            <a:ext cx="2324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Потом = никогда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2490967"/>
            <a:ext cx="7425825" cy="373541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4436985" y="6226382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/>
              <a:t>Роберт Мартин</a:t>
            </a:r>
          </a:p>
          <a:p>
            <a:r>
              <a:rPr lang="ru-RU" sz="900" dirty="0" smtClean="0"/>
              <a:t>«Чистый код»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127895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6742724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Структурное программирование</a:t>
            </a:r>
            <a:endParaRPr lang="ru-RU" sz="2800" b="1" dirty="0" smtClean="0">
              <a:solidFill>
                <a:srgbClr val="008000"/>
              </a:solidFill>
              <a:latin typeface="Calibri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 bwMode="auto">
          <a:xfrm>
            <a:off x="457200" y="1166019"/>
            <a:ext cx="8229600" cy="5053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ru-RU" altLang="ru-RU" sz="2000" dirty="0"/>
              <a:t>Эдгар </a:t>
            </a:r>
            <a:r>
              <a:rPr lang="ru-RU" altLang="ru-RU" sz="2000" dirty="0" err="1" smtClean="0"/>
              <a:t>Дейкстра</a:t>
            </a:r>
            <a:endParaRPr lang="en-US" altLang="ru-RU" sz="2000" dirty="0" smtClean="0"/>
          </a:p>
          <a:p>
            <a:endParaRPr lang="ru-RU" altLang="ru-RU" sz="2000" dirty="0"/>
          </a:p>
          <a:p>
            <a:r>
              <a:rPr lang="ru-RU" altLang="ru-RU" sz="2000" dirty="0"/>
              <a:t>Одна точка входа в метод и каждый блок внутри должны иметь одну точку входа и одну </a:t>
            </a:r>
            <a:r>
              <a:rPr lang="ru-RU" altLang="ru-RU" sz="2000" dirty="0" smtClean="0"/>
              <a:t>выхода</a:t>
            </a:r>
            <a:endParaRPr lang="en-US" altLang="ru-RU" sz="2000" dirty="0" smtClean="0"/>
          </a:p>
          <a:p>
            <a:endParaRPr lang="ru-RU" altLang="ru-RU" sz="2000" dirty="0"/>
          </a:p>
          <a:p>
            <a:r>
              <a:rPr lang="ru-RU" altLang="ru-RU" sz="2000" dirty="0"/>
              <a:t>Один </a:t>
            </a:r>
            <a:r>
              <a:rPr lang="en-US" altLang="ru-RU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endParaRPr lang="en-US" altLang="ru-RU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altLang="ru-RU" sz="2000" dirty="0"/>
          </a:p>
          <a:p>
            <a:r>
              <a:rPr lang="ru-RU" altLang="ru-RU" sz="2000" dirty="0"/>
              <a:t>Отсутствие </a:t>
            </a:r>
            <a:r>
              <a:rPr lang="en-US" altLang="ru-RU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altLang="ru-RU" sz="2000" dirty="0"/>
              <a:t>, </a:t>
            </a:r>
            <a:r>
              <a:rPr lang="en-US" altLang="ru-RU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</a:p>
          <a:p>
            <a:endParaRPr lang="ru-RU" altLang="ru-RU" sz="2000" dirty="0"/>
          </a:p>
          <a:p>
            <a:r>
              <a:rPr lang="ru-RU" altLang="ru-RU" sz="2000" dirty="0"/>
              <a:t>Запрет </a:t>
            </a:r>
            <a:r>
              <a:rPr lang="en-US" altLang="ru-RU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altLang="ru-RU" sz="20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oto</a:t>
            </a:r>
            <a:r>
              <a:rPr lang="en-US" altLang="ru-RU" sz="2000" dirty="0" smtClean="0">
                <a:solidFill>
                  <a:srgbClr val="0070C0"/>
                </a:solidFill>
              </a:rPr>
              <a:t> </a:t>
            </a:r>
          </a:p>
          <a:p>
            <a:endParaRPr lang="ru-RU" altLang="ru-RU" sz="2000" dirty="0"/>
          </a:p>
          <a:p>
            <a:r>
              <a:rPr lang="ru-RU" altLang="ru-RU" sz="2000" dirty="0"/>
              <a:t>Немногочисленные </a:t>
            </a:r>
            <a:r>
              <a:rPr lang="en-US" altLang="ru-RU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altLang="ru-RU" sz="2000" dirty="0"/>
              <a:t>, </a:t>
            </a:r>
            <a:r>
              <a:rPr lang="en-US" altLang="ru-RU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altLang="ru-RU" sz="2000" dirty="0"/>
              <a:t>, </a:t>
            </a:r>
            <a:r>
              <a:rPr lang="en-US" altLang="ru-RU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US" altLang="ru-RU" sz="2000" dirty="0"/>
              <a:t> </a:t>
            </a:r>
            <a:r>
              <a:rPr lang="ru-RU" altLang="ru-RU" sz="2000" dirty="0"/>
              <a:t>на самом деле не принесут вреда</a:t>
            </a:r>
          </a:p>
        </p:txBody>
      </p:sp>
    </p:spTree>
    <p:extLst>
      <p:ext uri="{BB962C8B-B14F-4D97-AF65-F5344CB8AC3E}">
        <p14:creationId xmlns:p14="http://schemas.microsoft.com/office/powerpoint/2010/main" val="118755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6742724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Как научиться</a:t>
            </a:r>
            <a:endParaRPr lang="ru-RU" sz="2800" b="1" dirty="0" smtClean="0">
              <a:solidFill>
                <a:srgbClr val="008000"/>
              </a:solidFill>
              <a:latin typeface="Calibri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 bwMode="auto">
          <a:xfrm>
            <a:off x="457200" y="1166019"/>
            <a:ext cx="8229600" cy="5413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ru-RU" altLang="ru-RU" sz="2400" dirty="0"/>
              <a:t>Как доклад: сначала излагаете свои мысли, а затем «причесываете</a:t>
            </a:r>
            <a:r>
              <a:rPr lang="ru-RU" altLang="ru-RU" sz="2400" dirty="0" smtClean="0"/>
              <a:t>»</a:t>
            </a:r>
          </a:p>
          <a:p>
            <a:pPr>
              <a:lnSpc>
                <a:spcPct val="90000"/>
              </a:lnSpc>
            </a:pPr>
            <a:endParaRPr lang="ru-RU" altLang="ru-RU" sz="2400" dirty="0"/>
          </a:p>
          <a:p>
            <a:pPr>
              <a:lnSpc>
                <a:spcPct val="90000"/>
              </a:lnSpc>
            </a:pPr>
            <a:r>
              <a:rPr lang="ru-RU" altLang="ru-RU" sz="2400" dirty="0"/>
              <a:t>Пишем весь «грязный» код – </a:t>
            </a:r>
            <a:r>
              <a:rPr lang="ru-RU" altLang="ru-RU" sz="2400" dirty="0" smtClean="0"/>
              <a:t>излагаем мысли</a:t>
            </a:r>
          </a:p>
          <a:p>
            <a:pPr>
              <a:lnSpc>
                <a:spcPct val="90000"/>
              </a:lnSpc>
            </a:pPr>
            <a:endParaRPr lang="ru-RU" altLang="ru-RU" sz="2400" dirty="0"/>
          </a:p>
          <a:p>
            <a:pPr>
              <a:lnSpc>
                <a:spcPct val="90000"/>
              </a:lnSpc>
            </a:pPr>
            <a:r>
              <a:rPr lang="ru-RU" altLang="ru-RU" sz="2400" dirty="0"/>
              <a:t>Начинаем «причесывать»</a:t>
            </a:r>
          </a:p>
          <a:p>
            <a:pPr lvl="1">
              <a:lnSpc>
                <a:spcPct val="90000"/>
              </a:lnSpc>
            </a:pPr>
            <a:r>
              <a:rPr lang="ru-RU" altLang="ru-RU" sz="2400" dirty="0"/>
              <a:t>Уточняем код</a:t>
            </a:r>
          </a:p>
          <a:p>
            <a:pPr lvl="1">
              <a:lnSpc>
                <a:spcPct val="90000"/>
              </a:lnSpc>
            </a:pPr>
            <a:r>
              <a:rPr lang="ru-RU" altLang="ru-RU" sz="2400" dirty="0"/>
              <a:t>Выделяем новые методы</a:t>
            </a:r>
          </a:p>
          <a:p>
            <a:pPr lvl="1">
              <a:lnSpc>
                <a:spcPct val="90000"/>
              </a:lnSpc>
            </a:pPr>
            <a:r>
              <a:rPr lang="ru-RU" altLang="ru-RU" sz="2400" dirty="0"/>
              <a:t>Изменяем имена</a:t>
            </a:r>
          </a:p>
          <a:p>
            <a:pPr lvl="1">
              <a:lnSpc>
                <a:spcPct val="90000"/>
              </a:lnSpc>
            </a:pPr>
            <a:r>
              <a:rPr lang="ru-RU" altLang="ru-RU" sz="2400" dirty="0"/>
              <a:t>Устраняем дубликаты</a:t>
            </a:r>
          </a:p>
          <a:p>
            <a:pPr>
              <a:lnSpc>
                <a:spcPct val="90000"/>
              </a:lnSpc>
            </a:pPr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208434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6742724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Комментарии</a:t>
            </a:r>
            <a:endParaRPr lang="ru-RU" sz="2800" b="1" dirty="0" smtClean="0">
              <a:solidFill>
                <a:srgbClr val="008000"/>
              </a:solidFill>
              <a:latin typeface="Calibri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 bwMode="auto">
          <a:xfrm>
            <a:off x="457200" y="1166019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ru-RU" altLang="ru-RU" sz="2400" dirty="0"/>
              <a:t>Не относитесь к комментариям как к «абсолютному добру</a:t>
            </a:r>
            <a:r>
              <a:rPr lang="ru-RU" altLang="ru-RU" sz="2400" dirty="0" smtClean="0"/>
              <a:t>»</a:t>
            </a:r>
          </a:p>
          <a:p>
            <a:pPr>
              <a:lnSpc>
                <a:spcPct val="90000"/>
              </a:lnSpc>
            </a:pPr>
            <a:endParaRPr lang="ru-RU" altLang="ru-RU" sz="2400" dirty="0"/>
          </a:p>
          <a:p>
            <a:pPr>
              <a:lnSpc>
                <a:spcPct val="90000"/>
              </a:lnSpc>
            </a:pPr>
            <a:r>
              <a:rPr lang="ru-RU" altLang="ru-RU" sz="2400" dirty="0"/>
              <a:t>Комментарии – </a:t>
            </a:r>
            <a:r>
              <a:rPr lang="ru-RU" altLang="ru-RU" sz="2400" dirty="0" smtClean="0"/>
              <a:t>зло</a:t>
            </a:r>
          </a:p>
          <a:p>
            <a:pPr>
              <a:lnSpc>
                <a:spcPct val="90000"/>
              </a:lnSpc>
            </a:pPr>
            <a:endParaRPr lang="ru-RU" altLang="ru-RU" sz="2400" dirty="0"/>
          </a:p>
          <a:p>
            <a:pPr>
              <a:lnSpc>
                <a:spcPct val="90000"/>
              </a:lnSpc>
            </a:pPr>
            <a:r>
              <a:rPr lang="ru-RU" altLang="ru-RU" sz="2400" dirty="0"/>
              <a:t>Грамотное применение комментариев должно компенсировать нашу </a:t>
            </a:r>
            <a:r>
              <a:rPr lang="ru-RU" altLang="ru-RU" sz="2400" b="1" dirty="0"/>
              <a:t>НЕУДАЧУ</a:t>
            </a:r>
            <a:r>
              <a:rPr lang="ru-RU" altLang="ru-RU" sz="2400" dirty="0"/>
              <a:t> в выражении свих мыслей в </a:t>
            </a:r>
            <a:r>
              <a:rPr lang="ru-RU" altLang="ru-RU" sz="2400" dirty="0" smtClean="0"/>
              <a:t>коде</a:t>
            </a:r>
          </a:p>
          <a:p>
            <a:pPr>
              <a:lnSpc>
                <a:spcPct val="90000"/>
              </a:lnSpc>
            </a:pPr>
            <a:endParaRPr lang="ru-RU" altLang="ru-RU" sz="2400" dirty="0"/>
          </a:p>
          <a:p>
            <a:pPr>
              <a:lnSpc>
                <a:spcPct val="90000"/>
              </a:lnSpc>
            </a:pPr>
            <a:r>
              <a:rPr lang="ru-RU" altLang="ru-RU" sz="2400" dirty="0"/>
              <a:t>Комментарий – признак </a:t>
            </a:r>
            <a:r>
              <a:rPr lang="ru-RU" altLang="ru-RU" sz="2400" dirty="0" smtClean="0"/>
              <a:t>неудачи</a:t>
            </a:r>
          </a:p>
          <a:p>
            <a:pPr>
              <a:lnSpc>
                <a:spcPct val="90000"/>
              </a:lnSpc>
            </a:pPr>
            <a:endParaRPr lang="ru-RU" altLang="ru-RU" sz="2400" dirty="0"/>
          </a:p>
          <a:p>
            <a:pPr>
              <a:lnSpc>
                <a:spcPct val="90000"/>
              </a:lnSpc>
            </a:pPr>
            <a:r>
              <a:rPr lang="ru-RU" altLang="ru-RU" sz="2400" dirty="0"/>
              <a:t>Лгут</a:t>
            </a:r>
          </a:p>
          <a:p>
            <a:pPr>
              <a:lnSpc>
                <a:spcPct val="90000"/>
              </a:lnSpc>
            </a:pPr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139065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6742724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Комментарии</a:t>
            </a:r>
            <a:endParaRPr lang="ru-RU" sz="2800" b="1" dirty="0" smtClean="0">
              <a:solidFill>
                <a:srgbClr val="008000"/>
              </a:solidFill>
              <a:latin typeface="Calibri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812690"/>
              </p:ext>
            </p:extLst>
          </p:nvPr>
        </p:nvGraphicFramePr>
        <p:xfrm>
          <a:off x="656565" y="1397000"/>
          <a:ext cx="7965885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973"/>
                <a:gridCol w="7393912"/>
              </a:tblGrid>
              <a:tr h="1751170">
                <a:tc>
                  <a:txBody>
                    <a:bodyPr/>
                    <a:lstStyle/>
                    <a:p>
                      <a:pPr algn="r"/>
                      <a:r>
                        <a:rPr lang="en-US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  <a:p>
                      <a:pPr algn="r"/>
                      <a:endParaRPr lang="ru-RU" sz="160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r"/>
                      <a:r>
                        <a:rPr lang="ru-RU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600" baseline="0" dirty="0" smtClean="0">
                        <a:solidFill>
                          <a:srgbClr val="FF0000"/>
                        </a:solidFill>
                        <a:effectLst>
                          <a:glow rad="635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r"/>
                      <a:r>
                        <a:rPr lang="ru-RU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60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r"/>
                      <a:r>
                        <a:rPr lang="ru-RU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60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r"/>
                      <a:r>
                        <a:rPr lang="ru-RU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60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r"/>
                      <a:r>
                        <a:rPr lang="ru-RU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60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MakeRequest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request;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ru-RU" sz="16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private final 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 </a:t>
                      </a:r>
                      <a:r>
                        <a:rPr lang="en-US" altLang="ru-RU" sz="1600" dirty="0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HTTP_DATE_REGEXP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ru-RU" sz="1600" dirty="0" smtClean="0">
                          <a:solidFill>
                            <a:srgbClr val="00B050"/>
                          </a:solidFill>
                        </a:rPr>
                        <a:t>"</a:t>
                      </a:r>
                      <a:r>
                        <a:rPr lang="en-US" altLang="ru-RU" sz="16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[SMTWF][a-z]{2}\\.\\s[0-9]{2}\\s[JFMASOND][a-z]{2}\\s</a:t>
                      </a:r>
                      <a:r>
                        <a:rPr lang="ru-RU" sz="1600" dirty="0" smtClean="0">
                          <a:solidFill>
                            <a:srgbClr val="00B050"/>
                          </a:solidFill>
                        </a:rPr>
                        <a:t>"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ru-RU" altLang="ru-RU" sz="16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buFontTx/>
                        <a:buNone/>
                      </a:pPr>
                      <a:endParaRPr lang="en-US" altLang="ru-RU" sz="16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Private response </a:t>
                      </a:r>
                      <a:r>
                        <a:rPr lang="en-US" alt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response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Private </a:t>
                      </a:r>
                      <a:r>
                        <a:rPr lang="en-US" alt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FileResponder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responder;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ru-RU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</a:t>
                      </a:r>
                      <a:r>
                        <a:rPr lang="ru-RU" altLang="ru-RU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Пример:</a:t>
                      </a:r>
                      <a:r>
                        <a:rPr lang="en-US" altLang="ru-RU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"</a:t>
                      </a:r>
                      <a:r>
                        <a:rPr lang="en-US" altLang="ru-RU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Tue. 02 Apr</a:t>
                      </a:r>
                      <a:r>
                        <a:rPr lang="ru-RU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"</a:t>
                      </a:r>
                      <a:endParaRPr lang="ru-RU" altLang="ru-RU" sz="16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71600" y="3789040"/>
            <a:ext cx="365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Строка 6 со временем «уехала»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882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6742724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Комментарии. Объяснение намерений</a:t>
            </a:r>
            <a:endParaRPr lang="ru-RU" sz="2800" b="1" dirty="0" smtClean="0">
              <a:solidFill>
                <a:srgbClr val="008000"/>
              </a:solidFill>
              <a:latin typeface="Calibri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699650"/>
              </p:ext>
            </p:extLst>
          </p:nvPr>
        </p:nvGraphicFramePr>
        <p:xfrm>
          <a:off x="656565" y="1538790"/>
          <a:ext cx="7965885" cy="9968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973"/>
                <a:gridCol w="7393912"/>
              </a:tblGrid>
              <a:tr h="996885">
                <a:tc>
                  <a:txBody>
                    <a:bodyPr/>
                    <a:lstStyle/>
                    <a:p>
                      <a:pPr algn="r"/>
                      <a:r>
                        <a:rPr lang="en-US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ru-RU" sz="160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ru-RU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</a:t>
                      </a:r>
                      <a:r>
                        <a:rPr lang="ru-RU" altLang="ru-RU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Проверить положена ли работнику полная премия</a:t>
                      </a:r>
                      <a:endParaRPr lang="en-US" altLang="ru-RU" sz="16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altLang="ru-RU" sz="16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((</a:t>
                      </a:r>
                      <a:r>
                        <a:rPr lang="en-US" alt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employee.flags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&amp; </a:t>
                      </a:r>
                      <a:r>
                        <a:rPr lang="en-US" altLang="ru-RU" sz="1600" dirty="0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HOURLY_FLAG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&amp;&amp; </a:t>
                      </a:r>
                      <a:r>
                        <a:rPr lang="ru-RU" altLang="ru-RU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alt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employee.age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&gt; </a:t>
                      </a:r>
                      <a:r>
                        <a:rPr lang="en-US" altLang="ru-RU" sz="160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65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</a:t>
                      </a:r>
                    </a:p>
                    <a:p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417664"/>
              </p:ext>
            </p:extLst>
          </p:nvPr>
        </p:nvGraphicFramePr>
        <p:xfrm>
          <a:off x="656565" y="3924055"/>
          <a:ext cx="7965885" cy="5850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973"/>
                <a:gridCol w="7393912"/>
              </a:tblGrid>
              <a:tr h="585065">
                <a:tc>
                  <a:txBody>
                    <a:bodyPr/>
                    <a:lstStyle/>
                    <a:p>
                      <a:pPr algn="r"/>
                      <a:r>
                        <a:rPr lang="en-US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60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ru-RU" sz="16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ru-RU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alt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employee.isAllowFullBenefits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ru-RU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6585" y="949079"/>
            <a:ext cx="1782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Неправильно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6585" y="3257602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Правильно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396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6742724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Хорошие комментарии</a:t>
            </a:r>
            <a:endParaRPr lang="ru-RU" sz="2800" b="1" dirty="0" smtClean="0">
              <a:solidFill>
                <a:srgbClr val="008000"/>
              </a:solidFill>
              <a:latin typeface="Calibri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 bwMode="auto">
          <a:xfrm>
            <a:off x="457200" y="1166019"/>
            <a:ext cx="8229600" cy="527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ru-RU" altLang="ru-RU" sz="1600" dirty="0"/>
              <a:t>Юридические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ru-RU" sz="1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//Copyright (C) 2003,2004,2005 by Object Mentor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ru-RU" sz="1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altLang="ru-RU" sz="1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Публикуется на условиях лицензии </a:t>
            </a:r>
            <a:r>
              <a:rPr lang="en-US" altLang="ru-RU" sz="1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GNU</a:t>
            </a:r>
          </a:p>
          <a:p>
            <a:pPr>
              <a:lnSpc>
                <a:spcPct val="90000"/>
              </a:lnSpc>
            </a:pPr>
            <a:endParaRPr lang="en-US" altLang="ru-RU" sz="1600" dirty="0" smtClean="0"/>
          </a:p>
          <a:p>
            <a:pPr>
              <a:lnSpc>
                <a:spcPct val="90000"/>
              </a:lnSpc>
            </a:pPr>
            <a:r>
              <a:rPr lang="ru-RU" altLang="ru-RU" sz="1600" dirty="0" smtClean="0"/>
              <a:t>Информативные</a:t>
            </a:r>
            <a:endParaRPr lang="en-US" altLang="ru-RU" sz="1600" dirty="0"/>
          </a:p>
          <a:p>
            <a:pPr lvl="1">
              <a:lnSpc>
                <a:spcPct val="90000"/>
              </a:lnSpc>
            </a:pPr>
            <a:r>
              <a:rPr lang="ru-RU" altLang="ru-RU" sz="1600" dirty="0"/>
              <a:t>Регулярное выражение для идентификации времени и даты</a:t>
            </a:r>
            <a:endParaRPr lang="en-US" altLang="ru-RU" sz="16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ru-RU" sz="1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altLang="ru-RU" sz="1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Поиск по формату: </a:t>
            </a:r>
            <a:r>
              <a:rPr lang="en-US" altLang="ru-RU" sz="1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kk:mm:ss</a:t>
            </a:r>
            <a:r>
              <a:rPr lang="en-US" altLang="ru-RU" sz="1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EEE. MMM </a:t>
            </a:r>
            <a:r>
              <a:rPr lang="en-US" altLang="ru-RU" sz="1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US" altLang="ru-RU" sz="1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1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yyyy</a:t>
            </a:r>
            <a:r>
              <a:rPr lang="ru-RU" altLang="ru-RU" sz="1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Pattern </a:t>
            </a:r>
            <a:r>
              <a:rPr lang="en-US" altLang="ru-R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timeMatcher</a:t>
            </a:r>
            <a:r>
              <a:rPr lang="en-US" alt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= </a:t>
            </a:r>
            <a:r>
              <a:rPr lang="en-US" altLang="ru-R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Pattern.compile</a:t>
            </a:r>
            <a:r>
              <a:rPr lang="en-US" alt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ru-RU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\\d*:\\d*:\\d* \\w*. \\w* \\d*. \\d*</a:t>
            </a:r>
            <a:r>
              <a:rPr lang="ru-RU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altLang="ru-RU" sz="1600" dirty="0" smtClean="0"/>
          </a:p>
          <a:p>
            <a:pPr>
              <a:lnSpc>
                <a:spcPct val="90000"/>
              </a:lnSpc>
            </a:pPr>
            <a:r>
              <a:rPr lang="ru-RU" altLang="ru-RU" sz="1600" dirty="0" smtClean="0"/>
              <a:t>Предупреждение </a:t>
            </a:r>
            <a:r>
              <a:rPr lang="ru-RU" altLang="ru-RU" sz="1600" dirty="0"/>
              <a:t>о последствиях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ru-RU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altLang="ru-RU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Не запускайте, если только не располагаете излишками свободного времени</a:t>
            </a:r>
            <a:r>
              <a:rPr lang="ru-RU" alt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US" altLang="ru-RU" sz="1600" dirty="0" smtClean="0"/>
          </a:p>
          <a:p>
            <a:pPr>
              <a:lnSpc>
                <a:spcPct val="90000"/>
              </a:lnSpc>
            </a:pPr>
            <a:r>
              <a:rPr lang="en-US" altLang="ru-RU" sz="1600" dirty="0" smtClean="0"/>
              <a:t>TODO</a:t>
            </a:r>
            <a:endParaRPr lang="en-US" altLang="ru-RU" sz="16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ru-RU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  <a:r>
              <a:rPr lang="en-US" altLang="ru-RU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на данный момент этот метод не используется. Ситуация изменится при переходе на новый релиз</a:t>
            </a:r>
          </a:p>
          <a:p>
            <a:pPr>
              <a:lnSpc>
                <a:spcPct val="90000"/>
              </a:lnSpc>
            </a:pPr>
            <a:endParaRPr lang="en-US" altLang="ru-RU" sz="1600" dirty="0" smtClean="0"/>
          </a:p>
          <a:p>
            <a:pPr>
              <a:lnSpc>
                <a:spcPct val="90000"/>
              </a:lnSpc>
            </a:pPr>
            <a:r>
              <a:rPr lang="en-US" altLang="ru-RU" sz="1600" dirty="0" smtClean="0"/>
              <a:t>Javadoc </a:t>
            </a:r>
            <a:r>
              <a:rPr lang="ru-RU" altLang="ru-RU" sz="1600" dirty="0"/>
              <a:t>в общедоступных </a:t>
            </a:r>
            <a:r>
              <a:rPr lang="en-US" altLang="ru-RU" sz="1600" dirty="0"/>
              <a:t>API</a:t>
            </a:r>
            <a:endParaRPr lang="ru-RU" altLang="ru-RU" sz="1600" dirty="0"/>
          </a:p>
        </p:txBody>
      </p:sp>
    </p:spTree>
    <p:extLst>
      <p:ext uri="{BB962C8B-B14F-4D97-AF65-F5344CB8AC3E}">
        <p14:creationId xmlns:p14="http://schemas.microsoft.com/office/powerpoint/2010/main" val="123532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6742724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Плохие комментарии</a:t>
            </a:r>
            <a:endParaRPr lang="ru-RU" sz="2800" b="1" dirty="0" smtClean="0">
              <a:solidFill>
                <a:srgbClr val="008000"/>
              </a:solidFill>
              <a:latin typeface="Calibri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721024"/>
              </p:ext>
            </p:extLst>
          </p:nvPr>
        </p:nvGraphicFramePr>
        <p:xfrm>
          <a:off x="-108520" y="2618910"/>
          <a:ext cx="9811090" cy="3261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463"/>
                <a:gridCol w="9106627"/>
              </a:tblGrid>
              <a:tr h="1751170">
                <a:tc>
                  <a:txBody>
                    <a:bodyPr/>
                    <a:lstStyle/>
                    <a:p>
                      <a:pPr algn="r"/>
                      <a:r>
                        <a:rPr lang="en-US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ru-RU" sz="160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r"/>
                      <a:r>
                        <a:rPr lang="ru-RU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ru-RU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ru-RU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60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r"/>
                      <a:r>
                        <a:rPr lang="ru-RU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60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r"/>
                      <a:r>
                        <a:rPr lang="ru-RU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en-US" sz="160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r"/>
                      <a:r>
                        <a:rPr lang="ru-RU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en-US" sz="160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r"/>
                      <a:r>
                        <a:rPr lang="ru-RU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  <a:p>
                      <a:pPr algn="r"/>
                      <a:r>
                        <a:rPr lang="ru-RU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  <a:p>
                      <a:pPr algn="r"/>
                      <a:r>
                        <a:rPr lang="ru-RU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  <a:p>
                      <a:pPr algn="r"/>
                      <a:r>
                        <a:rPr lang="ru-RU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  <a:endParaRPr lang="ru-RU" sz="160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ru-RU" sz="16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void </a:t>
                      </a:r>
                      <a:r>
                        <a:rPr lang="en-US" alt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loadProperties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 {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endParaRPr lang="ru-RU" altLang="ru-RU" sz="16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ru-RU" altLang="ru-RU" sz="16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altLang="ru-RU" sz="16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alt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isFileExists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()) {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ru-RU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 </a:t>
                      </a:r>
                      <a:r>
                        <a:rPr lang="en-US" alt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propetiesPath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alt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propetiesLocation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</a:t>
                      </a:r>
                      <a:r>
                        <a:rPr lang="ru-RU" sz="1600" dirty="0" smtClean="0">
                          <a:solidFill>
                            <a:srgbClr val="00B050"/>
                          </a:solidFill>
                        </a:rPr>
                        <a:t>"</a:t>
                      </a:r>
                      <a:r>
                        <a:rPr lang="en-US" altLang="ru-RU" sz="16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ru-RU" sz="1600" dirty="0" smtClean="0">
                          <a:solidFill>
                            <a:srgbClr val="00B050"/>
                          </a:solidFill>
                        </a:rPr>
                        <a:t>"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</a:t>
                      </a:r>
                      <a:r>
                        <a:rPr lang="en-US" altLang="ru-RU" sz="1600" dirty="0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FILE_NAME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</a:t>
                      </a:r>
                      <a:endParaRPr lang="ru-RU" altLang="ru-RU" sz="16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ru-RU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lang="en-US" alt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FileInputStream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propertiesStream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altLang="ru-RU" sz="16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new</a:t>
                      </a:r>
                      <a:r>
                        <a:rPr lang="ru-RU" altLang="ru-RU" sz="16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FileInputStream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alt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propetiesPath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</a:t>
                      </a:r>
                      <a:endParaRPr lang="ru-RU" altLang="ru-RU" sz="16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ru-RU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lang="en-US" alt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loadedProperties.load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alt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propertiesStream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ru-RU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 </a:t>
                      </a:r>
                      <a:r>
                        <a:rPr lang="en-US" altLang="ru-RU" sz="16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else</a:t>
                      </a: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lang="en-US" altLang="ru-RU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</a:t>
                      </a:r>
                      <a:r>
                        <a:rPr lang="ru-RU" altLang="ru-RU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Если нет файла свойств, загружаются настройки по умолчанию</a:t>
                      </a:r>
                      <a:endParaRPr lang="en-US" altLang="ru-RU" sz="16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}</a:t>
                      </a:r>
                      <a:endParaRPr lang="ru-RU" altLang="ru-RU" sz="16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alt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ru-RU" altLang="ru-RU" sz="16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836585" y="140377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altLang="ru-RU" dirty="0"/>
              <a:t>Не стоит писать комментарии на «скорую руку»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540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6742724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Плохие комментарии</a:t>
            </a:r>
            <a:endParaRPr lang="ru-RU" sz="2800" b="1" dirty="0" smtClean="0">
              <a:solidFill>
                <a:srgbClr val="008000"/>
              </a:solidFill>
              <a:latin typeface="Calibri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 bwMode="auto">
          <a:xfrm>
            <a:off x="457200" y="1081088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ru-RU" altLang="ru-RU" sz="2400" dirty="0"/>
              <a:t>Избыточные</a:t>
            </a:r>
          </a:p>
          <a:p>
            <a:r>
              <a:rPr lang="ru-RU" altLang="ru-RU" sz="2400" dirty="0"/>
              <a:t>Недостоверные</a:t>
            </a:r>
          </a:p>
          <a:p>
            <a:r>
              <a:rPr lang="ru-RU" altLang="ru-RU" sz="2400" dirty="0"/>
              <a:t>Журнальные</a:t>
            </a:r>
          </a:p>
          <a:p>
            <a:pPr>
              <a:buFontTx/>
              <a:buNone/>
            </a:pPr>
            <a:r>
              <a:rPr lang="ru-RU" altLang="ru-RU" dirty="0"/>
              <a:t>		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86088"/>
            <a:ext cx="708025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03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6742724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Комментарии. Шум</a:t>
            </a:r>
            <a:endParaRPr lang="ru-RU" sz="2800" b="1" dirty="0" smtClean="0">
              <a:solidFill>
                <a:srgbClr val="008000"/>
              </a:solidFill>
              <a:latin typeface="Calibri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511933"/>
              </p:ext>
            </p:extLst>
          </p:nvPr>
        </p:nvGraphicFramePr>
        <p:xfrm>
          <a:off x="529576" y="1133745"/>
          <a:ext cx="7965885" cy="2070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973"/>
                <a:gridCol w="7393912"/>
              </a:tblGrid>
              <a:tr h="2070230">
                <a:tc>
                  <a:txBody>
                    <a:bodyPr/>
                    <a:lstStyle/>
                    <a:p>
                      <a:pPr algn="r"/>
                      <a:r>
                        <a:rPr lang="en-US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ru-RU" sz="160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r"/>
                      <a:r>
                        <a:rPr lang="ru-RU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600" baseline="0" dirty="0" smtClean="0">
                        <a:solidFill>
                          <a:srgbClr val="FF0000"/>
                        </a:solidFill>
                        <a:effectLst>
                          <a:glow rad="635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r"/>
                      <a:r>
                        <a:rPr lang="en-US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  <a:p>
                      <a:pPr algn="r"/>
                      <a:r>
                        <a:rPr lang="en-US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en-US" sz="160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altLang="ru-RU" sz="18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/**</a:t>
                      </a:r>
                    </a:p>
                    <a:p>
                      <a:pPr lvl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altLang="ru-RU" sz="18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 </a:t>
                      </a:r>
                      <a:r>
                        <a:rPr lang="ru-RU" altLang="ru-RU" sz="18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Возвращает день месяца</a:t>
                      </a:r>
                    </a:p>
                    <a:p>
                      <a:pPr lvl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altLang="ru-RU" sz="18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</a:t>
                      </a:r>
                    </a:p>
                    <a:p>
                      <a:pPr lvl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altLang="ru-RU" sz="18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</a:t>
                      </a:r>
                      <a:r>
                        <a:rPr lang="ru-RU" altLang="ru-RU" sz="18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ru-RU" sz="18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@return </a:t>
                      </a:r>
                      <a:r>
                        <a:rPr lang="ru-RU" altLang="ru-RU" sz="18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день месяца </a:t>
                      </a:r>
                      <a:endParaRPr lang="en-US" altLang="ru-RU" sz="18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lvl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altLang="ru-RU" sz="18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*/</a:t>
                      </a:r>
                    </a:p>
                    <a:p>
                      <a:pPr lvl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altLang="ru-RU" sz="18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int </a:t>
                      </a:r>
                      <a:r>
                        <a:rPr lang="en-US" altLang="ru-RU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getDayOfMonth</a:t>
                      </a:r>
                      <a:r>
                        <a:rPr lang="en-US" altLang="ru-RU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 {</a:t>
                      </a:r>
                    </a:p>
                    <a:p>
                      <a:pPr lvl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ru-RU" altLang="ru-RU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altLang="ru-RU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 </a:t>
                      </a:r>
                      <a:r>
                        <a:rPr lang="en-US" altLang="ru-RU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dayOfMonth</a:t>
                      </a:r>
                      <a:r>
                        <a:rPr lang="en-US" altLang="ru-RU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lvl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altLang="ru-RU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ru-RU" altLang="ru-RU" sz="18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331206"/>
              </p:ext>
            </p:extLst>
          </p:nvPr>
        </p:nvGraphicFramePr>
        <p:xfrm>
          <a:off x="529576" y="3699030"/>
          <a:ext cx="7965885" cy="585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973"/>
                <a:gridCol w="7393912"/>
              </a:tblGrid>
              <a:tr h="540060">
                <a:tc>
                  <a:txBody>
                    <a:bodyPr/>
                    <a:lstStyle/>
                    <a:p>
                      <a:pPr algn="r"/>
                      <a:r>
                        <a:rPr lang="en-US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60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altLang="ru-RU" sz="18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/** </a:t>
                      </a:r>
                      <a:r>
                        <a:rPr lang="ru-RU" altLang="ru-RU" sz="18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Имя </a:t>
                      </a:r>
                      <a:r>
                        <a:rPr lang="en-US" altLang="ru-RU" sz="18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*/</a:t>
                      </a:r>
                    </a:p>
                    <a:p>
                      <a:pPr lvl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altLang="ru-RU" sz="18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private </a:t>
                      </a:r>
                      <a:r>
                        <a:rPr lang="en-US" altLang="ru-RU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 name;</a:t>
                      </a:r>
                      <a:endParaRPr lang="ru-RU" altLang="ru-RU" sz="18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51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6742724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Комментарии. Шум</a:t>
            </a:r>
            <a:endParaRPr lang="ru-RU" sz="2800" b="1" dirty="0" smtClean="0">
              <a:solidFill>
                <a:srgbClr val="008000"/>
              </a:solidFill>
              <a:latin typeface="Calibri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600800"/>
              </p:ext>
            </p:extLst>
          </p:nvPr>
        </p:nvGraphicFramePr>
        <p:xfrm>
          <a:off x="431540" y="1763815"/>
          <a:ext cx="7965885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973"/>
                <a:gridCol w="7393912"/>
              </a:tblGrid>
              <a:tr h="540060">
                <a:tc>
                  <a:txBody>
                    <a:bodyPr/>
                    <a:lstStyle/>
                    <a:p>
                      <a:pPr algn="r"/>
                      <a:r>
                        <a:rPr lang="en-US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ru-RU" sz="160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r"/>
                      <a:r>
                        <a:rPr lang="ru-RU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ru-RU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ru-RU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ru-RU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ru-RU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  <a:p>
                      <a:pPr algn="r"/>
                      <a:r>
                        <a:rPr lang="ru-RU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  <a:p>
                      <a:pPr algn="r"/>
                      <a:r>
                        <a:rPr lang="ru-RU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56</a:t>
                      </a:r>
                    </a:p>
                    <a:p>
                      <a:pPr algn="r"/>
                      <a:r>
                        <a:rPr lang="ru-RU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57</a:t>
                      </a:r>
                    </a:p>
                    <a:p>
                      <a:pPr algn="r"/>
                      <a:r>
                        <a:rPr lang="ru-RU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58</a:t>
                      </a:r>
                      <a:endParaRPr lang="en-US" sz="160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altLang="ru-RU" sz="20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private void </a:t>
                      </a:r>
                      <a:r>
                        <a:rPr lang="en-US" altLang="ru-RU" sz="2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startSending</a:t>
                      </a:r>
                      <a:r>
                        <a:rPr lang="en-US" altLang="ru-RU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 {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ru-RU" altLang="ru-RU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altLang="ru-RU" sz="20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try</a:t>
                      </a:r>
                      <a:r>
                        <a:rPr lang="en-US" altLang="ru-RU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ru-RU" altLang="ru-RU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ru-RU" altLang="ru-RU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lang="en-US" altLang="ru-RU" sz="2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doSending</a:t>
                      </a:r>
                      <a:r>
                        <a:rPr lang="en-US" altLang="ru-RU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ru-RU" altLang="ru-RU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ru-RU" altLang="ru-RU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altLang="ru-RU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 </a:t>
                      </a:r>
                      <a:r>
                        <a:rPr lang="en-US" altLang="ru-RU" sz="20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catch</a:t>
                      </a:r>
                      <a:r>
                        <a:rPr lang="en-US" altLang="ru-RU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lang="en-US" altLang="ru-RU" sz="2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SocketException</a:t>
                      </a:r>
                      <a:r>
                        <a:rPr lang="en-US" altLang="ru-RU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e) {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ru-RU" altLang="ru-RU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lang="en-US" altLang="ru-RU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</a:t>
                      </a:r>
                      <a:r>
                        <a:rPr lang="ru-RU" altLang="ru-RU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Нормально. Кто-то прервал запрос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ru-RU" altLang="ru-RU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altLang="ru-RU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ru-RU" altLang="ru-RU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altLang="ru-RU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altLang="ru-RU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ru-RU" alt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8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5914632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Введение. Чистый код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1530" y="1313765"/>
            <a:ext cx="87101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Бесполезно пытаться написать чистый код, если вы не знаете, что это такое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«Чувство кода»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Программист – это художник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66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6742724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Комментарий с закрывающей скобкой</a:t>
            </a:r>
            <a:endParaRPr lang="ru-RU" sz="2800" b="1" dirty="0" smtClean="0">
              <a:solidFill>
                <a:srgbClr val="008000"/>
              </a:solidFill>
              <a:latin typeface="Calibri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722445"/>
              </p:ext>
            </p:extLst>
          </p:nvPr>
        </p:nvGraphicFramePr>
        <p:xfrm>
          <a:off x="431992" y="1268760"/>
          <a:ext cx="7965885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973"/>
                <a:gridCol w="7393912"/>
              </a:tblGrid>
              <a:tr h="540060">
                <a:tc>
                  <a:txBody>
                    <a:bodyPr/>
                    <a:lstStyle/>
                    <a:p>
                      <a:pPr algn="r"/>
                      <a:r>
                        <a:rPr lang="en-US" sz="18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8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ru-RU" sz="180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r"/>
                      <a:r>
                        <a:rPr lang="ru-RU" sz="18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ru-RU" sz="18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8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ru-RU" sz="180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r"/>
                      <a:r>
                        <a:rPr lang="en-US" sz="18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</a:p>
                    <a:p>
                      <a:pPr algn="r"/>
                      <a:r>
                        <a:rPr lang="en-US" sz="18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  <a:p>
                      <a:pPr algn="r"/>
                      <a:r>
                        <a:rPr lang="en-US" sz="18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17</a:t>
                      </a:r>
                      <a:endParaRPr lang="ru-RU" sz="180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ru-RU" sz="18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</a:t>
                      </a:r>
                      <a:r>
                        <a:rPr lang="en-US" altLang="ru-RU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altLang="ru-RU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lineCount</a:t>
                      </a:r>
                      <a:r>
                        <a:rPr lang="en-US" altLang="ru-RU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&lt; </a:t>
                      </a:r>
                      <a:r>
                        <a:rPr lang="en-US" altLang="ru-RU" sz="1800" dirty="0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altLang="ru-RU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{</a:t>
                      </a:r>
                      <a:endParaRPr lang="ru-RU" altLang="ru-RU" sz="18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buFontTx/>
                        <a:buNone/>
                      </a:pPr>
                      <a:endParaRPr lang="en-US" altLang="ru-RU" sz="18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ru-RU" altLang="ru-RU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ru-RU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lineCount</a:t>
                      </a:r>
                      <a:r>
                        <a:rPr lang="en-US" altLang="ru-RU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++;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altLang="ru-RU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ru-RU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charCount</a:t>
                      </a:r>
                      <a:r>
                        <a:rPr lang="en-US" altLang="ru-RU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+=</a:t>
                      </a:r>
                      <a:r>
                        <a:rPr lang="en-US" altLang="ru-RU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line.length</a:t>
                      </a:r>
                      <a:r>
                        <a:rPr lang="en-US" altLang="ru-RU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altLang="ru-RU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ru-RU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altLang="ru-RU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ru-RU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wordCount</a:t>
                      </a:r>
                      <a:r>
                        <a:rPr lang="en-US" altLang="ru-RU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+= </a:t>
                      </a:r>
                      <a:r>
                        <a:rPr lang="en-US" altLang="ru-RU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words.</a:t>
                      </a:r>
                      <a:r>
                        <a:rPr lang="en-US" altLang="ru-RU" sz="1800" dirty="0" err="1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length</a:t>
                      </a:r>
                      <a:r>
                        <a:rPr lang="en-US" altLang="ru-RU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buFontTx/>
                        <a:buNone/>
                      </a:pPr>
                      <a:endParaRPr lang="ru-RU" altLang="ru-RU" sz="18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altLang="ru-RU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 </a:t>
                      </a:r>
                      <a:r>
                        <a:rPr lang="en-US" altLang="ru-RU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//end while</a:t>
                      </a:r>
                      <a:endParaRPr lang="ru-RU" altLang="ru-RU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7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6742724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Закомментированный код</a:t>
            </a:r>
            <a:endParaRPr lang="ru-RU" sz="2800" b="1" dirty="0" smtClean="0">
              <a:solidFill>
                <a:srgbClr val="008000"/>
              </a:solidFill>
              <a:latin typeface="Calibri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 bwMode="auto">
          <a:xfrm>
            <a:off x="457200" y="1166019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ru-RU" altLang="ru-RU" sz="2800" dirty="0"/>
              <a:t>Самая отвратительная </a:t>
            </a:r>
            <a:r>
              <a:rPr lang="ru-RU" altLang="ru-RU" sz="2800" dirty="0" smtClean="0"/>
              <a:t>привычка</a:t>
            </a:r>
          </a:p>
          <a:p>
            <a:endParaRPr lang="ru-RU" altLang="ru-RU" sz="2800" dirty="0"/>
          </a:p>
          <a:p>
            <a:r>
              <a:rPr lang="ru-RU" altLang="ru-RU" sz="2800" dirty="0" smtClean="0"/>
              <a:t>Коллеги </a:t>
            </a:r>
            <a:r>
              <a:rPr lang="ru-RU" altLang="ru-RU" sz="2800" dirty="0" smtClean="0"/>
              <a:t>могут посчитать, что код </a:t>
            </a:r>
            <a:r>
              <a:rPr lang="ru-RU" altLang="ru-RU" sz="2800" dirty="0"/>
              <a:t>оставлен не зря и очень </a:t>
            </a:r>
            <a:r>
              <a:rPr lang="ru-RU" altLang="ru-RU" sz="2800" dirty="0" smtClean="0"/>
              <a:t>важен</a:t>
            </a:r>
          </a:p>
          <a:p>
            <a:endParaRPr lang="ru-RU" altLang="ru-RU" sz="2800" dirty="0"/>
          </a:p>
          <a:p>
            <a:r>
              <a:rPr lang="ru-RU" altLang="ru-RU" sz="2800" dirty="0"/>
              <a:t>Используйте систему контроля версий</a:t>
            </a:r>
          </a:p>
        </p:txBody>
      </p:sp>
    </p:spTree>
    <p:extLst>
      <p:ext uri="{BB962C8B-B14F-4D97-AF65-F5344CB8AC3E}">
        <p14:creationId xmlns:p14="http://schemas.microsoft.com/office/powerpoint/2010/main" val="246415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6742724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008000"/>
                </a:solidFill>
                <a:latin typeface="Calibri"/>
              </a:rPr>
              <a:t>Code smell</a:t>
            </a:r>
            <a:endParaRPr lang="ru-RU" sz="2800" b="1" dirty="0" smtClean="0">
              <a:solidFill>
                <a:srgbClr val="008000"/>
              </a:solidFill>
              <a:latin typeface="Calibri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29576" y="1088740"/>
            <a:ext cx="83629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22222"/>
                </a:solidFill>
              </a:rPr>
              <a:t>Википедия:</a:t>
            </a:r>
            <a:endParaRPr lang="en-US" dirty="0" smtClean="0">
              <a:solidFill>
                <a:srgbClr val="222222"/>
              </a:solidFill>
            </a:endParaRPr>
          </a:p>
          <a:p>
            <a:endParaRPr lang="ru-RU" b="1" dirty="0" smtClean="0">
              <a:solidFill>
                <a:srgbClr val="22222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222222"/>
                </a:solidFill>
              </a:rPr>
              <a:t>Код </a:t>
            </a:r>
            <a:r>
              <a:rPr lang="ru-RU" b="1" dirty="0">
                <a:solidFill>
                  <a:srgbClr val="222222"/>
                </a:solidFill>
              </a:rPr>
              <a:t>с </a:t>
            </a:r>
            <a:r>
              <a:rPr lang="ru-RU" b="1" dirty="0" err="1">
                <a:solidFill>
                  <a:srgbClr val="222222"/>
                </a:solidFill>
              </a:rPr>
              <a:t>запашко́м</a:t>
            </a:r>
            <a:r>
              <a:rPr lang="ru-RU" dirty="0">
                <a:solidFill>
                  <a:srgbClr val="222222"/>
                </a:solidFill>
              </a:rPr>
              <a:t> (</a:t>
            </a:r>
            <a:r>
              <a:rPr lang="ru-RU" b="1" dirty="0">
                <a:solidFill>
                  <a:srgbClr val="222222"/>
                </a:solidFill>
              </a:rPr>
              <a:t>код с </a:t>
            </a:r>
            <a:r>
              <a:rPr lang="ru-RU" b="1" dirty="0" err="1">
                <a:solidFill>
                  <a:srgbClr val="222222"/>
                </a:solidFill>
              </a:rPr>
              <a:t>душко́м</a:t>
            </a:r>
            <a:r>
              <a:rPr lang="ru-RU" dirty="0">
                <a:solidFill>
                  <a:srgbClr val="222222"/>
                </a:solidFill>
              </a:rPr>
              <a:t>, </a:t>
            </a:r>
            <a:r>
              <a:rPr lang="ru-RU" b="1" dirty="0">
                <a:solidFill>
                  <a:srgbClr val="222222"/>
                </a:solidFill>
              </a:rPr>
              <a:t>дурно пахнущий код</a:t>
            </a:r>
            <a:r>
              <a:rPr lang="ru-RU" dirty="0">
                <a:solidFill>
                  <a:srgbClr val="222222"/>
                </a:solidFill>
              </a:rPr>
              <a:t> </a:t>
            </a:r>
            <a:r>
              <a:rPr lang="ru-RU" dirty="0">
                <a:solidFill>
                  <a:srgbClr val="0B0080"/>
                </a:solidFill>
                <a:hlinkClick r:id="rId3" tooltip="Английский язык"/>
              </a:rPr>
              <a:t>англ.</a:t>
            </a:r>
            <a:r>
              <a:rPr lang="ru-RU" dirty="0">
                <a:solidFill>
                  <a:srgbClr val="222222"/>
                </a:solidFill>
              </a:rPr>
              <a:t> </a:t>
            </a:r>
            <a:r>
              <a:rPr lang="ru-RU" i="1" dirty="0" err="1">
                <a:solidFill>
                  <a:srgbClr val="222222"/>
                </a:solidFill>
              </a:rPr>
              <a:t>code</a:t>
            </a:r>
            <a:r>
              <a:rPr lang="ru-RU" i="1" dirty="0">
                <a:solidFill>
                  <a:srgbClr val="222222"/>
                </a:solidFill>
              </a:rPr>
              <a:t> </a:t>
            </a:r>
            <a:r>
              <a:rPr lang="ru-RU" i="1" dirty="0" err="1">
                <a:solidFill>
                  <a:srgbClr val="222222"/>
                </a:solidFill>
              </a:rPr>
              <a:t>smell</a:t>
            </a:r>
            <a:r>
              <a:rPr lang="ru-RU" dirty="0">
                <a:solidFill>
                  <a:srgbClr val="222222"/>
                </a:solidFill>
              </a:rPr>
              <a:t>) </a:t>
            </a:r>
            <a:endParaRPr lang="ru-RU" dirty="0" smtClean="0">
              <a:solidFill>
                <a:srgbClr val="22222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22222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222222"/>
                </a:solidFill>
              </a:rPr>
              <a:t>Термин</a:t>
            </a:r>
            <a:r>
              <a:rPr lang="ru-RU" dirty="0">
                <a:solidFill>
                  <a:srgbClr val="222222"/>
                </a:solidFill>
              </a:rPr>
              <a:t>, обозначающий </a:t>
            </a:r>
            <a:r>
              <a:rPr lang="ru-RU" dirty="0"/>
              <a:t>код</a:t>
            </a:r>
            <a:r>
              <a:rPr lang="ru-RU" dirty="0">
                <a:solidFill>
                  <a:srgbClr val="222222"/>
                </a:solidFill>
              </a:rPr>
              <a:t> с признаками (запахами) проблем в </a:t>
            </a:r>
            <a:r>
              <a:rPr lang="ru-RU" dirty="0" smtClean="0">
                <a:solidFill>
                  <a:srgbClr val="222222"/>
                </a:solidFill>
              </a:rPr>
              <a:t>системе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22222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Запахи </a:t>
            </a:r>
            <a:r>
              <a:rPr lang="ru-RU" dirty="0" smtClean="0"/>
              <a:t>кода - это </a:t>
            </a:r>
            <a:r>
              <a:rPr lang="ru-RU" dirty="0"/>
              <a:t>ключевые признаки необходимости </a:t>
            </a:r>
            <a:r>
              <a:rPr lang="ru-RU" dirty="0" err="1"/>
              <a:t>рефакторинга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969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6742724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008000"/>
                </a:solidFill>
                <a:latin typeface="Calibri"/>
              </a:rPr>
              <a:t>Code smell</a:t>
            </a:r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. Комментарии</a:t>
            </a:r>
            <a:endParaRPr lang="ru-RU" sz="2800" b="1" dirty="0" smtClean="0">
              <a:solidFill>
                <a:srgbClr val="008000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1580" y="1313765"/>
            <a:ext cx="517295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Неуместная информация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Устаревший комментарий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Избыточный комментарий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Плохо написанный комментарий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Закомментированный код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9193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6742724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008000"/>
                </a:solidFill>
                <a:latin typeface="Calibri"/>
              </a:rPr>
              <a:t>Code smell</a:t>
            </a:r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. Методы</a:t>
            </a:r>
            <a:endParaRPr lang="ru-RU" sz="2800" b="1" dirty="0" smtClean="0">
              <a:solidFill>
                <a:srgbClr val="008000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1580" y="1313765"/>
            <a:ext cx="642009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Слишком много аргументов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Выходные аргументы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Флаги в аргументах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Мертвые функции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Метод должен выполнять одну операци</a:t>
            </a:r>
            <a:r>
              <a:rPr lang="ru-RU" sz="2400" dirty="0"/>
              <a:t>ю</a:t>
            </a:r>
          </a:p>
        </p:txBody>
      </p:sp>
    </p:spTree>
    <p:extLst>
      <p:ext uri="{BB962C8B-B14F-4D97-AF65-F5344CB8AC3E}">
        <p14:creationId xmlns:p14="http://schemas.microsoft.com/office/powerpoint/2010/main" val="367310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6742724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008000"/>
                </a:solidFill>
                <a:latin typeface="Calibri"/>
              </a:rPr>
              <a:t>Code smell</a:t>
            </a:r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. Разное</a:t>
            </a:r>
            <a:endParaRPr lang="ru-RU" sz="2800" b="1" dirty="0" smtClean="0">
              <a:solidFill>
                <a:srgbClr val="008000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9576" y="1178750"/>
            <a:ext cx="8681864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Дублирование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Код на неверном уровне абстракции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Мертвый код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Балласт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Замена «волшебных чисел» именованными константами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Инкапсулируйте условные конструкции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Избегайте отрицательных условий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8464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8000"/>
                </a:solidFill>
                <a:latin typeface="Calibri"/>
              </a:rPr>
              <a:t>Java conventions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38476" y="1259468"/>
            <a:ext cx="846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</a:t>
            </a:r>
            <a:r>
              <a:rPr lang="ru-RU" dirty="0" smtClean="0"/>
              <a:t>оглашение </a:t>
            </a:r>
            <a:r>
              <a:rPr lang="ru-RU" dirty="0"/>
              <a:t>принятое компанией </a:t>
            </a:r>
            <a:r>
              <a:rPr lang="ru-RU" dirty="0" err="1"/>
              <a:t>Sun</a:t>
            </a:r>
            <a:r>
              <a:rPr lang="ru-RU" dirty="0"/>
              <a:t> </a:t>
            </a:r>
            <a:r>
              <a:rPr lang="ru-RU" dirty="0" err="1"/>
              <a:t>Microsystems</a:t>
            </a:r>
            <a:r>
              <a:rPr lang="ru-RU" dirty="0"/>
              <a:t> для поддержания чистоты и единообразия исходного кода.</a:t>
            </a:r>
          </a:p>
        </p:txBody>
      </p:sp>
    </p:spTree>
    <p:extLst>
      <p:ext uri="{BB962C8B-B14F-4D97-AF65-F5344CB8AC3E}">
        <p14:creationId xmlns:p14="http://schemas.microsoft.com/office/powerpoint/2010/main" val="137171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Конец</a:t>
            </a:r>
            <a:endParaRPr lang="ru-RU" sz="2800" dirty="0"/>
          </a:p>
        </p:txBody>
      </p:sp>
      <p:pic>
        <p:nvPicPr>
          <p:cNvPr id="1026" name="Picture 2" descr="C:\Users\SBT-Smirnov-VA\Desktop\boo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785" y="1178750"/>
            <a:ext cx="3348428" cy="477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91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5914632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Наименования переменных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9576" y="1175781"/>
            <a:ext cx="85840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Имена должны передавать намерения программиста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Имя должно сообщить почему эта переменная существует, что она делает </a:t>
            </a:r>
          </a:p>
          <a:p>
            <a:r>
              <a:rPr lang="ru-RU" dirty="0" smtClean="0"/>
              <a:t>и как используется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Понимание без дополнительных комментариев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852397"/>
              </p:ext>
            </p:extLst>
          </p:nvPr>
        </p:nvGraphicFramePr>
        <p:xfrm>
          <a:off x="971600" y="3203975"/>
          <a:ext cx="3690410" cy="108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982"/>
                <a:gridCol w="3425428"/>
              </a:tblGrid>
              <a:tr h="1080120"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b="0" i="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/>
                      </a:endParaRPr>
                    </a:p>
                    <a:p>
                      <a:pPr algn="l" fontAlgn="base"/>
                      <a:r>
                        <a:rPr lang="en-US" b="0" i="0" baseline="0" dirty="0" smtClean="0">
                          <a:solidFill>
                            <a:srgbClr val="0070C0"/>
                          </a:solidFill>
                          <a:effectLst/>
                          <a:latin typeface="Consolas"/>
                        </a:rPr>
                        <a:t>int</a:t>
                      </a:r>
                      <a:r>
                        <a:rPr lang="en-US" b="0" i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/>
                        </a:rPr>
                        <a:t> </a:t>
                      </a:r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d;</a:t>
                      </a:r>
                      <a:r>
                        <a:rPr lang="en-US" b="0" i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/>
                        </a:rPr>
                        <a:t> // </a:t>
                      </a:r>
                      <a:r>
                        <a:rPr lang="ru-RU" b="0" i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/>
                        </a:rPr>
                        <a:t>Прошедшее время</a:t>
                      </a:r>
                      <a:r>
                        <a:rPr lang="en-US" b="0" i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/>
                        </a:rPr>
                        <a:t> </a:t>
                      </a:r>
                      <a:endParaRPr lang="en-US" b="0" i="0" dirty="0" smtClean="0">
                        <a:solidFill>
                          <a:srgbClr val="333333"/>
                        </a:solidFill>
                        <a:effectLst/>
                        <a:latin typeface="Consolas"/>
                      </a:endParaRPr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241181"/>
              </p:ext>
            </p:extLst>
          </p:nvPr>
        </p:nvGraphicFramePr>
        <p:xfrm>
          <a:off x="951186" y="4419110"/>
          <a:ext cx="3870430" cy="1035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908"/>
                <a:gridCol w="3592522"/>
              </a:tblGrid>
              <a:tr h="1035115"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daysSinceCreation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endParaRPr lang="ru-RU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31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5914632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Дезинформация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9575" y="1184888"/>
            <a:ext cx="685328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Избегайте сложных ассоциаций, затемняющих смысл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Не используйте слова со скрытыми значениями (</a:t>
            </a:r>
            <a:r>
              <a:rPr lang="en-US" dirty="0" err="1" smtClean="0"/>
              <a:t>lg</a:t>
            </a:r>
            <a:r>
              <a:rPr lang="en-US" dirty="0" smtClean="0"/>
              <a:t>, </a:t>
            </a:r>
            <a:r>
              <a:rPr lang="en-US" dirty="0" err="1" smtClean="0"/>
              <a:t>hp</a:t>
            </a:r>
            <a:r>
              <a:rPr lang="en-US" dirty="0" smtClean="0"/>
              <a:t>, </a:t>
            </a:r>
            <a:r>
              <a:rPr lang="en-US" dirty="0" err="1" smtClean="0"/>
              <a:t>htc</a:t>
            </a:r>
            <a:r>
              <a:rPr lang="ru-RU" dirty="0" smtClean="0"/>
              <a:t>)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Структура хранения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accountList</a:t>
            </a:r>
            <a:r>
              <a:rPr lang="en-US" dirty="0" smtClean="0"/>
              <a:t>     VS    </a:t>
            </a:r>
            <a:r>
              <a:rPr lang="en-US" dirty="0" err="1" smtClean="0"/>
              <a:t>accountArray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Малозаметные различия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XYZControllerForEfficientHandlingOfStrings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XYZControllerForEfficientStorageOfStrings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Похожие буквы и цифры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5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5914632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Осмысленные различия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184026"/>
              </p:ext>
            </p:extLst>
          </p:nvPr>
        </p:nvGraphicFramePr>
        <p:xfrm>
          <a:off x="746574" y="1988840"/>
          <a:ext cx="7425825" cy="14851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195"/>
                <a:gridCol w="6892630"/>
              </a:tblGrid>
              <a:tr h="1485165"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ru-RU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r"/>
                      <a:r>
                        <a:rPr lang="ru-RU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baseline="0" dirty="0" smtClean="0">
                        <a:solidFill>
                          <a:srgbClr val="FF0000"/>
                        </a:solidFill>
                        <a:effectLst>
                          <a:glow rad="635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r"/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static void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copyChars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[] a1, 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[] a1) {</a:t>
                      </a:r>
                    </a:p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i=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i&lt;a1.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length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i++) {</a:t>
                      </a:r>
                    </a:p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a2[i]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a1[i];</a:t>
                      </a:r>
                    </a:p>
                    <a:p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}</a:t>
                      </a:r>
                    </a:p>
                    <a:p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ru-RU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994678"/>
              </p:ext>
            </p:extLst>
          </p:nvPr>
        </p:nvGraphicFramePr>
        <p:xfrm>
          <a:off x="806744" y="4599130"/>
          <a:ext cx="7365655" cy="1751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875"/>
                <a:gridCol w="6836780"/>
              </a:tblGrid>
              <a:tr h="1751170"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pPr algn="r"/>
                      <a:endParaRPr lang="en-US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r"/>
                      <a:r>
                        <a:rPr lang="ru-RU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ru-RU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baseline="0" dirty="0" smtClean="0">
                        <a:solidFill>
                          <a:srgbClr val="FF0000"/>
                        </a:solidFill>
                        <a:effectLst>
                          <a:glow rad="635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r"/>
                      <a:r>
                        <a:rPr lang="ru-RU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ru-RU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static void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copyChars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[] source, 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[] destination) {</a:t>
                      </a:r>
                    </a:p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i=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i&lt;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</a:t>
                      </a:r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dirty="0" err="1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length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i++) {</a:t>
                      </a:r>
                    </a:p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destination 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[i]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source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[i]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}</a:t>
                      </a:r>
                    </a:p>
                    <a:p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ru-RU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06615" y="1178750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Неправильно: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233252" y="3969060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Правильно</a:t>
            </a:r>
            <a:r>
              <a:rPr lang="ru-RU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143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5914632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Удобопроизносимые имена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036275"/>
              </p:ext>
            </p:extLst>
          </p:nvPr>
        </p:nvGraphicFramePr>
        <p:xfrm>
          <a:off x="734679" y="1853825"/>
          <a:ext cx="6558390" cy="1751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911"/>
                <a:gridCol w="6087479"/>
              </a:tblGrid>
              <a:tr h="1751170"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ru-RU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r"/>
                      <a:r>
                        <a:rPr lang="ru-RU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baseline="0" dirty="0" smtClean="0">
                        <a:solidFill>
                          <a:srgbClr val="FF0000"/>
                        </a:solidFill>
                        <a:effectLst>
                          <a:glow rad="635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r"/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en-US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r"/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  <a:endParaRPr lang="en-US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DtaRcrd102 {</a:t>
                      </a:r>
                    </a:p>
                    <a:p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private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Date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genymdhms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private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Date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modymdhms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private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final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String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pszqint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ru-RU" b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b="0" baseline="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102</a:t>
                      </a:r>
                      <a:r>
                        <a:rPr lang="ru-RU" b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baseline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…</a:t>
                      </a:r>
                    </a:p>
                    <a:p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ru-RU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356964"/>
              </p:ext>
            </p:extLst>
          </p:nvPr>
        </p:nvGraphicFramePr>
        <p:xfrm>
          <a:off x="753446" y="4599130"/>
          <a:ext cx="6558390" cy="1751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911"/>
                <a:gridCol w="6087479"/>
              </a:tblGrid>
              <a:tr h="1751170"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baseline="0" dirty="0" smtClean="0">
                        <a:solidFill>
                          <a:srgbClr val="FF0000"/>
                        </a:solidFill>
                        <a:effectLst>
                          <a:glow rad="635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r"/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en-US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r"/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  <a:endParaRPr lang="en-US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Customer {</a:t>
                      </a:r>
                    </a:p>
                    <a:p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private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Date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generationTimestamp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private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Date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modificationTimestamp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private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final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String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recordId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 </a:t>
                      </a:r>
                      <a:r>
                        <a:rPr lang="ru-RU" b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102</a:t>
                      </a:r>
                      <a:r>
                        <a:rPr lang="ru-RU" b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baseline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…</a:t>
                      </a:r>
                    </a:p>
                    <a:p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ru-RU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926595" y="1088740"/>
            <a:ext cx="1688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Неправильно: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26595" y="4014065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Правильно</a:t>
            </a:r>
            <a:r>
              <a:rPr lang="ru-RU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241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5914632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Имена удобные для поиска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1580" y="1313765"/>
            <a:ext cx="68462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Наименование констант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ru-RU" dirty="0" smtClean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MAX_CLASSES_PER_STUDENT</a:t>
            </a:r>
            <a:endParaRPr lang="en-US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Однобуквенные имена только для локальных переменных </a:t>
            </a:r>
          </a:p>
          <a:p>
            <a:r>
              <a:rPr lang="ru-RU" dirty="0"/>
              <a:t>и</a:t>
            </a:r>
            <a:r>
              <a:rPr lang="ru-RU" dirty="0" smtClean="0"/>
              <a:t> в коротких методах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09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3499</TotalTime>
  <Words>1796</Words>
  <Application>Microsoft Office PowerPoint</Application>
  <PresentationFormat>Экран (4:3)</PresentationFormat>
  <Paragraphs>661</Paragraphs>
  <Slides>47</Slides>
  <Notes>47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47</vt:i4>
      </vt:variant>
    </vt:vector>
  </HeadingPairs>
  <TitlesOfParts>
    <vt:vector size="49" baseType="lpstr">
      <vt:lpstr>Office Theme</vt:lpstr>
      <vt:lpstr>Office Theme</vt:lpstr>
      <vt:lpstr>Презентация PowerPoint</vt:lpstr>
      <vt:lpstr>Введение</vt:lpstr>
      <vt:lpstr>Введение. Плохой код</vt:lpstr>
      <vt:lpstr>Введение. Чистый код</vt:lpstr>
      <vt:lpstr>Наименования переменных</vt:lpstr>
      <vt:lpstr>Дезинформация</vt:lpstr>
      <vt:lpstr>Осмысленные различия</vt:lpstr>
      <vt:lpstr>Удобопроизносимые имена</vt:lpstr>
      <vt:lpstr>Имена удобные для поиска</vt:lpstr>
      <vt:lpstr>Венгерская запись</vt:lpstr>
      <vt:lpstr>Префиксы</vt:lpstr>
      <vt:lpstr>Интерфейсы и реализации</vt:lpstr>
      <vt:lpstr>Избегайте мысленных преобразований</vt:lpstr>
      <vt:lpstr>Имена классов и методов</vt:lpstr>
      <vt:lpstr>Шуточки и остроумие</vt:lpstr>
      <vt:lpstr>Слово для каждой концепции</vt:lpstr>
      <vt:lpstr>Термины</vt:lpstr>
      <vt:lpstr>Избыточный контекст</vt:lpstr>
      <vt:lpstr>Методы</vt:lpstr>
      <vt:lpstr>Методы</vt:lpstr>
      <vt:lpstr>Методы. Правило одной операции</vt:lpstr>
      <vt:lpstr>Методы. Уровни абстракции</vt:lpstr>
      <vt:lpstr>Методы. Аргументы</vt:lpstr>
      <vt:lpstr>Методы. Объекты как аргументы</vt:lpstr>
      <vt:lpstr>Методы. Побочные эффекты</vt:lpstr>
      <vt:lpstr>Методы. Побочные эффекты</vt:lpstr>
      <vt:lpstr>Методы. Выходные аргументы</vt:lpstr>
      <vt:lpstr>Методы. Разделение команд и запросов</vt:lpstr>
      <vt:lpstr>DRY</vt:lpstr>
      <vt:lpstr>Структурное программирование</vt:lpstr>
      <vt:lpstr>Как научиться</vt:lpstr>
      <vt:lpstr>Комментарии</vt:lpstr>
      <vt:lpstr>Комментарии</vt:lpstr>
      <vt:lpstr>Комментарии. Объяснение намерений</vt:lpstr>
      <vt:lpstr>Хорошие комментарии</vt:lpstr>
      <vt:lpstr>Плохие комментарии</vt:lpstr>
      <vt:lpstr>Плохие комментарии</vt:lpstr>
      <vt:lpstr>Комментарии. Шум</vt:lpstr>
      <vt:lpstr>Комментарии. Шум</vt:lpstr>
      <vt:lpstr>Комментарий с закрывающей скобкой</vt:lpstr>
      <vt:lpstr>Закомментированный код</vt:lpstr>
      <vt:lpstr>Code smell</vt:lpstr>
      <vt:lpstr>Code smell. Комментарии</vt:lpstr>
      <vt:lpstr>Code smell. Методы</vt:lpstr>
      <vt:lpstr>Code smell. Разное</vt:lpstr>
      <vt:lpstr>Java conventions</vt:lpstr>
      <vt:lpstr>Конец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internet</dc:creator>
  <cp:lastModifiedBy>Смирнов Виктор Александрович</cp:lastModifiedBy>
  <cp:revision>156</cp:revision>
  <cp:lastPrinted>2018-03-21T18:08:07Z</cp:lastPrinted>
  <dcterms:modified xsi:type="dcterms:W3CDTF">2018-03-21T18:24:31Z</dcterms:modified>
</cp:coreProperties>
</file>