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05"/>
  </p:handoutMasterIdLst>
  <p:sldIdLst>
    <p:sldId id="256" r:id="rId2"/>
    <p:sldId id="261" r:id="rId3"/>
    <p:sldId id="293" r:id="rId4"/>
    <p:sldId id="292" r:id="rId5"/>
    <p:sldId id="291" r:id="rId6"/>
    <p:sldId id="263" r:id="rId7"/>
    <p:sldId id="297" r:id="rId8"/>
    <p:sldId id="295" r:id="rId9"/>
    <p:sldId id="294" r:id="rId10"/>
    <p:sldId id="299" r:id="rId11"/>
    <p:sldId id="298" r:id="rId12"/>
    <p:sldId id="264" r:id="rId13"/>
    <p:sldId id="300" r:id="rId14"/>
    <p:sldId id="265" r:id="rId15"/>
    <p:sldId id="305" r:id="rId16"/>
    <p:sldId id="304" r:id="rId17"/>
    <p:sldId id="267" r:id="rId18"/>
    <p:sldId id="308" r:id="rId19"/>
    <p:sldId id="307" r:id="rId20"/>
    <p:sldId id="266" r:id="rId21"/>
    <p:sldId id="268" r:id="rId22"/>
    <p:sldId id="310" r:id="rId23"/>
    <p:sldId id="309" r:id="rId24"/>
    <p:sldId id="311" r:id="rId25"/>
    <p:sldId id="269" r:id="rId26"/>
    <p:sldId id="312" r:id="rId27"/>
    <p:sldId id="315" r:id="rId28"/>
    <p:sldId id="314" r:id="rId29"/>
    <p:sldId id="313" r:id="rId30"/>
    <p:sldId id="317" r:id="rId31"/>
    <p:sldId id="270" r:id="rId32"/>
    <p:sldId id="320" r:id="rId33"/>
    <p:sldId id="319" r:id="rId34"/>
    <p:sldId id="322" r:id="rId35"/>
    <p:sldId id="318" r:id="rId36"/>
    <p:sldId id="321" r:id="rId37"/>
    <p:sldId id="372" r:id="rId38"/>
    <p:sldId id="271" r:id="rId39"/>
    <p:sldId id="324" r:id="rId40"/>
    <p:sldId id="323" r:id="rId41"/>
    <p:sldId id="272" r:id="rId42"/>
    <p:sldId id="325" r:id="rId43"/>
    <p:sldId id="330" r:id="rId44"/>
    <p:sldId id="329" r:id="rId45"/>
    <p:sldId id="328" r:id="rId46"/>
    <p:sldId id="273" r:id="rId47"/>
    <p:sldId id="331" r:id="rId48"/>
    <p:sldId id="335" r:id="rId49"/>
    <p:sldId id="334" r:id="rId50"/>
    <p:sldId id="333" r:id="rId51"/>
    <p:sldId id="332" r:id="rId52"/>
    <p:sldId id="274" r:id="rId53"/>
    <p:sldId id="337" r:id="rId54"/>
    <p:sldId id="338" r:id="rId55"/>
    <p:sldId id="275" r:id="rId56"/>
    <p:sldId id="342" r:id="rId57"/>
    <p:sldId id="341" r:id="rId58"/>
    <p:sldId id="340" r:id="rId59"/>
    <p:sldId id="339" r:id="rId60"/>
    <p:sldId id="276" r:id="rId61"/>
    <p:sldId id="343" r:id="rId62"/>
    <p:sldId id="346" r:id="rId63"/>
    <p:sldId id="345" r:id="rId64"/>
    <p:sldId id="373" r:id="rId65"/>
    <p:sldId id="375" r:id="rId66"/>
    <p:sldId id="347" r:id="rId67"/>
    <p:sldId id="351" r:id="rId68"/>
    <p:sldId id="350" r:id="rId69"/>
    <p:sldId id="349" r:id="rId70"/>
    <p:sldId id="348" r:id="rId71"/>
    <p:sldId id="352" r:id="rId72"/>
    <p:sldId id="278" r:id="rId73"/>
    <p:sldId id="354" r:id="rId74"/>
    <p:sldId id="374" r:id="rId75"/>
    <p:sldId id="368" r:id="rId76"/>
    <p:sldId id="279" r:id="rId77"/>
    <p:sldId id="357" r:id="rId78"/>
    <p:sldId id="356" r:id="rId79"/>
    <p:sldId id="355" r:id="rId80"/>
    <p:sldId id="280" r:id="rId81"/>
    <p:sldId id="360" r:id="rId82"/>
    <p:sldId id="359" r:id="rId83"/>
    <p:sldId id="358" r:id="rId84"/>
    <p:sldId id="281" r:id="rId85"/>
    <p:sldId id="376" r:id="rId86"/>
    <p:sldId id="288" r:id="rId87"/>
    <p:sldId id="283" r:id="rId88"/>
    <p:sldId id="284" r:id="rId89"/>
    <p:sldId id="364" r:id="rId90"/>
    <p:sldId id="363" r:id="rId91"/>
    <p:sldId id="362" r:id="rId92"/>
    <p:sldId id="361" r:id="rId93"/>
    <p:sldId id="285" r:id="rId94"/>
    <p:sldId id="367" r:id="rId95"/>
    <p:sldId id="366" r:id="rId96"/>
    <p:sldId id="365" r:id="rId97"/>
    <p:sldId id="379" r:id="rId98"/>
    <p:sldId id="382" r:id="rId99"/>
    <p:sldId id="381" r:id="rId100"/>
    <p:sldId id="380" r:id="rId101"/>
    <p:sldId id="377" r:id="rId102"/>
    <p:sldId id="378" r:id="rId103"/>
    <p:sldId id="383" r:id="rId10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262636"/>
    <a:srgbClr val="372532"/>
    <a:srgbClr val="9E9E9E"/>
    <a:srgbClr val="332319"/>
    <a:srgbClr val="173A8D"/>
    <a:srgbClr val="003374"/>
    <a:srgbClr val="C9A093"/>
    <a:srgbClr val="F1F1F1"/>
    <a:srgbClr val="385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5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2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7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55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78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12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2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1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2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9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268FB62-2703-4635-A669-7388350E86E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8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0"/>
            <a:ext cx="9144000" cy="1632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825426" y="2474398"/>
            <a:ext cx="5413449" cy="6872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66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Реактивный подход</a:t>
            </a:r>
            <a:endParaRPr lang="en-US" sz="66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731E2D8-B3F7-4ADE-A947-08B0068F28B8}"/>
              </a:ext>
            </a:extLst>
          </p:cNvPr>
          <p:cNvCxnSpPr>
            <a:cxnSpLocks/>
          </p:cNvCxnSpPr>
          <p:nvPr/>
        </p:nvCxnSpPr>
        <p:spPr>
          <a:xfrm>
            <a:off x="-8019" y="866775"/>
            <a:ext cx="4572000" cy="0"/>
          </a:xfrm>
          <a:prstGeom prst="line">
            <a:avLst/>
          </a:prstGeom>
          <a:ln w="12700">
            <a:solidFill>
              <a:srgbClr val="C0C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2. Стабильный. Многие баги не исправляются 	годами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Слабо пригоден для </a:t>
            </a:r>
            <a:r>
              <a:rPr lang="en-US" sz="2400" dirty="0">
                <a:solidFill>
                  <a:srgbClr val="262636"/>
                </a:solidFill>
              </a:rPr>
              <a:t>workflow </a:t>
            </a:r>
            <a:r>
              <a:rPr lang="ru-RU" sz="2400" dirty="0">
                <a:solidFill>
                  <a:srgbClr val="262636"/>
                </a:solidFill>
              </a:rPr>
              <a:t>с участием 	дизайнеров – для них там нет удобных 	инструментов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5051004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Понятно, что это лишь концепт преодоления объективных проблем текущих реализаций, однако он закладывает: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- правильное разделение сущностей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- отсрочку принятия решений по выбору библиотек (и снижение затрат на замену) вследствие ослабления взаимосвязей между компонентами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- вообще, это любопытная концепция создания гибких интерфейсов с асинхронным обменом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38786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Поводя итог: если изложенные изыскания несколько расширят понимание арсенала доступных средств и направлений развития – это уже победа.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28295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Поводя итог: если изложенные изыскания несколько расширят понимание арсенала доступных средств и направлений развития – это уже победа.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  <a:p>
            <a:pPr algn="ctr"/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9514504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>
              <a:solidFill>
                <a:srgbClr val="262636"/>
              </a:solidFill>
              <a:latin typeface="+mj-lt"/>
            </a:endParaRPr>
          </a:p>
          <a:p>
            <a:pPr algn="ctr"/>
            <a:endParaRPr lang="ru-RU" sz="32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Вопросы, комментарии?</a:t>
            </a:r>
          </a:p>
        </p:txBody>
      </p:sp>
    </p:spTree>
    <p:extLst>
      <p:ext uri="{BB962C8B-B14F-4D97-AF65-F5344CB8AC3E}">
        <p14:creationId xmlns:p14="http://schemas.microsoft.com/office/powerpoint/2010/main" val="305124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2. Стабильный. Многие баги не исправляются 	годами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Слабо пригоден для </a:t>
            </a:r>
            <a:r>
              <a:rPr lang="en-US" sz="2400" dirty="0">
                <a:solidFill>
                  <a:srgbClr val="262636"/>
                </a:solidFill>
              </a:rPr>
              <a:t>workflow </a:t>
            </a:r>
            <a:r>
              <a:rPr lang="ru-RU" sz="2400" dirty="0">
                <a:solidFill>
                  <a:srgbClr val="262636"/>
                </a:solidFill>
              </a:rPr>
              <a:t>с участием 	дизайнеров – для них там нет удобных 	инструментов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4. Расползся по всему проекту, со 			  		всеми вытекающими последствиями</a:t>
            </a:r>
          </a:p>
        </p:txBody>
      </p:sp>
    </p:spTree>
    <p:extLst>
      <p:ext uri="{BB962C8B-B14F-4D97-AF65-F5344CB8AC3E}">
        <p14:creationId xmlns:p14="http://schemas.microsoft.com/office/powerpoint/2010/main" val="845757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rgbClr val="262636"/>
                </a:solidFill>
              </a:rPr>
              <a:t>Неясные перспективы внедрения фич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современного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ru-RU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Например, модули + </a:t>
            </a:r>
            <a:r>
              <a:rPr lang="en-US" sz="2400" dirty="0" err="1">
                <a:solidFill>
                  <a:srgbClr val="262636"/>
                </a:solidFill>
              </a:rPr>
              <a:t>moc</a:t>
            </a:r>
            <a:r>
              <a:rPr lang="en-US" sz="2400" dirty="0">
                <a:solidFill>
                  <a:srgbClr val="262636"/>
                </a:solidFill>
              </a:rPr>
              <a:t> = ?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8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rgbClr val="262636"/>
                </a:solidFill>
              </a:rPr>
              <a:t>Неясные перспективы внедрения фич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современного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ru-RU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Например, модули + </a:t>
            </a:r>
            <a:r>
              <a:rPr lang="en-US" sz="2400" dirty="0" err="1">
                <a:solidFill>
                  <a:srgbClr val="262636"/>
                </a:solidFill>
              </a:rPr>
              <a:t>moc</a:t>
            </a:r>
            <a:r>
              <a:rPr lang="en-US" sz="2400" dirty="0">
                <a:solidFill>
                  <a:srgbClr val="262636"/>
                </a:solidFill>
              </a:rPr>
              <a:t> = ?</a:t>
            </a:r>
            <a:endParaRPr lang="ru-RU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6. Есть определённые проблемы, связанные с графикой – запрятанный цикл перерисовок, трудности со скинами.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1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Какие альтернативы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Qt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Qt </a:t>
            </a:r>
            <a:r>
              <a:rPr lang="ru-RU" sz="2400" dirty="0">
                <a:solidFill>
                  <a:srgbClr val="262636"/>
                </a:solidFill>
              </a:rPr>
              <a:t>предоставляет т.н.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retained GUI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В то же время концепция приложения, которое рендерит картинку и навешивает </a:t>
            </a:r>
            <a:r>
              <a:rPr lang="en-US" sz="2400" dirty="0">
                <a:solidFill>
                  <a:srgbClr val="262636"/>
                </a:solidFill>
              </a:rPr>
              <a:t>UI - </a:t>
            </a:r>
            <a:r>
              <a:rPr lang="ru-RU" sz="2400" dirty="0">
                <a:solidFill>
                  <a:srgbClr val="262636"/>
                </a:solidFill>
              </a:rPr>
              <a:t>естественным образом вписывается в концепцию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Immediate-Mode 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29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Какие альтернативы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Qt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Qt </a:t>
            </a:r>
            <a:r>
              <a:rPr lang="ru-RU" sz="2400" dirty="0">
                <a:solidFill>
                  <a:srgbClr val="262636"/>
                </a:solidFill>
              </a:rPr>
              <a:t>предоставляет т.н.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retained GUI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В то же время концепция приложения, которое рендерит картинку и навешивает </a:t>
            </a:r>
            <a:r>
              <a:rPr lang="en-US" sz="2400" dirty="0">
                <a:solidFill>
                  <a:srgbClr val="262636"/>
                </a:solidFill>
              </a:rPr>
              <a:t>UI - </a:t>
            </a:r>
            <a:r>
              <a:rPr lang="ru-RU" sz="2400" dirty="0">
                <a:solidFill>
                  <a:srgbClr val="262636"/>
                </a:solidFill>
              </a:rPr>
              <a:t>естественным образом вписывается в концепцию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Immediate-Mode 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Да, это вот это, с перерисовкой каждый кадр. 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66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Какие альтернативы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Qt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Qt </a:t>
            </a:r>
            <a:r>
              <a:rPr lang="ru-RU" sz="2400" dirty="0">
                <a:solidFill>
                  <a:srgbClr val="262636"/>
                </a:solidFill>
              </a:rPr>
              <a:t>предоставляет т.н.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retained GUI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В то же время концепция приложения, которое рендерит картинку и навешивает </a:t>
            </a:r>
            <a:r>
              <a:rPr lang="en-US" sz="2400" dirty="0">
                <a:solidFill>
                  <a:srgbClr val="262636"/>
                </a:solidFill>
              </a:rPr>
              <a:t>UI - </a:t>
            </a:r>
            <a:r>
              <a:rPr lang="ru-RU" sz="2400" dirty="0">
                <a:solidFill>
                  <a:srgbClr val="262636"/>
                </a:solidFill>
              </a:rPr>
              <a:t>естественным образом вписывается в концепцию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Immediate-Mode 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Да, это вот это, с перерисовкой каждый кадр. Оптимизированные фреймворки отправляют на </a:t>
            </a:r>
            <a:r>
              <a:rPr lang="en-US" sz="2400" dirty="0">
                <a:solidFill>
                  <a:srgbClr val="262636"/>
                </a:solidFill>
              </a:rPr>
              <a:t>GPU </a:t>
            </a:r>
            <a:r>
              <a:rPr lang="ru-RU" sz="2400" dirty="0">
                <a:solidFill>
                  <a:srgbClr val="262636"/>
                </a:solidFill>
              </a:rPr>
              <a:t>оптимизированные данные и позволяют 	оптимизированно рисовать </a:t>
            </a:r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с 	немыслимыми скоростями (поэтому часто 		используется в играх)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82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Но ведь это только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UI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Да, это только </a:t>
            </a:r>
            <a:r>
              <a:rPr lang="en-US" sz="2400" dirty="0">
                <a:solidFill>
                  <a:srgbClr val="262636"/>
                </a:solidFill>
              </a:rPr>
              <a:t>UI, </a:t>
            </a:r>
            <a:r>
              <a:rPr lang="ru-RU" sz="2400" dirty="0">
                <a:solidFill>
                  <a:srgbClr val="262636"/>
                </a:solidFill>
              </a:rPr>
              <a:t>и в этом есть определённый смысл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34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Но ведь это только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UI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Да, это только </a:t>
            </a:r>
            <a:r>
              <a:rPr lang="en-US" sz="2400" dirty="0">
                <a:solidFill>
                  <a:srgbClr val="262636"/>
                </a:solidFill>
              </a:rPr>
              <a:t>UI, </a:t>
            </a:r>
            <a:r>
              <a:rPr lang="ru-RU" sz="2400" dirty="0">
                <a:solidFill>
                  <a:srgbClr val="262636"/>
                </a:solidFill>
              </a:rPr>
              <a:t>и в этом есть определённый смысл: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может быть реализован как плагин к бизнес-логике. В любой момент его можно заменить – веб, </a:t>
            </a:r>
            <a:r>
              <a:rPr lang="en-US" sz="2400" dirty="0">
                <a:solidFill>
                  <a:srgbClr val="262636"/>
                </a:solidFill>
              </a:rPr>
              <a:t>native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en-US" sz="2400" dirty="0">
                <a:solidFill>
                  <a:srgbClr val="262636"/>
                </a:solidFill>
              </a:rPr>
              <a:t>etc.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7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Но ведь это только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UI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Да, это только </a:t>
            </a:r>
            <a:r>
              <a:rPr lang="en-US" sz="2400" dirty="0">
                <a:solidFill>
                  <a:srgbClr val="262636"/>
                </a:solidFill>
              </a:rPr>
              <a:t>UI, </a:t>
            </a:r>
            <a:r>
              <a:rPr lang="ru-RU" sz="2400" dirty="0">
                <a:solidFill>
                  <a:srgbClr val="262636"/>
                </a:solidFill>
              </a:rPr>
              <a:t>и в этом есть определённый смысл: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может быть реализован как плагин к бизнес-логике. В любой момент его можно заменить – веб, </a:t>
            </a:r>
            <a:r>
              <a:rPr lang="en-US" sz="2400" dirty="0">
                <a:solidFill>
                  <a:srgbClr val="262636"/>
                </a:solidFill>
              </a:rPr>
              <a:t>native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en-US" sz="2400" dirty="0">
                <a:solidFill>
                  <a:srgbClr val="262636"/>
                </a:solidFill>
              </a:rPr>
              <a:t>etc.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О-о-о, разговоры об архитектуре…</a:t>
            </a:r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, носит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A8B54CB2-2CD1-4E83-9355-637B29FD92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4" y="4483354"/>
            <a:ext cx="3095625" cy="17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8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0545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3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78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Проектирование на основе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компонентов и интерфейсов:</a:t>
            </a: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87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Проектирование на основе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компонентов и интерфейсов:</a:t>
            </a:r>
          </a:p>
          <a:p>
            <a:pPr lvl="1"/>
            <a:r>
              <a:rPr lang="ru-RU" sz="2400" dirty="0">
                <a:solidFill>
                  <a:srgbClr val="262636"/>
                </a:solidFill>
              </a:rPr>
              <a:t>продуманная архитектура без циклических зависимостей</a:t>
            </a: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94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Проектирование на основе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компонентов и интерфейсов:</a:t>
            </a:r>
          </a:p>
          <a:p>
            <a:pPr lvl="1"/>
            <a:r>
              <a:rPr lang="ru-RU" sz="2400" dirty="0">
                <a:solidFill>
                  <a:srgbClr val="262636"/>
                </a:solidFill>
              </a:rPr>
              <a:t>продуманная архитектура без циклических зависимостей</a:t>
            </a:r>
          </a:p>
          <a:p>
            <a:pPr lvl="1"/>
            <a:r>
              <a:rPr lang="ru-RU" sz="2400" dirty="0">
                <a:solidFill>
                  <a:srgbClr val="262636"/>
                </a:solidFill>
              </a:rPr>
              <a:t>	отслеживание стабильности 				компонентов, </a:t>
            </a:r>
            <a:r>
              <a:rPr lang="en-US" sz="2400" dirty="0">
                <a:solidFill>
                  <a:srgbClr val="262636"/>
                </a:solidFill>
              </a:rPr>
              <a:t>dependency-inversion</a:t>
            </a:r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2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</p:txBody>
      </p:sp>
    </p:spTree>
    <p:extLst>
      <p:ext uri="{BB962C8B-B14F-4D97-AF65-F5344CB8AC3E}">
        <p14:creationId xmlns:p14="http://schemas.microsoft.com/office/powerpoint/2010/main" val="4150120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969004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211628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3. Простота тестирования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23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3. Простота тестирования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«Разделяй и властвуй» работает всегда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2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  <a:p>
            <a:r>
              <a:rPr lang="en-US" sz="2400" dirty="0"/>
              <a:t>(</a:t>
            </a:r>
            <a:r>
              <a:rPr lang="ru-RU" sz="2400" dirty="0"/>
              <a:t>да, мы рисуем карты с помощью </a:t>
            </a:r>
            <a:r>
              <a:rPr lang="en-US" sz="2400" dirty="0"/>
              <a:t>OpenGL)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93179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3. Простота тестирования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«Разделяй и властвуй» работает всегда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Обмен данными через интерфейсы – это хорошо. А как бы сделать так, чтобы было асинхронно, удобно, ну и вообще 21 век на дворе…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07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58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</p:txBody>
      </p:sp>
    </p:spTree>
    <p:extLst>
      <p:ext uri="{BB962C8B-B14F-4D97-AF65-F5344CB8AC3E}">
        <p14:creationId xmlns:p14="http://schemas.microsoft.com/office/powerpoint/2010/main" val="3656893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921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предназначенные, например, для журналирования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28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предназначенные, например, для журналирования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…из ещё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Щелчки мыши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26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предназначенные, например, для журналирования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…из ещё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Щелчки мыши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4. Нотификации…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43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предназначенные, например, для журналирования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…из ещё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Щелчки мыши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4. Нотификации…</a:t>
            </a:r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текст, внутренний, монитор, телевидение&#10;&#10;Автоматически созданное описание">
            <a:extLst>
              <a:ext uri="{FF2B5EF4-FFF2-40B4-BE49-F238E27FC236}">
                <a16:creationId xmlns:a16="http://schemas.microsoft.com/office/drawing/2014/main" id="{6C9E7007-AE7B-4DF4-9623-AA64EFFCD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899" y="4240389"/>
            <a:ext cx="3231751" cy="201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18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Поток транслируется «наблюдаемым источником». На источник можно подписаться. 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16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Поток транслируется «наблюдаемым источником». На источник можно подписаться. 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Подписка – объект или функция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которые что-то делают с поступающими данными: пишут в файл, реагируют на щелчок мыши, обновляют карту по сигналу завершения обновления…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7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  <a:p>
            <a:r>
              <a:rPr lang="en-US" sz="2400" dirty="0"/>
              <a:t>(</a:t>
            </a:r>
            <a:r>
              <a:rPr lang="ru-RU" sz="2400" dirty="0"/>
              <a:t>да, мы рисуем карты с помощью </a:t>
            </a:r>
            <a:r>
              <a:rPr lang="en-US" sz="2400" dirty="0"/>
              <a:t>OpenGL)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И что, сейчас будут призывы</a:t>
            </a:r>
          </a:p>
          <a:p>
            <a:r>
              <a:rPr lang="ru-RU" sz="2400" dirty="0"/>
              <a:t>всё переделать?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	</a:t>
            </a:r>
          </a:p>
        </p:txBody>
      </p:sp>
      <p:pic>
        <p:nvPicPr>
          <p:cNvPr id="61" name="Рисунок 60" descr="Изображение выглядит как человек, маленький, девочк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51D34D8E-D186-4C98-8C4D-38942E7C9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19" y="3152775"/>
            <a:ext cx="2963331" cy="16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87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Поток транслируется «наблюдаемым источником». На источник можно подписаться. 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Подписка – объект или функция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которые что-то делают с поступающими данными: пишут в файл, реагируют на щелчок мыши, обновляют карту по сигналу завершения обновления…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А что такое есть в с++ для реализации парадигмы реактивного программирования?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44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65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</p:txBody>
      </p:sp>
    </p:spTree>
    <p:extLst>
      <p:ext uri="{BB962C8B-B14F-4D97-AF65-F5344CB8AC3E}">
        <p14:creationId xmlns:p14="http://schemas.microsoft.com/office/powerpoint/2010/main" val="3849700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Статус библиотеки неясен, поддержка нестабильна</a:t>
            </a:r>
          </a:p>
        </p:txBody>
      </p:sp>
    </p:spTree>
    <p:extLst>
      <p:ext uri="{BB962C8B-B14F-4D97-AF65-F5344CB8AC3E}">
        <p14:creationId xmlns:p14="http://schemas.microsoft.com/office/powerpoint/2010/main" val="778889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Статус библиотеки неясен, поддержка нестабильна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Документация скудна и чрезвычайно фрагментирована. Нестандартные кейсы превращаются в боль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16982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Статус библиотеки неясен, поддержка нестабильна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Документация скудна и чрезвычайно фрагментирована. Нестандартные кейсы превращаются в боль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Многопоточная модель заимствована из 	</a:t>
            </a:r>
            <a:r>
              <a:rPr lang="en-US" sz="2400" dirty="0">
                <a:solidFill>
                  <a:srgbClr val="262636"/>
                </a:solidFill>
              </a:rPr>
              <a:t>Java, </a:t>
            </a:r>
            <a:r>
              <a:rPr lang="ru-RU" sz="2400" dirty="0">
                <a:solidFill>
                  <a:srgbClr val="262636"/>
                </a:solidFill>
              </a:rPr>
              <a:t>и это сильно дезориентирует и 	ограничивает</a:t>
            </a:r>
          </a:p>
        </p:txBody>
      </p:sp>
    </p:spTree>
    <p:extLst>
      <p:ext uri="{BB962C8B-B14F-4D97-AF65-F5344CB8AC3E}">
        <p14:creationId xmlns:p14="http://schemas.microsoft.com/office/powerpoint/2010/main" val="3962420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85649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</a:t>
            </a:r>
            <a:r>
              <a:rPr lang="en-US" sz="1000" dirty="0">
                <a:solidFill>
                  <a:srgbClr val="262636"/>
                </a:solidFill>
              </a:rPr>
              <a:t>tiny-</a:t>
            </a:r>
            <a:r>
              <a:rPr lang="en-US" sz="1000" dirty="0" err="1">
                <a:solidFill>
                  <a:srgbClr val="262636"/>
                </a:solidFill>
              </a:rPr>
              <a:t>rx</a:t>
            </a:r>
            <a:r>
              <a:rPr lang="en-US" sz="1000" dirty="0">
                <a:solidFill>
                  <a:srgbClr val="262636"/>
                </a:solidFill>
              </a:rPr>
              <a:t>, </a:t>
            </a:r>
            <a:r>
              <a:rPr lang="ru-RU" sz="1000" dirty="0">
                <a:solidFill>
                  <a:srgbClr val="262636"/>
                </a:solidFill>
              </a:rPr>
              <a:t>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19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</a:t>
            </a:r>
            <a:r>
              <a:rPr lang="en-US" sz="1000" dirty="0">
                <a:solidFill>
                  <a:srgbClr val="262636"/>
                </a:solidFill>
              </a:rPr>
              <a:t>tiny-</a:t>
            </a:r>
            <a:r>
              <a:rPr lang="en-US" sz="1000" dirty="0" err="1">
                <a:solidFill>
                  <a:srgbClr val="262636"/>
                </a:solidFill>
              </a:rPr>
              <a:t>rx</a:t>
            </a:r>
            <a:r>
              <a:rPr lang="en-US" sz="1000" dirty="0">
                <a:solidFill>
                  <a:srgbClr val="262636"/>
                </a:solidFill>
              </a:rPr>
              <a:t>, </a:t>
            </a:r>
            <a:r>
              <a:rPr lang="ru-RU" sz="1000" dirty="0">
                <a:solidFill>
                  <a:srgbClr val="262636"/>
                </a:solidFill>
              </a:rPr>
              <a:t>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15970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</a:t>
            </a:r>
            <a:r>
              <a:rPr lang="en-US" sz="1000" dirty="0">
                <a:solidFill>
                  <a:srgbClr val="262636"/>
                </a:solidFill>
              </a:rPr>
              <a:t>tiny-</a:t>
            </a:r>
            <a:r>
              <a:rPr lang="en-US" sz="1000" dirty="0" err="1">
                <a:solidFill>
                  <a:srgbClr val="262636"/>
                </a:solidFill>
              </a:rPr>
              <a:t>rx</a:t>
            </a:r>
            <a:r>
              <a:rPr lang="en-US" sz="1000" dirty="0">
                <a:solidFill>
                  <a:srgbClr val="262636"/>
                </a:solidFill>
              </a:rPr>
              <a:t>, </a:t>
            </a:r>
            <a:r>
              <a:rPr lang="ru-RU" sz="1000" dirty="0">
                <a:solidFill>
                  <a:srgbClr val="262636"/>
                </a:solidFill>
              </a:rPr>
              <a:t>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Понятная многопоточная модель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1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  <a:p>
            <a:r>
              <a:rPr lang="en-US" sz="2400" dirty="0"/>
              <a:t>(</a:t>
            </a:r>
            <a:r>
              <a:rPr lang="ru-RU" sz="2400" dirty="0"/>
              <a:t>да, мы рисуем карты с помощью </a:t>
            </a:r>
            <a:r>
              <a:rPr lang="en-US" sz="2400" dirty="0"/>
              <a:t>OpenGL)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И что, сейчас будут призывы</a:t>
            </a:r>
          </a:p>
          <a:p>
            <a:r>
              <a:rPr lang="ru-RU" sz="2400" dirty="0"/>
              <a:t>всё переделать?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	Нет, конечно, информация</a:t>
            </a:r>
          </a:p>
          <a:p>
            <a:r>
              <a:rPr lang="ru-RU" sz="2400" dirty="0"/>
              <a:t>	к размышлению и на светлое</a:t>
            </a:r>
          </a:p>
          <a:p>
            <a:r>
              <a:rPr lang="ru-RU" sz="2400" dirty="0"/>
              <a:t>	будущее других проектов. Поехали</a:t>
            </a:r>
            <a:r>
              <a:rPr lang="en-US" sz="2400" dirty="0"/>
              <a:t>!</a:t>
            </a:r>
            <a:endParaRPr lang="ru-RU" sz="2400" dirty="0"/>
          </a:p>
        </p:txBody>
      </p:sp>
      <p:pic>
        <p:nvPicPr>
          <p:cNvPr id="61" name="Рисунок 60" descr="Изображение выглядит как человек, маленький, девочк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51D34D8E-D186-4C98-8C4D-38942E7C9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19" y="3152775"/>
            <a:ext cx="2963331" cy="16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026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</a:t>
            </a:r>
            <a:r>
              <a:rPr lang="en-US" sz="1000" dirty="0">
                <a:solidFill>
                  <a:srgbClr val="262636"/>
                </a:solidFill>
              </a:rPr>
              <a:t>tiny-</a:t>
            </a:r>
            <a:r>
              <a:rPr lang="en-US" sz="1000" dirty="0" err="1">
                <a:solidFill>
                  <a:srgbClr val="262636"/>
                </a:solidFill>
              </a:rPr>
              <a:t>rx</a:t>
            </a:r>
            <a:r>
              <a:rPr lang="en-US" sz="1000" dirty="0">
                <a:solidFill>
                  <a:srgbClr val="262636"/>
                </a:solidFill>
              </a:rPr>
              <a:t>, </a:t>
            </a:r>
            <a:r>
              <a:rPr lang="ru-RU" sz="1000" dirty="0">
                <a:solidFill>
                  <a:srgbClr val="262636"/>
                </a:solidFill>
              </a:rPr>
              <a:t>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Понятная многопоточная модель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3. Полностью (где нужно) на шаблонах, что позволяет создавать источники любых наборов любого количества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958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</a:t>
            </a:r>
            <a:r>
              <a:rPr lang="en-US" sz="1000" dirty="0">
                <a:solidFill>
                  <a:srgbClr val="262636"/>
                </a:solidFill>
              </a:rPr>
              <a:t>tiny-</a:t>
            </a:r>
            <a:r>
              <a:rPr lang="en-US" sz="1000" dirty="0" err="1">
                <a:solidFill>
                  <a:srgbClr val="262636"/>
                </a:solidFill>
              </a:rPr>
              <a:t>rx</a:t>
            </a:r>
            <a:r>
              <a:rPr lang="en-US" sz="1000" dirty="0">
                <a:solidFill>
                  <a:srgbClr val="262636"/>
                </a:solidFill>
              </a:rPr>
              <a:t>, </a:t>
            </a:r>
            <a:r>
              <a:rPr lang="ru-RU" sz="1000" dirty="0">
                <a:solidFill>
                  <a:srgbClr val="262636"/>
                </a:solidFill>
              </a:rPr>
              <a:t>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Понятная многопоточная модель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3. Полностью (где нужно) на шаблонах, что позволяет создавать источники любых наборов любого количества данных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4. </a:t>
            </a:r>
            <a:r>
              <a:rPr lang="en-US" sz="2400" dirty="0">
                <a:solidFill>
                  <a:srgbClr val="262636"/>
                </a:solidFill>
              </a:rPr>
              <a:t>All hail functional programming! </a:t>
            </a:r>
            <a:r>
              <a:rPr lang="ru-RU" sz="2400" dirty="0">
                <a:solidFill>
                  <a:srgbClr val="262636"/>
                </a:solidFill>
              </a:rPr>
              <a:t>Реализована поддержка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на поток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51823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Кто ж написал такую красоту?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					</a:t>
            </a:r>
          </a:p>
        </p:txBody>
      </p:sp>
      <p:pic>
        <p:nvPicPr>
          <p:cNvPr id="5" name="Рисунок 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DBA3060-81E0-47C9-879C-AFC4F8E6E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39" y="1950551"/>
            <a:ext cx="3354611" cy="22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2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Кто ж написал такую красоту?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ну, знаете…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					</a:t>
            </a:r>
          </a:p>
        </p:txBody>
      </p:sp>
      <p:pic>
        <p:nvPicPr>
          <p:cNvPr id="5" name="Рисунок 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DBA3060-81E0-47C9-879C-AFC4F8E6E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39" y="1950551"/>
            <a:ext cx="3354611" cy="220845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8C7390A-99EA-43C5-B105-EDA325EA0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44" y="3468136"/>
            <a:ext cx="3974036" cy="29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89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Кто ж написал такую красоту?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ну, знаете…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					  …я еще и вышивать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								могу…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DBA3060-81E0-47C9-879C-AFC4F8E6E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39" y="1950551"/>
            <a:ext cx="3354611" cy="220845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8C7390A-99EA-43C5-B105-EDA325EA0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44" y="3468136"/>
            <a:ext cx="3974036" cy="29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050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036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8767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Подписываемся на источник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subscription =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log_data_stream.subscribe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[this](std::string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   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backend_storage.store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});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9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Подписываемся на источник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subscription =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log_data_stream.subscribe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[this](std::string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   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backend_storage.store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});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Теперь, когда будет вызван код: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log_data_stream.next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(“some log record”);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выполнится лямбда-функция с параметром.</a:t>
            </a:r>
            <a:endParaRPr lang="en-US" sz="2400" dirty="0">
              <a:solidFill>
                <a:srgbClr val="262636"/>
              </a:solidFill>
            </a:endParaRP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303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Подписываемся на источник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subscription =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log_data_stream.subscribe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[this](std::string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   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backend_storage.store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});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Теперь, когда будет вызван код: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log_data_stream.next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(“some log record”);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выполнится лямбда-функция с параметром.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Кстати, можно и без лямбд - объектом класса, реализующим функции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on_next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on_end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on_error</a:t>
            </a:r>
            <a:r>
              <a:rPr lang="en-US" sz="2400" dirty="0">
                <a:solidFill>
                  <a:srgbClr val="262636"/>
                </a:solidFill>
              </a:rPr>
              <a:t> (</a:t>
            </a:r>
            <a:r>
              <a:rPr lang="ru-RU" sz="2400" dirty="0">
                <a:solidFill>
                  <a:srgbClr val="262636"/>
                </a:solidFill>
              </a:rPr>
              <a:t>для повышения читаемости кода</a:t>
            </a:r>
            <a:r>
              <a:rPr lang="en-US" sz="2400" dirty="0">
                <a:solidFill>
                  <a:srgbClr val="262636"/>
                </a:solidFill>
              </a:rPr>
              <a:t>)</a:t>
            </a:r>
            <a:endParaRPr lang="ru-RU" sz="2400" dirty="0">
              <a:solidFill>
                <a:srgbClr val="262636"/>
              </a:solidFill>
            </a:endParaRP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0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65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25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331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Встроенные функции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позволяют манипулировать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входящим потоком:</a:t>
            </a: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505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Встроенные функции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позволяют манипулировать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входящим потоком: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применить функтор к каждому элементу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фильтрация по элементам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свёртка по функтору.</a:t>
            </a: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431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Встроенные функции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позволяют манипулировать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входящим потоком: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применить функтор к каждому элементу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фильтрация по элементам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свёртка по функтору.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	</a:t>
            </a:r>
            <a:r>
              <a:rPr lang="ru-RU" sz="2400" dirty="0" err="1">
                <a:solidFill>
                  <a:srgbClr val="262636"/>
                </a:solidFill>
              </a:rPr>
              <a:t>Т.о</a:t>
            </a:r>
            <a:r>
              <a:rPr lang="ru-RU" sz="2400" dirty="0">
                <a:solidFill>
                  <a:srgbClr val="262636"/>
                </a:solidFill>
              </a:rPr>
              <a:t>. можно навешивать на поток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функции обработки и формировать 			      новые потоки.</a:t>
            </a: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176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Встроенные функции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позволяют манипулировать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входящим потоком: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применить функтор к каждому элементу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фильтрация по элементам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свёртка по функтору.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	</a:t>
            </a:r>
            <a:r>
              <a:rPr lang="ru-RU" sz="2400" dirty="0" err="1">
                <a:solidFill>
                  <a:srgbClr val="262636"/>
                </a:solidFill>
              </a:rPr>
              <a:t>Т.о</a:t>
            </a:r>
            <a:r>
              <a:rPr lang="ru-RU" sz="2400" dirty="0">
                <a:solidFill>
                  <a:srgbClr val="262636"/>
                </a:solidFill>
              </a:rPr>
              <a:t>. можно навешивать на поток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функции обработки и формировать 			      новые потоки.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И можно делать потоки из чего угодно.</a:t>
            </a: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626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 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750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984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</p:txBody>
      </p:sp>
    </p:spTree>
    <p:extLst>
      <p:ext uri="{BB962C8B-B14F-4D97-AF65-F5344CB8AC3E}">
        <p14:creationId xmlns:p14="http://schemas.microsoft.com/office/powerpoint/2010/main" val="37318062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Отдельный поток. Например, можно собрать все источники логов в один поток и писать их в файл без блокировок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SingleThreadExecutor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9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666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Отдельный поток. Например, можно собрать все источники логов в один поток и писать их в файл без блокировок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SingleThreadExecutor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Пул потоков заданной ёмкости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ThreadPoolExecutor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	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422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Отдельный поток. Например, можно собрать все источники логов в один поток и писать их в файл без блокировок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SingleThreadExecutor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Пул потоков заданной ёмкости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ThreadPoolExecutor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	</a:t>
            </a:r>
            <a:r>
              <a:rPr lang="ru-RU" sz="2400" dirty="0">
                <a:solidFill>
                  <a:srgbClr val="262636"/>
                </a:solidFill>
              </a:rPr>
              <a:t>Конечно, можно выполнять функции </a:t>
            </a:r>
            <a:r>
              <a:rPr lang="en-US" sz="2400" dirty="0">
                <a:solidFill>
                  <a:srgbClr val="262636"/>
                </a:solidFill>
              </a:rPr>
              <a:t>			          </a:t>
            </a:r>
            <a:r>
              <a:rPr lang="ru-RU" sz="2400" dirty="0">
                <a:solidFill>
                  <a:srgbClr val="262636"/>
                </a:solidFill>
              </a:rPr>
              <a:t>подписчика в текущем потоке.</a:t>
            </a:r>
          </a:p>
        </p:txBody>
      </p:sp>
    </p:spTree>
    <p:extLst>
      <p:ext uri="{BB962C8B-B14F-4D97-AF65-F5344CB8AC3E}">
        <p14:creationId xmlns:p14="http://schemas.microsoft.com/office/powerpoint/2010/main" val="37924201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другом, или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070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другом, или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«А я хочу сам решать, в каком потоке и когда вызывать обработку. Может, я хочу в цикле рендеринга это сделать»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833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другом, или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«А я хочу сам решать, в каком потоке и когда вызывать обработку. Может, я хочу в цикле рендеринга это сделать»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 descr="Изображение выглядит как человек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9F0B9535-45DB-4AAB-A375-5374A39959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91" y="3762375"/>
            <a:ext cx="3674534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69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другом, или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«А я хочу сам решать, в каком потоке и когда вызывать обработку. Может, я хочу в цикле рендеринга это сделать»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Здесь поможет</a:t>
            </a:r>
          </a:p>
          <a:p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RunLoopExecutor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 descr="Изображение выглядит как человек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9F0B9535-45DB-4AAB-A375-5374A39959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91" y="3762375"/>
            <a:ext cx="3674534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800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354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Есть! Пригодное для промышленного применения решение –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268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Есть! Пригодное для промышленного применения решение –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В отличие от многих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фреймворков – позволяет без вопросов хранить данные между перерисовками. Почти как в </a:t>
            </a:r>
            <a:r>
              <a:rPr lang="en-US" sz="2400" dirty="0">
                <a:solidFill>
                  <a:srgbClr val="262636"/>
                </a:solidFill>
              </a:rPr>
              <a:t>Retained UI</a:t>
            </a:r>
            <a:endParaRPr lang="ru-RU" sz="2400" dirty="0">
              <a:solidFill>
                <a:srgbClr val="262636"/>
              </a:solidFill>
            </a:endParaRP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635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Есть! Пригодное для промышленного применения решение –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В отличие от многих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фреймворков – позволяет без вопросов хранить данные между перерисовками. Почти как в </a:t>
            </a:r>
            <a:r>
              <a:rPr lang="en-US" sz="2400" dirty="0">
                <a:solidFill>
                  <a:srgbClr val="262636"/>
                </a:solidFill>
              </a:rPr>
              <a:t>Retained UI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Удобный и понятный механизм обработки событий. Обработаем выбор пункта списка:</a:t>
            </a:r>
          </a:p>
          <a:p>
            <a:r>
              <a:rPr lang="ru-RU" sz="2400" dirty="0">
                <a:solidFill>
                  <a:srgbClr val="262636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skin_combo_box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_-&gt;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SelectionChanged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 += [this]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BaseComponent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 </a:t>
            </a:r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sender, const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SelectionChangedEventArgs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&amp; e)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OnSkinSelected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(sender, e);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};</a:t>
            </a: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7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90961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373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4. Поддержка паттерна </a:t>
            </a:r>
            <a:r>
              <a:rPr lang="en-US" sz="2400" dirty="0">
                <a:solidFill>
                  <a:srgbClr val="262636"/>
                </a:solidFill>
              </a:rPr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14118735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4. Поддержка паттерна </a:t>
            </a:r>
            <a:r>
              <a:rPr lang="en-US" sz="2400" dirty="0">
                <a:solidFill>
                  <a:srgbClr val="262636"/>
                </a:solidFill>
              </a:rPr>
              <a:t>MVVM</a:t>
            </a:r>
          </a:p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</a:rPr>
              <a:t>Найдено недостающее звено для эволюции дизайнеров в активных участников процесса разработки!</a:t>
            </a:r>
            <a:r>
              <a:rPr lang="ru-RU" sz="2400" dirty="0">
                <a:solidFill>
                  <a:srgbClr val="262636"/>
                </a:solidFill>
              </a:rPr>
              <a:t> Декларативный язык </a:t>
            </a:r>
            <a:r>
              <a:rPr lang="en-US" sz="2400" dirty="0">
                <a:solidFill>
                  <a:srgbClr val="262636"/>
                </a:solidFill>
              </a:rPr>
              <a:t>XAML </a:t>
            </a:r>
            <a:r>
              <a:rPr lang="ru-RU" sz="2400" dirty="0">
                <a:solidFill>
                  <a:srgbClr val="262636"/>
                </a:solidFill>
              </a:rPr>
              <a:t>для описания как </a:t>
            </a:r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целиком, так и отдельных компонентов.</a:t>
            </a:r>
          </a:p>
        </p:txBody>
      </p:sp>
    </p:spTree>
    <p:extLst>
      <p:ext uri="{BB962C8B-B14F-4D97-AF65-F5344CB8AC3E}">
        <p14:creationId xmlns:p14="http://schemas.microsoft.com/office/powerpoint/2010/main" val="471490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4. Поддержка паттерна </a:t>
            </a:r>
            <a:r>
              <a:rPr lang="en-US" sz="2400" dirty="0">
                <a:solidFill>
                  <a:srgbClr val="262636"/>
                </a:solidFill>
              </a:rPr>
              <a:t>MVVM</a:t>
            </a:r>
          </a:p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</a:rPr>
              <a:t>Найдено недостающее звено для эволюции дизайнеров в активных участников процесса разработки!</a:t>
            </a:r>
            <a:r>
              <a:rPr lang="ru-RU" sz="2400" dirty="0">
                <a:solidFill>
                  <a:srgbClr val="262636"/>
                </a:solidFill>
              </a:rPr>
              <a:t> Декларативный язык </a:t>
            </a:r>
            <a:r>
              <a:rPr lang="en-US" sz="2400" dirty="0">
                <a:solidFill>
                  <a:srgbClr val="262636"/>
                </a:solidFill>
              </a:rPr>
              <a:t>XAML </a:t>
            </a:r>
            <a:r>
              <a:rPr lang="ru-RU" sz="2400" dirty="0">
                <a:solidFill>
                  <a:srgbClr val="262636"/>
                </a:solidFill>
              </a:rPr>
              <a:t>для описания как </a:t>
            </a:r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целиком, так и отдельных компонентов.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Лучший в своём классе редактор интерфейсов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Microsoft Blend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никого не оставит равнодушным.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070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Визуальное редактирование + текстовый редактор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 descr="Изображение выглядит как текст, компьютер, монитор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F2F430FB-70EB-4F56-AF3C-197576FA2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06" y="1962072"/>
            <a:ext cx="5732994" cy="342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438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Визуальное редактирование + текстовый редактор</a:t>
            </a:r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				</a:t>
            </a:r>
            <a:r>
              <a:rPr lang="ru-RU" sz="2400" dirty="0">
                <a:solidFill>
                  <a:srgbClr val="262636"/>
                </a:solidFill>
              </a:rPr>
              <a:t>Богатый набор компонентов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 descr="Изображение выглядит как текст, компьютер, монитор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F2F430FB-70EB-4F56-AF3C-197576FA2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06" y="1962072"/>
            <a:ext cx="5732994" cy="342609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FBE556-5F76-407E-A245-20970DBE3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34" y="2416402"/>
            <a:ext cx="23241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78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ещё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это проверенное боевое решение, и легко встраивается во всё, что только можно</a:t>
            </a:r>
            <a:r>
              <a:rPr lang="en-US" sz="2400" dirty="0">
                <a:solidFill>
                  <a:srgbClr val="262636"/>
                </a:solidFill>
              </a:rPr>
              <a:t>. OpenGL, DirectX, </a:t>
            </a:r>
            <a:r>
              <a:rPr lang="ru-RU" sz="2400" dirty="0">
                <a:solidFill>
                  <a:srgbClr val="262636"/>
                </a:solidFill>
              </a:rPr>
              <a:t>всевозможные игровые движки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836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Сочетая архитектурные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приёмы, и используя библиотеки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, удалось на скорую руку сделать </a:t>
            </a:r>
            <a:r>
              <a:rPr lang="en-US" sz="2400" dirty="0">
                <a:solidFill>
                  <a:srgbClr val="262636"/>
                </a:solidFill>
              </a:rPr>
              <a:t>Proof-Of-Concept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949412-CDEF-4E61-BEA2-9FF29373C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101" y="2670164"/>
            <a:ext cx="4707549" cy="3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297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карты, простой </a:t>
            </a:r>
            <a:r>
              <a:rPr lang="en-US" sz="2400" dirty="0">
                <a:solidFill>
                  <a:srgbClr val="262636"/>
                </a:solidFill>
              </a:rPr>
              <a:t>UI,</a:t>
            </a:r>
            <a:r>
              <a:rPr lang="ru-RU" sz="2400" dirty="0">
                <a:solidFill>
                  <a:srgbClr val="262636"/>
                </a:solidFill>
              </a:rPr>
              <a:t>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  <a:endParaRPr lang="ru-RU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805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карты, простой </a:t>
            </a:r>
            <a:r>
              <a:rPr lang="en-US" sz="2400" dirty="0">
                <a:solidFill>
                  <a:srgbClr val="262636"/>
                </a:solidFill>
              </a:rPr>
              <a:t>UI,</a:t>
            </a:r>
            <a:r>
              <a:rPr lang="ru-RU" sz="2400" dirty="0">
                <a:solidFill>
                  <a:srgbClr val="262636"/>
                </a:solidFill>
              </a:rPr>
              <a:t>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(поток)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5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2. Стабильный. Многие баги не исправляются 	годами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54967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карты, простой </a:t>
            </a:r>
            <a:r>
              <a:rPr lang="en-US" sz="2400" dirty="0">
                <a:solidFill>
                  <a:srgbClr val="262636"/>
                </a:solidFill>
              </a:rPr>
              <a:t>UI,</a:t>
            </a:r>
            <a:r>
              <a:rPr lang="ru-RU" sz="2400" dirty="0">
                <a:solidFill>
                  <a:srgbClr val="262636"/>
                </a:solidFill>
              </a:rPr>
              <a:t>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(поток)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– логгер </a:t>
            </a:r>
            <a:r>
              <a:rPr lang="ru-RU" sz="2400" dirty="0" err="1">
                <a:solidFill>
                  <a:srgbClr val="262636"/>
                </a:solidFill>
              </a:rPr>
              <a:t>журналирует</a:t>
            </a:r>
            <a:r>
              <a:rPr lang="ru-RU" sz="2400" dirty="0">
                <a:solidFill>
                  <a:srgbClr val="262636"/>
                </a:solidFill>
              </a:rPr>
              <a:t> их в файл</a:t>
            </a:r>
          </a:p>
        </p:txBody>
      </p:sp>
    </p:spTree>
    <p:extLst>
      <p:ext uri="{BB962C8B-B14F-4D97-AF65-F5344CB8AC3E}">
        <p14:creationId xmlns:p14="http://schemas.microsoft.com/office/powerpoint/2010/main" val="23712986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карты, простой </a:t>
            </a:r>
            <a:r>
              <a:rPr lang="en-US" sz="2400" dirty="0">
                <a:solidFill>
                  <a:srgbClr val="262636"/>
                </a:solidFill>
              </a:rPr>
              <a:t>UI,</a:t>
            </a:r>
            <a:r>
              <a:rPr lang="ru-RU" sz="2400" dirty="0">
                <a:solidFill>
                  <a:srgbClr val="262636"/>
                </a:solidFill>
              </a:rPr>
              <a:t>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(поток)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– логгер </a:t>
            </a:r>
            <a:r>
              <a:rPr lang="ru-RU" sz="2400" dirty="0" err="1">
                <a:solidFill>
                  <a:srgbClr val="262636"/>
                </a:solidFill>
              </a:rPr>
              <a:t>журналирует</a:t>
            </a:r>
            <a:r>
              <a:rPr lang="ru-RU" sz="2400" dirty="0">
                <a:solidFill>
                  <a:srgbClr val="262636"/>
                </a:solidFill>
              </a:rPr>
              <a:t> их в файл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- </a:t>
            </a:r>
            <a:r>
              <a:rPr lang="en-US" sz="2400" dirty="0" err="1">
                <a:solidFill>
                  <a:srgbClr val="262636"/>
                </a:solidFill>
              </a:rPr>
              <a:t>NmeaProcessor</a:t>
            </a:r>
            <a:r>
              <a:rPr lang="ru-RU" sz="2400" dirty="0">
                <a:solidFill>
                  <a:srgbClr val="262636"/>
                </a:solidFill>
              </a:rPr>
              <a:t> обрабатывает, и формирует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два других потока – один с неизменными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сообщениями, другой – с координатами </a:t>
            </a:r>
            <a:r>
              <a:rPr lang="en-US" sz="2400" dirty="0" err="1">
                <a:solidFill>
                  <a:srgbClr val="262636"/>
                </a:solidFill>
              </a:rPr>
              <a:t>lat</a:t>
            </a:r>
            <a:r>
              <a:rPr lang="en-US" sz="2400" dirty="0">
                <a:solidFill>
                  <a:srgbClr val="262636"/>
                </a:solidFill>
              </a:rPr>
              <a:t>, 	</a:t>
            </a:r>
            <a:r>
              <a:rPr lang="en-US" sz="2400" dirty="0" err="1">
                <a:solidFill>
                  <a:srgbClr val="262636"/>
                </a:solidFill>
              </a:rPr>
              <a:t>lon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Эти данные выводятся на </a:t>
            </a:r>
            <a:r>
              <a:rPr lang="en-US" sz="2400" dirty="0">
                <a:solidFill>
                  <a:srgbClr val="262636"/>
                </a:solidFill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3814256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карты, простой </a:t>
            </a:r>
            <a:r>
              <a:rPr lang="en-US" sz="2400" dirty="0">
                <a:solidFill>
                  <a:srgbClr val="262636"/>
                </a:solidFill>
              </a:rPr>
              <a:t>UI,</a:t>
            </a:r>
            <a:r>
              <a:rPr lang="ru-RU" sz="2400" dirty="0">
                <a:solidFill>
                  <a:srgbClr val="262636"/>
                </a:solidFill>
              </a:rPr>
              <a:t>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(поток)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– логгер </a:t>
            </a:r>
            <a:r>
              <a:rPr lang="ru-RU" sz="2400" dirty="0" err="1">
                <a:solidFill>
                  <a:srgbClr val="262636"/>
                </a:solidFill>
              </a:rPr>
              <a:t>журналирует</a:t>
            </a:r>
            <a:r>
              <a:rPr lang="ru-RU" sz="2400" dirty="0">
                <a:solidFill>
                  <a:srgbClr val="262636"/>
                </a:solidFill>
              </a:rPr>
              <a:t> их в файл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- </a:t>
            </a:r>
            <a:r>
              <a:rPr lang="en-US" sz="2400" dirty="0" err="1">
                <a:solidFill>
                  <a:srgbClr val="262636"/>
                </a:solidFill>
              </a:rPr>
              <a:t>NmeaProcessor</a:t>
            </a:r>
            <a:r>
              <a:rPr lang="ru-RU" sz="2400" dirty="0">
                <a:solidFill>
                  <a:srgbClr val="262636"/>
                </a:solidFill>
              </a:rPr>
              <a:t> обрабатывает, и формирует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два других потока – один с неизменными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сообщениями, другой – с координатами </a:t>
            </a:r>
            <a:r>
              <a:rPr lang="en-US" sz="2400" dirty="0" err="1">
                <a:solidFill>
                  <a:srgbClr val="262636"/>
                </a:solidFill>
              </a:rPr>
              <a:t>lat</a:t>
            </a:r>
            <a:r>
              <a:rPr lang="en-US" sz="2400" dirty="0">
                <a:solidFill>
                  <a:srgbClr val="262636"/>
                </a:solidFill>
              </a:rPr>
              <a:t>, 	</a:t>
            </a:r>
            <a:r>
              <a:rPr lang="en-US" sz="2400" dirty="0" err="1">
                <a:solidFill>
                  <a:srgbClr val="262636"/>
                </a:solidFill>
              </a:rPr>
              <a:t>lon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Эти данные выводятся на </a:t>
            </a:r>
            <a:r>
              <a:rPr lang="en-US" sz="2400" dirty="0">
                <a:solidFill>
                  <a:srgbClr val="262636"/>
                </a:solidFill>
              </a:rPr>
              <a:t>UI</a:t>
            </a:r>
          </a:p>
          <a:p>
            <a:r>
              <a:rPr lang="en-US" sz="2400" dirty="0">
                <a:solidFill>
                  <a:srgbClr val="262636"/>
                </a:solidFill>
              </a:rPr>
              <a:t>2. </a:t>
            </a:r>
            <a:r>
              <a:rPr lang="ru-RU" sz="2400" dirty="0">
                <a:solidFill>
                  <a:srgbClr val="262636"/>
                </a:solidFill>
              </a:rPr>
              <a:t>Источник записей в лог из </a:t>
            </a:r>
            <a:r>
              <a:rPr lang="en-US" sz="2400" dirty="0">
                <a:solidFill>
                  <a:srgbClr val="262636"/>
                </a:solidFill>
              </a:rPr>
              <a:t>UI</a:t>
            </a:r>
            <a:r>
              <a:rPr lang="ru-RU" sz="2400" dirty="0">
                <a:solidFill>
                  <a:srgbClr val="262636"/>
                </a:solidFill>
              </a:rPr>
              <a:t>, и подписчик в компоненте журналирования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4866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3. Источник данных - поток координат - позиция мыши в окне, и подписчик, выводящий координаты на экран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30018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3. Источник данных - поток координат - позиция мыши в окне, и подписчик, выводящий координаты на экран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4. Смена скинов (светлый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/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тёмный) на лету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04759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3. Источник данных - поток координат - позиция мыши в окне, и подписчик, выводящий координаты на экран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4. Смена скинов (светлый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/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тёмный) на лету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r>
              <a:rPr lang="en-US" sz="2400" dirty="0">
                <a:solidFill>
                  <a:srgbClr val="262636"/>
                </a:solidFill>
                <a:latin typeface="+mj-lt"/>
              </a:rPr>
              <a:t>5.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Сделан реестр динамически загружаемых объектов с тривиальной реализацией (потому что это удобно)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72780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3. Источник данных - поток координат - позиция мыши в окне, и подписчик, выводящий координаты на экран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4. Смена скинов (светлый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/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тёмный) на лету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r>
              <a:rPr lang="en-US" sz="2400" dirty="0">
                <a:solidFill>
                  <a:srgbClr val="262636"/>
                </a:solidFill>
                <a:latin typeface="+mj-lt"/>
              </a:rPr>
              <a:t>5.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Сделан реестр динамически загружаемых объектов с тривиальной реализацией</a:t>
            </a:r>
            <a:r>
              <a:rPr lang="ru-RU" sz="2400" dirty="0">
                <a:solidFill>
                  <a:srgbClr val="262636"/>
                </a:solidFill>
              </a:rPr>
              <a:t> (потому что это удобно)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Как видно из описания, с помощью потоков, реализован обмен между всеми слоями 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(BE, BL, UI)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. 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GUI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подключён как плагин, а в логгере нет блокировок за счёт выделения отдельного потока.</a:t>
            </a:r>
          </a:p>
        </p:txBody>
      </p:sp>
    </p:spTree>
    <p:extLst>
      <p:ext uri="{BB962C8B-B14F-4D97-AF65-F5344CB8AC3E}">
        <p14:creationId xmlns:p14="http://schemas.microsoft.com/office/powerpoint/2010/main" val="385872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Понятно, что это лишь концепт преодоления объективных проблем текущих реализаций, однако он закладывает: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215940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Понятно, что это лишь концепт преодоления объективных проблем текущих реализаций, однако он закладывает: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- правильное разделение сущностей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588438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Понятно, что это лишь концепт преодоления объективных проблем текущих реализаций, однако он закладывает: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- правильное разделение сущностей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- отсрочку принятия решений по выбору библиотек (и снижение затрат на замену) вследствие ослабления взаимосвязей между компонентами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1329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770</TotalTime>
  <Words>4278</Words>
  <Application>Microsoft Office PowerPoint</Application>
  <PresentationFormat>Экран (4:3)</PresentationFormat>
  <Paragraphs>669</Paragraphs>
  <Slides>103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103</vt:i4>
      </vt:variant>
    </vt:vector>
  </HeadingPairs>
  <TitlesOfParts>
    <vt:vector size="109" baseType="lpstr">
      <vt:lpstr>Arial</vt:lpstr>
      <vt:lpstr>Calibri</vt:lpstr>
      <vt:lpstr>Century Gothic</vt:lpstr>
      <vt:lpstr>Consolas</vt:lpstr>
      <vt:lpstr>Wingdings 3</vt:lpstr>
      <vt:lpstr>Совет директоров</vt:lpstr>
      <vt:lpstr>Реактивный подход</vt:lpstr>
      <vt:lpstr>О чём это вообще? </vt:lpstr>
      <vt:lpstr>О чём это вообще? </vt:lpstr>
      <vt:lpstr>О чём это вообще? </vt:lpstr>
      <vt:lpstr>О чём это вообще? </vt:lpstr>
      <vt:lpstr>А зачем? </vt:lpstr>
      <vt:lpstr>А зачем? </vt:lpstr>
      <vt:lpstr>А зачем? </vt:lpstr>
      <vt:lpstr>А зачем? </vt:lpstr>
      <vt:lpstr>А зачем? </vt:lpstr>
      <vt:lpstr>А зачем? </vt:lpstr>
      <vt:lpstr>А зачем? </vt:lpstr>
      <vt:lpstr>А зачем? </vt:lpstr>
      <vt:lpstr>Какие альтернативы Qt? </vt:lpstr>
      <vt:lpstr>Какие альтернативы Qt? </vt:lpstr>
      <vt:lpstr>Какие альтернативы Qt? </vt:lpstr>
      <vt:lpstr>Но ведь это только UI? </vt:lpstr>
      <vt:lpstr>Но ведь это только UI? </vt:lpstr>
      <vt:lpstr>Но ведь это только UI?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RxCpp</vt:lpstr>
      <vt:lpstr>RxCpp</vt:lpstr>
      <vt:lpstr>RxCpp</vt:lpstr>
      <vt:lpstr>RxCpp</vt:lpstr>
      <vt:lpstr>RxCpp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Serg</cp:lastModifiedBy>
  <cp:revision>88</cp:revision>
  <dcterms:created xsi:type="dcterms:W3CDTF">2016-11-18T14:12:19Z</dcterms:created>
  <dcterms:modified xsi:type="dcterms:W3CDTF">2021-02-14T13:42:57Z</dcterms:modified>
</cp:coreProperties>
</file>