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9"/>
  </p:handoutMasterIdLst>
  <p:sldIdLst>
    <p:sldId id="256" r:id="rId2"/>
    <p:sldId id="261" r:id="rId3"/>
    <p:sldId id="293" r:id="rId4"/>
    <p:sldId id="292" r:id="rId5"/>
    <p:sldId id="291" r:id="rId6"/>
    <p:sldId id="263" r:id="rId7"/>
    <p:sldId id="297" r:id="rId8"/>
    <p:sldId id="295" r:id="rId9"/>
    <p:sldId id="294" r:id="rId10"/>
    <p:sldId id="299" r:id="rId11"/>
    <p:sldId id="298" r:id="rId12"/>
    <p:sldId id="264" r:id="rId13"/>
    <p:sldId id="300" r:id="rId14"/>
    <p:sldId id="265" r:id="rId15"/>
    <p:sldId id="305" r:id="rId16"/>
    <p:sldId id="304" r:id="rId17"/>
    <p:sldId id="267" r:id="rId18"/>
    <p:sldId id="308" r:id="rId19"/>
    <p:sldId id="307" r:id="rId20"/>
    <p:sldId id="266" r:id="rId21"/>
    <p:sldId id="268" r:id="rId22"/>
    <p:sldId id="310" r:id="rId23"/>
    <p:sldId id="309" r:id="rId24"/>
    <p:sldId id="311" r:id="rId25"/>
    <p:sldId id="269" r:id="rId26"/>
    <p:sldId id="312" r:id="rId27"/>
    <p:sldId id="315" r:id="rId28"/>
    <p:sldId id="314" r:id="rId29"/>
    <p:sldId id="313" r:id="rId30"/>
    <p:sldId id="317" r:id="rId31"/>
    <p:sldId id="270" r:id="rId32"/>
    <p:sldId id="320" r:id="rId33"/>
    <p:sldId id="319" r:id="rId34"/>
    <p:sldId id="322" r:id="rId35"/>
    <p:sldId id="318" r:id="rId36"/>
    <p:sldId id="321" r:id="rId37"/>
    <p:sldId id="372" r:id="rId38"/>
    <p:sldId id="271" r:id="rId39"/>
    <p:sldId id="324" r:id="rId40"/>
    <p:sldId id="323" r:id="rId41"/>
    <p:sldId id="272" r:id="rId42"/>
    <p:sldId id="325" r:id="rId43"/>
    <p:sldId id="330" r:id="rId44"/>
    <p:sldId id="329" r:id="rId45"/>
    <p:sldId id="328" r:id="rId46"/>
    <p:sldId id="273" r:id="rId47"/>
    <p:sldId id="331" r:id="rId48"/>
    <p:sldId id="335" r:id="rId49"/>
    <p:sldId id="334" r:id="rId50"/>
    <p:sldId id="333" r:id="rId51"/>
    <p:sldId id="332" r:id="rId52"/>
    <p:sldId id="274" r:id="rId53"/>
    <p:sldId id="337" r:id="rId54"/>
    <p:sldId id="338" r:id="rId55"/>
    <p:sldId id="275" r:id="rId56"/>
    <p:sldId id="342" r:id="rId57"/>
    <p:sldId id="341" r:id="rId58"/>
    <p:sldId id="340" r:id="rId59"/>
    <p:sldId id="339" r:id="rId60"/>
    <p:sldId id="276" r:id="rId61"/>
    <p:sldId id="343" r:id="rId62"/>
    <p:sldId id="346" r:id="rId63"/>
    <p:sldId id="345" r:id="rId64"/>
    <p:sldId id="373" r:id="rId65"/>
    <p:sldId id="375" r:id="rId66"/>
    <p:sldId id="385" r:id="rId67"/>
    <p:sldId id="387" r:id="rId68"/>
    <p:sldId id="386" r:id="rId69"/>
    <p:sldId id="388" r:id="rId70"/>
    <p:sldId id="384" r:id="rId71"/>
    <p:sldId id="351" r:id="rId72"/>
    <p:sldId id="350" r:id="rId73"/>
    <p:sldId id="349" r:id="rId74"/>
    <p:sldId id="348" r:id="rId75"/>
    <p:sldId id="352" r:id="rId76"/>
    <p:sldId id="278" r:id="rId77"/>
    <p:sldId id="354" r:id="rId78"/>
    <p:sldId id="374" r:id="rId79"/>
    <p:sldId id="368" r:id="rId80"/>
    <p:sldId id="279" r:id="rId81"/>
    <p:sldId id="357" r:id="rId82"/>
    <p:sldId id="356" r:id="rId83"/>
    <p:sldId id="355" r:id="rId84"/>
    <p:sldId id="280" r:id="rId85"/>
    <p:sldId id="360" r:id="rId86"/>
    <p:sldId id="359" r:id="rId87"/>
    <p:sldId id="358" r:id="rId88"/>
    <p:sldId id="281" r:id="rId89"/>
    <p:sldId id="376" r:id="rId90"/>
    <p:sldId id="288" r:id="rId91"/>
    <p:sldId id="283" r:id="rId92"/>
    <p:sldId id="284" r:id="rId93"/>
    <p:sldId id="364" r:id="rId94"/>
    <p:sldId id="363" r:id="rId95"/>
    <p:sldId id="362" r:id="rId96"/>
    <p:sldId id="361" r:id="rId97"/>
    <p:sldId id="285" r:id="rId98"/>
    <p:sldId id="367" r:id="rId99"/>
    <p:sldId id="366" r:id="rId100"/>
    <p:sldId id="365" r:id="rId101"/>
    <p:sldId id="379" r:id="rId102"/>
    <p:sldId id="382" r:id="rId103"/>
    <p:sldId id="381" r:id="rId104"/>
    <p:sldId id="380" r:id="rId105"/>
    <p:sldId id="377" r:id="rId106"/>
    <p:sldId id="378" r:id="rId107"/>
    <p:sldId id="383" r:id="rId10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262636"/>
    <a:srgbClr val="372532"/>
    <a:srgbClr val="9E9E9E"/>
    <a:srgbClr val="332319"/>
    <a:srgbClr val="173A8D"/>
    <a:srgbClr val="003374"/>
    <a:srgbClr val="C9A093"/>
    <a:srgbClr val="F1F1F1"/>
    <a:srgbClr val="385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268FB62-2703-4635-A669-7388350E86E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25426" y="2474398"/>
            <a:ext cx="5413449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Реактивный подход</a:t>
            </a: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731E2D8-B3F7-4ADE-A947-08B0068F28B8}"/>
              </a:ext>
            </a:extLst>
          </p:cNvPr>
          <p:cNvCxnSpPr>
            <a:cxnSpLocks/>
          </p:cNvCxnSpPr>
          <p:nvPr/>
        </p:nvCxnSpPr>
        <p:spPr>
          <a:xfrm>
            <a:off x="-8019" y="866775"/>
            <a:ext cx="4572000" cy="0"/>
          </a:xfrm>
          <a:prstGeom prst="line">
            <a:avLst/>
          </a:prstGeom>
          <a:ln w="12700">
            <a:solidFill>
              <a:srgbClr val="C0C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Слабо пригоден для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5100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3. Источник данных - поток координат </a:t>
            </a:r>
            <a:r>
              <a:rPr lang="en-US" sz="2400" dirty="0">
                <a:solidFill>
                  <a:srgbClr val="262636"/>
                </a:solidFill>
              </a:rPr>
              <a:t>(x, y) </a:t>
            </a:r>
            <a:r>
              <a:rPr lang="ru-RU" sz="2400" dirty="0">
                <a:solidFill>
                  <a:srgbClr val="262636"/>
                </a:solidFill>
              </a:rPr>
              <a:t>-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</a:t>
            </a:r>
            <a:r>
              <a:rPr lang="ru-RU" sz="2400" dirty="0">
                <a:solidFill>
                  <a:srgbClr val="262636"/>
                </a:solidFill>
              </a:rPr>
              <a:t> (потому что это удобно)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Как видно из описания, с помощью потоков, реализован обмен между всеми слоями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(BE, BL, UI)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. 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GUI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подключён как плагин, а в логгере нет блокировок за счёт выделения отдельного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85872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21594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правильное разделение сущностей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58843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правильное разделение сущностей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отсрочку принятия решений по выбору библиотек (и снижение затрат на замену) вследствие ослабления взаимосвязей между компонентами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3295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Понятно, что это лишь концепт преодоления объективных проблем текущих реализаций, однако он закладывает: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правильное разделение сущностей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отсрочку принятия решений по выбору библиотек (и снижение затрат на замену) вследствие ослабления взаимосвязей между компонентами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- вообще, это любопытная концепция создания гибких интерфейсов с асинхронным обменом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878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Поводя итог: если изложенные изыскания несколько расширят понимание арсенала доступных средств и направлений развития – цель уже достигнута :)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2829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Поводя итог: если изложенные изыскания несколько расширят понимание арсенала доступных средств и направлений развития – цель уже достигнута :)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514504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rgbClr val="262636"/>
              </a:solidFill>
              <a:latin typeface="+mj-lt"/>
            </a:endParaRPr>
          </a:p>
          <a:p>
            <a:pPr algn="ctr"/>
            <a:endParaRPr lang="ru-RU" sz="32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Вопросы, комментарии?</a:t>
            </a:r>
          </a:p>
        </p:txBody>
      </p:sp>
    </p:spTree>
    <p:extLst>
      <p:ext uri="{BB962C8B-B14F-4D97-AF65-F5344CB8AC3E}">
        <p14:creationId xmlns:p14="http://schemas.microsoft.com/office/powerpoint/2010/main" val="305124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Слабо пригоден для </a:t>
            </a:r>
            <a:r>
              <a:rPr lang="en-US" sz="2400" dirty="0">
                <a:solidFill>
                  <a:srgbClr val="262636"/>
                </a:solidFill>
              </a:rPr>
              <a:t>workflow </a:t>
            </a:r>
            <a:r>
              <a:rPr lang="ru-RU" sz="2400" dirty="0">
                <a:solidFill>
                  <a:srgbClr val="262636"/>
                </a:solidFill>
              </a:rPr>
              <a:t>с участием 	дизайнеров – для них там нет удобных 	инструментов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4. Расползся по всему проекту, со 			  		всеми вытекающими последствиями</a:t>
            </a:r>
          </a:p>
        </p:txBody>
      </p:sp>
    </p:spTree>
    <p:extLst>
      <p:ext uri="{BB962C8B-B14F-4D97-AF65-F5344CB8AC3E}">
        <p14:creationId xmlns:p14="http://schemas.microsoft.com/office/powerpoint/2010/main" val="84575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rgbClr val="262636"/>
                </a:solidFill>
              </a:rPr>
              <a:t>Неясные перспективы внедрения фич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современного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ru-RU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Например, модули + </a:t>
            </a:r>
            <a:r>
              <a:rPr lang="en-US" sz="2400" dirty="0" err="1">
                <a:solidFill>
                  <a:srgbClr val="262636"/>
                </a:solidFill>
              </a:rPr>
              <a:t>moc</a:t>
            </a:r>
            <a:r>
              <a:rPr lang="en-US" sz="2400" dirty="0">
                <a:solidFill>
                  <a:srgbClr val="262636"/>
                </a:solidFill>
              </a:rPr>
              <a:t> = ?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6. Есть определённые проблемы, связанные с графикой – запрятанный цикл перерисовок, трудности со скинами.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1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9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6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Какие альтернативы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Qt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Qt </a:t>
            </a:r>
            <a:r>
              <a:rPr lang="ru-RU" sz="2400" dirty="0">
                <a:solidFill>
                  <a:srgbClr val="262636"/>
                </a:solidFill>
              </a:rPr>
              <a:t>предоставляет т.н.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retained GUI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В то же время концепция приложения, которое рендерит картинку и навешивает </a:t>
            </a:r>
            <a:r>
              <a:rPr lang="en-US" sz="2400" dirty="0">
                <a:solidFill>
                  <a:srgbClr val="262636"/>
                </a:solidFill>
              </a:rPr>
              <a:t>UI - </a:t>
            </a:r>
            <a:r>
              <a:rPr lang="ru-RU" sz="2400" dirty="0">
                <a:solidFill>
                  <a:srgbClr val="262636"/>
                </a:solidFill>
              </a:rPr>
              <a:t>естественным образом вписывается в концепцию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Immediate-Mode 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Да, это вот это, с перерисовкой каждый кадр. Оптимизированные фреймворки отправляют на </a:t>
            </a:r>
            <a:r>
              <a:rPr lang="en-US" sz="2400" dirty="0">
                <a:solidFill>
                  <a:srgbClr val="262636"/>
                </a:solidFill>
              </a:rPr>
              <a:t>GPU </a:t>
            </a:r>
            <a:r>
              <a:rPr lang="ru-RU" sz="2400" dirty="0">
                <a:solidFill>
                  <a:srgbClr val="262636"/>
                </a:solidFill>
              </a:rPr>
              <a:t>оптимизированные данные и позволяют 	оптимизированно рисовать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с 	немыслимыми скоростями (поэтому часто 		используется в играх)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2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3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7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Но ведь это только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Да, это только </a:t>
            </a:r>
            <a:r>
              <a:rPr lang="en-US" sz="2400" dirty="0">
                <a:solidFill>
                  <a:srgbClr val="262636"/>
                </a:solidFill>
              </a:rPr>
              <a:t>UI, </a:t>
            </a:r>
            <a:r>
              <a:rPr lang="ru-RU" sz="2400" dirty="0">
                <a:solidFill>
                  <a:srgbClr val="262636"/>
                </a:solidFill>
              </a:rPr>
              <a:t>и в этом есть определённый смысл: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может быть реализован как плагин к бизнес-логике. В любой момент его можно заменить – веб, </a:t>
            </a:r>
            <a:r>
              <a:rPr lang="en-US" sz="2400" dirty="0">
                <a:solidFill>
                  <a:srgbClr val="262636"/>
                </a:solidFill>
              </a:rPr>
              <a:t>native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etc.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О-о-о, разговоры об архитектуре…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носит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A8B54CB2-2CD1-4E83-9355-637B29FD9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4483354"/>
            <a:ext cx="3095625" cy="17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54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8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 заветам Роберта Мартина…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Установка на архитектуру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с разделением по слоям</a:t>
            </a:r>
          </a:p>
          <a:p>
            <a:r>
              <a:rPr lang="ru-RU" sz="2400" dirty="0">
                <a:solidFill>
                  <a:srgbClr val="262636"/>
                </a:solidFill>
              </a:rPr>
              <a:t>(горизонтально) и по </a:t>
            </a:r>
            <a:r>
              <a:rPr lang="en-US" sz="2400" dirty="0">
                <a:solidFill>
                  <a:srgbClr val="262636"/>
                </a:solidFill>
              </a:rPr>
              <a:t>use-case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(</a:t>
            </a:r>
            <a:r>
              <a:rPr lang="ru-RU" sz="2400" dirty="0">
                <a:solidFill>
                  <a:srgbClr val="262636"/>
                </a:solidFill>
              </a:rPr>
              <a:t>вертикально</a:t>
            </a:r>
            <a:r>
              <a:rPr lang="en-US" sz="2400" dirty="0">
                <a:solidFill>
                  <a:srgbClr val="262636"/>
                </a:solidFill>
              </a:rPr>
              <a:t>).</a:t>
            </a: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Проектирование на основе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компонентов и интерфейсов: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продуманная архитектура без циклических зависимостей</a:t>
            </a:r>
          </a:p>
          <a:p>
            <a:pPr lvl="1"/>
            <a:r>
              <a:rPr lang="ru-RU" sz="2400" dirty="0">
                <a:solidFill>
                  <a:srgbClr val="262636"/>
                </a:solidFill>
              </a:rPr>
              <a:t>	отслеживание стабильности 				компонентов, </a:t>
            </a:r>
            <a:r>
              <a:rPr lang="en-US" sz="2400" dirty="0">
                <a:solidFill>
                  <a:srgbClr val="262636"/>
                </a:solidFill>
              </a:rPr>
              <a:t>dependency-inversion</a:t>
            </a:r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7" name="Рисунок 6" descr="Изображение выглядит как текст, человек, внутренний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ADA31835-0297-4CAA-AB78-59DA0E668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0" y="1483895"/>
            <a:ext cx="241782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</p:txBody>
      </p:sp>
    </p:spTree>
    <p:extLst>
      <p:ext uri="{BB962C8B-B14F-4D97-AF65-F5344CB8AC3E}">
        <p14:creationId xmlns:p14="http://schemas.microsoft.com/office/powerpoint/2010/main" val="415012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96900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21162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2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3179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Архитектура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Ок, интерфейсы: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Стабильность компонентов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Независимость разработки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3. Простота тестирования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«Разделяй и властвуй» работает всегда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Обмен данными через интерфейсы – это хорошо. А как бы сделать так, чтобы было асинхронно, удобно, ну и вообще 21 век на дворе…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0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58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</p:txBody>
      </p:sp>
    </p:spTree>
    <p:extLst>
      <p:ext uri="{BB962C8B-B14F-4D97-AF65-F5344CB8AC3E}">
        <p14:creationId xmlns:p14="http://schemas.microsoft.com/office/powerpoint/2010/main" val="365689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21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2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43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Встречаем – реактивное программирование!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Всё есть поток.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Из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Источник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есть поток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чуть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Различные компоненты могут иметь потоки сообщений, предназначенные, например, для журналирования</a:t>
            </a:r>
          </a:p>
          <a:p>
            <a:r>
              <a:rPr lang="ru-R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…из ещё менее очевидного: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Щелчки мыши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4. Нотификации…</a:t>
            </a:r>
            <a:endParaRPr lang="en-US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текст, внутренний, монитор, телевидение&#10;&#10;Автоматически созданное описание">
            <a:extLst>
              <a:ext uri="{FF2B5EF4-FFF2-40B4-BE49-F238E27FC236}">
                <a16:creationId xmlns:a16="http://schemas.microsoft.com/office/drawing/2014/main" id="{6C9E7007-AE7B-4DF4-9623-AA64EFFCD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899" y="4240389"/>
            <a:ext cx="3231751" cy="20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8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16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Подписчик предоставляет объект или функцию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которые что-то делают с поступающими данными: пишут в файл, реагируют на щелчок мыши, обновляют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7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</a:t>
            </a:r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7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Реактивное программирование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Поток транслируется «наблюдаемым источником». На источник можно подписаться. 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Подписчик предоставляет объект или функцию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которые что-то делают с поступающими данными: пишут в файл, реагируют на щелчок мыши, обновляют карту по сигналу завершения обновления…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А что такое есть в с++ для реализации парадигмы реактивного программирования?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44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65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</p:txBody>
      </p:sp>
    </p:spTree>
    <p:extLst>
      <p:ext uri="{BB962C8B-B14F-4D97-AF65-F5344CB8AC3E}">
        <p14:creationId xmlns:p14="http://schemas.microsoft.com/office/powerpoint/2010/main" val="3849700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</p:txBody>
      </p:sp>
    </p:spTree>
    <p:extLst>
      <p:ext uri="{BB962C8B-B14F-4D97-AF65-F5344CB8AC3E}">
        <p14:creationId xmlns:p14="http://schemas.microsoft.com/office/powerpoint/2010/main" val="778889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69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RxCpp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62636"/>
                </a:solidFill>
              </a:rPr>
              <a:t>RxCpp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библиотека, предоставляющая поддержку реактивного программирования в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Всё, вроде бы, работает. Но…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Статус библиотеки неясен, поддержка нестабильна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Документация скудна и чрезвычайно фрагментирована. Нестандартные кейсы превращаются в боль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3. Многопоточная модель заимствована из 	</a:t>
            </a:r>
            <a:r>
              <a:rPr lang="en-US" sz="2400" dirty="0">
                <a:solidFill>
                  <a:srgbClr val="262636"/>
                </a:solidFill>
              </a:rPr>
              <a:t>Java, </a:t>
            </a:r>
            <a:r>
              <a:rPr lang="ru-RU" sz="2400" dirty="0">
                <a:solidFill>
                  <a:srgbClr val="262636"/>
                </a:solidFill>
              </a:rPr>
              <a:t>и это сильно дезориентирует и 	ограничивает</a:t>
            </a:r>
          </a:p>
        </p:txBody>
      </p:sp>
    </p:spTree>
    <p:extLst>
      <p:ext uri="{BB962C8B-B14F-4D97-AF65-F5344CB8AC3E}">
        <p14:creationId xmlns:p14="http://schemas.microsoft.com/office/powerpoint/2010/main" val="3962420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5649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1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15970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1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О чём это вообще?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Альтернативный подход к проектированию </a:t>
            </a:r>
            <a:r>
              <a:rPr lang="en-US" sz="2400" dirty="0">
                <a:solidFill>
                  <a:srgbClr val="262636"/>
                </a:solidFill>
              </a:rPr>
              <a:t>graphic-intensive </a:t>
            </a:r>
            <a:r>
              <a:rPr lang="ru-RU" sz="2400" dirty="0">
                <a:solidFill>
                  <a:srgbClr val="262636"/>
                </a:solidFill>
              </a:rPr>
              <a:t>приложений.</a:t>
            </a:r>
          </a:p>
          <a:p>
            <a:endParaRPr lang="ru-RU" sz="2400" dirty="0"/>
          </a:p>
          <a:p>
            <a:r>
              <a:rPr lang="en-US" sz="2400" dirty="0"/>
              <a:t>(</a:t>
            </a:r>
            <a:r>
              <a:rPr lang="ru-RU" sz="2400" dirty="0"/>
              <a:t>да, мы рисуем карты с помощью </a:t>
            </a:r>
            <a:r>
              <a:rPr lang="en-US" sz="2400" dirty="0"/>
              <a:t>OpenGL)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 что, сейчас будут призывы</a:t>
            </a:r>
          </a:p>
          <a:p>
            <a:r>
              <a:rPr lang="ru-RU" sz="2400" dirty="0"/>
              <a:t>всё переделать?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	Нет, конечно, информация</a:t>
            </a:r>
          </a:p>
          <a:p>
            <a:r>
              <a:rPr lang="ru-RU" sz="2400" dirty="0"/>
              <a:t>	к размышлению и на светлое</a:t>
            </a:r>
          </a:p>
          <a:p>
            <a:r>
              <a:rPr lang="ru-RU" sz="2400" dirty="0"/>
              <a:t>	будущее других проектов. Поехали</a:t>
            </a:r>
            <a:r>
              <a:rPr lang="en-US" sz="2400" dirty="0"/>
              <a:t>!</a:t>
            </a:r>
            <a:endParaRPr lang="ru-RU" sz="2400" dirty="0"/>
          </a:p>
        </p:txBody>
      </p:sp>
      <p:pic>
        <p:nvPicPr>
          <p:cNvPr id="61" name="Рисунок 60" descr="Изображение выглядит как человек, маленький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4D8E-D186-4C98-8C4D-38942E7C9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19" y="3152775"/>
            <a:ext cx="2963331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2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958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как всё хорошо начиналось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Отставить панику, встречаем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ru-RU" sz="1000" dirty="0">
                <a:solidFill>
                  <a:srgbClr val="262636"/>
                </a:solidFill>
              </a:rPr>
              <a:t>(</a:t>
            </a:r>
            <a:r>
              <a:rPr lang="en-US" sz="1000" dirty="0">
                <a:solidFill>
                  <a:srgbClr val="262636"/>
                </a:solidFill>
              </a:rPr>
              <a:t>tiny-</a:t>
            </a:r>
            <a:r>
              <a:rPr lang="en-US" sz="1000" dirty="0" err="1">
                <a:solidFill>
                  <a:srgbClr val="262636"/>
                </a:solidFill>
              </a:rPr>
              <a:t>rx</a:t>
            </a:r>
            <a:r>
              <a:rPr lang="en-US" sz="1000" dirty="0">
                <a:solidFill>
                  <a:srgbClr val="262636"/>
                </a:solidFill>
              </a:rPr>
              <a:t>, </a:t>
            </a:r>
            <a:r>
              <a:rPr lang="ru-RU" sz="1000" dirty="0">
                <a:solidFill>
                  <a:srgbClr val="262636"/>
                </a:solidFill>
              </a:rPr>
              <a:t>рабочее название)</a:t>
            </a:r>
            <a:r>
              <a:rPr lang="ru-RU" sz="2400" dirty="0">
                <a:solidFill>
                  <a:srgbClr val="262636"/>
                </a:solidFill>
              </a:rPr>
              <a:t>!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Легковесная </a:t>
            </a:r>
            <a:r>
              <a:rPr lang="en-US" sz="2400" dirty="0" err="1">
                <a:solidFill>
                  <a:srgbClr val="262636"/>
                </a:solidFill>
              </a:rPr>
              <a:t>c++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библиотечка с реализацией базовых идей реактивного программирования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Понятная многопоточная модель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3. Полностью (где нужно) на шаблонах, что позволяет создавать источники любых наборов любого количества данных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4. </a:t>
            </a:r>
            <a:r>
              <a:rPr lang="en-US" sz="2400" dirty="0">
                <a:solidFill>
                  <a:srgbClr val="262636"/>
                </a:solidFill>
              </a:rPr>
              <a:t>All hail functional programming! </a:t>
            </a:r>
            <a:r>
              <a:rPr lang="ru-RU" sz="2400" dirty="0">
                <a:solidFill>
                  <a:srgbClr val="262636"/>
                </a:solidFill>
              </a:rPr>
              <a:t>Реализована поддержка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на поток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82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</a:t>
            </a: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9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Кто ж написал такую красоту?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ну, знаете…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							  …я еще и вышивать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								могу…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DBA3060-81E0-47C9-879C-AFC4F8E6E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9" y="1950551"/>
            <a:ext cx="3354611" cy="220845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C7390A-99EA-43C5-B105-EDA325EA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4" y="3468136"/>
            <a:ext cx="3974036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5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03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76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backend_storage.store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backend_storage.store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30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Давайте посмотрим примеры кода.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Создаём источник данных для логгера:</a:t>
            </a:r>
            <a:br>
              <a:rPr lang="ru-RU" sz="2400" dirty="0">
                <a:solidFill>
                  <a:srgbClr val="262636"/>
                </a:solidFill>
              </a:rPr>
            </a:br>
            <a:r>
              <a:rPr lang="ru-RU" sz="2400" dirty="0">
                <a:solidFill>
                  <a:srgbClr val="262636"/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tirx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::Observable&lt;std::string&gt;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Подписываемся на источник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subscription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[this](std::string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backend_storage.store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log_record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Теперь, когда будет вызван код: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log_data_stream.next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(“some log record”);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выполнится лямбда-функция с параметром.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Кстати, можно и без лямбд - объектом класса, реализующим функции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on_next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on_end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on_error</a:t>
            </a:r>
            <a:r>
              <a:rPr lang="en-US" sz="2400" dirty="0">
                <a:solidFill>
                  <a:srgbClr val="262636"/>
                </a:solidFill>
              </a:rPr>
              <a:t> (</a:t>
            </a:r>
            <a:r>
              <a:rPr lang="ru-RU" sz="2400" dirty="0">
                <a:solidFill>
                  <a:srgbClr val="262636"/>
                </a:solidFill>
              </a:rPr>
              <a:t>для повышения читаемости кода</a:t>
            </a:r>
            <a:r>
              <a:rPr lang="en-US" sz="2400" dirty="0">
                <a:solidFill>
                  <a:srgbClr val="262636"/>
                </a:solidFill>
              </a:rPr>
              <a:t>)</a:t>
            </a:r>
            <a:endParaRPr lang="ru-RU" sz="2400" dirty="0">
              <a:solidFill>
                <a:srgbClr val="262636"/>
              </a:solidFill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5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5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0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31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Таким образом, можно навешивать на 			поток данных функции обработки и 				формировать новые потоки.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17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Ну, это как будто паттерн «наблюдатель»…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Не совсем, хоть и похоже.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Встроенные функции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позволяют манипулировать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входящим потоком: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применить функтор к каждому элементу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фильтрация по элементам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свёртка по функтору.</a:t>
            </a:r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Таким образом, можно навешивать на 			поток данных функции обработки и 				формировать новые потоки.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	И можно делать потоки из чего угодно.</a:t>
            </a:r>
          </a:p>
        </p:txBody>
      </p:sp>
      <p:pic>
        <p:nvPicPr>
          <p:cNvPr id="5" name="Рисунок 4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7B09B2A-B878-427D-84B2-60A3BB854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71" y="1872718"/>
            <a:ext cx="2435729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62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77857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Как это выглядит на практике: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885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77857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Как это выглядит на практике: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- отфильтруем поток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по типу сообщения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GGA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027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77857"/>
            <a:ext cx="76866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Как это выглядит на практике: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- отфильтруем поток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по типу сообщения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GGA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- выделим координаты и передадим их как поток двух пар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std::pair&lt;double, std::string&gt;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(60.31, “N”)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928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77857"/>
            <a:ext cx="768667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Как это выглядит на практике: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- отфильтруем поток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по типу сообщения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GGA</a:t>
            </a:r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- выделим координаты и передадим их как поток двух пар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std::pair&lt;double, std::string&gt;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  <a:r>
              <a:rPr lang="en-US" sz="2400" dirty="0">
                <a:solidFill>
                  <a:srgbClr val="262636"/>
                </a:solidFill>
              </a:rPr>
              <a:t>(60.31, “N”)</a:t>
            </a:r>
            <a:r>
              <a:rPr lang="ru-RU" sz="2400" dirty="0">
                <a:solidFill>
                  <a:srgbClr val="262636"/>
                </a:solidFill>
              </a:rPr>
              <a:t> 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gps_subscription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nmea_source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([](std::string sentence) {</a:t>
            </a:r>
          </a:p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const auto message_type = sentence.substr(3, 3);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message_type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== "GGA";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}).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([this](std::string sentence) {</a:t>
            </a:r>
          </a:p>
          <a:p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const auto parts = split(sentence);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auto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std::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make_pair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atof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(parts[2].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c_str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()), parts[3]);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auto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std::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make_pair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atof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(parts[4].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c_str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()), parts[5]);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//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передаём координаты, формируя данные в другом потоке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gps_data_observable.next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(std::move(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), std::move(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1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66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 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51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984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</p:txBody>
      </p:sp>
    </p:spTree>
    <p:extLst>
      <p:ext uri="{BB962C8B-B14F-4D97-AF65-F5344CB8AC3E}">
        <p14:creationId xmlns:p14="http://schemas.microsoft.com/office/powerpoint/2010/main" val="3731806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94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422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«У нас процессор 100500 ядер, а всё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виснет от обильных нотификаций, что же делать?»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Очевидно же, многопоточность.</a:t>
            </a:r>
          </a:p>
          <a:p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позволяет определить выполнение функций подписки в многопоточной манере: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Отдельный поток. Например, можно собрать все источники логов в один поток и писать их в файл без блокировок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SingleThreadExecutor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2. Пул потоков заданной ёмкости</a:t>
            </a:r>
            <a:r>
              <a:rPr lang="en-US" sz="2400" dirty="0">
                <a:solidFill>
                  <a:srgbClr val="262636"/>
                </a:solidFill>
              </a:rPr>
              <a:t> -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ThreadPoolExecutor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	</a:t>
            </a:r>
            <a:r>
              <a:rPr lang="ru-RU" sz="2400" dirty="0">
                <a:solidFill>
                  <a:srgbClr val="262636"/>
                </a:solidFill>
              </a:rPr>
              <a:t>Конечно, можно выполнять функции </a:t>
            </a:r>
            <a:r>
              <a:rPr lang="en-US" sz="2400" dirty="0">
                <a:solidFill>
                  <a:srgbClr val="262636"/>
                </a:solidFill>
              </a:rPr>
              <a:t>			          </a:t>
            </a:r>
            <a:r>
              <a:rPr lang="ru-RU" sz="2400" dirty="0">
                <a:solidFill>
                  <a:srgbClr val="262636"/>
                </a:solidFill>
              </a:rPr>
              <a:t>подписчика в текущем потоке.</a:t>
            </a:r>
          </a:p>
        </p:txBody>
      </p:sp>
    </p:spTree>
    <p:extLst>
      <p:ext uri="{BB962C8B-B14F-4D97-AF65-F5344CB8AC3E}">
        <p14:creationId xmlns:p14="http://schemas.microsoft.com/office/powerpoint/2010/main" val="37924201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070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833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9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tirx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Более того, можно назначить, например,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262636"/>
                </a:solidFill>
              </a:rPr>
              <a:t>, </a:t>
            </a:r>
            <a:r>
              <a:rPr lang="ru-RU" sz="2400" dirty="0">
                <a:solidFill>
                  <a:srgbClr val="262636"/>
                </a:solidFill>
              </a:rPr>
              <a:t>на выполнение в отдельном потоке, а саму подписку – в другом, или в пуле потоков.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«А я хочу сам решать, в каком потоке и когда вызывать обработку. Может, я хочу в цикле рендеринга это сделать»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		Здесь поможет</a:t>
            </a: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RunLoopExecutor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 descr="Изображение выглядит как челове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9F0B9535-45DB-4AAB-A375-5374A399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91" y="3762375"/>
            <a:ext cx="367453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8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9096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4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26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635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Так а что там с </a:t>
            </a:r>
            <a:r>
              <a:rPr lang="en-US" sz="2400" dirty="0">
                <a:solidFill>
                  <a:srgbClr val="262636"/>
                </a:solidFill>
              </a:rPr>
              <a:t>UI? </a:t>
            </a:r>
            <a:r>
              <a:rPr lang="ru-RU" sz="2400" dirty="0">
                <a:solidFill>
                  <a:srgbClr val="262636"/>
                </a:solidFill>
              </a:rPr>
              <a:t>Неужто страшненький </a:t>
            </a:r>
            <a:r>
              <a:rPr lang="en-US" sz="2400" dirty="0">
                <a:solidFill>
                  <a:srgbClr val="262636"/>
                </a:solidFill>
              </a:rPr>
              <a:t>Dear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?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Есть! Пригодное для промышленного применения решение –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1. В отличие от многих </a:t>
            </a:r>
            <a:r>
              <a:rPr lang="en-US" sz="2400" dirty="0" err="1">
                <a:solidFill>
                  <a:srgbClr val="262636"/>
                </a:solidFill>
              </a:rPr>
              <a:t>ImGUI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фреймворков – позволяет без вопросов хранить данные между перерисовками. Почти как в </a:t>
            </a:r>
            <a:r>
              <a:rPr lang="en-US" sz="2400" dirty="0">
                <a:solidFill>
                  <a:srgbClr val="262636"/>
                </a:solidFill>
              </a:rPr>
              <a:t>Retained UI</a:t>
            </a:r>
          </a:p>
          <a:p>
            <a:r>
              <a:rPr lang="ru-RU" sz="2400" dirty="0">
                <a:solidFill>
                  <a:srgbClr val="262636"/>
                </a:solidFill>
              </a:rPr>
              <a:t>2. Удобный и понятный механизм обработки событий. Обработаем выбор пункта списка:</a:t>
            </a:r>
          </a:p>
          <a:p>
            <a:r>
              <a:rPr lang="ru-RU" sz="2400" dirty="0">
                <a:solidFill>
                  <a:srgbClr val="262636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skin_combo_box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_-&gt;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+= [this]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BaseComponent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sender, const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SelectionChangedEventArgs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 e) 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OnSkinSelected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(sender, e);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784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373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14118735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активных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471490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36"/>
                </a:solidFill>
              </a:rPr>
              <a:t>3. </a:t>
            </a:r>
            <a:r>
              <a:rPr lang="ru-RU" sz="2400" dirty="0">
                <a:solidFill>
                  <a:srgbClr val="262636"/>
                </a:solidFill>
              </a:rPr>
              <a:t>Эффективный векторный формат хранения данных</a:t>
            </a:r>
          </a:p>
          <a:p>
            <a:r>
              <a:rPr lang="ru-RU" sz="2400" dirty="0">
                <a:solidFill>
                  <a:srgbClr val="262636"/>
                </a:solidFill>
              </a:rPr>
              <a:t>4. Поддержка паттерна </a:t>
            </a:r>
            <a:r>
              <a:rPr lang="en-US" sz="2400" dirty="0">
                <a:solidFill>
                  <a:srgbClr val="262636"/>
                </a:solidFill>
              </a:rPr>
              <a:t>MVVM</a:t>
            </a:r>
          </a:p>
          <a:p>
            <a:r>
              <a:rPr lang="en-US" sz="2400" dirty="0">
                <a:solidFill>
                  <a:srgbClr val="262636"/>
                </a:solidFill>
              </a:rPr>
              <a:t>5.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Найдено недостающее звено для эволюции дизайнеров в активных участников процесса разработки!</a:t>
            </a:r>
            <a:r>
              <a:rPr lang="ru-RU" sz="2400" dirty="0">
                <a:solidFill>
                  <a:srgbClr val="262636"/>
                </a:solidFill>
              </a:rPr>
              <a:t> Декларативный язык </a:t>
            </a:r>
            <a:r>
              <a:rPr lang="en-US" sz="2400" dirty="0">
                <a:solidFill>
                  <a:srgbClr val="262636"/>
                </a:solidFill>
              </a:rPr>
              <a:t>XAML </a:t>
            </a:r>
            <a:r>
              <a:rPr lang="ru-RU" sz="2400" dirty="0">
                <a:solidFill>
                  <a:srgbClr val="262636"/>
                </a:solidFill>
              </a:rPr>
              <a:t>для описания как </a:t>
            </a:r>
            <a:r>
              <a:rPr lang="en-US" sz="2400" dirty="0">
                <a:solidFill>
                  <a:srgbClr val="262636"/>
                </a:solidFill>
              </a:rPr>
              <a:t>UI </a:t>
            </a:r>
            <a:r>
              <a:rPr lang="ru-RU" sz="2400" dirty="0">
                <a:solidFill>
                  <a:srgbClr val="262636"/>
                </a:solidFill>
              </a:rPr>
              <a:t>целиком, так и отдельных компонентов.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Лучший в своём классе редактор интерфейсов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 Blend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никого не оставит равнодушным.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070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8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Визуальное редактирование + текстовый редактор</a:t>
            </a:r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  <a:p>
            <a:r>
              <a:rPr lang="en-US" sz="2400" dirty="0">
                <a:solidFill>
                  <a:srgbClr val="262636"/>
                </a:solidFill>
              </a:rPr>
              <a:t>					</a:t>
            </a:r>
            <a:r>
              <a:rPr lang="ru-RU" sz="2400" dirty="0">
                <a:solidFill>
                  <a:srgbClr val="262636"/>
                </a:solidFill>
              </a:rPr>
              <a:t>Богатый набор компонентов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 descr="Изображение выглядит как текст, компьютер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F2F430FB-70EB-4F56-AF3C-197576FA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06" y="1962072"/>
            <a:ext cx="5732994" cy="34260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FBE556-5F76-407E-A245-20970DBE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4" y="2416402"/>
            <a:ext cx="2324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А зачем?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88886"/>
            <a:ext cx="7686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Иметь альтернативу – это всегда полезно!</a:t>
            </a:r>
          </a:p>
          <a:p>
            <a:endParaRPr lang="ru-RU" sz="2400" dirty="0">
              <a:solidFill>
                <a:srgbClr val="262636"/>
              </a:solidFill>
            </a:endParaRPr>
          </a:p>
          <a:p>
            <a:r>
              <a:rPr lang="ru-RU" sz="2400" dirty="0">
                <a:solidFill>
                  <a:srgbClr val="262636"/>
                </a:solidFill>
              </a:rPr>
              <a:t>Ревизия используемых инструментов – ещё более полезно.</a:t>
            </a:r>
          </a:p>
          <a:p>
            <a:r>
              <a:rPr lang="ru-RU" sz="2400" dirty="0">
                <a:solidFill>
                  <a:srgbClr val="262636"/>
                </a:solidFill>
              </a:rPr>
              <a:t>Взять, например, </a:t>
            </a:r>
            <a:r>
              <a:rPr lang="en-US" sz="2400" dirty="0">
                <a:solidFill>
                  <a:srgbClr val="262636"/>
                </a:solidFill>
              </a:rPr>
              <a:t>Qt…</a:t>
            </a:r>
          </a:p>
          <a:p>
            <a:r>
              <a:rPr lang="en-US" sz="2400" dirty="0">
                <a:solidFill>
                  <a:srgbClr val="262636"/>
                </a:solidFill>
              </a:rPr>
              <a:t>	1. </a:t>
            </a:r>
            <a:r>
              <a:rPr lang="ru-RU" sz="2400" dirty="0">
                <a:solidFill>
                  <a:srgbClr val="262636"/>
                </a:solidFill>
              </a:rPr>
              <a:t>Большой, тяжелый, и в нём много лишнего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2. Стабильный. Многие баги не исправляются 	годами</a:t>
            </a:r>
          </a:p>
          <a:p>
            <a:r>
              <a:rPr lang="ru-RU" sz="2400" dirty="0">
                <a:solidFill>
                  <a:srgbClr val="262636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54967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NoesisGUI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А ещё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– </a:t>
            </a:r>
            <a:r>
              <a:rPr lang="ru-RU" sz="2400" dirty="0">
                <a:solidFill>
                  <a:srgbClr val="262636"/>
                </a:solidFill>
              </a:rPr>
              <a:t>это проверенное боевое решение, и легко встраивается во всё, что только можно</a:t>
            </a:r>
            <a:r>
              <a:rPr lang="en-US" sz="2400" dirty="0">
                <a:solidFill>
                  <a:srgbClr val="262636"/>
                </a:solidFill>
              </a:rPr>
              <a:t>. OpenGL, DirectX, </a:t>
            </a:r>
            <a:r>
              <a:rPr lang="ru-RU" sz="2400" dirty="0">
                <a:solidFill>
                  <a:srgbClr val="262636"/>
                </a:solidFill>
              </a:rPr>
              <a:t>всевозможные игровые движки</a:t>
            </a:r>
            <a:r>
              <a:rPr lang="en-US" sz="2400" dirty="0">
                <a:solidFill>
                  <a:srgbClr val="262636"/>
                </a:solidFill>
              </a:rPr>
              <a:t>…</a:t>
            </a:r>
          </a:p>
          <a:p>
            <a:endParaRPr lang="ru-RU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836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Сочетая архитектурные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приёмы, и используя библиотеки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ru-RU" sz="2400" dirty="0">
                <a:solidFill>
                  <a:srgbClr val="262636"/>
                </a:solidFill>
              </a:rPr>
              <a:t>, удалось на скорую руку сделать </a:t>
            </a:r>
            <a:r>
              <a:rPr lang="en-US" sz="2400" dirty="0">
                <a:solidFill>
                  <a:srgbClr val="262636"/>
                </a:solidFill>
              </a:rPr>
              <a:t>Proof-Of-Concept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49412-CDEF-4E61-BEA2-9FF29373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69" y="2670165"/>
            <a:ext cx="4707549" cy="3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97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  <a:endParaRPr lang="ru-RU" sz="2400" dirty="0">
              <a:solidFill>
                <a:srgbClr val="262636"/>
              </a:solidFill>
            </a:endParaRPr>
          </a:p>
          <a:p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805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558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</p:txBody>
      </p:sp>
    </p:spTree>
    <p:extLst>
      <p:ext uri="{BB962C8B-B14F-4D97-AF65-F5344CB8AC3E}">
        <p14:creationId xmlns:p14="http://schemas.microsoft.com/office/powerpoint/2010/main" val="23712986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3814256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Приложение рисует снимок карты, простой </a:t>
            </a:r>
            <a:r>
              <a:rPr lang="en-US" sz="2400" dirty="0">
                <a:solidFill>
                  <a:srgbClr val="262636"/>
                </a:solidFill>
              </a:rPr>
              <a:t>UI,</a:t>
            </a:r>
            <a:r>
              <a:rPr lang="ru-RU" sz="2400" dirty="0">
                <a:solidFill>
                  <a:srgbClr val="262636"/>
                </a:solidFill>
              </a:rPr>
              <a:t> и демонстрирует некоторые возможности </a:t>
            </a:r>
            <a:r>
              <a:rPr lang="en-US" sz="2400" dirty="0" err="1">
                <a:solidFill>
                  <a:srgbClr val="262636"/>
                </a:solidFill>
              </a:rPr>
              <a:t>tirx</a:t>
            </a:r>
            <a:r>
              <a:rPr lang="en-US" sz="2400" dirty="0">
                <a:solidFill>
                  <a:srgbClr val="262636"/>
                </a:solidFill>
              </a:rPr>
              <a:t> </a:t>
            </a:r>
            <a:r>
              <a:rPr lang="ru-RU" sz="2400" dirty="0">
                <a:solidFill>
                  <a:srgbClr val="262636"/>
                </a:solidFill>
              </a:rPr>
              <a:t>и </a:t>
            </a:r>
            <a:r>
              <a:rPr lang="en-US" sz="2400" dirty="0" err="1">
                <a:solidFill>
                  <a:srgbClr val="262636"/>
                </a:solidFill>
              </a:rPr>
              <a:t>NoesisGUI</a:t>
            </a:r>
            <a:r>
              <a:rPr lang="en-US" sz="2400" dirty="0">
                <a:solidFill>
                  <a:srgbClr val="262636"/>
                </a:solidFill>
              </a:rPr>
              <a:t>:</a:t>
            </a:r>
          </a:p>
          <a:p>
            <a:r>
              <a:rPr lang="en-US" sz="2400" dirty="0">
                <a:solidFill>
                  <a:srgbClr val="262636"/>
                </a:solidFill>
              </a:rPr>
              <a:t>1</a:t>
            </a:r>
            <a:r>
              <a:rPr lang="ru-RU" sz="2400" dirty="0">
                <a:solidFill>
                  <a:srgbClr val="262636"/>
                </a:solidFill>
              </a:rPr>
              <a:t>. Источник (поток) </a:t>
            </a:r>
            <a:r>
              <a:rPr lang="en-US" sz="2400" dirty="0">
                <a:solidFill>
                  <a:srgbClr val="262636"/>
                </a:solidFill>
              </a:rPr>
              <a:t>NMEA-</a:t>
            </a:r>
            <a:r>
              <a:rPr lang="ru-RU" sz="2400" dirty="0">
                <a:solidFill>
                  <a:srgbClr val="262636"/>
                </a:solidFill>
              </a:rPr>
              <a:t>сообщений и два подписчика: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– логгер </a:t>
            </a:r>
            <a:r>
              <a:rPr lang="ru-RU" sz="2400" dirty="0" err="1">
                <a:solidFill>
                  <a:srgbClr val="262636"/>
                </a:solidFill>
              </a:rPr>
              <a:t>журналирует</a:t>
            </a:r>
            <a:r>
              <a:rPr lang="ru-RU" sz="2400" dirty="0">
                <a:solidFill>
                  <a:srgbClr val="262636"/>
                </a:solidFill>
              </a:rPr>
              <a:t> их в файл</a:t>
            </a:r>
          </a:p>
          <a:p>
            <a:r>
              <a:rPr lang="ru-RU" sz="2400" dirty="0">
                <a:solidFill>
                  <a:srgbClr val="262636"/>
                </a:solidFill>
              </a:rPr>
              <a:t> - </a:t>
            </a:r>
            <a:r>
              <a:rPr lang="en-US" sz="2400" dirty="0" err="1">
                <a:solidFill>
                  <a:srgbClr val="262636"/>
                </a:solidFill>
              </a:rPr>
              <a:t>NmeaProcessor</a:t>
            </a:r>
            <a:r>
              <a:rPr lang="ru-RU" sz="2400" dirty="0">
                <a:solidFill>
                  <a:srgbClr val="262636"/>
                </a:solidFill>
              </a:rPr>
              <a:t> обрабатывает, и формирует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два других потока – один с неизменными </a:t>
            </a:r>
            <a:r>
              <a:rPr lang="en-US" sz="2400" dirty="0">
                <a:solidFill>
                  <a:srgbClr val="262636"/>
                </a:solidFill>
              </a:rPr>
              <a:t>	</a:t>
            </a:r>
            <a:r>
              <a:rPr lang="ru-RU" sz="2400" dirty="0">
                <a:solidFill>
                  <a:srgbClr val="262636"/>
                </a:solidFill>
              </a:rPr>
              <a:t>сообщениями, другой – с координатами </a:t>
            </a:r>
            <a:r>
              <a:rPr lang="en-US" sz="2400" dirty="0" err="1">
                <a:solidFill>
                  <a:srgbClr val="262636"/>
                </a:solidFill>
              </a:rPr>
              <a:t>lat</a:t>
            </a:r>
            <a:r>
              <a:rPr lang="en-US" sz="2400" dirty="0">
                <a:solidFill>
                  <a:srgbClr val="262636"/>
                </a:solidFill>
              </a:rPr>
              <a:t>, 	</a:t>
            </a:r>
            <a:r>
              <a:rPr lang="en-US" sz="2400" dirty="0" err="1">
                <a:solidFill>
                  <a:srgbClr val="262636"/>
                </a:solidFill>
              </a:rPr>
              <a:t>lon</a:t>
            </a:r>
            <a:r>
              <a:rPr lang="en-US" sz="2400" dirty="0">
                <a:solidFill>
                  <a:srgbClr val="262636"/>
                </a:solidFill>
              </a:rPr>
              <a:t>. </a:t>
            </a:r>
            <a:r>
              <a:rPr lang="ru-RU" sz="2400" dirty="0">
                <a:solidFill>
                  <a:srgbClr val="262636"/>
                </a:solidFill>
              </a:rPr>
              <a:t>Эти данные выводятся на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</a:p>
          <a:p>
            <a:r>
              <a:rPr lang="en-US" sz="2400" dirty="0">
                <a:solidFill>
                  <a:srgbClr val="262636"/>
                </a:solidFill>
              </a:rPr>
              <a:t>2. </a:t>
            </a:r>
            <a:r>
              <a:rPr lang="ru-RU" sz="2400" dirty="0">
                <a:solidFill>
                  <a:srgbClr val="262636"/>
                </a:solidFill>
              </a:rPr>
              <a:t>Источник записей в лог из </a:t>
            </a:r>
            <a:r>
              <a:rPr lang="en-US" sz="2400" dirty="0">
                <a:solidFill>
                  <a:srgbClr val="262636"/>
                </a:solidFill>
              </a:rPr>
              <a:t>UI</a:t>
            </a:r>
            <a:r>
              <a:rPr lang="ru-RU" sz="2400" dirty="0">
                <a:solidFill>
                  <a:srgbClr val="262636"/>
                </a:solidFill>
              </a:rPr>
              <a:t>, и подписчик в компоненте журналирования</a:t>
            </a:r>
            <a:endParaRPr lang="en-US" sz="2400" dirty="0">
              <a:solidFill>
                <a:srgbClr val="2626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866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3. Источник данных - поток координат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 (x, y)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 - позиция мыши в окне, и подписчик, выводящий координаты на экран</a:t>
            </a:r>
          </a:p>
          <a:p>
            <a:endParaRPr lang="ru-RU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30018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3. Источник данных - поток координат </a:t>
            </a:r>
            <a:r>
              <a:rPr lang="en-US" sz="2400" dirty="0">
                <a:solidFill>
                  <a:srgbClr val="262636"/>
                </a:solidFill>
              </a:rPr>
              <a:t>(x, y) </a:t>
            </a:r>
            <a:r>
              <a:rPr lang="ru-RU" sz="2400" dirty="0">
                <a:solidFill>
                  <a:srgbClr val="262636"/>
                </a:solidFill>
              </a:rPr>
              <a:t>-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04759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483894"/>
          </a:xfrm>
          <a:noFill/>
        </p:spPr>
        <p:txBody>
          <a:bodyPr>
            <a:normAutofit/>
          </a:bodyPr>
          <a:lstStyle/>
          <a:p>
            <a:pPr marL="900000">
              <a:spcBef>
                <a:spcPts val="0"/>
              </a:spcBef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8668-9F41-47BE-9845-424E3F823027}"/>
              </a:ext>
            </a:extLst>
          </p:cNvPr>
          <p:cNvSpPr txBox="1"/>
          <p:nvPr/>
        </p:nvSpPr>
        <p:spPr>
          <a:xfrm>
            <a:off x="7466336" y="6642555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2021 </a:t>
            </a:r>
            <a:r>
              <a:rPr lang="ru-RU" sz="800" dirty="0"/>
              <a:t>Сергей Котельников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CC92653-02A9-4037-8660-47E54663577F}"/>
              </a:ext>
            </a:extLst>
          </p:cNvPr>
          <p:cNvCxnSpPr>
            <a:cxnSpLocks/>
          </p:cNvCxnSpPr>
          <p:nvPr/>
        </p:nvCxnSpPr>
        <p:spPr>
          <a:xfrm>
            <a:off x="4572000" y="866775"/>
            <a:ext cx="4572000" cy="0"/>
          </a:xfrm>
          <a:prstGeom prst="line">
            <a:avLst/>
          </a:prstGeom>
          <a:ln>
            <a:solidFill>
              <a:srgbClr val="9E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80BE1A-32FB-45E2-97E1-870B9167D9AA}"/>
              </a:ext>
            </a:extLst>
          </p:cNvPr>
          <p:cNvSpPr txBox="1"/>
          <p:nvPr/>
        </p:nvSpPr>
        <p:spPr>
          <a:xfrm>
            <a:off x="1190625" y="1469836"/>
            <a:ext cx="7686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62636"/>
                </a:solidFill>
              </a:rPr>
              <a:t>3. Источник данных - поток координат </a:t>
            </a:r>
            <a:r>
              <a:rPr lang="en-US" sz="2400" dirty="0">
                <a:solidFill>
                  <a:srgbClr val="262636"/>
                </a:solidFill>
              </a:rPr>
              <a:t>(x, y) </a:t>
            </a:r>
            <a:r>
              <a:rPr lang="ru-RU" sz="2400" dirty="0">
                <a:solidFill>
                  <a:srgbClr val="262636"/>
                </a:solidFill>
              </a:rPr>
              <a:t>- позиция мыши в окне, и подписчик, выводящий координаты на экран</a:t>
            </a:r>
          </a:p>
          <a:p>
            <a:r>
              <a:rPr lang="ru-RU" sz="2400" dirty="0">
                <a:solidFill>
                  <a:srgbClr val="262636"/>
                </a:solidFill>
                <a:latin typeface="+mj-lt"/>
              </a:rPr>
              <a:t>4. Смена скинов (светлый</a:t>
            </a:r>
            <a:r>
              <a:rPr lang="en-US" sz="2400" dirty="0">
                <a:solidFill>
                  <a:srgbClr val="262636"/>
                </a:solidFill>
                <a:latin typeface="+mj-lt"/>
              </a:rPr>
              <a:t>/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тёмный) на лету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  <a:p>
            <a:r>
              <a:rPr lang="en-US" sz="2400" dirty="0">
                <a:solidFill>
                  <a:srgbClr val="262636"/>
                </a:solidFill>
                <a:latin typeface="+mj-lt"/>
              </a:rPr>
              <a:t>5. </a:t>
            </a:r>
            <a:r>
              <a:rPr lang="ru-RU" sz="2400" dirty="0">
                <a:solidFill>
                  <a:srgbClr val="262636"/>
                </a:solidFill>
                <a:latin typeface="+mj-lt"/>
              </a:rPr>
              <a:t>Сделан реестр динамически загружаемых объектов с тривиальной реализацией (потому что это удобно)</a:t>
            </a:r>
            <a:endParaRPr lang="en-US" sz="2400" dirty="0">
              <a:solidFill>
                <a:srgbClr val="2626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27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803</TotalTime>
  <Words>4562</Words>
  <Application>Microsoft Office PowerPoint</Application>
  <PresentationFormat>Экран (4:3)</PresentationFormat>
  <Paragraphs>695</Paragraphs>
  <Slides>107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Century Gothic</vt:lpstr>
      <vt:lpstr>Consolas</vt:lpstr>
      <vt:lpstr>Wingdings 3</vt:lpstr>
      <vt:lpstr>Совет директоров</vt:lpstr>
      <vt:lpstr>Реактивный подход</vt:lpstr>
      <vt:lpstr>О чём это вообще? </vt:lpstr>
      <vt:lpstr>О чём это вообще? </vt:lpstr>
      <vt:lpstr>О чём это вообще? </vt:lpstr>
      <vt:lpstr>О чём это вообще?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А зачем? </vt:lpstr>
      <vt:lpstr>Какие альтернативы Qt? </vt:lpstr>
      <vt:lpstr>Какие альтернативы Qt? </vt:lpstr>
      <vt:lpstr>Какие альтернативы Qt? </vt:lpstr>
      <vt:lpstr>Но ведь это только UI? </vt:lpstr>
      <vt:lpstr>Но ведь это только UI? </vt:lpstr>
      <vt:lpstr>Но ведь это только UI?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Архитектура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Реактивное программирование </vt:lpstr>
      <vt:lpstr>RxCpp</vt:lpstr>
      <vt:lpstr>RxCpp</vt:lpstr>
      <vt:lpstr>RxCpp</vt:lpstr>
      <vt:lpstr>RxCpp</vt:lpstr>
      <vt:lpstr>RxCpp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tirx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NoesisGUI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Serg</cp:lastModifiedBy>
  <cp:revision>92</cp:revision>
  <dcterms:created xsi:type="dcterms:W3CDTF">2016-11-18T14:12:19Z</dcterms:created>
  <dcterms:modified xsi:type="dcterms:W3CDTF">2021-02-14T22:09:36Z</dcterms:modified>
</cp:coreProperties>
</file>