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handoutMasterIdLst>
    <p:handoutMasterId r:id="rId102"/>
  </p:handoutMasterIdLst>
  <p:sldIdLst>
    <p:sldId id="256" r:id="rId2"/>
    <p:sldId id="261" r:id="rId3"/>
    <p:sldId id="293" r:id="rId4"/>
    <p:sldId id="292" r:id="rId5"/>
    <p:sldId id="291" r:id="rId6"/>
    <p:sldId id="263" r:id="rId7"/>
    <p:sldId id="297" r:id="rId8"/>
    <p:sldId id="295" r:id="rId9"/>
    <p:sldId id="294" r:id="rId10"/>
    <p:sldId id="299" r:id="rId11"/>
    <p:sldId id="298" r:id="rId12"/>
    <p:sldId id="264" r:id="rId13"/>
    <p:sldId id="300" r:id="rId14"/>
    <p:sldId id="265" r:id="rId15"/>
    <p:sldId id="305" r:id="rId16"/>
    <p:sldId id="304" r:id="rId17"/>
    <p:sldId id="267" r:id="rId18"/>
    <p:sldId id="308" r:id="rId19"/>
    <p:sldId id="307" r:id="rId20"/>
    <p:sldId id="266" r:id="rId21"/>
    <p:sldId id="268" r:id="rId22"/>
    <p:sldId id="310" r:id="rId23"/>
    <p:sldId id="309" r:id="rId24"/>
    <p:sldId id="311" r:id="rId25"/>
    <p:sldId id="269" r:id="rId26"/>
    <p:sldId id="312" r:id="rId27"/>
    <p:sldId id="315" r:id="rId28"/>
    <p:sldId id="314" r:id="rId29"/>
    <p:sldId id="313" r:id="rId30"/>
    <p:sldId id="317" r:id="rId31"/>
    <p:sldId id="270" r:id="rId32"/>
    <p:sldId id="320" r:id="rId33"/>
    <p:sldId id="319" r:id="rId34"/>
    <p:sldId id="322" r:id="rId35"/>
    <p:sldId id="318" r:id="rId36"/>
    <p:sldId id="321" r:id="rId37"/>
    <p:sldId id="372" r:id="rId38"/>
    <p:sldId id="271" r:id="rId39"/>
    <p:sldId id="324" r:id="rId40"/>
    <p:sldId id="323" r:id="rId41"/>
    <p:sldId id="272" r:id="rId42"/>
    <p:sldId id="325" r:id="rId43"/>
    <p:sldId id="330" r:id="rId44"/>
    <p:sldId id="329" r:id="rId45"/>
    <p:sldId id="328" r:id="rId46"/>
    <p:sldId id="273" r:id="rId47"/>
    <p:sldId id="331" r:id="rId48"/>
    <p:sldId id="335" r:id="rId49"/>
    <p:sldId id="334" r:id="rId50"/>
    <p:sldId id="333" r:id="rId51"/>
    <p:sldId id="332" r:id="rId52"/>
    <p:sldId id="274" r:id="rId53"/>
    <p:sldId id="337" r:id="rId54"/>
    <p:sldId id="338" r:id="rId55"/>
    <p:sldId id="275" r:id="rId56"/>
    <p:sldId id="342" r:id="rId57"/>
    <p:sldId id="341" r:id="rId58"/>
    <p:sldId id="340" r:id="rId59"/>
    <p:sldId id="339" r:id="rId60"/>
    <p:sldId id="276" r:id="rId61"/>
    <p:sldId id="343" r:id="rId62"/>
    <p:sldId id="346" r:id="rId63"/>
    <p:sldId id="345" r:id="rId64"/>
    <p:sldId id="373" r:id="rId65"/>
    <p:sldId id="375" r:id="rId66"/>
    <p:sldId id="347" r:id="rId67"/>
    <p:sldId id="351" r:id="rId68"/>
    <p:sldId id="350" r:id="rId69"/>
    <p:sldId id="349" r:id="rId70"/>
    <p:sldId id="348" r:id="rId71"/>
    <p:sldId id="352" r:id="rId72"/>
    <p:sldId id="278" r:id="rId73"/>
    <p:sldId id="354" r:id="rId74"/>
    <p:sldId id="353" r:id="rId75"/>
    <p:sldId id="374" r:id="rId76"/>
    <p:sldId id="368" r:id="rId77"/>
    <p:sldId id="279" r:id="rId78"/>
    <p:sldId id="357" r:id="rId79"/>
    <p:sldId id="356" r:id="rId80"/>
    <p:sldId id="355" r:id="rId81"/>
    <p:sldId id="280" r:id="rId82"/>
    <p:sldId id="360" r:id="rId83"/>
    <p:sldId id="359" r:id="rId84"/>
    <p:sldId id="358" r:id="rId85"/>
    <p:sldId id="281" r:id="rId86"/>
    <p:sldId id="376" r:id="rId87"/>
    <p:sldId id="288" r:id="rId88"/>
    <p:sldId id="283" r:id="rId89"/>
    <p:sldId id="284" r:id="rId90"/>
    <p:sldId id="364" r:id="rId91"/>
    <p:sldId id="363" r:id="rId92"/>
    <p:sldId id="362" r:id="rId93"/>
    <p:sldId id="361" r:id="rId94"/>
    <p:sldId id="285" r:id="rId95"/>
    <p:sldId id="367" r:id="rId96"/>
    <p:sldId id="366" r:id="rId97"/>
    <p:sldId id="365" r:id="rId98"/>
    <p:sldId id="369" r:id="rId99"/>
    <p:sldId id="377" r:id="rId100"/>
    <p:sldId id="378" r:id="rId10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2636"/>
    <a:srgbClr val="372532"/>
    <a:srgbClr val="9E9E9E"/>
    <a:srgbClr val="332319"/>
    <a:srgbClr val="173A8D"/>
    <a:srgbClr val="003374"/>
    <a:srgbClr val="C9A093"/>
    <a:srgbClr val="F1F1F1"/>
    <a:srgbClr val="385592"/>
    <a:srgbClr val="3A58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356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804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2DD1C9-4BB6-422A-8F34-C157EA500BD9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A997E4-EE34-411C-9FF1-22B934EF5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4113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0" y="2226503"/>
            <a:ext cx="5917679" cy="2550877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0" y="4777380"/>
            <a:ext cx="591767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498080" y="1828800"/>
            <a:ext cx="990599" cy="22865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1DBD9794-A4CC-42D0-9A65-24C6B9EF4076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36208" y="3264408"/>
            <a:ext cx="3859795" cy="228660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859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Rectangle 15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4961454"/>
            <a:ext cx="642200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0" y="5528192"/>
            <a:ext cx="6422004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829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Rectangle 8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2005" cy="1692720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488023"/>
            <a:ext cx="6422005" cy="2536857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8971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0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3" name="TextBox 22"/>
          <p:cNvSpPr txBox="1"/>
          <p:nvPr/>
        </p:nvSpPr>
        <p:spPr bwMode="gray">
          <a:xfrm>
            <a:off x="647430" y="651690"/>
            <a:ext cx="601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 bwMode="gray">
          <a:xfrm>
            <a:off x="7069418" y="2900292"/>
            <a:ext cx="6190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060" y="927099"/>
            <a:ext cx="6160385" cy="2882179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387278" y="3809278"/>
            <a:ext cx="5646143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5000816"/>
            <a:ext cx="6343673" cy="101061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0554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2057400"/>
            <a:ext cx="6422005" cy="20955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024908"/>
            <a:ext cx="6422004" cy="994891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6940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3593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89200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440" y="3147164"/>
            <a:ext cx="2313432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5614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1" y="3147164"/>
            <a:ext cx="2318918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0935" y="3147164"/>
            <a:ext cx="2316625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294530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8786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345260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4179596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9055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439" y="4837558"/>
            <a:ext cx="2313432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11125" y="4179595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8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53189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11125" y="484820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4179596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9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08641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58642" y="483755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3290019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961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21301" y="6387910"/>
            <a:ext cx="990599" cy="228659"/>
          </a:xfrm>
        </p:spPr>
        <p:txBody>
          <a:bodyPr/>
          <a:lstStyle/>
          <a:p>
            <a:fld id="{1DBD9794-A4CC-42D0-9A65-24C6B9EF4076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6133" y="6387910"/>
            <a:ext cx="3859795" cy="2286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0120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20420" cy="6860798"/>
            <a:chOff x="-1588" y="0"/>
            <a:chExt cx="9120420" cy="6860798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sp>
        <p:nvSpPr>
          <p:cNvPr id="17" name="Rectangle 16"/>
          <p:cNvSpPr/>
          <p:nvPr/>
        </p:nvSpPr>
        <p:spPr>
          <a:xfrm>
            <a:off x="414867" y="402165"/>
            <a:ext cx="4610565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 bwMode="gray">
          <a:xfrm rot="5400000">
            <a:off x="1299309" y="1765596"/>
            <a:ext cx="5995993" cy="3326809"/>
          </a:xfrm>
          <a:custGeom>
            <a:avLst/>
            <a:gdLst/>
            <a:ahLst/>
            <a:cxnLst/>
            <a:rect l="0" t="0" r="r" b="b"/>
            <a:pathLst>
              <a:path w="4960" h="2752">
                <a:moveTo>
                  <a:pt x="0" y="0"/>
                </a:moveTo>
                <a:lnTo>
                  <a:pt x="0" y="324"/>
                </a:lnTo>
                <a:lnTo>
                  <a:pt x="0" y="1992"/>
                </a:lnTo>
                <a:lnTo>
                  <a:pt x="0" y="2752"/>
                </a:lnTo>
                <a:lnTo>
                  <a:pt x="4960" y="2752"/>
                </a:lnTo>
                <a:lnTo>
                  <a:pt x="4960" y="1992"/>
                </a:lnTo>
                <a:lnTo>
                  <a:pt x="4960" y="324"/>
                </a:lnTo>
                <a:lnTo>
                  <a:pt x="4960" y="0"/>
                </a:lnTo>
                <a:lnTo>
                  <a:pt x="4960" y="0"/>
                </a:lnTo>
                <a:lnTo>
                  <a:pt x="4734" y="34"/>
                </a:lnTo>
                <a:lnTo>
                  <a:pt x="4510" y="64"/>
                </a:lnTo>
                <a:lnTo>
                  <a:pt x="4284" y="90"/>
                </a:lnTo>
                <a:lnTo>
                  <a:pt x="4060" y="114"/>
                </a:lnTo>
                <a:lnTo>
                  <a:pt x="3836" y="132"/>
                </a:lnTo>
                <a:lnTo>
                  <a:pt x="3614" y="146"/>
                </a:lnTo>
                <a:lnTo>
                  <a:pt x="3392" y="158"/>
                </a:lnTo>
                <a:lnTo>
                  <a:pt x="3174" y="166"/>
                </a:lnTo>
                <a:lnTo>
                  <a:pt x="2960" y="172"/>
                </a:lnTo>
                <a:lnTo>
                  <a:pt x="2748" y="174"/>
                </a:lnTo>
                <a:lnTo>
                  <a:pt x="2542" y="174"/>
                </a:lnTo>
                <a:lnTo>
                  <a:pt x="2338" y="174"/>
                </a:lnTo>
                <a:lnTo>
                  <a:pt x="2140" y="170"/>
                </a:lnTo>
                <a:lnTo>
                  <a:pt x="1948" y="164"/>
                </a:lnTo>
                <a:lnTo>
                  <a:pt x="1762" y="156"/>
                </a:lnTo>
                <a:lnTo>
                  <a:pt x="1582" y="148"/>
                </a:lnTo>
                <a:lnTo>
                  <a:pt x="1410" y="138"/>
                </a:lnTo>
                <a:lnTo>
                  <a:pt x="1244" y="128"/>
                </a:lnTo>
                <a:lnTo>
                  <a:pt x="1088" y="116"/>
                </a:lnTo>
                <a:lnTo>
                  <a:pt x="938" y="104"/>
                </a:lnTo>
                <a:lnTo>
                  <a:pt x="668" y="78"/>
                </a:lnTo>
                <a:lnTo>
                  <a:pt x="438" y="54"/>
                </a:lnTo>
                <a:lnTo>
                  <a:pt x="254" y="34"/>
                </a:lnTo>
                <a:lnTo>
                  <a:pt x="116" y="1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8" name="Freeform 5"/>
          <p:cNvSpPr>
            <a:spLocks noEditPoints="1"/>
          </p:cNvSpPr>
          <p:nvPr/>
        </p:nvSpPr>
        <p:spPr bwMode="gray">
          <a:xfrm>
            <a:off x="0" y="0"/>
            <a:ext cx="9144000" cy="6858000"/>
          </a:xfrm>
          <a:custGeom>
            <a:avLst/>
            <a:gdLst/>
            <a:ahLst/>
            <a:cxnLst/>
            <a:rect l="0" t="0" r="r" b="b"/>
            <a:pathLst>
              <a:path w="5760" h="4320">
                <a:moveTo>
                  <a:pt x="0" y="0"/>
                </a:moveTo>
                <a:lnTo>
                  <a:pt x="0" y="4320"/>
                </a:lnTo>
                <a:lnTo>
                  <a:pt x="5760" y="4320"/>
                </a:lnTo>
                <a:lnTo>
                  <a:pt x="5760" y="0"/>
                </a:lnTo>
                <a:lnTo>
                  <a:pt x="0" y="0"/>
                </a:lnTo>
                <a:close/>
                <a:moveTo>
                  <a:pt x="5444" y="4004"/>
                </a:moveTo>
                <a:lnTo>
                  <a:pt x="324" y="4004"/>
                </a:lnTo>
                <a:lnTo>
                  <a:pt x="324" y="324"/>
                </a:lnTo>
                <a:lnTo>
                  <a:pt x="5444" y="324"/>
                </a:lnTo>
                <a:lnTo>
                  <a:pt x="5444" y="40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74928" y="1447799"/>
            <a:ext cx="1113516" cy="4572001"/>
          </a:xfrm>
        </p:spPr>
        <p:txBody>
          <a:bodyPr vert="eaVert" anchor="ctr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738" y="1447799"/>
            <a:ext cx="4416936" cy="4572001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8546" y="6365498"/>
            <a:ext cx="3859795" cy="22866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39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970" y="927098"/>
            <a:ext cx="6343672" cy="70986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502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534" y="2257588"/>
            <a:ext cx="3090672" cy="3020344"/>
          </a:xfrm>
        </p:spPr>
        <p:txBody>
          <a:bodyPr anchor="ctr"/>
          <a:lstStyle>
            <a:lvl1pPr algn="l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588"/>
            <a:ext cx="3082516" cy="302034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223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200"/>
            <a:ext cx="3636980" cy="353060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1" y="2489203"/>
            <a:ext cx="3636980" cy="353060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115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9918" y="2489200"/>
            <a:ext cx="3633502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40" y="3248490"/>
            <a:ext cx="3636980" cy="2771311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1" y="2489200"/>
            <a:ext cx="3636979" cy="75663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5835"/>
            <a:ext cx="3636980" cy="277396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29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69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726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47800"/>
            <a:ext cx="2712590" cy="14955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47800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1" y="3086845"/>
            <a:ext cx="2712589" cy="2933701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91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381390"/>
            <a:ext cx="2987089" cy="157480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086100"/>
            <a:ext cx="2987089" cy="24511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693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4"/>
            <p:cNvSpPr/>
            <p:nvPr/>
          </p:nvSpPr>
          <p:spPr bwMode="gray">
            <a:xfrm>
              <a:off x="485023" y="1856450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440" y="927099"/>
            <a:ext cx="6345260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4382" y="2489200"/>
            <a:ext cx="6345260" cy="353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74443" y="6365498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 b="1" i="0">
                <a:solidFill>
                  <a:schemeClr val="accent1"/>
                </a:solidFill>
              </a:defRPr>
            </a:lvl1pPr>
          </a:lstStyle>
          <a:p>
            <a:fld id="{1DBD9794-A4CC-42D0-9A65-24C6B9EF4076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843" y="6365497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3268FB62-2703-4635-A669-7388350E86E6}"/>
              </a:ext>
            </a:extLst>
          </p:cNvPr>
          <p:cNvPicPr>
            <a:picLocks noChangeAspect="1"/>
          </p:cNvPicPr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883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83464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0876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" y="0"/>
            <a:ext cx="9144000" cy="16328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44000" cy="6858000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825426" y="2474398"/>
            <a:ext cx="5413449" cy="687260"/>
          </a:xfrm>
        </p:spPr>
        <p:txBody>
          <a:bodyPr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ru-RU" sz="6600" b="1" spc="50" dirty="0">
                <a:ln w="11430"/>
                <a:solidFill>
                  <a:srgbClr val="C0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n-lt"/>
              </a:rPr>
              <a:t>Реактивный подход</a:t>
            </a:r>
            <a:endParaRPr lang="en-US" sz="6600" b="1" spc="50" dirty="0">
              <a:ln w="11430"/>
              <a:solidFill>
                <a:srgbClr val="C0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806521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ru-RU" sz="3600" b="1" dirty="0">
                <a:solidFill>
                  <a:schemeClr val="tx2">
                    <a:lumMod val="75000"/>
                  </a:schemeClr>
                </a:solidFill>
              </a:rPr>
              <a:t>А зачем?</a:t>
            </a:r>
            <a:br>
              <a:rPr lang="en-US" sz="3600" b="1" dirty="0">
                <a:solidFill>
                  <a:schemeClr val="tx2">
                    <a:lumMod val="75000"/>
                  </a:schemeClr>
                </a:solidFill>
              </a:rPr>
            </a:br>
            <a:endParaRPr lang="ru-RU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88886"/>
            <a:ext cx="768667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262636"/>
                </a:solidFill>
              </a:rPr>
              <a:t>Иметь альтернативу – это всегда полезно!</a:t>
            </a:r>
          </a:p>
          <a:p>
            <a:endParaRPr lang="ru-RU" sz="2400" dirty="0">
              <a:solidFill>
                <a:srgbClr val="262636"/>
              </a:solidFill>
            </a:endParaRPr>
          </a:p>
          <a:p>
            <a:r>
              <a:rPr lang="ru-RU" sz="2400" dirty="0">
                <a:solidFill>
                  <a:srgbClr val="262636"/>
                </a:solidFill>
              </a:rPr>
              <a:t>Ревизия используемых инструментов – ещё более полезно.</a:t>
            </a:r>
          </a:p>
          <a:p>
            <a:r>
              <a:rPr lang="ru-RU" sz="2400" dirty="0">
                <a:solidFill>
                  <a:srgbClr val="262636"/>
                </a:solidFill>
              </a:rPr>
              <a:t>Взять, например, </a:t>
            </a:r>
            <a:r>
              <a:rPr lang="en-US" sz="2400" dirty="0">
                <a:solidFill>
                  <a:srgbClr val="262636"/>
                </a:solidFill>
              </a:rPr>
              <a:t>Qt…</a:t>
            </a:r>
          </a:p>
          <a:p>
            <a:r>
              <a:rPr lang="en-US" sz="2400" dirty="0">
                <a:solidFill>
                  <a:srgbClr val="262636"/>
                </a:solidFill>
              </a:rPr>
              <a:t>	1. </a:t>
            </a:r>
            <a:r>
              <a:rPr lang="ru-RU" sz="2400" dirty="0">
                <a:solidFill>
                  <a:srgbClr val="262636"/>
                </a:solidFill>
              </a:rPr>
              <a:t>Большой, тяжелый, и в нём много лишнего</a:t>
            </a:r>
          </a:p>
          <a:p>
            <a:r>
              <a:rPr lang="ru-RU" sz="2400" dirty="0">
                <a:solidFill>
                  <a:srgbClr val="262636"/>
                </a:solidFill>
              </a:rPr>
              <a:t>	2. Стабильный. Многие баги не исправляются 	годами</a:t>
            </a:r>
          </a:p>
          <a:p>
            <a:r>
              <a:rPr lang="ru-RU" sz="2400" dirty="0">
                <a:solidFill>
                  <a:srgbClr val="262636"/>
                </a:solidFill>
              </a:rPr>
              <a:t>	3. Находится вне </a:t>
            </a:r>
            <a:r>
              <a:rPr lang="en-US" sz="2400" dirty="0">
                <a:solidFill>
                  <a:srgbClr val="262636"/>
                </a:solidFill>
              </a:rPr>
              <a:t>workflow </a:t>
            </a:r>
            <a:r>
              <a:rPr lang="ru-RU" sz="2400" dirty="0">
                <a:solidFill>
                  <a:srgbClr val="262636"/>
                </a:solidFill>
              </a:rPr>
              <a:t>с участием 	дизайнеров – для них там нет удобных 	инструментов</a:t>
            </a:r>
          </a:p>
          <a:p>
            <a:r>
              <a:rPr lang="ru-RU" sz="2400" dirty="0">
                <a:solidFill>
                  <a:srgbClr val="262636"/>
                </a:solidFill>
              </a:rPr>
              <a:t>			</a:t>
            </a:r>
          </a:p>
        </p:txBody>
      </p:sp>
    </p:spTree>
    <p:extLst>
      <p:ext uri="{BB962C8B-B14F-4D97-AF65-F5344CB8AC3E}">
        <p14:creationId xmlns:p14="http://schemas.microsoft.com/office/powerpoint/2010/main" val="3505100418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ru-RU" sz="3600" b="1" dirty="0">
                <a:solidFill>
                  <a:schemeClr val="tx2">
                    <a:lumMod val="75000"/>
                  </a:schemeClr>
                </a:solidFill>
              </a:rPr>
              <a:t>Результаты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69836"/>
            <a:ext cx="7686675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262636"/>
                </a:solidFill>
                <a:latin typeface="+mj-lt"/>
              </a:rPr>
              <a:t>Если изложенные изыскания несколько расширят понимание арсенала доступных средств, а также направлений развития – это уже победа.</a:t>
            </a:r>
          </a:p>
          <a:p>
            <a:endParaRPr lang="ru-RU" sz="2400" dirty="0">
              <a:solidFill>
                <a:srgbClr val="262636"/>
              </a:solidFill>
              <a:latin typeface="+mj-lt"/>
            </a:endParaRPr>
          </a:p>
          <a:p>
            <a:endParaRPr lang="ru-RU" sz="2400" dirty="0">
              <a:solidFill>
                <a:srgbClr val="262636"/>
              </a:solidFill>
              <a:latin typeface="+mj-lt"/>
            </a:endParaRPr>
          </a:p>
          <a:p>
            <a:pPr algn="ctr"/>
            <a:r>
              <a:rPr lang="ru-RU" sz="3200" b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Спасибо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9514504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ru-RU" sz="3600" b="1" dirty="0">
                <a:solidFill>
                  <a:schemeClr val="tx2">
                    <a:lumMod val="75000"/>
                  </a:schemeClr>
                </a:solidFill>
              </a:rPr>
              <a:t>А зачем?</a:t>
            </a:r>
            <a:br>
              <a:rPr lang="en-US" sz="3600" b="1" dirty="0">
                <a:solidFill>
                  <a:schemeClr val="tx2">
                    <a:lumMod val="75000"/>
                  </a:schemeClr>
                </a:solidFill>
              </a:rPr>
            </a:br>
            <a:endParaRPr lang="ru-RU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88886"/>
            <a:ext cx="768667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262636"/>
                </a:solidFill>
              </a:rPr>
              <a:t>Иметь альтернативу – это всегда полезно!</a:t>
            </a:r>
          </a:p>
          <a:p>
            <a:endParaRPr lang="ru-RU" sz="2400" dirty="0">
              <a:solidFill>
                <a:srgbClr val="262636"/>
              </a:solidFill>
            </a:endParaRPr>
          </a:p>
          <a:p>
            <a:r>
              <a:rPr lang="ru-RU" sz="2400" dirty="0">
                <a:solidFill>
                  <a:srgbClr val="262636"/>
                </a:solidFill>
              </a:rPr>
              <a:t>Ревизия используемых инструментов – ещё более полезно.</a:t>
            </a:r>
          </a:p>
          <a:p>
            <a:r>
              <a:rPr lang="ru-RU" sz="2400" dirty="0">
                <a:solidFill>
                  <a:srgbClr val="262636"/>
                </a:solidFill>
              </a:rPr>
              <a:t>Взять, например, </a:t>
            </a:r>
            <a:r>
              <a:rPr lang="en-US" sz="2400" dirty="0">
                <a:solidFill>
                  <a:srgbClr val="262636"/>
                </a:solidFill>
              </a:rPr>
              <a:t>Qt…</a:t>
            </a:r>
          </a:p>
          <a:p>
            <a:r>
              <a:rPr lang="en-US" sz="2400" dirty="0">
                <a:solidFill>
                  <a:srgbClr val="262636"/>
                </a:solidFill>
              </a:rPr>
              <a:t>	1. </a:t>
            </a:r>
            <a:r>
              <a:rPr lang="ru-RU" sz="2400" dirty="0">
                <a:solidFill>
                  <a:srgbClr val="262636"/>
                </a:solidFill>
              </a:rPr>
              <a:t>Большой, тяжелый, и в нём много лишнего</a:t>
            </a:r>
          </a:p>
          <a:p>
            <a:r>
              <a:rPr lang="ru-RU" sz="2400" dirty="0">
                <a:solidFill>
                  <a:srgbClr val="262636"/>
                </a:solidFill>
              </a:rPr>
              <a:t>	2. Стабильный. Многие баги не исправляются 	годами</a:t>
            </a:r>
          </a:p>
          <a:p>
            <a:r>
              <a:rPr lang="ru-RU" sz="2400" dirty="0">
                <a:solidFill>
                  <a:srgbClr val="262636"/>
                </a:solidFill>
              </a:rPr>
              <a:t>	3. Находится вне </a:t>
            </a:r>
            <a:r>
              <a:rPr lang="en-US" sz="2400" dirty="0">
                <a:solidFill>
                  <a:srgbClr val="262636"/>
                </a:solidFill>
              </a:rPr>
              <a:t>workflow </a:t>
            </a:r>
            <a:r>
              <a:rPr lang="ru-RU" sz="2400" dirty="0">
                <a:solidFill>
                  <a:srgbClr val="262636"/>
                </a:solidFill>
              </a:rPr>
              <a:t>с участием 	дизайнеров – для них там нет удобных 	инструментов</a:t>
            </a:r>
          </a:p>
          <a:p>
            <a:r>
              <a:rPr lang="ru-RU" sz="2400" dirty="0">
                <a:solidFill>
                  <a:srgbClr val="262636"/>
                </a:solidFill>
              </a:rPr>
              <a:t>			4. Расползся по всему проекту</a:t>
            </a:r>
          </a:p>
        </p:txBody>
      </p:sp>
    </p:spTree>
    <p:extLst>
      <p:ext uri="{BB962C8B-B14F-4D97-AF65-F5344CB8AC3E}">
        <p14:creationId xmlns:p14="http://schemas.microsoft.com/office/powerpoint/2010/main" val="8457578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ru-RU" sz="3600" b="1" dirty="0">
                <a:solidFill>
                  <a:schemeClr val="tx2">
                    <a:lumMod val="75000"/>
                  </a:schemeClr>
                </a:solidFill>
              </a:rPr>
              <a:t>А зачем?</a:t>
            </a:r>
            <a:br>
              <a:rPr lang="en-US" sz="3600" b="1" dirty="0">
                <a:solidFill>
                  <a:schemeClr val="tx2">
                    <a:lumMod val="75000"/>
                  </a:schemeClr>
                </a:solidFill>
              </a:rPr>
            </a:br>
            <a:endParaRPr lang="ru-RU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88886"/>
            <a:ext cx="76866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262636"/>
                </a:solidFill>
              </a:rPr>
              <a:t>5. </a:t>
            </a:r>
            <a:r>
              <a:rPr lang="ru-RU" sz="2400" dirty="0">
                <a:solidFill>
                  <a:srgbClr val="262636"/>
                </a:solidFill>
              </a:rPr>
              <a:t>Неясные перспективы внедрения фич</a:t>
            </a:r>
            <a:r>
              <a:rPr lang="en-US" sz="2400" dirty="0">
                <a:solidFill>
                  <a:srgbClr val="262636"/>
                </a:solidFill>
              </a:rPr>
              <a:t> </a:t>
            </a:r>
            <a:r>
              <a:rPr lang="ru-RU" sz="2400" dirty="0">
                <a:solidFill>
                  <a:srgbClr val="262636"/>
                </a:solidFill>
              </a:rPr>
              <a:t>современного </a:t>
            </a:r>
            <a:r>
              <a:rPr lang="en-US" sz="2400" dirty="0" err="1">
                <a:solidFill>
                  <a:srgbClr val="262636"/>
                </a:solidFill>
              </a:rPr>
              <a:t>c++</a:t>
            </a:r>
            <a:r>
              <a:rPr lang="ru-RU" sz="2400" dirty="0">
                <a:solidFill>
                  <a:srgbClr val="262636"/>
                </a:solidFill>
              </a:rPr>
              <a:t>.</a:t>
            </a:r>
          </a:p>
          <a:p>
            <a:r>
              <a:rPr lang="ru-RU" sz="2400" dirty="0">
                <a:solidFill>
                  <a:srgbClr val="262636"/>
                </a:solidFill>
              </a:rPr>
              <a:t>Например, модули + </a:t>
            </a:r>
            <a:r>
              <a:rPr lang="en-US" sz="2400" dirty="0" err="1">
                <a:solidFill>
                  <a:srgbClr val="262636"/>
                </a:solidFill>
              </a:rPr>
              <a:t>moc</a:t>
            </a:r>
            <a:r>
              <a:rPr lang="en-US" sz="2400" dirty="0">
                <a:solidFill>
                  <a:srgbClr val="262636"/>
                </a:solidFill>
              </a:rPr>
              <a:t> = ?</a:t>
            </a:r>
            <a:endParaRPr lang="ru-RU" sz="2400" dirty="0">
              <a:solidFill>
                <a:srgbClr val="26263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18885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ru-RU" sz="3600" b="1" dirty="0">
                <a:solidFill>
                  <a:schemeClr val="tx2">
                    <a:lumMod val="75000"/>
                  </a:schemeClr>
                </a:solidFill>
              </a:rPr>
              <a:t>А зачем?</a:t>
            </a:r>
            <a:br>
              <a:rPr lang="en-US" sz="3600" b="1" dirty="0">
                <a:solidFill>
                  <a:schemeClr val="tx2">
                    <a:lumMod val="75000"/>
                  </a:schemeClr>
                </a:solidFill>
              </a:rPr>
            </a:br>
            <a:endParaRPr lang="ru-RU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88886"/>
            <a:ext cx="768667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262636"/>
                </a:solidFill>
              </a:rPr>
              <a:t>5. </a:t>
            </a:r>
            <a:r>
              <a:rPr lang="ru-RU" sz="2400" dirty="0">
                <a:solidFill>
                  <a:srgbClr val="262636"/>
                </a:solidFill>
              </a:rPr>
              <a:t>Неясные перспективы внедрения фич</a:t>
            </a:r>
            <a:r>
              <a:rPr lang="en-US" sz="2400" dirty="0">
                <a:solidFill>
                  <a:srgbClr val="262636"/>
                </a:solidFill>
              </a:rPr>
              <a:t> </a:t>
            </a:r>
            <a:r>
              <a:rPr lang="ru-RU" sz="2400" dirty="0">
                <a:solidFill>
                  <a:srgbClr val="262636"/>
                </a:solidFill>
              </a:rPr>
              <a:t>современного </a:t>
            </a:r>
            <a:r>
              <a:rPr lang="en-US" sz="2400" dirty="0" err="1">
                <a:solidFill>
                  <a:srgbClr val="262636"/>
                </a:solidFill>
              </a:rPr>
              <a:t>c++</a:t>
            </a:r>
            <a:r>
              <a:rPr lang="ru-RU" sz="2400" dirty="0">
                <a:solidFill>
                  <a:srgbClr val="262636"/>
                </a:solidFill>
              </a:rPr>
              <a:t>.</a:t>
            </a:r>
          </a:p>
          <a:p>
            <a:r>
              <a:rPr lang="ru-RU" sz="2400" dirty="0">
                <a:solidFill>
                  <a:srgbClr val="262636"/>
                </a:solidFill>
              </a:rPr>
              <a:t>Например, модули + </a:t>
            </a:r>
            <a:r>
              <a:rPr lang="en-US" sz="2400" dirty="0" err="1">
                <a:solidFill>
                  <a:srgbClr val="262636"/>
                </a:solidFill>
              </a:rPr>
              <a:t>moc</a:t>
            </a:r>
            <a:r>
              <a:rPr lang="en-US" sz="2400" dirty="0">
                <a:solidFill>
                  <a:srgbClr val="262636"/>
                </a:solidFill>
              </a:rPr>
              <a:t> = ?</a:t>
            </a:r>
            <a:endParaRPr lang="ru-RU" sz="2400" dirty="0">
              <a:solidFill>
                <a:srgbClr val="262636"/>
              </a:solidFill>
            </a:endParaRPr>
          </a:p>
          <a:p>
            <a:endParaRPr lang="en-US" sz="2400" dirty="0">
              <a:solidFill>
                <a:srgbClr val="262636"/>
              </a:solidFill>
            </a:endParaRPr>
          </a:p>
          <a:p>
            <a:r>
              <a:rPr lang="ru-RU" sz="2400" dirty="0">
                <a:solidFill>
                  <a:srgbClr val="262636"/>
                </a:solidFill>
              </a:rPr>
              <a:t>6. Есть определённые проблемы, связанные с графикой – запрятанный цикл перерисовок, трудности со скинами.</a:t>
            </a:r>
            <a:endParaRPr lang="en-US" sz="2400" dirty="0">
              <a:solidFill>
                <a:srgbClr val="26263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05164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ru-RU" sz="3600" b="1" dirty="0">
                <a:solidFill>
                  <a:schemeClr val="tx2">
                    <a:lumMod val="75000"/>
                  </a:schemeClr>
                </a:solidFill>
              </a:rPr>
              <a:t>Какие альтернативы </a:t>
            </a:r>
            <a:r>
              <a:rPr lang="en-US" sz="3600" b="1" dirty="0">
                <a:solidFill>
                  <a:schemeClr val="tx2">
                    <a:lumMod val="75000"/>
                  </a:schemeClr>
                </a:solidFill>
              </a:rPr>
              <a:t>Qt</a:t>
            </a:r>
            <a:r>
              <a:rPr lang="ru-RU" sz="3600" b="1" dirty="0">
                <a:solidFill>
                  <a:schemeClr val="tx2">
                    <a:lumMod val="75000"/>
                  </a:schemeClr>
                </a:solidFill>
              </a:rPr>
              <a:t>?</a:t>
            </a:r>
            <a:br>
              <a:rPr lang="en-US" sz="3600" b="1" dirty="0">
                <a:solidFill>
                  <a:schemeClr val="tx2">
                    <a:lumMod val="75000"/>
                  </a:schemeClr>
                </a:solidFill>
              </a:rPr>
            </a:br>
            <a:endParaRPr lang="ru-RU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88886"/>
            <a:ext cx="76866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262636"/>
                </a:solidFill>
              </a:rPr>
              <a:t>Qt </a:t>
            </a:r>
            <a:r>
              <a:rPr lang="ru-RU" sz="2400" dirty="0">
                <a:solidFill>
                  <a:srgbClr val="262636"/>
                </a:solidFill>
              </a:rPr>
              <a:t>предоставляет т.н. </a:t>
            </a: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retained GUI</a:t>
            </a:r>
            <a:r>
              <a:rPr lang="en-US" sz="2400" dirty="0">
                <a:solidFill>
                  <a:srgbClr val="262636"/>
                </a:solidFill>
              </a:rPr>
              <a:t>. </a:t>
            </a:r>
            <a:r>
              <a:rPr lang="ru-RU" sz="2400" dirty="0">
                <a:solidFill>
                  <a:srgbClr val="262636"/>
                </a:solidFill>
              </a:rPr>
              <a:t>В то же время концепция приложения, которое рендерит картинку и навешивает </a:t>
            </a:r>
            <a:r>
              <a:rPr lang="en-US" sz="2400" dirty="0">
                <a:solidFill>
                  <a:srgbClr val="262636"/>
                </a:solidFill>
              </a:rPr>
              <a:t>UI - </a:t>
            </a:r>
            <a:r>
              <a:rPr lang="ru-RU" sz="2400" dirty="0">
                <a:solidFill>
                  <a:srgbClr val="262636"/>
                </a:solidFill>
              </a:rPr>
              <a:t>естественным образом вписывается в концепцию </a:t>
            </a: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Immediate-Mode GUI</a:t>
            </a:r>
            <a:r>
              <a:rPr lang="en-US" sz="2400" dirty="0">
                <a:solidFill>
                  <a:srgbClr val="262636"/>
                </a:solidFill>
              </a:rPr>
              <a:t>.</a:t>
            </a:r>
            <a:endParaRPr lang="ru-RU" sz="2400" dirty="0">
              <a:solidFill>
                <a:srgbClr val="262636"/>
              </a:solidFill>
            </a:endParaRPr>
          </a:p>
          <a:p>
            <a:endParaRPr lang="ru-RU" sz="2400" dirty="0">
              <a:solidFill>
                <a:srgbClr val="26263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62948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ru-RU" sz="3600" b="1" dirty="0">
                <a:solidFill>
                  <a:schemeClr val="tx2">
                    <a:lumMod val="75000"/>
                  </a:schemeClr>
                </a:solidFill>
              </a:rPr>
              <a:t>Какие альтернативы </a:t>
            </a:r>
            <a:r>
              <a:rPr lang="en-US" sz="3600" b="1" dirty="0">
                <a:solidFill>
                  <a:schemeClr val="tx2">
                    <a:lumMod val="75000"/>
                  </a:schemeClr>
                </a:solidFill>
              </a:rPr>
              <a:t>Qt</a:t>
            </a:r>
            <a:r>
              <a:rPr lang="ru-RU" sz="3600" b="1" dirty="0">
                <a:solidFill>
                  <a:schemeClr val="tx2">
                    <a:lumMod val="75000"/>
                  </a:schemeClr>
                </a:solidFill>
              </a:rPr>
              <a:t>?</a:t>
            </a:r>
            <a:br>
              <a:rPr lang="en-US" sz="3600" b="1" dirty="0">
                <a:solidFill>
                  <a:schemeClr val="tx2">
                    <a:lumMod val="75000"/>
                  </a:schemeClr>
                </a:solidFill>
              </a:rPr>
            </a:br>
            <a:endParaRPr lang="ru-RU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88886"/>
            <a:ext cx="768667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262636"/>
                </a:solidFill>
              </a:rPr>
              <a:t>Qt </a:t>
            </a:r>
            <a:r>
              <a:rPr lang="ru-RU" sz="2400" dirty="0">
                <a:solidFill>
                  <a:srgbClr val="262636"/>
                </a:solidFill>
              </a:rPr>
              <a:t>предоставляет т.н. </a:t>
            </a: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retained GUI</a:t>
            </a:r>
            <a:r>
              <a:rPr lang="en-US" sz="2400" dirty="0">
                <a:solidFill>
                  <a:srgbClr val="262636"/>
                </a:solidFill>
              </a:rPr>
              <a:t>. </a:t>
            </a:r>
            <a:r>
              <a:rPr lang="ru-RU" sz="2400" dirty="0">
                <a:solidFill>
                  <a:srgbClr val="262636"/>
                </a:solidFill>
              </a:rPr>
              <a:t>В то же время концепция приложения, которое рендерит картинку и навешивает </a:t>
            </a:r>
            <a:r>
              <a:rPr lang="en-US" sz="2400" dirty="0">
                <a:solidFill>
                  <a:srgbClr val="262636"/>
                </a:solidFill>
              </a:rPr>
              <a:t>UI - </a:t>
            </a:r>
            <a:r>
              <a:rPr lang="ru-RU" sz="2400" dirty="0">
                <a:solidFill>
                  <a:srgbClr val="262636"/>
                </a:solidFill>
              </a:rPr>
              <a:t>естественным образом вписывается в концепцию </a:t>
            </a: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Immediate-Mode GUI</a:t>
            </a:r>
            <a:r>
              <a:rPr lang="en-US" sz="2400" dirty="0">
                <a:solidFill>
                  <a:srgbClr val="262636"/>
                </a:solidFill>
              </a:rPr>
              <a:t>.</a:t>
            </a:r>
            <a:endParaRPr lang="ru-RU" sz="2400" dirty="0">
              <a:solidFill>
                <a:srgbClr val="262636"/>
              </a:solidFill>
            </a:endParaRPr>
          </a:p>
          <a:p>
            <a:endParaRPr lang="ru-RU" sz="2400" dirty="0">
              <a:solidFill>
                <a:srgbClr val="262636"/>
              </a:solidFill>
            </a:endParaRPr>
          </a:p>
          <a:p>
            <a:r>
              <a:rPr lang="ru-RU" sz="2400" dirty="0">
                <a:solidFill>
                  <a:srgbClr val="262636"/>
                </a:solidFill>
              </a:rPr>
              <a:t>Да, это вот это, с перерисовкой каждый кадр. </a:t>
            </a:r>
            <a:endParaRPr lang="en-US" sz="2400" dirty="0">
              <a:solidFill>
                <a:srgbClr val="26263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26613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ru-RU" sz="3600" b="1" dirty="0">
                <a:solidFill>
                  <a:schemeClr val="tx2">
                    <a:lumMod val="75000"/>
                  </a:schemeClr>
                </a:solidFill>
              </a:rPr>
              <a:t>Какие альтернативы </a:t>
            </a:r>
            <a:r>
              <a:rPr lang="en-US" sz="3600" b="1" dirty="0">
                <a:solidFill>
                  <a:schemeClr val="tx2">
                    <a:lumMod val="75000"/>
                  </a:schemeClr>
                </a:solidFill>
              </a:rPr>
              <a:t>Qt</a:t>
            </a:r>
            <a:r>
              <a:rPr lang="ru-RU" sz="3600" b="1" dirty="0">
                <a:solidFill>
                  <a:schemeClr val="tx2">
                    <a:lumMod val="75000"/>
                  </a:schemeClr>
                </a:solidFill>
              </a:rPr>
              <a:t>?</a:t>
            </a:r>
            <a:br>
              <a:rPr lang="en-US" sz="3600" b="1" dirty="0">
                <a:solidFill>
                  <a:schemeClr val="tx2">
                    <a:lumMod val="75000"/>
                  </a:schemeClr>
                </a:solidFill>
              </a:rPr>
            </a:br>
            <a:endParaRPr lang="ru-RU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88886"/>
            <a:ext cx="768667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262636"/>
                </a:solidFill>
              </a:rPr>
              <a:t>Qt </a:t>
            </a:r>
            <a:r>
              <a:rPr lang="ru-RU" sz="2400" dirty="0">
                <a:solidFill>
                  <a:srgbClr val="262636"/>
                </a:solidFill>
              </a:rPr>
              <a:t>предоставляет т.н. </a:t>
            </a: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retained GUI</a:t>
            </a:r>
            <a:r>
              <a:rPr lang="en-US" sz="2400" dirty="0">
                <a:solidFill>
                  <a:srgbClr val="262636"/>
                </a:solidFill>
              </a:rPr>
              <a:t>. </a:t>
            </a:r>
            <a:r>
              <a:rPr lang="ru-RU" sz="2400" dirty="0">
                <a:solidFill>
                  <a:srgbClr val="262636"/>
                </a:solidFill>
              </a:rPr>
              <a:t>В то же время концепция приложения, которое рендерит картинку и навешивает </a:t>
            </a:r>
            <a:r>
              <a:rPr lang="en-US" sz="2400" dirty="0">
                <a:solidFill>
                  <a:srgbClr val="262636"/>
                </a:solidFill>
              </a:rPr>
              <a:t>UI - </a:t>
            </a:r>
            <a:r>
              <a:rPr lang="ru-RU" sz="2400" dirty="0">
                <a:solidFill>
                  <a:srgbClr val="262636"/>
                </a:solidFill>
              </a:rPr>
              <a:t>естественным образом вписывается в концепцию </a:t>
            </a: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Immediate-Mode GUI</a:t>
            </a:r>
            <a:r>
              <a:rPr lang="en-US" sz="2400" dirty="0">
                <a:solidFill>
                  <a:srgbClr val="262636"/>
                </a:solidFill>
              </a:rPr>
              <a:t>.</a:t>
            </a:r>
            <a:endParaRPr lang="ru-RU" sz="2400" dirty="0">
              <a:solidFill>
                <a:srgbClr val="262636"/>
              </a:solidFill>
            </a:endParaRPr>
          </a:p>
          <a:p>
            <a:endParaRPr lang="ru-RU" sz="2400" dirty="0">
              <a:solidFill>
                <a:srgbClr val="262636"/>
              </a:solidFill>
            </a:endParaRPr>
          </a:p>
          <a:p>
            <a:r>
              <a:rPr lang="ru-RU" sz="2400" dirty="0">
                <a:solidFill>
                  <a:srgbClr val="262636"/>
                </a:solidFill>
              </a:rPr>
              <a:t>Да, это вот это, с перерисовкой каждый кадр. Оптимизированные фреймворки отправляют на </a:t>
            </a:r>
            <a:r>
              <a:rPr lang="en-US" sz="2400" dirty="0">
                <a:solidFill>
                  <a:srgbClr val="262636"/>
                </a:solidFill>
              </a:rPr>
              <a:t>GPU </a:t>
            </a:r>
            <a:r>
              <a:rPr lang="ru-RU" sz="2400" dirty="0">
                <a:solidFill>
                  <a:srgbClr val="262636"/>
                </a:solidFill>
              </a:rPr>
              <a:t>оптимизированные данные и позволяют 	оптимизированно рисовать </a:t>
            </a:r>
            <a:r>
              <a:rPr lang="en-US" sz="2400" dirty="0">
                <a:solidFill>
                  <a:srgbClr val="262636"/>
                </a:solidFill>
              </a:rPr>
              <a:t>UI </a:t>
            </a:r>
            <a:r>
              <a:rPr lang="ru-RU" sz="2400" dirty="0">
                <a:solidFill>
                  <a:srgbClr val="262636"/>
                </a:solidFill>
              </a:rPr>
              <a:t>с 	немыслимыми скоростями (поэтому часто 		используется в играх)</a:t>
            </a:r>
            <a:endParaRPr lang="en-US" sz="2400" dirty="0">
              <a:solidFill>
                <a:srgbClr val="26263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18240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ru-RU" sz="3600" b="1" dirty="0">
                <a:solidFill>
                  <a:schemeClr val="tx2">
                    <a:lumMod val="75000"/>
                  </a:schemeClr>
                </a:solidFill>
              </a:rPr>
              <a:t>Но ведь это только </a:t>
            </a:r>
            <a:r>
              <a:rPr lang="en-US" sz="3600" b="1" dirty="0">
                <a:solidFill>
                  <a:schemeClr val="tx2">
                    <a:lumMod val="75000"/>
                  </a:schemeClr>
                </a:solidFill>
              </a:rPr>
              <a:t>UI</a:t>
            </a:r>
            <a:r>
              <a:rPr lang="ru-RU" sz="3600" b="1" dirty="0">
                <a:solidFill>
                  <a:schemeClr val="tx2">
                    <a:lumMod val="75000"/>
                  </a:schemeClr>
                </a:solidFill>
              </a:rPr>
              <a:t>?</a:t>
            </a:r>
            <a:br>
              <a:rPr lang="en-US" sz="3600" b="1" dirty="0">
                <a:solidFill>
                  <a:schemeClr val="tx2">
                    <a:lumMod val="75000"/>
                  </a:schemeClr>
                </a:solidFill>
              </a:rPr>
            </a:br>
            <a:endParaRPr lang="ru-RU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88886"/>
            <a:ext cx="76866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262636"/>
                </a:solidFill>
              </a:rPr>
              <a:t>Да, это только </a:t>
            </a:r>
            <a:r>
              <a:rPr lang="en-US" sz="2400" dirty="0">
                <a:solidFill>
                  <a:srgbClr val="262636"/>
                </a:solidFill>
              </a:rPr>
              <a:t>UI, </a:t>
            </a:r>
            <a:r>
              <a:rPr lang="ru-RU" sz="2400" dirty="0">
                <a:solidFill>
                  <a:srgbClr val="262636"/>
                </a:solidFill>
              </a:rPr>
              <a:t>и в этом есть определённый смысл</a:t>
            </a:r>
            <a:r>
              <a:rPr lang="en-US" sz="2400" dirty="0">
                <a:solidFill>
                  <a:srgbClr val="262636"/>
                </a:solidFill>
              </a:rPr>
              <a:t>:</a:t>
            </a:r>
            <a:endParaRPr lang="ru-RU" sz="2400" dirty="0">
              <a:solidFill>
                <a:srgbClr val="26263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20346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ru-RU" sz="3600" b="1" dirty="0">
                <a:solidFill>
                  <a:schemeClr val="tx2">
                    <a:lumMod val="75000"/>
                  </a:schemeClr>
                </a:solidFill>
              </a:rPr>
              <a:t>Но ведь это только </a:t>
            </a:r>
            <a:r>
              <a:rPr lang="en-US" sz="3600" b="1" dirty="0">
                <a:solidFill>
                  <a:schemeClr val="tx2">
                    <a:lumMod val="75000"/>
                  </a:schemeClr>
                </a:solidFill>
              </a:rPr>
              <a:t>UI</a:t>
            </a:r>
            <a:r>
              <a:rPr lang="ru-RU" sz="3600" b="1" dirty="0">
                <a:solidFill>
                  <a:schemeClr val="tx2">
                    <a:lumMod val="75000"/>
                  </a:schemeClr>
                </a:solidFill>
              </a:rPr>
              <a:t>?</a:t>
            </a:r>
            <a:br>
              <a:rPr lang="en-US" sz="3600" b="1" dirty="0">
                <a:solidFill>
                  <a:schemeClr val="tx2">
                    <a:lumMod val="75000"/>
                  </a:schemeClr>
                </a:solidFill>
              </a:rPr>
            </a:br>
            <a:endParaRPr lang="ru-RU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88886"/>
            <a:ext cx="768667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262636"/>
                </a:solidFill>
              </a:rPr>
              <a:t>Да, это только </a:t>
            </a:r>
            <a:r>
              <a:rPr lang="en-US" sz="2400" dirty="0">
                <a:solidFill>
                  <a:srgbClr val="262636"/>
                </a:solidFill>
              </a:rPr>
              <a:t>UI, </a:t>
            </a:r>
            <a:r>
              <a:rPr lang="ru-RU" sz="2400" dirty="0">
                <a:solidFill>
                  <a:srgbClr val="262636"/>
                </a:solidFill>
              </a:rPr>
              <a:t>и в этом есть определённый смысл:</a:t>
            </a:r>
          </a:p>
          <a:p>
            <a:endParaRPr lang="ru-RU" sz="2400" dirty="0">
              <a:solidFill>
                <a:srgbClr val="262636"/>
              </a:solidFill>
            </a:endParaRPr>
          </a:p>
          <a:p>
            <a:r>
              <a:rPr lang="en-US" sz="2400" dirty="0">
                <a:solidFill>
                  <a:srgbClr val="262636"/>
                </a:solidFill>
              </a:rPr>
              <a:t>UI </a:t>
            </a:r>
            <a:r>
              <a:rPr lang="ru-RU" sz="2400" dirty="0">
                <a:solidFill>
                  <a:srgbClr val="262636"/>
                </a:solidFill>
              </a:rPr>
              <a:t>может быть реализован как плагин к бизнес-логике. В любой момент его можно заменить – веб, </a:t>
            </a:r>
            <a:r>
              <a:rPr lang="en-US" sz="2400" dirty="0">
                <a:solidFill>
                  <a:srgbClr val="262636"/>
                </a:solidFill>
              </a:rPr>
              <a:t>native</a:t>
            </a:r>
            <a:r>
              <a:rPr lang="ru-RU" sz="2400" dirty="0">
                <a:solidFill>
                  <a:srgbClr val="262636"/>
                </a:solidFill>
              </a:rPr>
              <a:t> </a:t>
            </a:r>
            <a:r>
              <a:rPr lang="en-US" sz="2400" dirty="0">
                <a:solidFill>
                  <a:srgbClr val="262636"/>
                </a:solidFill>
              </a:rPr>
              <a:t>etc.</a:t>
            </a:r>
          </a:p>
          <a:p>
            <a:endParaRPr lang="ru-RU" sz="2400" dirty="0">
              <a:solidFill>
                <a:srgbClr val="26263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82741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ru-RU" sz="3600" b="1" dirty="0">
                <a:solidFill>
                  <a:schemeClr val="tx2">
                    <a:lumMod val="75000"/>
                  </a:schemeClr>
                </a:solidFill>
              </a:rPr>
              <a:t>Но ведь это только </a:t>
            </a:r>
            <a:r>
              <a:rPr lang="en-US" sz="3600" b="1" dirty="0">
                <a:solidFill>
                  <a:schemeClr val="tx2">
                    <a:lumMod val="75000"/>
                  </a:schemeClr>
                </a:solidFill>
              </a:rPr>
              <a:t>UI</a:t>
            </a:r>
            <a:r>
              <a:rPr lang="ru-RU" sz="3600" b="1" dirty="0">
                <a:solidFill>
                  <a:schemeClr val="tx2">
                    <a:lumMod val="75000"/>
                  </a:schemeClr>
                </a:solidFill>
              </a:rPr>
              <a:t>?</a:t>
            </a:r>
            <a:br>
              <a:rPr lang="en-US" sz="3600" b="1" dirty="0">
                <a:solidFill>
                  <a:schemeClr val="tx2">
                    <a:lumMod val="75000"/>
                  </a:schemeClr>
                </a:solidFill>
              </a:rPr>
            </a:br>
            <a:endParaRPr lang="ru-RU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88886"/>
            <a:ext cx="768667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262636"/>
                </a:solidFill>
              </a:rPr>
              <a:t>Да, это только </a:t>
            </a:r>
            <a:r>
              <a:rPr lang="en-US" sz="2400" dirty="0">
                <a:solidFill>
                  <a:srgbClr val="262636"/>
                </a:solidFill>
              </a:rPr>
              <a:t>UI, </a:t>
            </a:r>
            <a:r>
              <a:rPr lang="ru-RU" sz="2400" dirty="0">
                <a:solidFill>
                  <a:srgbClr val="262636"/>
                </a:solidFill>
              </a:rPr>
              <a:t>и в этом есть определённый смысл:</a:t>
            </a:r>
          </a:p>
          <a:p>
            <a:endParaRPr lang="ru-RU" sz="2400" dirty="0">
              <a:solidFill>
                <a:srgbClr val="262636"/>
              </a:solidFill>
            </a:endParaRPr>
          </a:p>
          <a:p>
            <a:r>
              <a:rPr lang="en-US" sz="2400" dirty="0">
                <a:solidFill>
                  <a:srgbClr val="262636"/>
                </a:solidFill>
              </a:rPr>
              <a:t>UI </a:t>
            </a:r>
            <a:r>
              <a:rPr lang="ru-RU" sz="2400" dirty="0">
                <a:solidFill>
                  <a:srgbClr val="262636"/>
                </a:solidFill>
              </a:rPr>
              <a:t>может быть реализован как плагин к бизнес-логике. В любой момент его можно заменить – веб, </a:t>
            </a:r>
            <a:r>
              <a:rPr lang="en-US" sz="2400" dirty="0">
                <a:solidFill>
                  <a:srgbClr val="262636"/>
                </a:solidFill>
              </a:rPr>
              <a:t>native</a:t>
            </a:r>
            <a:r>
              <a:rPr lang="ru-RU" sz="2400" dirty="0">
                <a:solidFill>
                  <a:srgbClr val="262636"/>
                </a:solidFill>
              </a:rPr>
              <a:t> </a:t>
            </a:r>
            <a:r>
              <a:rPr lang="en-US" sz="2400" dirty="0">
                <a:solidFill>
                  <a:srgbClr val="262636"/>
                </a:solidFill>
              </a:rPr>
              <a:t>etc.</a:t>
            </a:r>
          </a:p>
          <a:p>
            <a:endParaRPr lang="ru-RU" sz="2400" dirty="0">
              <a:solidFill>
                <a:srgbClr val="262636"/>
              </a:solidFill>
            </a:endParaRPr>
          </a:p>
          <a:p>
            <a:r>
              <a:rPr lang="ru-RU" sz="2400" dirty="0">
                <a:solidFill>
                  <a:srgbClr val="262636"/>
                </a:solidFill>
              </a:rPr>
              <a:t>О-о-о, разговоры об архитектуре…</a:t>
            </a:r>
            <a:endParaRPr lang="en-US" sz="2400" dirty="0">
              <a:solidFill>
                <a:srgbClr val="262636"/>
              </a:solidFill>
            </a:endParaRPr>
          </a:p>
        </p:txBody>
      </p:sp>
      <p:pic>
        <p:nvPicPr>
          <p:cNvPr id="5" name="Рисунок 4" descr="Изображение выглядит как человек, носит, галстук&#10;&#10;Автоматически созданное описание">
            <a:extLst>
              <a:ext uri="{FF2B5EF4-FFF2-40B4-BE49-F238E27FC236}">
                <a16:creationId xmlns:a16="http://schemas.microsoft.com/office/drawing/2014/main" id="{A8B54CB2-2CD1-4E83-9355-637B29FD92A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5474" y="4483354"/>
            <a:ext cx="3095625" cy="177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785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ru-RU" sz="3600" b="1" dirty="0">
                <a:solidFill>
                  <a:schemeClr val="tx2">
                    <a:lumMod val="75000"/>
                  </a:schemeClr>
                </a:solidFill>
              </a:rPr>
              <a:t>О чём это вообще?</a:t>
            </a:r>
            <a:br>
              <a:rPr lang="en-US" sz="3600" b="1" dirty="0">
                <a:solidFill>
                  <a:schemeClr val="tx2">
                    <a:lumMod val="75000"/>
                  </a:schemeClr>
                </a:solidFill>
              </a:rPr>
            </a:br>
            <a:endParaRPr lang="ru-RU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88886"/>
            <a:ext cx="76866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262636"/>
                </a:solidFill>
              </a:rPr>
              <a:t>Альтернативный подход к проектированию </a:t>
            </a:r>
            <a:r>
              <a:rPr lang="en-US" sz="2400" dirty="0">
                <a:solidFill>
                  <a:srgbClr val="262636"/>
                </a:solidFill>
              </a:rPr>
              <a:t>graphic-intensive </a:t>
            </a:r>
            <a:r>
              <a:rPr lang="ru-RU" sz="2400" dirty="0">
                <a:solidFill>
                  <a:srgbClr val="262636"/>
                </a:solidFill>
              </a:rPr>
              <a:t>приложений.</a:t>
            </a:r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7205457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ru-RU" sz="3600" b="1" dirty="0">
                <a:solidFill>
                  <a:schemeClr val="tx2">
                    <a:lumMod val="75000"/>
                  </a:schemeClr>
                </a:solidFill>
              </a:rPr>
              <a:t>Архитектура</a:t>
            </a:r>
            <a:br>
              <a:rPr lang="en-US" sz="3600" b="1" dirty="0">
                <a:solidFill>
                  <a:schemeClr val="tx2">
                    <a:lumMod val="75000"/>
                  </a:schemeClr>
                </a:solidFill>
              </a:rPr>
            </a:br>
            <a:endParaRPr lang="ru-RU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88886"/>
            <a:ext cx="76866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262636"/>
                </a:solidFill>
              </a:rPr>
              <a:t>По заветам Роберта Мартина…</a:t>
            </a:r>
            <a:endParaRPr lang="en-US" sz="2400" dirty="0">
              <a:solidFill>
                <a:srgbClr val="262636"/>
              </a:solidFill>
            </a:endParaRPr>
          </a:p>
        </p:txBody>
      </p:sp>
      <p:pic>
        <p:nvPicPr>
          <p:cNvPr id="7" name="Рисунок 6" descr="Изображение выглядит как текст, человек, внутренний, мужчина&#10;&#10;Автоматически созданное описание">
            <a:extLst>
              <a:ext uri="{FF2B5EF4-FFF2-40B4-BE49-F238E27FC236}">
                <a16:creationId xmlns:a16="http://schemas.microsoft.com/office/drawing/2014/main" id="{ADA31835-0297-4CAA-AB78-59DA0E66837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9480" y="1483895"/>
            <a:ext cx="2417820" cy="30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7349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ru-RU" sz="3600" b="1" dirty="0">
                <a:solidFill>
                  <a:schemeClr val="tx2">
                    <a:lumMod val="75000"/>
                  </a:schemeClr>
                </a:solidFill>
              </a:rPr>
              <a:t>Архитектура</a:t>
            </a:r>
            <a:br>
              <a:rPr lang="en-US" sz="3600" b="1" dirty="0">
                <a:solidFill>
                  <a:schemeClr val="tx2">
                    <a:lumMod val="75000"/>
                  </a:schemeClr>
                </a:solidFill>
              </a:rPr>
            </a:br>
            <a:endParaRPr lang="ru-RU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88886"/>
            <a:ext cx="768667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262636"/>
                </a:solidFill>
              </a:rPr>
              <a:t>По заветам Роберта Мартина…</a:t>
            </a:r>
          </a:p>
          <a:p>
            <a:endParaRPr lang="ru-RU" sz="2400" dirty="0">
              <a:solidFill>
                <a:srgbClr val="262636"/>
              </a:solidFill>
            </a:endParaRPr>
          </a:p>
          <a:p>
            <a:r>
              <a:rPr lang="ru-RU" sz="2400" dirty="0">
                <a:solidFill>
                  <a:srgbClr val="262636"/>
                </a:solidFill>
              </a:rPr>
              <a:t>Установка на архитектуру</a:t>
            </a:r>
          </a:p>
          <a:p>
            <a:r>
              <a:rPr lang="ru-RU" sz="2400" dirty="0">
                <a:solidFill>
                  <a:srgbClr val="262636"/>
                </a:solidFill>
              </a:rPr>
              <a:t>с разделением по слоям</a:t>
            </a:r>
          </a:p>
          <a:p>
            <a:r>
              <a:rPr lang="ru-RU" sz="2400" dirty="0">
                <a:solidFill>
                  <a:srgbClr val="262636"/>
                </a:solidFill>
              </a:rPr>
              <a:t>(горизонтально) и по </a:t>
            </a:r>
            <a:r>
              <a:rPr lang="en-US" sz="2400" dirty="0">
                <a:solidFill>
                  <a:srgbClr val="262636"/>
                </a:solidFill>
              </a:rPr>
              <a:t>use-case</a:t>
            </a:r>
            <a:endParaRPr lang="ru-RU" sz="2400" dirty="0">
              <a:solidFill>
                <a:srgbClr val="262636"/>
              </a:solidFill>
            </a:endParaRPr>
          </a:p>
          <a:p>
            <a:r>
              <a:rPr lang="en-US" sz="2400" dirty="0">
                <a:solidFill>
                  <a:srgbClr val="262636"/>
                </a:solidFill>
              </a:rPr>
              <a:t>(</a:t>
            </a:r>
            <a:r>
              <a:rPr lang="ru-RU" sz="2400" dirty="0">
                <a:solidFill>
                  <a:srgbClr val="262636"/>
                </a:solidFill>
              </a:rPr>
              <a:t>вертикально</a:t>
            </a:r>
            <a:r>
              <a:rPr lang="en-US" sz="2400" dirty="0">
                <a:solidFill>
                  <a:srgbClr val="262636"/>
                </a:solidFill>
              </a:rPr>
              <a:t>).</a:t>
            </a:r>
          </a:p>
          <a:p>
            <a:endParaRPr lang="en-US" sz="2400" dirty="0">
              <a:solidFill>
                <a:srgbClr val="262636"/>
              </a:solidFill>
            </a:endParaRPr>
          </a:p>
        </p:txBody>
      </p:sp>
      <p:pic>
        <p:nvPicPr>
          <p:cNvPr id="7" name="Рисунок 6" descr="Изображение выглядит как текст, человек, внутренний, мужчина&#10;&#10;Автоматически созданное описание">
            <a:extLst>
              <a:ext uri="{FF2B5EF4-FFF2-40B4-BE49-F238E27FC236}">
                <a16:creationId xmlns:a16="http://schemas.microsoft.com/office/drawing/2014/main" id="{ADA31835-0297-4CAA-AB78-59DA0E66837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9480" y="1483895"/>
            <a:ext cx="2417820" cy="30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1782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ru-RU" sz="3600" b="1" dirty="0">
                <a:solidFill>
                  <a:schemeClr val="tx2">
                    <a:lumMod val="75000"/>
                  </a:schemeClr>
                </a:solidFill>
              </a:rPr>
              <a:t>Архитектура</a:t>
            </a:r>
            <a:br>
              <a:rPr lang="en-US" sz="3600" b="1" dirty="0">
                <a:solidFill>
                  <a:schemeClr val="tx2">
                    <a:lumMod val="75000"/>
                  </a:schemeClr>
                </a:solidFill>
              </a:rPr>
            </a:br>
            <a:endParaRPr lang="ru-RU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88886"/>
            <a:ext cx="768667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262636"/>
                </a:solidFill>
              </a:rPr>
              <a:t>По заветам Роберта Мартина…</a:t>
            </a:r>
          </a:p>
          <a:p>
            <a:endParaRPr lang="ru-RU" sz="2400" dirty="0">
              <a:solidFill>
                <a:srgbClr val="262636"/>
              </a:solidFill>
            </a:endParaRPr>
          </a:p>
          <a:p>
            <a:r>
              <a:rPr lang="ru-RU" sz="2400" dirty="0">
                <a:solidFill>
                  <a:srgbClr val="262636"/>
                </a:solidFill>
              </a:rPr>
              <a:t>Установка на архитектуру</a:t>
            </a:r>
          </a:p>
          <a:p>
            <a:r>
              <a:rPr lang="ru-RU" sz="2400" dirty="0">
                <a:solidFill>
                  <a:srgbClr val="262636"/>
                </a:solidFill>
              </a:rPr>
              <a:t>с разделением по слоям</a:t>
            </a:r>
          </a:p>
          <a:p>
            <a:r>
              <a:rPr lang="ru-RU" sz="2400" dirty="0">
                <a:solidFill>
                  <a:srgbClr val="262636"/>
                </a:solidFill>
              </a:rPr>
              <a:t>(горизонтально) и по </a:t>
            </a:r>
            <a:r>
              <a:rPr lang="en-US" sz="2400" dirty="0">
                <a:solidFill>
                  <a:srgbClr val="262636"/>
                </a:solidFill>
              </a:rPr>
              <a:t>use-case</a:t>
            </a:r>
            <a:endParaRPr lang="ru-RU" sz="2400" dirty="0">
              <a:solidFill>
                <a:srgbClr val="262636"/>
              </a:solidFill>
            </a:endParaRPr>
          </a:p>
          <a:p>
            <a:r>
              <a:rPr lang="en-US" sz="2400" dirty="0">
                <a:solidFill>
                  <a:srgbClr val="262636"/>
                </a:solidFill>
              </a:rPr>
              <a:t>(</a:t>
            </a:r>
            <a:r>
              <a:rPr lang="ru-RU" sz="2400" dirty="0">
                <a:solidFill>
                  <a:srgbClr val="262636"/>
                </a:solidFill>
              </a:rPr>
              <a:t>вертикально</a:t>
            </a:r>
            <a:r>
              <a:rPr lang="en-US" sz="2400" dirty="0">
                <a:solidFill>
                  <a:srgbClr val="262636"/>
                </a:solidFill>
              </a:rPr>
              <a:t>).</a:t>
            </a:r>
          </a:p>
          <a:p>
            <a:endParaRPr lang="en-US" sz="2400" dirty="0">
              <a:solidFill>
                <a:srgbClr val="262636"/>
              </a:solidFill>
            </a:endParaRPr>
          </a:p>
          <a:p>
            <a:r>
              <a:rPr lang="ru-RU" sz="2400" dirty="0">
                <a:solidFill>
                  <a:srgbClr val="262636"/>
                </a:solidFill>
              </a:rPr>
              <a:t>Проектирование на основе</a:t>
            </a:r>
          </a:p>
          <a:p>
            <a:r>
              <a:rPr lang="ru-RU" sz="2400" dirty="0">
                <a:solidFill>
                  <a:srgbClr val="262636"/>
                </a:solidFill>
              </a:rPr>
              <a:t>компонентов и интерфейсов:</a:t>
            </a:r>
          </a:p>
        </p:txBody>
      </p:sp>
      <p:pic>
        <p:nvPicPr>
          <p:cNvPr id="7" name="Рисунок 6" descr="Изображение выглядит как текст, человек, внутренний, мужчина&#10;&#10;Автоматически созданное описание">
            <a:extLst>
              <a:ext uri="{FF2B5EF4-FFF2-40B4-BE49-F238E27FC236}">
                <a16:creationId xmlns:a16="http://schemas.microsoft.com/office/drawing/2014/main" id="{ADA31835-0297-4CAA-AB78-59DA0E66837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9480" y="1483895"/>
            <a:ext cx="2417820" cy="30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5877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ru-RU" sz="3600" b="1" dirty="0">
                <a:solidFill>
                  <a:schemeClr val="tx2">
                    <a:lumMod val="75000"/>
                  </a:schemeClr>
                </a:solidFill>
              </a:rPr>
              <a:t>Архитектура</a:t>
            </a:r>
            <a:br>
              <a:rPr lang="en-US" sz="3600" b="1" dirty="0">
                <a:solidFill>
                  <a:schemeClr val="tx2">
                    <a:lumMod val="75000"/>
                  </a:schemeClr>
                </a:solidFill>
              </a:rPr>
            </a:br>
            <a:endParaRPr lang="ru-RU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88886"/>
            <a:ext cx="768667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262636"/>
                </a:solidFill>
              </a:rPr>
              <a:t>По заветам Роберта Мартина…</a:t>
            </a:r>
          </a:p>
          <a:p>
            <a:endParaRPr lang="ru-RU" sz="2400" dirty="0">
              <a:solidFill>
                <a:srgbClr val="262636"/>
              </a:solidFill>
            </a:endParaRPr>
          </a:p>
          <a:p>
            <a:r>
              <a:rPr lang="ru-RU" sz="2400" dirty="0">
                <a:solidFill>
                  <a:srgbClr val="262636"/>
                </a:solidFill>
              </a:rPr>
              <a:t>Установка на архитектуру</a:t>
            </a:r>
          </a:p>
          <a:p>
            <a:r>
              <a:rPr lang="ru-RU" sz="2400" dirty="0">
                <a:solidFill>
                  <a:srgbClr val="262636"/>
                </a:solidFill>
              </a:rPr>
              <a:t>с разделением по слоям</a:t>
            </a:r>
          </a:p>
          <a:p>
            <a:r>
              <a:rPr lang="ru-RU" sz="2400" dirty="0">
                <a:solidFill>
                  <a:srgbClr val="262636"/>
                </a:solidFill>
              </a:rPr>
              <a:t>(горизонтально) и по </a:t>
            </a:r>
            <a:r>
              <a:rPr lang="en-US" sz="2400" dirty="0">
                <a:solidFill>
                  <a:srgbClr val="262636"/>
                </a:solidFill>
              </a:rPr>
              <a:t>use-case</a:t>
            </a:r>
            <a:endParaRPr lang="ru-RU" sz="2400" dirty="0">
              <a:solidFill>
                <a:srgbClr val="262636"/>
              </a:solidFill>
            </a:endParaRPr>
          </a:p>
          <a:p>
            <a:r>
              <a:rPr lang="en-US" sz="2400" dirty="0">
                <a:solidFill>
                  <a:srgbClr val="262636"/>
                </a:solidFill>
              </a:rPr>
              <a:t>(</a:t>
            </a:r>
            <a:r>
              <a:rPr lang="ru-RU" sz="2400" dirty="0">
                <a:solidFill>
                  <a:srgbClr val="262636"/>
                </a:solidFill>
              </a:rPr>
              <a:t>вертикально</a:t>
            </a:r>
            <a:r>
              <a:rPr lang="en-US" sz="2400" dirty="0">
                <a:solidFill>
                  <a:srgbClr val="262636"/>
                </a:solidFill>
              </a:rPr>
              <a:t>).</a:t>
            </a:r>
          </a:p>
          <a:p>
            <a:endParaRPr lang="en-US" sz="2400" dirty="0">
              <a:solidFill>
                <a:srgbClr val="262636"/>
              </a:solidFill>
            </a:endParaRPr>
          </a:p>
          <a:p>
            <a:r>
              <a:rPr lang="ru-RU" sz="2400" dirty="0">
                <a:solidFill>
                  <a:srgbClr val="262636"/>
                </a:solidFill>
              </a:rPr>
              <a:t>Проектирование на основе</a:t>
            </a:r>
          </a:p>
          <a:p>
            <a:r>
              <a:rPr lang="ru-RU" sz="2400" dirty="0">
                <a:solidFill>
                  <a:srgbClr val="262636"/>
                </a:solidFill>
              </a:rPr>
              <a:t>компонентов и интерфейсов:</a:t>
            </a:r>
          </a:p>
          <a:p>
            <a:pPr lvl="1"/>
            <a:r>
              <a:rPr lang="ru-RU" sz="2400" dirty="0">
                <a:solidFill>
                  <a:srgbClr val="262636"/>
                </a:solidFill>
              </a:rPr>
              <a:t>продуманная архитектура без циклических зависимостей</a:t>
            </a:r>
          </a:p>
        </p:txBody>
      </p:sp>
      <p:pic>
        <p:nvPicPr>
          <p:cNvPr id="7" name="Рисунок 6" descr="Изображение выглядит как текст, человек, внутренний, мужчина&#10;&#10;Автоматически созданное описание">
            <a:extLst>
              <a:ext uri="{FF2B5EF4-FFF2-40B4-BE49-F238E27FC236}">
                <a16:creationId xmlns:a16="http://schemas.microsoft.com/office/drawing/2014/main" id="{ADA31835-0297-4CAA-AB78-59DA0E66837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9480" y="1483895"/>
            <a:ext cx="2417820" cy="30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2941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ru-RU" sz="3600" b="1" dirty="0">
                <a:solidFill>
                  <a:schemeClr val="tx2">
                    <a:lumMod val="75000"/>
                  </a:schemeClr>
                </a:solidFill>
              </a:rPr>
              <a:t>Архитектура</a:t>
            </a:r>
            <a:br>
              <a:rPr lang="en-US" sz="3600" b="1" dirty="0">
                <a:solidFill>
                  <a:schemeClr val="tx2">
                    <a:lumMod val="75000"/>
                  </a:schemeClr>
                </a:solidFill>
              </a:rPr>
            </a:br>
            <a:endParaRPr lang="ru-RU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88886"/>
            <a:ext cx="7686675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262636"/>
                </a:solidFill>
              </a:rPr>
              <a:t>По заветам Роберта Мартина…</a:t>
            </a:r>
          </a:p>
          <a:p>
            <a:endParaRPr lang="ru-RU" sz="2400" dirty="0">
              <a:solidFill>
                <a:srgbClr val="262636"/>
              </a:solidFill>
            </a:endParaRPr>
          </a:p>
          <a:p>
            <a:r>
              <a:rPr lang="ru-RU" sz="2400" dirty="0">
                <a:solidFill>
                  <a:srgbClr val="262636"/>
                </a:solidFill>
              </a:rPr>
              <a:t>Установка на архитектуру</a:t>
            </a:r>
          </a:p>
          <a:p>
            <a:r>
              <a:rPr lang="ru-RU" sz="2400" dirty="0">
                <a:solidFill>
                  <a:srgbClr val="262636"/>
                </a:solidFill>
              </a:rPr>
              <a:t>с разделением по слоям</a:t>
            </a:r>
          </a:p>
          <a:p>
            <a:r>
              <a:rPr lang="ru-RU" sz="2400" dirty="0">
                <a:solidFill>
                  <a:srgbClr val="262636"/>
                </a:solidFill>
              </a:rPr>
              <a:t>(горизонтально) и по </a:t>
            </a:r>
            <a:r>
              <a:rPr lang="en-US" sz="2400" dirty="0">
                <a:solidFill>
                  <a:srgbClr val="262636"/>
                </a:solidFill>
              </a:rPr>
              <a:t>use-case</a:t>
            </a:r>
            <a:endParaRPr lang="ru-RU" sz="2400" dirty="0">
              <a:solidFill>
                <a:srgbClr val="262636"/>
              </a:solidFill>
            </a:endParaRPr>
          </a:p>
          <a:p>
            <a:r>
              <a:rPr lang="en-US" sz="2400" dirty="0">
                <a:solidFill>
                  <a:srgbClr val="262636"/>
                </a:solidFill>
              </a:rPr>
              <a:t>(</a:t>
            </a:r>
            <a:r>
              <a:rPr lang="ru-RU" sz="2400" dirty="0">
                <a:solidFill>
                  <a:srgbClr val="262636"/>
                </a:solidFill>
              </a:rPr>
              <a:t>вертикально</a:t>
            </a:r>
            <a:r>
              <a:rPr lang="en-US" sz="2400" dirty="0">
                <a:solidFill>
                  <a:srgbClr val="262636"/>
                </a:solidFill>
              </a:rPr>
              <a:t>).</a:t>
            </a:r>
          </a:p>
          <a:p>
            <a:endParaRPr lang="en-US" sz="2400" dirty="0">
              <a:solidFill>
                <a:srgbClr val="262636"/>
              </a:solidFill>
            </a:endParaRPr>
          </a:p>
          <a:p>
            <a:r>
              <a:rPr lang="ru-RU" sz="2400" dirty="0">
                <a:solidFill>
                  <a:srgbClr val="262636"/>
                </a:solidFill>
              </a:rPr>
              <a:t>Проектирование на основе</a:t>
            </a:r>
          </a:p>
          <a:p>
            <a:r>
              <a:rPr lang="ru-RU" sz="2400" dirty="0">
                <a:solidFill>
                  <a:srgbClr val="262636"/>
                </a:solidFill>
              </a:rPr>
              <a:t>компонентов и интерфейсов:</a:t>
            </a:r>
          </a:p>
          <a:p>
            <a:pPr lvl="1"/>
            <a:r>
              <a:rPr lang="ru-RU" sz="2400" dirty="0">
                <a:solidFill>
                  <a:srgbClr val="262636"/>
                </a:solidFill>
              </a:rPr>
              <a:t>продуманная архитектура без циклических зависимостей</a:t>
            </a:r>
          </a:p>
          <a:p>
            <a:pPr lvl="1"/>
            <a:r>
              <a:rPr lang="ru-RU" sz="2400" dirty="0">
                <a:solidFill>
                  <a:srgbClr val="262636"/>
                </a:solidFill>
              </a:rPr>
              <a:t>	отслеживание стабильности 				компонентов, </a:t>
            </a:r>
            <a:r>
              <a:rPr lang="en-US" sz="2400" dirty="0">
                <a:solidFill>
                  <a:srgbClr val="262636"/>
                </a:solidFill>
              </a:rPr>
              <a:t>dependency-inversion</a:t>
            </a:r>
            <a:endParaRPr lang="ru-RU" sz="2400" dirty="0">
              <a:solidFill>
                <a:srgbClr val="262636"/>
              </a:solidFill>
            </a:endParaRPr>
          </a:p>
        </p:txBody>
      </p:sp>
      <p:pic>
        <p:nvPicPr>
          <p:cNvPr id="7" name="Рисунок 6" descr="Изображение выглядит как текст, человек, внутренний, мужчина&#10;&#10;Автоматически созданное описание">
            <a:extLst>
              <a:ext uri="{FF2B5EF4-FFF2-40B4-BE49-F238E27FC236}">
                <a16:creationId xmlns:a16="http://schemas.microsoft.com/office/drawing/2014/main" id="{ADA31835-0297-4CAA-AB78-59DA0E66837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9480" y="1483895"/>
            <a:ext cx="2417820" cy="30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3250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ru-RU" sz="3600" b="1" dirty="0">
                <a:solidFill>
                  <a:schemeClr val="tx2">
                    <a:lumMod val="75000"/>
                  </a:schemeClr>
                </a:solidFill>
              </a:rPr>
              <a:t>Архитектура</a:t>
            </a:r>
            <a:br>
              <a:rPr lang="en-US" sz="3600" b="1" dirty="0">
                <a:solidFill>
                  <a:schemeClr val="tx2">
                    <a:lumMod val="75000"/>
                  </a:schemeClr>
                </a:solidFill>
              </a:rPr>
            </a:br>
            <a:endParaRPr lang="ru-RU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88886"/>
            <a:ext cx="76866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262636"/>
                </a:solidFill>
              </a:rPr>
              <a:t>Ок, интерфейсы:</a:t>
            </a:r>
          </a:p>
        </p:txBody>
      </p:sp>
    </p:spTree>
    <p:extLst>
      <p:ext uri="{BB962C8B-B14F-4D97-AF65-F5344CB8AC3E}">
        <p14:creationId xmlns:p14="http://schemas.microsoft.com/office/powerpoint/2010/main" val="41501208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ru-RU" sz="3600" b="1" dirty="0">
                <a:solidFill>
                  <a:schemeClr val="tx2">
                    <a:lumMod val="75000"/>
                  </a:schemeClr>
                </a:solidFill>
              </a:rPr>
              <a:t>Архитектура</a:t>
            </a:r>
            <a:br>
              <a:rPr lang="en-US" sz="3600" b="1" dirty="0">
                <a:solidFill>
                  <a:schemeClr val="tx2">
                    <a:lumMod val="75000"/>
                  </a:schemeClr>
                </a:solidFill>
              </a:rPr>
            </a:br>
            <a:endParaRPr lang="ru-RU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88886"/>
            <a:ext cx="76866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262636"/>
                </a:solidFill>
              </a:rPr>
              <a:t>Ок, интерфейсы:</a:t>
            </a:r>
          </a:p>
          <a:p>
            <a:r>
              <a:rPr lang="ru-RU" sz="2400" dirty="0">
                <a:solidFill>
                  <a:srgbClr val="262636"/>
                </a:solidFill>
              </a:rPr>
              <a:t>1. Стабильность компонентов</a:t>
            </a:r>
          </a:p>
        </p:txBody>
      </p:sp>
    </p:spTree>
    <p:extLst>
      <p:ext uri="{BB962C8B-B14F-4D97-AF65-F5344CB8AC3E}">
        <p14:creationId xmlns:p14="http://schemas.microsoft.com/office/powerpoint/2010/main" val="9690049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ru-RU" sz="3600" b="1" dirty="0">
                <a:solidFill>
                  <a:schemeClr val="tx2">
                    <a:lumMod val="75000"/>
                  </a:schemeClr>
                </a:solidFill>
              </a:rPr>
              <a:t>Архитектура</a:t>
            </a:r>
            <a:br>
              <a:rPr lang="en-US" sz="3600" b="1" dirty="0">
                <a:solidFill>
                  <a:schemeClr val="tx2">
                    <a:lumMod val="75000"/>
                  </a:schemeClr>
                </a:solidFill>
              </a:rPr>
            </a:br>
            <a:endParaRPr lang="ru-RU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88886"/>
            <a:ext cx="76866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262636"/>
                </a:solidFill>
              </a:rPr>
              <a:t>Ок, интерфейсы:</a:t>
            </a:r>
          </a:p>
          <a:p>
            <a:r>
              <a:rPr lang="ru-RU" sz="2400" dirty="0">
                <a:solidFill>
                  <a:srgbClr val="262636"/>
                </a:solidFill>
              </a:rPr>
              <a:t>1. Стабильность компонентов</a:t>
            </a:r>
          </a:p>
          <a:p>
            <a:r>
              <a:rPr lang="ru-RU" sz="2400" dirty="0">
                <a:solidFill>
                  <a:srgbClr val="262636"/>
                </a:solidFill>
              </a:rPr>
              <a:t>2. Независимость разработки</a:t>
            </a:r>
          </a:p>
        </p:txBody>
      </p:sp>
    </p:spTree>
    <p:extLst>
      <p:ext uri="{BB962C8B-B14F-4D97-AF65-F5344CB8AC3E}">
        <p14:creationId xmlns:p14="http://schemas.microsoft.com/office/powerpoint/2010/main" val="32116289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ru-RU" sz="3600" b="1" dirty="0">
                <a:solidFill>
                  <a:schemeClr val="tx2">
                    <a:lumMod val="75000"/>
                  </a:schemeClr>
                </a:solidFill>
              </a:rPr>
              <a:t>Архитектура</a:t>
            </a:r>
            <a:br>
              <a:rPr lang="en-US" sz="3600" b="1" dirty="0">
                <a:solidFill>
                  <a:schemeClr val="tx2">
                    <a:lumMod val="75000"/>
                  </a:schemeClr>
                </a:solidFill>
              </a:rPr>
            </a:br>
            <a:endParaRPr lang="ru-RU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88886"/>
            <a:ext cx="768667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262636"/>
                </a:solidFill>
              </a:rPr>
              <a:t>Ок, интерфейсы:</a:t>
            </a:r>
          </a:p>
          <a:p>
            <a:r>
              <a:rPr lang="ru-RU" sz="2400" dirty="0">
                <a:solidFill>
                  <a:srgbClr val="262636"/>
                </a:solidFill>
              </a:rPr>
              <a:t>1. Стабильность компонентов</a:t>
            </a:r>
          </a:p>
          <a:p>
            <a:r>
              <a:rPr lang="ru-RU" sz="2400" dirty="0">
                <a:solidFill>
                  <a:srgbClr val="262636"/>
                </a:solidFill>
              </a:rPr>
              <a:t>2. Независимость разработки</a:t>
            </a:r>
          </a:p>
          <a:p>
            <a:r>
              <a:rPr lang="ru-RU" sz="2400" dirty="0">
                <a:solidFill>
                  <a:srgbClr val="262636"/>
                </a:solidFill>
              </a:rPr>
              <a:t>3. Простота тестирования</a:t>
            </a:r>
          </a:p>
          <a:p>
            <a:pPr marL="457200" indent="-457200">
              <a:buAutoNum type="arabicPeriod"/>
            </a:pPr>
            <a:endParaRPr lang="ru-RU" sz="2400" dirty="0">
              <a:solidFill>
                <a:srgbClr val="26263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41232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ru-RU" sz="3600" b="1" dirty="0">
                <a:solidFill>
                  <a:schemeClr val="tx2">
                    <a:lumMod val="75000"/>
                  </a:schemeClr>
                </a:solidFill>
              </a:rPr>
              <a:t>Архитектура</a:t>
            </a:r>
            <a:br>
              <a:rPr lang="en-US" sz="3600" b="1" dirty="0">
                <a:solidFill>
                  <a:schemeClr val="tx2">
                    <a:lumMod val="75000"/>
                  </a:schemeClr>
                </a:solidFill>
              </a:rPr>
            </a:br>
            <a:endParaRPr lang="ru-RU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88886"/>
            <a:ext cx="768667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262636"/>
                </a:solidFill>
              </a:rPr>
              <a:t>Ок, интерфейсы:</a:t>
            </a:r>
          </a:p>
          <a:p>
            <a:r>
              <a:rPr lang="ru-RU" sz="2400" dirty="0">
                <a:solidFill>
                  <a:srgbClr val="262636"/>
                </a:solidFill>
              </a:rPr>
              <a:t>1. Стабильность компонентов</a:t>
            </a:r>
          </a:p>
          <a:p>
            <a:r>
              <a:rPr lang="ru-RU" sz="2400" dirty="0">
                <a:solidFill>
                  <a:srgbClr val="262636"/>
                </a:solidFill>
              </a:rPr>
              <a:t>2. Независимость разработки</a:t>
            </a:r>
          </a:p>
          <a:p>
            <a:r>
              <a:rPr lang="ru-RU" sz="2400" dirty="0">
                <a:solidFill>
                  <a:srgbClr val="262636"/>
                </a:solidFill>
              </a:rPr>
              <a:t>3. Простота тестирования</a:t>
            </a:r>
          </a:p>
          <a:p>
            <a:pPr marL="457200" indent="-457200">
              <a:buAutoNum type="arabicPeriod"/>
            </a:pPr>
            <a:endParaRPr lang="ru-RU" sz="2400" dirty="0">
              <a:solidFill>
                <a:srgbClr val="262636"/>
              </a:solidFill>
            </a:endParaRPr>
          </a:p>
          <a:p>
            <a:r>
              <a:rPr lang="ru-RU" sz="2400" dirty="0">
                <a:solidFill>
                  <a:srgbClr val="262636"/>
                </a:solidFill>
              </a:rPr>
              <a:t>«Разделяй и властвуй» работает всегда</a:t>
            </a:r>
          </a:p>
          <a:p>
            <a:endParaRPr lang="ru-RU" sz="2400" dirty="0">
              <a:solidFill>
                <a:srgbClr val="26263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4021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ru-RU" sz="3600" b="1" dirty="0">
                <a:solidFill>
                  <a:schemeClr val="tx2">
                    <a:lumMod val="75000"/>
                  </a:schemeClr>
                </a:solidFill>
              </a:rPr>
              <a:t>О чём это вообще?</a:t>
            </a:r>
            <a:br>
              <a:rPr lang="en-US" sz="3600" b="1" dirty="0">
                <a:solidFill>
                  <a:schemeClr val="tx2">
                    <a:lumMod val="75000"/>
                  </a:schemeClr>
                </a:solidFill>
              </a:rPr>
            </a:br>
            <a:endParaRPr lang="ru-RU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88886"/>
            <a:ext cx="768667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262636"/>
                </a:solidFill>
              </a:rPr>
              <a:t>Альтернативный подход к проектированию </a:t>
            </a:r>
            <a:r>
              <a:rPr lang="en-US" sz="2400" dirty="0">
                <a:solidFill>
                  <a:srgbClr val="262636"/>
                </a:solidFill>
              </a:rPr>
              <a:t>graphic-intensive </a:t>
            </a:r>
            <a:r>
              <a:rPr lang="ru-RU" sz="2400" dirty="0">
                <a:solidFill>
                  <a:srgbClr val="262636"/>
                </a:solidFill>
              </a:rPr>
              <a:t>приложений.</a:t>
            </a:r>
          </a:p>
          <a:p>
            <a:endParaRPr lang="ru-RU" sz="2400" dirty="0"/>
          </a:p>
          <a:p>
            <a:r>
              <a:rPr lang="en-US" sz="2400" dirty="0"/>
              <a:t>(</a:t>
            </a:r>
            <a:r>
              <a:rPr lang="ru-RU" sz="2400" dirty="0"/>
              <a:t>да, мы рисуем карты с помощью </a:t>
            </a:r>
            <a:r>
              <a:rPr lang="en-US" sz="2400" dirty="0"/>
              <a:t>OpenGL)</a:t>
            </a:r>
            <a:endParaRPr lang="ru-RU" sz="2400" dirty="0"/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9931797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ru-RU" sz="3600" b="1" dirty="0">
                <a:solidFill>
                  <a:schemeClr val="tx2">
                    <a:lumMod val="75000"/>
                  </a:schemeClr>
                </a:solidFill>
              </a:rPr>
              <a:t>Архитектура</a:t>
            </a:r>
            <a:br>
              <a:rPr lang="en-US" sz="3600" b="1" dirty="0">
                <a:solidFill>
                  <a:schemeClr val="tx2">
                    <a:lumMod val="75000"/>
                  </a:schemeClr>
                </a:solidFill>
              </a:rPr>
            </a:br>
            <a:endParaRPr lang="ru-RU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88886"/>
            <a:ext cx="768667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262636"/>
                </a:solidFill>
              </a:rPr>
              <a:t>Ок, интерфейсы:</a:t>
            </a:r>
          </a:p>
          <a:p>
            <a:r>
              <a:rPr lang="ru-RU" sz="2400" dirty="0">
                <a:solidFill>
                  <a:srgbClr val="262636"/>
                </a:solidFill>
              </a:rPr>
              <a:t>1. Стабильность компонентов</a:t>
            </a:r>
          </a:p>
          <a:p>
            <a:r>
              <a:rPr lang="ru-RU" sz="2400" dirty="0">
                <a:solidFill>
                  <a:srgbClr val="262636"/>
                </a:solidFill>
              </a:rPr>
              <a:t>2. Независимость разработки</a:t>
            </a:r>
          </a:p>
          <a:p>
            <a:r>
              <a:rPr lang="ru-RU" sz="2400" dirty="0">
                <a:solidFill>
                  <a:srgbClr val="262636"/>
                </a:solidFill>
              </a:rPr>
              <a:t>3. Простота тестирования</a:t>
            </a:r>
          </a:p>
          <a:p>
            <a:pPr marL="457200" indent="-457200">
              <a:buAutoNum type="arabicPeriod"/>
            </a:pPr>
            <a:endParaRPr lang="ru-RU" sz="2400" dirty="0">
              <a:solidFill>
                <a:srgbClr val="262636"/>
              </a:solidFill>
            </a:endParaRPr>
          </a:p>
          <a:p>
            <a:r>
              <a:rPr lang="ru-RU" sz="2400" dirty="0">
                <a:solidFill>
                  <a:srgbClr val="262636"/>
                </a:solidFill>
              </a:rPr>
              <a:t>«Разделяй и властвуй» работает всегда</a:t>
            </a:r>
          </a:p>
          <a:p>
            <a:endParaRPr lang="ru-RU" sz="2400" dirty="0">
              <a:solidFill>
                <a:srgbClr val="262636"/>
              </a:solidFill>
            </a:endParaRPr>
          </a:p>
          <a:p>
            <a:r>
              <a:rPr lang="ru-RU" sz="2400" dirty="0">
                <a:solidFill>
                  <a:srgbClr val="262636"/>
                </a:solidFill>
              </a:rPr>
              <a:t>Обмен данными через интерфейсы – это хорошо. А как бы сделать так, чтобы было асинхронно, удобно, ну и вообще 21 век на дворе…</a:t>
            </a:r>
            <a:endParaRPr lang="en-US" sz="2400" dirty="0">
              <a:solidFill>
                <a:srgbClr val="26263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22075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ru-RU" sz="3600" b="1" dirty="0">
                <a:solidFill>
                  <a:schemeClr val="tx2">
                    <a:lumMod val="75000"/>
                  </a:schemeClr>
                </a:solidFill>
              </a:rPr>
              <a:t>Реактивное программирование</a:t>
            </a:r>
            <a:br>
              <a:rPr lang="en-US" sz="3600" b="1" dirty="0">
                <a:solidFill>
                  <a:schemeClr val="tx2">
                    <a:lumMod val="75000"/>
                  </a:schemeClr>
                </a:solidFill>
              </a:rPr>
            </a:br>
            <a:endParaRPr lang="ru-RU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88886"/>
            <a:ext cx="76866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262636"/>
                </a:solidFill>
              </a:rPr>
              <a:t>Встречаем – реактивное программирование!</a:t>
            </a:r>
          </a:p>
          <a:p>
            <a:endParaRPr lang="en-US" sz="2400" dirty="0">
              <a:solidFill>
                <a:srgbClr val="26263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86586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ru-RU" sz="3600" b="1" dirty="0">
                <a:solidFill>
                  <a:schemeClr val="tx2">
                    <a:lumMod val="75000"/>
                  </a:schemeClr>
                </a:solidFill>
              </a:rPr>
              <a:t>Реактивное программирование</a:t>
            </a:r>
            <a:br>
              <a:rPr lang="en-US" sz="3600" b="1" dirty="0">
                <a:solidFill>
                  <a:schemeClr val="tx2">
                    <a:lumMod val="75000"/>
                  </a:schemeClr>
                </a:solidFill>
              </a:rPr>
            </a:br>
            <a:endParaRPr lang="ru-RU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88886"/>
            <a:ext cx="76866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262636"/>
                </a:solidFill>
              </a:rPr>
              <a:t>Встречаем – реактивное программирование!</a:t>
            </a:r>
          </a:p>
          <a:p>
            <a:r>
              <a:rPr lang="ru-RU" sz="2400" dirty="0">
                <a:solidFill>
                  <a:srgbClr val="262636"/>
                </a:solidFill>
              </a:rPr>
              <a:t>Всё есть поток.</a:t>
            </a:r>
          </a:p>
        </p:txBody>
      </p:sp>
    </p:spTree>
    <p:extLst>
      <p:ext uri="{BB962C8B-B14F-4D97-AF65-F5344CB8AC3E}">
        <p14:creationId xmlns:p14="http://schemas.microsoft.com/office/powerpoint/2010/main" val="36568935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ru-RU" sz="3600" b="1" dirty="0">
                <a:solidFill>
                  <a:schemeClr val="tx2">
                    <a:lumMod val="75000"/>
                  </a:schemeClr>
                </a:solidFill>
              </a:rPr>
              <a:t>Реактивное программирование</a:t>
            </a:r>
            <a:br>
              <a:rPr lang="en-US" sz="3600" b="1" dirty="0">
                <a:solidFill>
                  <a:schemeClr val="tx2">
                    <a:lumMod val="75000"/>
                  </a:schemeClr>
                </a:solidFill>
              </a:rPr>
            </a:br>
            <a:endParaRPr lang="ru-RU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88886"/>
            <a:ext cx="768667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262636"/>
                </a:solidFill>
              </a:rPr>
              <a:t>Встречаем – реактивное программирование!</a:t>
            </a:r>
          </a:p>
          <a:p>
            <a:r>
              <a:rPr lang="ru-RU" sz="2400" dirty="0">
                <a:solidFill>
                  <a:srgbClr val="262636"/>
                </a:solidFill>
              </a:rPr>
              <a:t>Всё есть поток.</a:t>
            </a:r>
          </a:p>
          <a:p>
            <a:r>
              <a:rPr lang="ru-RU" sz="2400" dirty="0">
                <a:solidFill>
                  <a:srgbClr val="262636"/>
                </a:solidFill>
              </a:rPr>
              <a:t>Из очевидного:</a:t>
            </a:r>
          </a:p>
          <a:p>
            <a:r>
              <a:rPr lang="ru-RU" sz="2400" dirty="0">
                <a:solidFill>
                  <a:srgbClr val="262636"/>
                </a:solidFill>
              </a:rPr>
              <a:t>1. Источник </a:t>
            </a:r>
            <a:r>
              <a:rPr lang="en-US" sz="2400" dirty="0">
                <a:solidFill>
                  <a:srgbClr val="262636"/>
                </a:solidFill>
              </a:rPr>
              <a:t>NMEA-</a:t>
            </a:r>
            <a:r>
              <a:rPr lang="ru-RU" sz="2400" dirty="0">
                <a:solidFill>
                  <a:srgbClr val="262636"/>
                </a:solidFill>
              </a:rPr>
              <a:t>сообщений есть поток</a:t>
            </a:r>
            <a:endParaRPr lang="en-US" sz="2400" dirty="0">
              <a:solidFill>
                <a:srgbClr val="26263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99216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ru-RU" sz="3600" b="1" dirty="0">
                <a:solidFill>
                  <a:schemeClr val="tx2">
                    <a:lumMod val="75000"/>
                  </a:schemeClr>
                </a:solidFill>
              </a:rPr>
              <a:t>Реактивное программирование</a:t>
            </a:r>
            <a:br>
              <a:rPr lang="en-US" sz="3600" b="1" dirty="0">
                <a:solidFill>
                  <a:schemeClr val="tx2">
                    <a:lumMod val="75000"/>
                  </a:schemeClr>
                </a:solidFill>
              </a:rPr>
            </a:br>
            <a:endParaRPr lang="ru-RU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88886"/>
            <a:ext cx="768667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262636"/>
                </a:solidFill>
              </a:rPr>
              <a:t>Встречаем – реактивное программирование!</a:t>
            </a:r>
          </a:p>
          <a:p>
            <a:r>
              <a:rPr lang="ru-RU" sz="2400" dirty="0">
                <a:solidFill>
                  <a:srgbClr val="262636"/>
                </a:solidFill>
              </a:rPr>
              <a:t>Всё есть поток.</a:t>
            </a:r>
          </a:p>
          <a:p>
            <a:r>
              <a:rPr lang="ru-RU" sz="2400" dirty="0">
                <a:solidFill>
                  <a:srgbClr val="262636"/>
                </a:solidFill>
              </a:rPr>
              <a:t>Из очевидного:</a:t>
            </a:r>
          </a:p>
          <a:p>
            <a:r>
              <a:rPr lang="ru-RU" sz="2400" dirty="0">
                <a:solidFill>
                  <a:srgbClr val="262636"/>
                </a:solidFill>
              </a:rPr>
              <a:t>1. Источник </a:t>
            </a:r>
            <a:r>
              <a:rPr lang="en-US" sz="2400" dirty="0">
                <a:solidFill>
                  <a:srgbClr val="262636"/>
                </a:solidFill>
              </a:rPr>
              <a:t>NMEA-</a:t>
            </a:r>
            <a:r>
              <a:rPr lang="ru-RU" sz="2400" dirty="0">
                <a:solidFill>
                  <a:srgbClr val="262636"/>
                </a:solidFill>
              </a:rPr>
              <a:t>сообщений есть поток</a:t>
            </a:r>
            <a:endParaRPr lang="en-US" sz="2400" dirty="0">
              <a:solidFill>
                <a:srgbClr val="262636"/>
              </a:solidFill>
            </a:endParaRPr>
          </a:p>
          <a:p>
            <a:r>
              <a:rPr lang="ru-RU" sz="2400" dirty="0">
                <a:solidFill>
                  <a:srgbClr val="262636"/>
                </a:solidFill>
              </a:rPr>
              <a:t>…из чуть менее очевидного:</a:t>
            </a:r>
          </a:p>
          <a:p>
            <a:r>
              <a:rPr lang="ru-RU" sz="2400" dirty="0">
                <a:solidFill>
                  <a:srgbClr val="262636"/>
                </a:solidFill>
              </a:rPr>
              <a:t>2. Различные компоненты могут иметь потоки сообщений, предназначенные, например, для журналирования</a:t>
            </a:r>
          </a:p>
          <a:p>
            <a:endParaRPr lang="en-US" sz="2400" dirty="0">
              <a:solidFill>
                <a:srgbClr val="26263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252856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ru-RU" sz="3600" b="1" dirty="0">
                <a:solidFill>
                  <a:schemeClr val="tx2">
                    <a:lumMod val="75000"/>
                  </a:schemeClr>
                </a:solidFill>
              </a:rPr>
              <a:t>Реактивное программирование</a:t>
            </a:r>
            <a:br>
              <a:rPr lang="en-US" sz="3600" b="1" dirty="0">
                <a:solidFill>
                  <a:schemeClr val="tx2">
                    <a:lumMod val="75000"/>
                  </a:schemeClr>
                </a:solidFill>
              </a:rPr>
            </a:br>
            <a:endParaRPr lang="ru-RU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88886"/>
            <a:ext cx="768667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262636"/>
                </a:solidFill>
              </a:rPr>
              <a:t>Встречаем – реактивное программирование!</a:t>
            </a:r>
          </a:p>
          <a:p>
            <a:r>
              <a:rPr lang="ru-RU" sz="2400" dirty="0">
                <a:solidFill>
                  <a:srgbClr val="262636"/>
                </a:solidFill>
              </a:rPr>
              <a:t>Всё есть поток.</a:t>
            </a:r>
          </a:p>
          <a:p>
            <a:r>
              <a:rPr lang="ru-RU" sz="2400" dirty="0">
                <a:solidFill>
                  <a:srgbClr val="262636"/>
                </a:solidFill>
              </a:rPr>
              <a:t>Из очевидного:</a:t>
            </a:r>
          </a:p>
          <a:p>
            <a:r>
              <a:rPr lang="ru-RU" sz="2400" dirty="0">
                <a:solidFill>
                  <a:srgbClr val="262636"/>
                </a:solidFill>
              </a:rPr>
              <a:t>1. Источник </a:t>
            </a:r>
            <a:r>
              <a:rPr lang="en-US" sz="2400" dirty="0">
                <a:solidFill>
                  <a:srgbClr val="262636"/>
                </a:solidFill>
              </a:rPr>
              <a:t>NMEA-</a:t>
            </a:r>
            <a:r>
              <a:rPr lang="ru-RU" sz="2400" dirty="0">
                <a:solidFill>
                  <a:srgbClr val="262636"/>
                </a:solidFill>
              </a:rPr>
              <a:t>сообщений есть поток</a:t>
            </a:r>
            <a:endParaRPr lang="en-US" sz="2400" dirty="0">
              <a:solidFill>
                <a:srgbClr val="262636"/>
              </a:solidFill>
            </a:endParaRPr>
          </a:p>
          <a:p>
            <a:r>
              <a:rPr lang="ru-RU" sz="2400" dirty="0">
                <a:solidFill>
                  <a:srgbClr val="262636"/>
                </a:solidFill>
              </a:rPr>
              <a:t>…из чуть менее очевидного:</a:t>
            </a:r>
          </a:p>
          <a:p>
            <a:r>
              <a:rPr lang="ru-RU" sz="2400" dirty="0">
                <a:solidFill>
                  <a:srgbClr val="262636"/>
                </a:solidFill>
              </a:rPr>
              <a:t>2. Различные компоненты могут иметь потоки сообщений, предназначенные, например, для журналирования</a:t>
            </a:r>
          </a:p>
          <a:p>
            <a:r>
              <a:rPr lang="ru-RU" sz="2400" dirty="0">
                <a:solidFill>
                  <a:srgbClr val="262636"/>
                </a:solidFill>
              </a:rPr>
              <a:t>…из ещё менее очевидного:</a:t>
            </a:r>
          </a:p>
          <a:p>
            <a:r>
              <a:rPr lang="ru-RU" sz="2400" dirty="0">
                <a:solidFill>
                  <a:srgbClr val="262636"/>
                </a:solidFill>
              </a:rPr>
              <a:t>	3. Щелчки мыши</a:t>
            </a:r>
          </a:p>
          <a:p>
            <a:r>
              <a:rPr lang="ru-RU" sz="2400" dirty="0">
                <a:solidFill>
                  <a:srgbClr val="262636"/>
                </a:solidFill>
              </a:rPr>
              <a:t>	</a:t>
            </a:r>
            <a:endParaRPr lang="en-US" sz="2400" dirty="0">
              <a:solidFill>
                <a:srgbClr val="26263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972683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ru-RU" sz="3600" b="1" dirty="0">
                <a:solidFill>
                  <a:schemeClr val="tx2">
                    <a:lumMod val="75000"/>
                  </a:schemeClr>
                </a:solidFill>
              </a:rPr>
              <a:t>Реактивное программирование</a:t>
            </a:r>
            <a:br>
              <a:rPr lang="en-US" sz="3600" b="1" dirty="0">
                <a:solidFill>
                  <a:schemeClr val="tx2">
                    <a:lumMod val="75000"/>
                  </a:schemeClr>
                </a:solidFill>
              </a:rPr>
            </a:br>
            <a:endParaRPr lang="ru-RU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88886"/>
            <a:ext cx="768667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262636"/>
                </a:solidFill>
              </a:rPr>
              <a:t>Встречаем – реактивное программирование!</a:t>
            </a:r>
          </a:p>
          <a:p>
            <a:r>
              <a:rPr lang="ru-RU" sz="2400" dirty="0">
                <a:solidFill>
                  <a:srgbClr val="262636"/>
                </a:solidFill>
              </a:rPr>
              <a:t>Всё есть поток.</a:t>
            </a:r>
          </a:p>
          <a:p>
            <a:r>
              <a:rPr lang="ru-RU" sz="2400" dirty="0">
                <a:solidFill>
                  <a:srgbClr val="262636"/>
                </a:solidFill>
              </a:rPr>
              <a:t>Из очевидного:</a:t>
            </a:r>
          </a:p>
          <a:p>
            <a:r>
              <a:rPr lang="ru-RU" sz="2400" dirty="0">
                <a:solidFill>
                  <a:srgbClr val="262636"/>
                </a:solidFill>
              </a:rPr>
              <a:t>1. Источник </a:t>
            </a:r>
            <a:r>
              <a:rPr lang="en-US" sz="2400" dirty="0">
                <a:solidFill>
                  <a:srgbClr val="262636"/>
                </a:solidFill>
              </a:rPr>
              <a:t>NMEA-</a:t>
            </a:r>
            <a:r>
              <a:rPr lang="ru-RU" sz="2400" dirty="0">
                <a:solidFill>
                  <a:srgbClr val="262636"/>
                </a:solidFill>
              </a:rPr>
              <a:t>сообщений есть поток</a:t>
            </a:r>
            <a:endParaRPr lang="en-US" sz="2400" dirty="0">
              <a:solidFill>
                <a:srgbClr val="262636"/>
              </a:solidFill>
            </a:endParaRPr>
          </a:p>
          <a:p>
            <a:r>
              <a:rPr lang="ru-RU" sz="2400" dirty="0">
                <a:solidFill>
                  <a:srgbClr val="262636"/>
                </a:solidFill>
              </a:rPr>
              <a:t>…из чуть менее очевидного:</a:t>
            </a:r>
          </a:p>
          <a:p>
            <a:r>
              <a:rPr lang="ru-RU" sz="2400" dirty="0">
                <a:solidFill>
                  <a:srgbClr val="262636"/>
                </a:solidFill>
              </a:rPr>
              <a:t>2. Различные компоненты могут иметь потоки сообщений, предназначенные, например, для журналирования</a:t>
            </a:r>
          </a:p>
          <a:p>
            <a:r>
              <a:rPr lang="ru-RU" sz="2400" dirty="0">
                <a:solidFill>
                  <a:srgbClr val="262636"/>
                </a:solidFill>
              </a:rPr>
              <a:t>…из ещё менее очевидного:</a:t>
            </a:r>
          </a:p>
          <a:p>
            <a:r>
              <a:rPr lang="ru-RU" sz="2400" dirty="0">
                <a:solidFill>
                  <a:srgbClr val="262636"/>
                </a:solidFill>
              </a:rPr>
              <a:t>	3. Щелчки мыши</a:t>
            </a:r>
          </a:p>
          <a:p>
            <a:r>
              <a:rPr lang="ru-RU" sz="2400" dirty="0">
                <a:solidFill>
                  <a:srgbClr val="262636"/>
                </a:solidFill>
              </a:rPr>
              <a:t>	4. Нотификации…</a:t>
            </a:r>
            <a:endParaRPr lang="en-US" sz="2400" dirty="0">
              <a:solidFill>
                <a:srgbClr val="26263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644311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ru-RU" sz="3600" b="1" dirty="0">
                <a:solidFill>
                  <a:schemeClr val="tx2">
                    <a:lumMod val="75000"/>
                  </a:schemeClr>
                </a:solidFill>
              </a:rPr>
              <a:t>Реактивное программирование</a:t>
            </a:r>
            <a:br>
              <a:rPr lang="en-US" sz="3600" b="1" dirty="0">
                <a:solidFill>
                  <a:schemeClr val="tx2">
                    <a:lumMod val="75000"/>
                  </a:schemeClr>
                </a:solidFill>
              </a:rPr>
            </a:br>
            <a:endParaRPr lang="ru-RU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88886"/>
            <a:ext cx="768667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262636"/>
                </a:solidFill>
              </a:rPr>
              <a:t>Встречаем – реактивное программирование!</a:t>
            </a:r>
          </a:p>
          <a:p>
            <a:r>
              <a:rPr lang="ru-RU" sz="2400" dirty="0">
                <a:solidFill>
                  <a:srgbClr val="262636"/>
                </a:solidFill>
              </a:rPr>
              <a:t>Всё есть поток.</a:t>
            </a:r>
          </a:p>
          <a:p>
            <a:r>
              <a:rPr lang="ru-RU" sz="2400" dirty="0">
                <a:solidFill>
                  <a:srgbClr val="262636"/>
                </a:solidFill>
              </a:rPr>
              <a:t>Из очевидного:</a:t>
            </a:r>
          </a:p>
          <a:p>
            <a:r>
              <a:rPr lang="ru-RU" sz="2400" dirty="0">
                <a:solidFill>
                  <a:srgbClr val="262636"/>
                </a:solidFill>
              </a:rPr>
              <a:t>1. Источник </a:t>
            </a:r>
            <a:r>
              <a:rPr lang="en-US" sz="2400" dirty="0">
                <a:solidFill>
                  <a:srgbClr val="262636"/>
                </a:solidFill>
              </a:rPr>
              <a:t>NMEA-</a:t>
            </a:r>
            <a:r>
              <a:rPr lang="ru-RU" sz="2400" dirty="0">
                <a:solidFill>
                  <a:srgbClr val="262636"/>
                </a:solidFill>
              </a:rPr>
              <a:t>сообщений есть поток</a:t>
            </a:r>
            <a:endParaRPr lang="en-US" sz="2400" dirty="0">
              <a:solidFill>
                <a:srgbClr val="262636"/>
              </a:solidFill>
            </a:endParaRPr>
          </a:p>
          <a:p>
            <a:r>
              <a:rPr lang="ru-RU" sz="2400" dirty="0">
                <a:solidFill>
                  <a:srgbClr val="262636"/>
                </a:solidFill>
              </a:rPr>
              <a:t>…из чуть менее очевидного:</a:t>
            </a:r>
          </a:p>
          <a:p>
            <a:r>
              <a:rPr lang="ru-RU" sz="2400" dirty="0">
                <a:solidFill>
                  <a:srgbClr val="262636"/>
                </a:solidFill>
              </a:rPr>
              <a:t>2. Различные компоненты могут иметь потоки сообщений, предназначенные, например, для журналирования</a:t>
            </a:r>
          </a:p>
          <a:p>
            <a:r>
              <a:rPr lang="ru-RU" sz="2400" dirty="0">
                <a:solidFill>
                  <a:srgbClr val="262636"/>
                </a:solidFill>
              </a:rPr>
              <a:t>…из ещё менее очевидного:</a:t>
            </a:r>
          </a:p>
          <a:p>
            <a:r>
              <a:rPr lang="ru-RU" sz="2400" dirty="0">
                <a:solidFill>
                  <a:srgbClr val="262636"/>
                </a:solidFill>
              </a:rPr>
              <a:t>	3. Щелчки мыши</a:t>
            </a:r>
          </a:p>
          <a:p>
            <a:r>
              <a:rPr lang="ru-RU" sz="2400" dirty="0">
                <a:solidFill>
                  <a:srgbClr val="262636"/>
                </a:solidFill>
              </a:rPr>
              <a:t>	4. Нотификации…</a:t>
            </a:r>
            <a:endParaRPr lang="en-US" sz="2400" dirty="0">
              <a:solidFill>
                <a:srgbClr val="262636"/>
              </a:solidFill>
            </a:endParaRPr>
          </a:p>
        </p:txBody>
      </p:sp>
      <p:pic>
        <p:nvPicPr>
          <p:cNvPr id="5" name="Рисунок 4" descr="Изображение выглядит как текст, внутренний, монитор, телевидение&#10;&#10;Автоматически созданное описание">
            <a:extLst>
              <a:ext uri="{FF2B5EF4-FFF2-40B4-BE49-F238E27FC236}">
                <a16:creationId xmlns:a16="http://schemas.microsoft.com/office/drawing/2014/main" id="{6C9E7007-AE7B-4DF4-9623-AA64EFFCD7C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8899" y="4240389"/>
            <a:ext cx="3231751" cy="2017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81893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ru-RU" sz="3600" b="1" dirty="0">
                <a:solidFill>
                  <a:schemeClr val="tx2">
                    <a:lumMod val="75000"/>
                  </a:schemeClr>
                </a:solidFill>
              </a:rPr>
              <a:t>Реактивное программирование</a:t>
            </a:r>
            <a:br>
              <a:rPr lang="en-US" sz="3600" b="1" dirty="0">
                <a:solidFill>
                  <a:schemeClr val="tx2">
                    <a:lumMod val="75000"/>
                  </a:schemeClr>
                </a:solidFill>
              </a:rPr>
            </a:br>
            <a:endParaRPr lang="ru-RU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88886"/>
            <a:ext cx="76866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262636"/>
                </a:solidFill>
              </a:rPr>
              <a:t>Поток транслируется «наблюдаемым источником». На источник можно подписаться. </a:t>
            </a:r>
          </a:p>
          <a:p>
            <a:endParaRPr lang="ru-RU" sz="2400" dirty="0">
              <a:solidFill>
                <a:srgbClr val="26263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101630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ru-RU" sz="3600" b="1" dirty="0">
                <a:solidFill>
                  <a:schemeClr val="tx2">
                    <a:lumMod val="75000"/>
                  </a:schemeClr>
                </a:solidFill>
              </a:rPr>
              <a:t>Реактивное программирование</a:t>
            </a:r>
            <a:br>
              <a:rPr lang="en-US" sz="3600" b="1" dirty="0">
                <a:solidFill>
                  <a:schemeClr val="tx2">
                    <a:lumMod val="75000"/>
                  </a:schemeClr>
                </a:solidFill>
              </a:rPr>
            </a:br>
            <a:endParaRPr lang="ru-RU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88886"/>
            <a:ext cx="768667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262636"/>
                </a:solidFill>
              </a:rPr>
              <a:t>Поток транслируется «наблюдаемым источником». На источник можно подписаться. </a:t>
            </a:r>
          </a:p>
          <a:p>
            <a:endParaRPr lang="ru-RU" sz="2400" dirty="0">
              <a:solidFill>
                <a:srgbClr val="262636"/>
              </a:solidFill>
            </a:endParaRPr>
          </a:p>
          <a:p>
            <a:r>
              <a:rPr lang="ru-RU" sz="2400" dirty="0">
                <a:solidFill>
                  <a:srgbClr val="262636"/>
                </a:solidFill>
              </a:rPr>
              <a:t>Подписка – </a:t>
            </a:r>
            <a:r>
              <a:rPr lang="en-US" sz="2400" dirty="0">
                <a:solidFill>
                  <a:srgbClr val="262636"/>
                </a:solidFill>
              </a:rPr>
              <a:t>callable, </a:t>
            </a:r>
            <a:r>
              <a:rPr lang="ru-RU" sz="2400" dirty="0">
                <a:solidFill>
                  <a:srgbClr val="262636"/>
                </a:solidFill>
              </a:rPr>
              <a:t>который что-то делает с поступающими данными: пишет в файл, реагирует на щелчок мыши, обновляет карту по сигналу завершения обновления…</a:t>
            </a:r>
          </a:p>
          <a:p>
            <a:endParaRPr lang="ru-RU" sz="2400" dirty="0">
              <a:solidFill>
                <a:srgbClr val="26263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90710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ru-RU" sz="3600" b="1" dirty="0">
                <a:solidFill>
                  <a:schemeClr val="tx2">
                    <a:lumMod val="75000"/>
                  </a:schemeClr>
                </a:solidFill>
              </a:rPr>
              <a:t>О чём это вообще?</a:t>
            </a:r>
            <a:br>
              <a:rPr lang="en-US" sz="3600" b="1" dirty="0">
                <a:solidFill>
                  <a:schemeClr val="tx2">
                    <a:lumMod val="75000"/>
                  </a:schemeClr>
                </a:solidFill>
              </a:rPr>
            </a:br>
            <a:endParaRPr lang="ru-RU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88886"/>
            <a:ext cx="768667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262636"/>
                </a:solidFill>
              </a:rPr>
              <a:t>Альтернативный подход к проектированию </a:t>
            </a:r>
            <a:r>
              <a:rPr lang="en-US" sz="2400" dirty="0">
                <a:solidFill>
                  <a:srgbClr val="262636"/>
                </a:solidFill>
              </a:rPr>
              <a:t>graphic-intensive </a:t>
            </a:r>
            <a:r>
              <a:rPr lang="ru-RU" sz="2400" dirty="0">
                <a:solidFill>
                  <a:srgbClr val="262636"/>
                </a:solidFill>
              </a:rPr>
              <a:t>приложений.</a:t>
            </a:r>
          </a:p>
          <a:p>
            <a:endParaRPr lang="ru-RU" sz="2400" dirty="0"/>
          </a:p>
          <a:p>
            <a:r>
              <a:rPr lang="en-US" sz="2400" dirty="0"/>
              <a:t>(</a:t>
            </a:r>
            <a:r>
              <a:rPr lang="ru-RU" sz="2400" dirty="0"/>
              <a:t>да, мы рисуем карты с помощью </a:t>
            </a:r>
            <a:r>
              <a:rPr lang="en-US" sz="2400" dirty="0"/>
              <a:t>OpenGL)</a:t>
            </a:r>
            <a:endParaRPr lang="ru-RU" sz="2400" dirty="0"/>
          </a:p>
          <a:p>
            <a:endParaRPr lang="ru-RU" sz="2400" dirty="0"/>
          </a:p>
          <a:p>
            <a:r>
              <a:rPr lang="ru-RU" sz="2400" dirty="0"/>
              <a:t>И что, сейчас будут призывы</a:t>
            </a:r>
          </a:p>
          <a:p>
            <a:r>
              <a:rPr lang="ru-RU" sz="2400" dirty="0"/>
              <a:t>всё переделать?</a:t>
            </a:r>
            <a:endParaRPr lang="en-US" sz="2400" dirty="0"/>
          </a:p>
          <a:p>
            <a:endParaRPr lang="en-US" sz="2400" dirty="0"/>
          </a:p>
          <a:p>
            <a:r>
              <a:rPr lang="ru-RU" sz="2400" dirty="0"/>
              <a:t>	</a:t>
            </a:r>
          </a:p>
        </p:txBody>
      </p:sp>
      <p:pic>
        <p:nvPicPr>
          <p:cNvPr id="61" name="Рисунок 60" descr="Изображение выглядит как человек, маленький, девочка, внутренний&#10;&#10;Автоматически созданное описание">
            <a:extLst>
              <a:ext uri="{FF2B5EF4-FFF2-40B4-BE49-F238E27FC236}">
                <a16:creationId xmlns:a16="http://schemas.microsoft.com/office/drawing/2014/main" id="{51D34D8E-D186-4C98-8C4D-38942E7C9E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7319" y="3152775"/>
            <a:ext cx="2963331" cy="1666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78722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ru-RU" sz="3600" b="1" dirty="0">
                <a:solidFill>
                  <a:schemeClr val="tx2">
                    <a:lumMod val="75000"/>
                  </a:schemeClr>
                </a:solidFill>
              </a:rPr>
              <a:t>Реактивное программирование</a:t>
            </a:r>
            <a:br>
              <a:rPr lang="en-US" sz="3600" b="1" dirty="0">
                <a:solidFill>
                  <a:schemeClr val="tx2">
                    <a:lumMod val="75000"/>
                  </a:schemeClr>
                </a:solidFill>
              </a:rPr>
            </a:br>
            <a:endParaRPr lang="ru-RU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88886"/>
            <a:ext cx="768667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262636"/>
                </a:solidFill>
              </a:rPr>
              <a:t>Поток транслируется «наблюдаемым источником». На источник можно подписаться. </a:t>
            </a:r>
          </a:p>
          <a:p>
            <a:endParaRPr lang="ru-RU" sz="2400" dirty="0">
              <a:solidFill>
                <a:srgbClr val="262636"/>
              </a:solidFill>
            </a:endParaRPr>
          </a:p>
          <a:p>
            <a:r>
              <a:rPr lang="ru-RU" sz="2400" dirty="0">
                <a:solidFill>
                  <a:srgbClr val="262636"/>
                </a:solidFill>
              </a:rPr>
              <a:t>Подписка – </a:t>
            </a:r>
            <a:r>
              <a:rPr lang="en-US" sz="2400" dirty="0">
                <a:solidFill>
                  <a:srgbClr val="262636"/>
                </a:solidFill>
              </a:rPr>
              <a:t>callable, </a:t>
            </a:r>
            <a:r>
              <a:rPr lang="ru-RU" sz="2400" dirty="0">
                <a:solidFill>
                  <a:srgbClr val="262636"/>
                </a:solidFill>
              </a:rPr>
              <a:t>который что-то делает с поступающими данными: пишет в файл, реагирует на щелчок мыши, обновляет карту по сигналу завершения обновления…</a:t>
            </a:r>
          </a:p>
          <a:p>
            <a:endParaRPr lang="ru-RU" sz="2400" dirty="0">
              <a:solidFill>
                <a:srgbClr val="262636"/>
              </a:solidFill>
            </a:endParaRPr>
          </a:p>
          <a:p>
            <a:r>
              <a:rPr lang="ru-RU" sz="2400" dirty="0">
                <a:solidFill>
                  <a:srgbClr val="262636"/>
                </a:solidFill>
              </a:rPr>
              <a:t>А что такое есть в с++ для реализации парадигмы реактивного программирования?</a:t>
            </a:r>
            <a:endParaRPr lang="en-US" sz="2400" dirty="0">
              <a:solidFill>
                <a:srgbClr val="26263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374478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en-US" sz="3600" b="1" dirty="0" err="1">
                <a:solidFill>
                  <a:schemeClr val="tx2">
                    <a:lumMod val="75000"/>
                  </a:schemeClr>
                </a:solidFill>
              </a:rPr>
              <a:t>RxCpp</a:t>
            </a:r>
            <a:endParaRPr lang="ru-RU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88886"/>
            <a:ext cx="76866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262636"/>
                </a:solidFill>
              </a:rPr>
              <a:t>RxCpp</a:t>
            </a:r>
            <a:r>
              <a:rPr lang="en-US" sz="2400" dirty="0">
                <a:solidFill>
                  <a:srgbClr val="262636"/>
                </a:solidFill>
              </a:rPr>
              <a:t> – </a:t>
            </a:r>
            <a:r>
              <a:rPr lang="ru-RU" sz="2400" dirty="0">
                <a:solidFill>
                  <a:srgbClr val="262636"/>
                </a:solidFill>
              </a:rPr>
              <a:t>библиотека, предоставляющая поддержку реактивного программирования в </a:t>
            </a:r>
            <a:r>
              <a:rPr lang="en-US" sz="2400" dirty="0" err="1">
                <a:solidFill>
                  <a:srgbClr val="262636"/>
                </a:solidFill>
              </a:rPr>
              <a:t>c++</a:t>
            </a:r>
            <a:r>
              <a:rPr lang="en-US" sz="2400" dirty="0">
                <a:solidFill>
                  <a:srgbClr val="262636"/>
                </a:solidFill>
              </a:rPr>
              <a:t>.</a:t>
            </a:r>
            <a:endParaRPr lang="ru-RU" sz="2400" dirty="0">
              <a:solidFill>
                <a:srgbClr val="26263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996537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en-US" sz="3600" b="1" dirty="0" err="1">
                <a:solidFill>
                  <a:schemeClr val="tx2">
                    <a:lumMod val="75000"/>
                  </a:schemeClr>
                </a:solidFill>
              </a:rPr>
              <a:t>RxCpp</a:t>
            </a:r>
            <a:endParaRPr lang="ru-RU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88886"/>
            <a:ext cx="768667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262636"/>
                </a:solidFill>
              </a:rPr>
              <a:t>RxCpp</a:t>
            </a:r>
            <a:r>
              <a:rPr lang="en-US" sz="2400" dirty="0">
                <a:solidFill>
                  <a:srgbClr val="262636"/>
                </a:solidFill>
              </a:rPr>
              <a:t> – </a:t>
            </a:r>
            <a:r>
              <a:rPr lang="ru-RU" sz="2400" dirty="0">
                <a:solidFill>
                  <a:srgbClr val="262636"/>
                </a:solidFill>
              </a:rPr>
              <a:t>библиотека, предоставляющая поддержку реактивного программирования в </a:t>
            </a:r>
            <a:r>
              <a:rPr lang="en-US" sz="2400" dirty="0" err="1">
                <a:solidFill>
                  <a:srgbClr val="262636"/>
                </a:solidFill>
              </a:rPr>
              <a:t>c++</a:t>
            </a:r>
            <a:r>
              <a:rPr lang="en-US" sz="2400" dirty="0">
                <a:solidFill>
                  <a:srgbClr val="262636"/>
                </a:solidFill>
              </a:rPr>
              <a:t>.</a:t>
            </a:r>
            <a:endParaRPr lang="ru-RU" sz="2400" dirty="0">
              <a:solidFill>
                <a:srgbClr val="262636"/>
              </a:solidFill>
            </a:endParaRPr>
          </a:p>
          <a:p>
            <a:r>
              <a:rPr lang="ru-RU" sz="2400" dirty="0">
                <a:solidFill>
                  <a:srgbClr val="262636"/>
                </a:solidFill>
              </a:rPr>
              <a:t>Всё, вроде бы, работает. Но…</a:t>
            </a:r>
          </a:p>
        </p:txBody>
      </p:sp>
    </p:spTree>
    <p:extLst>
      <p:ext uri="{BB962C8B-B14F-4D97-AF65-F5344CB8AC3E}">
        <p14:creationId xmlns:p14="http://schemas.microsoft.com/office/powerpoint/2010/main" val="384970093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en-US" sz="3600" b="1" dirty="0" err="1">
                <a:solidFill>
                  <a:schemeClr val="tx2">
                    <a:lumMod val="75000"/>
                  </a:schemeClr>
                </a:solidFill>
              </a:rPr>
              <a:t>RxCpp</a:t>
            </a:r>
            <a:endParaRPr lang="ru-RU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88886"/>
            <a:ext cx="76866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262636"/>
                </a:solidFill>
              </a:rPr>
              <a:t>RxCpp</a:t>
            </a:r>
            <a:r>
              <a:rPr lang="en-US" sz="2400" dirty="0">
                <a:solidFill>
                  <a:srgbClr val="262636"/>
                </a:solidFill>
              </a:rPr>
              <a:t> – </a:t>
            </a:r>
            <a:r>
              <a:rPr lang="ru-RU" sz="2400" dirty="0">
                <a:solidFill>
                  <a:srgbClr val="262636"/>
                </a:solidFill>
              </a:rPr>
              <a:t>библиотека, предоставляющая поддержку реактивного программирования в </a:t>
            </a:r>
            <a:r>
              <a:rPr lang="en-US" sz="2400" dirty="0" err="1">
                <a:solidFill>
                  <a:srgbClr val="262636"/>
                </a:solidFill>
              </a:rPr>
              <a:t>c++</a:t>
            </a:r>
            <a:r>
              <a:rPr lang="en-US" sz="2400" dirty="0">
                <a:solidFill>
                  <a:srgbClr val="262636"/>
                </a:solidFill>
              </a:rPr>
              <a:t>.</a:t>
            </a:r>
            <a:endParaRPr lang="ru-RU" sz="2400" dirty="0">
              <a:solidFill>
                <a:srgbClr val="262636"/>
              </a:solidFill>
            </a:endParaRPr>
          </a:p>
          <a:p>
            <a:r>
              <a:rPr lang="ru-RU" sz="2400" dirty="0">
                <a:solidFill>
                  <a:srgbClr val="262636"/>
                </a:solidFill>
              </a:rPr>
              <a:t>Всё, вроде бы, работает. Но…</a:t>
            </a:r>
          </a:p>
          <a:p>
            <a:r>
              <a:rPr lang="ru-RU" sz="2400" dirty="0">
                <a:solidFill>
                  <a:srgbClr val="262636"/>
                </a:solidFill>
              </a:rPr>
              <a:t>1. Статус библиотеки неясен, поддержка нестабильна</a:t>
            </a:r>
          </a:p>
        </p:txBody>
      </p:sp>
    </p:spTree>
    <p:extLst>
      <p:ext uri="{BB962C8B-B14F-4D97-AF65-F5344CB8AC3E}">
        <p14:creationId xmlns:p14="http://schemas.microsoft.com/office/powerpoint/2010/main" val="77888983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en-US" sz="3600" b="1" dirty="0" err="1">
                <a:solidFill>
                  <a:schemeClr val="tx2">
                    <a:lumMod val="75000"/>
                  </a:schemeClr>
                </a:solidFill>
              </a:rPr>
              <a:t>RxCpp</a:t>
            </a:r>
            <a:endParaRPr lang="ru-RU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88886"/>
            <a:ext cx="768667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262636"/>
                </a:solidFill>
              </a:rPr>
              <a:t>RxCpp</a:t>
            </a:r>
            <a:r>
              <a:rPr lang="en-US" sz="2400" dirty="0">
                <a:solidFill>
                  <a:srgbClr val="262636"/>
                </a:solidFill>
              </a:rPr>
              <a:t> – </a:t>
            </a:r>
            <a:r>
              <a:rPr lang="ru-RU" sz="2400" dirty="0">
                <a:solidFill>
                  <a:srgbClr val="262636"/>
                </a:solidFill>
              </a:rPr>
              <a:t>библиотека, предоставляющая поддержку реактивного программирования в </a:t>
            </a:r>
            <a:r>
              <a:rPr lang="en-US" sz="2400" dirty="0" err="1">
                <a:solidFill>
                  <a:srgbClr val="262636"/>
                </a:solidFill>
              </a:rPr>
              <a:t>c++</a:t>
            </a:r>
            <a:r>
              <a:rPr lang="en-US" sz="2400" dirty="0">
                <a:solidFill>
                  <a:srgbClr val="262636"/>
                </a:solidFill>
              </a:rPr>
              <a:t>.</a:t>
            </a:r>
            <a:endParaRPr lang="ru-RU" sz="2400" dirty="0">
              <a:solidFill>
                <a:srgbClr val="262636"/>
              </a:solidFill>
            </a:endParaRPr>
          </a:p>
          <a:p>
            <a:r>
              <a:rPr lang="ru-RU" sz="2400" dirty="0">
                <a:solidFill>
                  <a:srgbClr val="262636"/>
                </a:solidFill>
              </a:rPr>
              <a:t>Всё, вроде бы, работает. Но…</a:t>
            </a:r>
          </a:p>
          <a:p>
            <a:r>
              <a:rPr lang="ru-RU" sz="2400" dirty="0">
                <a:solidFill>
                  <a:srgbClr val="262636"/>
                </a:solidFill>
              </a:rPr>
              <a:t>1. Статус библиотеки неясен, поддержка нестабильна</a:t>
            </a:r>
          </a:p>
          <a:p>
            <a:r>
              <a:rPr lang="ru-RU" sz="2400" dirty="0">
                <a:solidFill>
                  <a:srgbClr val="262636"/>
                </a:solidFill>
              </a:rPr>
              <a:t>2. Документация скудна и чрезвычайно фрагментирована. Нестандартные кейсы превращаются в боль</a:t>
            </a:r>
          </a:p>
          <a:p>
            <a:r>
              <a:rPr lang="ru-RU" sz="2400" dirty="0">
                <a:solidFill>
                  <a:srgbClr val="262636"/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31698294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en-US" sz="3600" b="1" dirty="0" err="1">
                <a:solidFill>
                  <a:schemeClr val="tx2">
                    <a:lumMod val="75000"/>
                  </a:schemeClr>
                </a:solidFill>
              </a:rPr>
              <a:t>RxCpp</a:t>
            </a:r>
            <a:endParaRPr lang="ru-RU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88886"/>
            <a:ext cx="768667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262636"/>
                </a:solidFill>
              </a:rPr>
              <a:t>RxCpp</a:t>
            </a:r>
            <a:r>
              <a:rPr lang="en-US" sz="2400" dirty="0">
                <a:solidFill>
                  <a:srgbClr val="262636"/>
                </a:solidFill>
              </a:rPr>
              <a:t> – </a:t>
            </a:r>
            <a:r>
              <a:rPr lang="ru-RU" sz="2400" dirty="0">
                <a:solidFill>
                  <a:srgbClr val="262636"/>
                </a:solidFill>
              </a:rPr>
              <a:t>библиотека, предоставляющая поддержку реактивного программирования в </a:t>
            </a:r>
            <a:r>
              <a:rPr lang="en-US" sz="2400" dirty="0" err="1">
                <a:solidFill>
                  <a:srgbClr val="262636"/>
                </a:solidFill>
              </a:rPr>
              <a:t>c++</a:t>
            </a:r>
            <a:r>
              <a:rPr lang="en-US" sz="2400" dirty="0">
                <a:solidFill>
                  <a:srgbClr val="262636"/>
                </a:solidFill>
              </a:rPr>
              <a:t>.</a:t>
            </a:r>
            <a:endParaRPr lang="ru-RU" sz="2400" dirty="0">
              <a:solidFill>
                <a:srgbClr val="262636"/>
              </a:solidFill>
            </a:endParaRPr>
          </a:p>
          <a:p>
            <a:r>
              <a:rPr lang="ru-RU" sz="2400" dirty="0">
                <a:solidFill>
                  <a:srgbClr val="262636"/>
                </a:solidFill>
              </a:rPr>
              <a:t>Всё, вроде бы, работает. Но…</a:t>
            </a:r>
          </a:p>
          <a:p>
            <a:r>
              <a:rPr lang="ru-RU" sz="2400" dirty="0">
                <a:solidFill>
                  <a:srgbClr val="262636"/>
                </a:solidFill>
              </a:rPr>
              <a:t>1. Статус библиотеки неясен, поддержка нестабильна</a:t>
            </a:r>
          </a:p>
          <a:p>
            <a:r>
              <a:rPr lang="ru-RU" sz="2400" dirty="0">
                <a:solidFill>
                  <a:srgbClr val="262636"/>
                </a:solidFill>
              </a:rPr>
              <a:t>2. Документация скудна и чрезвычайно фрагментирована. Нестандартные кейсы превращаются в боль</a:t>
            </a:r>
          </a:p>
          <a:p>
            <a:r>
              <a:rPr lang="ru-RU" sz="2400" dirty="0">
                <a:solidFill>
                  <a:srgbClr val="262636"/>
                </a:solidFill>
              </a:rPr>
              <a:t>	3. Многопоточная модель заимствована из 	</a:t>
            </a:r>
            <a:r>
              <a:rPr lang="en-US" sz="2400" dirty="0">
                <a:solidFill>
                  <a:srgbClr val="262636"/>
                </a:solidFill>
              </a:rPr>
              <a:t>Java, </a:t>
            </a:r>
            <a:r>
              <a:rPr lang="ru-RU" sz="2400" dirty="0">
                <a:solidFill>
                  <a:srgbClr val="262636"/>
                </a:solidFill>
              </a:rPr>
              <a:t>и это сильно дезориентирует и 	ограничивает</a:t>
            </a:r>
          </a:p>
        </p:txBody>
      </p:sp>
    </p:spTree>
    <p:extLst>
      <p:ext uri="{BB962C8B-B14F-4D97-AF65-F5344CB8AC3E}">
        <p14:creationId xmlns:p14="http://schemas.microsoft.com/office/powerpoint/2010/main" val="396242088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en-US" sz="3600" b="1" dirty="0" err="1">
                <a:solidFill>
                  <a:schemeClr val="tx2">
                    <a:lumMod val="75000"/>
                  </a:schemeClr>
                </a:solidFill>
              </a:rPr>
              <a:t>tirx</a:t>
            </a:r>
            <a:endParaRPr lang="ru-RU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88886"/>
            <a:ext cx="76866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262636"/>
                </a:solidFill>
              </a:rPr>
              <a:t>А как всё хорошо начиналось</a:t>
            </a:r>
            <a:r>
              <a:rPr lang="en-US" sz="2400" dirty="0">
                <a:solidFill>
                  <a:srgbClr val="262636"/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48564914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en-US" sz="3600" b="1" dirty="0" err="1">
                <a:solidFill>
                  <a:schemeClr val="tx2">
                    <a:lumMod val="75000"/>
                  </a:schemeClr>
                </a:solidFill>
              </a:rPr>
              <a:t>tirx</a:t>
            </a:r>
            <a:endParaRPr lang="ru-RU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88886"/>
            <a:ext cx="76866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262636"/>
                </a:solidFill>
              </a:rPr>
              <a:t>А как всё хорошо начиналось</a:t>
            </a:r>
            <a:r>
              <a:rPr lang="en-US" sz="2400" dirty="0">
                <a:solidFill>
                  <a:srgbClr val="262636"/>
                </a:solidFill>
              </a:rPr>
              <a:t>…</a:t>
            </a:r>
          </a:p>
          <a:p>
            <a:r>
              <a:rPr lang="ru-RU" sz="2400" dirty="0">
                <a:solidFill>
                  <a:srgbClr val="262636"/>
                </a:solidFill>
              </a:rPr>
              <a:t>Отставить панику, встречаем </a:t>
            </a:r>
            <a:r>
              <a:rPr lang="en-US" sz="2400" dirty="0" err="1">
                <a:solidFill>
                  <a:srgbClr val="262636"/>
                </a:solidFill>
              </a:rPr>
              <a:t>tirx</a:t>
            </a:r>
            <a:r>
              <a:rPr lang="ru-RU" sz="2400" dirty="0">
                <a:solidFill>
                  <a:srgbClr val="262636"/>
                </a:solidFill>
              </a:rPr>
              <a:t> </a:t>
            </a:r>
            <a:r>
              <a:rPr lang="ru-RU" sz="1000" dirty="0">
                <a:solidFill>
                  <a:srgbClr val="262636"/>
                </a:solidFill>
              </a:rPr>
              <a:t>(рабочее название)</a:t>
            </a:r>
            <a:r>
              <a:rPr lang="ru-RU" sz="2400" dirty="0">
                <a:solidFill>
                  <a:srgbClr val="262636"/>
                </a:solidFill>
              </a:rPr>
              <a:t>!</a:t>
            </a:r>
          </a:p>
          <a:p>
            <a:endParaRPr lang="ru-RU" sz="2400" dirty="0">
              <a:solidFill>
                <a:srgbClr val="26263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691971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en-US" sz="3600" b="1" dirty="0" err="1">
                <a:solidFill>
                  <a:schemeClr val="tx2">
                    <a:lumMod val="75000"/>
                  </a:schemeClr>
                </a:solidFill>
              </a:rPr>
              <a:t>tirx</a:t>
            </a:r>
            <a:endParaRPr lang="ru-RU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88886"/>
            <a:ext cx="768667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262636"/>
                </a:solidFill>
              </a:rPr>
              <a:t>А как всё хорошо начиналось</a:t>
            </a:r>
            <a:r>
              <a:rPr lang="en-US" sz="2400" dirty="0">
                <a:solidFill>
                  <a:srgbClr val="262636"/>
                </a:solidFill>
              </a:rPr>
              <a:t>…</a:t>
            </a:r>
          </a:p>
          <a:p>
            <a:r>
              <a:rPr lang="ru-RU" sz="2400" dirty="0">
                <a:solidFill>
                  <a:srgbClr val="262636"/>
                </a:solidFill>
              </a:rPr>
              <a:t>Отставить панику, встречаем </a:t>
            </a:r>
            <a:r>
              <a:rPr lang="en-US" sz="2400" dirty="0" err="1">
                <a:solidFill>
                  <a:srgbClr val="262636"/>
                </a:solidFill>
              </a:rPr>
              <a:t>tirx</a:t>
            </a:r>
            <a:r>
              <a:rPr lang="ru-RU" sz="2400" dirty="0">
                <a:solidFill>
                  <a:srgbClr val="262636"/>
                </a:solidFill>
              </a:rPr>
              <a:t> </a:t>
            </a:r>
            <a:r>
              <a:rPr lang="ru-RU" sz="1000" dirty="0">
                <a:solidFill>
                  <a:srgbClr val="262636"/>
                </a:solidFill>
              </a:rPr>
              <a:t>(рабочее название)</a:t>
            </a:r>
            <a:r>
              <a:rPr lang="ru-RU" sz="2400" dirty="0">
                <a:solidFill>
                  <a:srgbClr val="262636"/>
                </a:solidFill>
              </a:rPr>
              <a:t>!</a:t>
            </a:r>
          </a:p>
          <a:p>
            <a:r>
              <a:rPr lang="ru-RU" sz="2400" dirty="0">
                <a:solidFill>
                  <a:srgbClr val="262636"/>
                </a:solidFill>
              </a:rPr>
              <a:t>1. Легковесная </a:t>
            </a:r>
            <a:r>
              <a:rPr lang="en-US" sz="2400" dirty="0" err="1">
                <a:solidFill>
                  <a:srgbClr val="262636"/>
                </a:solidFill>
              </a:rPr>
              <a:t>c++</a:t>
            </a:r>
            <a:r>
              <a:rPr lang="en-US" sz="2400" dirty="0">
                <a:solidFill>
                  <a:srgbClr val="262636"/>
                </a:solidFill>
              </a:rPr>
              <a:t> </a:t>
            </a:r>
            <a:r>
              <a:rPr lang="ru-RU" sz="2400" dirty="0">
                <a:solidFill>
                  <a:srgbClr val="262636"/>
                </a:solidFill>
              </a:rPr>
              <a:t>библиотечка с реализацией базовых идей реактивного программирования</a:t>
            </a:r>
          </a:p>
        </p:txBody>
      </p:sp>
    </p:spTree>
    <p:extLst>
      <p:ext uri="{BB962C8B-B14F-4D97-AF65-F5344CB8AC3E}">
        <p14:creationId xmlns:p14="http://schemas.microsoft.com/office/powerpoint/2010/main" val="41597008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en-US" sz="3600" b="1" dirty="0" err="1">
                <a:solidFill>
                  <a:schemeClr val="tx2">
                    <a:lumMod val="75000"/>
                  </a:schemeClr>
                </a:solidFill>
              </a:rPr>
              <a:t>tirx</a:t>
            </a:r>
            <a:endParaRPr lang="ru-RU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88886"/>
            <a:ext cx="768667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262636"/>
                </a:solidFill>
              </a:rPr>
              <a:t>А как всё хорошо начиналось</a:t>
            </a:r>
            <a:r>
              <a:rPr lang="en-US" sz="2400" dirty="0">
                <a:solidFill>
                  <a:srgbClr val="262636"/>
                </a:solidFill>
              </a:rPr>
              <a:t>…</a:t>
            </a:r>
          </a:p>
          <a:p>
            <a:r>
              <a:rPr lang="ru-RU" sz="2400" dirty="0">
                <a:solidFill>
                  <a:srgbClr val="262636"/>
                </a:solidFill>
              </a:rPr>
              <a:t>Отставить панику, встречаем </a:t>
            </a:r>
            <a:r>
              <a:rPr lang="en-US" sz="2400" dirty="0" err="1">
                <a:solidFill>
                  <a:srgbClr val="262636"/>
                </a:solidFill>
              </a:rPr>
              <a:t>tirx</a:t>
            </a:r>
            <a:r>
              <a:rPr lang="ru-RU" sz="2400" dirty="0">
                <a:solidFill>
                  <a:srgbClr val="262636"/>
                </a:solidFill>
              </a:rPr>
              <a:t> </a:t>
            </a:r>
            <a:r>
              <a:rPr lang="ru-RU" sz="1000" dirty="0">
                <a:solidFill>
                  <a:srgbClr val="262636"/>
                </a:solidFill>
              </a:rPr>
              <a:t>(рабочее название)</a:t>
            </a:r>
            <a:r>
              <a:rPr lang="ru-RU" sz="2400" dirty="0">
                <a:solidFill>
                  <a:srgbClr val="262636"/>
                </a:solidFill>
              </a:rPr>
              <a:t>!</a:t>
            </a:r>
          </a:p>
          <a:p>
            <a:r>
              <a:rPr lang="ru-RU" sz="2400" dirty="0">
                <a:solidFill>
                  <a:srgbClr val="262636"/>
                </a:solidFill>
              </a:rPr>
              <a:t>1. Легковесная </a:t>
            </a:r>
            <a:r>
              <a:rPr lang="en-US" sz="2400" dirty="0" err="1">
                <a:solidFill>
                  <a:srgbClr val="262636"/>
                </a:solidFill>
              </a:rPr>
              <a:t>c++</a:t>
            </a:r>
            <a:r>
              <a:rPr lang="en-US" sz="2400" dirty="0">
                <a:solidFill>
                  <a:srgbClr val="262636"/>
                </a:solidFill>
              </a:rPr>
              <a:t> </a:t>
            </a:r>
            <a:r>
              <a:rPr lang="ru-RU" sz="2400" dirty="0">
                <a:solidFill>
                  <a:srgbClr val="262636"/>
                </a:solidFill>
              </a:rPr>
              <a:t>библиотечка с реализацией базовых идей реактивного программирования</a:t>
            </a:r>
          </a:p>
          <a:p>
            <a:endParaRPr lang="ru-RU" sz="2400" dirty="0">
              <a:solidFill>
                <a:srgbClr val="262636"/>
              </a:solidFill>
            </a:endParaRPr>
          </a:p>
          <a:p>
            <a:r>
              <a:rPr lang="ru-RU" sz="2400" dirty="0">
                <a:solidFill>
                  <a:srgbClr val="262636"/>
                </a:solidFill>
              </a:rPr>
              <a:t>2. Понятная многопоточная модель</a:t>
            </a:r>
          </a:p>
          <a:p>
            <a:endParaRPr lang="ru-RU" sz="2400" dirty="0">
              <a:solidFill>
                <a:srgbClr val="26263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9512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ru-RU" sz="3600" b="1" dirty="0">
                <a:solidFill>
                  <a:schemeClr val="tx2">
                    <a:lumMod val="75000"/>
                  </a:schemeClr>
                </a:solidFill>
              </a:rPr>
              <a:t>О чём это вообще?</a:t>
            </a:r>
            <a:br>
              <a:rPr lang="en-US" sz="3600" b="1" dirty="0">
                <a:solidFill>
                  <a:schemeClr val="tx2">
                    <a:lumMod val="75000"/>
                  </a:schemeClr>
                </a:solidFill>
              </a:rPr>
            </a:br>
            <a:endParaRPr lang="ru-RU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88886"/>
            <a:ext cx="768667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262636"/>
                </a:solidFill>
              </a:rPr>
              <a:t>Альтернативный подход к проектированию </a:t>
            </a:r>
            <a:r>
              <a:rPr lang="en-US" sz="2400" dirty="0">
                <a:solidFill>
                  <a:srgbClr val="262636"/>
                </a:solidFill>
              </a:rPr>
              <a:t>graphic-intensive </a:t>
            </a:r>
            <a:r>
              <a:rPr lang="ru-RU" sz="2400" dirty="0">
                <a:solidFill>
                  <a:srgbClr val="262636"/>
                </a:solidFill>
              </a:rPr>
              <a:t>приложений.</a:t>
            </a:r>
          </a:p>
          <a:p>
            <a:endParaRPr lang="ru-RU" sz="2400" dirty="0"/>
          </a:p>
          <a:p>
            <a:r>
              <a:rPr lang="en-US" sz="2400" dirty="0"/>
              <a:t>(</a:t>
            </a:r>
            <a:r>
              <a:rPr lang="ru-RU" sz="2400" dirty="0"/>
              <a:t>да, мы рисуем карты с помощью </a:t>
            </a:r>
            <a:r>
              <a:rPr lang="en-US" sz="2400" dirty="0"/>
              <a:t>OpenGL)</a:t>
            </a:r>
            <a:endParaRPr lang="ru-RU" sz="2400" dirty="0"/>
          </a:p>
          <a:p>
            <a:endParaRPr lang="ru-RU" sz="2400" dirty="0"/>
          </a:p>
          <a:p>
            <a:r>
              <a:rPr lang="ru-RU" sz="2400" dirty="0"/>
              <a:t>И что, сейчас будут призывы</a:t>
            </a:r>
          </a:p>
          <a:p>
            <a:r>
              <a:rPr lang="ru-RU" sz="2400" dirty="0"/>
              <a:t>всё переделать?</a:t>
            </a:r>
            <a:endParaRPr lang="en-US" sz="2400" dirty="0"/>
          </a:p>
          <a:p>
            <a:endParaRPr lang="en-US" sz="2400" dirty="0"/>
          </a:p>
          <a:p>
            <a:r>
              <a:rPr lang="ru-RU" sz="2400" dirty="0"/>
              <a:t>	Нет, конечно, информация</a:t>
            </a:r>
          </a:p>
          <a:p>
            <a:r>
              <a:rPr lang="ru-RU" sz="2400" dirty="0"/>
              <a:t>	к размышлению и на светлое</a:t>
            </a:r>
          </a:p>
          <a:p>
            <a:r>
              <a:rPr lang="ru-RU" sz="2400" dirty="0"/>
              <a:t>	будущее других проектов. Поехали</a:t>
            </a:r>
            <a:r>
              <a:rPr lang="en-US" sz="2400" dirty="0"/>
              <a:t>!</a:t>
            </a:r>
            <a:endParaRPr lang="ru-RU" sz="2400" dirty="0"/>
          </a:p>
        </p:txBody>
      </p:sp>
      <p:pic>
        <p:nvPicPr>
          <p:cNvPr id="61" name="Рисунок 60" descr="Изображение выглядит как человек, маленький, девочка, внутренний&#10;&#10;Автоматически созданное описание">
            <a:extLst>
              <a:ext uri="{FF2B5EF4-FFF2-40B4-BE49-F238E27FC236}">
                <a16:creationId xmlns:a16="http://schemas.microsoft.com/office/drawing/2014/main" id="{51D34D8E-D186-4C98-8C4D-38942E7C9E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7319" y="3152775"/>
            <a:ext cx="2963331" cy="1666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80269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en-US" sz="3600" b="1" dirty="0" err="1">
                <a:solidFill>
                  <a:schemeClr val="tx2">
                    <a:lumMod val="75000"/>
                  </a:schemeClr>
                </a:solidFill>
              </a:rPr>
              <a:t>tirx</a:t>
            </a:r>
            <a:endParaRPr lang="ru-RU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88886"/>
            <a:ext cx="768667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262636"/>
                </a:solidFill>
              </a:rPr>
              <a:t>А как всё хорошо начиналось</a:t>
            </a:r>
            <a:r>
              <a:rPr lang="en-US" sz="2400" dirty="0">
                <a:solidFill>
                  <a:srgbClr val="262636"/>
                </a:solidFill>
              </a:rPr>
              <a:t>…</a:t>
            </a:r>
          </a:p>
          <a:p>
            <a:r>
              <a:rPr lang="ru-RU" sz="2400" dirty="0">
                <a:solidFill>
                  <a:srgbClr val="262636"/>
                </a:solidFill>
              </a:rPr>
              <a:t>Отставить панику, встречаем </a:t>
            </a:r>
            <a:r>
              <a:rPr lang="en-US" sz="2400" dirty="0" err="1">
                <a:solidFill>
                  <a:srgbClr val="262636"/>
                </a:solidFill>
              </a:rPr>
              <a:t>tirx</a:t>
            </a:r>
            <a:r>
              <a:rPr lang="ru-RU" sz="2400" dirty="0">
                <a:solidFill>
                  <a:srgbClr val="262636"/>
                </a:solidFill>
              </a:rPr>
              <a:t> </a:t>
            </a:r>
            <a:r>
              <a:rPr lang="ru-RU" sz="1000" dirty="0">
                <a:solidFill>
                  <a:srgbClr val="262636"/>
                </a:solidFill>
              </a:rPr>
              <a:t>(рабочее название)</a:t>
            </a:r>
            <a:r>
              <a:rPr lang="ru-RU" sz="2400" dirty="0">
                <a:solidFill>
                  <a:srgbClr val="262636"/>
                </a:solidFill>
              </a:rPr>
              <a:t>!</a:t>
            </a:r>
          </a:p>
          <a:p>
            <a:r>
              <a:rPr lang="ru-RU" sz="2400" dirty="0">
                <a:solidFill>
                  <a:srgbClr val="262636"/>
                </a:solidFill>
              </a:rPr>
              <a:t>1. Легковесная </a:t>
            </a:r>
            <a:r>
              <a:rPr lang="en-US" sz="2400" dirty="0" err="1">
                <a:solidFill>
                  <a:srgbClr val="262636"/>
                </a:solidFill>
              </a:rPr>
              <a:t>c++</a:t>
            </a:r>
            <a:r>
              <a:rPr lang="en-US" sz="2400" dirty="0">
                <a:solidFill>
                  <a:srgbClr val="262636"/>
                </a:solidFill>
              </a:rPr>
              <a:t> </a:t>
            </a:r>
            <a:r>
              <a:rPr lang="ru-RU" sz="2400" dirty="0">
                <a:solidFill>
                  <a:srgbClr val="262636"/>
                </a:solidFill>
              </a:rPr>
              <a:t>библиотечка с реализацией базовых идей реактивного программирования</a:t>
            </a:r>
          </a:p>
          <a:p>
            <a:endParaRPr lang="ru-RU" sz="2400" dirty="0">
              <a:solidFill>
                <a:srgbClr val="262636"/>
              </a:solidFill>
            </a:endParaRPr>
          </a:p>
          <a:p>
            <a:r>
              <a:rPr lang="ru-RU" sz="2400" dirty="0">
                <a:solidFill>
                  <a:srgbClr val="262636"/>
                </a:solidFill>
              </a:rPr>
              <a:t>2. Понятная многопоточная модель</a:t>
            </a:r>
          </a:p>
          <a:p>
            <a:endParaRPr lang="ru-RU" sz="2400" dirty="0">
              <a:solidFill>
                <a:srgbClr val="262636"/>
              </a:solidFill>
            </a:endParaRPr>
          </a:p>
          <a:p>
            <a:r>
              <a:rPr lang="ru-RU" sz="2400" dirty="0">
                <a:solidFill>
                  <a:srgbClr val="262636"/>
                </a:solidFill>
              </a:rPr>
              <a:t>3. Полностью (где нужно) на шаблонах, что позволяет создавать источники любых наборов любого количества данных</a:t>
            </a:r>
          </a:p>
        </p:txBody>
      </p:sp>
    </p:spTree>
    <p:extLst>
      <p:ext uri="{BB962C8B-B14F-4D97-AF65-F5344CB8AC3E}">
        <p14:creationId xmlns:p14="http://schemas.microsoft.com/office/powerpoint/2010/main" val="3695863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en-US" sz="3600" b="1" dirty="0" err="1">
                <a:solidFill>
                  <a:schemeClr val="tx2">
                    <a:lumMod val="75000"/>
                  </a:schemeClr>
                </a:solidFill>
              </a:rPr>
              <a:t>tirx</a:t>
            </a:r>
            <a:endParaRPr lang="ru-RU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88886"/>
            <a:ext cx="7686675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262636"/>
                </a:solidFill>
              </a:rPr>
              <a:t>А как всё хорошо начиналось</a:t>
            </a:r>
            <a:r>
              <a:rPr lang="en-US" sz="2400" dirty="0">
                <a:solidFill>
                  <a:srgbClr val="262636"/>
                </a:solidFill>
              </a:rPr>
              <a:t>…</a:t>
            </a:r>
          </a:p>
          <a:p>
            <a:r>
              <a:rPr lang="ru-RU" sz="2400" dirty="0">
                <a:solidFill>
                  <a:srgbClr val="262636"/>
                </a:solidFill>
              </a:rPr>
              <a:t>Отставить панику, встречаем </a:t>
            </a:r>
            <a:r>
              <a:rPr lang="en-US" sz="2400" dirty="0" err="1">
                <a:solidFill>
                  <a:srgbClr val="262636"/>
                </a:solidFill>
              </a:rPr>
              <a:t>tirx</a:t>
            </a:r>
            <a:r>
              <a:rPr lang="ru-RU" sz="2400" dirty="0">
                <a:solidFill>
                  <a:srgbClr val="262636"/>
                </a:solidFill>
              </a:rPr>
              <a:t> </a:t>
            </a:r>
            <a:r>
              <a:rPr lang="ru-RU" sz="1000" dirty="0">
                <a:solidFill>
                  <a:srgbClr val="262636"/>
                </a:solidFill>
              </a:rPr>
              <a:t>(рабочее название)</a:t>
            </a:r>
            <a:r>
              <a:rPr lang="ru-RU" sz="2400" dirty="0">
                <a:solidFill>
                  <a:srgbClr val="262636"/>
                </a:solidFill>
              </a:rPr>
              <a:t>!</a:t>
            </a:r>
          </a:p>
          <a:p>
            <a:r>
              <a:rPr lang="ru-RU" sz="2400" dirty="0">
                <a:solidFill>
                  <a:srgbClr val="262636"/>
                </a:solidFill>
              </a:rPr>
              <a:t>1. Легковесная </a:t>
            </a:r>
            <a:r>
              <a:rPr lang="en-US" sz="2400" dirty="0" err="1">
                <a:solidFill>
                  <a:srgbClr val="262636"/>
                </a:solidFill>
              </a:rPr>
              <a:t>c++</a:t>
            </a:r>
            <a:r>
              <a:rPr lang="en-US" sz="2400" dirty="0">
                <a:solidFill>
                  <a:srgbClr val="262636"/>
                </a:solidFill>
              </a:rPr>
              <a:t> </a:t>
            </a:r>
            <a:r>
              <a:rPr lang="ru-RU" sz="2400" dirty="0">
                <a:solidFill>
                  <a:srgbClr val="262636"/>
                </a:solidFill>
              </a:rPr>
              <a:t>библиотечка с реализацией базовых идей реактивного программирования</a:t>
            </a:r>
          </a:p>
          <a:p>
            <a:endParaRPr lang="ru-RU" sz="2400" dirty="0">
              <a:solidFill>
                <a:srgbClr val="262636"/>
              </a:solidFill>
            </a:endParaRPr>
          </a:p>
          <a:p>
            <a:r>
              <a:rPr lang="ru-RU" sz="2400" dirty="0">
                <a:solidFill>
                  <a:srgbClr val="262636"/>
                </a:solidFill>
              </a:rPr>
              <a:t>2. Понятная многопоточная модель</a:t>
            </a:r>
          </a:p>
          <a:p>
            <a:endParaRPr lang="ru-RU" sz="2400" dirty="0">
              <a:solidFill>
                <a:srgbClr val="262636"/>
              </a:solidFill>
            </a:endParaRPr>
          </a:p>
          <a:p>
            <a:r>
              <a:rPr lang="ru-RU" sz="2400" dirty="0">
                <a:solidFill>
                  <a:srgbClr val="262636"/>
                </a:solidFill>
              </a:rPr>
              <a:t>3. Полностью (где нужно) на шаблонах, что позволяет создавать источники любых наборов любого количества данных</a:t>
            </a:r>
          </a:p>
          <a:p>
            <a:endParaRPr lang="ru-RU" sz="2400" dirty="0">
              <a:solidFill>
                <a:srgbClr val="262636"/>
              </a:solidFill>
            </a:endParaRPr>
          </a:p>
          <a:p>
            <a:r>
              <a:rPr lang="ru-RU" sz="2400" dirty="0">
                <a:solidFill>
                  <a:srgbClr val="262636"/>
                </a:solidFill>
              </a:rPr>
              <a:t>4. </a:t>
            </a:r>
            <a:r>
              <a:rPr lang="en-US" sz="2400" dirty="0">
                <a:solidFill>
                  <a:srgbClr val="262636"/>
                </a:solidFill>
              </a:rPr>
              <a:t>All hail functional programming! </a:t>
            </a:r>
            <a:r>
              <a:rPr lang="ru-RU" sz="2400" dirty="0">
                <a:solidFill>
                  <a:srgbClr val="262636"/>
                </a:solidFill>
              </a:rPr>
              <a:t>Реализована поддержка </a:t>
            </a: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map</a:t>
            </a:r>
            <a:r>
              <a:rPr lang="en-US" sz="2400" dirty="0">
                <a:solidFill>
                  <a:srgbClr val="262636"/>
                </a:solidFill>
              </a:rPr>
              <a:t>, </a:t>
            </a: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filter</a:t>
            </a:r>
            <a:r>
              <a:rPr lang="en-US" sz="2400" dirty="0">
                <a:solidFill>
                  <a:srgbClr val="262636"/>
                </a:solidFill>
              </a:rPr>
              <a:t>, </a:t>
            </a: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reduce</a:t>
            </a:r>
            <a:r>
              <a:rPr lang="en-US" sz="2400" dirty="0">
                <a:solidFill>
                  <a:srgbClr val="262636"/>
                </a:solidFill>
              </a:rPr>
              <a:t> </a:t>
            </a:r>
            <a:r>
              <a:rPr lang="ru-RU" sz="2400" dirty="0">
                <a:solidFill>
                  <a:srgbClr val="262636"/>
                </a:solidFill>
              </a:rPr>
              <a:t>на поток данных.</a:t>
            </a:r>
          </a:p>
        </p:txBody>
      </p:sp>
    </p:spTree>
    <p:extLst>
      <p:ext uri="{BB962C8B-B14F-4D97-AF65-F5344CB8AC3E}">
        <p14:creationId xmlns:p14="http://schemas.microsoft.com/office/powerpoint/2010/main" val="1518236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en-US" sz="3600" b="1" dirty="0" err="1">
                <a:solidFill>
                  <a:schemeClr val="tx2">
                    <a:lumMod val="75000"/>
                  </a:schemeClr>
                </a:solidFill>
              </a:rPr>
              <a:t>tirx</a:t>
            </a:r>
            <a:endParaRPr lang="ru-RU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88886"/>
            <a:ext cx="768667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262636"/>
                </a:solidFill>
              </a:rPr>
              <a:t>Кто ж написал такую красоту?</a:t>
            </a:r>
          </a:p>
          <a:p>
            <a:endParaRPr lang="ru-RU" sz="2400" dirty="0">
              <a:solidFill>
                <a:srgbClr val="262636"/>
              </a:solidFill>
            </a:endParaRPr>
          </a:p>
          <a:p>
            <a:r>
              <a:rPr lang="ru-RU" sz="2400" dirty="0">
                <a:solidFill>
                  <a:srgbClr val="262636"/>
                </a:solidFill>
              </a:rPr>
              <a:t>				</a:t>
            </a:r>
          </a:p>
          <a:p>
            <a:endParaRPr lang="ru-RU" sz="2400" dirty="0">
              <a:solidFill>
                <a:srgbClr val="262636"/>
              </a:solidFill>
            </a:endParaRPr>
          </a:p>
          <a:p>
            <a:r>
              <a:rPr lang="ru-RU" sz="2400" dirty="0">
                <a:solidFill>
                  <a:srgbClr val="262636"/>
                </a:solidFill>
              </a:rPr>
              <a:t>				</a:t>
            </a:r>
          </a:p>
          <a:p>
            <a:endParaRPr lang="ru-RU" sz="2400" dirty="0">
              <a:solidFill>
                <a:srgbClr val="262636"/>
              </a:solidFill>
            </a:endParaRPr>
          </a:p>
          <a:p>
            <a:endParaRPr lang="ru-RU" sz="2400" dirty="0">
              <a:solidFill>
                <a:srgbClr val="262636"/>
              </a:solidFill>
            </a:endParaRPr>
          </a:p>
          <a:p>
            <a:endParaRPr lang="ru-RU" sz="2400" dirty="0">
              <a:solidFill>
                <a:srgbClr val="262636"/>
              </a:solidFill>
            </a:endParaRPr>
          </a:p>
          <a:p>
            <a:r>
              <a:rPr lang="ru-RU" sz="2400" dirty="0">
                <a:solidFill>
                  <a:srgbClr val="262636"/>
                </a:solidFill>
              </a:rPr>
              <a:t>									</a:t>
            </a:r>
          </a:p>
        </p:txBody>
      </p:sp>
      <p:pic>
        <p:nvPicPr>
          <p:cNvPr id="5" name="Рисунок 4" descr="Изображение выглядит как человек&#10;&#10;Автоматически созданное описание">
            <a:extLst>
              <a:ext uri="{FF2B5EF4-FFF2-40B4-BE49-F238E27FC236}">
                <a16:creationId xmlns:a16="http://schemas.microsoft.com/office/drawing/2014/main" id="{BDBA3060-81E0-47C9-879C-AFC4F8E6E17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039" y="1950551"/>
            <a:ext cx="3354611" cy="2208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4250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en-US" sz="3600" b="1" dirty="0" err="1">
                <a:solidFill>
                  <a:schemeClr val="tx2">
                    <a:lumMod val="75000"/>
                  </a:schemeClr>
                </a:solidFill>
              </a:rPr>
              <a:t>tirx</a:t>
            </a:r>
            <a:endParaRPr lang="ru-RU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88886"/>
            <a:ext cx="768667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262636"/>
                </a:solidFill>
              </a:rPr>
              <a:t>Кто ж написал такую красоту?</a:t>
            </a:r>
          </a:p>
          <a:p>
            <a:endParaRPr lang="ru-RU" sz="2400" dirty="0">
              <a:solidFill>
                <a:srgbClr val="262636"/>
              </a:solidFill>
            </a:endParaRPr>
          </a:p>
          <a:p>
            <a:r>
              <a:rPr lang="ru-RU" sz="2400" dirty="0">
                <a:solidFill>
                  <a:srgbClr val="262636"/>
                </a:solidFill>
              </a:rPr>
              <a:t>				</a:t>
            </a:r>
          </a:p>
          <a:p>
            <a:endParaRPr lang="ru-RU" sz="2400" dirty="0">
              <a:solidFill>
                <a:srgbClr val="262636"/>
              </a:solidFill>
            </a:endParaRPr>
          </a:p>
          <a:p>
            <a:r>
              <a:rPr lang="ru-RU" sz="2400" dirty="0">
                <a:solidFill>
                  <a:srgbClr val="262636"/>
                </a:solidFill>
              </a:rPr>
              <a:t>			ну, знаете…</a:t>
            </a:r>
          </a:p>
          <a:p>
            <a:endParaRPr lang="ru-RU" sz="2400" dirty="0">
              <a:solidFill>
                <a:srgbClr val="262636"/>
              </a:solidFill>
            </a:endParaRPr>
          </a:p>
          <a:p>
            <a:endParaRPr lang="ru-RU" sz="2400" dirty="0">
              <a:solidFill>
                <a:srgbClr val="262636"/>
              </a:solidFill>
            </a:endParaRPr>
          </a:p>
          <a:p>
            <a:endParaRPr lang="ru-RU" sz="2400" dirty="0">
              <a:solidFill>
                <a:srgbClr val="262636"/>
              </a:solidFill>
            </a:endParaRPr>
          </a:p>
          <a:p>
            <a:endParaRPr lang="ru-RU" sz="2400" dirty="0">
              <a:solidFill>
                <a:srgbClr val="262636"/>
              </a:solidFill>
            </a:endParaRPr>
          </a:p>
          <a:p>
            <a:r>
              <a:rPr lang="ru-RU" sz="2400" dirty="0">
                <a:solidFill>
                  <a:srgbClr val="262636"/>
                </a:solidFill>
              </a:rPr>
              <a:t>									</a:t>
            </a:r>
          </a:p>
        </p:txBody>
      </p:sp>
      <p:pic>
        <p:nvPicPr>
          <p:cNvPr id="5" name="Рисунок 4" descr="Изображение выглядит как человек&#10;&#10;Автоматически созданное описание">
            <a:extLst>
              <a:ext uri="{FF2B5EF4-FFF2-40B4-BE49-F238E27FC236}">
                <a16:creationId xmlns:a16="http://schemas.microsoft.com/office/drawing/2014/main" id="{BDBA3060-81E0-47C9-879C-AFC4F8E6E17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039" y="1950551"/>
            <a:ext cx="3354611" cy="2208452"/>
          </a:xfrm>
          <a:prstGeom prst="rect">
            <a:avLst/>
          </a:prstGeom>
        </p:spPr>
      </p:pic>
      <p:pic>
        <p:nvPicPr>
          <p:cNvPr id="7" name="Рисунок 6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78C7390A-99EA-43C5-B105-EDA325EA0D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0944" y="3468136"/>
            <a:ext cx="3974036" cy="2976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38970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en-US" sz="3600" b="1" dirty="0" err="1">
                <a:solidFill>
                  <a:schemeClr val="tx2">
                    <a:lumMod val="75000"/>
                  </a:schemeClr>
                </a:solidFill>
              </a:rPr>
              <a:t>tirx</a:t>
            </a:r>
            <a:endParaRPr lang="ru-RU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88886"/>
            <a:ext cx="768667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262636"/>
                </a:solidFill>
              </a:rPr>
              <a:t>Кто ж написал такую красоту?</a:t>
            </a:r>
          </a:p>
          <a:p>
            <a:endParaRPr lang="ru-RU" sz="2400" dirty="0">
              <a:solidFill>
                <a:srgbClr val="262636"/>
              </a:solidFill>
            </a:endParaRPr>
          </a:p>
          <a:p>
            <a:r>
              <a:rPr lang="ru-RU" sz="2400" dirty="0">
                <a:solidFill>
                  <a:srgbClr val="262636"/>
                </a:solidFill>
              </a:rPr>
              <a:t>				</a:t>
            </a:r>
          </a:p>
          <a:p>
            <a:endParaRPr lang="ru-RU" sz="2400" dirty="0">
              <a:solidFill>
                <a:srgbClr val="262636"/>
              </a:solidFill>
            </a:endParaRPr>
          </a:p>
          <a:p>
            <a:r>
              <a:rPr lang="ru-RU" sz="2400" dirty="0">
                <a:solidFill>
                  <a:srgbClr val="262636"/>
                </a:solidFill>
              </a:rPr>
              <a:t>			ну, знаете…</a:t>
            </a:r>
          </a:p>
          <a:p>
            <a:endParaRPr lang="ru-RU" sz="2400" dirty="0">
              <a:solidFill>
                <a:srgbClr val="262636"/>
              </a:solidFill>
            </a:endParaRPr>
          </a:p>
          <a:p>
            <a:endParaRPr lang="ru-RU" sz="2400" dirty="0">
              <a:solidFill>
                <a:srgbClr val="262636"/>
              </a:solidFill>
            </a:endParaRPr>
          </a:p>
          <a:p>
            <a:endParaRPr lang="ru-RU" sz="2400" dirty="0">
              <a:solidFill>
                <a:srgbClr val="262636"/>
              </a:solidFill>
            </a:endParaRPr>
          </a:p>
          <a:p>
            <a:endParaRPr lang="ru-RU" sz="2400" dirty="0">
              <a:solidFill>
                <a:srgbClr val="262636"/>
              </a:solidFill>
            </a:endParaRPr>
          </a:p>
          <a:p>
            <a:r>
              <a:rPr lang="ru-RU" sz="2400" dirty="0">
                <a:solidFill>
                  <a:srgbClr val="262636"/>
                </a:solidFill>
              </a:rPr>
              <a:t>									  …я еще и вышивать</a:t>
            </a:r>
          </a:p>
          <a:p>
            <a:r>
              <a:rPr lang="ru-RU" sz="2400" dirty="0">
                <a:solidFill>
                  <a:srgbClr val="262636"/>
                </a:solidFill>
              </a:rPr>
              <a:t>										могу…</a:t>
            </a:r>
          </a:p>
          <a:p>
            <a:endParaRPr lang="ru-RU" sz="2400" dirty="0">
              <a:solidFill>
                <a:srgbClr val="262636"/>
              </a:solidFill>
            </a:endParaRPr>
          </a:p>
        </p:txBody>
      </p:sp>
      <p:pic>
        <p:nvPicPr>
          <p:cNvPr id="5" name="Рисунок 4" descr="Изображение выглядит как человек&#10;&#10;Автоматически созданное описание">
            <a:extLst>
              <a:ext uri="{FF2B5EF4-FFF2-40B4-BE49-F238E27FC236}">
                <a16:creationId xmlns:a16="http://schemas.microsoft.com/office/drawing/2014/main" id="{BDBA3060-81E0-47C9-879C-AFC4F8E6E17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039" y="1950551"/>
            <a:ext cx="3354611" cy="2208452"/>
          </a:xfrm>
          <a:prstGeom prst="rect">
            <a:avLst/>
          </a:prstGeom>
        </p:spPr>
      </p:pic>
      <p:pic>
        <p:nvPicPr>
          <p:cNvPr id="7" name="Рисунок 6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78C7390A-99EA-43C5-B105-EDA325EA0D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0944" y="3468136"/>
            <a:ext cx="3974036" cy="2976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10502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en-US" sz="3600" b="1" dirty="0" err="1">
                <a:solidFill>
                  <a:schemeClr val="tx2">
                    <a:lumMod val="75000"/>
                  </a:schemeClr>
                </a:solidFill>
              </a:rPr>
              <a:t>tirx</a:t>
            </a:r>
            <a:endParaRPr lang="ru-RU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69836"/>
            <a:ext cx="76866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262636"/>
                </a:solidFill>
              </a:rPr>
              <a:t>Давайте посмотрим примеры кода.</a:t>
            </a:r>
          </a:p>
          <a:p>
            <a:pPr marL="457200" indent="-457200">
              <a:buAutoNum type="arabicPeriod"/>
            </a:pPr>
            <a:endParaRPr lang="ru-RU" sz="2400" dirty="0">
              <a:solidFill>
                <a:srgbClr val="26263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870368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en-US" sz="3600" b="1" dirty="0" err="1">
                <a:solidFill>
                  <a:schemeClr val="tx2">
                    <a:lumMod val="75000"/>
                  </a:schemeClr>
                </a:solidFill>
              </a:rPr>
              <a:t>tirx</a:t>
            </a:r>
            <a:endParaRPr lang="ru-RU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69836"/>
            <a:ext cx="768667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262636"/>
                </a:solidFill>
              </a:rPr>
              <a:t>Давайте посмотрим примеры кода.</a:t>
            </a:r>
          </a:p>
          <a:p>
            <a:r>
              <a:rPr lang="ru-RU" sz="2400" dirty="0">
                <a:solidFill>
                  <a:srgbClr val="262636"/>
                </a:solidFill>
              </a:rPr>
              <a:t>1. Создаём источник данных для логгера:</a:t>
            </a:r>
            <a:br>
              <a:rPr lang="ru-RU" sz="2400" dirty="0">
                <a:solidFill>
                  <a:srgbClr val="262636"/>
                </a:solidFill>
              </a:rPr>
            </a:br>
            <a:r>
              <a:rPr lang="ru-RU" sz="2400" dirty="0">
                <a:solidFill>
                  <a:srgbClr val="262636"/>
                </a:solidFill>
              </a:rPr>
              <a:t>	</a:t>
            </a:r>
            <a:r>
              <a:rPr lang="en-US" sz="16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tirx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::Observable&lt;std::string&gt; </a:t>
            </a:r>
            <a:r>
              <a:rPr lang="en-US" sz="16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log_data_stream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_;</a:t>
            </a:r>
            <a:endParaRPr lang="ru-RU" sz="1600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marL="457200" indent="-457200">
              <a:buAutoNum type="arabicPeriod"/>
            </a:pPr>
            <a:endParaRPr lang="ru-RU" sz="2400" dirty="0">
              <a:solidFill>
                <a:srgbClr val="26263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587671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en-US" sz="3600" b="1" dirty="0" err="1">
                <a:solidFill>
                  <a:schemeClr val="tx2">
                    <a:lumMod val="75000"/>
                  </a:schemeClr>
                </a:solidFill>
              </a:rPr>
              <a:t>tirx</a:t>
            </a:r>
            <a:endParaRPr lang="ru-RU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69836"/>
            <a:ext cx="7686675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262636"/>
                </a:solidFill>
              </a:rPr>
              <a:t>Давайте посмотрим примеры кода.</a:t>
            </a:r>
          </a:p>
          <a:p>
            <a:r>
              <a:rPr lang="ru-RU" sz="2400" dirty="0">
                <a:solidFill>
                  <a:srgbClr val="262636"/>
                </a:solidFill>
              </a:rPr>
              <a:t>1. Создаём источник данных для логгера:</a:t>
            </a:r>
            <a:br>
              <a:rPr lang="ru-RU" sz="2400" dirty="0">
                <a:solidFill>
                  <a:srgbClr val="262636"/>
                </a:solidFill>
              </a:rPr>
            </a:br>
            <a:r>
              <a:rPr lang="ru-RU" sz="2400" dirty="0">
                <a:solidFill>
                  <a:srgbClr val="262636"/>
                </a:solidFill>
              </a:rPr>
              <a:t>	</a:t>
            </a:r>
            <a:r>
              <a:rPr lang="en-US" sz="16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tirx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::Observable&lt;std::string&gt; </a:t>
            </a:r>
            <a:r>
              <a:rPr lang="en-US" sz="16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log_data_stream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_;</a:t>
            </a:r>
            <a:endParaRPr lang="ru-RU" sz="1600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262636"/>
                </a:solidFill>
              </a:rPr>
              <a:t>2. Подписываемся на источник</a:t>
            </a:r>
            <a:endParaRPr lang="en-US" sz="2400" dirty="0">
              <a:solidFill>
                <a:srgbClr val="262636"/>
              </a:solidFill>
            </a:endParaRPr>
          </a:p>
          <a:p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subscription_ = </a:t>
            </a:r>
            <a:r>
              <a:rPr lang="en-US" sz="16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log_data_stream_.subscribe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[this](std::string </a:t>
            </a:r>
            <a:r>
              <a:rPr lang="en-US" sz="16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log_record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    	write(</a:t>
            </a:r>
            <a:r>
              <a:rPr lang="en-US" sz="16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format_log_record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log_record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});</a:t>
            </a:r>
          </a:p>
          <a:p>
            <a:pPr marL="457200" indent="-457200">
              <a:buAutoNum type="arabicPeriod"/>
            </a:pPr>
            <a:endParaRPr lang="ru-RU" sz="2400" dirty="0">
              <a:solidFill>
                <a:srgbClr val="26263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88972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en-US" sz="3600" b="1" dirty="0" err="1">
                <a:solidFill>
                  <a:schemeClr val="tx2">
                    <a:lumMod val="75000"/>
                  </a:schemeClr>
                </a:solidFill>
              </a:rPr>
              <a:t>tirx</a:t>
            </a:r>
            <a:endParaRPr lang="ru-RU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69836"/>
            <a:ext cx="7686675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262636"/>
                </a:solidFill>
              </a:rPr>
              <a:t>Давайте посмотрим примеры кода.</a:t>
            </a:r>
          </a:p>
          <a:p>
            <a:r>
              <a:rPr lang="ru-RU" sz="2400" dirty="0">
                <a:solidFill>
                  <a:srgbClr val="262636"/>
                </a:solidFill>
              </a:rPr>
              <a:t>1. Создаём источник данных для логгера:</a:t>
            </a:r>
            <a:br>
              <a:rPr lang="ru-RU" sz="2400" dirty="0">
                <a:solidFill>
                  <a:srgbClr val="262636"/>
                </a:solidFill>
              </a:rPr>
            </a:br>
            <a:r>
              <a:rPr lang="ru-RU" sz="2400" dirty="0">
                <a:solidFill>
                  <a:srgbClr val="262636"/>
                </a:solidFill>
              </a:rPr>
              <a:t>	</a:t>
            </a:r>
            <a:r>
              <a:rPr lang="en-US" sz="16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tirx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::Observable&lt;std::string&gt; </a:t>
            </a:r>
            <a:r>
              <a:rPr lang="en-US" sz="16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log_data_stream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_;</a:t>
            </a:r>
            <a:endParaRPr lang="ru-RU" sz="1600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262636"/>
                </a:solidFill>
              </a:rPr>
              <a:t>2. Подписываемся на источник</a:t>
            </a:r>
            <a:endParaRPr lang="en-US" sz="2400" dirty="0">
              <a:solidFill>
                <a:srgbClr val="262636"/>
              </a:solidFill>
            </a:endParaRPr>
          </a:p>
          <a:p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subscription_ = </a:t>
            </a:r>
            <a:r>
              <a:rPr lang="en-US" sz="16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log_data_stream_.subscribe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[this](std::string </a:t>
            </a:r>
            <a:r>
              <a:rPr lang="en-US" sz="16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log_record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    	write(</a:t>
            </a:r>
            <a:r>
              <a:rPr lang="en-US" sz="16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format_log_record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log_record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});</a:t>
            </a:r>
          </a:p>
          <a:p>
            <a:r>
              <a:rPr lang="ru-RU" sz="2400" dirty="0">
                <a:solidFill>
                  <a:srgbClr val="262636"/>
                </a:solidFill>
              </a:rPr>
              <a:t>Теперь, когда будет вызван код:</a:t>
            </a:r>
          </a:p>
          <a:p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sz="16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log_data_stream_.next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(“some log record”);</a:t>
            </a:r>
          </a:p>
          <a:p>
            <a:r>
              <a:rPr lang="ru-RU" sz="2400" dirty="0">
                <a:solidFill>
                  <a:srgbClr val="262636"/>
                </a:solidFill>
              </a:rPr>
              <a:t>выполнится лямбда-функция с параметром.</a:t>
            </a:r>
            <a:endParaRPr lang="en-US" sz="2400" dirty="0">
              <a:solidFill>
                <a:srgbClr val="262636"/>
              </a:solidFill>
            </a:endParaRPr>
          </a:p>
          <a:p>
            <a:pPr marL="457200" indent="-457200">
              <a:buAutoNum type="arabicPeriod"/>
            </a:pPr>
            <a:endParaRPr lang="ru-RU" sz="2400" dirty="0">
              <a:solidFill>
                <a:srgbClr val="26263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873037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en-US" sz="3600" b="1" dirty="0" err="1">
                <a:solidFill>
                  <a:schemeClr val="tx2">
                    <a:lumMod val="75000"/>
                  </a:schemeClr>
                </a:solidFill>
              </a:rPr>
              <a:t>tirx</a:t>
            </a:r>
            <a:endParaRPr lang="ru-RU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69836"/>
            <a:ext cx="7686675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262636"/>
                </a:solidFill>
              </a:rPr>
              <a:t>Давайте посмотрим примеры кода.</a:t>
            </a:r>
          </a:p>
          <a:p>
            <a:r>
              <a:rPr lang="ru-RU" sz="2400" dirty="0">
                <a:solidFill>
                  <a:srgbClr val="262636"/>
                </a:solidFill>
              </a:rPr>
              <a:t>1. Создаём источник данных для логгера:</a:t>
            </a:r>
            <a:br>
              <a:rPr lang="ru-RU" sz="2400" dirty="0">
                <a:solidFill>
                  <a:srgbClr val="262636"/>
                </a:solidFill>
              </a:rPr>
            </a:br>
            <a:r>
              <a:rPr lang="ru-RU" sz="2400" dirty="0">
                <a:solidFill>
                  <a:srgbClr val="262636"/>
                </a:solidFill>
              </a:rPr>
              <a:t>	</a:t>
            </a:r>
            <a:r>
              <a:rPr lang="en-US" sz="16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tirx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::Observable&lt;std::string&gt; </a:t>
            </a:r>
            <a:r>
              <a:rPr lang="en-US" sz="16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log_data_stream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_;</a:t>
            </a:r>
            <a:endParaRPr lang="ru-RU" sz="1600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262636"/>
                </a:solidFill>
              </a:rPr>
              <a:t>2. Подписываемся на источник</a:t>
            </a:r>
            <a:endParaRPr lang="en-US" sz="2400" dirty="0">
              <a:solidFill>
                <a:srgbClr val="262636"/>
              </a:solidFill>
            </a:endParaRPr>
          </a:p>
          <a:p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subscription_ = </a:t>
            </a:r>
            <a:r>
              <a:rPr lang="en-US" sz="16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log_data_stream_.subscribe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[this](std::string </a:t>
            </a:r>
            <a:r>
              <a:rPr lang="en-US" sz="16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log_record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    	write(</a:t>
            </a:r>
            <a:r>
              <a:rPr lang="en-US" sz="16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format_log_record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log_record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});</a:t>
            </a:r>
          </a:p>
          <a:p>
            <a:r>
              <a:rPr lang="ru-RU" sz="2400" dirty="0">
                <a:solidFill>
                  <a:srgbClr val="262636"/>
                </a:solidFill>
              </a:rPr>
              <a:t>Теперь, когда будет вызван код:</a:t>
            </a:r>
          </a:p>
          <a:p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sz="16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log_data_stream_.next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(“some log record”);</a:t>
            </a:r>
          </a:p>
          <a:p>
            <a:r>
              <a:rPr lang="ru-RU" sz="2400" dirty="0">
                <a:solidFill>
                  <a:srgbClr val="262636"/>
                </a:solidFill>
              </a:rPr>
              <a:t>выполнится лямбда-функция с параметром.</a:t>
            </a:r>
            <a:endParaRPr lang="en-US" sz="2400" dirty="0">
              <a:solidFill>
                <a:srgbClr val="262636"/>
              </a:solidFill>
            </a:endParaRPr>
          </a:p>
          <a:p>
            <a:r>
              <a:rPr lang="ru-RU" sz="2400" dirty="0">
                <a:solidFill>
                  <a:srgbClr val="262636"/>
                </a:solidFill>
              </a:rPr>
              <a:t>Кстати, можно и без лямбд - объектом класса, реализующим функции </a:t>
            </a:r>
            <a:r>
              <a:rPr lang="en-US" sz="16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on_next</a:t>
            </a:r>
            <a:r>
              <a:rPr lang="en-US" sz="2400" dirty="0">
                <a:solidFill>
                  <a:srgbClr val="262636"/>
                </a:solidFill>
              </a:rPr>
              <a:t>, </a:t>
            </a:r>
            <a:r>
              <a:rPr lang="en-US" sz="16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on_end</a:t>
            </a:r>
            <a:r>
              <a:rPr lang="en-US" sz="2400" dirty="0">
                <a:solidFill>
                  <a:srgbClr val="262636"/>
                </a:solidFill>
              </a:rPr>
              <a:t> </a:t>
            </a:r>
            <a:r>
              <a:rPr lang="ru-RU" sz="2400" dirty="0">
                <a:solidFill>
                  <a:srgbClr val="262636"/>
                </a:solidFill>
              </a:rPr>
              <a:t>и </a:t>
            </a:r>
            <a:r>
              <a:rPr lang="en-US" sz="16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on_error</a:t>
            </a:r>
            <a:r>
              <a:rPr lang="en-US" sz="2400" dirty="0">
                <a:solidFill>
                  <a:srgbClr val="262636"/>
                </a:solidFill>
              </a:rPr>
              <a:t> (</a:t>
            </a:r>
            <a:r>
              <a:rPr lang="ru-RU" sz="2400" dirty="0">
                <a:solidFill>
                  <a:srgbClr val="262636"/>
                </a:solidFill>
              </a:rPr>
              <a:t>для повышения читаемости кода</a:t>
            </a:r>
            <a:r>
              <a:rPr lang="en-US" sz="2400" dirty="0">
                <a:solidFill>
                  <a:srgbClr val="262636"/>
                </a:solidFill>
              </a:rPr>
              <a:t>)</a:t>
            </a:r>
            <a:endParaRPr lang="ru-RU" sz="2400" dirty="0">
              <a:solidFill>
                <a:srgbClr val="262636"/>
              </a:solidFill>
            </a:endParaRPr>
          </a:p>
          <a:p>
            <a:pPr marL="457200" indent="-457200">
              <a:buAutoNum type="arabicPeriod"/>
            </a:pPr>
            <a:endParaRPr lang="ru-RU" sz="2400" dirty="0">
              <a:solidFill>
                <a:srgbClr val="26263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3104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ru-RU" sz="3600" b="1" dirty="0">
                <a:solidFill>
                  <a:schemeClr val="tx2">
                    <a:lumMod val="75000"/>
                  </a:schemeClr>
                </a:solidFill>
              </a:rPr>
              <a:t>А зачем?</a:t>
            </a:r>
            <a:br>
              <a:rPr lang="en-US" sz="3600" b="1" dirty="0">
                <a:solidFill>
                  <a:schemeClr val="tx2">
                    <a:lumMod val="75000"/>
                  </a:schemeClr>
                </a:solidFill>
              </a:rPr>
            </a:br>
            <a:endParaRPr lang="ru-RU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88886"/>
            <a:ext cx="76866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262636"/>
                </a:solidFill>
              </a:rPr>
              <a:t>Иметь альтернативу – это всегда полезно!</a:t>
            </a:r>
          </a:p>
          <a:p>
            <a:endParaRPr lang="ru-RU" sz="2400" dirty="0">
              <a:solidFill>
                <a:srgbClr val="26263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346513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en-US" sz="3600" b="1" dirty="0" err="1">
                <a:solidFill>
                  <a:schemeClr val="tx2">
                    <a:lumMod val="75000"/>
                  </a:schemeClr>
                </a:solidFill>
              </a:rPr>
              <a:t>tirx</a:t>
            </a:r>
            <a:endParaRPr lang="ru-RU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69836"/>
            <a:ext cx="76866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262636"/>
                </a:solidFill>
              </a:rPr>
              <a:t>Ну, это как будто паттерн «наблюдатель»…</a:t>
            </a:r>
          </a:p>
          <a:p>
            <a:endParaRPr lang="ru-RU" sz="2400" dirty="0">
              <a:solidFill>
                <a:srgbClr val="262636"/>
              </a:solidFill>
            </a:endParaRPr>
          </a:p>
          <a:p>
            <a:endParaRPr lang="ru-RU" sz="2400" dirty="0">
              <a:solidFill>
                <a:srgbClr val="262636"/>
              </a:solidFill>
            </a:endParaRPr>
          </a:p>
        </p:txBody>
      </p:sp>
      <p:pic>
        <p:nvPicPr>
          <p:cNvPr id="5" name="Рисунок 4" descr="Изображение выглядит как человек, мужчина, стена, внутренний&#10;&#10;Автоматически созданное описание">
            <a:extLst>
              <a:ext uri="{FF2B5EF4-FFF2-40B4-BE49-F238E27FC236}">
                <a16:creationId xmlns:a16="http://schemas.microsoft.com/office/drawing/2014/main" id="{07B09B2A-B878-427D-84B2-60A3BB854E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8271" y="1872718"/>
            <a:ext cx="2435729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12592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en-US" sz="3600" b="1" dirty="0" err="1">
                <a:solidFill>
                  <a:schemeClr val="tx2">
                    <a:lumMod val="75000"/>
                  </a:schemeClr>
                </a:solidFill>
              </a:rPr>
              <a:t>tirx</a:t>
            </a:r>
            <a:endParaRPr lang="ru-RU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69836"/>
            <a:ext cx="768667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262636"/>
                </a:solidFill>
              </a:rPr>
              <a:t>Ну, это как будто паттерн «наблюдатель»…</a:t>
            </a:r>
          </a:p>
          <a:p>
            <a:endParaRPr lang="ru-RU" sz="2400" dirty="0">
              <a:solidFill>
                <a:srgbClr val="262636"/>
              </a:solidFill>
            </a:endParaRPr>
          </a:p>
          <a:p>
            <a:r>
              <a:rPr lang="ru-RU" sz="2400" dirty="0">
                <a:solidFill>
                  <a:srgbClr val="262636"/>
                </a:solidFill>
              </a:rPr>
              <a:t>Не совсем, хоть и похоже.</a:t>
            </a:r>
          </a:p>
          <a:p>
            <a:endParaRPr lang="ru-RU" sz="2400" dirty="0">
              <a:solidFill>
                <a:srgbClr val="262636"/>
              </a:solidFill>
            </a:endParaRPr>
          </a:p>
        </p:txBody>
      </p:sp>
      <p:pic>
        <p:nvPicPr>
          <p:cNvPr id="5" name="Рисунок 4" descr="Изображение выглядит как человек, мужчина, стена, внутренний&#10;&#10;Автоматически созданное описание">
            <a:extLst>
              <a:ext uri="{FF2B5EF4-FFF2-40B4-BE49-F238E27FC236}">
                <a16:creationId xmlns:a16="http://schemas.microsoft.com/office/drawing/2014/main" id="{07B09B2A-B878-427D-84B2-60A3BB854E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8271" y="1872718"/>
            <a:ext cx="2435729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33311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en-US" sz="3600" b="1" dirty="0" err="1">
                <a:solidFill>
                  <a:schemeClr val="tx2">
                    <a:lumMod val="75000"/>
                  </a:schemeClr>
                </a:solidFill>
              </a:rPr>
              <a:t>tirx</a:t>
            </a:r>
            <a:endParaRPr lang="ru-RU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69836"/>
            <a:ext cx="76866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262636"/>
                </a:solidFill>
              </a:rPr>
              <a:t>Ну, это как будто паттерн «наблюдатель»…</a:t>
            </a:r>
          </a:p>
          <a:p>
            <a:endParaRPr lang="ru-RU" sz="2400" dirty="0">
              <a:solidFill>
                <a:srgbClr val="262636"/>
              </a:solidFill>
            </a:endParaRPr>
          </a:p>
          <a:p>
            <a:r>
              <a:rPr lang="ru-RU" sz="2400" dirty="0">
                <a:solidFill>
                  <a:srgbClr val="262636"/>
                </a:solidFill>
              </a:rPr>
              <a:t>Не совсем, хоть и похоже.</a:t>
            </a:r>
          </a:p>
          <a:p>
            <a:r>
              <a:rPr lang="ru-RU" sz="2400" dirty="0">
                <a:solidFill>
                  <a:srgbClr val="262636"/>
                </a:solidFill>
              </a:rPr>
              <a:t>Встроенные функции </a:t>
            </a: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map</a:t>
            </a:r>
            <a:r>
              <a:rPr lang="en-US" sz="2400" dirty="0">
                <a:solidFill>
                  <a:srgbClr val="262636"/>
                </a:solidFill>
              </a:rPr>
              <a:t>, </a:t>
            </a: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filter</a:t>
            </a:r>
            <a:r>
              <a:rPr lang="en-US" sz="2400" dirty="0">
                <a:solidFill>
                  <a:srgbClr val="262636"/>
                </a:solidFill>
              </a:rPr>
              <a:t>,</a:t>
            </a:r>
          </a:p>
          <a:p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reduce</a:t>
            </a:r>
            <a:r>
              <a:rPr lang="en-US" sz="2400" dirty="0">
                <a:solidFill>
                  <a:srgbClr val="262636"/>
                </a:solidFill>
              </a:rPr>
              <a:t> </a:t>
            </a:r>
            <a:r>
              <a:rPr lang="ru-RU" sz="2400" dirty="0">
                <a:solidFill>
                  <a:srgbClr val="262636"/>
                </a:solidFill>
              </a:rPr>
              <a:t>позволяют манипулировать</a:t>
            </a:r>
          </a:p>
          <a:p>
            <a:r>
              <a:rPr lang="ru-RU" sz="2400" dirty="0">
                <a:solidFill>
                  <a:srgbClr val="262636"/>
                </a:solidFill>
              </a:rPr>
              <a:t>входящим потоком:</a:t>
            </a:r>
          </a:p>
        </p:txBody>
      </p:sp>
      <p:pic>
        <p:nvPicPr>
          <p:cNvPr id="5" name="Рисунок 4" descr="Изображение выглядит как человек, мужчина, стена, внутренний&#10;&#10;Автоматически созданное описание">
            <a:extLst>
              <a:ext uri="{FF2B5EF4-FFF2-40B4-BE49-F238E27FC236}">
                <a16:creationId xmlns:a16="http://schemas.microsoft.com/office/drawing/2014/main" id="{07B09B2A-B878-427D-84B2-60A3BB854E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8271" y="1872718"/>
            <a:ext cx="2435729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95055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en-US" sz="3600" b="1" dirty="0" err="1">
                <a:solidFill>
                  <a:schemeClr val="tx2">
                    <a:lumMod val="75000"/>
                  </a:schemeClr>
                </a:solidFill>
              </a:rPr>
              <a:t>tirx</a:t>
            </a:r>
            <a:endParaRPr lang="ru-RU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69836"/>
            <a:ext cx="768667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262636"/>
                </a:solidFill>
              </a:rPr>
              <a:t>Ну, это как будто паттерн «наблюдатель»…</a:t>
            </a:r>
          </a:p>
          <a:p>
            <a:endParaRPr lang="ru-RU" sz="2400" dirty="0">
              <a:solidFill>
                <a:srgbClr val="262636"/>
              </a:solidFill>
            </a:endParaRPr>
          </a:p>
          <a:p>
            <a:r>
              <a:rPr lang="ru-RU" sz="2400" dirty="0">
                <a:solidFill>
                  <a:srgbClr val="262636"/>
                </a:solidFill>
              </a:rPr>
              <a:t>Не совсем, хоть и похоже.</a:t>
            </a:r>
          </a:p>
          <a:p>
            <a:r>
              <a:rPr lang="ru-RU" sz="2400" dirty="0">
                <a:solidFill>
                  <a:srgbClr val="262636"/>
                </a:solidFill>
              </a:rPr>
              <a:t>Встроенные функции </a:t>
            </a: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map</a:t>
            </a:r>
            <a:r>
              <a:rPr lang="en-US" sz="2400" dirty="0">
                <a:solidFill>
                  <a:srgbClr val="262636"/>
                </a:solidFill>
              </a:rPr>
              <a:t>, </a:t>
            </a: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filter</a:t>
            </a:r>
            <a:r>
              <a:rPr lang="en-US" sz="2400" dirty="0">
                <a:solidFill>
                  <a:srgbClr val="262636"/>
                </a:solidFill>
              </a:rPr>
              <a:t>,</a:t>
            </a:r>
          </a:p>
          <a:p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reduce</a:t>
            </a:r>
            <a:r>
              <a:rPr lang="en-US" sz="2400" dirty="0">
                <a:solidFill>
                  <a:srgbClr val="262636"/>
                </a:solidFill>
              </a:rPr>
              <a:t> </a:t>
            </a:r>
            <a:r>
              <a:rPr lang="ru-RU" sz="2400" dirty="0">
                <a:solidFill>
                  <a:srgbClr val="262636"/>
                </a:solidFill>
              </a:rPr>
              <a:t>позволяют манипулировать</a:t>
            </a:r>
          </a:p>
          <a:p>
            <a:r>
              <a:rPr lang="ru-RU" sz="2400" dirty="0">
                <a:solidFill>
                  <a:srgbClr val="262636"/>
                </a:solidFill>
              </a:rPr>
              <a:t>входящим потоком:</a:t>
            </a:r>
          </a:p>
          <a:p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map</a:t>
            </a:r>
            <a:r>
              <a:rPr lang="en-US" sz="2400" dirty="0">
                <a:solidFill>
                  <a:srgbClr val="262636"/>
                </a:solidFill>
              </a:rPr>
              <a:t> – </a:t>
            </a:r>
            <a:r>
              <a:rPr lang="ru-RU" sz="2400" dirty="0">
                <a:solidFill>
                  <a:srgbClr val="262636"/>
                </a:solidFill>
              </a:rPr>
              <a:t>применить функтор к каждому элементу</a:t>
            </a:r>
          </a:p>
          <a:p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filter</a:t>
            </a:r>
            <a:r>
              <a:rPr lang="en-US" sz="2400" dirty="0">
                <a:solidFill>
                  <a:srgbClr val="262636"/>
                </a:solidFill>
              </a:rPr>
              <a:t> – </a:t>
            </a:r>
            <a:r>
              <a:rPr lang="ru-RU" sz="2400" dirty="0">
                <a:solidFill>
                  <a:srgbClr val="262636"/>
                </a:solidFill>
              </a:rPr>
              <a:t>фильтрация по элементам</a:t>
            </a:r>
          </a:p>
          <a:p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reduce</a:t>
            </a:r>
            <a:r>
              <a:rPr lang="en-US" sz="2400" dirty="0">
                <a:solidFill>
                  <a:srgbClr val="262636"/>
                </a:solidFill>
              </a:rPr>
              <a:t> – </a:t>
            </a:r>
            <a:r>
              <a:rPr lang="ru-RU" sz="2400" dirty="0">
                <a:solidFill>
                  <a:srgbClr val="262636"/>
                </a:solidFill>
              </a:rPr>
              <a:t>свёртка по функтору.</a:t>
            </a:r>
          </a:p>
        </p:txBody>
      </p:sp>
      <p:pic>
        <p:nvPicPr>
          <p:cNvPr id="5" name="Рисунок 4" descr="Изображение выглядит как человек, мужчина, стена, внутренний&#10;&#10;Автоматически созданное описание">
            <a:extLst>
              <a:ext uri="{FF2B5EF4-FFF2-40B4-BE49-F238E27FC236}">
                <a16:creationId xmlns:a16="http://schemas.microsoft.com/office/drawing/2014/main" id="{07B09B2A-B878-427D-84B2-60A3BB854E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8271" y="1872718"/>
            <a:ext cx="2435729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34311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en-US" sz="3600" b="1" dirty="0" err="1">
                <a:solidFill>
                  <a:schemeClr val="tx2">
                    <a:lumMod val="75000"/>
                  </a:schemeClr>
                </a:solidFill>
              </a:rPr>
              <a:t>tirx</a:t>
            </a:r>
            <a:endParaRPr lang="ru-RU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69836"/>
            <a:ext cx="768667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262636"/>
                </a:solidFill>
              </a:rPr>
              <a:t>Ну, это как будто паттерн «наблюдатель»…</a:t>
            </a:r>
          </a:p>
          <a:p>
            <a:endParaRPr lang="ru-RU" sz="2400" dirty="0">
              <a:solidFill>
                <a:srgbClr val="262636"/>
              </a:solidFill>
            </a:endParaRPr>
          </a:p>
          <a:p>
            <a:r>
              <a:rPr lang="ru-RU" sz="2400" dirty="0">
                <a:solidFill>
                  <a:srgbClr val="262636"/>
                </a:solidFill>
              </a:rPr>
              <a:t>Не совсем, хоть и похоже.</a:t>
            </a:r>
          </a:p>
          <a:p>
            <a:r>
              <a:rPr lang="ru-RU" sz="2400" dirty="0">
                <a:solidFill>
                  <a:srgbClr val="262636"/>
                </a:solidFill>
              </a:rPr>
              <a:t>Встроенные функции </a:t>
            </a: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map</a:t>
            </a:r>
            <a:r>
              <a:rPr lang="en-US" sz="2400" dirty="0">
                <a:solidFill>
                  <a:srgbClr val="262636"/>
                </a:solidFill>
              </a:rPr>
              <a:t>, </a:t>
            </a: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filter</a:t>
            </a:r>
            <a:r>
              <a:rPr lang="en-US" sz="2400" dirty="0">
                <a:solidFill>
                  <a:srgbClr val="262636"/>
                </a:solidFill>
              </a:rPr>
              <a:t>,</a:t>
            </a:r>
          </a:p>
          <a:p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reduce</a:t>
            </a:r>
            <a:r>
              <a:rPr lang="en-US" sz="2400" dirty="0">
                <a:solidFill>
                  <a:srgbClr val="262636"/>
                </a:solidFill>
              </a:rPr>
              <a:t> </a:t>
            </a:r>
            <a:r>
              <a:rPr lang="ru-RU" sz="2400" dirty="0">
                <a:solidFill>
                  <a:srgbClr val="262636"/>
                </a:solidFill>
              </a:rPr>
              <a:t>позволяют манипулировать</a:t>
            </a:r>
          </a:p>
          <a:p>
            <a:r>
              <a:rPr lang="ru-RU" sz="2400" dirty="0">
                <a:solidFill>
                  <a:srgbClr val="262636"/>
                </a:solidFill>
              </a:rPr>
              <a:t>входящим потоком:</a:t>
            </a:r>
          </a:p>
          <a:p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map</a:t>
            </a:r>
            <a:r>
              <a:rPr lang="en-US" sz="2400" dirty="0">
                <a:solidFill>
                  <a:srgbClr val="262636"/>
                </a:solidFill>
              </a:rPr>
              <a:t> – </a:t>
            </a:r>
            <a:r>
              <a:rPr lang="ru-RU" sz="2400" dirty="0">
                <a:solidFill>
                  <a:srgbClr val="262636"/>
                </a:solidFill>
              </a:rPr>
              <a:t>применить функтор к каждому элементу</a:t>
            </a:r>
          </a:p>
          <a:p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filter</a:t>
            </a:r>
            <a:r>
              <a:rPr lang="en-US" sz="2400" dirty="0">
                <a:solidFill>
                  <a:srgbClr val="262636"/>
                </a:solidFill>
              </a:rPr>
              <a:t> – </a:t>
            </a:r>
            <a:r>
              <a:rPr lang="ru-RU" sz="2400" dirty="0">
                <a:solidFill>
                  <a:srgbClr val="262636"/>
                </a:solidFill>
              </a:rPr>
              <a:t>фильтрация по элементам</a:t>
            </a:r>
          </a:p>
          <a:p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reduce</a:t>
            </a:r>
            <a:r>
              <a:rPr lang="en-US" sz="2400" dirty="0">
                <a:solidFill>
                  <a:srgbClr val="262636"/>
                </a:solidFill>
              </a:rPr>
              <a:t> – </a:t>
            </a:r>
            <a:r>
              <a:rPr lang="ru-RU" sz="2400" dirty="0">
                <a:solidFill>
                  <a:srgbClr val="262636"/>
                </a:solidFill>
              </a:rPr>
              <a:t>свёртка по функтору.</a:t>
            </a:r>
            <a:endParaRPr lang="en-US" sz="2400" dirty="0">
              <a:solidFill>
                <a:srgbClr val="262636"/>
              </a:solidFill>
            </a:endParaRPr>
          </a:p>
          <a:p>
            <a:r>
              <a:rPr lang="en-US" sz="2400" dirty="0">
                <a:solidFill>
                  <a:srgbClr val="262636"/>
                </a:solidFill>
              </a:rPr>
              <a:t>		</a:t>
            </a:r>
            <a:r>
              <a:rPr lang="ru-RU" sz="2400" dirty="0" err="1">
                <a:solidFill>
                  <a:srgbClr val="262636"/>
                </a:solidFill>
              </a:rPr>
              <a:t>Т.о</a:t>
            </a:r>
            <a:r>
              <a:rPr lang="ru-RU" sz="2400" dirty="0">
                <a:solidFill>
                  <a:srgbClr val="262636"/>
                </a:solidFill>
              </a:rPr>
              <a:t>. можно навешивать на поток данных</a:t>
            </a:r>
          </a:p>
          <a:p>
            <a:r>
              <a:rPr lang="ru-RU" sz="2400" dirty="0">
                <a:solidFill>
                  <a:srgbClr val="262636"/>
                </a:solidFill>
              </a:rPr>
              <a:t>		функции обработки и формировать 			      новые потоки.</a:t>
            </a:r>
          </a:p>
        </p:txBody>
      </p:sp>
      <p:pic>
        <p:nvPicPr>
          <p:cNvPr id="5" name="Рисунок 4" descr="Изображение выглядит как человек, мужчина, стена, внутренний&#10;&#10;Автоматически созданное описание">
            <a:extLst>
              <a:ext uri="{FF2B5EF4-FFF2-40B4-BE49-F238E27FC236}">
                <a16:creationId xmlns:a16="http://schemas.microsoft.com/office/drawing/2014/main" id="{07B09B2A-B878-427D-84B2-60A3BB854E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8271" y="1872718"/>
            <a:ext cx="2435729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21761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en-US" sz="3600" b="1" dirty="0" err="1">
                <a:solidFill>
                  <a:schemeClr val="tx2">
                    <a:lumMod val="75000"/>
                  </a:schemeClr>
                </a:solidFill>
              </a:rPr>
              <a:t>tirx</a:t>
            </a:r>
            <a:endParaRPr lang="ru-RU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69836"/>
            <a:ext cx="7686675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262636"/>
                </a:solidFill>
              </a:rPr>
              <a:t>Ну, это как будто паттерн «наблюдатель»…</a:t>
            </a:r>
          </a:p>
          <a:p>
            <a:endParaRPr lang="ru-RU" sz="2400" dirty="0">
              <a:solidFill>
                <a:srgbClr val="262636"/>
              </a:solidFill>
            </a:endParaRPr>
          </a:p>
          <a:p>
            <a:r>
              <a:rPr lang="ru-RU" sz="2400" dirty="0">
                <a:solidFill>
                  <a:srgbClr val="262636"/>
                </a:solidFill>
              </a:rPr>
              <a:t>Не совсем, хоть и похоже.</a:t>
            </a:r>
          </a:p>
          <a:p>
            <a:r>
              <a:rPr lang="ru-RU" sz="2400" dirty="0">
                <a:solidFill>
                  <a:srgbClr val="262636"/>
                </a:solidFill>
              </a:rPr>
              <a:t>Встроенные функции </a:t>
            </a: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map</a:t>
            </a:r>
            <a:r>
              <a:rPr lang="en-US" sz="2400" dirty="0">
                <a:solidFill>
                  <a:srgbClr val="262636"/>
                </a:solidFill>
              </a:rPr>
              <a:t>, </a:t>
            </a: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filter</a:t>
            </a:r>
            <a:r>
              <a:rPr lang="en-US" sz="2400" dirty="0">
                <a:solidFill>
                  <a:srgbClr val="262636"/>
                </a:solidFill>
              </a:rPr>
              <a:t>,</a:t>
            </a:r>
          </a:p>
          <a:p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reduce</a:t>
            </a:r>
            <a:r>
              <a:rPr lang="en-US" sz="2400" dirty="0">
                <a:solidFill>
                  <a:srgbClr val="262636"/>
                </a:solidFill>
              </a:rPr>
              <a:t> </a:t>
            </a:r>
            <a:r>
              <a:rPr lang="ru-RU" sz="2400" dirty="0">
                <a:solidFill>
                  <a:srgbClr val="262636"/>
                </a:solidFill>
              </a:rPr>
              <a:t>позволяют манипулировать</a:t>
            </a:r>
          </a:p>
          <a:p>
            <a:r>
              <a:rPr lang="ru-RU" sz="2400" dirty="0">
                <a:solidFill>
                  <a:srgbClr val="262636"/>
                </a:solidFill>
              </a:rPr>
              <a:t>входящим потоком:</a:t>
            </a:r>
          </a:p>
          <a:p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map</a:t>
            </a:r>
            <a:r>
              <a:rPr lang="en-US" sz="2400" dirty="0">
                <a:solidFill>
                  <a:srgbClr val="262636"/>
                </a:solidFill>
              </a:rPr>
              <a:t> – </a:t>
            </a:r>
            <a:r>
              <a:rPr lang="ru-RU" sz="2400" dirty="0">
                <a:solidFill>
                  <a:srgbClr val="262636"/>
                </a:solidFill>
              </a:rPr>
              <a:t>применить функтор к каждому элементу</a:t>
            </a:r>
          </a:p>
          <a:p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filter</a:t>
            </a:r>
            <a:r>
              <a:rPr lang="en-US" sz="2400" dirty="0">
                <a:solidFill>
                  <a:srgbClr val="262636"/>
                </a:solidFill>
              </a:rPr>
              <a:t> – </a:t>
            </a:r>
            <a:r>
              <a:rPr lang="ru-RU" sz="2400" dirty="0">
                <a:solidFill>
                  <a:srgbClr val="262636"/>
                </a:solidFill>
              </a:rPr>
              <a:t>фильтрация по элементам</a:t>
            </a:r>
          </a:p>
          <a:p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reduce</a:t>
            </a:r>
            <a:r>
              <a:rPr lang="en-US" sz="2400" dirty="0">
                <a:solidFill>
                  <a:srgbClr val="262636"/>
                </a:solidFill>
              </a:rPr>
              <a:t> – </a:t>
            </a:r>
            <a:r>
              <a:rPr lang="ru-RU" sz="2400" dirty="0">
                <a:solidFill>
                  <a:srgbClr val="262636"/>
                </a:solidFill>
              </a:rPr>
              <a:t>свёртка по функтору.</a:t>
            </a:r>
            <a:endParaRPr lang="en-US" sz="2400" dirty="0">
              <a:solidFill>
                <a:srgbClr val="262636"/>
              </a:solidFill>
            </a:endParaRPr>
          </a:p>
          <a:p>
            <a:r>
              <a:rPr lang="en-US" sz="2400" dirty="0">
                <a:solidFill>
                  <a:srgbClr val="262636"/>
                </a:solidFill>
              </a:rPr>
              <a:t>		</a:t>
            </a:r>
            <a:r>
              <a:rPr lang="ru-RU" sz="2400" dirty="0" err="1">
                <a:solidFill>
                  <a:srgbClr val="262636"/>
                </a:solidFill>
              </a:rPr>
              <a:t>Т.о</a:t>
            </a:r>
            <a:r>
              <a:rPr lang="ru-RU" sz="2400" dirty="0">
                <a:solidFill>
                  <a:srgbClr val="262636"/>
                </a:solidFill>
              </a:rPr>
              <a:t>. можно навешивать на поток данных</a:t>
            </a:r>
          </a:p>
          <a:p>
            <a:r>
              <a:rPr lang="ru-RU" sz="2400" dirty="0">
                <a:solidFill>
                  <a:srgbClr val="262636"/>
                </a:solidFill>
              </a:rPr>
              <a:t>		функции обработки и формировать 			      новые потоки.</a:t>
            </a:r>
          </a:p>
          <a:p>
            <a:r>
              <a:rPr lang="ru-RU" sz="2400" dirty="0">
                <a:solidFill>
                  <a:srgbClr val="262636"/>
                </a:solidFill>
              </a:rPr>
              <a:t>		И можно делать потоки из чего угодно.</a:t>
            </a:r>
          </a:p>
        </p:txBody>
      </p:sp>
      <p:pic>
        <p:nvPicPr>
          <p:cNvPr id="5" name="Рисунок 4" descr="Изображение выглядит как человек, мужчина, стена, внутренний&#10;&#10;Автоматически созданное описание">
            <a:extLst>
              <a:ext uri="{FF2B5EF4-FFF2-40B4-BE49-F238E27FC236}">
                <a16:creationId xmlns:a16="http://schemas.microsoft.com/office/drawing/2014/main" id="{07B09B2A-B878-427D-84B2-60A3BB854E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8271" y="1872718"/>
            <a:ext cx="2435729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76263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en-US" sz="3600" b="1" dirty="0" err="1">
                <a:solidFill>
                  <a:schemeClr val="tx2">
                    <a:lumMod val="75000"/>
                  </a:schemeClr>
                </a:solidFill>
              </a:rPr>
              <a:t>tirx</a:t>
            </a:r>
            <a:endParaRPr lang="ru-RU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69836"/>
            <a:ext cx="76866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262636"/>
                </a:solidFill>
              </a:rPr>
              <a:t>«У нас процессор 100500 ядер, а всё</a:t>
            </a:r>
            <a:r>
              <a:rPr lang="en-US" sz="2400" dirty="0">
                <a:solidFill>
                  <a:srgbClr val="262636"/>
                </a:solidFill>
              </a:rPr>
              <a:t> </a:t>
            </a:r>
            <a:r>
              <a:rPr lang="ru-RU" sz="2400" dirty="0">
                <a:solidFill>
                  <a:srgbClr val="262636"/>
                </a:solidFill>
              </a:rPr>
              <a:t>виснет от обильных нотификаций, что же делать?» </a:t>
            </a:r>
          </a:p>
          <a:p>
            <a:endParaRPr lang="ru-RU" sz="2400" dirty="0">
              <a:solidFill>
                <a:srgbClr val="26263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497500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en-US" sz="3600" b="1" dirty="0" err="1">
                <a:solidFill>
                  <a:schemeClr val="tx2">
                    <a:lumMod val="75000"/>
                  </a:schemeClr>
                </a:solidFill>
              </a:rPr>
              <a:t>tirx</a:t>
            </a:r>
            <a:endParaRPr lang="ru-RU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69836"/>
            <a:ext cx="768667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262636"/>
                </a:solidFill>
              </a:rPr>
              <a:t>«У нас процессор 100500 ядер, а всё</a:t>
            </a:r>
            <a:r>
              <a:rPr lang="en-US" sz="2400" dirty="0">
                <a:solidFill>
                  <a:srgbClr val="262636"/>
                </a:solidFill>
              </a:rPr>
              <a:t> </a:t>
            </a:r>
            <a:r>
              <a:rPr lang="ru-RU" sz="2400" dirty="0">
                <a:solidFill>
                  <a:srgbClr val="262636"/>
                </a:solidFill>
              </a:rPr>
              <a:t>виснет от обильных нотификаций, что же делать?»</a:t>
            </a:r>
          </a:p>
          <a:p>
            <a:r>
              <a:rPr lang="ru-RU" sz="2400" dirty="0">
                <a:solidFill>
                  <a:srgbClr val="262636"/>
                </a:solidFill>
              </a:rPr>
              <a:t>Очевидно же, многопоточность.</a:t>
            </a:r>
          </a:p>
          <a:p>
            <a:endParaRPr lang="en-US" sz="2400" dirty="0">
              <a:solidFill>
                <a:srgbClr val="26263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189840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en-US" sz="3600" b="1" dirty="0" err="1">
                <a:solidFill>
                  <a:schemeClr val="tx2">
                    <a:lumMod val="75000"/>
                  </a:schemeClr>
                </a:solidFill>
              </a:rPr>
              <a:t>tirx</a:t>
            </a:r>
            <a:endParaRPr lang="ru-RU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69836"/>
            <a:ext cx="768667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262636"/>
                </a:solidFill>
              </a:rPr>
              <a:t>«У нас процессор 100500 ядер, а всё</a:t>
            </a:r>
            <a:r>
              <a:rPr lang="en-US" sz="2400" dirty="0">
                <a:solidFill>
                  <a:srgbClr val="262636"/>
                </a:solidFill>
              </a:rPr>
              <a:t> </a:t>
            </a:r>
            <a:r>
              <a:rPr lang="ru-RU" sz="2400" dirty="0">
                <a:solidFill>
                  <a:srgbClr val="262636"/>
                </a:solidFill>
              </a:rPr>
              <a:t>виснет от обильных нотификаций, что же делать?»</a:t>
            </a:r>
          </a:p>
          <a:p>
            <a:r>
              <a:rPr lang="ru-RU" sz="2400" dirty="0">
                <a:solidFill>
                  <a:srgbClr val="262636"/>
                </a:solidFill>
              </a:rPr>
              <a:t>Очевидно же, многопоточность.</a:t>
            </a:r>
          </a:p>
          <a:p>
            <a:r>
              <a:rPr lang="en-US" sz="2400" dirty="0" err="1">
                <a:solidFill>
                  <a:srgbClr val="262636"/>
                </a:solidFill>
              </a:rPr>
              <a:t>tirx</a:t>
            </a:r>
            <a:r>
              <a:rPr lang="en-US" sz="2400" dirty="0">
                <a:solidFill>
                  <a:srgbClr val="262636"/>
                </a:solidFill>
              </a:rPr>
              <a:t> </a:t>
            </a:r>
            <a:r>
              <a:rPr lang="ru-RU" sz="2400" dirty="0">
                <a:solidFill>
                  <a:srgbClr val="262636"/>
                </a:solidFill>
              </a:rPr>
              <a:t>позволяет определить выполнение функций подписки в многопоточной манере:</a:t>
            </a:r>
          </a:p>
        </p:txBody>
      </p:sp>
    </p:spTree>
    <p:extLst>
      <p:ext uri="{BB962C8B-B14F-4D97-AF65-F5344CB8AC3E}">
        <p14:creationId xmlns:p14="http://schemas.microsoft.com/office/powerpoint/2010/main" val="373180625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en-US" sz="3600" b="1" dirty="0" err="1">
                <a:solidFill>
                  <a:schemeClr val="tx2">
                    <a:lumMod val="75000"/>
                  </a:schemeClr>
                </a:solidFill>
              </a:rPr>
              <a:t>tirx</a:t>
            </a:r>
            <a:endParaRPr lang="ru-RU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69836"/>
            <a:ext cx="768667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262636"/>
                </a:solidFill>
              </a:rPr>
              <a:t>«У нас процессор 100500 ядер, а всё</a:t>
            </a:r>
            <a:r>
              <a:rPr lang="en-US" sz="2400" dirty="0">
                <a:solidFill>
                  <a:srgbClr val="262636"/>
                </a:solidFill>
              </a:rPr>
              <a:t> </a:t>
            </a:r>
            <a:r>
              <a:rPr lang="ru-RU" sz="2400" dirty="0">
                <a:solidFill>
                  <a:srgbClr val="262636"/>
                </a:solidFill>
              </a:rPr>
              <a:t>виснет от обильных нотификаций, что же делать?»</a:t>
            </a:r>
          </a:p>
          <a:p>
            <a:r>
              <a:rPr lang="ru-RU" sz="2400" dirty="0">
                <a:solidFill>
                  <a:srgbClr val="262636"/>
                </a:solidFill>
              </a:rPr>
              <a:t>Очевидно же, многопоточность.</a:t>
            </a:r>
          </a:p>
          <a:p>
            <a:r>
              <a:rPr lang="en-US" sz="2400" dirty="0" err="1">
                <a:solidFill>
                  <a:srgbClr val="262636"/>
                </a:solidFill>
              </a:rPr>
              <a:t>tirx</a:t>
            </a:r>
            <a:r>
              <a:rPr lang="en-US" sz="2400" dirty="0">
                <a:solidFill>
                  <a:srgbClr val="262636"/>
                </a:solidFill>
              </a:rPr>
              <a:t> </a:t>
            </a:r>
            <a:r>
              <a:rPr lang="ru-RU" sz="2400" dirty="0">
                <a:solidFill>
                  <a:srgbClr val="262636"/>
                </a:solidFill>
              </a:rPr>
              <a:t>позволяет определить выполнение функций подписки в многопоточной манере:</a:t>
            </a:r>
          </a:p>
          <a:p>
            <a:r>
              <a:rPr lang="ru-RU" sz="2400" dirty="0">
                <a:solidFill>
                  <a:srgbClr val="262636"/>
                </a:solidFill>
              </a:rPr>
              <a:t>1. Отдельный поток. Например, можно собрать все источники логов в один поток и писать их в файл без блокировок</a:t>
            </a:r>
            <a:r>
              <a:rPr lang="en-US" sz="2400" dirty="0">
                <a:solidFill>
                  <a:srgbClr val="262636"/>
                </a:solidFill>
              </a:rPr>
              <a:t> - </a:t>
            </a:r>
            <a:r>
              <a:rPr lang="en-US" sz="20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SingleThreadExecutor</a:t>
            </a:r>
            <a:endParaRPr lang="ru-RU" sz="2000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80949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ru-RU" sz="3600" b="1" dirty="0">
                <a:solidFill>
                  <a:schemeClr val="tx2">
                    <a:lumMod val="75000"/>
                  </a:schemeClr>
                </a:solidFill>
              </a:rPr>
              <a:t>А зачем?</a:t>
            </a:r>
            <a:br>
              <a:rPr lang="en-US" sz="3600" b="1" dirty="0">
                <a:solidFill>
                  <a:schemeClr val="tx2">
                    <a:lumMod val="75000"/>
                  </a:schemeClr>
                </a:solidFill>
              </a:rPr>
            </a:br>
            <a:endParaRPr lang="ru-RU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88886"/>
            <a:ext cx="76866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262636"/>
                </a:solidFill>
              </a:rPr>
              <a:t>Иметь альтернативу – это всегда полезно!</a:t>
            </a:r>
          </a:p>
          <a:p>
            <a:endParaRPr lang="ru-RU" sz="2400" dirty="0">
              <a:solidFill>
                <a:srgbClr val="262636"/>
              </a:solidFill>
            </a:endParaRPr>
          </a:p>
          <a:p>
            <a:r>
              <a:rPr lang="ru-RU" sz="2400" dirty="0">
                <a:solidFill>
                  <a:srgbClr val="262636"/>
                </a:solidFill>
              </a:rPr>
              <a:t>Ревизия используемых инструментов – ещё более полезно.</a:t>
            </a:r>
          </a:p>
          <a:p>
            <a:r>
              <a:rPr lang="ru-RU" sz="2400" dirty="0">
                <a:solidFill>
                  <a:srgbClr val="262636"/>
                </a:solidFill>
              </a:rPr>
              <a:t>Взять, например, </a:t>
            </a:r>
            <a:r>
              <a:rPr lang="en-US" sz="2400" dirty="0">
                <a:solidFill>
                  <a:srgbClr val="262636"/>
                </a:solidFill>
              </a:rPr>
              <a:t>Qt…</a:t>
            </a:r>
          </a:p>
          <a:p>
            <a:r>
              <a:rPr lang="en-US" sz="2400" dirty="0">
                <a:solidFill>
                  <a:srgbClr val="262636"/>
                </a:solidFill>
              </a:rPr>
              <a:t>	</a:t>
            </a:r>
            <a:endParaRPr lang="ru-RU" sz="2400" dirty="0">
              <a:solidFill>
                <a:srgbClr val="26263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706666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en-US" sz="3600" b="1" dirty="0" err="1">
                <a:solidFill>
                  <a:schemeClr val="tx2">
                    <a:lumMod val="75000"/>
                  </a:schemeClr>
                </a:solidFill>
              </a:rPr>
              <a:t>tirx</a:t>
            </a:r>
            <a:endParaRPr lang="ru-RU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69836"/>
            <a:ext cx="7686675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262636"/>
                </a:solidFill>
              </a:rPr>
              <a:t>«У нас процессор 100500 ядер, а всё</a:t>
            </a:r>
            <a:r>
              <a:rPr lang="en-US" sz="2400" dirty="0">
                <a:solidFill>
                  <a:srgbClr val="262636"/>
                </a:solidFill>
              </a:rPr>
              <a:t> </a:t>
            </a:r>
            <a:r>
              <a:rPr lang="ru-RU" sz="2400" dirty="0">
                <a:solidFill>
                  <a:srgbClr val="262636"/>
                </a:solidFill>
              </a:rPr>
              <a:t>виснет от обильных нотификаций, что же делать?»</a:t>
            </a:r>
          </a:p>
          <a:p>
            <a:r>
              <a:rPr lang="ru-RU" sz="2400" dirty="0">
                <a:solidFill>
                  <a:srgbClr val="262636"/>
                </a:solidFill>
              </a:rPr>
              <a:t>Очевидно же, многопоточность.</a:t>
            </a:r>
          </a:p>
          <a:p>
            <a:r>
              <a:rPr lang="en-US" sz="2400" dirty="0" err="1">
                <a:solidFill>
                  <a:srgbClr val="262636"/>
                </a:solidFill>
              </a:rPr>
              <a:t>tirx</a:t>
            </a:r>
            <a:r>
              <a:rPr lang="en-US" sz="2400" dirty="0">
                <a:solidFill>
                  <a:srgbClr val="262636"/>
                </a:solidFill>
              </a:rPr>
              <a:t> </a:t>
            </a:r>
            <a:r>
              <a:rPr lang="ru-RU" sz="2400" dirty="0">
                <a:solidFill>
                  <a:srgbClr val="262636"/>
                </a:solidFill>
              </a:rPr>
              <a:t>позволяет определить выполнение функций подписки в многопоточной манере:</a:t>
            </a:r>
          </a:p>
          <a:p>
            <a:r>
              <a:rPr lang="ru-RU" sz="2400" dirty="0">
                <a:solidFill>
                  <a:srgbClr val="262636"/>
                </a:solidFill>
              </a:rPr>
              <a:t>1. Отдельный поток. Например, можно собрать все источники логов в один поток и писать их в файл без блокировок</a:t>
            </a:r>
            <a:r>
              <a:rPr lang="en-US" sz="2400" dirty="0">
                <a:solidFill>
                  <a:srgbClr val="262636"/>
                </a:solidFill>
              </a:rPr>
              <a:t> - </a:t>
            </a:r>
            <a:r>
              <a:rPr lang="en-US" sz="20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SingleThreadExecutor</a:t>
            </a:r>
            <a:endParaRPr lang="ru-RU" sz="2000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262636"/>
                </a:solidFill>
              </a:rPr>
              <a:t>2. Пул потоков заданной ёмкости</a:t>
            </a:r>
            <a:r>
              <a:rPr lang="en-US" sz="2400" dirty="0">
                <a:solidFill>
                  <a:srgbClr val="262636"/>
                </a:solidFill>
              </a:rPr>
              <a:t> - </a:t>
            </a:r>
            <a:r>
              <a:rPr lang="en-US" sz="20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ThreadPoolExecutor</a:t>
            </a:r>
            <a:endParaRPr lang="ru-RU" sz="2000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262636"/>
                </a:solidFill>
              </a:rPr>
              <a:t>	</a:t>
            </a:r>
          </a:p>
          <a:p>
            <a:r>
              <a:rPr lang="en-US" sz="2400" dirty="0">
                <a:solidFill>
                  <a:srgbClr val="262636"/>
                </a:solidFill>
              </a:rPr>
              <a:t>		</a:t>
            </a:r>
            <a:endParaRPr lang="ru-RU" sz="2400" dirty="0">
              <a:solidFill>
                <a:srgbClr val="26263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244221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en-US" sz="3600" b="1" dirty="0" err="1">
                <a:solidFill>
                  <a:schemeClr val="tx2">
                    <a:lumMod val="75000"/>
                  </a:schemeClr>
                </a:solidFill>
              </a:rPr>
              <a:t>tirx</a:t>
            </a:r>
            <a:endParaRPr lang="ru-RU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69836"/>
            <a:ext cx="7686675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262636"/>
                </a:solidFill>
              </a:rPr>
              <a:t>«У нас процессор 100500 ядер, а всё</a:t>
            </a:r>
            <a:r>
              <a:rPr lang="en-US" sz="2400" dirty="0">
                <a:solidFill>
                  <a:srgbClr val="262636"/>
                </a:solidFill>
              </a:rPr>
              <a:t> </a:t>
            </a:r>
            <a:r>
              <a:rPr lang="ru-RU" sz="2400" dirty="0">
                <a:solidFill>
                  <a:srgbClr val="262636"/>
                </a:solidFill>
              </a:rPr>
              <a:t>виснет от обильных нотификаций, что же делать?»</a:t>
            </a:r>
          </a:p>
          <a:p>
            <a:r>
              <a:rPr lang="ru-RU" sz="2400" dirty="0">
                <a:solidFill>
                  <a:srgbClr val="262636"/>
                </a:solidFill>
              </a:rPr>
              <a:t>Очевидно же, многопоточность.</a:t>
            </a:r>
          </a:p>
          <a:p>
            <a:r>
              <a:rPr lang="en-US" sz="2400" dirty="0" err="1">
                <a:solidFill>
                  <a:srgbClr val="262636"/>
                </a:solidFill>
              </a:rPr>
              <a:t>tirx</a:t>
            </a:r>
            <a:r>
              <a:rPr lang="en-US" sz="2400" dirty="0">
                <a:solidFill>
                  <a:srgbClr val="262636"/>
                </a:solidFill>
              </a:rPr>
              <a:t> </a:t>
            </a:r>
            <a:r>
              <a:rPr lang="ru-RU" sz="2400" dirty="0">
                <a:solidFill>
                  <a:srgbClr val="262636"/>
                </a:solidFill>
              </a:rPr>
              <a:t>позволяет определить выполнение функций подписки в многопоточной манере:</a:t>
            </a:r>
          </a:p>
          <a:p>
            <a:r>
              <a:rPr lang="ru-RU" sz="2400" dirty="0">
                <a:solidFill>
                  <a:srgbClr val="262636"/>
                </a:solidFill>
              </a:rPr>
              <a:t>1. Отдельный поток. Например, можно собрать все источники логов в один поток и писать их в файл без блокировок</a:t>
            </a:r>
            <a:r>
              <a:rPr lang="en-US" sz="2400" dirty="0">
                <a:solidFill>
                  <a:srgbClr val="262636"/>
                </a:solidFill>
              </a:rPr>
              <a:t> - </a:t>
            </a:r>
            <a:r>
              <a:rPr lang="en-US" sz="20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SingleThreadExecutor</a:t>
            </a:r>
            <a:endParaRPr lang="ru-RU" sz="2000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262636"/>
                </a:solidFill>
              </a:rPr>
              <a:t>2. Пул потоков заданной ёмкости</a:t>
            </a:r>
            <a:r>
              <a:rPr lang="en-US" sz="2400" dirty="0">
                <a:solidFill>
                  <a:srgbClr val="262636"/>
                </a:solidFill>
              </a:rPr>
              <a:t> - </a:t>
            </a:r>
            <a:r>
              <a:rPr lang="en-US" sz="20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ThreadPoolExecutor</a:t>
            </a:r>
            <a:endParaRPr lang="ru-RU" sz="2000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262636"/>
                </a:solidFill>
              </a:rPr>
              <a:t>	</a:t>
            </a:r>
          </a:p>
          <a:p>
            <a:r>
              <a:rPr lang="en-US" sz="2400" dirty="0">
                <a:solidFill>
                  <a:srgbClr val="262636"/>
                </a:solidFill>
              </a:rPr>
              <a:t>		</a:t>
            </a:r>
            <a:r>
              <a:rPr lang="ru-RU" sz="2400" dirty="0">
                <a:solidFill>
                  <a:srgbClr val="262636"/>
                </a:solidFill>
              </a:rPr>
              <a:t>Конечно, можно выполнять функции </a:t>
            </a:r>
            <a:r>
              <a:rPr lang="en-US" sz="2400" dirty="0">
                <a:solidFill>
                  <a:srgbClr val="262636"/>
                </a:solidFill>
              </a:rPr>
              <a:t>			          </a:t>
            </a:r>
            <a:r>
              <a:rPr lang="ru-RU" sz="2400" dirty="0">
                <a:solidFill>
                  <a:srgbClr val="262636"/>
                </a:solidFill>
              </a:rPr>
              <a:t>подписчика в текущем потоке.</a:t>
            </a:r>
          </a:p>
        </p:txBody>
      </p:sp>
    </p:spTree>
    <p:extLst>
      <p:ext uri="{BB962C8B-B14F-4D97-AF65-F5344CB8AC3E}">
        <p14:creationId xmlns:p14="http://schemas.microsoft.com/office/powerpoint/2010/main" val="379242010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en-US" sz="3600" b="1" dirty="0" err="1">
                <a:solidFill>
                  <a:schemeClr val="tx2">
                    <a:lumMod val="75000"/>
                  </a:schemeClr>
                </a:solidFill>
              </a:rPr>
              <a:t>tirx</a:t>
            </a:r>
            <a:endParaRPr lang="ru-RU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69836"/>
            <a:ext cx="768667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262636"/>
                </a:solidFill>
              </a:rPr>
              <a:t>Более того, можно назначить, например, </a:t>
            </a: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filter</a:t>
            </a:r>
            <a:r>
              <a:rPr lang="en-US" sz="2400" dirty="0">
                <a:solidFill>
                  <a:srgbClr val="262636"/>
                </a:solidFill>
              </a:rPr>
              <a:t>, </a:t>
            </a:r>
            <a:r>
              <a:rPr lang="ru-RU" sz="2400" dirty="0">
                <a:solidFill>
                  <a:srgbClr val="262636"/>
                </a:solidFill>
              </a:rPr>
              <a:t>на выполнение в отдельном потоке, а саму подписку – в другом, или в пуле потоков.</a:t>
            </a:r>
          </a:p>
          <a:p>
            <a:endParaRPr lang="ru-RU" sz="2400" dirty="0">
              <a:solidFill>
                <a:srgbClr val="262636"/>
              </a:solidFill>
            </a:endParaRPr>
          </a:p>
          <a:p>
            <a:endParaRPr lang="ru-RU" sz="2400" dirty="0">
              <a:solidFill>
                <a:srgbClr val="262636"/>
              </a:solidFill>
            </a:endParaRPr>
          </a:p>
          <a:p>
            <a:endParaRPr lang="ru-RU" sz="2400" dirty="0">
              <a:solidFill>
                <a:srgbClr val="262636"/>
              </a:solidFill>
            </a:endParaRPr>
          </a:p>
          <a:p>
            <a:r>
              <a:rPr lang="ru-RU" sz="2400" dirty="0">
                <a:solidFill>
                  <a:srgbClr val="262636"/>
                </a:solidFill>
              </a:rPr>
              <a:t>	</a:t>
            </a:r>
            <a:endParaRPr lang="ru-RU" sz="2000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890701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en-US" sz="3600" b="1" dirty="0" err="1">
                <a:solidFill>
                  <a:schemeClr val="tx2">
                    <a:lumMod val="75000"/>
                  </a:schemeClr>
                </a:solidFill>
              </a:rPr>
              <a:t>tirx</a:t>
            </a:r>
            <a:endParaRPr lang="ru-RU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69836"/>
            <a:ext cx="768667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262636"/>
                </a:solidFill>
              </a:rPr>
              <a:t>Более того, можно назначить, например, </a:t>
            </a: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filter</a:t>
            </a:r>
            <a:r>
              <a:rPr lang="en-US" sz="2400" dirty="0">
                <a:solidFill>
                  <a:srgbClr val="262636"/>
                </a:solidFill>
              </a:rPr>
              <a:t>, </a:t>
            </a:r>
            <a:r>
              <a:rPr lang="ru-RU" sz="2400" dirty="0">
                <a:solidFill>
                  <a:srgbClr val="262636"/>
                </a:solidFill>
              </a:rPr>
              <a:t>на выполнение в отдельном потоке, а саму подписку – в другом, или в пуле потоков.</a:t>
            </a:r>
          </a:p>
          <a:p>
            <a:endParaRPr lang="ru-RU" sz="2400" dirty="0">
              <a:solidFill>
                <a:srgbClr val="262636"/>
              </a:solidFill>
            </a:endParaRPr>
          </a:p>
          <a:p>
            <a:r>
              <a:rPr lang="ru-RU" sz="2400" dirty="0">
                <a:solidFill>
                  <a:srgbClr val="262636"/>
                </a:solidFill>
              </a:rPr>
              <a:t>«А я хочу сам решать, в каком потоке и когда вызывать обработку. Может, я хочу в цикле рендеринга это сделать»</a:t>
            </a:r>
          </a:p>
          <a:p>
            <a:endParaRPr lang="ru-RU" sz="2400" dirty="0">
              <a:solidFill>
                <a:srgbClr val="262636"/>
              </a:solidFill>
            </a:endParaRPr>
          </a:p>
          <a:p>
            <a:endParaRPr lang="ru-RU" sz="2400" dirty="0">
              <a:solidFill>
                <a:srgbClr val="26263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328338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en-US" sz="3600" b="1" dirty="0" err="1">
                <a:solidFill>
                  <a:schemeClr val="tx2">
                    <a:lumMod val="75000"/>
                  </a:schemeClr>
                </a:solidFill>
              </a:rPr>
              <a:t>tirx</a:t>
            </a:r>
            <a:endParaRPr lang="ru-RU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69836"/>
            <a:ext cx="768667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262636"/>
                </a:solidFill>
              </a:rPr>
              <a:t>Более того, можно назначить, например, </a:t>
            </a: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filter</a:t>
            </a:r>
            <a:r>
              <a:rPr lang="en-US" sz="2400" dirty="0">
                <a:solidFill>
                  <a:srgbClr val="262636"/>
                </a:solidFill>
              </a:rPr>
              <a:t>, </a:t>
            </a:r>
            <a:r>
              <a:rPr lang="ru-RU" sz="2400" dirty="0">
                <a:solidFill>
                  <a:srgbClr val="262636"/>
                </a:solidFill>
              </a:rPr>
              <a:t>на выполнение в отдельном потоке, а саму подписку – в другом, или в пуле потоков.</a:t>
            </a:r>
          </a:p>
          <a:p>
            <a:endParaRPr lang="ru-RU" sz="2400" dirty="0">
              <a:solidFill>
                <a:srgbClr val="262636"/>
              </a:solidFill>
            </a:endParaRPr>
          </a:p>
          <a:p>
            <a:r>
              <a:rPr lang="ru-RU" sz="2400" dirty="0">
                <a:solidFill>
                  <a:srgbClr val="262636"/>
                </a:solidFill>
              </a:rPr>
              <a:t>«А я хочу сам решать, в каком потоке и когда вызывать обработку. Может, я хочу в цикле рендеринга это сделать»</a:t>
            </a:r>
          </a:p>
          <a:p>
            <a:endParaRPr lang="ru-RU" sz="2400" dirty="0">
              <a:solidFill>
                <a:srgbClr val="262636"/>
              </a:solidFill>
            </a:endParaRPr>
          </a:p>
          <a:p>
            <a:endParaRPr lang="ru-RU" sz="2400" dirty="0">
              <a:solidFill>
                <a:srgbClr val="262636"/>
              </a:solidFill>
            </a:endParaRPr>
          </a:p>
          <a:p>
            <a:r>
              <a:rPr lang="ru-RU" sz="2400" dirty="0">
                <a:solidFill>
                  <a:srgbClr val="262636"/>
                </a:solidFill>
              </a:rPr>
              <a:t>		</a:t>
            </a:r>
            <a:endParaRPr lang="ru-RU" sz="2000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143390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en-US" sz="3600" b="1" dirty="0" err="1">
                <a:solidFill>
                  <a:schemeClr val="tx2">
                    <a:lumMod val="75000"/>
                  </a:schemeClr>
                </a:solidFill>
              </a:rPr>
              <a:t>tirx</a:t>
            </a:r>
            <a:endParaRPr lang="ru-RU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69836"/>
            <a:ext cx="768667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262636"/>
                </a:solidFill>
              </a:rPr>
              <a:t>Более того, можно назначить, например, </a:t>
            </a: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filter</a:t>
            </a:r>
            <a:r>
              <a:rPr lang="en-US" sz="2400" dirty="0">
                <a:solidFill>
                  <a:srgbClr val="262636"/>
                </a:solidFill>
              </a:rPr>
              <a:t>, </a:t>
            </a:r>
            <a:r>
              <a:rPr lang="ru-RU" sz="2400" dirty="0">
                <a:solidFill>
                  <a:srgbClr val="262636"/>
                </a:solidFill>
              </a:rPr>
              <a:t>на выполнение в отдельном потоке, а саму подписку – в другом, или в пуле потоков.</a:t>
            </a:r>
          </a:p>
          <a:p>
            <a:endParaRPr lang="ru-RU" sz="2400" dirty="0">
              <a:solidFill>
                <a:srgbClr val="262636"/>
              </a:solidFill>
            </a:endParaRPr>
          </a:p>
          <a:p>
            <a:r>
              <a:rPr lang="ru-RU" sz="2400" dirty="0">
                <a:solidFill>
                  <a:srgbClr val="262636"/>
                </a:solidFill>
              </a:rPr>
              <a:t>«А я хочу сам решать, в каком потоке и когда вызывать обработку. Может, я хочу в цикле рендеринга это сделать»</a:t>
            </a:r>
          </a:p>
          <a:p>
            <a:endParaRPr lang="ru-RU" sz="2400" dirty="0">
              <a:solidFill>
                <a:srgbClr val="262636"/>
              </a:solidFill>
            </a:endParaRPr>
          </a:p>
          <a:p>
            <a:endParaRPr lang="ru-RU" sz="2400" dirty="0">
              <a:solidFill>
                <a:srgbClr val="262636"/>
              </a:solidFill>
            </a:endParaRPr>
          </a:p>
          <a:p>
            <a:r>
              <a:rPr lang="ru-RU" sz="2400" dirty="0">
                <a:solidFill>
                  <a:srgbClr val="262636"/>
                </a:solidFill>
              </a:rPr>
              <a:t>		</a:t>
            </a:r>
            <a:endParaRPr lang="ru-RU" sz="2000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7" name="Рисунок 6" descr="Изображение выглядит как человек, внешний&#10;&#10;Автоматически созданное описание">
            <a:extLst>
              <a:ext uri="{FF2B5EF4-FFF2-40B4-BE49-F238E27FC236}">
                <a16:creationId xmlns:a16="http://schemas.microsoft.com/office/drawing/2014/main" id="{9F0B9535-45DB-4AAB-A375-5374A39959E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8491" y="3762375"/>
            <a:ext cx="3674534" cy="206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9691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en-US" sz="3600" b="1" dirty="0" err="1">
                <a:solidFill>
                  <a:schemeClr val="tx2">
                    <a:lumMod val="75000"/>
                  </a:schemeClr>
                </a:solidFill>
              </a:rPr>
              <a:t>tirx</a:t>
            </a:r>
            <a:endParaRPr lang="ru-RU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69836"/>
            <a:ext cx="7686675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262636"/>
                </a:solidFill>
              </a:rPr>
              <a:t>Более того, можно назначить, например, </a:t>
            </a: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filter</a:t>
            </a:r>
            <a:r>
              <a:rPr lang="en-US" sz="2400" dirty="0">
                <a:solidFill>
                  <a:srgbClr val="262636"/>
                </a:solidFill>
              </a:rPr>
              <a:t>, </a:t>
            </a:r>
            <a:r>
              <a:rPr lang="ru-RU" sz="2400" dirty="0">
                <a:solidFill>
                  <a:srgbClr val="262636"/>
                </a:solidFill>
              </a:rPr>
              <a:t>на выполнение в отдельном потоке, а саму подписку – в другом, или в пуле потоков.</a:t>
            </a:r>
          </a:p>
          <a:p>
            <a:endParaRPr lang="ru-RU" sz="2400" dirty="0">
              <a:solidFill>
                <a:srgbClr val="262636"/>
              </a:solidFill>
            </a:endParaRPr>
          </a:p>
          <a:p>
            <a:r>
              <a:rPr lang="ru-RU" sz="2400" dirty="0">
                <a:solidFill>
                  <a:srgbClr val="262636"/>
                </a:solidFill>
              </a:rPr>
              <a:t>«А я хочу сам решать, в каком потоке и когда вызывать обработку. Может, я хочу в цикле рендеринга это сделать»</a:t>
            </a:r>
          </a:p>
          <a:p>
            <a:endParaRPr lang="ru-RU" sz="2400" dirty="0">
              <a:solidFill>
                <a:srgbClr val="262636"/>
              </a:solidFill>
            </a:endParaRPr>
          </a:p>
          <a:p>
            <a:endParaRPr lang="ru-RU" sz="2400" dirty="0">
              <a:solidFill>
                <a:srgbClr val="262636"/>
              </a:solidFill>
            </a:endParaRPr>
          </a:p>
          <a:p>
            <a:r>
              <a:rPr lang="ru-RU" sz="2400" dirty="0">
                <a:solidFill>
                  <a:srgbClr val="262636"/>
                </a:solidFill>
              </a:rPr>
              <a:t>		Здесь поможет</a:t>
            </a:r>
          </a:p>
          <a:p>
            <a:r>
              <a:rPr lang="ru-RU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	</a:t>
            </a:r>
            <a:r>
              <a:rPr lang="en-US" sz="20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RunLoopExecutor</a:t>
            </a:r>
            <a:endParaRPr lang="ru-RU" sz="2000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7" name="Рисунок 6" descr="Изображение выглядит как человек, внешний&#10;&#10;Автоматически созданное описание">
            <a:extLst>
              <a:ext uri="{FF2B5EF4-FFF2-40B4-BE49-F238E27FC236}">
                <a16:creationId xmlns:a16="http://schemas.microsoft.com/office/drawing/2014/main" id="{9F0B9535-45DB-4AAB-A375-5374A39959E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8491" y="3762375"/>
            <a:ext cx="3674534" cy="206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98003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en-US" sz="3600" b="1" dirty="0" err="1">
                <a:solidFill>
                  <a:schemeClr val="tx2">
                    <a:lumMod val="75000"/>
                  </a:schemeClr>
                </a:solidFill>
              </a:rPr>
              <a:t>NoesisGUI</a:t>
            </a:r>
            <a:endParaRPr lang="ru-RU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69836"/>
            <a:ext cx="768667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262636"/>
                </a:solidFill>
              </a:rPr>
              <a:t>Так а что там с </a:t>
            </a:r>
            <a:r>
              <a:rPr lang="en-US" sz="2400" dirty="0">
                <a:solidFill>
                  <a:srgbClr val="262636"/>
                </a:solidFill>
              </a:rPr>
              <a:t>UI? </a:t>
            </a:r>
            <a:r>
              <a:rPr lang="ru-RU" sz="2400" dirty="0">
                <a:solidFill>
                  <a:srgbClr val="262636"/>
                </a:solidFill>
              </a:rPr>
              <a:t>Неужто страшненький </a:t>
            </a:r>
            <a:r>
              <a:rPr lang="en-US" sz="2400" dirty="0">
                <a:solidFill>
                  <a:srgbClr val="262636"/>
                </a:solidFill>
              </a:rPr>
              <a:t>Dear </a:t>
            </a:r>
            <a:r>
              <a:rPr lang="en-US" sz="2400" dirty="0" err="1">
                <a:solidFill>
                  <a:srgbClr val="262636"/>
                </a:solidFill>
              </a:rPr>
              <a:t>ImGUI</a:t>
            </a:r>
            <a:r>
              <a:rPr lang="en-US" sz="2400" dirty="0">
                <a:solidFill>
                  <a:srgbClr val="262636"/>
                </a:solidFill>
              </a:rPr>
              <a:t>?</a:t>
            </a:r>
          </a:p>
          <a:p>
            <a:endParaRPr lang="ru-RU" sz="1600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693542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en-US" sz="3600" b="1" dirty="0" err="1">
                <a:solidFill>
                  <a:schemeClr val="tx2">
                    <a:lumMod val="75000"/>
                  </a:schemeClr>
                </a:solidFill>
              </a:rPr>
              <a:t>NoesisGUI</a:t>
            </a:r>
            <a:endParaRPr lang="ru-RU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69836"/>
            <a:ext cx="768667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262636"/>
                </a:solidFill>
              </a:rPr>
              <a:t>Так а что там с </a:t>
            </a:r>
            <a:r>
              <a:rPr lang="en-US" sz="2400" dirty="0">
                <a:solidFill>
                  <a:srgbClr val="262636"/>
                </a:solidFill>
              </a:rPr>
              <a:t>UI? </a:t>
            </a:r>
            <a:r>
              <a:rPr lang="ru-RU" sz="2400" dirty="0">
                <a:solidFill>
                  <a:srgbClr val="262636"/>
                </a:solidFill>
              </a:rPr>
              <a:t>Неужто страшненький </a:t>
            </a:r>
            <a:r>
              <a:rPr lang="en-US" sz="2400" dirty="0">
                <a:solidFill>
                  <a:srgbClr val="262636"/>
                </a:solidFill>
              </a:rPr>
              <a:t>Dear </a:t>
            </a:r>
            <a:r>
              <a:rPr lang="en-US" sz="2400" dirty="0" err="1">
                <a:solidFill>
                  <a:srgbClr val="262636"/>
                </a:solidFill>
              </a:rPr>
              <a:t>ImGUI</a:t>
            </a:r>
            <a:r>
              <a:rPr lang="en-US" sz="2400" dirty="0">
                <a:solidFill>
                  <a:srgbClr val="262636"/>
                </a:solidFill>
              </a:rPr>
              <a:t>?</a:t>
            </a:r>
          </a:p>
          <a:p>
            <a:r>
              <a:rPr lang="ru-RU" sz="2400" dirty="0">
                <a:solidFill>
                  <a:srgbClr val="262636"/>
                </a:solidFill>
              </a:rPr>
              <a:t>Есть! Пригодное для промышленного применения решение – </a:t>
            </a:r>
            <a:r>
              <a:rPr lang="en-US" sz="2400" dirty="0" err="1">
                <a:solidFill>
                  <a:srgbClr val="262636"/>
                </a:solidFill>
              </a:rPr>
              <a:t>NoesisGUI</a:t>
            </a:r>
            <a:r>
              <a:rPr lang="en-US" sz="2400" dirty="0">
                <a:solidFill>
                  <a:srgbClr val="262636"/>
                </a:solidFill>
              </a:rPr>
              <a:t>.</a:t>
            </a:r>
          </a:p>
          <a:p>
            <a:endParaRPr lang="ru-RU" sz="1600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0326824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en-US" sz="3600" b="1" dirty="0" err="1">
                <a:solidFill>
                  <a:schemeClr val="tx2">
                    <a:lumMod val="75000"/>
                  </a:schemeClr>
                </a:solidFill>
              </a:rPr>
              <a:t>NoesisGUI</a:t>
            </a:r>
            <a:endParaRPr lang="ru-RU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69836"/>
            <a:ext cx="768667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262636"/>
                </a:solidFill>
              </a:rPr>
              <a:t>Так а что там с </a:t>
            </a:r>
            <a:r>
              <a:rPr lang="en-US" sz="2400" dirty="0">
                <a:solidFill>
                  <a:srgbClr val="262636"/>
                </a:solidFill>
              </a:rPr>
              <a:t>UI? </a:t>
            </a:r>
            <a:r>
              <a:rPr lang="ru-RU" sz="2400" dirty="0">
                <a:solidFill>
                  <a:srgbClr val="262636"/>
                </a:solidFill>
              </a:rPr>
              <a:t>Неужто страшненький </a:t>
            </a:r>
            <a:r>
              <a:rPr lang="en-US" sz="2400" dirty="0">
                <a:solidFill>
                  <a:srgbClr val="262636"/>
                </a:solidFill>
              </a:rPr>
              <a:t>Dear </a:t>
            </a:r>
            <a:r>
              <a:rPr lang="en-US" sz="2400" dirty="0" err="1">
                <a:solidFill>
                  <a:srgbClr val="262636"/>
                </a:solidFill>
              </a:rPr>
              <a:t>ImGUI</a:t>
            </a:r>
            <a:r>
              <a:rPr lang="en-US" sz="2400" dirty="0">
                <a:solidFill>
                  <a:srgbClr val="262636"/>
                </a:solidFill>
              </a:rPr>
              <a:t>?</a:t>
            </a:r>
          </a:p>
          <a:p>
            <a:r>
              <a:rPr lang="ru-RU" sz="2400" dirty="0">
                <a:solidFill>
                  <a:srgbClr val="262636"/>
                </a:solidFill>
              </a:rPr>
              <a:t>Есть! Пригодное для промышленного применения решение – </a:t>
            </a:r>
            <a:r>
              <a:rPr lang="en-US" sz="2400" dirty="0" err="1">
                <a:solidFill>
                  <a:srgbClr val="262636"/>
                </a:solidFill>
              </a:rPr>
              <a:t>NoesisGUI</a:t>
            </a:r>
            <a:r>
              <a:rPr lang="en-US" sz="2400" dirty="0">
                <a:solidFill>
                  <a:srgbClr val="262636"/>
                </a:solidFill>
              </a:rPr>
              <a:t>.</a:t>
            </a:r>
          </a:p>
          <a:p>
            <a:r>
              <a:rPr lang="ru-RU" sz="2400" dirty="0">
                <a:solidFill>
                  <a:srgbClr val="262636"/>
                </a:solidFill>
              </a:rPr>
              <a:t>1. В отличие от многих </a:t>
            </a:r>
            <a:r>
              <a:rPr lang="en-US" sz="2400" dirty="0" err="1">
                <a:solidFill>
                  <a:srgbClr val="262636"/>
                </a:solidFill>
              </a:rPr>
              <a:t>ImGUI</a:t>
            </a:r>
            <a:r>
              <a:rPr lang="en-US" sz="2400" dirty="0">
                <a:solidFill>
                  <a:srgbClr val="262636"/>
                </a:solidFill>
              </a:rPr>
              <a:t> </a:t>
            </a:r>
            <a:r>
              <a:rPr lang="ru-RU" sz="2400" dirty="0">
                <a:solidFill>
                  <a:srgbClr val="262636"/>
                </a:solidFill>
              </a:rPr>
              <a:t>фреймворков – позволяет без вопросов хранить данные между перерисовками. Почти как в </a:t>
            </a:r>
            <a:r>
              <a:rPr lang="en-US" sz="2400" dirty="0">
                <a:solidFill>
                  <a:srgbClr val="262636"/>
                </a:solidFill>
              </a:rPr>
              <a:t>Retained UI</a:t>
            </a:r>
            <a:endParaRPr lang="ru-RU" sz="2400" dirty="0">
              <a:solidFill>
                <a:srgbClr val="262636"/>
              </a:solidFill>
            </a:endParaRPr>
          </a:p>
          <a:p>
            <a:endParaRPr lang="en-US" sz="1600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endParaRPr lang="ru-RU" sz="1600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45635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ru-RU" sz="3600" b="1" dirty="0">
                <a:solidFill>
                  <a:schemeClr val="tx2">
                    <a:lumMod val="75000"/>
                  </a:schemeClr>
                </a:solidFill>
              </a:rPr>
              <a:t>А зачем?</a:t>
            </a:r>
            <a:br>
              <a:rPr lang="en-US" sz="3600" b="1" dirty="0">
                <a:solidFill>
                  <a:schemeClr val="tx2">
                    <a:lumMod val="75000"/>
                  </a:schemeClr>
                </a:solidFill>
              </a:rPr>
            </a:br>
            <a:endParaRPr lang="ru-RU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88886"/>
            <a:ext cx="768667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262636"/>
                </a:solidFill>
              </a:rPr>
              <a:t>Иметь альтернативу – это всегда полезно!</a:t>
            </a:r>
          </a:p>
          <a:p>
            <a:endParaRPr lang="ru-RU" sz="2400" dirty="0">
              <a:solidFill>
                <a:srgbClr val="262636"/>
              </a:solidFill>
            </a:endParaRPr>
          </a:p>
          <a:p>
            <a:r>
              <a:rPr lang="ru-RU" sz="2400" dirty="0">
                <a:solidFill>
                  <a:srgbClr val="262636"/>
                </a:solidFill>
              </a:rPr>
              <a:t>Ревизия используемых инструментов – ещё более полезно.</a:t>
            </a:r>
          </a:p>
          <a:p>
            <a:r>
              <a:rPr lang="ru-RU" sz="2400" dirty="0">
                <a:solidFill>
                  <a:srgbClr val="262636"/>
                </a:solidFill>
              </a:rPr>
              <a:t>Взять, например, </a:t>
            </a:r>
            <a:r>
              <a:rPr lang="en-US" sz="2400" dirty="0">
                <a:solidFill>
                  <a:srgbClr val="262636"/>
                </a:solidFill>
              </a:rPr>
              <a:t>Qt…</a:t>
            </a:r>
          </a:p>
          <a:p>
            <a:r>
              <a:rPr lang="en-US" sz="2400" dirty="0">
                <a:solidFill>
                  <a:srgbClr val="262636"/>
                </a:solidFill>
              </a:rPr>
              <a:t>	1. </a:t>
            </a:r>
            <a:r>
              <a:rPr lang="ru-RU" sz="2400" dirty="0">
                <a:solidFill>
                  <a:srgbClr val="262636"/>
                </a:solidFill>
              </a:rPr>
              <a:t>Большой, тяжелый, и в нём много лишнего</a:t>
            </a:r>
          </a:p>
          <a:p>
            <a:r>
              <a:rPr lang="ru-RU" sz="2400" dirty="0">
                <a:solidFill>
                  <a:srgbClr val="262636"/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509096159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en-US" sz="3600" b="1" dirty="0" err="1">
                <a:solidFill>
                  <a:schemeClr val="tx2">
                    <a:lumMod val="75000"/>
                  </a:schemeClr>
                </a:solidFill>
              </a:rPr>
              <a:t>NoesisGUI</a:t>
            </a:r>
            <a:endParaRPr lang="ru-RU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69836"/>
            <a:ext cx="7686675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262636"/>
                </a:solidFill>
              </a:rPr>
              <a:t>Так а что там с </a:t>
            </a:r>
            <a:r>
              <a:rPr lang="en-US" sz="2400" dirty="0">
                <a:solidFill>
                  <a:srgbClr val="262636"/>
                </a:solidFill>
              </a:rPr>
              <a:t>UI? </a:t>
            </a:r>
            <a:r>
              <a:rPr lang="ru-RU" sz="2400" dirty="0">
                <a:solidFill>
                  <a:srgbClr val="262636"/>
                </a:solidFill>
              </a:rPr>
              <a:t>Неужто страшненький </a:t>
            </a:r>
            <a:r>
              <a:rPr lang="en-US" sz="2400" dirty="0">
                <a:solidFill>
                  <a:srgbClr val="262636"/>
                </a:solidFill>
              </a:rPr>
              <a:t>Dear </a:t>
            </a:r>
            <a:r>
              <a:rPr lang="en-US" sz="2400" dirty="0" err="1">
                <a:solidFill>
                  <a:srgbClr val="262636"/>
                </a:solidFill>
              </a:rPr>
              <a:t>ImGUI</a:t>
            </a:r>
            <a:r>
              <a:rPr lang="en-US" sz="2400" dirty="0">
                <a:solidFill>
                  <a:srgbClr val="262636"/>
                </a:solidFill>
              </a:rPr>
              <a:t>?</a:t>
            </a:r>
          </a:p>
          <a:p>
            <a:r>
              <a:rPr lang="ru-RU" sz="2400" dirty="0">
                <a:solidFill>
                  <a:srgbClr val="262636"/>
                </a:solidFill>
              </a:rPr>
              <a:t>Есть! Пригодное для промышленного применения решение – </a:t>
            </a:r>
            <a:r>
              <a:rPr lang="en-US" sz="2400" dirty="0" err="1">
                <a:solidFill>
                  <a:srgbClr val="262636"/>
                </a:solidFill>
              </a:rPr>
              <a:t>NoesisGUI</a:t>
            </a:r>
            <a:r>
              <a:rPr lang="en-US" sz="2400" dirty="0">
                <a:solidFill>
                  <a:srgbClr val="262636"/>
                </a:solidFill>
              </a:rPr>
              <a:t>.</a:t>
            </a:r>
          </a:p>
          <a:p>
            <a:r>
              <a:rPr lang="ru-RU" sz="2400" dirty="0">
                <a:solidFill>
                  <a:srgbClr val="262636"/>
                </a:solidFill>
              </a:rPr>
              <a:t>1. В отличие от многих </a:t>
            </a:r>
            <a:r>
              <a:rPr lang="en-US" sz="2400" dirty="0" err="1">
                <a:solidFill>
                  <a:srgbClr val="262636"/>
                </a:solidFill>
              </a:rPr>
              <a:t>ImGUI</a:t>
            </a:r>
            <a:r>
              <a:rPr lang="en-US" sz="2400" dirty="0">
                <a:solidFill>
                  <a:srgbClr val="262636"/>
                </a:solidFill>
              </a:rPr>
              <a:t> </a:t>
            </a:r>
            <a:r>
              <a:rPr lang="ru-RU" sz="2400" dirty="0">
                <a:solidFill>
                  <a:srgbClr val="262636"/>
                </a:solidFill>
              </a:rPr>
              <a:t>фреймворков – позволяет без вопросов хранить данные между перерисовками. Почти как в </a:t>
            </a:r>
            <a:r>
              <a:rPr lang="en-US" sz="2400" dirty="0">
                <a:solidFill>
                  <a:srgbClr val="262636"/>
                </a:solidFill>
              </a:rPr>
              <a:t>Retained UI</a:t>
            </a:r>
          </a:p>
          <a:p>
            <a:r>
              <a:rPr lang="ru-RU" sz="2400" dirty="0">
                <a:solidFill>
                  <a:srgbClr val="262636"/>
                </a:solidFill>
              </a:rPr>
              <a:t>2. Удобный и понятный механизм обработки событий. Обработаем выбор пункта списка:</a:t>
            </a:r>
          </a:p>
          <a:p>
            <a:r>
              <a:rPr lang="ru-RU" sz="2400" dirty="0">
                <a:solidFill>
                  <a:srgbClr val="262636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skin_combo_box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_-&gt;</a:t>
            </a:r>
            <a:r>
              <a:rPr lang="en-US" sz="16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SelectionChanged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() += [this]</a:t>
            </a:r>
            <a:endParaRPr lang="ru-RU" sz="1600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r>
              <a:rPr lang="ru-RU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BaseComponent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* </a:t>
            </a:r>
            <a:r>
              <a:rPr lang="ru-RU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sender, const </a:t>
            </a:r>
            <a:r>
              <a:rPr lang="en-US" sz="16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SelectionChangedEventArgs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&amp; e) {</a:t>
            </a:r>
          </a:p>
          <a:p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OnSkinSelected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(sender, e);</a:t>
            </a:r>
          </a:p>
          <a:p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  };</a:t>
            </a:r>
          </a:p>
          <a:p>
            <a:endParaRPr lang="ru-RU" sz="1600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5178417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en-US" sz="3600" b="1" dirty="0" err="1">
                <a:solidFill>
                  <a:schemeClr val="tx2">
                    <a:lumMod val="75000"/>
                  </a:schemeClr>
                </a:solidFill>
              </a:rPr>
              <a:t>NoesisGUI</a:t>
            </a:r>
            <a:endParaRPr lang="ru-RU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69836"/>
            <a:ext cx="76866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262636"/>
                </a:solidFill>
              </a:rPr>
              <a:t>3. </a:t>
            </a:r>
            <a:r>
              <a:rPr lang="ru-RU" sz="2400" dirty="0">
                <a:solidFill>
                  <a:srgbClr val="262636"/>
                </a:solidFill>
              </a:rPr>
              <a:t>Эффективный векторный формат хранения данных</a:t>
            </a:r>
            <a:endParaRPr lang="ru-RU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8537356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en-US" sz="3600" b="1" dirty="0" err="1">
                <a:solidFill>
                  <a:schemeClr val="tx2">
                    <a:lumMod val="75000"/>
                  </a:schemeClr>
                </a:solidFill>
              </a:rPr>
              <a:t>NoesisGUI</a:t>
            </a:r>
            <a:endParaRPr lang="ru-RU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69836"/>
            <a:ext cx="76866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262636"/>
                </a:solidFill>
              </a:rPr>
              <a:t>3. </a:t>
            </a:r>
            <a:r>
              <a:rPr lang="ru-RU" sz="2400" dirty="0">
                <a:solidFill>
                  <a:srgbClr val="262636"/>
                </a:solidFill>
              </a:rPr>
              <a:t>Эффективный векторный формат хранения данных</a:t>
            </a:r>
          </a:p>
          <a:p>
            <a:r>
              <a:rPr lang="ru-RU" sz="2400" dirty="0">
                <a:solidFill>
                  <a:srgbClr val="262636"/>
                </a:solidFill>
              </a:rPr>
              <a:t>4. Поддержка паттерна </a:t>
            </a:r>
            <a:r>
              <a:rPr lang="en-US" sz="2400" dirty="0">
                <a:solidFill>
                  <a:srgbClr val="262636"/>
                </a:solidFill>
              </a:rPr>
              <a:t>MVVM</a:t>
            </a:r>
          </a:p>
        </p:txBody>
      </p:sp>
    </p:spTree>
    <p:extLst>
      <p:ext uri="{BB962C8B-B14F-4D97-AF65-F5344CB8AC3E}">
        <p14:creationId xmlns:p14="http://schemas.microsoft.com/office/powerpoint/2010/main" val="1411873525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en-US" sz="3600" b="1" dirty="0" err="1">
                <a:solidFill>
                  <a:schemeClr val="tx2">
                    <a:lumMod val="75000"/>
                  </a:schemeClr>
                </a:solidFill>
              </a:rPr>
              <a:t>NoesisGUI</a:t>
            </a:r>
            <a:endParaRPr lang="ru-RU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69836"/>
            <a:ext cx="768667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262636"/>
                </a:solidFill>
              </a:rPr>
              <a:t>3. </a:t>
            </a:r>
            <a:r>
              <a:rPr lang="ru-RU" sz="2400" dirty="0">
                <a:solidFill>
                  <a:srgbClr val="262636"/>
                </a:solidFill>
              </a:rPr>
              <a:t>Эффективный векторный формат хранения данных</a:t>
            </a:r>
          </a:p>
          <a:p>
            <a:r>
              <a:rPr lang="ru-RU" sz="2400" dirty="0">
                <a:solidFill>
                  <a:srgbClr val="262636"/>
                </a:solidFill>
              </a:rPr>
              <a:t>4. Поддержка паттерна </a:t>
            </a:r>
            <a:r>
              <a:rPr lang="en-US" sz="2400" dirty="0">
                <a:solidFill>
                  <a:srgbClr val="262636"/>
                </a:solidFill>
              </a:rPr>
              <a:t>MVVM</a:t>
            </a:r>
          </a:p>
          <a:p>
            <a:r>
              <a:rPr lang="en-US" sz="2400" dirty="0">
                <a:solidFill>
                  <a:srgbClr val="262636"/>
                </a:solidFill>
              </a:rPr>
              <a:t>5. </a:t>
            </a:r>
            <a:r>
              <a:rPr lang="ru-RU" sz="2400" dirty="0">
                <a:solidFill>
                  <a:schemeClr val="accent4">
                    <a:lumMod val="75000"/>
                  </a:schemeClr>
                </a:solidFill>
              </a:rPr>
              <a:t>Найдено недостающее звено для эволюции дизайнеров в полноправных участников процесса разработки!</a:t>
            </a:r>
            <a:r>
              <a:rPr lang="ru-RU" sz="2400" dirty="0">
                <a:solidFill>
                  <a:srgbClr val="262636"/>
                </a:solidFill>
              </a:rPr>
              <a:t> Декларативный язык </a:t>
            </a:r>
            <a:r>
              <a:rPr lang="en-US" sz="2400" dirty="0">
                <a:solidFill>
                  <a:srgbClr val="262636"/>
                </a:solidFill>
              </a:rPr>
              <a:t>XAML </a:t>
            </a:r>
            <a:r>
              <a:rPr lang="ru-RU" sz="2400" dirty="0">
                <a:solidFill>
                  <a:srgbClr val="262636"/>
                </a:solidFill>
              </a:rPr>
              <a:t>для описания как </a:t>
            </a:r>
            <a:r>
              <a:rPr lang="en-US" sz="2400" dirty="0">
                <a:solidFill>
                  <a:srgbClr val="262636"/>
                </a:solidFill>
              </a:rPr>
              <a:t>UI </a:t>
            </a:r>
            <a:r>
              <a:rPr lang="ru-RU" sz="2400" dirty="0">
                <a:solidFill>
                  <a:srgbClr val="262636"/>
                </a:solidFill>
              </a:rPr>
              <a:t>целиком, так и отдельных компонентов.</a:t>
            </a:r>
          </a:p>
        </p:txBody>
      </p:sp>
    </p:spTree>
    <p:extLst>
      <p:ext uri="{BB962C8B-B14F-4D97-AF65-F5344CB8AC3E}">
        <p14:creationId xmlns:p14="http://schemas.microsoft.com/office/powerpoint/2010/main" val="47149007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en-US" sz="3600" b="1" dirty="0" err="1">
                <a:solidFill>
                  <a:schemeClr val="tx2">
                    <a:lumMod val="75000"/>
                  </a:schemeClr>
                </a:solidFill>
              </a:rPr>
              <a:t>NoesisGUI</a:t>
            </a:r>
            <a:endParaRPr lang="ru-RU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69836"/>
            <a:ext cx="768667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262636"/>
                </a:solidFill>
              </a:rPr>
              <a:t>3. </a:t>
            </a:r>
            <a:r>
              <a:rPr lang="ru-RU" sz="2400" dirty="0">
                <a:solidFill>
                  <a:srgbClr val="262636"/>
                </a:solidFill>
              </a:rPr>
              <a:t>Эффективный векторный формат хранения данных</a:t>
            </a:r>
          </a:p>
          <a:p>
            <a:r>
              <a:rPr lang="ru-RU" sz="2400" dirty="0">
                <a:solidFill>
                  <a:srgbClr val="262636"/>
                </a:solidFill>
              </a:rPr>
              <a:t>4. Поддержка паттерна </a:t>
            </a:r>
            <a:r>
              <a:rPr lang="en-US" sz="2400" dirty="0">
                <a:solidFill>
                  <a:srgbClr val="262636"/>
                </a:solidFill>
              </a:rPr>
              <a:t>MVVM</a:t>
            </a:r>
          </a:p>
          <a:p>
            <a:r>
              <a:rPr lang="en-US" sz="2400" dirty="0">
                <a:solidFill>
                  <a:srgbClr val="262636"/>
                </a:solidFill>
              </a:rPr>
              <a:t>5. </a:t>
            </a:r>
            <a:r>
              <a:rPr lang="ru-RU" sz="2400" dirty="0">
                <a:solidFill>
                  <a:schemeClr val="accent4">
                    <a:lumMod val="75000"/>
                  </a:schemeClr>
                </a:solidFill>
              </a:rPr>
              <a:t>Найдено недостающее звено для эволюции дизайнеров в полноправных участников процесса разработки!</a:t>
            </a:r>
            <a:r>
              <a:rPr lang="ru-RU" sz="2400" dirty="0">
                <a:solidFill>
                  <a:srgbClr val="262636"/>
                </a:solidFill>
              </a:rPr>
              <a:t> Декларативный язык </a:t>
            </a:r>
            <a:r>
              <a:rPr lang="en-US" sz="2400" dirty="0">
                <a:solidFill>
                  <a:srgbClr val="262636"/>
                </a:solidFill>
              </a:rPr>
              <a:t>XAML </a:t>
            </a:r>
            <a:r>
              <a:rPr lang="ru-RU" sz="2400" dirty="0">
                <a:solidFill>
                  <a:srgbClr val="262636"/>
                </a:solidFill>
              </a:rPr>
              <a:t>для описания как </a:t>
            </a:r>
            <a:r>
              <a:rPr lang="en-US" sz="2400" dirty="0">
                <a:solidFill>
                  <a:srgbClr val="262636"/>
                </a:solidFill>
              </a:rPr>
              <a:t>UI </a:t>
            </a:r>
            <a:r>
              <a:rPr lang="ru-RU" sz="2400" dirty="0">
                <a:solidFill>
                  <a:srgbClr val="262636"/>
                </a:solidFill>
              </a:rPr>
              <a:t>целиком, так и отдельных компонентов.</a:t>
            </a:r>
          </a:p>
          <a:p>
            <a:r>
              <a:rPr lang="ru-RU" sz="2400" dirty="0">
                <a:solidFill>
                  <a:srgbClr val="262636"/>
                </a:solidFill>
              </a:rPr>
              <a:t>Лучший в своём классе редактор интерфейсов </a:t>
            </a:r>
            <a:r>
              <a:rPr lang="en-US" sz="2400" dirty="0">
                <a:solidFill>
                  <a:srgbClr val="262636"/>
                </a:solidFill>
              </a:rPr>
              <a:t>Microsoft Blend </a:t>
            </a:r>
            <a:r>
              <a:rPr lang="ru-RU" sz="2400" dirty="0">
                <a:solidFill>
                  <a:srgbClr val="262636"/>
                </a:solidFill>
              </a:rPr>
              <a:t>никого не оставит равнодушным.</a:t>
            </a:r>
            <a:endParaRPr lang="ru-RU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9807009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en-US" sz="3600" b="1" dirty="0" err="1">
                <a:solidFill>
                  <a:schemeClr val="tx2">
                    <a:lumMod val="75000"/>
                  </a:schemeClr>
                </a:solidFill>
              </a:rPr>
              <a:t>NoesisGUI</a:t>
            </a:r>
            <a:endParaRPr lang="ru-RU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69836"/>
            <a:ext cx="76866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262636"/>
                </a:solidFill>
              </a:rPr>
              <a:t>Визуальное редактирование + текстовый редактор</a:t>
            </a:r>
            <a:endParaRPr lang="ru-RU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6" name="Рисунок 5" descr="Изображение выглядит как текст, компьютер, монитор, черный&#10;&#10;Автоматически созданное описание">
            <a:extLst>
              <a:ext uri="{FF2B5EF4-FFF2-40B4-BE49-F238E27FC236}">
                <a16:creationId xmlns:a16="http://schemas.microsoft.com/office/drawing/2014/main" id="{F2F430FB-70EB-4F56-AF3C-197576FA2C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1006" y="1962072"/>
            <a:ext cx="5732994" cy="3426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643827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en-US" sz="3600" b="1" dirty="0" err="1">
                <a:solidFill>
                  <a:schemeClr val="tx2">
                    <a:lumMod val="75000"/>
                  </a:schemeClr>
                </a:solidFill>
              </a:rPr>
              <a:t>NoesisGUI</a:t>
            </a:r>
            <a:endParaRPr lang="ru-RU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69836"/>
            <a:ext cx="7686675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262636"/>
                </a:solidFill>
              </a:rPr>
              <a:t>Визуальное редактирование + текстовый редактор</a:t>
            </a:r>
            <a:endParaRPr lang="en-US" sz="2400" dirty="0">
              <a:solidFill>
                <a:srgbClr val="262636"/>
              </a:solidFill>
            </a:endParaRPr>
          </a:p>
          <a:p>
            <a:endParaRPr lang="en-US" sz="2400" dirty="0">
              <a:solidFill>
                <a:srgbClr val="262636"/>
              </a:solidFill>
            </a:endParaRPr>
          </a:p>
          <a:p>
            <a:endParaRPr lang="en-US" sz="2400" dirty="0">
              <a:solidFill>
                <a:srgbClr val="262636"/>
              </a:solidFill>
            </a:endParaRPr>
          </a:p>
          <a:p>
            <a:endParaRPr lang="en-US" sz="2400" dirty="0">
              <a:solidFill>
                <a:srgbClr val="262636"/>
              </a:solidFill>
            </a:endParaRPr>
          </a:p>
          <a:p>
            <a:endParaRPr lang="en-US" sz="2400" dirty="0">
              <a:solidFill>
                <a:srgbClr val="262636"/>
              </a:solidFill>
            </a:endParaRPr>
          </a:p>
          <a:p>
            <a:endParaRPr lang="en-US" sz="2400" dirty="0">
              <a:solidFill>
                <a:srgbClr val="262636"/>
              </a:solidFill>
            </a:endParaRPr>
          </a:p>
          <a:p>
            <a:endParaRPr lang="en-US" sz="2400" dirty="0">
              <a:solidFill>
                <a:srgbClr val="262636"/>
              </a:solidFill>
            </a:endParaRPr>
          </a:p>
          <a:p>
            <a:endParaRPr lang="en-US" sz="2400" dirty="0">
              <a:solidFill>
                <a:srgbClr val="262636"/>
              </a:solidFill>
            </a:endParaRPr>
          </a:p>
          <a:p>
            <a:endParaRPr lang="en-US" sz="2400" dirty="0">
              <a:solidFill>
                <a:srgbClr val="262636"/>
              </a:solidFill>
            </a:endParaRPr>
          </a:p>
          <a:p>
            <a:endParaRPr lang="en-US" sz="2400" dirty="0">
              <a:solidFill>
                <a:srgbClr val="262636"/>
              </a:solidFill>
            </a:endParaRPr>
          </a:p>
          <a:p>
            <a:endParaRPr lang="en-US" sz="2400" dirty="0">
              <a:solidFill>
                <a:srgbClr val="262636"/>
              </a:solidFill>
            </a:endParaRPr>
          </a:p>
          <a:p>
            <a:r>
              <a:rPr lang="en-US" sz="2400" dirty="0">
                <a:solidFill>
                  <a:srgbClr val="262636"/>
                </a:solidFill>
              </a:rPr>
              <a:t>					</a:t>
            </a:r>
            <a:r>
              <a:rPr lang="ru-RU" sz="2400" dirty="0">
                <a:solidFill>
                  <a:srgbClr val="262636"/>
                </a:solidFill>
              </a:rPr>
              <a:t>	Богатый набор компонентов</a:t>
            </a:r>
            <a:endParaRPr lang="ru-RU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6" name="Рисунок 5" descr="Изображение выглядит как текст, компьютер, монитор, черный&#10;&#10;Автоматически созданное описание">
            <a:extLst>
              <a:ext uri="{FF2B5EF4-FFF2-40B4-BE49-F238E27FC236}">
                <a16:creationId xmlns:a16="http://schemas.microsoft.com/office/drawing/2014/main" id="{F2F430FB-70EB-4F56-AF3C-197576FA2C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1006" y="1962072"/>
            <a:ext cx="5732994" cy="3426092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8FBE556-5F76-407E-A245-20970DBE36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634" y="2416402"/>
            <a:ext cx="2324100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427811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en-US" sz="3600" b="1" dirty="0" err="1">
                <a:solidFill>
                  <a:schemeClr val="tx2">
                    <a:lumMod val="75000"/>
                  </a:schemeClr>
                </a:solidFill>
              </a:rPr>
              <a:t>NoesisGUI</a:t>
            </a:r>
            <a:endParaRPr lang="ru-RU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69836"/>
            <a:ext cx="768667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262636"/>
                </a:solidFill>
              </a:rPr>
              <a:t>А ещё </a:t>
            </a:r>
            <a:r>
              <a:rPr lang="en-US" sz="2400" dirty="0" err="1">
                <a:solidFill>
                  <a:srgbClr val="262636"/>
                </a:solidFill>
              </a:rPr>
              <a:t>NoesisGUI</a:t>
            </a:r>
            <a:r>
              <a:rPr lang="en-US" sz="2400" dirty="0">
                <a:solidFill>
                  <a:srgbClr val="262636"/>
                </a:solidFill>
              </a:rPr>
              <a:t> – </a:t>
            </a:r>
            <a:r>
              <a:rPr lang="ru-RU" sz="2400" dirty="0">
                <a:solidFill>
                  <a:srgbClr val="262636"/>
                </a:solidFill>
              </a:rPr>
              <a:t>это проверенное боевое решение, и легко встраивается во всё, что только можно</a:t>
            </a:r>
            <a:r>
              <a:rPr lang="en-US" sz="2400" dirty="0">
                <a:solidFill>
                  <a:srgbClr val="262636"/>
                </a:solidFill>
              </a:rPr>
              <a:t>. OpenGL, DirectX, </a:t>
            </a:r>
            <a:r>
              <a:rPr lang="ru-RU" sz="2400" dirty="0">
                <a:solidFill>
                  <a:srgbClr val="262636"/>
                </a:solidFill>
              </a:rPr>
              <a:t>всевозможные игровые движки…</a:t>
            </a:r>
            <a:endParaRPr lang="ru-RU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0583679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ru-RU" sz="3600" b="1" dirty="0">
                <a:solidFill>
                  <a:schemeClr val="tx2">
                    <a:lumMod val="75000"/>
                  </a:schemeClr>
                </a:solidFill>
              </a:rPr>
              <a:t>Результаты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69836"/>
            <a:ext cx="76866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262636"/>
                </a:solidFill>
              </a:rPr>
              <a:t>Сочетая архитектурные</a:t>
            </a:r>
            <a:r>
              <a:rPr lang="en-US" sz="2400" dirty="0">
                <a:solidFill>
                  <a:srgbClr val="262636"/>
                </a:solidFill>
              </a:rPr>
              <a:t> </a:t>
            </a:r>
            <a:r>
              <a:rPr lang="ru-RU" sz="2400" dirty="0">
                <a:solidFill>
                  <a:srgbClr val="262636"/>
                </a:solidFill>
              </a:rPr>
              <a:t>приёмы, и используя библиотеки </a:t>
            </a:r>
            <a:r>
              <a:rPr lang="en-US" sz="2400" dirty="0" err="1">
                <a:solidFill>
                  <a:srgbClr val="262636"/>
                </a:solidFill>
              </a:rPr>
              <a:t>NoesisGUI</a:t>
            </a:r>
            <a:r>
              <a:rPr lang="en-US" sz="2400" dirty="0">
                <a:solidFill>
                  <a:srgbClr val="262636"/>
                </a:solidFill>
              </a:rPr>
              <a:t> </a:t>
            </a:r>
            <a:r>
              <a:rPr lang="ru-RU" sz="2400" dirty="0">
                <a:solidFill>
                  <a:srgbClr val="262636"/>
                </a:solidFill>
              </a:rPr>
              <a:t>и </a:t>
            </a:r>
            <a:r>
              <a:rPr lang="en-US" sz="2400" dirty="0" err="1">
                <a:solidFill>
                  <a:srgbClr val="262636"/>
                </a:solidFill>
              </a:rPr>
              <a:t>tirx</a:t>
            </a:r>
            <a:r>
              <a:rPr lang="ru-RU" sz="2400" dirty="0">
                <a:solidFill>
                  <a:srgbClr val="262636"/>
                </a:solidFill>
              </a:rPr>
              <a:t>, удалось на скорую руку сделать </a:t>
            </a:r>
            <a:r>
              <a:rPr lang="en-US" sz="2400" dirty="0">
                <a:solidFill>
                  <a:srgbClr val="262636"/>
                </a:solidFill>
              </a:rPr>
              <a:t>Proof-Of-Concept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D949412-CDEF-4E61-BEA2-9FF29373CC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3101" y="2670164"/>
            <a:ext cx="4707549" cy="3635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529715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ru-RU" sz="3600" b="1" dirty="0">
                <a:solidFill>
                  <a:schemeClr val="tx2">
                    <a:lumMod val="75000"/>
                  </a:schemeClr>
                </a:solidFill>
              </a:rPr>
              <a:t>Результаты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69836"/>
            <a:ext cx="76866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262636"/>
                </a:solidFill>
              </a:rPr>
              <a:t>Приложение рисует снимок карты и демонстрирует некоторые возможности </a:t>
            </a:r>
            <a:r>
              <a:rPr lang="en-US" sz="2400" dirty="0" err="1">
                <a:solidFill>
                  <a:srgbClr val="262636"/>
                </a:solidFill>
              </a:rPr>
              <a:t>tirx</a:t>
            </a:r>
            <a:r>
              <a:rPr lang="en-US" sz="2400" dirty="0">
                <a:solidFill>
                  <a:srgbClr val="262636"/>
                </a:solidFill>
              </a:rPr>
              <a:t> </a:t>
            </a:r>
            <a:r>
              <a:rPr lang="ru-RU" sz="2400" dirty="0">
                <a:solidFill>
                  <a:srgbClr val="262636"/>
                </a:solidFill>
              </a:rPr>
              <a:t>и </a:t>
            </a:r>
            <a:r>
              <a:rPr lang="en-US" sz="2400" dirty="0" err="1">
                <a:solidFill>
                  <a:srgbClr val="262636"/>
                </a:solidFill>
              </a:rPr>
              <a:t>NoesisGUI</a:t>
            </a:r>
            <a:r>
              <a:rPr lang="en-US" sz="2400" dirty="0">
                <a:solidFill>
                  <a:srgbClr val="262636"/>
                </a:solidFill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5153805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ru-RU" sz="3600" b="1" dirty="0">
                <a:solidFill>
                  <a:schemeClr val="tx2">
                    <a:lumMod val="75000"/>
                  </a:schemeClr>
                </a:solidFill>
              </a:rPr>
              <a:t>А зачем?</a:t>
            </a:r>
            <a:br>
              <a:rPr lang="en-US" sz="3600" b="1" dirty="0">
                <a:solidFill>
                  <a:schemeClr val="tx2">
                    <a:lumMod val="75000"/>
                  </a:schemeClr>
                </a:solidFill>
              </a:rPr>
            </a:br>
            <a:endParaRPr lang="ru-RU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88886"/>
            <a:ext cx="768667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262636"/>
                </a:solidFill>
              </a:rPr>
              <a:t>Иметь альтернативу – это всегда полезно!</a:t>
            </a:r>
          </a:p>
          <a:p>
            <a:endParaRPr lang="ru-RU" sz="2400" dirty="0">
              <a:solidFill>
                <a:srgbClr val="262636"/>
              </a:solidFill>
            </a:endParaRPr>
          </a:p>
          <a:p>
            <a:r>
              <a:rPr lang="ru-RU" sz="2400" dirty="0">
                <a:solidFill>
                  <a:srgbClr val="262636"/>
                </a:solidFill>
              </a:rPr>
              <a:t>Ревизия используемых инструментов – ещё более полезно.</a:t>
            </a:r>
          </a:p>
          <a:p>
            <a:r>
              <a:rPr lang="ru-RU" sz="2400" dirty="0">
                <a:solidFill>
                  <a:srgbClr val="262636"/>
                </a:solidFill>
              </a:rPr>
              <a:t>Взять, например, </a:t>
            </a:r>
            <a:r>
              <a:rPr lang="en-US" sz="2400" dirty="0">
                <a:solidFill>
                  <a:srgbClr val="262636"/>
                </a:solidFill>
              </a:rPr>
              <a:t>Qt…</a:t>
            </a:r>
          </a:p>
          <a:p>
            <a:r>
              <a:rPr lang="en-US" sz="2400" dirty="0">
                <a:solidFill>
                  <a:srgbClr val="262636"/>
                </a:solidFill>
              </a:rPr>
              <a:t>	1. </a:t>
            </a:r>
            <a:r>
              <a:rPr lang="ru-RU" sz="2400" dirty="0">
                <a:solidFill>
                  <a:srgbClr val="262636"/>
                </a:solidFill>
              </a:rPr>
              <a:t>Большой, тяжелый, и в нём много лишнего</a:t>
            </a:r>
          </a:p>
          <a:p>
            <a:r>
              <a:rPr lang="ru-RU" sz="2400" dirty="0">
                <a:solidFill>
                  <a:srgbClr val="262636"/>
                </a:solidFill>
              </a:rPr>
              <a:t>	2. Стабильный. Многие баги не исправляются 	годами</a:t>
            </a:r>
          </a:p>
          <a:p>
            <a:r>
              <a:rPr lang="ru-RU" sz="2400" dirty="0">
                <a:solidFill>
                  <a:srgbClr val="262636"/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875496738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ru-RU" sz="3600" b="1" dirty="0">
                <a:solidFill>
                  <a:schemeClr val="tx2">
                    <a:lumMod val="75000"/>
                  </a:schemeClr>
                </a:solidFill>
              </a:rPr>
              <a:t>Результаты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69836"/>
            <a:ext cx="76866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262636"/>
                </a:solidFill>
              </a:rPr>
              <a:t>Приложение рисует снимок карты и демонстрирует некоторые возможности </a:t>
            </a:r>
            <a:r>
              <a:rPr lang="en-US" sz="2400" dirty="0" err="1">
                <a:solidFill>
                  <a:srgbClr val="262636"/>
                </a:solidFill>
              </a:rPr>
              <a:t>tirx</a:t>
            </a:r>
            <a:r>
              <a:rPr lang="en-US" sz="2400" dirty="0">
                <a:solidFill>
                  <a:srgbClr val="262636"/>
                </a:solidFill>
              </a:rPr>
              <a:t> </a:t>
            </a:r>
            <a:r>
              <a:rPr lang="ru-RU" sz="2400" dirty="0">
                <a:solidFill>
                  <a:srgbClr val="262636"/>
                </a:solidFill>
              </a:rPr>
              <a:t>и </a:t>
            </a:r>
            <a:r>
              <a:rPr lang="en-US" sz="2400" dirty="0" err="1">
                <a:solidFill>
                  <a:srgbClr val="262636"/>
                </a:solidFill>
              </a:rPr>
              <a:t>NoesisGUI</a:t>
            </a:r>
            <a:r>
              <a:rPr lang="en-US" sz="2400" dirty="0">
                <a:solidFill>
                  <a:srgbClr val="262636"/>
                </a:solidFill>
              </a:rPr>
              <a:t>:</a:t>
            </a:r>
          </a:p>
          <a:p>
            <a:r>
              <a:rPr lang="en-US" sz="2400" dirty="0">
                <a:solidFill>
                  <a:srgbClr val="262636"/>
                </a:solidFill>
              </a:rPr>
              <a:t>1</a:t>
            </a:r>
            <a:r>
              <a:rPr lang="ru-RU" sz="2400" dirty="0">
                <a:solidFill>
                  <a:srgbClr val="262636"/>
                </a:solidFill>
              </a:rPr>
              <a:t>. Источник </a:t>
            </a:r>
            <a:r>
              <a:rPr lang="en-US" sz="2400" dirty="0">
                <a:solidFill>
                  <a:srgbClr val="262636"/>
                </a:solidFill>
              </a:rPr>
              <a:t>NMEA-</a:t>
            </a:r>
            <a:r>
              <a:rPr lang="ru-RU" sz="2400" dirty="0">
                <a:solidFill>
                  <a:srgbClr val="262636"/>
                </a:solidFill>
              </a:rPr>
              <a:t>сообщений и два подписчика:</a:t>
            </a:r>
          </a:p>
          <a:p>
            <a:r>
              <a:rPr lang="ru-RU" sz="2400" dirty="0">
                <a:solidFill>
                  <a:srgbClr val="262636"/>
                </a:solidFill>
              </a:rPr>
              <a:t> </a:t>
            </a:r>
            <a:endParaRPr lang="en-US" sz="2400" dirty="0">
              <a:solidFill>
                <a:srgbClr val="26263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1555817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ru-RU" sz="3600" b="1" dirty="0">
                <a:solidFill>
                  <a:schemeClr val="tx2">
                    <a:lumMod val="75000"/>
                  </a:schemeClr>
                </a:solidFill>
              </a:rPr>
              <a:t>Результаты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69836"/>
            <a:ext cx="76866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262636"/>
                </a:solidFill>
              </a:rPr>
              <a:t>Приложение рисует снимок карты и демонстрирует некоторые возможности </a:t>
            </a:r>
            <a:r>
              <a:rPr lang="en-US" sz="2400" dirty="0" err="1">
                <a:solidFill>
                  <a:srgbClr val="262636"/>
                </a:solidFill>
              </a:rPr>
              <a:t>tirx</a:t>
            </a:r>
            <a:r>
              <a:rPr lang="en-US" sz="2400" dirty="0">
                <a:solidFill>
                  <a:srgbClr val="262636"/>
                </a:solidFill>
              </a:rPr>
              <a:t> </a:t>
            </a:r>
            <a:r>
              <a:rPr lang="ru-RU" sz="2400" dirty="0">
                <a:solidFill>
                  <a:srgbClr val="262636"/>
                </a:solidFill>
              </a:rPr>
              <a:t>и </a:t>
            </a:r>
            <a:r>
              <a:rPr lang="en-US" sz="2400" dirty="0" err="1">
                <a:solidFill>
                  <a:srgbClr val="262636"/>
                </a:solidFill>
              </a:rPr>
              <a:t>NoesisGUI</a:t>
            </a:r>
            <a:r>
              <a:rPr lang="en-US" sz="2400" dirty="0">
                <a:solidFill>
                  <a:srgbClr val="262636"/>
                </a:solidFill>
              </a:rPr>
              <a:t>:</a:t>
            </a:r>
          </a:p>
          <a:p>
            <a:r>
              <a:rPr lang="en-US" sz="2400" dirty="0">
                <a:solidFill>
                  <a:srgbClr val="262636"/>
                </a:solidFill>
              </a:rPr>
              <a:t>1</a:t>
            </a:r>
            <a:r>
              <a:rPr lang="ru-RU" sz="2400" dirty="0">
                <a:solidFill>
                  <a:srgbClr val="262636"/>
                </a:solidFill>
              </a:rPr>
              <a:t>. Источник </a:t>
            </a:r>
            <a:r>
              <a:rPr lang="en-US" sz="2400" dirty="0">
                <a:solidFill>
                  <a:srgbClr val="262636"/>
                </a:solidFill>
              </a:rPr>
              <a:t>NMEA-</a:t>
            </a:r>
            <a:r>
              <a:rPr lang="ru-RU" sz="2400" dirty="0">
                <a:solidFill>
                  <a:srgbClr val="262636"/>
                </a:solidFill>
              </a:rPr>
              <a:t>сообщений и два подписчика:</a:t>
            </a:r>
          </a:p>
          <a:p>
            <a:r>
              <a:rPr lang="ru-RU" sz="2400" dirty="0">
                <a:solidFill>
                  <a:srgbClr val="262636"/>
                </a:solidFill>
              </a:rPr>
              <a:t> – логгер </a:t>
            </a:r>
            <a:r>
              <a:rPr lang="ru-RU" sz="2400" dirty="0" err="1">
                <a:solidFill>
                  <a:srgbClr val="262636"/>
                </a:solidFill>
              </a:rPr>
              <a:t>журналирует</a:t>
            </a:r>
            <a:r>
              <a:rPr lang="ru-RU" sz="2400" dirty="0">
                <a:solidFill>
                  <a:srgbClr val="262636"/>
                </a:solidFill>
              </a:rPr>
              <a:t> их в файл</a:t>
            </a:r>
          </a:p>
        </p:txBody>
      </p:sp>
    </p:spTree>
    <p:extLst>
      <p:ext uri="{BB962C8B-B14F-4D97-AF65-F5344CB8AC3E}">
        <p14:creationId xmlns:p14="http://schemas.microsoft.com/office/powerpoint/2010/main" val="2371298653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ru-RU" sz="3600" b="1" dirty="0">
                <a:solidFill>
                  <a:schemeClr val="tx2">
                    <a:lumMod val="75000"/>
                  </a:schemeClr>
                </a:solidFill>
              </a:rPr>
              <a:t>Результаты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69836"/>
            <a:ext cx="768667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262636"/>
                </a:solidFill>
              </a:rPr>
              <a:t>Приложение рисует снимок карты и демонстрирует некоторые возможности </a:t>
            </a:r>
            <a:r>
              <a:rPr lang="en-US" sz="2400" dirty="0" err="1">
                <a:solidFill>
                  <a:srgbClr val="262636"/>
                </a:solidFill>
              </a:rPr>
              <a:t>tirx</a:t>
            </a:r>
            <a:r>
              <a:rPr lang="en-US" sz="2400" dirty="0">
                <a:solidFill>
                  <a:srgbClr val="262636"/>
                </a:solidFill>
              </a:rPr>
              <a:t> </a:t>
            </a:r>
            <a:r>
              <a:rPr lang="ru-RU" sz="2400" dirty="0">
                <a:solidFill>
                  <a:srgbClr val="262636"/>
                </a:solidFill>
              </a:rPr>
              <a:t>и </a:t>
            </a:r>
            <a:r>
              <a:rPr lang="en-US" sz="2400" dirty="0" err="1">
                <a:solidFill>
                  <a:srgbClr val="262636"/>
                </a:solidFill>
              </a:rPr>
              <a:t>NoesisGUI</a:t>
            </a:r>
            <a:r>
              <a:rPr lang="en-US" sz="2400" dirty="0">
                <a:solidFill>
                  <a:srgbClr val="262636"/>
                </a:solidFill>
              </a:rPr>
              <a:t>:</a:t>
            </a:r>
          </a:p>
          <a:p>
            <a:r>
              <a:rPr lang="en-US" sz="2400" dirty="0">
                <a:solidFill>
                  <a:srgbClr val="262636"/>
                </a:solidFill>
              </a:rPr>
              <a:t>1</a:t>
            </a:r>
            <a:r>
              <a:rPr lang="ru-RU" sz="2400" dirty="0">
                <a:solidFill>
                  <a:srgbClr val="262636"/>
                </a:solidFill>
              </a:rPr>
              <a:t>. Источник </a:t>
            </a:r>
            <a:r>
              <a:rPr lang="en-US" sz="2400" dirty="0">
                <a:solidFill>
                  <a:srgbClr val="262636"/>
                </a:solidFill>
              </a:rPr>
              <a:t>NMEA-</a:t>
            </a:r>
            <a:r>
              <a:rPr lang="ru-RU" sz="2400" dirty="0">
                <a:solidFill>
                  <a:srgbClr val="262636"/>
                </a:solidFill>
              </a:rPr>
              <a:t>сообщений и два подписчика:</a:t>
            </a:r>
          </a:p>
          <a:p>
            <a:r>
              <a:rPr lang="ru-RU" sz="2400" dirty="0">
                <a:solidFill>
                  <a:srgbClr val="262636"/>
                </a:solidFill>
              </a:rPr>
              <a:t> – логгер </a:t>
            </a:r>
            <a:r>
              <a:rPr lang="ru-RU" sz="2400" dirty="0" err="1">
                <a:solidFill>
                  <a:srgbClr val="262636"/>
                </a:solidFill>
              </a:rPr>
              <a:t>журналирует</a:t>
            </a:r>
            <a:r>
              <a:rPr lang="ru-RU" sz="2400" dirty="0">
                <a:solidFill>
                  <a:srgbClr val="262636"/>
                </a:solidFill>
              </a:rPr>
              <a:t> их в файл</a:t>
            </a:r>
          </a:p>
          <a:p>
            <a:r>
              <a:rPr lang="ru-RU" sz="2400" dirty="0">
                <a:solidFill>
                  <a:srgbClr val="262636"/>
                </a:solidFill>
              </a:rPr>
              <a:t> - </a:t>
            </a:r>
            <a:r>
              <a:rPr lang="en-US" sz="2400" dirty="0" err="1">
                <a:solidFill>
                  <a:srgbClr val="262636"/>
                </a:solidFill>
              </a:rPr>
              <a:t>NmeaProcessor</a:t>
            </a:r>
            <a:r>
              <a:rPr lang="ru-RU" sz="2400" dirty="0">
                <a:solidFill>
                  <a:srgbClr val="262636"/>
                </a:solidFill>
              </a:rPr>
              <a:t> обрабатывает, и формирует </a:t>
            </a:r>
            <a:r>
              <a:rPr lang="en-US" sz="2400" dirty="0">
                <a:solidFill>
                  <a:srgbClr val="262636"/>
                </a:solidFill>
              </a:rPr>
              <a:t>	</a:t>
            </a:r>
            <a:r>
              <a:rPr lang="ru-RU" sz="2400" dirty="0">
                <a:solidFill>
                  <a:srgbClr val="262636"/>
                </a:solidFill>
              </a:rPr>
              <a:t>два других потока – один с неизменными </a:t>
            </a:r>
            <a:r>
              <a:rPr lang="en-US" sz="2400" dirty="0">
                <a:solidFill>
                  <a:srgbClr val="262636"/>
                </a:solidFill>
              </a:rPr>
              <a:t>	</a:t>
            </a:r>
            <a:r>
              <a:rPr lang="ru-RU" sz="2400" dirty="0">
                <a:solidFill>
                  <a:srgbClr val="262636"/>
                </a:solidFill>
              </a:rPr>
              <a:t>сообщениями, другой – с координатами </a:t>
            </a:r>
            <a:r>
              <a:rPr lang="en-US" sz="2400" dirty="0" err="1">
                <a:solidFill>
                  <a:srgbClr val="262636"/>
                </a:solidFill>
              </a:rPr>
              <a:t>lat</a:t>
            </a:r>
            <a:r>
              <a:rPr lang="en-US" sz="2400" dirty="0">
                <a:solidFill>
                  <a:srgbClr val="262636"/>
                </a:solidFill>
              </a:rPr>
              <a:t>, 	</a:t>
            </a:r>
            <a:r>
              <a:rPr lang="en-US" sz="2400" dirty="0" err="1">
                <a:solidFill>
                  <a:srgbClr val="262636"/>
                </a:solidFill>
              </a:rPr>
              <a:t>lon</a:t>
            </a:r>
            <a:r>
              <a:rPr lang="en-US" sz="2400" dirty="0">
                <a:solidFill>
                  <a:srgbClr val="262636"/>
                </a:solidFill>
              </a:rPr>
              <a:t>. </a:t>
            </a:r>
            <a:r>
              <a:rPr lang="ru-RU" sz="2400" dirty="0">
                <a:solidFill>
                  <a:srgbClr val="262636"/>
                </a:solidFill>
              </a:rPr>
              <a:t>Эти данные выводятся на </a:t>
            </a:r>
            <a:r>
              <a:rPr lang="en-US" sz="2400" dirty="0">
                <a:solidFill>
                  <a:srgbClr val="262636"/>
                </a:solidFill>
              </a:rPr>
              <a:t>UI</a:t>
            </a:r>
          </a:p>
        </p:txBody>
      </p:sp>
    </p:spTree>
    <p:extLst>
      <p:ext uri="{BB962C8B-B14F-4D97-AF65-F5344CB8AC3E}">
        <p14:creationId xmlns:p14="http://schemas.microsoft.com/office/powerpoint/2010/main" val="3381425665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ru-RU" sz="3600" b="1" dirty="0">
                <a:solidFill>
                  <a:schemeClr val="tx2">
                    <a:lumMod val="75000"/>
                  </a:schemeClr>
                </a:solidFill>
              </a:rPr>
              <a:t>Результаты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69836"/>
            <a:ext cx="768667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262636"/>
                </a:solidFill>
              </a:rPr>
              <a:t>Приложение рисует снимок карты и демонстрирует некоторые возможности </a:t>
            </a:r>
            <a:r>
              <a:rPr lang="en-US" sz="2400" dirty="0" err="1">
                <a:solidFill>
                  <a:srgbClr val="262636"/>
                </a:solidFill>
              </a:rPr>
              <a:t>tirx</a:t>
            </a:r>
            <a:r>
              <a:rPr lang="en-US" sz="2400" dirty="0">
                <a:solidFill>
                  <a:srgbClr val="262636"/>
                </a:solidFill>
              </a:rPr>
              <a:t> </a:t>
            </a:r>
            <a:r>
              <a:rPr lang="ru-RU" sz="2400" dirty="0">
                <a:solidFill>
                  <a:srgbClr val="262636"/>
                </a:solidFill>
              </a:rPr>
              <a:t>и </a:t>
            </a:r>
            <a:r>
              <a:rPr lang="en-US" sz="2400" dirty="0" err="1">
                <a:solidFill>
                  <a:srgbClr val="262636"/>
                </a:solidFill>
              </a:rPr>
              <a:t>NoesisGUI</a:t>
            </a:r>
            <a:r>
              <a:rPr lang="en-US" sz="2400" dirty="0">
                <a:solidFill>
                  <a:srgbClr val="262636"/>
                </a:solidFill>
              </a:rPr>
              <a:t>:</a:t>
            </a:r>
          </a:p>
          <a:p>
            <a:r>
              <a:rPr lang="en-US" sz="2400" dirty="0">
                <a:solidFill>
                  <a:srgbClr val="262636"/>
                </a:solidFill>
              </a:rPr>
              <a:t>1</a:t>
            </a:r>
            <a:r>
              <a:rPr lang="ru-RU" sz="2400" dirty="0">
                <a:solidFill>
                  <a:srgbClr val="262636"/>
                </a:solidFill>
              </a:rPr>
              <a:t>. Источник </a:t>
            </a:r>
            <a:r>
              <a:rPr lang="en-US" sz="2400" dirty="0">
                <a:solidFill>
                  <a:srgbClr val="262636"/>
                </a:solidFill>
              </a:rPr>
              <a:t>NMEA-</a:t>
            </a:r>
            <a:r>
              <a:rPr lang="ru-RU" sz="2400" dirty="0">
                <a:solidFill>
                  <a:srgbClr val="262636"/>
                </a:solidFill>
              </a:rPr>
              <a:t>сообщений и два подписчика:</a:t>
            </a:r>
          </a:p>
          <a:p>
            <a:r>
              <a:rPr lang="ru-RU" sz="2400" dirty="0">
                <a:solidFill>
                  <a:srgbClr val="262636"/>
                </a:solidFill>
              </a:rPr>
              <a:t> – логгер </a:t>
            </a:r>
            <a:r>
              <a:rPr lang="ru-RU" sz="2400" dirty="0" err="1">
                <a:solidFill>
                  <a:srgbClr val="262636"/>
                </a:solidFill>
              </a:rPr>
              <a:t>журналирует</a:t>
            </a:r>
            <a:r>
              <a:rPr lang="ru-RU" sz="2400" dirty="0">
                <a:solidFill>
                  <a:srgbClr val="262636"/>
                </a:solidFill>
              </a:rPr>
              <a:t> их в файл</a:t>
            </a:r>
          </a:p>
          <a:p>
            <a:r>
              <a:rPr lang="ru-RU" sz="2400" dirty="0">
                <a:solidFill>
                  <a:srgbClr val="262636"/>
                </a:solidFill>
              </a:rPr>
              <a:t> - </a:t>
            </a:r>
            <a:r>
              <a:rPr lang="en-US" sz="2400" dirty="0" err="1">
                <a:solidFill>
                  <a:srgbClr val="262636"/>
                </a:solidFill>
              </a:rPr>
              <a:t>NmeaProcessor</a:t>
            </a:r>
            <a:r>
              <a:rPr lang="ru-RU" sz="2400" dirty="0">
                <a:solidFill>
                  <a:srgbClr val="262636"/>
                </a:solidFill>
              </a:rPr>
              <a:t> обрабатывает, и формирует </a:t>
            </a:r>
            <a:r>
              <a:rPr lang="en-US" sz="2400" dirty="0">
                <a:solidFill>
                  <a:srgbClr val="262636"/>
                </a:solidFill>
              </a:rPr>
              <a:t>	</a:t>
            </a:r>
            <a:r>
              <a:rPr lang="ru-RU" sz="2400" dirty="0">
                <a:solidFill>
                  <a:srgbClr val="262636"/>
                </a:solidFill>
              </a:rPr>
              <a:t>два других потока – один с неизменными </a:t>
            </a:r>
            <a:r>
              <a:rPr lang="en-US" sz="2400" dirty="0">
                <a:solidFill>
                  <a:srgbClr val="262636"/>
                </a:solidFill>
              </a:rPr>
              <a:t>	</a:t>
            </a:r>
            <a:r>
              <a:rPr lang="ru-RU" sz="2400" dirty="0">
                <a:solidFill>
                  <a:srgbClr val="262636"/>
                </a:solidFill>
              </a:rPr>
              <a:t>сообщениями, другой – с координатами </a:t>
            </a:r>
            <a:r>
              <a:rPr lang="en-US" sz="2400" dirty="0" err="1">
                <a:solidFill>
                  <a:srgbClr val="262636"/>
                </a:solidFill>
              </a:rPr>
              <a:t>lat</a:t>
            </a:r>
            <a:r>
              <a:rPr lang="en-US" sz="2400" dirty="0">
                <a:solidFill>
                  <a:srgbClr val="262636"/>
                </a:solidFill>
              </a:rPr>
              <a:t>, 	</a:t>
            </a:r>
            <a:r>
              <a:rPr lang="en-US" sz="2400" dirty="0" err="1">
                <a:solidFill>
                  <a:srgbClr val="262636"/>
                </a:solidFill>
              </a:rPr>
              <a:t>lon</a:t>
            </a:r>
            <a:r>
              <a:rPr lang="en-US" sz="2400" dirty="0">
                <a:solidFill>
                  <a:srgbClr val="262636"/>
                </a:solidFill>
              </a:rPr>
              <a:t>. </a:t>
            </a:r>
            <a:r>
              <a:rPr lang="ru-RU" sz="2400" dirty="0">
                <a:solidFill>
                  <a:srgbClr val="262636"/>
                </a:solidFill>
              </a:rPr>
              <a:t>Эти данные выводятся на </a:t>
            </a:r>
            <a:r>
              <a:rPr lang="en-US" sz="2400" dirty="0">
                <a:solidFill>
                  <a:srgbClr val="262636"/>
                </a:solidFill>
              </a:rPr>
              <a:t>UI</a:t>
            </a:r>
          </a:p>
          <a:p>
            <a:r>
              <a:rPr lang="en-US" sz="2400" dirty="0">
                <a:solidFill>
                  <a:srgbClr val="262636"/>
                </a:solidFill>
              </a:rPr>
              <a:t>2. </a:t>
            </a:r>
            <a:r>
              <a:rPr lang="ru-RU" sz="2400" dirty="0">
                <a:solidFill>
                  <a:srgbClr val="262636"/>
                </a:solidFill>
              </a:rPr>
              <a:t>Источник записей в лог из </a:t>
            </a:r>
            <a:r>
              <a:rPr lang="en-US" sz="2400" dirty="0">
                <a:solidFill>
                  <a:srgbClr val="262636"/>
                </a:solidFill>
              </a:rPr>
              <a:t>UI</a:t>
            </a:r>
            <a:r>
              <a:rPr lang="ru-RU" sz="2400" dirty="0">
                <a:solidFill>
                  <a:srgbClr val="262636"/>
                </a:solidFill>
              </a:rPr>
              <a:t>, и подписчик в компоненте журналирования</a:t>
            </a:r>
            <a:endParaRPr lang="en-US" sz="2400" dirty="0">
              <a:solidFill>
                <a:srgbClr val="26263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4486694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ru-RU" sz="3600" b="1" dirty="0">
                <a:solidFill>
                  <a:schemeClr val="tx2">
                    <a:lumMod val="75000"/>
                  </a:schemeClr>
                </a:solidFill>
              </a:rPr>
              <a:t>Результаты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69836"/>
            <a:ext cx="76866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262636"/>
                </a:solidFill>
                <a:latin typeface="+mj-lt"/>
              </a:rPr>
              <a:t>3. Источник данных – позиция мыши в окне, и подписчик, выводящий координаты на экран</a:t>
            </a:r>
          </a:p>
        </p:txBody>
      </p:sp>
    </p:spTree>
    <p:extLst>
      <p:ext uri="{BB962C8B-B14F-4D97-AF65-F5344CB8AC3E}">
        <p14:creationId xmlns:p14="http://schemas.microsoft.com/office/powerpoint/2010/main" val="4243001828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ru-RU" sz="3600" b="1" dirty="0">
                <a:solidFill>
                  <a:schemeClr val="tx2">
                    <a:lumMod val="75000"/>
                  </a:schemeClr>
                </a:solidFill>
              </a:rPr>
              <a:t>Результаты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69836"/>
            <a:ext cx="76866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262636"/>
                </a:solidFill>
                <a:latin typeface="+mj-lt"/>
              </a:rPr>
              <a:t>3. Источник данных – позиция мыши в окне, и подписчик, выводящий координаты на экран</a:t>
            </a:r>
          </a:p>
          <a:p>
            <a:r>
              <a:rPr lang="ru-RU" sz="2400" dirty="0">
                <a:solidFill>
                  <a:srgbClr val="262636"/>
                </a:solidFill>
                <a:latin typeface="+mj-lt"/>
              </a:rPr>
              <a:t>4. Смена скинов (светлый</a:t>
            </a:r>
            <a:r>
              <a:rPr lang="en-US" sz="2400" dirty="0">
                <a:solidFill>
                  <a:srgbClr val="262636"/>
                </a:solidFill>
                <a:latin typeface="+mj-lt"/>
              </a:rPr>
              <a:t>/</a:t>
            </a:r>
            <a:r>
              <a:rPr lang="ru-RU" sz="2400" dirty="0">
                <a:solidFill>
                  <a:srgbClr val="262636"/>
                </a:solidFill>
                <a:latin typeface="+mj-lt"/>
              </a:rPr>
              <a:t>тёмный) на лету</a:t>
            </a:r>
            <a:endParaRPr lang="en-US" sz="2400" dirty="0">
              <a:solidFill>
                <a:srgbClr val="262636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70475917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ru-RU" sz="3600" b="1" dirty="0">
                <a:solidFill>
                  <a:schemeClr val="tx2">
                    <a:lumMod val="75000"/>
                  </a:schemeClr>
                </a:solidFill>
              </a:rPr>
              <a:t>Результаты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69836"/>
            <a:ext cx="768667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262636"/>
                </a:solidFill>
                <a:latin typeface="+mj-lt"/>
              </a:rPr>
              <a:t>3. Источник данных – позиция мыши в окне, и подписчик, выводящий координаты на экран</a:t>
            </a:r>
          </a:p>
          <a:p>
            <a:r>
              <a:rPr lang="ru-RU" sz="2400" dirty="0">
                <a:solidFill>
                  <a:srgbClr val="262636"/>
                </a:solidFill>
                <a:latin typeface="+mj-lt"/>
              </a:rPr>
              <a:t>4. Смена скинов (светлый</a:t>
            </a:r>
            <a:r>
              <a:rPr lang="en-US" sz="2400" dirty="0">
                <a:solidFill>
                  <a:srgbClr val="262636"/>
                </a:solidFill>
                <a:latin typeface="+mj-lt"/>
              </a:rPr>
              <a:t>/</a:t>
            </a:r>
            <a:r>
              <a:rPr lang="ru-RU" sz="2400" dirty="0">
                <a:solidFill>
                  <a:srgbClr val="262636"/>
                </a:solidFill>
                <a:latin typeface="+mj-lt"/>
              </a:rPr>
              <a:t>тёмный) на лету</a:t>
            </a:r>
            <a:endParaRPr lang="en-US" sz="2400" dirty="0">
              <a:solidFill>
                <a:srgbClr val="262636"/>
              </a:solidFill>
              <a:latin typeface="+mj-lt"/>
            </a:endParaRPr>
          </a:p>
          <a:p>
            <a:r>
              <a:rPr lang="en-US" sz="2400" dirty="0">
                <a:solidFill>
                  <a:srgbClr val="262636"/>
                </a:solidFill>
                <a:latin typeface="+mj-lt"/>
              </a:rPr>
              <a:t>5. </a:t>
            </a:r>
            <a:r>
              <a:rPr lang="ru-RU" sz="2400" dirty="0">
                <a:solidFill>
                  <a:srgbClr val="262636"/>
                </a:solidFill>
                <a:latin typeface="+mj-lt"/>
              </a:rPr>
              <a:t>Сделан реестр динамически загружаемых объектов с тривиальной реализацией</a:t>
            </a:r>
            <a:endParaRPr lang="en-US" sz="2400" dirty="0">
              <a:solidFill>
                <a:srgbClr val="262636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07278065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ru-RU" sz="3600" b="1" dirty="0">
                <a:solidFill>
                  <a:schemeClr val="tx2">
                    <a:lumMod val="75000"/>
                  </a:schemeClr>
                </a:solidFill>
              </a:rPr>
              <a:t>Результаты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69836"/>
            <a:ext cx="768667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262636"/>
                </a:solidFill>
                <a:latin typeface="+mj-lt"/>
              </a:rPr>
              <a:t>3. Источник данных – позиция мыши в окне, и подписчик, выводящий координаты на экран</a:t>
            </a:r>
          </a:p>
          <a:p>
            <a:r>
              <a:rPr lang="ru-RU" sz="2400" dirty="0">
                <a:solidFill>
                  <a:srgbClr val="262636"/>
                </a:solidFill>
                <a:latin typeface="+mj-lt"/>
              </a:rPr>
              <a:t>4. Смена скинов (светлый</a:t>
            </a:r>
            <a:r>
              <a:rPr lang="en-US" sz="2400" dirty="0">
                <a:solidFill>
                  <a:srgbClr val="262636"/>
                </a:solidFill>
                <a:latin typeface="+mj-lt"/>
              </a:rPr>
              <a:t>/</a:t>
            </a:r>
            <a:r>
              <a:rPr lang="ru-RU" sz="2400" dirty="0">
                <a:solidFill>
                  <a:srgbClr val="262636"/>
                </a:solidFill>
                <a:latin typeface="+mj-lt"/>
              </a:rPr>
              <a:t>тёмный) на лету</a:t>
            </a:r>
            <a:endParaRPr lang="en-US" sz="2400" dirty="0">
              <a:solidFill>
                <a:srgbClr val="262636"/>
              </a:solidFill>
              <a:latin typeface="+mj-lt"/>
            </a:endParaRPr>
          </a:p>
          <a:p>
            <a:r>
              <a:rPr lang="en-US" sz="2400" dirty="0">
                <a:solidFill>
                  <a:srgbClr val="262636"/>
                </a:solidFill>
                <a:latin typeface="+mj-lt"/>
              </a:rPr>
              <a:t>5. </a:t>
            </a:r>
            <a:r>
              <a:rPr lang="ru-RU" sz="2400" dirty="0">
                <a:solidFill>
                  <a:srgbClr val="262636"/>
                </a:solidFill>
                <a:latin typeface="+mj-lt"/>
              </a:rPr>
              <a:t>Сделан реестр динамически загружаемых объектов с тривиальной реализацией</a:t>
            </a:r>
            <a:endParaRPr lang="en-US" sz="2400" dirty="0">
              <a:solidFill>
                <a:srgbClr val="262636"/>
              </a:solidFill>
              <a:latin typeface="+mj-lt"/>
            </a:endParaRPr>
          </a:p>
          <a:p>
            <a:endParaRPr lang="en-US" sz="2400" dirty="0">
              <a:solidFill>
                <a:srgbClr val="262636"/>
              </a:solidFill>
              <a:latin typeface="+mj-lt"/>
            </a:endParaRPr>
          </a:p>
          <a:p>
            <a:r>
              <a:rPr lang="ru-RU" sz="2400" dirty="0">
                <a:solidFill>
                  <a:srgbClr val="262636"/>
                </a:solidFill>
                <a:latin typeface="+mj-lt"/>
              </a:rPr>
              <a:t>Как видно, обмен между всеми слоями </a:t>
            </a:r>
            <a:r>
              <a:rPr lang="en-US" sz="2400" dirty="0">
                <a:solidFill>
                  <a:srgbClr val="262636"/>
                </a:solidFill>
                <a:latin typeface="+mj-lt"/>
              </a:rPr>
              <a:t>(BE, BL, UI) </a:t>
            </a:r>
            <a:r>
              <a:rPr lang="ru-RU" sz="2400" dirty="0">
                <a:solidFill>
                  <a:srgbClr val="262636"/>
                </a:solidFill>
                <a:latin typeface="+mj-lt"/>
              </a:rPr>
              <a:t>вполне работает, </a:t>
            </a:r>
            <a:r>
              <a:rPr lang="en-US" sz="2400" dirty="0">
                <a:solidFill>
                  <a:srgbClr val="262636"/>
                </a:solidFill>
                <a:latin typeface="+mj-lt"/>
              </a:rPr>
              <a:t>GUI </a:t>
            </a:r>
            <a:r>
              <a:rPr lang="ru-RU" sz="2400" dirty="0">
                <a:solidFill>
                  <a:srgbClr val="262636"/>
                </a:solidFill>
                <a:latin typeface="+mj-lt"/>
              </a:rPr>
              <a:t>подключён как плагин, гонки за данными в журналировании нет за счёт выделения отдельного потока. Да, это </a:t>
            </a:r>
            <a:r>
              <a:rPr lang="en-US" sz="2400" dirty="0" err="1">
                <a:solidFill>
                  <a:srgbClr val="262636"/>
                </a:solidFill>
                <a:latin typeface="+mj-lt"/>
              </a:rPr>
              <a:t>PoC</a:t>
            </a:r>
            <a:r>
              <a:rPr lang="en-US" sz="2400" dirty="0">
                <a:solidFill>
                  <a:srgbClr val="262636"/>
                </a:solidFill>
                <a:latin typeface="+mj-lt"/>
              </a:rPr>
              <a:t>, </a:t>
            </a:r>
            <a:r>
              <a:rPr lang="ru-RU" sz="2400" dirty="0">
                <a:solidFill>
                  <a:srgbClr val="262636"/>
                </a:solidFill>
                <a:latin typeface="+mj-lt"/>
              </a:rPr>
              <a:t>но, да, он работает.</a:t>
            </a:r>
          </a:p>
        </p:txBody>
      </p:sp>
    </p:spTree>
    <p:extLst>
      <p:ext uri="{BB962C8B-B14F-4D97-AF65-F5344CB8AC3E}">
        <p14:creationId xmlns:p14="http://schemas.microsoft.com/office/powerpoint/2010/main" val="38587208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ru-RU" sz="3600" b="1" dirty="0">
                <a:solidFill>
                  <a:schemeClr val="tx2">
                    <a:lumMod val="75000"/>
                  </a:schemeClr>
                </a:solidFill>
              </a:rPr>
              <a:t>Результаты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69836"/>
            <a:ext cx="768667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262636"/>
                </a:solidFill>
                <a:latin typeface="+mj-lt"/>
              </a:rPr>
              <a:t>Понятно, что это лишь концепт преодоления объективных проблем текущих реализаций, однако он закладывает правильное разделение сущностей, отсрочку принятия решений по выбору библиотек вследствие ослабления взаимосвязей между компонентами, ну и вообще это любопытная концепция создания гибких интерфейсов с асинхронным обменом.</a:t>
            </a:r>
          </a:p>
          <a:p>
            <a:endParaRPr lang="ru-RU" sz="2400" dirty="0">
              <a:solidFill>
                <a:srgbClr val="262636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80493462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ru-RU" sz="3600" b="1" dirty="0">
                <a:solidFill>
                  <a:schemeClr val="tx2">
                    <a:lumMod val="75000"/>
                  </a:schemeClr>
                </a:solidFill>
              </a:rPr>
              <a:t>Результаты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69836"/>
            <a:ext cx="768667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262636"/>
                </a:solidFill>
                <a:latin typeface="+mj-lt"/>
              </a:rPr>
              <a:t>Если изложенные изыскания несколько расширят понимание арсенала доступных средств, а также направлений развития – это уже победа.</a:t>
            </a:r>
          </a:p>
          <a:p>
            <a:endParaRPr lang="ru-RU" sz="2400" dirty="0">
              <a:solidFill>
                <a:srgbClr val="262636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828295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овет директоров">
  <a:themeElements>
    <a:clrScheme name="Совет директоров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Совет директоров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овет директоров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724</TotalTime>
  <Words>4169</Words>
  <Application>Microsoft Office PowerPoint</Application>
  <PresentationFormat>Экран (4:3)</PresentationFormat>
  <Paragraphs>657</Paragraphs>
  <Slides>100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100</vt:i4>
      </vt:variant>
    </vt:vector>
  </HeadingPairs>
  <TitlesOfParts>
    <vt:vector size="106" baseType="lpstr">
      <vt:lpstr>Arial</vt:lpstr>
      <vt:lpstr>Calibri</vt:lpstr>
      <vt:lpstr>Century Gothic</vt:lpstr>
      <vt:lpstr>Consolas</vt:lpstr>
      <vt:lpstr>Wingdings 3</vt:lpstr>
      <vt:lpstr>Совет директоров</vt:lpstr>
      <vt:lpstr>Реактивный подход</vt:lpstr>
      <vt:lpstr>О чём это вообще? </vt:lpstr>
      <vt:lpstr>О чём это вообще? </vt:lpstr>
      <vt:lpstr>О чём это вообще? </vt:lpstr>
      <vt:lpstr>О чём это вообще? </vt:lpstr>
      <vt:lpstr>А зачем? </vt:lpstr>
      <vt:lpstr>А зачем? </vt:lpstr>
      <vt:lpstr>А зачем? </vt:lpstr>
      <vt:lpstr>А зачем? </vt:lpstr>
      <vt:lpstr>А зачем? </vt:lpstr>
      <vt:lpstr>А зачем? </vt:lpstr>
      <vt:lpstr>А зачем? </vt:lpstr>
      <vt:lpstr>А зачем? </vt:lpstr>
      <vt:lpstr>Какие альтернативы Qt? </vt:lpstr>
      <vt:lpstr>Какие альтернативы Qt? </vt:lpstr>
      <vt:lpstr>Какие альтернативы Qt? </vt:lpstr>
      <vt:lpstr>Но ведь это только UI? </vt:lpstr>
      <vt:lpstr>Но ведь это только UI? </vt:lpstr>
      <vt:lpstr>Но ведь это только UI? </vt:lpstr>
      <vt:lpstr>Архитектура </vt:lpstr>
      <vt:lpstr>Архитектура </vt:lpstr>
      <vt:lpstr>Архитектура </vt:lpstr>
      <vt:lpstr>Архитектура </vt:lpstr>
      <vt:lpstr>Архитектура </vt:lpstr>
      <vt:lpstr>Архитектура </vt:lpstr>
      <vt:lpstr>Архитектура </vt:lpstr>
      <vt:lpstr>Архитектура </vt:lpstr>
      <vt:lpstr>Архитектура </vt:lpstr>
      <vt:lpstr>Архитектура </vt:lpstr>
      <vt:lpstr>Архитектура </vt:lpstr>
      <vt:lpstr>Реактивное программирование </vt:lpstr>
      <vt:lpstr>Реактивное программирование </vt:lpstr>
      <vt:lpstr>Реактивное программирование </vt:lpstr>
      <vt:lpstr>Реактивное программирование </vt:lpstr>
      <vt:lpstr>Реактивное программирование </vt:lpstr>
      <vt:lpstr>Реактивное программирование </vt:lpstr>
      <vt:lpstr>Реактивное программирование </vt:lpstr>
      <vt:lpstr>Реактивное программирование </vt:lpstr>
      <vt:lpstr>Реактивное программирование </vt:lpstr>
      <vt:lpstr>Реактивное программирование </vt:lpstr>
      <vt:lpstr>RxCpp</vt:lpstr>
      <vt:lpstr>RxCpp</vt:lpstr>
      <vt:lpstr>RxCpp</vt:lpstr>
      <vt:lpstr>RxCpp</vt:lpstr>
      <vt:lpstr>RxCpp</vt:lpstr>
      <vt:lpstr>tirx</vt:lpstr>
      <vt:lpstr>tirx</vt:lpstr>
      <vt:lpstr>tirx</vt:lpstr>
      <vt:lpstr>tirx</vt:lpstr>
      <vt:lpstr>tirx</vt:lpstr>
      <vt:lpstr>tirx</vt:lpstr>
      <vt:lpstr>tirx</vt:lpstr>
      <vt:lpstr>tirx</vt:lpstr>
      <vt:lpstr>tirx</vt:lpstr>
      <vt:lpstr>tirx</vt:lpstr>
      <vt:lpstr>tirx</vt:lpstr>
      <vt:lpstr>tirx</vt:lpstr>
      <vt:lpstr>tirx</vt:lpstr>
      <vt:lpstr>tirx</vt:lpstr>
      <vt:lpstr>tirx</vt:lpstr>
      <vt:lpstr>tirx</vt:lpstr>
      <vt:lpstr>tirx</vt:lpstr>
      <vt:lpstr>tirx</vt:lpstr>
      <vt:lpstr>tirx</vt:lpstr>
      <vt:lpstr>tirx</vt:lpstr>
      <vt:lpstr>tirx</vt:lpstr>
      <vt:lpstr>tirx</vt:lpstr>
      <vt:lpstr>tirx</vt:lpstr>
      <vt:lpstr>tirx</vt:lpstr>
      <vt:lpstr>tirx</vt:lpstr>
      <vt:lpstr>tirx</vt:lpstr>
      <vt:lpstr>tirx</vt:lpstr>
      <vt:lpstr>tirx</vt:lpstr>
      <vt:lpstr>tirx</vt:lpstr>
      <vt:lpstr>tirx</vt:lpstr>
      <vt:lpstr>tirx</vt:lpstr>
      <vt:lpstr>NoesisGUI</vt:lpstr>
      <vt:lpstr>NoesisGUI</vt:lpstr>
      <vt:lpstr>NoesisGUI</vt:lpstr>
      <vt:lpstr>NoesisGUI</vt:lpstr>
      <vt:lpstr>NoesisGUI</vt:lpstr>
      <vt:lpstr>NoesisGUI</vt:lpstr>
      <vt:lpstr>NoesisGUI</vt:lpstr>
      <vt:lpstr>NoesisGUI</vt:lpstr>
      <vt:lpstr>NoesisGUI</vt:lpstr>
      <vt:lpstr>NoesisGUI</vt:lpstr>
      <vt:lpstr>NoesisGUI</vt:lpstr>
      <vt:lpstr>Результаты</vt:lpstr>
      <vt:lpstr>Результаты</vt:lpstr>
      <vt:lpstr>Результаты</vt:lpstr>
      <vt:lpstr>Результаты</vt:lpstr>
      <vt:lpstr>Результаты</vt:lpstr>
      <vt:lpstr>Результаты</vt:lpstr>
      <vt:lpstr>Результаты</vt:lpstr>
      <vt:lpstr>Результаты</vt:lpstr>
      <vt:lpstr>Результаты</vt:lpstr>
      <vt:lpstr>Результаты</vt:lpstr>
      <vt:lpstr>Результаты</vt:lpstr>
      <vt:lpstr>Результаты</vt:lpstr>
      <vt:lpstr>Результаты</vt:lpstr>
    </vt:vector>
  </TitlesOfParts>
  <Company>PJSC "New Engineering Technologies"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presentation</dc:title>
  <dc:creator>Markasian, Pavel (KIEVH)</dc:creator>
  <cp:lastModifiedBy>Serg</cp:lastModifiedBy>
  <cp:revision>80</cp:revision>
  <dcterms:created xsi:type="dcterms:W3CDTF">2016-11-18T14:12:19Z</dcterms:created>
  <dcterms:modified xsi:type="dcterms:W3CDTF">2021-02-14T10:46:55Z</dcterms:modified>
</cp:coreProperties>
</file>