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2"/>
  </p:handoutMasterIdLst>
  <p:sldIdLst>
    <p:sldId id="256" r:id="rId2"/>
    <p:sldId id="261" r:id="rId3"/>
    <p:sldId id="293" r:id="rId4"/>
    <p:sldId id="292" r:id="rId5"/>
    <p:sldId id="291" r:id="rId6"/>
    <p:sldId id="263" r:id="rId7"/>
    <p:sldId id="297" r:id="rId8"/>
    <p:sldId id="295" r:id="rId9"/>
    <p:sldId id="294" r:id="rId10"/>
    <p:sldId id="299" r:id="rId11"/>
    <p:sldId id="298" r:id="rId12"/>
    <p:sldId id="264" r:id="rId13"/>
    <p:sldId id="300" r:id="rId14"/>
    <p:sldId id="265" r:id="rId15"/>
    <p:sldId id="305" r:id="rId16"/>
    <p:sldId id="304" r:id="rId17"/>
    <p:sldId id="267" r:id="rId18"/>
    <p:sldId id="308" r:id="rId19"/>
    <p:sldId id="307" r:id="rId20"/>
    <p:sldId id="266" r:id="rId21"/>
    <p:sldId id="268" r:id="rId22"/>
    <p:sldId id="310" r:id="rId23"/>
    <p:sldId id="309" r:id="rId24"/>
    <p:sldId id="311" r:id="rId25"/>
    <p:sldId id="269" r:id="rId26"/>
    <p:sldId id="312" r:id="rId27"/>
    <p:sldId id="315" r:id="rId28"/>
    <p:sldId id="314" r:id="rId29"/>
    <p:sldId id="313" r:id="rId30"/>
    <p:sldId id="317" r:id="rId31"/>
    <p:sldId id="270" r:id="rId32"/>
    <p:sldId id="320" r:id="rId33"/>
    <p:sldId id="319" r:id="rId34"/>
    <p:sldId id="322" r:id="rId35"/>
    <p:sldId id="318" r:id="rId36"/>
    <p:sldId id="321" r:id="rId37"/>
    <p:sldId id="372" r:id="rId38"/>
    <p:sldId id="271" r:id="rId39"/>
    <p:sldId id="324" r:id="rId40"/>
    <p:sldId id="323" r:id="rId41"/>
    <p:sldId id="272" r:id="rId42"/>
    <p:sldId id="325" r:id="rId43"/>
    <p:sldId id="330" r:id="rId44"/>
    <p:sldId id="329" r:id="rId45"/>
    <p:sldId id="328" r:id="rId46"/>
    <p:sldId id="273" r:id="rId47"/>
    <p:sldId id="331" r:id="rId48"/>
    <p:sldId id="335" r:id="rId49"/>
    <p:sldId id="334" r:id="rId50"/>
    <p:sldId id="333" r:id="rId51"/>
    <p:sldId id="332" r:id="rId52"/>
    <p:sldId id="274" r:id="rId53"/>
    <p:sldId id="337" r:id="rId54"/>
    <p:sldId id="338" r:id="rId55"/>
    <p:sldId id="275" r:id="rId56"/>
    <p:sldId id="342" r:id="rId57"/>
    <p:sldId id="341" r:id="rId58"/>
    <p:sldId id="340" r:id="rId59"/>
    <p:sldId id="339" r:id="rId60"/>
    <p:sldId id="276" r:id="rId61"/>
    <p:sldId id="343" r:id="rId62"/>
    <p:sldId id="346" r:id="rId63"/>
    <p:sldId id="345" r:id="rId64"/>
    <p:sldId id="373" r:id="rId65"/>
    <p:sldId id="375" r:id="rId66"/>
    <p:sldId id="347" r:id="rId67"/>
    <p:sldId id="351" r:id="rId68"/>
    <p:sldId id="350" r:id="rId69"/>
    <p:sldId id="349" r:id="rId70"/>
    <p:sldId id="348" r:id="rId71"/>
    <p:sldId id="352" r:id="rId72"/>
    <p:sldId id="278" r:id="rId73"/>
    <p:sldId id="354" r:id="rId74"/>
    <p:sldId id="353" r:id="rId75"/>
    <p:sldId id="374" r:id="rId76"/>
    <p:sldId id="368" r:id="rId77"/>
    <p:sldId id="279" r:id="rId78"/>
    <p:sldId id="357" r:id="rId79"/>
    <p:sldId id="356" r:id="rId80"/>
    <p:sldId id="355" r:id="rId81"/>
    <p:sldId id="280" r:id="rId82"/>
    <p:sldId id="360" r:id="rId83"/>
    <p:sldId id="359" r:id="rId84"/>
    <p:sldId id="358" r:id="rId85"/>
    <p:sldId id="281" r:id="rId86"/>
    <p:sldId id="376" r:id="rId87"/>
    <p:sldId id="288" r:id="rId88"/>
    <p:sldId id="283" r:id="rId89"/>
    <p:sldId id="284" r:id="rId90"/>
    <p:sldId id="364" r:id="rId91"/>
    <p:sldId id="363" r:id="rId92"/>
    <p:sldId id="362" r:id="rId93"/>
    <p:sldId id="361" r:id="rId94"/>
    <p:sldId id="285" r:id="rId95"/>
    <p:sldId id="367" r:id="rId96"/>
    <p:sldId id="366" r:id="rId97"/>
    <p:sldId id="365" r:id="rId98"/>
    <p:sldId id="369" r:id="rId99"/>
    <p:sldId id="377" r:id="rId100"/>
    <p:sldId id="378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36"/>
    <a:srgbClr val="372532"/>
    <a:srgbClr val="9E9E9E"/>
    <a:srgbClr val="332319"/>
    <a:srgbClr val="173A8D"/>
    <a:srgbClr val="003374"/>
    <a:srgbClr val="C9A093"/>
    <a:srgbClr val="F1F1F1"/>
    <a:srgbClr val="385592"/>
    <a:srgbClr val="3A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268FB62-2703-4635-A669-7388350E86E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25426" y="2474398"/>
            <a:ext cx="5413449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Реактивный подход</a:t>
            </a: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Находится вне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5100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Если изложенные изыскания несколько расширят понимание арсенала доступных средств, а также направлений развития – это уже победа.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5145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Находится вне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4. Расползся по всему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84575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6. Есть определённые проблемы, связанные с графикой – запрятанный цикл перерисовок, трудности со скинами.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9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6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Оптимизированные фреймворки отправляют на </a:t>
            </a:r>
            <a:r>
              <a:rPr lang="en-US" sz="2400" dirty="0">
                <a:solidFill>
                  <a:srgbClr val="262636"/>
                </a:solidFill>
              </a:rPr>
              <a:t>GPU </a:t>
            </a:r>
            <a:r>
              <a:rPr lang="ru-RU" sz="2400" dirty="0">
                <a:solidFill>
                  <a:srgbClr val="262636"/>
                </a:solidFill>
              </a:rPr>
              <a:t>оптимизированные данные и позволяют 	оптимизированно рисовать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с 	немыслимыми скоростями (поэтому часто 		используется в играх)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2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3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7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О-о-о, разговоры об архитектуре…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носит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A8B54CB2-2CD1-4E83-9355-637B29FD9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4483354"/>
            <a:ext cx="3095625" cy="17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54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8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	отслеживание стабильности 				компонентов, </a:t>
            </a:r>
            <a:r>
              <a:rPr lang="en-US" sz="2400" dirty="0">
                <a:solidFill>
                  <a:srgbClr val="262636"/>
                </a:solidFill>
              </a:rPr>
              <a:t>dependency-inversion</a:t>
            </a:r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</p:txBody>
      </p:sp>
    </p:spTree>
    <p:extLst>
      <p:ext uri="{BB962C8B-B14F-4D97-AF65-F5344CB8AC3E}">
        <p14:creationId xmlns:p14="http://schemas.microsoft.com/office/powerpoint/2010/main" val="415012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96900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21162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2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3179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Обмен данными через интерфейсы – это хорошо. А как бы сделать так, чтобы было асинхронно, удобно, ну и вообще 21 век на дворе…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0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58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</p:txBody>
      </p:sp>
    </p:spTree>
    <p:extLst>
      <p:ext uri="{BB962C8B-B14F-4D97-AF65-F5344CB8AC3E}">
        <p14:creationId xmlns:p14="http://schemas.microsoft.com/office/powerpoint/2010/main" val="365689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21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rgbClr val="262636"/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2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rgbClr val="262636"/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43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rgbClr val="262636"/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текст, внутренний, монитор, телевидение&#10;&#10;Автоматически созданное описание">
            <a:extLst>
              <a:ext uri="{FF2B5EF4-FFF2-40B4-BE49-F238E27FC236}">
                <a16:creationId xmlns:a16="http://schemas.microsoft.com/office/drawing/2014/main" id="{6C9E7007-AE7B-4DF4-9623-AA64EFFCD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99" y="4240389"/>
            <a:ext cx="3231751" cy="20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8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16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Подписка – </a:t>
            </a:r>
            <a:r>
              <a:rPr lang="en-US" sz="2400" dirty="0">
                <a:solidFill>
                  <a:srgbClr val="262636"/>
                </a:solidFill>
              </a:rPr>
              <a:t>callable, </a:t>
            </a:r>
            <a:r>
              <a:rPr lang="ru-RU" sz="2400" dirty="0">
                <a:solidFill>
                  <a:srgbClr val="262636"/>
                </a:solidFill>
              </a:rPr>
              <a:t>который что-то делает с поступающими данными: пишет в файл, реагирует на щелчок мыши, обновляет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7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</a:t>
            </a:r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7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Подписка – </a:t>
            </a:r>
            <a:r>
              <a:rPr lang="en-US" sz="2400" dirty="0">
                <a:solidFill>
                  <a:srgbClr val="262636"/>
                </a:solidFill>
              </a:rPr>
              <a:t>callable, </a:t>
            </a:r>
            <a:r>
              <a:rPr lang="ru-RU" sz="2400" dirty="0">
                <a:solidFill>
                  <a:srgbClr val="262636"/>
                </a:solidFill>
              </a:rPr>
              <a:t>который что-то делает с поступающими данными: пишет в файл, реагирует на щелчок мыши, обновляет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А что такое есть в с++ для реализации парадигмы реактивного программирования?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44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65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</p:txBody>
      </p:sp>
    </p:spTree>
    <p:extLst>
      <p:ext uri="{BB962C8B-B14F-4D97-AF65-F5344CB8AC3E}">
        <p14:creationId xmlns:p14="http://schemas.microsoft.com/office/powerpoint/2010/main" val="3849700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</p:txBody>
      </p:sp>
    </p:spTree>
    <p:extLst>
      <p:ext uri="{BB962C8B-B14F-4D97-AF65-F5344CB8AC3E}">
        <p14:creationId xmlns:p14="http://schemas.microsoft.com/office/powerpoint/2010/main" val="778889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69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Многопоточная модель заимствована из 	</a:t>
            </a:r>
            <a:r>
              <a:rPr lang="en-US" sz="2400" dirty="0">
                <a:solidFill>
                  <a:srgbClr val="262636"/>
                </a:solidFill>
              </a:rPr>
              <a:t>Java, </a:t>
            </a:r>
            <a:r>
              <a:rPr lang="ru-RU" sz="2400" dirty="0">
                <a:solidFill>
                  <a:srgbClr val="262636"/>
                </a:solidFill>
              </a:rPr>
              <a:t>и это сильно дезориентирует и 	ограничивает</a:t>
            </a:r>
          </a:p>
        </p:txBody>
      </p:sp>
    </p:spTree>
    <p:extLst>
      <p:ext uri="{BB962C8B-B14F-4D97-AF65-F5344CB8AC3E}">
        <p14:creationId xmlns:p14="http://schemas.microsoft.com/office/powerpoint/2010/main" val="3962420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5649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1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15970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1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Нет, конечно, информация</a:t>
            </a:r>
          </a:p>
          <a:p>
            <a:r>
              <a:rPr lang="ru-RU" sz="2400" dirty="0"/>
              <a:t>	к размышлению и на светлое</a:t>
            </a:r>
          </a:p>
          <a:p>
            <a:r>
              <a:rPr lang="ru-RU" sz="2400" dirty="0"/>
              <a:t>	будущее других проектов. Поехали</a:t>
            </a:r>
            <a:r>
              <a:rPr lang="en-US" sz="2400" dirty="0"/>
              <a:t>!</a:t>
            </a:r>
            <a:endParaRPr lang="ru-RU" sz="2400" dirty="0"/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2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958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4. </a:t>
            </a:r>
            <a:r>
              <a:rPr lang="en-US" sz="2400" dirty="0">
                <a:solidFill>
                  <a:srgbClr val="262636"/>
                </a:solidFill>
              </a:rPr>
              <a:t>All hail functional programming! </a:t>
            </a:r>
            <a:r>
              <a:rPr lang="ru-RU" sz="2400" dirty="0">
                <a:solidFill>
                  <a:srgbClr val="262636"/>
                </a:solidFill>
              </a:rPr>
              <a:t>Реализована поддержка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на поток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82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9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  …я еще и вышивать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							могу…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5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03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76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subscription_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	write(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format_log_record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subscription_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	write(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format_log_record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30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subscription_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	write(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format_log_record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Кстати, можно и без лямбд - объектом класса, реализующим функции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on_next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on_end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on_error</a:t>
            </a:r>
            <a:r>
              <a:rPr lang="en-US" sz="2400" dirty="0">
                <a:solidFill>
                  <a:srgbClr val="262636"/>
                </a:solidFill>
              </a:rPr>
              <a:t> (</a:t>
            </a:r>
            <a:r>
              <a:rPr lang="ru-RU" sz="2400" dirty="0">
                <a:solidFill>
                  <a:srgbClr val="262636"/>
                </a:solidFill>
              </a:rPr>
              <a:t>для повышения читаемости кода</a:t>
            </a:r>
            <a:r>
              <a:rPr lang="en-US" sz="2400" dirty="0">
                <a:solidFill>
                  <a:srgbClr val="262636"/>
                </a:solidFill>
              </a:rPr>
              <a:t>)</a:t>
            </a:r>
            <a:endParaRPr lang="ru-RU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5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5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0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3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 err="1">
                <a:solidFill>
                  <a:srgbClr val="262636"/>
                </a:solidFill>
              </a:rPr>
              <a:t>Т.о</a:t>
            </a:r>
            <a:r>
              <a:rPr lang="ru-RU" sz="2400" dirty="0">
                <a:solidFill>
                  <a:srgbClr val="262636"/>
                </a:solidFill>
              </a:rPr>
              <a:t>. можно навешивать на поток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функции обработки и формировать 			      новые потоки.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17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наблюдатель…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 err="1">
                <a:solidFill>
                  <a:srgbClr val="262636"/>
                </a:solidFill>
              </a:rPr>
              <a:t>Т.о</a:t>
            </a:r>
            <a:r>
              <a:rPr lang="ru-RU" sz="2400" dirty="0">
                <a:solidFill>
                  <a:srgbClr val="262636"/>
                </a:solidFill>
              </a:rPr>
              <a:t>. можно навешивать на поток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функции обработки и формировать 			      новые потоки.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И можно делать потоки из чего угодно.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62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750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984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</p:txBody>
      </p:sp>
    </p:spTree>
    <p:extLst>
      <p:ext uri="{BB962C8B-B14F-4D97-AF65-F5344CB8AC3E}">
        <p14:creationId xmlns:p14="http://schemas.microsoft.com/office/powerpoint/2010/main" val="3731806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9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66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42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Конечно, можно выполнять функции </a:t>
            </a:r>
            <a:r>
              <a:rPr lang="en-US" sz="2400" dirty="0">
                <a:solidFill>
                  <a:srgbClr val="262636"/>
                </a:solidFill>
              </a:rPr>
              <a:t>			          </a:t>
            </a:r>
            <a:r>
              <a:rPr lang="ru-RU" sz="2400" dirty="0">
                <a:solidFill>
                  <a:srgbClr val="262636"/>
                </a:solidFill>
              </a:rPr>
              <a:t>подписчика в текущем потоке.</a:t>
            </a:r>
          </a:p>
        </p:txBody>
      </p:sp>
    </p:spTree>
    <p:extLst>
      <p:ext uri="{BB962C8B-B14F-4D97-AF65-F5344CB8AC3E}">
        <p14:creationId xmlns:p14="http://schemas.microsoft.com/office/powerpoint/2010/main" val="37924201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07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833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33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9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Здесь поможет</a:t>
            </a: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RunLoopExecutor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800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26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9096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Удобный и понятный механизм обработки событий. Обработаем выбор пункта списка:</a:t>
            </a:r>
          </a:p>
          <a:p>
            <a:r>
              <a:rPr lang="ru-RU" sz="2400" dirty="0">
                <a:solidFill>
                  <a:srgbClr val="262636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skin_combo_box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_-&gt;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+= [this]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BaseComponent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sender, const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SelectionChangedEventArgs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 e)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OnSkinSelected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(sender, e);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78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373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4118735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полноправных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471490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полноправных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Лучший в своём классе редактор интерфейсов </a:t>
            </a:r>
            <a:r>
              <a:rPr lang="en-US" sz="2400" dirty="0">
                <a:solidFill>
                  <a:srgbClr val="262636"/>
                </a:solidFill>
              </a:rPr>
              <a:t>Microsoft Blend </a:t>
            </a:r>
            <a:r>
              <a:rPr lang="ru-RU" sz="2400" dirty="0">
                <a:solidFill>
                  <a:srgbClr val="262636"/>
                </a:solidFill>
              </a:rPr>
              <a:t>никого не оставит равнодушным.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070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8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			</a:t>
            </a:r>
            <a:r>
              <a:rPr lang="ru-RU" sz="2400" dirty="0">
                <a:solidFill>
                  <a:srgbClr val="262636"/>
                </a:solidFill>
              </a:rPr>
              <a:t>	Богатый набор компонентов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FBE556-5F76-407E-A245-20970DBE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4" y="2416402"/>
            <a:ext cx="2324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78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ещё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это проверенное боевое решение, и легко встраивается во всё, что только можно</a:t>
            </a:r>
            <a:r>
              <a:rPr lang="en-US" sz="2400" dirty="0">
                <a:solidFill>
                  <a:srgbClr val="262636"/>
                </a:solidFill>
              </a:rPr>
              <a:t>. OpenGL, DirectX, </a:t>
            </a:r>
            <a:r>
              <a:rPr lang="ru-RU" sz="2400" dirty="0">
                <a:solidFill>
                  <a:srgbClr val="262636"/>
                </a:solidFill>
              </a:rPr>
              <a:t>всевозможные игровые движки…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836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Сочетая архитектурные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приёмы, и используя библиотеки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, удалось на скорую руку сделать </a:t>
            </a:r>
            <a:r>
              <a:rPr lang="en-US" sz="2400" dirty="0">
                <a:solidFill>
                  <a:srgbClr val="262636"/>
                </a:solidFill>
              </a:rPr>
              <a:t>Proof-Of-Concept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49412-CDEF-4E61-BEA2-9FF29373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01" y="2670164"/>
            <a:ext cx="4707549" cy="3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97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1538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54967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558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</p:txBody>
      </p:sp>
    </p:spTree>
    <p:extLst>
      <p:ext uri="{BB962C8B-B14F-4D97-AF65-F5344CB8AC3E}">
        <p14:creationId xmlns:p14="http://schemas.microsoft.com/office/powerpoint/2010/main" val="23712986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381425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  <a:p>
            <a:r>
              <a:rPr lang="en-US" sz="2400" dirty="0">
                <a:solidFill>
                  <a:srgbClr val="262636"/>
                </a:solidFill>
              </a:rPr>
              <a:t>2. </a:t>
            </a:r>
            <a:r>
              <a:rPr lang="ru-RU" sz="2400" dirty="0">
                <a:solidFill>
                  <a:srgbClr val="262636"/>
                </a:solidFill>
              </a:rPr>
              <a:t>Источник записей в лог из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  <a:r>
              <a:rPr lang="ru-RU" sz="2400" dirty="0">
                <a:solidFill>
                  <a:srgbClr val="262636"/>
                </a:solidFill>
              </a:rPr>
              <a:t>, и подписчик в компоненте журналирования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866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42430018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04759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278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Как видно, обмен между всеми слоями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(BE, BL, UI)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вполне работает,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GUI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подключён как плагин, гонки за данными в журналировании нет за счёт выделения отдельного потока. Да, это </a:t>
            </a:r>
            <a:r>
              <a:rPr lang="en-US" sz="2400" dirty="0" err="1">
                <a:solidFill>
                  <a:srgbClr val="262636"/>
                </a:solidFill>
                <a:latin typeface="+mj-lt"/>
              </a:rPr>
              <a:t>PoC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,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но, да, он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385872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 правильное разделение сущностей, отсрочку принятия решений по выбору библиотек вследствие ослабления взаимосвязей между компонентами, ну и вообще это любопытная концепция создания гибких интерфейсов с асинхронным обменом.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04934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Если изложенные изыскания несколько расширят понимание арсенала доступных средств, а также направлений развития – это уже победа.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829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724</TotalTime>
  <Words>4163</Words>
  <Application>Microsoft Office PowerPoint</Application>
  <PresentationFormat>Экран (4:3)</PresentationFormat>
  <Paragraphs>657</Paragraphs>
  <Slides>100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Century Gothic</vt:lpstr>
      <vt:lpstr>Consolas</vt:lpstr>
      <vt:lpstr>Wingdings 3</vt:lpstr>
      <vt:lpstr>Совет директоров</vt:lpstr>
      <vt:lpstr>Реактивный подход</vt:lpstr>
      <vt:lpstr>О чём это вообще? </vt:lpstr>
      <vt:lpstr>О чём это вообще? </vt:lpstr>
      <vt:lpstr>О чём это вообще? </vt:lpstr>
      <vt:lpstr>О чём это вообще?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Какие альтернативы Qt? </vt:lpstr>
      <vt:lpstr>Какие альтернативы Qt? </vt:lpstr>
      <vt:lpstr>Какие альтернативы Qt? </vt:lpstr>
      <vt:lpstr>Но ведь это только UI? </vt:lpstr>
      <vt:lpstr>Но ведь это только UI? </vt:lpstr>
      <vt:lpstr>Но ведь это только UI?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RxCpp</vt:lpstr>
      <vt:lpstr>RxCpp</vt:lpstr>
      <vt:lpstr>RxCpp</vt:lpstr>
      <vt:lpstr>RxCpp</vt:lpstr>
      <vt:lpstr>RxCpp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Serg</cp:lastModifiedBy>
  <cp:revision>79</cp:revision>
  <dcterms:created xsi:type="dcterms:W3CDTF">2016-11-18T14:12:19Z</dcterms:created>
  <dcterms:modified xsi:type="dcterms:W3CDTF">2021-02-14T09:19:54Z</dcterms:modified>
</cp:coreProperties>
</file>