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presProps.xml" ContentType="application/vnd.openxmlformats-officedocument.presentationml.presPro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3A011BC-205E-4566-AD22-29BFBBC17208}"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809FAC4-03F2-4F8B-AF48-6B8C76A267F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A35B525-0383-4D79-95F5-5F9CCE1DC012}"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90A5E8E-13FB-4757-A3C0-D1AA0F8238D5}"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AC6DBBE-6F79-494C-A411-02BC236DF6D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EF648FE-5A93-490A-A03D-E90A79F7DCA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A9099E3-B8BE-4145-8F3D-15EF35F63064}"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D2806A4-884A-41BB-9520-2CBEAB3A2AA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ABCB6B0-01C9-4AD6-9DC1-2490CA40B74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47594CA-EC62-4602-A5BC-3390FF2F199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9EA761E-45B8-491B-A9C3-8A33BCB9C0F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7094339-5855-4FE9-ACDC-43125FE60AD3}"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6AF92839-6F88-499A-BBDF-301BDAD6ED3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6.png"/><Relationship Id="rId9"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4.png"/><Relationship Id="rId8"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8.png"/><Relationship Id="rId3" Type="http://schemas.openxmlformats.org/officeDocument/2006/relationships/image" Target="../media/image8.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1" lang="en-US" sz="4400" spc="-1" strike="noStrike">
                <a:solidFill>
                  <a:srgbClr val="000000"/>
                </a:solidFill>
                <a:latin typeface="Arial"/>
                <a:ea typeface="Microsoft YaHei"/>
              </a:rPr>
              <a:t>UCD based Implementation</a:t>
            </a:r>
            <a:endParaRPr b="0" lang="en-US" sz="4400" spc="-1" strike="noStrike">
              <a:solidFill>
                <a:srgbClr val="000000"/>
              </a:solidFill>
              <a:latin typeface="Arial"/>
            </a:endParaRPr>
          </a:p>
        </p:txBody>
      </p:sp>
      <p:sp>
        <p:nvSpPr>
          <p:cNvPr id="42" name=""/>
          <p:cNvSpPr/>
          <p:nvPr/>
        </p:nvSpPr>
        <p:spPr>
          <a:xfrm>
            <a:off x="4800600" y="1371240"/>
            <a:ext cx="3657600" cy="3429360"/>
          </a:xfrm>
          <a:prstGeom prst="roundRect">
            <a:avLst>
              <a:gd name="adj" fmla="val 16667"/>
            </a:avLst>
          </a:prstGeom>
          <a:solidFill>
            <a:srgbClr val="ffffff"/>
          </a:solidFill>
          <a:ln cap="rnd" w="36720">
            <a:solidFill>
              <a:srgbClr val="000000"/>
            </a:solidFill>
            <a:prstDash val="sysDot"/>
            <a:round/>
          </a:ln>
        </p:spPr>
        <p:style>
          <a:lnRef idx="0"/>
          <a:fillRef idx="0"/>
          <a:effectRef idx="0"/>
          <a:fontRef idx="minor"/>
        </p:style>
        <p:txBody>
          <a:bodyPr lIns="108360" rIns="108360" tIns="63360" bIns="63360" anchor="ctr">
            <a:noAutofit/>
          </a:bodyPr>
          <a:p>
            <a:endParaRPr b="0" lang="en-US" sz="1800" spc="-1" strike="noStrike">
              <a:solidFill>
                <a:srgbClr val="000000"/>
              </a:solidFill>
              <a:latin typeface="Arial"/>
            </a:endParaRPr>
          </a:p>
        </p:txBody>
      </p:sp>
      <p:grpSp>
        <p:nvGrpSpPr>
          <p:cNvPr id="43" name=""/>
          <p:cNvGrpSpPr/>
          <p:nvPr/>
        </p:nvGrpSpPr>
        <p:grpSpPr>
          <a:xfrm>
            <a:off x="6557040" y="1521360"/>
            <a:ext cx="1901160" cy="2365560"/>
            <a:chOff x="6557040" y="1521360"/>
            <a:chExt cx="1901160" cy="2365560"/>
          </a:xfrm>
        </p:grpSpPr>
        <p:pic>
          <p:nvPicPr>
            <p:cNvPr id="44" name="" descr=""/>
            <p:cNvPicPr/>
            <p:nvPr/>
          </p:nvPicPr>
          <p:blipFill>
            <a:blip r:embed="rId1"/>
            <a:stretch/>
          </p:blipFill>
          <p:spPr>
            <a:xfrm>
              <a:off x="6557040" y="1521360"/>
              <a:ext cx="502920" cy="511920"/>
            </a:xfrm>
            <a:prstGeom prst="rect">
              <a:avLst/>
            </a:prstGeom>
            <a:ln w="0">
              <a:noFill/>
            </a:ln>
          </p:spPr>
        </p:pic>
        <p:pic>
          <p:nvPicPr>
            <p:cNvPr id="45" name="" descr=""/>
            <p:cNvPicPr/>
            <p:nvPr/>
          </p:nvPicPr>
          <p:blipFill>
            <a:blip r:embed="rId2"/>
            <a:stretch/>
          </p:blipFill>
          <p:spPr>
            <a:xfrm>
              <a:off x="6563520" y="2057760"/>
              <a:ext cx="502920" cy="493920"/>
            </a:xfrm>
            <a:prstGeom prst="rect">
              <a:avLst/>
            </a:prstGeom>
            <a:ln w="0">
              <a:noFill/>
            </a:ln>
          </p:spPr>
        </p:pic>
        <p:sp>
          <p:nvSpPr>
            <p:cNvPr id="46" name=""/>
            <p:cNvSpPr txBox="1"/>
            <p:nvPr/>
          </p:nvSpPr>
          <p:spPr>
            <a:xfrm>
              <a:off x="7086240" y="1600560"/>
              <a:ext cx="1371960" cy="457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Event Log</a:t>
              </a:r>
              <a:endParaRPr b="0" lang="en-US" sz="1800" spc="-1" strike="noStrike">
                <a:solidFill>
                  <a:srgbClr val="000000"/>
                </a:solidFill>
                <a:latin typeface="Arial"/>
              </a:endParaRPr>
            </a:p>
          </p:txBody>
        </p:sp>
        <p:sp>
          <p:nvSpPr>
            <p:cNvPr id="47" name=""/>
            <p:cNvSpPr txBox="1"/>
            <p:nvPr/>
          </p:nvSpPr>
          <p:spPr>
            <a:xfrm>
              <a:off x="7086240" y="2057760"/>
              <a:ext cx="137196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Scheduled Tasks</a:t>
              </a:r>
              <a:endParaRPr b="0" lang="en-US" sz="1800" spc="-1" strike="noStrike">
                <a:solidFill>
                  <a:srgbClr val="000000"/>
                </a:solidFill>
                <a:latin typeface="Arial"/>
              </a:endParaRPr>
            </a:p>
          </p:txBody>
        </p:sp>
        <p:pic>
          <p:nvPicPr>
            <p:cNvPr id="48" name="" descr=""/>
            <p:cNvPicPr/>
            <p:nvPr/>
          </p:nvPicPr>
          <p:blipFill>
            <a:blip r:embed="rId3"/>
            <a:stretch/>
          </p:blipFill>
          <p:spPr>
            <a:xfrm rot="6000">
              <a:off x="6604560" y="2743920"/>
              <a:ext cx="420120" cy="428040"/>
            </a:xfrm>
            <a:prstGeom prst="rect">
              <a:avLst/>
            </a:prstGeom>
            <a:ln w="0">
              <a:noFill/>
            </a:ln>
          </p:spPr>
        </p:pic>
        <p:pic>
          <p:nvPicPr>
            <p:cNvPr id="49" name="" descr=""/>
            <p:cNvPicPr/>
            <p:nvPr/>
          </p:nvPicPr>
          <p:blipFill>
            <a:blip r:embed="rId4"/>
            <a:stretch/>
          </p:blipFill>
          <p:spPr>
            <a:xfrm>
              <a:off x="6583320" y="3347280"/>
              <a:ext cx="502920" cy="539640"/>
            </a:xfrm>
            <a:prstGeom prst="rect">
              <a:avLst/>
            </a:prstGeom>
            <a:ln w="0">
              <a:noFill/>
            </a:ln>
          </p:spPr>
        </p:pic>
        <p:sp>
          <p:nvSpPr>
            <p:cNvPr id="50" name=""/>
            <p:cNvSpPr txBox="1"/>
            <p:nvPr/>
          </p:nvSpPr>
          <p:spPr>
            <a:xfrm>
              <a:off x="7086240" y="3429720"/>
              <a:ext cx="1371960" cy="457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Misc. Files</a:t>
              </a:r>
              <a:endParaRPr b="0" lang="en-US" sz="1800" spc="-1" strike="noStrike">
                <a:solidFill>
                  <a:srgbClr val="000000"/>
                </a:solidFill>
                <a:latin typeface="Arial"/>
              </a:endParaRPr>
            </a:p>
          </p:txBody>
        </p:sp>
        <p:sp>
          <p:nvSpPr>
            <p:cNvPr id="51" name=""/>
            <p:cNvSpPr txBox="1"/>
            <p:nvPr/>
          </p:nvSpPr>
          <p:spPr>
            <a:xfrm>
              <a:off x="7086240" y="2058120"/>
              <a:ext cx="137196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Scheduled Tasks</a:t>
              </a:r>
              <a:endParaRPr b="0" lang="en-US" sz="1800" spc="-1" strike="noStrike">
                <a:solidFill>
                  <a:srgbClr val="000000"/>
                </a:solidFill>
                <a:latin typeface="Arial"/>
              </a:endParaRPr>
            </a:p>
          </p:txBody>
        </p:sp>
        <p:sp>
          <p:nvSpPr>
            <p:cNvPr id="52" name=""/>
            <p:cNvSpPr txBox="1"/>
            <p:nvPr/>
          </p:nvSpPr>
          <p:spPr>
            <a:xfrm>
              <a:off x="7086240" y="2660400"/>
              <a:ext cx="1371960" cy="602640"/>
            </a:xfrm>
            <a:prstGeom prst="rect">
              <a:avLst/>
            </a:prstGeom>
            <a:noFill/>
            <a:ln w="0">
              <a:noFill/>
            </a:ln>
          </p:spPr>
          <p:txBody>
            <a:bodyPr lIns="90000" rIns="90000" tIns="45000" bIns="45000" anchor="t">
              <a:noAutofit/>
            </a:bodyPr>
            <a:p>
              <a:r>
                <a:rPr b="0" lang="en-US" sz="1800" spc="-1" strike="noStrike">
                  <a:solidFill>
                    <a:srgbClr val="000000"/>
                  </a:solidFill>
                  <a:latin typeface="Arial"/>
                </a:rPr>
                <a:t>Windows Service</a:t>
              </a:r>
              <a:endParaRPr b="0" lang="en-US" sz="1800" spc="-1" strike="noStrike">
                <a:solidFill>
                  <a:srgbClr val="000000"/>
                </a:solidFill>
                <a:latin typeface="Arial"/>
              </a:endParaRPr>
            </a:p>
          </p:txBody>
        </p:sp>
      </p:grpSp>
      <p:sp>
        <p:nvSpPr>
          <p:cNvPr id="53" name=""/>
          <p:cNvSpPr/>
          <p:nvPr/>
        </p:nvSpPr>
        <p:spPr>
          <a:xfrm>
            <a:off x="1143000" y="1172520"/>
            <a:ext cx="2743200" cy="1799280"/>
          </a:xfrm>
          <a:prstGeom prst="roundRect">
            <a:avLst>
              <a:gd name="adj" fmla="val 16667"/>
            </a:avLst>
          </a:prstGeom>
          <a:solidFill>
            <a:srgbClr val="ffffff"/>
          </a:solidFill>
          <a:ln cap="rnd" w="36720">
            <a:solidFill>
              <a:srgbClr val="000000"/>
            </a:solidFill>
            <a:prstDash val="sysDot"/>
            <a:round/>
          </a:ln>
        </p:spPr>
        <p:style>
          <a:lnRef idx="0"/>
          <a:fillRef idx="0"/>
          <a:effectRef idx="0"/>
          <a:fontRef idx="minor"/>
        </p:style>
        <p:txBody>
          <a:bodyPr lIns="108360" rIns="108360" tIns="63360" bIns="63360" anchor="ctr">
            <a:noAutofit/>
          </a:bodyPr>
          <a:p>
            <a:endParaRPr b="0" lang="en-US" sz="1800" spc="-1" strike="noStrike">
              <a:solidFill>
                <a:srgbClr val="000000"/>
              </a:solidFill>
              <a:latin typeface="Arial"/>
            </a:endParaRPr>
          </a:p>
        </p:txBody>
      </p:sp>
      <p:pic>
        <p:nvPicPr>
          <p:cNvPr id="54" name="" descr=""/>
          <p:cNvPicPr/>
          <p:nvPr/>
        </p:nvPicPr>
        <p:blipFill>
          <a:blip r:embed="rId5"/>
          <a:stretch/>
        </p:blipFill>
        <p:spPr>
          <a:xfrm>
            <a:off x="1371600" y="1325880"/>
            <a:ext cx="685800" cy="502920"/>
          </a:xfrm>
          <a:prstGeom prst="rect">
            <a:avLst/>
          </a:prstGeom>
          <a:ln w="0">
            <a:noFill/>
          </a:ln>
        </p:spPr>
      </p:pic>
      <p:grpSp>
        <p:nvGrpSpPr>
          <p:cNvPr id="55" name=""/>
          <p:cNvGrpSpPr/>
          <p:nvPr/>
        </p:nvGrpSpPr>
        <p:grpSpPr>
          <a:xfrm>
            <a:off x="5029200" y="1828800"/>
            <a:ext cx="1143000" cy="685800"/>
            <a:chOff x="5029200" y="1828800"/>
            <a:chExt cx="1143000" cy="685800"/>
          </a:xfrm>
        </p:grpSpPr>
        <p:pic>
          <p:nvPicPr>
            <p:cNvPr id="56" name="" descr=""/>
            <p:cNvPicPr/>
            <p:nvPr/>
          </p:nvPicPr>
          <p:blipFill>
            <a:blip r:embed="rId6"/>
            <a:stretch/>
          </p:blipFill>
          <p:spPr>
            <a:xfrm>
              <a:off x="5029200" y="1828800"/>
              <a:ext cx="685800" cy="502920"/>
            </a:xfrm>
            <a:prstGeom prst="rect">
              <a:avLst/>
            </a:prstGeom>
            <a:ln w="0">
              <a:noFill/>
            </a:ln>
          </p:spPr>
        </p:pic>
        <p:sp>
          <p:nvSpPr>
            <p:cNvPr id="57" name=""/>
            <p:cNvSpPr/>
            <p:nvPr/>
          </p:nvSpPr>
          <p:spPr>
            <a:xfrm>
              <a:off x="5029200" y="1828800"/>
              <a:ext cx="1143000" cy="685800"/>
            </a:xfrm>
            <a:prstGeom prst="rect">
              <a:avLst/>
            </a:prstGeom>
            <a:noFill/>
            <a:ln cap="rnd" w="36720">
              <a:solidFill>
                <a:srgbClr val="000000"/>
              </a:solidFill>
              <a:prstDash val="sysDot"/>
              <a:round/>
            </a:ln>
          </p:spPr>
          <p:style>
            <a:lnRef idx="0"/>
            <a:fillRef idx="0"/>
            <a:effectRef idx="0"/>
            <a:fontRef idx="minor"/>
          </p:style>
          <p:txBody>
            <a:bodyPr lIns="108360" rIns="108360" tIns="63360" bIns="63360" anchor="ctr">
              <a:noAutofit/>
            </a:bodyPr>
            <a:p>
              <a:endParaRPr b="0" lang="en-US" sz="1800" spc="-1" strike="noStrike">
                <a:solidFill>
                  <a:srgbClr val="000000"/>
                </a:solidFill>
                <a:latin typeface="Arial"/>
              </a:endParaRPr>
            </a:p>
          </p:txBody>
        </p:sp>
      </p:grpSp>
      <p:pic>
        <p:nvPicPr>
          <p:cNvPr id="58" name="" descr=""/>
          <p:cNvPicPr/>
          <p:nvPr/>
        </p:nvPicPr>
        <p:blipFill>
          <a:blip r:embed="rId7"/>
          <a:stretch/>
        </p:blipFill>
        <p:spPr>
          <a:xfrm>
            <a:off x="1371600" y="2057400"/>
            <a:ext cx="502920" cy="658440"/>
          </a:xfrm>
          <a:prstGeom prst="rect">
            <a:avLst/>
          </a:prstGeom>
          <a:ln w="0">
            <a:noFill/>
          </a:ln>
        </p:spPr>
      </p:pic>
      <p:pic>
        <p:nvPicPr>
          <p:cNvPr id="59" name="" descr=""/>
          <p:cNvPicPr/>
          <p:nvPr/>
        </p:nvPicPr>
        <p:blipFill>
          <a:blip r:embed="rId8"/>
          <a:stretch/>
        </p:blipFill>
        <p:spPr>
          <a:xfrm>
            <a:off x="5029200" y="3200400"/>
            <a:ext cx="502920" cy="658440"/>
          </a:xfrm>
          <a:prstGeom prst="rect">
            <a:avLst/>
          </a:prstGeom>
          <a:ln w="0">
            <a:noFill/>
          </a:ln>
        </p:spPr>
      </p:pic>
      <p:sp>
        <p:nvSpPr>
          <p:cNvPr id="60" name=""/>
          <p:cNvSpPr txBox="1"/>
          <p:nvPr/>
        </p:nvSpPr>
        <p:spPr>
          <a:xfrm>
            <a:off x="685800" y="3200400"/>
            <a:ext cx="3886200" cy="2394000"/>
          </a:xfrm>
          <a:prstGeom prst="rect">
            <a:avLst/>
          </a:prstGeom>
          <a:noFill/>
          <a:ln w="0">
            <a:noFill/>
          </a:ln>
        </p:spPr>
        <p:txBody>
          <a:bodyPr lIns="90000" rIns="90000" tIns="45000" bIns="45000" anchor="t">
            <a:noAutofit/>
          </a:bodyPr>
          <a:p>
            <a:pPr>
              <a:lnSpc>
                <a:spcPct val="100000"/>
              </a:lnSpc>
            </a:pPr>
            <a:r>
              <a:rPr b="0" lang="en-US" sz="1800" spc="-1" strike="noStrike">
                <a:solidFill>
                  <a:srgbClr val="000000"/>
                </a:solidFill>
                <a:latin typeface="Arial"/>
                <a:ea typeface="Microsoft YaHei"/>
              </a:rPr>
              <a:t>UCD to deploy and bootstrap standalone Power Shell script which installs Event Log, Scheduled Tasks and Windows Service and uses  Microsoft comandlets and .Net Framework available on any Windows system operated by UCD client account authority. All applications run as Local System</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0"/>
            <a:ext cx="9071640" cy="946440"/>
          </a:xfrm>
          <a:prstGeom prst="rect">
            <a:avLst/>
          </a:prstGeom>
          <a:noFill/>
          <a:ln w="0">
            <a:noFill/>
          </a:ln>
        </p:spPr>
        <p:txBody>
          <a:bodyPr lIns="0" rIns="0" tIns="0" bIns="0" anchor="ctr">
            <a:noAutofit/>
          </a:bodyPr>
          <a:p>
            <a:pPr indent="0" algn="ctr">
              <a:buNone/>
            </a:pPr>
            <a:r>
              <a:rPr b="1" lang="en-US" sz="4400" spc="-1" strike="noStrike">
                <a:solidFill>
                  <a:srgbClr val="000000"/>
                </a:solidFill>
                <a:latin typeface="Arial"/>
              </a:rPr>
              <a:t>Insecure Implementation</a:t>
            </a:r>
            <a:endParaRPr b="0" lang="en-US" sz="4400" spc="-1" strike="noStrike">
              <a:solidFill>
                <a:srgbClr val="000000"/>
              </a:solidFill>
              <a:latin typeface="Arial"/>
            </a:endParaRPr>
          </a:p>
        </p:txBody>
      </p:sp>
      <p:sp>
        <p:nvSpPr>
          <p:cNvPr id="62" name=""/>
          <p:cNvSpPr/>
          <p:nvPr/>
        </p:nvSpPr>
        <p:spPr>
          <a:xfrm>
            <a:off x="6172200" y="1600200"/>
            <a:ext cx="2971440" cy="2743200"/>
          </a:xfrm>
          <a:prstGeom prst="roundRect">
            <a:avLst>
              <a:gd name="adj" fmla="val 16667"/>
            </a:avLst>
          </a:prstGeom>
          <a:solidFill>
            <a:srgbClr val="ffffff"/>
          </a:solidFill>
          <a:ln cap="rnd" w="36720">
            <a:solidFill>
              <a:srgbClr val="000000"/>
            </a:solidFill>
            <a:prstDash val="sysDot"/>
            <a:round/>
          </a:ln>
        </p:spPr>
        <p:style>
          <a:lnRef idx="0"/>
          <a:fillRef idx="0"/>
          <a:effectRef idx="0"/>
          <a:fontRef idx="minor"/>
        </p:style>
        <p:txBody>
          <a:bodyPr lIns="108360" rIns="108360" tIns="63360" bIns="63360" anchor="ctr">
            <a:noAutofit/>
          </a:bodyPr>
          <a:p>
            <a:endParaRPr b="0" lang="en-US" sz="1800" spc="-1" strike="noStrike">
              <a:solidFill>
                <a:srgbClr val="000000"/>
              </a:solidFill>
              <a:latin typeface="Arial"/>
            </a:endParaRPr>
          </a:p>
        </p:txBody>
      </p:sp>
      <p:pic>
        <p:nvPicPr>
          <p:cNvPr id="63" name="" descr=""/>
          <p:cNvPicPr/>
          <p:nvPr/>
        </p:nvPicPr>
        <p:blipFill>
          <a:blip r:embed="rId1"/>
          <a:stretch/>
        </p:blipFill>
        <p:spPr>
          <a:xfrm rot="6000">
            <a:off x="6629400" y="1719000"/>
            <a:ext cx="420120" cy="427680"/>
          </a:xfrm>
          <a:prstGeom prst="rect">
            <a:avLst/>
          </a:prstGeom>
          <a:ln w="0">
            <a:noFill/>
          </a:ln>
        </p:spPr>
      </p:pic>
      <p:pic>
        <p:nvPicPr>
          <p:cNvPr id="64" name="" descr=""/>
          <p:cNvPicPr/>
          <p:nvPr/>
        </p:nvPicPr>
        <p:blipFill>
          <a:blip r:embed="rId2"/>
          <a:stretch/>
        </p:blipFill>
        <p:spPr>
          <a:xfrm>
            <a:off x="6583680" y="2889360"/>
            <a:ext cx="502920" cy="539640"/>
          </a:xfrm>
          <a:prstGeom prst="rect">
            <a:avLst/>
          </a:prstGeom>
          <a:ln w="0">
            <a:noFill/>
          </a:ln>
        </p:spPr>
      </p:pic>
      <p:sp>
        <p:nvSpPr>
          <p:cNvPr id="65" name=""/>
          <p:cNvSpPr txBox="1"/>
          <p:nvPr/>
        </p:nvSpPr>
        <p:spPr>
          <a:xfrm>
            <a:off x="7086600" y="2971800"/>
            <a:ext cx="1371600" cy="457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Ssh key</a:t>
            </a:r>
            <a:endParaRPr b="0" lang="en-US" sz="1800" spc="-1" strike="noStrike">
              <a:solidFill>
                <a:srgbClr val="000000"/>
              </a:solidFill>
              <a:latin typeface="Arial"/>
            </a:endParaRPr>
          </a:p>
        </p:txBody>
      </p:sp>
      <p:sp>
        <p:nvSpPr>
          <p:cNvPr id="66" name=""/>
          <p:cNvSpPr txBox="1"/>
          <p:nvPr/>
        </p:nvSpPr>
        <p:spPr>
          <a:xfrm>
            <a:off x="7086600" y="1718640"/>
            <a:ext cx="13716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Open SSH Service</a:t>
            </a:r>
            <a:endParaRPr b="0" lang="en-US" sz="1800" spc="-1" strike="noStrike">
              <a:solidFill>
                <a:srgbClr val="000000"/>
              </a:solidFill>
              <a:latin typeface="Arial"/>
            </a:endParaRPr>
          </a:p>
        </p:txBody>
      </p:sp>
      <p:pic>
        <p:nvPicPr>
          <p:cNvPr id="67" name="" descr=""/>
          <p:cNvPicPr/>
          <p:nvPr/>
        </p:nvPicPr>
        <p:blipFill>
          <a:blip r:embed="rId3"/>
          <a:stretch/>
        </p:blipFill>
        <p:spPr>
          <a:xfrm>
            <a:off x="5029200" y="2514600"/>
            <a:ext cx="502920" cy="658440"/>
          </a:xfrm>
          <a:prstGeom prst="rect">
            <a:avLst/>
          </a:prstGeom>
          <a:ln w="0">
            <a:noFill/>
          </a:ln>
        </p:spPr>
      </p:pic>
      <p:sp>
        <p:nvSpPr>
          <p:cNvPr id="68" name=""/>
          <p:cNvSpPr/>
          <p:nvPr/>
        </p:nvSpPr>
        <p:spPr>
          <a:xfrm>
            <a:off x="3200400" y="2286000"/>
            <a:ext cx="3429000" cy="0"/>
          </a:xfrm>
          <a:prstGeom prst="line">
            <a:avLst/>
          </a:prstGeom>
          <a:ln cap="rnd" w="36720">
            <a:solidFill>
              <a:srgbClr val="000000"/>
            </a:solidFill>
            <a:prstDash val="dash"/>
            <a:round/>
            <a:tailEnd len="med" type="triangle" w="med"/>
          </a:ln>
        </p:spPr>
        <p:style>
          <a:lnRef idx="0"/>
          <a:fillRef idx="0"/>
          <a:effectRef idx="0"/>
          <a:fontRef idx="minor"/>
        </p:style>
        <p:txBody>
          <a:bodyPr lIns="108360" rIns="108360" tIns="-63360" bIns="-63360" anchor="ctr">
            <a:noAutofit/>
          </a:bodyPr>
          <a:p>
            <a:endParaRPr b="0" lang="en-US" sz="1800" spc="-1" strike="noStrike">
              <a:solidFill>
                <a:srgbClr val="000000"/>
              </a:solidFill>
              <a:latin typeface="Arial"/>
            </a:endParaRPr>
          </a:p>
        </p:txBody>
      </p:sp>
      <p:sp>
        <p:nvSpPr>
          <p:cNvPr id="69" name=""/>
          <p:cNvSpPr txBox="1"/>
          <p:nvPr/>
        </p:nvSpPr>
        <p:spPr>
          <a:xfrm>
            <a:off x="7108920" y="2320920"/>
            <a:ext cx="1371600" cy="602280"/>
          </a:xfrm>
          <a:prstGeom prst="rect">
            <a:avLst/>
          </a:prstGeom>
          <a:noFill/>
          <a:ln w="0">
            <a:noFill/>
          </a:ln>
        </p:spPr>
        <p:txBody>
          <a:bodyPr lIns="90000" rIns="90000" tIns="45000" bIns="45000" anchor="t">
            <a:noAutofit/>
          </a:bodyPr>
          <a:p>
            <a:r>
              <a:rPr b="1" lang="en-US" sz="1800" spc="-1" strike="noStrike">
                <a:solidFill>
                  <a:srgbClr val="ff0000"/>
                </a:solidFill>
                <a:latin typeface="Arial"/>
              </a:rPr>
              <a:t>Local Account</a:t>
            </a:r>
            <a:endParaRPr b="0" lang="en-US" sz="1800" spc="-1" strike="noStrike">
              <a:solidFill>
                <a:srgbClr val="000000"/>
              </a:solidFill>
              <a:latin typeface="Arial"/>
            </a:endParaRPr>
          </a:p>
        </p:txBody>
      </p:sp>
      <p:pic>
        <p:nvPicPr>
          <p:cNvPr id="70" name="" descr=""/>
          <p:cNvPicPr/>
          <p:nvPr/>
        </p:nvPicPr>
        <p:blipFill>
          <a:blip r:embed="rId4"/>
          <a:stretch/>
        </p:blipFill>
        <p:spPr>
          <a:xfrm>
            <a:off x="6583680" y="2221920"/>
            <a:ext cx="502920" cy="521280"/>
          </a:xfrm>
          <a:prstGeom prst="rect">
            <a:avLst/>
          </a:prstGeom>
          <a:ln w="0">
            <a:noFill/>
          </a:ln>
        </p:spPr>
      </p:pic>
      <p:sp>
        <p:nvSpPr>
          <p:cNvPr id="71" name=""/>
          <p:cNvSpPr txBox="1"/>
          <p:nvPr/>
        </p:nvSpPr>
        <p:spPr>
          <a:xfrm>
            <a:off x="6629400" y="1175040"/>
            <a:ext cx="1371600" cy="457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Windows</a:t>
            </a:r>
            <a:endParaRPr b="0" lang="en-US" sz="1800" spc="-1" strike="noStrike">
              <a:solidFill>
                <a:srgbClr val="000000"/>
              </a:solidFill>
              <a:latin typeface="Arial"/>
            </a:endParaRPr>
          </a:p>
        </p:txBody>
      </p:sp>
      <p:sp>
        <p:nvSpPr>
          <p:cNvPr id="72" name=""/>
          <p:cNvSpPr txBox="1"/>
          <p:nvPr/>
        </p:nvSpPr>
        <p:spPr>
          <a:xfrm>
            <a:off x="4343400" y="1828800"/>
            <a:ext cx="724680" cy="457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Ssh</a:t>
            </a:r>
            <a:endParaRPr b="0" lang="en-US" sz="1800" spc="-1" strike="noStrike">
              <a:solidFill>
                <a:srgbClr val="000000"/>
              </a:solidFill>
              <a:latin typeface="Arial"/>
            </a:endParaRPr>
          </a:p>
        </p:txBody>
      </p:sp>
      <p:grpSp>
        <p:nvGrpSpPr>
          <p:cNvPr id="73" name=""/>
          <p:cNvGrpSpPr/>
          <p:nvPr/>
        </p:nvGrpSpPr>
        <p:grpSpPr>
          <a:xfrm>
            <a:off x="685800" y="826200"/>
            <a:ext cx="2760480" cy="2374200"/>
            <a:chOff x="685800" y="826200"/>
            <a:chExt cx="2760480" cy="2374200"/>
          </a:xfrm>
        </p:grpSpPr>
        <p:sp>
          <p:nvSpPr>
            <p:cNvPr id="74" name=""/>
            <p:cNvSpPr/>
            <p:nvPr/>
          </p:nvSpPr>
          <p:spPr>
            <a:xfrm>
              <a:off x="703080" y="1172520"/>
              <a:ext cx="2743200" cy="2027880"/>
            </a:xfrm>
            <a:prstGeom prst="roundRect">
              <a:avLst>
                <a:gd name="adj" fmla="val 16667"/>
              </a:avLst>
            </a:prstGeom>
            <a:solidFill>
              <a:srgbClr val="ffffff"/>
            </a:solidFill>
            <a:ln cap="rnd" w="36720">
              <a:solidFill>
                <a:srgbClr val="000000"/>
              </a:solidFill>
              <a:prstDash val="sysDot"/>
              <a:round/>
            </a:ln>
          </p:spPr>
          <p:style>
            <a:lnRef idx="0"/>
            <a:fillRef idx="0"/>
            <a:effectRef idx="0"/>
            <a:fontRef idx="minor"/>
          </p:style>
          <p:txBody>
            <a:bodyPr lIns="108360" rIns="108360" tIns="63360" bIns="63360" anchor="ctr">
              <a:noAutofit/>
            </a:bodyPr>
            <a:p>
              <a:endParaRPr b="0" lang="en-US" sz="1800" spc="-1" strike="noStrike">
                <a:solidFill>
                  <a:srgbClr val="000000"/>
                </a:solidFill>
                <a:latin typeface="Arial"/>
              </a:endParaRPr>
            </a:p>
          </p:txBody>
        </p:sp>
        <p:pic>
          <p:nvPicPr>
            <p:cNvPr id="75" name="" descr=""/>
            <p:cNvPicPr/>
            <p:nvPr/>
          </p:nvPicPr>
          <p:blipFill>
            <a:blip r:embed="rId5"/>
            <a:stretch/>
          </p:blipFill>
          <p:spPr>
            <a:xfrm>
              <a:off x="2697480" y="1629720"/>
              <a:ext cx="502920" cy="658440"/>
            </a:xfrm>
            <a:prstGeom prst="rect">
              <a:avLst/>
            </a:prstGeom>
            <a:ln w="0">
              <a:noFill/>
            </a:ln>
          </p:spPr>
        </p:pic>
        <p:pic>
          <p:nvPicPr>
            <p:cNvPr id="76" name="" descr=""/>
            <p:cNvPicPr/>
            <p:nvPr/>
          </p:nvPicPr>
          <p:blipFill>
            <a:blip r:embed="rId6"/>
            <a:stretch/>
          </p:blipFill>
          <p:spPr>
            <a:xfrm>
              <a:off x="914400" y="1565640"/>
              <a:ext cx="502920" cy="521280"/>
            </a:xfrm>
            <a:prstGeom prst="rect">
              <a:avLst/>
            </a:prstGeom>
            <a:ln w="0">
              <a:noFill/>
            </a:ln>
          </p:spPr>
        </p:pic>
        <p:sp>
          <p:nvSpPr>
            <p:cNvPr id="77" name=""/>
            <p:cNvSpPr txBox="1"/>
            <p:nvPr/>
          </p:nvSpPr>
          <p:spPr>
            <a:xfrm>
              <a:off x="1371600" y="1629720"/>
              <a:ext cx="1371600" cy="602280"/>
            </a:xfrm>
            <a:prstGeom prst="rect">
              <a:avLst/>
            </a:prstGeom>
            <a:noFill/>
            <a:ln w="0">
              <a:noFill/>
            </a:ln>
          </p:spPr>
          <p:txBody>
            <a:bodyPr lIns="90000" rIns="90000" tIns="45000" bIns="45000" anchor="t">
              <a:noAutofit/>
            </a:bodyPr>
            <a:p>
              <a:r>
                <a:rPr b="1" lang="en-US" sz="1800" spc="-1" strike="noStrike">
                  <a:solidFill>
                    <a:srgbClr val="ff4000"/>
                  </a:solidFill>
                  <a:latin typeface="Arial"/>
                </a:rPr>
                <a:t>Twin Account</a:t>
              </a:r>
              <a:endParaRPr b="0" lang="en-US" sz="1800" spc="-1" strike="noStrike">
                <a:solidFill>
                  <a:srgbClr val="000000"/>
                </a:solidFill>
                <a:latin typeface="Arial"/>
              </a:endParaRPr>
            </a:p>
          </p:txBody>
        </p:sp>
        <p:sp>
          <p:nvSpPr>
            <p:cNvPr id="78" name=""/>
            <p:cNvSpPr txBox="1"/>
            <p:nvPr/>
          </p:nvSpPr>
          <p:spPr>
            <a:xfrm>
              <a:off x="914400" y="826200"/>
              <a:ext cx="72468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Linux</a:t>
              </a:r>
              <a:endParaRPr b="0" lang="en-US" sz="1800" spc="-1" strike="noStrike">
                <a:solidFill>
                  <a:srgbClr val="000000"/>
                </a:solidFill>
                <a:latin typeface="Arial"/>
              </a:endParaRPr>
            </a:p>
          </p:txBody>
        </p:sp>
        <p:pic>
          <p:nvPicPr>
            <p:cNvPr id="79" name="" descr=""/>
            <p:cNvPicPr/>
            <p:nvPr/>
          </p:nvPicPr>
          <p:blipFill>
            <a:blip r:embed="rId7"/>
            <a:stretch/>
          </p:blipFill>
          <p:spPr>
            <a:xfrm>
              <a:off x="914400" y="2315520"/>
              <a:ext cx="502920" cy="539640"/>
            </a:xfrm>
            <a:prstGeom prst="rect">
              <a:avLst/>
            </a:prstGeom>
            <a:ln w="0">
              <a:noFill/>
            </a:ln>
          </p:spPr>
        </p:pic>
        <p:sp>
          <p:nvSpPr>
            <p:cNvPr id="80" name=""/>
            <p:cNvSpPr txBox="1"/>
            <p:nvPr/>
          </p:nvSpPr>
          <p:spPr>
            <a:xfrm>
              <a:off x="1371600" y="2397960"/>
              <a:ext cx="1371600" cy="457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Ssh key</a:t>
              </a:r>
              <a:endParaRPr b="0" lang="en-US" sz="1800" spc="-1" strike="noStrike">
                <a:solidFill>
                  <a:srgbClr val="000000"/>
                </a:solidFill>
                <a:latin typeface="Arial"/>
              </a:endParaRPr>
            </a:p>
          </p:txBody>
        </p:sp>
      </p:grpSp>
      <p:sp>
        <p:nvSpPr>
          <p:cNvPr id="81" name=""/>
          <p:cNvSpPr txBox="1"/>
          <p:nvPr/>
        </p:nvSpPr>
        <p:spPr>
          <a:xfrm>
            <a:off x="914400" y="3429000"/>
            <a:ext cx="5029200" cy="2138040"/>
          </a:xfrm>
          <a:prstGeom prst="rect">
            <a:avLst/>
          </a:prstGeom>
          <a:noFill/>
          <a:ln w="0">
            <a:noFill/>
          </a:ln>
        </p:spPr>
        <p:txBody>
          <a:bodyPr lIns="90000" rIns="90000" tIns="45000" bIns="45000" anchor="t">
            <a:noAutofit/>
          </a:bodyPr>
          <a:p>
            <a:pPr>
              <a:lnSpc>
                <a:spcPct val="100000"/>
              </a:lnSpc>
            </a:pPr>
            <a:r>
              <a:rPr b="0" lang="en-US" sz="1800" spc="-1" strike="noStrike">
                <a:solidFill>
                  <a:srgbClr val="000000"/>
                </a:solidFill>
                <a:latin typeface="Arial"/>
                <a:ea typeface="Microsoft YaHei"/>
              </a:rPr>
              <a:t>Same standalone Power Shell script which installs Event Log, Scheduled Tasks and Windows Service is copied to the Windows host and bootstrapped from a Linux host over ssh (WinRM may work) using ssh key authentication which works for identically named Unix and </a:t>
            </a:r>
            <a:r>
              <a:rPr b="0" lang="en-US" sz="1800" spc="-1" strike="noStrike">
                <a:solidFill>
                  <a:srgbClr val="ff4000"/>
                </a:solidFill>
                <a:latin typeface="Arial"/>
                <a:ea typeface="Microsoft YaHei"/>
              </a:rPr>
              <a:t>Local Windows account</a:t>
            </a:r>
            <a:r>
              <a:rPr b="0" lang="en-US" sz="1800" spc="-1" strike="noStrike">
                <a:solidFill>
                  <a:srgbClr val="000000"/>
                </a:solidFill>
                <a:latin typeface="Arial"/>
                <a:ea typeface="Microsoft YaHei"/>
              </a:rPr>
              <a:t> – insecure. All applications run as Local System</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1" lang="en-US" sz="4400" spc="-1" strike="noStrike">
                <a:solidFill>
                  <a:srgbClr val="000000"/>
                </a:solidFill>
                <a:latin typeface="Arial"/>
              </a:rPr>
              <a:t>Possible Future Implementation</a:t>
            </a:r>
            <a:endParaRPr b="0" lang="en-US" sz="4400" spc="-1" strike="noStrike">
              <a:solidFill>
                <a:srgbClr val="000000"/>
              </a:solidFill>
              <a:latin typeface="Arial"/>
            </a:endParaRPr>
          </a:p>
        </p:txBody>
      </p:sp>
      <p:sp>
        <p:nvSpPr>
          <p:cNvPr id="83" name=""/>
          <p:cNvSpPr/>
          <p:nvPr/>
        </p:nvSpPr>
        <p:spPr>
          <a:xfrm>
            <a:off x="2743200" y="1600200"/>
            <a:ext cx="2743200" cy="1799280"/>
          </a:xfrm>
          <a:prstGeom prst="roundRect">
            <a:avLst>
              <a:gd name="adj" fmla="val 16667"/>
            </a:avLst>
          </a:prstGeom>
          <a:solidFill>
            <a:srgbClr val="ffffff"/>
          </a:solidFill>
          <a:ln cap="rnd" w="36720">
            <a:solidFill>
              <a:srgbClr val="000000"/>
            </a:solidFill>
            <a:prstDash val="sysDot"/>
            <a:round/>
          </a:ln>
        </p:spPr>
        <p:style>
          <a:lnRef idx="0"/>
          <a:fillRef idx="0"/>
          <a:effectRef idx="0"/>
          <a:fontRef idx="minor"/>
        </p:style>
        <p:txBody>
          <a:bodyPr lIns="108360" rIns="108360" tIns="63360" bIns="63360" anchor="ctr">
            <a:noAutofit/>
          </a:bodyPr>
          <a:p>
            <a:endParaRPr b="0" lang="en-US" sz="1800" spc="-1" strike="noStrike">
              <a:solidFill>
                <a:srgbClr val="000000"/>
              </a:solidFill>
              <a:latin typeface="Arial"/>
            </a:endParaRPr>
          </a:p>
        </p:txBody>
      </p:sp>
      <p:pic>
        <p:nvPicPr>
          <p:cNvPr id="84" name="" descr=""/>
          <p:cNvPicPr/>
          <p:nvPr/>
        </p:nvPicPr>
        <p:blipFill>
          <a:blip r:embed="rId1"/>
          <a:stretch/>
        </p:blipFill>
        <p:spPr>
          <a:xfrm>
            <a:off x="525240" y="1683720"/>
            <a:ext cx="617400" cy="639360"/>
          </a:xfrm>
          <a:prstGeom prst="rect">
            <a:avLst/>
          </a:prstGeom>
          <a:ln w="0">
            <a:noFill/>
          </a:ln>
        </p:spPr>
      </p:pic>
      <p:pic>
        <p:nvPicPr>
          <p:cNvPr id="85" name="" descr=""/>
          <p:cNvPicPr/>
          <p:nvPr/>
        </p:nvPicPr>
        <p:blipFill>
          <a:blip r:embed="rId2"/>
          <a:stretch/>
        </p:blipFill>
        <p:spPr>
          <a:xfrm>
            <a:off x="525600" y="1683720"/>
            <a:ext cx="617400" cy="639360"/>
          </a:xfrm>
          <a:prstGeom prst="rect">
            <a:avLst/>
          </a:prstGeom>
          <a:ln w="0">
            <a:noFill/>
          </a:ln>
        </p:spPr>
      </p:pic>
      <p:pic>
        <p:nvPicPr>
          <p:cNvPr id="86" name="" descr=""/>
          <p:cNvPicPr/>
          <p:nvPr/>
        </p:nvPicPr>
        <p:blipFill>
          <a:blip r:embed="rId3"/>
          <a:stretch/>
        </p:blipFill>
        <p:spPr>
          <a:xfrm>
            <a:off x="525240" y="2962440"/>
            <a:ext cx="617400" cy="639360"/>
          </a:xfrm>
          <a:prstGeom prst="rect">
            <a:avLst/>
          </a:prstGeom>
          <a:ln w="0">
            <a:noFill/>
          </a:ln>
        </p:spPr>
      </p:pic>
      <p:pic>
        <p:nvPicPr>
          <p:cNvPr id="87" name="" descr=""/>
          <p:cNvPicPr/>
          <p:nvPr/>
        </p:nvPicPr>
        <p:blipFill>
          <a:blip r:embed="rId4"/>
          <a:stretch/>
        </p:blipFill>
        <p:spPr>
          <a:xfrm>
            <a:off x="525240" y="2323080"/>
            <a:ext cx="617400" cy="639360"/>
          </a:xfrm>
          <a:prstGeom prst="rect">
            <a:avLst/>
          </a:prstGeom>
          <a:ln w="0">
            <a:noFill/>
          </a:ln>
        </p:spPr>
      </p:pic>
      <p:sp>
        <p:nvSpPr>
          <p:cNvPr id="88" name=""/>
          <p:cNvSpPr txBox="1"/>
          <p:nvPr/>
        </p:nvSpPr>
        <p:spPr>
          <a:xfrm>
            <a:off x="1142640" y="3055320"/>
            <a:ext cx="13716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Windows Service</a:t>
            </a:r>
            <a:endParaRPr b="0" lang="en-US" sz="1800" spc="-1" strike="noStrike">
              <a:solidFill>
                <a:srgbClr val="000000"/>
              </a:solidFill>
              <a:latin typeface="Arial"/>
            </a:endParaRPr>
          </a:p>
        </p:txBody>
      </p:sp>
      <p:sp>
        <p:nvSpPr>
          <p:cNvPr id="89" name=""/>
          <p:cNvSpPr txBox="1"/>
          <p:nvPr/>
        </p:nvSpPr>
        <p:spPr>
          <a:xfrm>
            <a:off x="1143000" y="1683720"/>
            <a:ext cx="1371600" cy="457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Event Log</a:t>
            </a:r>
            <a:endParaRPr b="0" lang="en-US" sz="1800" spc="-1" strike="noStrike">
              <a:solidFill>
                <a:srgbClr val="000000"/>
              </a:solidFill>
              <a:latin typeface="Arial"/>
            </a:endParaRPr>
          </a:p>
        </p:txBody>
      </p:sp>
      <p:sp>
        <p:nvSpPr>
          <p:cNvPr id="90" name=""/>
          <p:cNvSpPr txBox="1"/>
          <p:nvPr/>
        </p:nvSpPr>
        <p:spPr>
          <a:xfrm>
            <a:off x="1143000" y="2323080"/>
            <a:ext cx="13716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Scheduled Tasks</a:t>
            </a:r>
            <a:endParaRPr b="0" lang="en-US" sz="1800" spc="-1" strike="noStrike">
              <a:solidFill>
                <a:srgbClr val="000000"/>
              </a:solidFill>
              <a:latin typeface="Arial"/>
            </a:endParaRPr>
          </a:p>
        </p:txBody>
      </p:sp>
      <p:grpSp>
        <p:nvGrpSpPr>
          <p:cNvPr id="91" name=""/>
          <p:cNvGrpSpPr/>
          <p:nvPr/>
        </p:nvGrpSpPr>
        <p:grpSpPr>
          <a:xfrm>
            <a:off x="6401160" y="1371600"/>
            <a:ext cx="2971440" cy="2743200"/>
            <a:chOff x="6401160" y="1371600"/>
            <a:chExt cx="2971440" cy="2743200"/>
          </a:xfrm>
        </p:grpSpPr>
        <p:sp>
          <p:nvSpPr>
            <p:cNvPr id="92" name=""/>
            <p:cNvSpPr/>
            <p:nvPr/>
          </p:nvSpPr>
          <p:spPr>
            <a:xfrm>
              <a:off x="6401160" y="1371600"/>
              <a:ext cx="2971440" cy="2743200"/>
            </a:xfrm>
            <a:prstGeom prst="roundRect">
              <a:avLst>
                <a:gd name="adj" fmla="val 16667"/>
              </a:avLst>
            </a:prstGeom>
            <a:solidFill>
              <a:srgbClr val="ffffff"/>
            </a:solidFill>
            <a:ln cap="rnd" w="36720">
              <a:solidFill>
                <a:srgbClr val="000000"/>
              </a:solidFill>
              <a:prstDash val="sysDot"/>
              <a:round/>
            </a:ln>
          </p:spPr>
          <p:style>
            <a:lnRef idx="0"/>
            <a:fillRef idx="0"/>
            <a:effectRef idx="0"/>
            <a:fontRef idx="minor"/>
          </p:style>
          <p:txBody>
            <a:bodyPr lIns="108360" rIns="108360" tIns="63360" bIns="63360" anchor="ctr">
              <a:noAutofit/>
            </a:bodyPr>
            <a:p>
              <a:endParaRPr b="0" lang="en-US" sz="1800" spc="-1" strike="noStrike">
                <a:solidFill>
                  <a:srgbClr val="000000"/>
                </a:solidFill>
                <a:latin typeface="Arial"/>
              </a:endParaRPr>
            </a:p>
          </p:txBody>
        </p:sp>
        <p:pic>
          <p:nvPicPr>
            <p:cNvPr id="93" name="" descr=""/>
            <p:cNvPicPr/>
            <p:nvPr/>
          </p:nvPicPr>
          <p:blipFill>
            <a:blip r:embed="rId5"/>
            <a:stretch/>
          </p:blipFill>
          <p:spPr>
            <a:xfrm>
              <a:off x="6557400" y="1521000"/>
              <a:ext cx="502920" cy="511920"/>
            </a:xfrm>
            <a:prstGeom prst="rect">
              <a:avLst/>
            </a:prstGeom>
            <a:ln w="0">
              <a:noFill/>
            </a:ln>
          </p:spPr>
        </p:pic>
        <p:pic>
          <p:nvPicPr>
            <p:cNvPr id="94" name="" descr=""/>
            <p:cNvPicPr/>
            <p:nvPr/>
          </p:nvPicPr>
          <p:blipFill>
            <a:blip r:embed="rId6"/>
            <a:stretch/>
          </p:blipFill>
          <p:spPr>
            <a:xfrm>
              <a:off x="6563880" y="2057400"/>
              <a:ext cx="502920" cy="493920"/>
            </a:xfrm>
            <a:prstGeom prst="rect">
              <a:avLst/>
            </a:prstGeom>
            <a:ln w="0">
              <a:noFill/>
            </a:ln>
          </p:spPr>
        </p:pic>
        <p:sp>
          <p:nvSpPr>
            <p:cNvPr id="95" name=""/>
            <p:cNvSpPr txBox="1"/>
            <p:nvPr/>
          </p:nvSpPr>
          <p:spPr>
            <a:xfrm>
              <a:off x="7086600" y="1600200"/>
              <a:ext cx="1371600" cy="457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Event Log</a:t>
              </a:r>
              <a:endParaRPr b="0" lang="en-US" sz="1800" spc="-1" strike="noStrike">
                <a:solidFill>
                  <a:srgbClr val="000000"/>
                </a:solidFill>
                <a:latin typeface="Arial"/>
              </a:endParaRPr>
            </a:p>
          </p:txBody>
        </p:sp>
        <p:sp>
          <p:nvSpPr>
            <p:cNvPr id="96" name=""/>
            <p:cNvSpPr txBox="1"/>
            <p:nvPr/>
          </p:nvSpPr>
          <p:spPr>
            <a:xfrm>
              <a:off x="7086600" y="2057400"/>
              <a:ext cx="13716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Scheduled Tasks</a:t>
              </a:r>
              <a:endParaRPr b="0" lang="en-US" sz="1800" spc="-1" strike="noStrike">
                <a:solidFill>
                  <a:srgbClr val="000000"/>
                </a:solidFill>
                <a:latin typeface="Arial"/>
              </a:endParaRPr>
            </a:p>
          </p:txBody>
        </p:sp>
        <p:pic>
          <p:nvPicPr>
            <p:cNvPr id="97" name="" descr=""/>
            <p:cNvPicPr/>
            <p:nvPr/>
          </p:nvPicPr>
          <p:blipFill>
            <a:blip r:embed="rId7"/>
            <a:stretch/>
          </p:blipFill>
          <p:spPr>
            <a:xfrm rot="6000">
              <a:off x="6604920" y="2743560"/>
              <a:ext cx="420120" cy="427680"/>
            </a:xfrm>
            <a:prstGeom prst="rect">
              <a:avLst/>
            </a:prstGeom>
            <a:ln w="0">
              <a:noFill/>
            </a:ln>
          </p:spPr>
        </p:pic>
        <p:pic>
          <p:nvPicPr>
            <p:cNvPr id="98" name="" descr=""/>
            <p:cNvPicPr/>
            <p:nvPr/>
          </p:nvPicPr>
          <p:blipFill>
            <a:blip r:embed="rId8"/>
            <a:stretch/>
          </p:blipFill>
          <p:spPr>
            <a:xfrm>
              <a:off x="6583680" y="3346560"/>
              <a:ext cx="502920" cy="539640"/>
            </a:xfrm>
            <a:prstGeom prst="rect">
              <a:avLst/>
            </a:prstGeom>
            <a:ln w="0">
              <a:noFill/>
            </a:ln>
          </p:spPr>
        </p:pic>
        <p:sp>
          <p:nvSpPr>
            <p:cNvPr id="99" name=""/>
            <p:cNvSpPr txBox="1"/>
            <p:nvPr/>
          </p:nvSpPr>
          <p:spPr>
            <a:xfrm>
              <a:off x="7086600" y="3429000"/>
              <a:ext cx="1371600" cy="457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Misc. Files</a:t>
              </a:r>
              <a:endParaRPr b="0" lang="en-US" sz="1800" spc="-1" strike="noStrike">
                <a:solidFill>
                  <a:srgbClr val="000000"/>
                </a:solidFill>
                <a:latin typeface="Arial"/>
              </a:endParaRPr>
            </a:p>
          </p:txBody>
        </p:sp>
        <p:sp>
          <p:nvSpPr>
            <p:cNvPr id="100" name=""/>
            <p:cNvSpPr txBox="1"/>
            <p:nvPr/>
          </p:nvSpPr>
          <p:spPr>
            <a:xfrm>
              <a:off x="7086600" y="2057760"/>
              <a:ext cx="13716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Scheduled Tasks</a:t>
              </a:r>
              <a:endParaRPr b="0" lang="en-US" sz="1800" spc="-1" strike="noStrike">
                <a:solidFill>
                  <a:srgbClr val="000000"/>
                </a:solidFill>
                <a:latin typeface="Arial"/>
              </a:endParaRPr>
            </a:p>
          </p:txBody>
        </p:sp>
        <p:sp>
          <p:nvSpPr>
            <p:cNvPr id="101" name=""/>
            <p:cNvSpPr txBox="1"/>
            <p:nvPr/>
          </p:nvSpPr>
          <p:spPr>
            <a:xfrm>
              <a:off x="7086600" y="2660040"/>
              <a:ext cx="13716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Windows Service</a:t>
              </a:r>
              <a:endParaRPr b="0" lang="en-US" sz="1800" spc="-1" strike="noStrike">
                <a:solidFill>
                  <a:srgbClr val="000000"/>
                </a:solidFill>
                <a:latin typeface="Arial"/>
              </a:endParaRPr>
            </a:p>
          </p:txBody>
        </p:sp>
      </p:grpSp>
      <p:sp>
        <p:nvSpPr>
          <p:cNvPr id="102" name=""/>
          <p:cNvSpPr txBox="1"/>
          <p:nvPr/>
        </p:nvSpPr>
        <p:spPr>
          <a:xfrm>
            <a:off x="2971800" y="1143000"/>
            <a:ext cx="1371600" cy="457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Linux</a:t>
            </a:r>
            <a:endParaRPr b="0" lang="en-US" sz="1800" spc="-1" strike="noStrike">
              <a:solidFill>
                <a:srgbClr val="000000"/>
              </a:solidFill>
              <a:latin typeface="Arial"/>
            </a:endParaRPr>
          </a:p>
        </p:txBody>
      </p:sp>
      <p:sp>
        <p:nvSpPr>
          <p:cNvPr id="103" name=""/>
          <p:cNvSpPr txBox="1"/>
          <p:nvPr/>
        </p:nvSpPr>
        <p:spPr>
          <a:xfrm>
            <a:off x="1143000" y="3657600"/>
            <a:ext cx="4800600" cy="1882080"/>
          </a:xfrm>
          <a:prstGeom prst="rect">
            <a:avLst/>
          </a:prstGeom>
          <a:noFill/>
          <a:ln w="0">
            <a:noFill/>
          </a:ln>
        </p:spPr>
        <p:txBody>
          <a:bodyPr lIns="90000" rIns="90000" tIns="45000" bIns="45000" anchor="t">
            <a:noAutofit/>
          </a:bodyPr>
          <a:p>
            <a:pPr>
              <a:lnSpc>
                <a:spcPct val="100000"/>
              </a:lnSpc>
            </a:pPr>
            <a:r>
              <a:rPr b="0" lang="en-US" sz="1800" spc="-1" strike="noStrike">
                <a:solidFill>
                  <a:srgbClr val="000000"/>
                </a:solidFill>
                <a:latin typeface="Arial"/>
                <a:ea typeface="Microsoft YaHei"/>
              </a:rPr>
              <a:t>Each of Event Log, Scheduled Tasks and Windows Service steps is packages as Windows MSI, and delivered to Windows machine using network share files. We assume Windows Installer can be configured to install everything that is found on a install share. All applications run as Local System</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71</TotalTime>
  <Application>LibreOffice/7.6.2.1$Windows_X86_64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2024-02-27T15:22:39Z</dcterms:created>
  <dc:creator/>
  <dc:description/>
  <dc:language>en-US</dc:language>
  <cp:lastModifiedBy/>
  <dcterms:modified xsi:type="dcterms:W3CDTF">2024-02-27T16:55:12Z</dcterms:modified>
  <cp:revision>8</cp:revision>
  <dc:subject/>
  <dc:title/>
</cp:coreProperties>
</file>