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sldIdLst>
    <p:sldId id="277" r:id="rId2"/>
    <p:sldId id="278" r:id="rId3"/>
    <p:sldId id="306" r:id="rId4"/>
    <p:sldId id="307" r:id="rId5"/>
    <p:sldId id="308" r:id="rId6"/>
    <p:sldId id="30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Lst>
        </p14:section>
        <p14:section name="Author Your Presentation" id="{16378913-E5ED-4281-BAF5-F1F938CB0BED}">
          <p14:sldIdLst>
            <p14:sldId id="278"/>
            <p14:sldId id="306"/>
            <p14:sldId id="307"/>
            <p14:sldId id="308"/>
            <p14:sldId id="309"/>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2" autoAdjust="0"/>
    <p:restoredTop sz="89825" autoAdjust="0"/>
  </p:normalViewPr>
  <p:slideViewPr>
    <p:cSldViewPr>
      <p:cViewPr>
        <p:scale>
          <a:sx n="95" d="100"/>
          <a:sy n="95" d="100"/>
        </p:scale>
        <p:origin x="-678" y="726"/>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3/5/2021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‹N°›</a:t>
            </a:fld>
            <a:endParaRPr lang="en-US" dirty="0"/>
          </a:p>
        </p:txBody>
      </p:sp>
    </p:spTree>
    <p:extLst>
      <p:ext uri="{BB962C8B-B14F-4D97-AF65-F5344CB8AC3E}">
        <p14:creationId xmlns:p14="http://schemas.microsoft.com/office/powerpoint/2010/main" val="54813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3/5/2021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‹N°›</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fr-FR" smtClean="0"/>
              <a:t>Modifiez le style du titre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3/5/2021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‹N°›</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fr-FR" smtClean="0"/>
              <a:t>Modifiez le style du titre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fr-FR" smtClean="0"/>
              <a:t>Cliquez sur l'icône pour ajouter l'élément multimédia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fr-FR" smtClean="0"/>
              <a:t>Modifiez les styles du texte du masque</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fr-FR" smtClean="0"/>
              <a:t>Modifiez le style du titre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3/5/2021</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re et texte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‹N°›</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fr-FR" smtClean="0"/>
              <a:t>Modifiez le style du titre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‹N°›</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re et contenu">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3/5/2021</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‹N°›</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3/5/2021</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‹N°›</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Deux contenu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3/5/2021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‹N°›</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fr-FR" smtClean="0"/>
              <a:t>Modifiez le style du titre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3/5/2021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‹N°›</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3/5/2021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‹N°›</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fr-FR" smtClean="0"/>
              <a:t>Modifiez le style du titre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fr-FR" smtClean="0"/>
              <a:t>Modifiez le style du titre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3/5/2021</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‹N°›</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3/5/2021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‹N°›</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0"/>
            <a:ext cx="7239000" cy="1828800"/>
          </a:xfrm>
          <a:solidFill>
            <a:schemeClr val="accent2">
              <a:lumMod val="40000"/>
              <a:lumOff val="60000"/>
            </a:schemeClr>
          </a:solidFill>
        </p:spPr>
        <p:txBody>
          <a:bodyPr>
            <a:normAutofit/>
          </a:bodyPr>
          <a:lstStyle/>
          <a:p>
            <a:pPr algn="l"/>
            <a:r>
              <a:rPr lang="en-US" sz="2800" i="1" dirty="0" err="1" smtClean="0">
                <a:solidFill>
                  <a:schemeClr val="tx1">
                    <a:lumMod val="75000"/>
                    <a:lumOff val="25000"/>
                  </a:schemeClr>
                </a:solidFill>
                <a:latin typeface="Bradley Hand ITC" panose="03070402050302030203" pitchFamily="66" charset="0"/>
              </a:rPr>
              <a:t>Moisson</a:t>
            </a:r>
            <a:r>
              <a:rPr lang="en-US" sz="2800" i="1" dirty="0" smtClean="0">
                <a:solidFill>
                  <a:schemeClr val="tx1">
                    <a:lumMod val="75000"/>
                    <a:lumOff val="25000"/>
                  </a:schemeClr>
                </a:solidFill>
                <a:latin typeface="Bradley Hand ITC" panose="03070402050302030203" pitchFamily="66" charset="0"/>
              </a:rPr>
              <a:t> de </a:t>
            </a:r>
            <a:r>
              <a:rPr lang="en-US" sz="2800" i="1" dirty="0" err="1" smtClean="0">
                <a:solidFill>
                  <a:schemeClr val="tx1">
                    <a:lumMod val="75000"/>
                    <a:lumOff val="25000"/>
                  </a:schemeClr>
                </a:solidFill>
                <a:latin typeface="Bradley Hand ITC" panose="03070402050302030203" pitchFamily="66" charset="0"/>
              </a:rPr>
              <a:t>l’Espérance</a:t>
            </a:r>
            <a:r>
              <a:rPr lang="en-US" sz="2400" b="0" dirty="0">
                <a:solidFill>
                  <a:srgbClr val="262626"/>
                </a:solidFill>
              </a:rPr>
              <a:t/>
            </a:r>
            <a:br>
              <a:rPr lang="en-US" sz="2400" b="0" dirty="0">
                <a:solidFill>
                  <a:srgbClr val="262626"/>
                </a:solidFill>
              </a:rPr>
            </a:br>
            <a:r>
              <a:rPr lang="en-US" sz="5600" b="0" dirty="0" smtClean="0">
                <a:solidFill>
                  <a:prstClr val="white"/>
                </a:solidFill>
              </a:rPr>
              <a:t>KITS MOISSON 2021</a:t>
            </a:r>
            <a:endParaRPr lang="en-U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59832" y="572433"/>
            <a:ext cx="5867400" cy="1970046"/>
          </a:xfrm>
        </p:spPr>
        <p:txBody>
          <a:bodyPr>
            <a:noAutofit/>
          </a:bodyPr>
          <a:lstStyle/>
          <a:p>
            <a:pPr lvl="0">
              <a:spcBef>
                <a:spcPts val="0"/>
              </a:spcBef>
            </a:pPr>
            <a:r>
              <a:rPr lang="en-US" sz="4000" cap="none" dirty="0" smtClean="0">
                <a:solidFill>
                  <a:prstClr val="black">
                    <a:lumMod val="85000"/>
                    <a:lumOff val="15000"/>
                  </a:prstClr>
                </a:solidFill>
                <a:ea typeface="+mn-ea"/>
                <a:cs typeface="+mn-cs"/>
              </a:rPr>
              <a:t>KIT DU BERGER</a:t>
            </a:r>
            <a:endParaRPr lang="en-US" sz="2800" dirty="0"/>
          </a:p>
        </p:txBody>
      </p:sp>
      <p:sp>
        <p:nvSpPr>
          <p:cNvPr id="6" name="TextBox 5"/>
          <p:cNvSpPr txBox="1"/>
          <p:nvPr/>
        </p:nvSpPr>
        <p:spPr>
          <a:xfrm>
            <a:off x="1121392" y="1557456"/>
            <a:ext cx="1002336"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
        <p:nvSpPr>
          <p:cNvPr id="7" name="ZoneTexte 6"/>
          <p:cNvSpPr txBox="1"/>
          <p:nvPr/>
        </p:nvSpPr>
        <p:spPr>
          <a:xfrm>
            <a:off x="2915816" y="2542252"/>
            <a:ext cx="5256584" cy="3046988"/>
          </a:xfrm>
          <a:prstGeom prst="rect">
            <a:avLst/>
          </a:prstGeom>
          <a:noFill/>
        </p:spPr>
        <p:txBody>
          <a:bodyPr wrap="square" rtlCol="0">
            <a:spAutoFit/>
          </a:bodyPr>
          <a:lstStyle/>
          <a:p>
            <a:pPr marL="285750" indent="-285750">
              <a:buFont typeface="Wingdings" panose="05000000000000000000" pitchFamily="2" charset="2"/>
              <a:buChar char="Ø"/>
            </a:pPr>
            <a:r>
              <a:rPr lang="fr-FR" sz="3200" i="1" dirty="0" smtClean="0"/>
              <a:t> 1 Bible d’Etude</a:t>
            </a:r>
          </a:p>
          <a:p>
            <a:pPr marL="285750" indent="-285750">
              <a:buFont typeface="Wingdings" panose="05000000000000000000" pitchFamily="2" charset="2"/>
              <a:buChar char="Ø"/>
            </a:pPr>
            <a:r>
              <a:rPr lang="fr-FR" sz="3200" i="1" dirty="0" smtClean="0"/>
              <a:t>2 Ouvrages chrétiens</a:t>
            </a:r>
          </a:p>
          <a:p>
            <a:pPr marL="285750" indent="-285750">
              <a:buFont typeface="Wingdings" panose="05000000000000000000" pitchFamily="2" charset="2"/>
              <a:buChar char="Ø"/>
            </a:pPr>
            <a:r>
              <a:rPr lang="fr-FR" sz="3200" i="1" dirty="0" smtClean="0"/>
              <a:t> 1 Commentaire des Epitres</a:t>
            </a:r>
          </a:p>
          <a:p>
            <a:pPr marL="285750" indent="-285750">
              <a:buFont typeface="Wingdings" panose="05000000000000000000" pitchFamily="2" charset="2"/>
              <a:buChar char="Ø"/>
            </a:pPr>
            <a:r>
              <a:rPr lang="fr-FR" sz="3200" i="1" dirty="0" smtClean="0"/>
              <a:t>1 Bouteille d’Huile</a:t>
            </a:r>
          </a:p>
          <a:p>
            <a:endParaRPr lang="fr-FR" sz="3200" i="1" dirty="0" smtClean="0"/>
          </a:p>
          <a:p>
            <a:r>
              <a:rPr lang="fr-FR" sz="3200" b="1" i="1" dirty="0" smtClean="0">
                <a:solidFill>
                  <a:srgbClr val="FF0000"/>
                </a:solidFill>
                <a:effectLst>
                  <a:outerShdw blurRad="38100" dist="38100" dir="2700000" algn="tl">
                    <a:srgbClr val="000000">
                      <a:alpha val="43137"/>
                    </a:srgbClr>
                  </a:outerShdw>
                </a:effectLst>
              </a:rPr>
              <a:t>PRIX: 150 000 F CFA</a:t>
            </a:r>
            <a:endParaRPr lang="fr-FR" sz="3200" b="1" i="1" dirty="0">
              <a:solidFill>
                <a:srgbClr val="FF0000"/>
              </a:solidFill>
              <a:effectLst>
                <a:outerShdw blurRad="38100" dist="38100" dir="2700000" algn="tl">
                  <a:srgbClr val="000000">
                    <a:alpha val="43137"/>
                  </a:srgbClr>
                </a:outerShdw>
              </a:effectLst>
            </a:endParaRPr>
          </a:p>
        </p:txBody>
      </p:sp>
      <p:sp>
        <p:nvSpPr>
          <p:cNvPr id="10" name="ZoneTexte 9"/>
          <p:cNvSpPr txBox="1"/>
          <p:nvPr/>
        </p:nvSpPr>
        <p:spPr>
          <a:xfrm>
            <a:off x="2016351" y="1772816"/>
            <a:ext cx="5868017" cy="738664"/>
          </a:xfrm>
          <a:prstGeom prst="rect">
            <a:avLst/>
          </a:prstGeom>
          <a:noFill/>
        </p:spPr>
        <p:txBody>
          <a:bodyPr wrap="none" rtlCol="0">
            <a:spAutoFit/>
          </a:bodyPr>
          <a:lstStyle/>
          <a:p>
            <a:pPr algn="ctr"/>
            <a:r>
              <a:rPr lang="fr-FR" sz="1400" i="1" dirty="0" smtClean="0"/>
              <a:t>«  Que ce livre de la loi ne s’éloigne point  de ta bouche; médite le  jour et nuit, </a:t>
            </a:r>
          </a:p>
          <a:p>
            <a:pPr algn="ctr"/>
            <a:r>
              <a:rPr lang="fr-FR" sz="1400" i="1" dirty="0" smtClean="0"/>
              <a:t>Pour agir fidèlement selon tout ce qui est écrit.»</a:t>
            </a:r>
          </a:p>
          <a:p>
            <a:pPr algn="ctr"/>
            <a:r>
              <a:rPr lang="fr-FR" sz="1400" b="1" i="1" dirty="0" smtClean="0"/>
              <a:t>Josué1:8</a:t>
            </a:r>
            <a:endParaRPr lang="fr-FR" sz="1400" b="1" i="1" dirty="0"/>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136" y="572433"/>
            <a:ext cx="5867400" cy="1970046"/>
          </a:xfrm>
        </p:spPr>
        <p:txBody>
          <a:bodyPr>
            <a:noAutofit/>
          </a:bodyPr>
          <a:lstStyle/>
          <a:p>
            <a:pPr lvl="0">
              <a:spcBef>
                <a:spcPts val="0"/>
              </a:spcBef>
            </a:pPr>
            <a:r>
              <a:rPr lang="en-US" sz="4000" cap="none" dirty="0" smtClean="0">
                <a:solidFill>
                  <a:prstClr val="black">
                    <a:lumMod val="85000"/>
                    <a:lumOff val="15000"/>
                  </a:prstClr>
                </a:solidFill>
                <a:ea typeface="+mn-ea"/>
                <a:cs typeface="+mn-cs"/>
              </a:rPr>
              <a:t>KIT DU PROPHETE</a:t>
            </a:r>
            <a:endParaRPr lang="en-US" sz="2800" dirty="0"/>
          </a:p>
        </p:txBody>
      </p:sp>
      <p:sp>
        <p:nvSpPr>
          <p:cNvPr id="6" name="TextBox 5"/>
          <p:cNvSpPr txBox="1"/>
          <p:nvPr/>
        </p:nvSpPr>
        <p:spPr>
          <a:xfrm>
            <a:off x="1121392" y="1557456"/>
            <a:ext cx="1002336" cy="5324535"/>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2</a:t>
            </a:r>
          </a:p>
          <a:p>
            <a:endParaRPr lang="en-US" sz="17000" b="1" dirty="0">
              <a:solidFill>
                <a:srgbClr val="F26200">
                  <a:alpha val="40000"/>
                </a:srgbClr>
              </a:solidFill>
              <a:cs typeface="Arial" pitchFamily="34" charset="0"/>
            </a:endParaRPr>
          </a:p>
        </p:txBody>
      </p:sp>
      <p:sp>
        <p:nvSpPr>
          <p:cNvPr id="7" name="ZoneTexte 6"/>
          <p:cNvSpPr txBox="1"/>
          <p:nvPr/>
        </p:nvSpPr>
        <p:spPr>
          <a:xfrm>
            <a:off x="2889103" y="2746663"/>
            <a:ext cx="5256584" cy="2554545"/>
          </a:xfrm>
          <a:prstGeom prst="rect">
            <a:avLst/>
          </a:prstGeom>
          <a:noFill/>
        </p:spPr>
        <p:txBody>
          <a:bodyPr wrap="square" rtlCol="0">
            <a:spAutoFit/>
          </a:bodyPr>
          <a:lstStyle/>
          <a:p>
            <a:pPr marL="285750" indent="-285750">
              <a:buFont typeface="Wingdings" panose="05000000000000000000" pitchFamily="2" charset="2"/>
              <a:buChar char="Ø"/>
            </a:pPr>
            <a:r>
              <a:rPr lang="fr-FR" sz="3200" i="1" dirty="0" smtClean="0"/>
              <a:t> 1 Parole prophétique</a:t>
            </a:r>
          </a:p>
          <a:p>
            <a:r>
              <a:rPr lang="fr-FR" sz="3200" i="1" dirty="0" smtClean="0"/>
              <a:t>Imprimée sur support.</a:t>
            </a:r>
          </a:p>
          <a:p>
            <a:pPr marL="285750" indent="-285750">
              <a:buFont typeface="Wingdings" panose="05000000000000000000" pitchFamily="2" charset="2"/>
              <a:buChar char="Ø"/>
            </a:pPr>
            <a:r>
              <a:rPr lang="fr-FR" sz="3200" i="1" dirty="0" smtClean="0"/>
              <a:t>1 CD de proclamations</a:t>
            </a:r>
          </a:p>
          <a:p>
            <a:endParaRPr lang="fr-FR" sz="3200" i="1" dirty="0"/>
          </a:p>
          <a:p>
            <a:r>
              <a:rPr lang="fr-FR" sz="3200" b="1" i="1" dirty="0" smtClean="0">
                <a:solidFill>
                  <a:srgbClr val="FF0000"/>
                </a:solidFill>
                <a:effectLst>
                  <a:outerShdw blurRad="38100" dist="38100" dir="2700000" algn="tl">
                    <a:srgbClr val="000000">
                      <a:alpha val="43137"/>
                    </a:srgbClr>
                  </a:outerShdw>
                </a:effectLst>
              </a:rPr>
              <a:t>PRIX: 100 000 F CFA</a:t>
            </a:r>
            <a:endParaRPr lang="fr-FR" sz="3200" b="1" i="1" dirty="0">
              <a:solidFill>
                <a:srgbClr val="FF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00005" y="3573016"/>
            <a:ext cx="2520280" cy="2520280"/>
          </a:xfrm>
          <a:prstGeom prst="ellipse">
            <a:avLst/>
          </a:prstGeom>
          <a:ln>
            <a:noFill/>
          </a:ln>
          <a:effectLst>
            <a:softEdge rad="112500"/>
          </a:effectLst>
        </p:spPr>
      </p:pic>
      <p:sp>
        <p:nvSpPr>
          <p:cNvPr id="9" name="ZoneTexte 8"/>
          <p:cNvSpPr txBox="1"/>
          <p:nvPr/>
        </p:nvSpPr>
        <p:spPr>
          <a:xfrm>
            <a:off x="2627784" y="1772816"/>
            <a:ext cx="5705986" cy="954107"/>
          </a:xfrm>
          <a:prstGeom prst="rect">
            <a:avLst/>
          </a:prstGeom>
          <a:noFill/>
        </p:spPr>
        <p:txBody>
          <a:bodyPr wrap="none" rtlCol="0">
            <a:spAutoFit/>
          </a:bodyPr>
          <a:lstStyle/>
          <a:p>
            <a:pPr algn="ctr"/>
            <a:r>
              <a:rPr lang="fr-FR" sz="1400" i="1" dirty="0" smtClean="0"/>
              <a:t>«  Car c’est une prophétie dont le temps est déjà fixé,</a:t>
            </a:r>
          </a:p>
          <a:p>
            <a:pPr algn="ctr"/>
            <a:r>
              <a:rPr lang="fr-FR" sz="1400" i="1" dirty="0" smtClean="0"/>
              <a:t> Elle marche vers son terme, et elle ne mentira pas; </a:t>
            </a:r>
          </a:p>
          <a:p>
            <a:pPr algn="ctr"/>
            <a:r>
              <a:rPr lang="fr-FR" sz="1400" i="1" dirty="0" smtClean="0"/>
              <a:t>si elle tarde, attend là car elle s’accomplira, elle s’accomplira certainement,»</a:t>
            </a:r>
          </a:p>
          <a:p>
            <a:pPr algn="ctr"/>
            <a:r>
              <a:rPr lang="fr-FR" sz="1400" i="1" dirty="0" smtClean="0"/>
              <a:t>Habacuc 3:2</a:t>
            </a:r>
            <a:endParaRPr lang="fr-FR" sz="1400" i="1" dirty="0"/>
          </a:p>
        </p:txBody>
      </p:sp>
    </p:spTree>
    <p:extLst>
      <p:ext uri="{BB962C8B-B14F-4D97-AF65-F5344CB8AC3E}">
        <p14:creationId xmlns:p14="http://schemas.microsoft.com/office/powerpoint/2010/main" val="3535818647"/>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9792" y="476672"/>
            <a:ext cx="5867400" cy="1970046"/>
          </a:xfrm>
        </p:spPr>
        <p:txBody>
          <a:bodyPr>
            <a:noAutofit/>
          </a:bodyPr>
          <a:lstStyle/>
          <a:p>
            <a:pPr lvl="0">
              <a:spcBef>
                <a:spcPts val="0"/>
              </a:spcBef>
            </a:pPr>
            <a:r>
              <a:rPr lang="en-US" sz="4000" cap="none" dirty="0" smtClean="0">
                <a:solidFill>
                  <a:prstClr val="black">
                    <a:lumMod val="85000"/>
                    <a:lumOff val="15000"/>
                  </a:prstClr>
                </a:solidFill>
                <a:ea typeface="+mn-ea"/>
                <a:cs typeface="+mn-cs"/>
              </a:rPr>
              <a:t>KIT DU BON SAMARITAIN</a:t>
            </a:r>
            <a:endParaRPr lang="en-US" sz="2800" dirty="0"/>
          </a:p>
        </p:txBody>
      </p:sp>
      <p:sp>
        <p:nvSpPr>
          <p:cNvPr id="6" name="TextBox 5"/>
          <p:cNvSpPr txBox="1"/>
          <p:nvPr/>
        </p:nvSpPr>
        <p:spPr>
          <a:xfrm>
            <a:off x="1121392" y="1557456"/>
            <a:ext cx="1002336" cy="7940635"/>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3</a:t>
            </a:r>
          </a:p>
          <a:p>
            <a:endParaRPr lang="en-US" sz="17000" b="1" dirty="0" smtClean="0">
              <a:solidFill>
                <a:srgbClr val="F26200">
                  <a:alpha val="40000"/>
                </a:srgbClr>
              </a:solidFill>
              <a:cs typeface="Arial" pitchFamily="34" charset="0"/>
            </a:endParaRPr>
          </a:p>
          <a:p>
            <a:endParaRPr lang="en-US" sz="17000" b="1" dirty="0">
              <a:solidFill>
                <a:srgbClr val="F26200">
                  <a:alpha val="40000"/>
                </a:srgbClr>
              </a:solidFill>
              <a:cs typeface="Arial" pitchFamily="34" charset="0"/>
            </a:endParaRPr>
          </a:p>
        </p:txBody>
      </p:sp>
      <p:sp>
        <p:nvSpPr>
          <p:cNvPr id="7" name="ZoneTexte 6"/>
          <p:cNvSpPr txBox="1"/>
          <p:nvPr/>
        </p:nvSpPr>
        <p:spPr>
          <a:xfrm>
            <a:off x="2889102" y="2890679"/>
            <a:ext cx="6291410" cy="2554545"/>
          </a:xfrm>
          <a:prstGeom prst="rect">
            <a:avLst/>
          </a:prstGeom>
          <a:noFill/>
        </p:spPr>
        <p:txBody>
          <a:bodyPr wrap="square" rtlCol="0">
            <a:spAutoFit/>
          </a:bodyPr>
          <a:lstStyle/>
          <a:p>
            <a:pPr algn="just"/>
            <a:r>
              <a:rPr lang="fr-FR" sz="3200" i="1" dirty="0" smtClean="0"/>
              <a:t>Mise en place d’un fond d’aide </a:t>
            </a:r>
          </a:p>
          <a:p>
            <a:pPr algn="just"/>
            <a:r>
              <a:rPr lang="fr-FR" sz="3200" i="1" dirty="0" smtClean="0"/>
              <a:t>aux personnes en difficultés </a:t>
            </a:r>
          </a:p>
          <a:p>
            <a:pPr algn="just"/>
            <a:r>
              <a:rPr lang="fr-FR" sz="3200" i="1" dirty="0" smtClean="0"/>
              <a:t>ainsi qu’aux veuves et aux orphelins.</a:t>
            </a:r>
          </a:p>
          <a:p>
            <a:endParaRPr lang="fr-FR" sz="3200" i="1" dirty="0"/>
          </a:p>
          <a:p>
            <a:r>
              <a:rPr lang="fr-FR" sz="3200" b="1" i="1" dirty="0" smtClean="0">
                <a:solidFill>
                  <a:srgbClr val="FF0000"/>
                </a:solidFill>
                <a:effectLst>
                  <a:outerShdw blurRad="38100" dist="38100" dir="2700000" algn="tl">
                    <a:srgbClr val="000000">
                      <a:alpha val="43137"/>
                    </a:srgbClr>
                  </a:outerShdw>
                </a:effectLst>
              </a:rPr>
              <a:t>PRIX:  DE 25 000 F à 1 000 000 F CFA</a:t>
            </a:r>
            <a:endParaRPr lang="fr-FR" sz="3200" b="1" i="1" dirty="0">
              <a:solidFill>
                <a:srgbClr val="FF0000"/>
              </a:solidFill>
              <a:effectLst>
                <a:outerShdw blurRad="38100" dist="38100" dir="2700000" algn="tl">
                  <a:srgbClr val="000000">
                    <a:alpha val="43137"/>
                  </a:srgbClr>
                </a:outerShdw>
              </a:effectLst>
            </a:endParaRPr>
          </a:p>
        </p:txBody>
      </p:sp>
      <p:sp>
        <p:nvSpPr>
          <p:cNvPr id="5" name="ZoneTexte 4"/>
          <p:cNvSpPr txBox="1"/>
          <p:nvPr/>
        </p:nvSpPr>
        <p:spPr>
          <a:xfrm>
            <a:off x="2589435" y="1772816"/>
            <a:ext cx="5901679" cy="1815882"/>
          </a:xfrm>
          <a:prstGeom prst="rect">
            <a:avLst/>
          </a:prstGeom>
          <a:noFill/>
        </p:spPr>
        <p:txBody>
          <a:bodyPr wrap="none" rtlCol="0">
            <a:spAutoFit/>
          </a:bodyPr>
          <a:lstStyle/>
          <a:p>
            <a:pPr algn="ctr"/>
            <a:r>
              <a:rPr lang="fr-FR" sz="1400" i="1" dirty="0" smtClean="0"/>
              <a:t>«  Le père des orphelins, le défenseur des veuves, c’est Dieu dans sa demeure. »</a:t>
            </a:r>
          </a:p>
          <a:p>
            <a:pPr algn="ctr"/>
            <a:r>
              <a:rPr lang="fr-FR" sz="1400" b="1" i="1" dirty="0" smtClean="0"/>
              <a:t>Psaumes 68: 6</a:t>
            </a:r>
          </a:p>
          <a:p>
            <a:pPr algn="ctr"/>
            <a:r>
              <a:rPr lang="fr-FR" sz="1400" i="1" dirty="0" smtClean="0"/>
              <a:t>«  l’homme dont le regard est bienveillant sera béni,</a:t>
            </a:r>
          </a:p>
          <a:p>
            <a:pPr algn="ctr"/>
            <a:r>
              <a:rPr lang="fr-FR" sz="1400" i="1" dirty="0" smtClean="0"/>
              <a:t> parce qu’il donne de  son pain au pauvre.»</a:t>
            </a:r>
          </a:p>
          <a:p>
            <a:pPr algn="ctr"/>
            <a:r>
              <a:rPr lang="fr-FR" sz="1400" b="1" i="1" dirty="0" smtClean="0"/>
              <a:t>Proverbes 22: 9</a:t>
            </a:r>
          </a:p>
          <a:p>
            <a:pPr algn="ctr"/>
            <a:endParaRPr lang="fr-FR" sz="1400" b="1" i="1" dirty="0"/>
          </a:p>
          <a:p>
            <a:pPr algn="ctr"/>
            <a:endParaRPr lang="fr-FR" sz="1400" b="1" i="1" dirty="0" smtClean="0"/>
          </a:p>
          <a:p>
            <a:pPr algn="ctr"/>
            <a:endParaRPr lang="fr-FR" sz="1400" b="1" i="1" dirty="0"/>
          </a:p>
        </p:txBody>
      </p:sp>
    </p:spTree>
    <p:extLst>
      <p:ext uri="{BB962C8B-B14F-4D97-AF65-F5344CB8AC3E}">
        <p14:creationId xmlns:p14="http://schemas.microsoft.com/office/powerpoint/2010/main" val="271612434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27784" y="404664"/>
            <a:ext cx="5867400" cy="1970046"/>
          </a:xfrm>
        </p:spPr>
        <p:txBody>
          <a:bodyPr>
            <a:noAutofit/>
          </a:bodyPr>
          <a:lstStyle/>
          <a:p>
            <a:pPr lvl="0">
              <a:spcBef>
                <a:spcPts val="0"/>
              </a:spcBef>
            </a:pPr>
            <a:r>
              <a:rPr lang="en-US" sz="4000" cap="none" dirty="0" smtClean="0">
                <a:solidFill>
                  <a:prstClr val="black">
                    <a:lumMod val="85000"/>
                    <a:lumOff val="15000"/>
                  </a:prstClr>
                </a:solidFill>
                <a:ea typeface="+mn-ea"/>
                <a:cs typeface="+mn-cs"/>
              </a:rPr>
              <a:t>KIT D’ASAPH</a:t>
            </a:r>
            <a:endParaRPr lang="en-US" sz="2800" dirty="0"/>
          </a:p>
        </p:txBody>
      </p:sp>
      <p:sp>
        <p:nvSpPr>
          <p:cNvPr id="6" name="TextBox 5"/>
          <p:cNvSpPr txBox="1"/>
          <p:nvPr/>
        </p:nvSpPr>
        <p:spPr>
          <a:xfrm>
            <a:off x="1121392" y="1557456"/>
            <a:ext cx="1002336" cy="7940635"/>
          </a:xfrm>
          <a:prstGeom prst="rect">
            <a:avLst/>
          </a:prstGeom>
          <a:noFill/>
        </p:spPr>
        <p:txBody>
          <a:bodyPr wrap="square" rtlCol="0">
            <a:spAutoFit/>
          </a:bodyPr>
          <a:lstStyle/>
          <a:p>
            <a:r>
              <a:rPr lang="en-US" sz="17000" b="1" dirty="0">
                <a:solidFill>
                  <a:srgbClr val="F26200">
                    <a:alpha val="40000"/>
                  </a:srgbClr>
                </a:solidFill>
                <a:cs typeface="Arial" pitchFamily="34" charset="0"/>
              </a:rPr>
              <a:t>4</a:t>
            </a:r>
            <a:endParaRPr lang="en-US" sz="17000" b="1" dirty="0" smtClean="0">
              <a:solidFill>
                <a:srgbClr val="F26200">
                  <a:alpha val="40000"/>
                </a:srgbClr>
              </a:solidFill>
              <a:cs typeface="Arial" pitchFamily="34" charset="0"/>
            </a:endParaRPr>
          </a:p>
          <a:p>
            <a:endParaRPr lang="en-US" sz="17000" b="1" dirty="0" smtClean="0">
              <a:solidFill>
                <a:srgbClr val="F26200">
                  <a:alpha val="40000"/>
                </a:srgbClr>
              </a:solidFill>
              <a:cs typeface="Arial" pitchFamily="34" charset="0"/>
            </a:endParaRPr>
          </a:p>
          <a:p>
            <a:endParaRPr lang="en-US" sz="17000" b="1" dirty="0">
              <a:solidFill>
                <a:srgbClr val="F26200">
                  <a:alpha val="40000"/>
                </a:srgbClr>
              </a:solidFill>
              <a:cs typeface="Arial" pitchFamily="34" charset="0"/>
            </a:endParaRPr>
          </a:p>
        </p:txBody>
      </p:sp>
      <p:sp>
        <p:nvSpPr>
          <p:cNvPr id="7" name="ZoneTexte 6"/>
          <p:cNvSpPr txBox="1"/>
          <p:nvPr/>
        </p:nvSpPr>
        <p:spPr>
          <a:xfrm>
            <a:off x="2771800" y="2458631"/>
            <a:ext cx="6291410" cy="2554545"/>
          </a:xfrm>
          <a:prstGeom prst="rect">
            <a:avLst/>
          </a:prstGeom>
          <a:noFill/>
        </p:spPr>
        <p:txBody>
          <a:bodyPr wrap="square" rtlCol="0">
            <a:spAutoFit/>
          </a:bodyPr>
          <a:lstStyle/>
          <a:p>
            <a:pPr algn="ctr"/>
            <a:r>
              <a:rPr lang="fr-FR" sz="3200" i="1" dirty="0" smtClean="0"/>
              <a:t>Achat d’Instruments et de matériel de musique pour notre groupe musical et nos champs de missions</a:t>
            </a:r>
          </a:p>
          <a:p>
            <a:endParaRPr lang="fr-FR" sz="3200" i="1" dirty="0"/>
          </a:p>
          <a:p>
            <a:r>
              <a:rPr lang="fr-FR" sz="3200" b="1" i="1" dirty="0" smtClean="0">
                <a:solidFill>
                  <a:srgbClr val="FF0000"/>
                </a:solidFill>
                <a:effectLst>
                  <a:outerShdw blurRad="38100" dist="38100" dir="2700000" algn="tl">
                    <a:srgbClr val="000000">
                      <a:alpha val="43137"/>
                    </a:srgbClr>
                  </a:outerShdw>
                </a:effectLst>
              </a:rPr>
              <a:t>PRIX:  DE 25 000 F à 1 000 000 F CFA</a:t>
            </a:r>
            <a:endParaRPr lang="fr-FR" sz="3200" b="1" i="1" dirty="0">
              <a:solidFill>
                <a:srgbClr val="FF0000"/>
              </a:solidFill>
              <a:effectLst>
                <a:outerShdw blurRad="38100" dist="38100" dir="2700000" algn="tl">
                  <a:srgbClr val="000000">
                    <a:alpha val="43137"/>
                  </a:srgbClr>
                </a:outerShdw>
              </a:effectLst>
            </a:endParaRPr>
          </a:p>
        </p:txBody>
      </p:sp>
      <p:sp>
        <p:nvSpPr>
          <p:cNvPr id="5" name="ZoneTexte 4"/>
          <p:cNvSpPr txBox="1"/>
          <p:nvPr/>
        </p:nvSpPr>
        <p:spPr>
          <a:xfrm>
            <a:off x="2576716" y="1676639"/>
            <a:ext cx="6217278" cy="738664"/>
          </a:xfrm>
          <a:prstGeom prst="rect">
            <a:avLst/>
          </a:prstGeom>
          <a:noFill/>
        </p:spPr>
        <p:txBody>
          <a:bodyPr wrap="none" rtlCol="0">
            <a:spAutoFit/>
          </a:bodyPr>
          <a:lstStyle/>
          <a:p>
            <a:pPr algn="ctr"/>
            <a:r>
              <a:rPr lang="fr-FR" sz="1400" i="1" dirty="0" smtClean="0"/>
              <a:t>« Poussez vers l’Eternel des cris de joie,…entrez dans ses portes  avec des louanges, </a:t>
            </a:r>
          </a:p>
          <a:p>
            <a:pPr algn="ctr"/>
            <a:r>
              <a:rPr lang="fr-FR" sz="1400" i="1" dirty="0" smtClean="0"/>
              <a:t>dans ses  parvis avec des cantiques!»</a:t>
            </a:r>
          </a:p>
          <a:p>
            <a:pPr algn="ctr"/>
            <a:r>
              <a:rPr lang="fr-FR" sz="1400" i="1" dirty="0" smtClean="0"/>
              <a:t>Psaumes 100:1a et 4 a</a:t>
            </a:r>
            <a:endParaRPr lang="fr-FR" sz="1400" i="1" dirty="0"/>
          </a:p>
        </p:txBody>
      </p:sp>
    </p:spTree>
    <p:extLst>
      <p:ext uri="{BB962C8B-B14F-4D97-AF65-F5344CB8AC3E}">
        <p14:creationId xmlns:p14="http://schemas.microsoft.com/office/powerpoint/2010/main" val="1935005845"/>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862017" y="572433"/>
            <a:ext cx="5867400" cy="1970046"/>
          </a:xfrm>
        </p:spPr>
        <p:txBody>
          <a:bodyPr>
            <a:noAutofit/>
          </a:bodyPr>
          <a:lstStyle/>
          <a:p>
            <a:pPr lvl="0">
              <a:spcBef>
                <a:spcPts val="0"/>
              </a:spcBef>
            </a:pPr>
            <a:r>
              <a:rPr lang="en-US" sz="4000" cap="none" dirty="0" smtClean="0">
                <a:solidFill>
                  <a:prstClr val="black">
                    <a:lumMod val="85000"/>
                    <a:lumOff val="15000"/>
                  </a:prstClr>
                </a:solidFill>
                <a:ea typeface="+mn-ea"/>
                <a:cs typeface="+mn-cs"/>
              </a:rPr>
              <a:t>KIT DU SACRIFICATEUR</a:t>
            </a:r>
            <a:endParaRPr lang="en-US" sz="2800" dirty="0"/>
          </a:p>
        </p:txBody>
      </p:sp>
      <p:sp>
        <p:nvSpPr>
          <p:cNvPr id="6" name="TextBox 5"/>
          <p:cNvSpPr txBox="1"/>
          <p:nvPr/>
        </p:nvSpPr>
        <p:spPr>
          <a:xfrm>
            <a:off x="1121392" y="1557456"/>
            <a:ext cx="1002336" cy="7940635"/>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5</a:t>
            </a:r>
          </a:p>
          <a:p>
            <a:endParaRPr lang="en-US" sz="17000" b="1" dirty="0" smtClean="0">
              <a:solidFill>
                <a:srgbClr val="F26200">
                  <a:alpha val="40000"/>
                </a:srgbClr>
              </a:solidFill>
              <a:cs typeface="Arial" pitchFamily="34" charset="0"/>
            </a:endParaRPr>
          </a:p>
          <a:p>
            <a:endParaRPr lang="en-US" sz="17000" b="1" dirty="0">
              <a:solidFill>
                <a:srgbClr val="F26200">
                  <a:alpha val="40000"/>
                </a:srgbClr>
              </a:solidFill>
              <a:cs typeface="Arial" pitchFamily="34" charset="0"/>
            </a:endParaRPr>
          </a:p>
        </p:txBody>
      </p:sp>
      <p:sp>
        <p:nvSpPr>
          <p:cNvPr id="7" name="ZoneTexte 6"/>
          <p:cNvSpPr txBox="1"/>
          <p:nvPr/>
        </p:nvSpPr>
        <p:spPr>
          <a:xfrm>
            <a:off x="2843808" y="2060848"/>
            <a:ext cx="6192688" cy="4031873"/>
          </a:xfrm>
          <a:prstGeom prst="rect">
            <a:avLst/>
          </a:prstGeom>
          <a:noFill/>
        </p:spPr>
        <p:txBody>
          <a:bodyPr wrap="square" rtlCol="0">
            <a:spAutoFit/>
          </a:bodyPr>
          <a:lstStyle/>
          <a:p>
            <a:pPr marL="457200" indent="-457200" algn="just">
              <a:buFont typeface="Wingdings" panose="05000000000000000000" pitchFamily="2" charset="2"/>
              <a:buChar char="Ø"/>
            </a:pPr>
            <a:r>
              <a:rPr lang="fr-FR" sz="3200" b="1" i="1" dirty="0" smtClean="0"/>
              <a:t>Service de Sainte Scène</a:t>
            </a:r>
          </a:p>
          <a:p>
            <a:pPr algn="just"/>
            <a:r>
              <a:rPr lang="fr-FR" sz="3200" b="1" i="1" dirty="0" smtClean="0"/>
              <a:t>     </a:t>
            </a:r>
            <a:r>
              <a:rPr lang="fr-FR" sz="3200" b="1" i="1" dirty="0" smtClean="0">
                <a:solidFill>
                  <a:srgbClr val="FF0000"/>
                </a:solidFill>
              </a:rPr>
              <a:t>Prix: 1 000 000 F CFA</a:t>
            </a:r>
          </a:p>
          <a:p>
            <a:pPr marL="457200" indent="-457200" algn="just">
              <a:buFont typeface="Wingdings" panose="05000000000000000000" pitchFamily="2" charset="2"/>
              <a:buChar char="Ø"/>
            </a:pPr>
            <a:endParaRPr lang="fr-FR" sz="3200" b="1" i="1" dirty="0" smtClean="0"/>
          </a:p>
          <a:p>
            <a:pPr marL="457200" indent="-457200" algn="just">
              <a:buFont typeface="Wingdings" panose="05000000000000000000" pitchFamily="2" charset="2"/>
              <a:buChar char="Ø"/>
            </a:pPr>
            <a:r>
              <a:rPr lang="fr-FR" sz="3200" b="1" i="1" dirty="0" smtClean="0"/>
              <a:t>Nappes aux couleurs liturgiques</a:t>
            </a:r>
          </a:p>
          <a:p>
            <a:pPr algn="just"/>
            <a:r>
              <a:rPr lang="fr-FR" sz="3200" b="1" i="1" dirty="0" smtClean="0"/>
              <a:t>    </a:t>
            </a:r>
            <a:r>
              <a:rPr lang="fr-FR" sz="3200" b="1" i="1" dirty="0" smtClean="0">
                <a:solidFill>
                  <a:srgbClr val="FF0000"/>
                </a:solidFill>
              </a:rPr>
              <a:t>Prix: 500 000 F CFA</a:t>
            </a:r>
          </a:p>
          <a:p>
            <a:pPr algn="just"/>
            <a:endParaRPr lang="fr-FR" sz="3200" b="1" i="1" dirty="0" smtClean="0">
              <a:solidFill>
                <a:srgbClr val="FF0000"/>
              </a:solidFill>
            </a:endParaRPr>
          </a:p>
          <a:p>
            <a:pPr marL="457200" indent="-457200" algn="just">
              <a:buFont typeface="Wingdings" panose="05000000000000000000" pitchFamily="2" charset="2"/>
              <a:buChar char="Ø"/>
            </a:pPr>
            <a:r>
              <a:rPr lang="fr-FR" sz="3200" b="1" i="1" dirty="0" smtClean="0"/>
              <a:t>Service de Baptême</a:t>
            </a:r>
          </a:p>
          <a:p>
            <a:pPr algn="just"/>
            <a:r>
              <a:rPr lang="fr-FR" sz="3200" b="1" i="1" dirty="0">
                <a:solidFill>
                  <a:srgbClr val="FF0000"/>
                </a:solidFill>
              </a:rPr>
              <a:t> </a:t>
            </a:r>
            <a:r>
              <a:rPr lang="fr-FR" sz="3200" b="1" i="1" dirty="0" smtClean="0">
                <a:solidFill>
                  <a:srgbClr val="FF0000"/>
                </a:solidFill>
              </a:rPr>
              <a:t>    Prix: 300 000 F CFA</a:t>
            </a:r>
            <a:endParaRPr lang="fr-FR" sz="3200" b="1" i="1" dirty="0">
              <a:solidFill>
                <a:srgbClr val="FF0000"/>
              </a:solidFill>
            </a:endParaRPr>
          </a:p>
        </p:txBody>
      </p:sp>
    </p:spTree>
    <p:extLst>
      <p:ext uri="{BB962C8B-B14F-4D97-AF65-F5344CB8AC3E}">
        <p14:creationId xmlns:p14="http://schemas.microsoft.com/office/powerpoint/2010/main" val="16639719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Introducing PowerPoint 2010">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docProps/app.xml><?xml version="1.0" encoding="utf-8"?>
<Properties xmlns="http://schemas.openxmlformats.org/officeDocument/2006/extended-properties" xmlns:vt="http://schemas.openxmlformats.org/officeDocument/2006/docPropsVTypes">
  <Template/>
  <TotalTime>0</TotalTime>
  <Words>218</Words>
  <Application>Microsoft Office PowerPoint</Application>
  <PresentationFormat>Affichage à l'écran (4:3)</PresentationFormat>
  <Paragraphs>63</Paragraphs>
  <Slides>6</Slides>
  <Notes>6</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Introducing PowerPoint 2010</vt:lpstr>
      <vt:lpstr>Moisson de l’Espérance KITS MOISSON 2021</vt:lpstr>
      <vt:lpstr>KIT DU BERGER</vt:lpstr>
      <vt:lpstr>KIT DU PROPHETE</vt:lpstr>
      <vt:lpstr>KIT DU BON SAMARITAIN</vt:lpstr>
      <vt:lpstr>KIT D’ASAPH</vt:lpstr>
      <vt:lpstr>KIT DU SACRIFICATEUR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2021-03-05T13:03:19Z</dcterms:created>
  <dcterms:modified xsi:type="dcterms:W3CDTF">2021-03-05T19:17:07Z</dcterms:modified>
</cp:coreProperties>
</file>