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is Aslanhan" initials="ha" lastIdx="2" clrIdx="0">
    <p:extLst>
      <p:ext uri="{19B8F6BF-5375-455C-9EA6-DF929625EA0E}">
        <p15:presenceInfo xmlns:p15="http://schemas.microsoft.com/office/powerpoint/2012/main" userId="dfca90e33aa71c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22382-DC6C-4E61-90DD-3CA43F0024EC}" type="datetimeFigureOut">
              <a:rPr lang="tr-TR" smtClean="0"/>
              <a:t>18.03.2024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A78A-312D-417E-B3FB-0D7FE0345389}" type="slidenum">
              <a:rPr lang="tr-TR" smtClean="0"/>
              <a:t>‹#›</a:t>
            </a:fld>
            <a:endParaRPr lang="tr-TR"/>
          </a:p>
        </p:txBody>
      </p:sp>
    </p:spTree>
    <p:extLst>
      <p:ext uri="{BB962C8B-B14F-4D97-AF65-F5344CB8AC3E}">
        <p14:creationId xmlns:p14="http://schemas.microsoft.com/office/powerpoint/2010/main" val="1530339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796027F-7875-4030-9381-8BD8C4F21935}"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19051D-1255-1AED-5985-FA09F1F55661}"/>
              </a:ext>
            </a:extLst>
          </p:cNvPr>
          <p:cNvSpPr>
            <a:spLocks noGrp="1"/>
          </p:cNvSpPr>
          <p:nvPr>
            <p:ph type="ctrTitle"/>
          </p:nvPr>
        </p:nvSpPr>
        <p:spPr>
          <a:xfrm>
            <a:off x="1440091" y="594805"/>
            <a:ext cx="9311818" cy="1020931"/>
          </a:xfrm>
        </p:spPr>
        <p:txBody>
          <a:bodyPr/>
          <a:lstStyle/>
          <a:p>
            <a:r>
              <a:rPr lang="tr-TR" sz="6000" dirty="0"/>
              <a:t>VERİ ORGANİZASYONU</a:t>
            </a:r>
          </a:p>
        </p:txBody>
      </p:sp>
      <p:sp>
        <p:nvSpPr>
          <p:cNvPr id="3" name="Alt Başlık 2">
            <a:extLst>
              <a:ext uri="{FF2B5EF4-FFF2-40B4-BE49-F238E27FC236}">
                <a16:creationId xmlns:a16="http://schemas.microsoft.com/office/drawing/2014/main" id="{91EE4DFB-004A-47B3-1D2F-824C449DDFD9}"/>
              </a:ext>
            </a:extLst>
          </p:cNvPr>
          <p:cNvSpPr>
            <a:spLocks noGrp="1"/>
          </p:cNvSpPr>
          <p:nvPr>
            <p:ph type="subTitle" idx="1"/>
          </p:nvPr>
        </p:nvSpPr>
        <p:spPr>
          <a:xfrm>
            <a:off x="5092196" y="1615736"/>
            <a:ext cx="2791175" cy="861420"/>
          </a:xfrm>
        </p:spPr>
        <p:txBody>
          <a:bodyPr/>
          <a:lstStyle/>
          <a:p>
            <a:r>
              <a:rPr lang="tr-TR" dirty="0"/>
              <a:t>ÖZET</a:t>
            </a:r>
          </a:p>
        </p:txBody>
      </p:sp>
      <p:sp>
        <p:nvSpPr>
          <p:cNvPr id="4" name="Metin kutusu 3">
            <a:extLst>
              <a:ext uri="{FF2B5EF4-FFF2-40B4-BE49-F238E27FC236}">
                <a16:creationId xmlns:a16="http://schemas.microsoft.com/office/drawing/2014/main" id="{D6F545E8-E469-B66A-9EA0-BCDE3B2FC3F8}"/>
              </a:ext>
            </a:extLst>
          </p:cNvPr>
          <p:cNvSpPr txBox="1"/>
          <p:nvPr/>
        </p:nvSpPr>
        <p:spPr>
          <a:xfrm>
            <a:off x="2753985" y="2080323"/>
            <a:ext cx="8881681" cy="369332"/>
          </a:xfrm>
          <a:prstGeom prst="rect">
            <a:avLst/>
          </a:prstGeom>
          <a:noFill/>
        </p:spPr>
        <p:txBody>
          <a:bodyPr wrap="square" rtlCol="0">
            <a:spAutoFit/>
          </a:bodyPr>
          <a:lstStyle/>
          <a:p>
            <a:r>
              <a:rPr lang="tr-TR" dirty="0"/>
              <a:t>İÇERİK </a:t>
            </a:r>
          </a:p>
        </p:txBody>
      </p:sp>
      <p:sp>
        <p:nvSpPr>
          <p:cNvPr id="5" name="Metin kutusu 4">
            <a:extLst>
              <a:ext uri="{FF2B5EF4-FFF2-40B4-BE49-F238E27FC236}">
                <a16:creationId xmlns:a16="http://schemas.microsoft.com/office/drawing/2014/main" id="{E9FB1438-3097-CBB0-57EB-0B7860480743}"/>
              </a:ext>
            </a:extLst>
          </p:cNvPr>
          <p:cNvSpPr txBox="1"/>
          <p:nvPr/>
        </p:nvSpPr>
        <p:spPr>
          <a:xfrm>
            <a:off x="1440091" y="2694037"/>
            <a:ext cx="4655909" cy="369332"/>
          </a:xfrm>
          <a:prstGeom prst="rect">
            <a:avLst/>
          </a:prstGeom>
          <a:noFill/>
        </p:spPr>
        <p:txBody>
          <a:bodyPr wrap="square" rtlCol="0">
            <a:spAutoFit/>
          </a:bodyPr>
          <a:lstStyle/>
          <a:p>
            <a:r>
              <a:rPr lang="tr-TR" dirty="0"/>
              <a:t>*GİRİŞ</a:t>
            </a:r>
          </a:p>
        </p:txBody>
      </p:sp>
      <p:sp>
        <p:nvSpPr>
          <p:cNvPr id="6" name="Metin kutusu 5">
            <a:extLst>
              <a:ext uri="{FF2B5EF4-FFF2-40B4-BE49-F238E27FC236}">
                <a16:creationId xmlns:a16="http://schemas.microsoft.com/office/drawing/2014/main" id="{8932992E-3453-3F26-D917-6B381666DEC1}"/>
              </a:ext>
            </a:extLst>
          </p:cNvPr>
          <p:cNvSpPr txBox="1"/>
          <p:nvPr/>
        </p:nvSpPr>
        <p:spPr>
          <a:xfrm>
            <a:off x="1440089" y="3094154"/>
            <a:ext cx="4570093" cy="369332"/>
          </a:xfrm>
          <a:prstGeom prst="rect">
            <a:avLst/>
          </a:prstGeom>
          <a:noFill/>
        </p:spPr>
        <p:txBody>
          <a:bodyPr wrap="square" rtlCol="0">
            <a:spAutoFit/>
          </a:bodyPr>
          <a:lstStyle/>
          <a:p>
            <a:r>
              <a:rPr lang="tr-TR" dirty="0"/>
              <a:t>*BİLİŞİM SİSTEMLERİ VE YÖNETİMİ</a:t>
            </a:r>
          </a:p>
        </p:txBody>
      </p:sp>
      <p:sp>
        <p:nvSpPr>
          <p:cNvPr id="7" name="Metin kutusu 6">
            <a:extLst>
              <a:ext uri="{FF2B5EF4-FFF2-40B4-BE49-F238E27FC236}">
                <a16:creationId xmlns:a16="http://schemas.microsoft.com/office/drawing/2014/main" id="{EFC56670-6F73-FA10-534C-6681F90780B1}"/>
              </a:ext>
            </a:extLst>
          </p:cNvPr>
          <p:cNvSpPr txBox="1"/>
          <p:nvPr/>
        </p:nvSpPr>
        <p:spPr>
          <a:xfrm>
            <a:off x="1440090" y="3493832"/>
            <a:ext cx="4809789" cy="369332"/>
          </a:xfrm>
          <a:prstGeom prst="rect">
            <a:avLst/>
          </a:prstGeom>
          <a:noFill/>
        </p:spPr>
        <p:txBody>
          <a:bodyPr wrap="square" rtlCol="0">
            <a:spAutoFit/>
          </a:bodyPr>
          <a:lstStyle/>
          <a:p>
            <a:r>
              <a:rPr lang="tr-TR" dirty="0"/>
              <a:t>*VERİ TABANI VE YÖNETİM SİSTEMLERİ</a:t>
            </a:r>
          </a:p>
        </p:txBody>
      </p:sp>
      <p:sp>
        <p:nvSpPr>
          <p:cNvPr id="8" name="Metin kutusu 7">
            <a:extLst>
              <a:ext uri="{FF2B5EF4-FFF2-40B4-BE49-F238E27FC236}">
                <a16:creationId xmlns:a16="http://schemas.microsoft.com/office/drawing/2014/main" id="{AA62F2F2-8724-7B5C-06B9-665679B7FDD4}"/>
              </a:ext>
            </a:extLst>
          </p:cNvPr>
          <p:cNvSpPr txBox="1"/>
          <p:nvPr/>
        </p:nvSpPr>
        <p:spPr>
          <a:xfrm>
            <a:off x="1440090" y="3863164"/>
            <a:ext cx="4447713" cy="369332"/>
          </a:xfrm>
          <a:prstGeom prst="rect">
            <a:avLst/>
          </a:prstGeom>
          <a:noFill/>
        </p:spPr>
        <p:txBody>
          <a:bodyPr wrap="square" rtlCol="0">
            <a:spAutoFit/>
          </a:bodyPr>
          <a:lstStyle/>
          <a:p>
            <a:r>
              <a:rPr lang="tr-TR" dirty="0"/>
              <a:t>*VERİ TABANI TASARIMI</a:t>
            </a:r>
          </a:p>
        </p:txBody>
      </p:sp>
      <p:sp>
        <p:nvSpPr>
          <p:cNvPr id="9" name="Metin kutusu 8">
            <a:extLst>
              <a:ext uri="{FF2B5EF4-FFF2-40B4-BE49-F238E27FC236}">
                <a16:creationId xmlns:a16="http://schemas.microsoft.com/office/drawing/2014/main" id="{2FCB0A7B-0EF1-BF61-ABA9-D787290EC8DA}"/>
              </a:ext>
            </a:extLst>
          </p:cNvPr>
          <p:cNvSpPr txBox="1"/>
          <p:nvPr/>
        </p:nvSpPr>
        <p:spPr>
          <a:xfrm>
            <a:off x="1440090" y="4196179"/>
            <a:ext cx="6365289" cy="369332"/>
          </a:xfrm>
          <a:prstGeom prst="rect">
            <a:avLst/>
          </a:prstGeom>
          <a:noFill/>
        </p:spPr>
        <p:txBody>
          <a:bodyPr wrap="square" rtlCol="0">
            <a:spAutoFit/>
          </a:bodyPr>
          <a:lstStyle/>
          <a:p>
            <a:r>
              <a:rPr lang="tr-TR" dirty="0"/>
              <a:t>*İLİŞKİSEL VE İLİŞKİSEL OLMAYAN VERİ TABANI SİSTEMLERİ</a:t>
            </a:r>
          </a:p>
        </p:txBody>
      </p:sp>
      <p:sp>
        <p:nvSpPr>
          <p:cNvPr id="10" name="Metin kutusu 9">
            <a:extLst>
              <a:ext uri="{FF2B5EF4-FFF2-40B4-BE49-F238E27FC236}">
                <a16:creationId xmlns:a16="http://schemas.microsoft.com/office/drawing/2014/main" id="{3F73243A-80BD-E7D4-FA4C-B37090A2B08C}"/>
              </a:ext>
            </a:extLst>
          </p:cNvPr>
          <p:cNvSpPr txBox="1"/>
          <p:nvPr/>
        </p:nvSpPr>
        <p:spPr>
          <a:xfrm>
            <a:off x="1440090" y="4565511"/>
            <a:ext cx="7750206" cy="369332"/>
          </a:xfrm>
          <a:prstGeom prst="rect">
            <a:avLst/>
          </a:prstGeom>
          <a:noFill/>
        </p:spPr>
        <p:txBody>
          <a:bodyPr wrap="square" rtlCol="0">
            <a:spAutoFit/>
          </a:bodyPr>
          <a:lstStyle/>
          <a:p>
            <a:r>
              <a:rPr lang="tr-TR" dirty="0"/>
              <a:t>*VERİ TABANI MİMARİLERİNİN PERFORMANS KARŞILAŞTIRMALARI</a:t>
            </a:r>
          </a:p>
        </p:txBody>
      </p:sp>
      <p:pic>
        <p:nvPicPr>
          <p:cNvPr id="12" name="Ses 11">
            <a:hlinkClick r:id="" action="ppaction://media"/>
            <a:extLst>
              <a:ext uri="{FF2B5EF4-FFF2-40B4-BE49-F238E27FC236}">
                <a16:creationId xmlns:a16="http://schemas.microsoft.com/office/drawing/2014/main" id="{513A0BAF-C186-2D87-9F37-23A4E6C6BEEB}"/>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894075438"/>
      </p:ext>
    </p:extLst>
  </p:cSld>
  <p:clrMapOvr>
    <a:masterClrMapping/>
  </p:clrMapOvr>
  <mc:AlternateContent xmlns:mc="http://schemas.openxmlformats.org/markup-compatibility/2006">
    <mc:Choice xmlns:p14="http://schemas.microsoft.com/office/powerpoint/2010/main" Requires="p14">
      <p:transition spd="slow" p14:dur="2000" advTm="4144"/>
    </mc:Choice>
    <mc:Fallback>
      <p:transition spd="slow" advTm="41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452B95-EAA7-46D4-57FB-CB26A31EEBEE}"/>
              </a:ext>
            </a:extLst>
          </p:cNvPr>
          <p:cNvSpPr>
            <a:spLocks noGrp="1"/>
          </p:cNvSpPr>
          <p:nvPr>
            <p:ph type="title"/>
          </p:nvPr>
        </p:nvSpPr>
        <p:spPr>
          <a:xfrm>
            <a:off x="2383164" y="177510"/>
            <a:ext cx="7425671" cy="1400530"/>
          </a:xfrm>
        </p:spPr>
        <p:txBody>
          <a:bodyPr/>
          <a:lstStyle/>
          <a:p>
            <a:r>
              <a:rPr lang="tr-TR" sz="2800" dirty="0"/>
              <a:t>VERİ TABANI MİMARİLERİNİN PERFORMANS                KARŞILAŞTIRMALARI</a:t>
            </a:r>
          </a:p>
        </p:txBody>
      </p:sp>
      <p:sp>
        <p:nvSpPr>
          <p:cNvPr id="4" name="Metin kutusu 3">
            <a:extLst>
              <a:ext uri="{FF2B5EF4-FFF2-40B4-BE49-F238E27FC236}">
                <a16:creationId xmlns:a16="http://schemas.microsoft.com/office/drawing/2014/main" id="{D05EEE14-1545-60CE-DCE5-951ADA8C528C}"/>
              </a:ext>
            </a:extLst>
          </p:cNvPr>
          <p:cNvSpPr txBox="1"/>
          <p:nvPr/>
        </p:nvSpPr>
        <p:spPr>
          <a:xfrm>
            <a:off x="665826" y="1660124"/>
            <a:ext cx="9729926" cy="1754326"/>
          </a:xfrm>
          <a:prstGeom prst="rect">
            <a:avLst/>
          </a:prstGeom>
          <a:noFill/>
        </p:spPr>
        <p:txBody>
          <a:bodyPr wrap="square" rtlCol="0">
            <a:spAutoFit/>
          </a:bodyPr>
          <a:lstStyle/>
          <a:p>
            <a:r>
              <a:rPr lang="tr-TR" dirty="0"/>
              <a:t> Veri tabanı sunucu sistemleri özellikleri belirlenmesi,                                                                 Veri tabanı şemaları oluşturulması,                                                                                                              Sorguların belirlenmesi,                                                                                                               Veri tabanı ayarlarının yapılması,                                                                                                    Ölçümler ve ölçüm metrikleri bilgileri,                                                                                            Performans analizi ve sonuçlarıdır. </a:t>
            </a:r>
          </a:p>
        </p:txBody>
      </p:sp>
      <p:sp>
        <p:nvSpPr>
          <p:cNvPr id="5" name="Metin kutusu 4">
            <a:extLst>
              <a:ext uri="{FF2B5EF4-FFF2-40B4-BE49-F238E27FC236}">
                <a16:creationId xmlns:a16="http://schemas.microsoft.com/office/drawing/2014/main" id="{C4D9D160-8DBB-0E39-7D26-C915295694AF}"/>
              </a:ext>
            </a:extLst>
          </p:cNvPr>
          <p:cNvSpPr txBox="1"/>
          <p:nvPr/>
        </p:nvSpPr>
        <p:spPr>
          <a:xfrm flipH="1">
            <a:off x="11203620" y="1783144"/>
            <a:ext cx="177553" cy="369332"/>
          </a:xfrm>
          <a:prstGeom prst="rect">
            <a:avLst/>
          </a:prstGeom>
          <a:noFill/>
        </p:spPr>
        <p:txBody>
          <a:bodyPr wrap="square" rtlCol="0">
            <a:spAutoFit/>
          </a:bodyPr>
          <a:lstStyle/>
          <a:p>
            <a:r>
              <a:rPr lang="tr-TR" dirty="0"/>
              <a:t> </a:t>
            </a:r>
          </a:p>
        </p:txBody>
      </p:sp>
      <p:pic>
        <p:nvPicPr>
          <p:cNvPr id="6" name="Resim 5">
            <a:extLst>
              <a:ext uri="{FF2B5EF4-FFF2-40B4-BE49-F238E27FC236}">
                <a16:creationId xmlns:a16="http://schemas.microsoft.com/office/drawing/2014/main" id="{D4E79EA8-14BD-7D76-6E3D-489B05CA44C8}"/>
              </a:ext>
            </a:extLst>
          </p:cNvPr>
          <p:cNvPicPr>
            <a:picLocks noChangeAspect="1"/>
          </p:cNvPicPr>
          <p:nvPr/>
        </p:nvPicPr>
        <p:blipFill>
          <a:blip r:embed="rId2"/>
          <a:stretch>
            <a:fillRect/>
          </a:stretch>
        </p:blipFill>
        <p:spPr>
          <a:xfrm>
            <a:off x="665825" y="3414450"/>
            <a:ext cx="10910657" cy="3295912"/>
          </a:xfrm>
          <a:prstGeom prst="rect">
            <a:avLst/>
          </a:prstGeom>
        </p:spPr>
      </p:pic>
    </p:spTree>
    <p:extLst>
      <p:ext uri="{BB962C8B-B14F-4D97-AF65-F5344CB8AC3E}">
        <p14:creationId xmlns:p14="http://schemas.microsoft.com/office/powerpoint/2010/main" val="230464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64EE4F-A92D-C69A-5CA0-A9D209D4CB77}"/>
              </a:ext>
            </a:extLst>
          </p:cNvPr>
          <p:cNvSpPr>
            <a:spLocks noGrp="1"/>
          </p:cNvSpPr>
          <p:nvPr>
            <p:ph type="title"/>
          </p:nvPr>
        </p:nvSpPr>
        <p:spPr>
          <a:xfrm>
            <a:off x="5147090" y="150877"/>
            <a:ext cx="1102789" cy="674746"/>
          </a:xfrm>
        </p:spPr>
        <p:txBody>
          <a:bodyPr/>
          <a:lstStyle/>
          <a:p>
            <a:r>
              <a:rPr lang="tr-TR" sz="2800" dirty="0"/>
              <a:t>GİRİŞ</a:t>
            </a:r>
          </a:p>
        </p:txBody>
      </p:sp>
      <p:sp>
        <p:nvSpPr>
          <p:cNvPr id="3" name="Metin kutusu 2">
            <a:extLst>
              <a:ext uri="{FF2B5EF4-FFF2-40B4-BE49-F238E27FC236}">
                <a16:creationId xmlns:a16="http://schemas.microsoft.com/office/drawing/2014/main" id="{AA0A9B65-AD30-BBB1-520B-97E7278A2FA7}"/>
              </a:ext>
            </a:extLst>
          </p:cNvPr>
          <p:cNvSpPr txBox="1"/>
          <p:nvPr/>
        </p:nvSpPr>
        <p:spPr>
          <a:xfrm>
            <a:off x="561975" y="1143000"/>
            <a:ext cx="11287125" cy="738664"/>
          </a:xfrm>
          <a:prstGeom prst="rect">
            <a:avLst/>
          </a:prstGeom>
          <a:noFill/>
        </p:spPr>
        <p:txBody>
          <a:bodyPr wrap="square" rtlCol="0">
            <a:spAutoFit/>
          </a:bodyPr>
          <a:lstStyle/>
          <a:p>
            <a:r>
              <a:rPr lang="tr-TR" sz="1400" dirty="0"/>
              <a:t>Bilgisayar ve iletişim teknolojilerinde yaşanan hızlı gelişim her geçen gün daha fazla organizasyonu etkileyerek farklı çözümler üretmeye zorlamaktadır. Belli başlı bir amaca ulaşmak için veri veya ham bilginin işlenerek ilgililere yarar sağlayacak biçime dönüştürülmüş hali olan bilgi, organizasyonlar tarafından sürekli daha kısa sürede erişilmek istenen en etkili faktör haline gelmiştir.</a:t>
            </a:r>
          </a:p>
        </p:txBody>
      </p:sp>
      <p:sp>
        <p:nvSpPr>
          <p:cNvPr id="4" name="Metin kutusu 3">
            <a:extLst>
              <a:ext uri="{FF2B5EF4-FFF2-40B4-BE49-F238E27FC236}">
                <a16:creationId xmlns:a16="http://schemas.microsoft.com/office/drawing/2014/main" id="{9A7B53FF-870F-290B-5FF7-7F2C9A89EAAD}"/>
              </a:ext>
            </a:extLst>
          </p:cNvPr>
          <p:cNvSpPr txBox="1"/>
          <p:nvPr/>
        </p:nvSpPr>
        <p:spPr>
          <a:xfrm>
            <a:off x="561974" y="2014375"/>
            <a:ext cx="11234737" cy="553998"/>
          </a:xfrm>
          <a:prstGeom prst="rect">
            <a:avLst/>
          </a:prstGeom>
          <a:noFill/>
        </p:spPr>
        <p:txBody>
          <a:bodyPr wrap="square" rtlCol="0">
            <a:spAutoFit/>
          </a:bodyPr>
          <a:lstStyle/>
          <a:p>
            <a:r>
              <a:rPr lang="tr-TR" sz="1400" dirty="0"/>
              <a:t>Günümüzde yaşanan bu değişim ve gelişim, verilerin </a:t>
            </a:r>
            <a:r>
              <a:rPr lang="tr-TR" sz="1600" dirty="0"/>
              <a:t>modellenerek</a:t>
            </a:r>
            <a:r>
              <a:rPr lang="tr-TR" sz="1400" dirty="0"/>
              <a:t> saklanmasını ve dolayısıyla veri tabanı kullanımını zorunlu kılmaktadır. </a:t>
            </a:r>
          </a:p>
        </p:txBody>
      </p:sp>
      <p:sp>
        <p:nvSpPr>
          <p:cNvPr id="5" name="Metin kutusu 4">
            <a:extLst>
              <a:ext uri="{FF2B5EF4-FFF2-40B4-BE49-F238E27FC236}">
                <a16:creationId xmlns:a16="http://schemas.microsoft.com/office/drawing/2014/main" id="{339626C6-AD45-2ED9-DF35-0C4DB905E3FC}"/>
              </a:ext>
            </a:extLst>
          </p:cNvPr>
          <p:cNvSpPr txBox="1"/>
          <p:nvPr/>
        </p:nvSpPr>
        <p:spPr>
          <a:xfrm>
            <a:off x="561974" y="2952750"/>
            <a:ext cx="11287126" cy="646331"/>
          </a:xfrm>
          <a:prstGeom prst="rect">
            <a:avLst/>
          </a:prstGeom>
          <a:noFill/>
        </p:spPr>
        <p:txBody>
          <a:bodyPr wrap="square" rtlCol="0">
            <a:spAutoFit/>
          </a:bodyPr>
          <a:lstStyle/>
          <a:p>
            <a:r>
              <a:rPr lang="tr-TR" dirty="0"/>
              <a:t>Bu çalışmada “bilişim sistemleri” ve “veri tabanı” kavramları incelenerek ilişkisel ve ilişkisel olmayan veri tabanı yönetim sistemleri mimari performansının detaylı karşılaştırılması yapılmıştır. </a:t>
            </a:r>
          </a:p>
        </p:txBody>
      </p:sp>
    </p:spTree>
    <p:extLst>
      <p:ext uri="{BB962C8B-B14F-4D97-AF65-F5344CB8AC3E}">
        <p14:creationId xmlns:p14="http://schemas.microsoft.com/office/powerpoint/2010/main" val="95291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C5E711-B240-BAA8-AF1F-C8833D778035}"/>
              </a:ext>
            </a:extLst>
          </p:cNvPr>
          <p:cNvSpPr>
            <a:spLocks noGrp="1"/>
          </p:cNvSpPr>
          <p:nvPr>
            <p:ph type="title"/>
          </p:nvPr>
        </p:nvSpPr>
        <p:spPr>
          <a:xfrm>
            <a:off x="3073306" y="252693"/>
            <a:ext cx="6045387" cy="699807"/>
          </a:xfrm>
        </p:spPr>
        <p:txBody>
          <a:bodyPr/>
          <a:lstStyle/>
          <a:p>
            <a:r>
              <a:rPr lang="tr-TR" sz="2800" dirty="0"/>
              <a:t>BİLİŞİM SİSTEMLERİ VE YÖNETİMİ</a:t>
            </a:r>
          </a:p>
        </p:txBody>
      </p:sp>
      <p:sp>
        <p:nvSpPr>
          <p:cNvPr id="3" name="Metin kutusu 2">
            <a:extLst>
              <a:ext uri="{FF2B5EF4-FFF2-40B4-BE49-F238E27FC236}">
                <a16:creationId xmlns:a16="http://schemas.microsoft.com/office/drawing/2014/main" id="{D607D853-B11D-7E70-3BA4-779E5F7E1B8E}"/>
              </a:ext>
            </a:extLst>
          </p:cNvPr>
          <p:cNvSpPr txBox="1"/>
          <p:nvPr/>
        </p:nvSpPr>
        <p:spPr>
          <a:xfrm>
            <a:off x="647699" y="1190625"/>
            <a:ext cx="8470994" cy="646331"/>
          </a:xfrm>
          <a:prstGeom prst="rect">
            <a:avLst/>
          </a:prstGeom>
          <a:noFill/>
        </p:spPr>
        <p:txBody>
          <a:bodyPr wrap="square" rtlCol="0">
            <a:spAutoFit/>
          </a:bodyPr>
          <a:lstStyle/>
          <a:p>
            <a:r>
              <a:rPr lang="tr-TR" dirty="0"/>
              <a:t>Bilişim </a:t>
            </a:r>
            <a:r>
              <a:rPr lang="tr-TR" dirty="0" err="1"/>
              <a:t>sistemi,organizasyonlarda</a:t>
            </a:r>
            <a:r>
              <a:rPr lang="tr-TR" dirty="0"/>
              <a:t> karar verme aşamasına kadar bilgiyi </a:t>
            </a:r>
            <a:r>
              <a:rPr lang="tr-TR" dirty="0" err="1"/>
              <a:t>toplamak,düzenlemek,işlemek</a:t>
            </a:r>
            <a:r>
              <a:rPr lang="tr-TR" dirty="0"/>
              <a:t> ve saklamak olarak tanımlayabiliriz</a:t>
            </a:r>
          </a:p>
        </p:txBody>
      </p:sp>
      <p:sp>
        <p:nvSpPr>
          <p:cNvPr id="4" name="Metin kutusu 3">
            <a:extLst>
              <a:ext uri="{FF2B5EF4-FFF2-40B4-BE49-F238E27FC236}">
                <a16:creationId xmlns:a16="http://schemas.microsoft.com/office/drawing/2014/main" id="{B4F28464-EC5E-F30E-52EB-2EC72256E57F}"/>
              </a:ext>
            </a:extLst>
          </p:cNvPr>
          <p:cNvSpPr txBox="1"/>
          <p:nvPr/>
        </p:nvSpPr>
        <p:spPr>
          <a:xfrm>
            <a:off x="647699" y="2075081"/>
            <a:ext cx="8058150" cy="646331"/>
          </a:xfrm>
          <a:prstGeom prst="rect">
            <a:avLst/>
          </a:prstGeom>
          <a:noFill/>
        </p:spPr>
        <p:txBody>
          <a:bodyPr wrap="square" rtlCol="0">
            <a:spAutoFit/>
          </a:bodyPr>
          <a:lstStyle/>
          <a:p>
            <a:r>
              <a:rPr lang="tr-TR" dirty="0"/>
              <a:t>Bilişim sistemlerini etkin bir şekilde kullanmak için organizasyon, yönetim ve teknolojiye hâkim olmak gerekmektedir</a:t>
            </a:r>
          </a:p>
        </p:txBody>
      </p:sp>
      <p:pic>
        <p:nvPicPr>
          <p:cNvPr id="7" name="Resim 6">
            <a:extLst>
              <a:ext uri="{FF2B5EF4-FFF2-40B4-BE49-F238E27FC236}">
                <a16:creationId xmlns:a16="http://schemas.microsoft.com/office/drawing/2014/main" id="{A7A2394E-ADCA-AF09-6DE9-8C944C285B9C}"/>
              </a:ext>
            </a:extLst>
          </p:cNvPr>
          <p:cNvPicPr>
            <a:picLocks noChangeAspect="1"/>
          </p:cNvPicPr>
          <p:nvPr/>
        </p:nvPicPr>
        <p:blipFill>
          <a:blip r:embed="rId2"/>
          <a:stretch>
            <a:fillRect/>
          </a:stretch>
        </p:blipFill>
        <p:spPr>
          <a:xfrm>
            <a:off x="647699" y="2959537"/>
            <a:ext cx="7400892" cy="3237077"/>
          </a:xfrm>
          <a:prstGeom prst="rect">
            <a:avLst/>
          </a:prstGeom>
        </p:spPr>
      </p:pic>
    </p:spTree>
    <p:extLst>
      <p:ext uri="{BB962C8B-B14F-4D97-AF65-F5344CB8AC3E}">
        <p14:creationId xmlns:p14="http://schemas.microsoft.com/office/powerpoint/2010/main" val="68964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902BA0-6F5A-004E-7343-0E5103D0CD8F}"/>
              </a:ext>
            </a:extLst>
          </p:cNvPr>
          <p:cNvSpPr>
            <a:spLocks noGrp="1"/>
          </p:cNvSpPr>
          <p:nvPr>
            <p:ph type="title"/>
          </p:nvPr>
        </p:nvSpPr>
        <p:spPr>
          <a:xfrm>
            <a:off x="2850232" y="257409"/>
            <a:ext cx="6491536" cy="754645"/>
          </a:xfrm>
        </p:spPr>
        <p:txBody>
          <a:bodyPr/>
          <a:lstStyle/>
          <a:p>
            <a:r>
              <a:rPr lang="tr-TR" sz="2800" dirty="0"/>
              <a:t>VERİ TABANI VE YÖNETİM SİSTEMLERİ</a:t>
            </a:r>
          </a:p>
        </p:txBody>
      </p:sp>
      <p:sp>
        <p:nvSpPr>
          <p:cNvPr id="4" name="Metin kutusu 3">
            <a:extLst>
              <a:ext uri="{FF2B5EF4-FFF2-40B4-BE49-F238E27FC236}">
                <a16:creationId xmlns:a16="http://schemas.microsoft.com/office/drawing/2014/main" id="{8FE9E8F9-D2F3-5B1F-1C27-8D22C8CA97D2}"/>
              </a:ext>
            </a:extLst>
          </p:cNvPr>
          <p:cNvSpPr txBox="1"/>
          <p:nvPr/>
        </p:nvSpPr>
        <p:spPr>
          <a:xfrm>
            <a:off x="727969" y="1606858"/>
            <a:ext cx="7883371" cy="1200329"/>
          </a:xfrm>
          <a:prstGeom prst="rect">
            <a:avLst/>
          </a:prstGeom>
          <a:noFill/>
        </p:spPr>
        <p:txBody>
          <a:bodyPr wrap="square" rtlCol="0">
            <a:spAutoFit/>
          </a:bodyPr>
          <a:lstStyle/>
          <a:p>
            <a:r>
              <a:rPr lang="tr-TR" dirty="0"/>
              <a:t>Veri tabanı karmaşık verileri amacına ve anlamına uygun şekilde düzenleyip kullanılmasını </a:t>
            </a:r>
            <a:r>
              <a:rPr lang="tr-TR" dirty="0" err="1"/>
              <a:t>sağlar.Veri</a:t>
            </a:r>
            <a:r>
              <a:rPr lang="tr-TR" dirty="0"/>
              <a:t> tabanlarının uygulama programlarının ve kullanıcı arayüzlerinin kullanıldığı yapıya               VERİ TABANI YÖNETİM SİSTEMİ(VTYS) denir.</a:t>
            </a:r>
          </a:p>
        </p:txBody>
      </p:sp>
      <p:sp>
        <p:nvSpPr>
          <p:cNvPr id="5" name="Metin kutusu 4">
            <a:extLst>
              <a:ext uri="{FF2B5EF4-FFF2-40B4-BE49-F238E27FC236}">
                <a16:creationId xmlns:a16="http://schemas.microsoft.com/office/drawing/2014/main" id="{488DFCFC-7E8D-BAE6-7252-F54775DB20F9}"/>
              </a:ext>
            </a:extLst>
          </p:cNvPr>
          <p:cNvSpPr txBox="1"/>
          <p:nvPr/>
        </p:nvSpPr>
        <p:spPr>
          <a:xfrm>
            <a:off x="2860086" y="3281502"/>
            <a:ext cx="4971496" cy="523220"/>
          </a:xfrm>
          <a:prstGeom prst="rect">
            <a:avLst/>
          </a:prstGeom>
          <a:noFill/>
        </p:spPr>
        <p:txBody>
          <a:bodyPr wrap="square" rtlCol="0">
            <a:spAutoFit/>
          </a:bodyPr>
          <a:lstStyle/>
          <a:p>
            <a:r>
              <a:rPr lang="tr-TR" sz="2800" dirty="0"/>
              <a:t>VERİ TABANI BİLEŞENLERİ</a:t>
            </a:r>
          </a:p>
        </p:txBody>
      </p:sp>
      <p:sp>
        <p:nvSpPr>
          <p:cNvPr id="6" name="Metin kutusu 5">
            <a:extLst>
              <a:ext uri="{FF2B5EF4-FFF2-40B4-BE49-F238E27FC236}">
                <a16:creationId xmlns:a16="http://schemas.microsoft.com/office/drawing/2014/main" id="{A38891AF-66D7-60BD-900E-EFF16ECE6E36}"/>
              </a:ext>
            </a:extLst>
          </p:cNvPr>
          <p:cNvSpPr txBox="1"/>
          <p:nvPr/>
        </p:nvSpPr>
        <p:spPr>
          <a:xfrm>
            <a:off x="727969" y="4050814"/>
            <a:ext cx="3737501" cy="2308324"/>
          </a:xfrm>
          <a:prstGeom prst="rect">
            <a:avLst/>
          </a:prstGeom>
          <a:noFill/>
        </p:spPr>
        <p:txBody>
          <a:bodyPr wrap="square" rtlCol="0">
            <a:spAutoFit/>
          </a:bodyPr>
          <a:lstStyle/>
          <a:p>
            <a:r>
              <a:rPr lang="tr-TR" dirty="0"/>
              <a:t>DÜZ MODEL                  HİYERARŞİK VERİ MODELİ         AĞ VERİ MODELİ                İLİŞKİSEL VERİ  MODELİ           NESNE YÖNELİMLİ VERİ MODELİ    NESNE İLİŞKİSEL VERİ MODELİ           ÇOKLU ORTAM VERİ MODELİ        DAĞITIK VERİ MODELİ</a:t>
            </a:r>
          </a:p>
        </p:txBody>
      </p:sp>
    </p:spTree>
    <p:extLst>
      <p:ext uri="{BB962C8B-B14F-4D97-AF65-F5344CB8AC3E}">
        <p14:creationId xmlns:p14="http://schemas.microsoft.com/office/powerpoint/2010/main" val="210635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49F632-D592-3822-E949-8CEE6C3F3302}"/>
              </a:ext>
            </a:extLst>
          </p:cNvPr>
          <p:cNvSpPr>
            <a:spLocks noGrp="1"/>
          </p:cNvSpPr>
          <p:nvPr>
            <p:ph type="title"/>
          </p:nvPr>
        </p:nvSpPr>
        <p:spPr>
          <a:xfrm>
            <a:off x="646111" y="452718"/>
            <a:ext cx="5754689" cy="1400530"/>
          </a:xfrm>
        </p:spPr>
        <p:txBody>
          <a:bodyPr/>
          <a:lstStyle/>
          <a:p>
            <a:r>
              <a:rPr lang="tr-TR" sz="2800" dirty="0"/>
              <a:t>DÜZ MODEL VE TABLO MODELİ</a:t>
            </a:r>
          </a:p>
        </p:txBody>
      </p:sp>
      <p:sp>
        <p:nvSpPr>
          <p:cNvPr id="3" name="Metin kutusu 2">
            <a:extLst>
              <a:ext uri="{FF2B5EF4-FFF2-40B4-BE49-F238E27FC236}">
                <a16:creationId xmlns:a16="http://schemas.microsoft.com/office/drawing/2014/main" id="{C0BC9D82-6B93-1773-BE61-EC0AB74D6F8C}"/>
              </a:ext>
            </a:extLst>
          </p:cNvPr>
          <p:cNvSpPr txBox="1"/>
          <p:nvPr/>
        </p:nvSpPr>
        <p:spPr>
          <a:xfrm>
            <a:off x="451431" y="1438183"/>
            <a:ext cx="7698270" cy="1200329"/>
          </a:xfrm>
          <a:prstGeom prst="rect">
            <a:avLst/>
          </a:prstGeom>
          <a:noFill/>
        </p:spPr>
        <p:txBody>
          <a:bodyPr wrap="square" rtlCol="0">
            <a:spAutoFit/>
          </a:bodyPr>
          <a:lstStyle/>
          <a:p>
            <a:r>
              <a:rPr lang="tr-TR"/>
              <a:t>Düz model veya tablo modeli: İki boyutlu veri grubundan oluşur. Sütunlarda verilerin benzer özellikleri, satırlarda ise veri grupları yer alır. Kullanıcı adlarının ve şifrelerinin tutulduğu veri tabanı buna örnek olarak verilebilir</a:t>
            </a:r>
            <a:endParaRPr lang="tr-TR" dirty="0"/>
          </a:p>
        </p:txBody>
      </p:sp>
      <p:sp>
        <p:nvSpPr>
          <p:cNvPr id="4" name="Metin kutusu 3">
            <a:extLst>
              <a:ext uri="{FF2B5EF4-FFF2-40B4-BE49-F238E27FC236}">
                <a16:creationId xmlns:a16="http://schemas.microsoft.com/office/drawing/2014/main" id="{E43EC848-2222-83B9-AF41-51E72B0C9A23}"/>
              </a:ext>
            </a:extLst>
          </p:cNvPr>
          <p:cNvSpPr txBox="1"/>
          <p:nvPr/>
        </p:nvSpPr>
        <p:spPr>
          <a:xfrm flipH="1">
            <a:off x="646109" y="3142694"/>
            <a:ext cx="5222030" cy="523220"/>
          </a:xfrm>
          <a:prstGeom prst="rect">
            <a:avLst/>
          </a:prstGeom>
          <a:noFill/>
        </p:spPr>
        <p:txBody>
          <a:bodyPr wrap="square" rtlCol="0">
            <a:spAutoFit/>
          </a:bodyPr>
          <a:lstStyle/>
          <a:p>
            <a:r>
              <a:rPr lang="tr-TR" sz="2800" dirty="0"/>
              <a:t>HİYERARŞİK VERİ MODELİ </a:t>
            </a:r>
          </a:p>
        </p:txBody>
      </p:sp>
      <p:sp>
        <p:nvSpPr>
          <p:cNvPr id="5" name="Metin kutusu 4">
            <a:extLst>
              <a:ext uri="{FF2B5EF4-FFF2-40B4-BE49-F238E27FC236}">
                <a16:creationId xmlns:a16="http://schemas.microsoft.com/office/drawing/2014/main" id="{C7F9E746-FA42-E934-B248-DCAFF5FEC8B9}"/>
              </a:ext>
            </a:extLst>
          </p:cNvPr>
          <p:cNvSpPr txBox="1"/>
          <p:nvPr/>
        </p:nvSpPr>
        <p:spPr>
          <a:xfrm>
            <a:off x="451431" y="4092605"/>
            <a:ext cx="7334286" cy="1477328"/>
          </a:xfrm>
          <a:prstGeom prst="rect">
            <a:avLst/>
          </a:prstGeom>
          <a:noFill/>
        </p:spPr>
        <p:txBody>
          <a:bodyPr wrap="square" rtlCol="0">
            <a:spAutoFit/>
          </a:bodyPr>
          <a:lstStyle/>
          <a:p>
            <a:r>
              <a:rPr lang="tr-TR"/>
              <a:t>Bu veri tabanının depoladığı yapısal verilere “kayıt” adı verildi. Kayıtlar ağaç mimarisi şeklinde yukarıdan aşağı sıralanmaktadır. Kök adı verilen ilk kaydın bir veya daha çok çocuk kayıtları vardır. Çocuk kayıtlarında kendi çocuk kayıtları olabilir. Kök haricinde bütün kayıtların bir ebeveyni vardır</a:t>
            </a:r>
            <a:endParaRPr lang="tr-TR" dirty="0"/>
          </a:p>
        </p:txBody>
      </p:sp>
    </p:spTree>
    <p:extLst>
      <p:ext uri="{BB962C8B-B14F-4D97-AF65-F5344CB8AC3E}">
        <p14:creationId xmlns:p14="http://schemas.microsoft.com/office/powerpoint/2010/main" val="23614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878515-FF23-395D-3FE0-B01077CFBAEE}"/>
              </a:ext>
            </a:extLst>
          </p:cNvPr>
          <p:cNvSpPr>
            <a:spLocks noGrp="1"/>
          </p:cNvSpPr>
          <p:nvPr>
            <p:ph type="title"/>
          </p:nvPr>
        </p:nvSpPr>
        <p:spPr>
          <a:xfrm>
            <a:off x="646111" y="452718"/>
            <a:ext cx="9404723" cy="612602"/>
          </a:xfrm>
        </p:spPr>
        <p:txBody>
          <a:bodyPr/>
          <a:lstStyle/>
          <a:p>
            <a:r>
              <a:rPr lang="tr-TR" sz="2800" dirty="0"/>
              <a:t>AĞ VERİ MODELİ </a:t>
            </a:r>
          </a:p>
        </p:txBody>
      </p:sp>
      <p:sp>
        <p:nvSpPr>
          <p:cNvPr id="3" name="Metin kutusu 2">
            <a:extLst>
              <a:ext uri="{FF2B5EF4-FFF2-40B4-BE49-F238E27FC236}">
                <a16:creationId xmlns:a16="http://schemas.microsoft.com/office/drawing/2014/main" id="{1FF6F0FB-9DCA-2A36-291D-B77FE44F9B6D}"/>
              </a:ext>
            </a:extLst>
          </p:cNvPr>
          <p:cNvSpPr txBox="1"/>
          <p:nvPr/>
        </p:nvSpPr>
        <p:spPr>
          <a:xfrm>
            <a:off x="323711" y="1154097"/>
            <a:ext cx="8580592" cy="1200329"/>
          </a:xfrm>
          <a:prstGeom prst="rect">
            <a:avLst/>
          </a:prstGeom>
          <a:noFill/>
        </p:spPr>
        <p:txBody>
          <a:bodyPr wrap="square" rtlCol="0">
            <a:spAutoFit/>
          </a:bodyPr>
          <a:lstStyle/>
          <a:p>
            <a:r>
              <a:rPr lang="tr-TR" dirty="0"/>
              <a:t>Ağ modelinin hiyerarşik modelden en önemli farkı, </a:t>
            </a:r>
            <a:r>
              <a:rPr lang="tr-TR" dirty="0" err="1"/>
              <a:t>uçdüğüm</a:t>
            </a:r>
            <a:r>
              <a:rPr lang="tr-TR" dirty="0"/>
              <a:t> pozisyonundaki verinin iç-düğüme işaret edebilmesidir. Böylelikle ağ modelinde bire-çok ilişkiler yanında, </a:t>
            </a:r>
            <a:r>
              <a:rPr lang="tr-TR" dirty="0" err="1"/>
              <a:t>çoka</a:t>
            </a:r>
            <a:r>
              <a:rPr lang="tr-TR" dirty="0"/>
              <a:t>-çok ilişkiler de modellenebilir. Bu veri tekrarını önemli ölçüde azaltır.</a:t>
            </a:r>
          </a:p>
        </p:txBody>
      </p:sp>
      <p:sp>
        <p:nvSpPr>
          <p:cNvPr id="4" name="Metin kutusu 3">
            <a:extLst>
              <a:ext uri="{FF2B5EF4-FFF2-40B4-BE49-F238E27FC236}">
                <a16:creationId xmlns:a16="http://schemas.microsoft.com/office/drawing/2014/main" id="{06EE8802-09C1-56E7-9A9B-361BEE6D0E63}"/>
              </a:ext>
            </a:extLst>
          </p:cNvPr>
          <p:cNvSpPr txBox="1"/>
          <p:nvPr/>
        </p:nvSpPr>
        <p:spPr>
          <a:xfrm>
            <a:off x="646111" y="2805344"/>
            <a:ext cx="6260716" cy="523220"/>
          </a:xfrm>
          <a:prstGeom prst="rect">
            <a:avLst/>
          </a:prstGeom>
          <a:noFill/>
        </p:spPr>
        <p:txBody>
          <a:bodyPr wrap="square" rtlCol="0">
            <a:spAutoFit/>
          </a:bodyPr>
          <a:lstStyle/>
          <a:p>
            <a:r>
              <a:rPr lang="tr-TR" sz="2800" dirty="0"/>
              <a:t>İLİŞKİSEL VERİ MODELİ</a:t>
            </a:r>
          </a:p>
        </p:txBody>
      </p:sp>
      <p:sp>
        <p:nvSpPr>
          <p:cNvPr id="5" name="Metin kutusu 4">
            <a:extLst>
              <a:ext uri="{FF2B5EF4-FFF2-40B4-BE49-F238E27FC236}">
                <a16:creationId xmlns:a16="http://schemas.microsoft.com/office/drawing/2014/main" id="{EC18C130-7FDF-EDE3-3659-271543293A18}"/>
              </a:ext>
            </a:extLst>
          </p:cNvPr>
          <p:cNvSpPr txBox="1"/>
          <p:nvPr/>
        </p:nvSpPr>
        <p:spPr>
          <a:xfrm>
            <a:off x="323711" y="3580245"/>
            <a:ext cx="8713757" cy="923330"/>
          </a:xfrm>
          <a:prstGeom prst="rect">
            <a:avLst/>
          </a:prstGeom>
          <a:noFill/>
        </p:spPr>
        <p:txBody>
          <a:bodyPr wrap="square" rtlCol="0">
            <a:spAutoFit/>
          </a:bodyPr>
          <a:lstStyle/>
          <a:p>
            <a:r>
              <a:rPr lang="tr-TR" dirty="0"/>
              <a:t>Hiyerarşik ve ağ veri modellerinin, çeşitlenen beklentileri karşılamakta yetersiz kalması, yeni bir model arayışını başlatmış ve ilişkisel veri modeli </a:t>
            </a:r>
            <a:r>
              <a:rPr lang="tr-TR" dirty="0" err="1"/>
              <a:t>geliştirilmiştir.İlişkisel</a:t>
            </a:r>
            <a:r>
              <a:rPr lang="tr-TR" dirty="0"/>
              <a:t> veri modelinin temel kavramı, ilişkidir. </a:t>
            </a:r>
          </a:p>
        </p:txBody>
      </p:sp>
      <p:sp>
        <p:nvSpPr>
          <p:cNvPr id="6" name="Metin kutusu 5">
            <a:extLst>
              <a:ext uri="{FF2B5EF4-FFF2-40B4-BE49-F238E27FC236}">
                <a16:creationId xmlns:a16="http://schemas.microsoft.com/office/drawing/2014/main" id="{8D4CCE7B-B7A6-FEC9-5A9F-B4A37A7CD8B1}"/>
              </a:ext>
            </a:extLst>
          </p:cNvPr>
          <p:cNvSpPr txBox="1"/>
          <p:nvPr/>
        </p:nvSpPr>
        <p:spPr>
          <a:xfrm>
            <a:off x="646110" y="4869351"/>
            <a:ext cx="7911963" cy="523220"/>
          </a:xfrm>
          <a:prstGeom prst="rect">
            <a:avLst/>
          </a:prstGeom>
          <a:noFill/>
        </p:spPr>
        <p:txBody>
          <a:bodyPr wrap="square" rtlCol="0">
            <a:spAutoFit/>
          </a:bodyPr>
          <a:lstStyle/>
          <a:p>
            <a:r>
              <a:rPr lang="tr-TR" sz="2800" dirty="0"/>
              <a:t>NESNE YÖNELİMLİ VERİ MODELİ </a:t>
            </a:r>
          </a:p>
        </p:txBody>
      </p:sp>
      <p:sp>
        <p:nvSpPr>
          <p:cNvPr id="8" name="Metin kutusu 7">
            <a:extLst>
              <a:ext uri="{FF2B5EF4-FFF2-40B4-BE49-F238E27FC236}">
                <a16:creationId xmlns:a16="http://schemas.microsoft.com/office/drawing/2014/main" id="{56B993B6-0C93-46AA-3748-7A8A166E4319}"/>
              </a:ext>
            </a:extLst>
          </p:cNvPr>
          <p:cNvSpPr txBox="1"/>
          <p:nvPr/>
        </p:nvSpPr>
        <p:spPr>
          <a:xfrm>
            <a:off x="323711" y="5703903"/>
            <a:ext cx="8713757" cy="646331"/>
          </a:xfrm>
          <a:prstGeom prst="rect">
            <a:avLst/>
          </a:prstGeom>
          <a:noFill/>
        </p:spPr>
        <p:txBody>
          <a:bodyPr wrap="square" rtlCol="0">
            <a:spAutoFit/>
          </a:bodyPr>
          <a:lstStyle/>
          <a:p>
            <a:r>
              <a:rPr lang="tr-TR" dirty="0"/>
              <a:t>Daha sonraları ortaya çıkmış ve başarısını kanıtlamıştır. Nesne yönelimli programlamaya dayanan veri modelidir</a:t>
            </a:r>
          </a:p>
        </p:txBody>
      </p:sp>
    </p:spTree>
    <p:extLst>
      <p:ext uri="{BB962C8B-B14F-4D97-AF65-F5344CB8AC3E}">
        <p14:creationId xmlns:p14="http://schemas.microsoft.com/office/powerpoint/2010/main" val="117999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52796D-9045-70B8-22E7-667E3DBFB122}"/>
              </a:ext>
            </a:extLst>
          </p:cNvPr>
          <p:cNvSpPr>
            <a:spLocks noGrp="1"/>
          </p:cNvSpPr>
          <p:nvPr>
            <p:ph type="title"/>
          </p:nvPr>
        </p:nvSpPr>
        <p:spPr>
          <a:xfrm>
            <a:off x="646111" y="452718"/>
            <a:ext cx="9404723" cy="665868"/>
          </a:xfrm>
        </p:spPr>
        <p:txBody>
          <a:bodyPr/>
          <a:lstStyle/>
          <a:p>
            <a:r>
              <a:rPr lang="tr-TR" sz="2800" dirty="0"/>
              <a:t>NESNE İLİŞKİSEL VERİ MODELİ</a:t>
            </a:r>
          </a:p>
        </p:txBody>
      </p:sp>
      <p:sp>
        <p:nvSpPr>
          <p:cNvPr id="3" name="Metin kutusu 2">
            <a:extLst>
              <a:ext uri="{FF2B5EF4-FFF2-40B4-BE49-F238E27FC236}">
                <a16:creationId xmlns:a16="http://schemas.microsoft.com/office/drawing/2014/main" id="{1144EC75-0D4C-8D45-2AC3-31469D88EAAA}"/>
              </a:ext>
            </a:extLst>
          </p:cNvPr>
          <p:cNvSpPr txBox="1"/>
          <p:nvPr/>
        </p:nvSpPr>
        <p:spPr>
          <a:xfrm>
            <a:off x="399495" y="1162974"/>
            <a:ext cx="11026066" cy="369332"/>
          </a:xfrm>
          <a:prstGeom prst="rect">
            <a:avLst/>
          </a:prstGeom>
          <a:noFill/>
        </p:spPr>
        <p:txBody>
          <a:bodyPr wrap="square" rtlCol="0">
            <a:spAutoFit/>
          </a:bodyPr>
          <a:lstStyle/>
          <a:p>
            <a:r>
              <a:rPr lang="tr-TR"/>
              <a:t>Nesne ilişkisel veri tabanı, ilişkisel işlevselliğin üzerine nesne yönelimli özellikler içerir. </a:t>
            </a:r>
            <a:endParaRPr lang="tr-TR" dirty="0"/>
          </a:p>
        </p:txBody>
      </p:sp>
      <p:sp>
        <p:nvSpPr>
          <p:cNvPr id="5" name="Metin kutusu 4">
            <a:extLst>
              <a:ext uri="{FF2B5EF4-FFF2-40B4-BE49-F238E27FC236}">
                <a16:creationId xmlns:a16="http://schemas.microsoft.com/office/drawing/2014/main" id="{336C8C8F-E284-6055-717F-7323FCF45275}"/>
              </a:ext>
            </a:extLst>
          </p:cNvPr>
          <p:cNvSpPr txBox="1"/>
          <p:nvPr/>
        </p:nvSpPr>
        <p:spPr>
          <a:xfrm>
            <a:off x="646111" y="2059620"/>
            <a:ext cx="6507332" cy="523220"/>
          </a:xfrm>
          <a:prstGeom prst="rect">
            <a:avLst/>
          </a:prstGeom>
          <a:noFill/>
        </p:spPr>
        <p:txBody>
          <a:bodyPr wrap="square" rtlCol="0">
            <a:spAutoFit/>
          </a:bodyPr>
          <a:lstStyle/>
          <a:p>
            <a:r>
              <a:rPr lang="tr-TR" sz="2800" dirty="0"/>
              <a:t>ÇOKLU ORTAM VERİ MODELİ</a:t>
            </a:r>
          </a:p>
        </p:txBody>
      </p:sp>
      <p:sp>
        <p:nvSpPr>
          <p:cNvPr id="6" name="Metin kutusu 5">
            <a:extLst>
              <a:ext uri="{FF2B5EF4-FFF2-40B4-BE49-F238E27FC236}">
                <a16:creationId xmlns:a16="http://schemas.microsoft.com/office/drawing/2014/main" id="{E0A3149D-7828-6800-5407-9F2CAB679F95}"/>
              </a:ext>
            </a:extLst>
          </p:cNvPr>
          <p:cNvSpPr txBox="1"/>
          <p:nvPr/>
        </p:nvSpPr>
        <p:spPr>
          <a:xfrm>
            <a:off x="399495" y="2828835"/>
            <a:ext cx="11026065" cy="1200329"/>
          </a:xfrm>
          <a:prstGeom prst="rect">
            <a:avLst/>
          </a:prstGeom>
          <a:noFill/>
        </p:spPr>
        <p:txBody>
          <a:bodyPr wrap="square" rtlCol="0">
            <a:spAutoFit/>
          </a:bodyPr>
          <a:lstStyle/>
          <a:p>
            <a:r>
              <a:rPr lang="tr-TR" dirty="0"/>
              <a:t>Çoklu ortam veri tabanları nesne ilişkisel veri tabanları ile büyük benzerlikler gösterir. Bununla birlikte, film, müzik, metin ve video gibi büyük nesneleri işlemek ve aynı zamanda işleme sırasındaki adımları kullanıcıya göstermemek için farklı özellikler taşır. Çoklu ortam veri tabanlarının desteklemesi gereken üç temel özellik; Veri miktarı, Süreklilik ve Senkronizasyondur.</a:t>
            </a:r>
          </a:p>
        </p:txBody>
      </p:sp>
      <p:sp>
        <p:nvSpPr>
          <p:cNvPr id="7" name="Metin kutusu 6">
            <a:extLst>
              <a:ext uri="{FF2B5EF4-FFF2-40B4-BE49-F238E27FC236}">
                <a16:creationId xmlns:a16="http://schemas.microsoft.com/office/drawing/2014/main" id="{EF587629-75CB-E15F-16DA-4181E0F95B8E}"/>
              </a:ext>
            </a:extLst>
          </p:cNvPr>
          <p:cNvSpPr txBox="1"/>
          <p:nvPr/>
        </p:nvSpPr>
        <p:spPr>
          <a:xfrm>
            <a:off x="646111" y="4341181"/>
            <a:ext cx="5710301" cy="523220"/>
          </a:xfrm>
          <a:prstGeom prst="rect">
            <a:avLst/>
          </a:prstGeom>
          <a:noFill/>
        </p:spPr>
        <p:txBody>
          <a:bodyPr wrap="square" rtlCol="0">
            <a:spAutoFit/>
          </a:bodyPr>
          <a:lstStyle/>
          <a:p>
            <a:r>
              <a:rPr lang="tr-TR" sz="2800" dirty="0"/>
              <a:t>DAĞITIK VERİ MODELİ</a:t>
            </a:r>
          </a:p>
        </p:txBody>
      </p:sp>
      <p:sp>
        <p:nvSpPr>
          <p:cNvPr id="8" name="Metin kutusu 7">
            <a:extLst>
              <a:ext uri="{FF2B5EF4-FFF2-40B4-BE49-F238E27FC236}">
                <a16:creationId xmlns:a16="http://schemas.microsoft.com/office/drawing/2014/main" id="{B8CB5115-8156-DC2E-7D8E-925239994F16}"/>
              </a:ext>
            </a:extLst>
          </p:cNvPr>
          <p:cNvSpPr txBox="1"/>
          <p:nvPr/>
        </p:nvSpPr>
        <p:spPr>
          <a:xfrm>
            <a:off x="532660" y="5176418"/>
            <a:ext cx="10892900" cy="1200329"/>
          </a:xfrm>
          <a:prstGeom prst="rect">
            <a:avLst/>
          </a:prstGeom>
          <a:noFill/>
        </p:spPr>
        <p:txBody>
          <a:bodyPr wrap="square" rtlCol="0">
            <a:spAutoFit/>
          </a:bodyPr>
          <a:lstStyle/>
          <a:p>
            <a:r>
              <a:rPr lang="tr-TR" dirty="0"/>
              <a:t>Dağıtık veri tabanları, iki ya da daha fazla bilgisayarda depolanan ve bir ağ üzerinde dağıtılan bilgiler için kullanılan veri tabanı grubudur. Veri tabanını ağ üzerinden paralel kullanmak için parçalara ayırmak, sorguların daha hızlı işlenmesini sağlar. Böyle bir sistemde, birden fazla veri tabanına erişilmesine rağmen, kullanıcı bir tek veri tabanıyla çalışıyormuş gibi işlem yapar.</a:t>
            </a:r>
          </a:p>
        </p:txBody>
      </p:sp>
    </p:spTree>
    <p:extLst>
      <p:ext uri="{BB962C8B-B14F-4D97-AF65-F5344CB8AC3E}">
        <p14:creationId xmlns:p14="http://schemas.microsoft.com/office/powerpoint/2010/main" val="2415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7271B-612A-9803-D1A4-A9B144B725FA}"/>
              </a:ext>
            </a:extLst>
          </p:cNvPr>
          <p:cNvSpPr>
            <a:spLocks noGrp="1"/>
          </p:cNvSpPr>
          <p:nvPr>
            <p:ph type="title"/>
          </p:nvPr>
        </p:nvSpPr>
        <p:spPr>
          <a:xfrm>
            <a:off x="3986574" y="301798"/>
            <a:ext cx="4218852" cy="577092"/>
          </a:xfrm>
        </p:spPr>
        <p:txBody>
          <a:bodyPr/>
          <a:lstStyle/>
          <a:p>
            <a:r>
              <a:rPr lang="tr-TR" sz="2800" dirty="0"/>
              <a:t>VERİ TABANI TASARIMI </a:t>
            </a:r>
          </a:p>
        </p:txBody>
      </p:sp>
      <p:pic>
        <p:nvPicPr>
          <p:cNvPr id="3" name="Resim 2">
            <a:extLst>
              <a:ext uri="{FF2B5EF4-FFF2-40B4-BE49-F238E27FC236}">
                <a16:creationId xmlns:a16="http://schemas.microsoft.com/office/drawing/2014/main" id="{1CA9B377-642A-F417-E1E3-D29089B2515D}"/>
              </a:ext>
            </a:extLst>
          </p:cNvPr>
          <p:cNvPicPr>
            <a:picLocks noChangeAspect="1"/>
          </p:cNvPicPr>
          <p:nvPr/>
        </p:nvPicPr>
        <p:blipFill>
          <a:blip r:embed="rId2"/>
          <a:stretch>
            <a:fillRect/>
          </a:stretch>
        </p:blipFill>
        <p:spPr>
          <a:xfrm>
            <a:off x="7650332" y="1402672"/>
            <a:ext cx="4419600" cy="5264458"/>
          </a:xfrm>
          <a:prstGeom prst="rect">
            <a:avLst/>
          </a:prstGeom>
        </p:spPr>
      </p:pic>
      <p:sp>
        <p:nvSpPr>
          <p:cNvPr id="4" name="Metin kutusu 3">
            <a:extLst>
              <a:ext uri="{FF2B5EF4-FFF2-40B4-BE49-F238E27FC236}">
                <a16:creationId xmlns:a16="http://schemas.microsoft.com/office/drawing/2014/main" id="{3BE024B2-C9EB-F365-AC96-0385B86E9B08}"/>
              </a:ext>
            </a:extLst>
          </p:cNvPr>
          <p:cNvSpPr txBox="1"/>
          <p:nvPr/>
        </p:nvSpPr>
        <p:spPr>
          <a:xfrm>
            <a:off x="484333" y="1313895"/>
            <a:ext cx="7004481" cy="646331"/>
          </a:xfrm>
          <a:prstGeom prst="rect">
            <a:avLst/>
          </a:prstGeom>
          <a:noFill/>
        </p:spPr>
        <p:txBody>
          <a:bodyPr wrap="square" rtlCol="0">
            <a:spAutoFit/>
          </a:bodyPr>
          <a:lstStyle/>
          <a:p>
            <a:r>
              <a:rPr lang="tr-TR" dirty="0" err="1"/>
              <a:t>Gerçeğin,gereksinim</a:t>
            </a:r>
            <a:r>
              <a:rPr lang="tr-TR" dirty="0"/>
              <a:t> ve beklentiler çerçevesinde modellenerek veri tabanına aktarılması gerekir.</a:t>
            </a:r>
          </a:p>
        </p:txBody>
      </p:sp>
      <p:sp>
        <p:nvSpPr>
          <p:cNvPr id="5" name="Metin kutusu 4">
            <a:extLst>
              <a:ext uri="{FF2B5EF4-FFF2-40B4-BE49-F238E27FC236}">
                <a16:creationId xmlns:a16="http://schemas.microsoft.com/office/drawing/2014/main" id="{6E57A933-AA43-2FAE-4DD3-818BE7720123}"/>
              </a:ext>
            </a:extLst>
          </p:cNvPr>
          <p:cNvSpPr txBox="1"/>
          <p:nvPr/>
        </p:nvSpPr>
        <p:spPr>
          <a:xfrm>
            <a:off x="484332" y="2760955"/>
            <a:ext cx="5951979" cy="646331"/>
          </a:xfrm>
          <a:prstGeom prst="rect">
            <a:avLst/>
          </a:prstGeom>
          <a:noFill/>
        </p:spPr>
        <p:txBody>
          <a:bodyPr wrap="square" rtlCol="0">
            <a:spAutoFit/>
          </a:bodyPr>
          <a:lstStyle/>
          <a:p>
            <a:r>
              <a:rPr lang="tr-TR" dirty="0"/>
              <a:t>Geleneksel veri tabanı </a:t>
            </a:r>
            <a:r>
              <a:rPr lang="tr-TR" dirty="0" err="1"/>
              <a:t>tasarımı,kullanıcı</a:t>
            </a:r>
            <a:r>
              <a:rPr lang="tr-TR" dirty="0"/>
              <a:t> düzeyinden fiziksel düzeye doğrudur</a:t>
            </a:r>
          </a:p>
        </p:txBody>
      </p:sp>
    </p:spTree>
    <p:extLst>
      <p:ext uri="{BB962C8B-B14F-4D97-AF65-F5344CB8AC3E}">
        <p14:creationId xmlns:p14="http://schemas.microsoft.com/office/powerpoint/2010/main" val="14415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F0A77E-C778-12AC-4DBC-3E8F7591F95F}"/>
              </a:ext>
            </a:extLst>
          </p:cNvPr>
          <p:cNvSpPr>
            <a:spLocks noGrp="1"/>
          </p:cNvSpPr>
          <p:nvPr>
            <p:ph type="title"/>
          </p:nvPr>
        </p:nvSpPr>
        <p:spPr>
          <a:xfrm>
            <a:off x="2823099" y="141999"/>
            <a:ext cx="6705100" cy="1400530"/>
          </a:xfrm>
        </p:spPr>
        <p:txBody>
          <a:bodyPr/>
          <a:lstStyle/>
          <a:p>
            <a:r>
              <a:rPr lang="tr-TR" sz="2800" dirty="0"/>
              <a:t>İLİŞKİSEL VE İLİŞKİSEL OLMAYAN VTYS</a:t>
            </a:r>
          </a:p>
        </p:txBody>
      </p:sp>
      <p:sp>
        <p:nvSpPr>
          <p:cNvPr id="3" name="Metin kutusu 2">
            <a:extLst>
              <a:ext uri="{FF2B5EF4-FFF2-40B4-BE49-F238E27FC236}">
                <a16:creationId xmlns:a16="http://schemas.microsoft.com/office/drawing/2014/main" id="{FAA0D05E-358D-3FA5-20D3-9129990AA11F}"/>
              </a:ext>
            </a:extLst>
          </p:cNvPr>
          <p:cNvSpPr txBox="1"/>
          <p:nvPr/>
        </p:nvSpPr>
        <p:spPr>
          <a:xfrm>
            <a:off x="621437" y="1003177"/>
            <a:ext cx="9667782" cy="646331"/>
          </a:xfrm>
          <a:prstGeom prst="rect">
            <a:avLst/>
          </a:prstGeom>
          <a:noFill/>
        </p:spPr>
        <p:txBody>
          <a:bodyPr wrap="square" rtlCol="0">
            <a:spAutoFit/>
          </a:bodyPr>
          <a:lstStyle/>
          <a:p>
            <a:r>
              <a:rPr lang="tr-TR"/>
              <a:t>Günümüzde en yaygın kullanılan veri tabanı sistemlerinden biridir. Satır ve sütunların meydana getirdiği tablolardan oluşur. Bu tablolar birbiri ile ilişkileri olan tablolardır.</a:t>
            </a:r>
            <a:endParaRPr lang="tr-TR" dirty="0"/>
          </a:p>
        </p:txBody>
      </p:sp>
      <p:sp>
        <p:nvSpPr>
          <p:cNvPr id="4" name="Metin kutusu 3">
            <a:extLst>
              <a:ext uri="{FF2B5EF4-FFF2-40B4-BE49-F238E27FC236}">
                <a16:creationId xmlns:a16="http://schemas.microsoft.com/office/drawing/2014/main" id="{F69FF2D0-B337-8A9A-8377-5D0052D2CD20}"/>
              </a:ext>
            </a:extLst>
          </p:cNvPr>
          <p:cNvSpPr txBox="1"/>
          <p:nvPr/>
        </p:nvSpPr>
        <p:spPr>
          <a:xfrm>
            <a:off x="621436" y="2141354"/>
            <a:ext cx="9667781" cy="369332"/>
          </a:xfrm>
          <a:prstGeom prst="rect">
            <a:avLst/>
          </a:prstGeom>
          <a:noFill/>
        </p:spPr>
        <p:txBody>
          <a:bodyPr wrap="square" rtlCol="0">
            <a:spAutoFit/>
          </a:bodyPr>
          <a:lstStyle/>
          <a:p>
            <a:r>
              <a:rPr lang="tr-TR" dirty="0"/>
              <a:t>Her bir tablo, belli yapıya uygun verileri saklamak üzere tasarlanır:</a:t>
            </a:r>
          </a:p>
        </p:txBody>
      </p:sp>
      <p:sp>
        <p:nvSpPr>
          <p:cNvPr id="5" name="Metin kutusu 4">
            <a:extLst>
              <a:ext uri="{FF2B5EF4-FFF2-40B4-BE49-F238E27FC236}">
                <a16:creationId xmlns:a16="http://schemas.microsoft.com/office/drawing/2014/main" id="{47F9E79F-8328-067A-2FEF-DCCD2C6C693A}"/>
              </a:ext>
            </a:extLst>
          </p:cNvPr>
          <p:cNvSpPr txBox="1"/>
          <p:nvPr/>
        </p:nvSpPr>
        <p:spPr>
          <a:xfrm>
            <a:off x="621436" y="2633200"/>
            <a:ext cx="10147178" cy="1477328"/>
          </a:xfrm>
          <a:prstGeom prst="rect">
            <a:avLst/>
          </a:prstGeom>
          <a:noFill/>
        </p:spPr>
        <p:txBody>
          <a:bodyPr wrap="square" rtlCol="0">
            <a:spAutoFit/>
          </a:bodyPr>
          <a:lstStyle/>
          <a:p>
            <a:r>
              <a:rPr lang="tr-TR" dirty="0"/>
              <a:t>ACID; klasik ilişkisel veri tabanı sistemlerinde sağlanan temel özellikler aşağıda sunulmuştur:  Bölünmezlik (</a:t>
            </a:r>
            <a:r>
              <a:rPr lang="tr-TR" dirty="0" err="1"/>
              <a:t>Atomicity</a:t>
            </a:r>
            <a:r>
              <a:rPr lang="tr-TR" dirty="0"/>
              <a:t>)                                                                                                                  Tutarlılık (</a:t>
            </a:r>
            <a:r>
              <a:rPr lang="tr-TR" dirty="0" err="1"/>
              <a:t>Consistency</a:t>
            </a:r>
            <a:r>
              <a:rPr lang="tr-TR" dirty="0"/>
              <a:t>)                                                                                                                       İzolasyon (</a:t>
            </a:r>
            <a:r>
              <a:rPr lang="tr-TR" dirty="0" err="1"/>
              <a:t>Isolation</a:t>
            </a:r>
            <a:r>
              <a:rPr lang="tr-TR" dirty="0"/>
              <a:t>)                                                                                                                              Dayanıklılık (</a:t>
            </a:r>
            <a:r>
              <a:rPr lang="tr-TR" dirty="0" err="1"/>
              <a:t>Durability</a:t>
            </a:r>
            <a:r>
              <a:rPr lang="tr-TR" dirty="0"/>
              <a:t>) </a:t>
            </a:r>
          </a:p>
        </p:txBody>
      </p:sp>
      <p:sp>
        <p:nvSpPr>
          <p:cNvPr id="7" name="Metin kutusu 6">
            <a:extLst>
              <a:ext uri="{FF2B5EF4-FFF2-40B4-BE49-F238E27FC236}">
                <a16:creationId xmlns:a16="http://schemas.microsoft.com/office/drawing/2014/main" id="{908E19C7-F25E-7D8B-406D-3C74F9254603}"/>
              </a:ext>
            </a:extLst>
          </p:cNvPr>
          <p:cNvSpPr txBox="1"/>
          <p:nvPr/>
        </p:nvSpPr>
        <p:spPr>
          <a:xfrm>
            <a:off x="621436" y="4315132"/>
            <a:ext cx="10147178" cy="1200329"/>
          </a:xfrm>
          <a:prstGeom prst="rect">
            <a:avLst/>
          </a:prstGeom>
          <a:noFill/>
        </p:spPr>
        <p:txBody>
          <a:bodyPr wrap="square" rtlCol="0">
            <a:spAutoFit/>
          </a:bodyPr>
          <a:lstStyle/>
          <a:p>
            <a:r>
              <a:rPr lang="tr-TR"/>
              <a:t>İlişkisel olmayan (NoSQL) veri tabanı; 1998 yılında ilk olarak Carlo Strozzi tarafından öne sürülen bir kavramdır. NoSQL, ilişkisel veri tabanı sistemlerine alternatif bir çözüm olarak ortaya çıkmıştır. İlişkisel olamayan veri tabanları yatay olarak ölçeklendirilen bir veri depolama sistemidir</a:t>
            </a:r>
            <a:endParaRPr lang="tr-TR" dirty="0"/>
          </a:p>
        </p:txBody>
      </p:sp>
    </p:spTree>
    <p:extLst>
      <p:ext uri="{BB962C8B-B14F-4D97-AF65-F5344CB8AC3E}">
        <p14:creationId xmlns:p14="http://schemas.microsoft.com/office/powerpoint/2010/main" val="1895068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109</TotalTime>
  <Words>743</Words>
  <Application>Microsoft Office PowerPoint</Application>
  <PresentationFormat>Geniş ekran</PresentationFormat>
  <Paragraphs>47</Paragraphs>
  <Slides>10</Slides>
  <Notes>0</Notes>
  <HiddenSlides>0</HiddenSlides>
  <MMClips>1</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Calibri</vt:lpstr>
      <vt:lpstr>Century Gothic</vt:lpstr>
      <vt:lpstr>Wingdings 3</vt:lpstr>
      <vt:lpstr>İyon</vt:lpstr>
      <vt:lpstr>VERİ ORGANİZASYONU</vt:lpstr>
      <vt:lpstr>GİRİŞ</vt:lpstr>
      <vt:lpstr>BİLİŞİM SİSTEMLERİ VE YÖNETİMİ</vt:lpstr>
      <vt:lpstr>VERİ TABANI VE YÖNETİM SİSTEMLERİ</vt:lpstr>
      <vt:lpstr>DÜZ MODEL VE TABLO MODELİ</vt:lpstr>
      <vt:lpstr>AĞ VERİ MODELİ </vt:lpstr>
      <vt:lpstr>NESNE İLİŞKİSEL VERİ MODELİ</vt:lpstr>
      <vt:lpstr>VERİ TABANI TASARIMI </vt:lpstr>
      <vt:lpstr>İLİŞKİSEL VE İLİŞKİSEL OLMAYAN VTYS</vt:lpstr>
      <vt:lpstr>VERİ TABANI MİMARİLERİNİN PERFORMANS                KARŞILAŞTIRMALARI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ORGANİZASYONU</dc:title>
  <dc:creator>Halis Aslanhan</dc:creator>
  <cp:lastModifiedBy>Halis Aslanhan</cp:lastModifiedBy>
  <cp:revision>1</cp:revision>
  <dcterms:created xsi:type="dcterms:W3CDTF">2024-03-18T14:21:49Z</dcterms:created>
  <dcterms:modified xsi:type="dcterms:W3CDTF">2024-03-18T16:11:46Z</dcterms:modified>
</cp:coreProperties>
</file>