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21711" y="278968"/>
            <a:ext cx="210057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45" dirty="0"/>
              <a:t>C++ </a:t>
            </a:r>
            <a:r>
              <a:rPr spc="-60" dirty="0"/>
              <a:t>Dersi: </a:t>
            </a:r>
            <a:r>
              <a:rPr spc="-80" dirty="0"/>
              <a:t>Nesne</a:t>
            </a:r>
            <a:r>
              <a:rPr spc="-235" dirty="0"/>
              <a:t> </a:t>
            </a:r>
            <a:r>
              <a:rPr spc="-80" dirty="0"/>
              <a:t>Tabanlı</a:t>
            </a:r>
          </a:p>
          <a:p>
            <a:pPr marL="12700">
              <a:lnSpc>
                <a:spcPct val="100000"/>
              </a:lnSpc>
            </a:pPr>
            <a:r>
              <a:rPr spc="-65" dirty="0"/>
              <a:t>Programlama </a:t>
            </a:r>
            <a:r>
              <a:rPr spc="114" dirty="0"/>
              <a:t>©</a:t>
            </a:r>
            <a:r>
              <a:rPr spc="-95" dirty="0"/>
              <a:t> </a:t>
            </a:r>
            <a:r>
              <a:rPr spc="-60" dirty="0"/>
              <a:t>2012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" algn="ctr">
              <a:lnSpc>
                <a:spcPts val="1240"/>
              </a:lnSpc>
            </a:pPr>
            <a:r>
              <a:rPr spc="-85" dirty="0"/>
              <a:t>Çiğdem</a:t>
            </a:r>
            <a:r>
              <a:rPr spc="-95" dirty="0"/>
              <a:t> </a:t>
            </a:r>
            <a:r>
              <a:rPr spc="-70" dirty="0"/>
              <a:t>Turhan</a:t>
            </a:r>
          </a:p>
          <a:p>
            <a:pPr algn="ctr">
              <a:lnSpc>
                <a:spcPct val="100000"/>
              </a:lnSpc>
            </a:pPr>
            <a:r>
              <a:rPr spc="-80" dirty="0"/>
              <a:t>Fatma </a:t>
            </a:r>
            <a:r>
              <a:rPr spc="-70" dirty="0"/>
              <a:t>Cemile</a:t>
            </a:r>
            <a:r>
              <a:rPr spc="-114" dirty="0"/>
              <a:t> </a:t>
            </a:r>
            <a:r>
              <a:rPr spc="-100" dirty="0"/>
              <a:t>Serçe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45" dirty="0"/>
              <a:t>C++ </a:t>
            </a:r>
            <a:r>
              <a:rPr spc="-60" dirty="0"/>
              <a:t>Dersi: </a:t>
            </a:r>
            <a:r>
              <a:rPr spc="-80" dirty="0"/>
              <a:t>Nesne</a:t>
            </a:r>
            <a:r>
              <a:rPr spc="-235" dirty="0"/>
              <a:t> </a:t>
            </a:r>
            <a:r>
              <a:rPr spc="-80" dirty="0"/>
              <a:t>Tabanlı</a:t>
            </a:r>
          </a:p>
          <a:p>
            <a:pPr marL="12700">
              <a:lnSpc>
                <a:spcPct val="100000"/>
              </a:lnSpc>
            </a:pPr>
            <a:r>
              <a:rPr spc="-65" dirty="0"/>
              <a:t>Programlama </a:t>
            </a:r>
            <a:r>
              <a:rPr spc="114" dirty="0"/>
              <a:t>©</a:t>
            </a:r>
            <a:r>
              <a:rPr spc="-95" dirty="0"/>
              <a:t> </a:t>
            </a:r>
            <a:r>
              <a:rPr spc="-60" dirty="0"/>
              <a:t>2012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" algn="ctr">
              <a:lnSpc>
                <a:spcPts val="1240"/>
              </a:lnSpc>
            </a:pPr>
            <a:r>
              <a:rPr spc="-85" dirty="0"/>
              <a:t>Çiğdem</a:t>
            </a:r>
            <a:r>
              <a:rPr spc="-95" dirty="0"/>
              <a:t> </a:t>
            </a:r>
            <a:r>
              <a:rPr spc="-70" dirty="0"/>
              <a:t>Turhan</a:t>
            </a:r>
          </a:p>
          <a:p>
            <a:pPr algn="ctr">
              <a:lnSpc>
                <a:spcPct val="100000"/>
              </a:lnSpc>
            </a:pPr>
            <a:r>
              <a:rPr spc="-80" dirty="0"/>
              <a:t>Fatma </a:t>
            </a:r>
            <a:r>
              <a:rPr spc="-70" dirty="0"/>
              <a:t>Cemile</a:t>
            </a:r>
            <a:r>
              <a:rPr spc="-114" dirty="0"/>
              <a:t> </a:t>
            </a:r>
            <a:r>
              <a:rPr spc="-100" dirty="0"/>
              <a:t>Serçe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45" dirty="0"/>
              <a:t>C++ </a:t>
            </a:r>
            <a:r>
              <a:rPr spc="-60" dirty="0"/>
              <a:t>Dersi: </a:t>
            </a:r>
            <a:r>
              <a:rPr spc="-80" dirty="0"/>
              <a:t>Nesne</a:t>
            </a:r>
            <a:r>
              <a:rPr spc="-235" dirty="0"/>
              <a:t> </a:t>
            </a:r>
            <a:r>
              <a:rPr spc="-80" dirty="0"/>
              <a:t>Tabanlı</a:t>
            </a:r>
          </a:p>
          <a:p>
            <a:pPr marL="12700">
              <a:lnSpc>
                <a:spcPct val="100000"/>
              </a:lnSpc>
            </a:pPr>
            <a:r>
              <a:rPr spc="-65" dirty="0"/>
              <a:t>Programlama </a:t>
            </a:r>
            <a:r>
              <a:rPr spc="114" dirty="0"/>
              <a:t>©</a:t>
            </a:r>
            <a:r>
              <a:rPr spc="-95" dirty="0"/>
              <a:t> </a:t>
            </a:r>
            <a:r>
              <a:rPr spc="-60" dirty="0"/>
              <a:t>2012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" algn="ctr">
              <a:lnSpc>
                <a:spcPts val="1240"/>
              </a:lnSpc>
            </a:pPr>
            <a:r>
              <a:rPr spc="-85" dirty="0"/>
              <a:t>Çiğdem</a:t>
            </a:r>
            <a:r>
              <a:rPr spc="-95" dirty="0"/>
              <a:t> </a:t>
            </a:r>
            <a:r>
              <a:rPr spc="-70" dirty="0"/>
              <a:t>Turhan</a:t>
            </a:r>
          </a:p>
          <a:p>
            <a:pPr algn="ctr">
              <a:lnSpc>
                <a:spcPct val="100000"/>
              </a:lnSpc>
            </a:pPr>
            <a:r>
              <a:rPr spc="-80" dirty="0"/>
              <a:t>Fatma </a:t>
            </a:r>
            <a:r>
              <a:rPr spc="-70" dirty="0"/>
              <a:t>Cemile</a:t>
            </a:r>
            <a:r>
              <a:rPr spc="-114" dirty="0"/>
              <a:t> </a:t>
            </a:r>
            <a:r>
              <a:rPr spc="-100" dirty="0"/>
              <a:t>Serçe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45" dirty="0"/>
              <a:t>C++ </a:t>
            </a:r>
            <a:r>
              <a:rPr spc="-60" dirty="0"/>
              <a:t>Dersi: </a:t>
            </a:r>
            <a:r>
              <a:rPr spc="-80" dirty="0"/>
              <a:t>Nesne</a:t>
            </a:r>
            <a:r>
              <a:rPr spc="-235" dirty="0"/>
              <a:t> </a:t>
            </a:r>
            <a:r>
              <a:rPr spc="-80" dirty="0"/>
              <a:t>Tabanlı</a:t>
            </a:r>
          </a:p>
          <a:p>
            <a:pPr marL="12700">
              <a:lnSpc>
                <a:spcPct val="100000"/>
              </a:lnSpc>
            </a:pPr>
            <a:r>
              <a:rPr spc="-65" dirty="0"/>
              <a:t>Programlama </a:t>
            </a:r>
            <a:r>
              <a:rPr spc="114" dirty="0"/>
              <a:t>©</a:t>
            </a:r>
            <a:r>
              <a:rPr spc="-95" dirty="0"/>
              <a:t> </a:t>
            </a:r>
            <a:r>
              <a:rPr spc="-60" dirty="0"/>
              <a:t>2012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" algn="ctr">
              <a:lnSpc>
                <a:spcPts val="1240"/>
              </a:lnSpc>
            </a:pPr>
            <a:r>
              <a:rPr spc="-85" dirty="0"/>
              <a:t>Çiğdem</a:t>
            </a:r>
            <a:r>
              <a:rPr spc="-95" dirty="0"/>
              <a:t> </a:t>
            </a:r>
            <a:r>
              <a:rPr spc="-70" dirty="0"/>
              <a:t>Turhan</a:t>
            </a:r>
          </a:p>
          <a:p>
            <a:pPr algn="ctr">
              <a:lnSpc>
                <a:spcPct val="100000"/>
              </a:lnSpc>
            </a:pPr>
            <a:r>
              <a:rPr spc="-80" dirty="0"/>
              <a:t>Fatma </a:t>
            </a:r>
            <a:r>
              <a:rPr spc="-70" dirty="0"/>
              <a:t>Cemile</a:t>
            </a:r>
            <a:r>
              <a:rPr spc="-114" dirty="0"/>
              <a:t> </a:t>
            </a:r>
            <a:r>
              <a:rPr spc="-100" dirty="0"/>
              <a:t>Serçe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45" dirty="0"/>
              <a:t>C++ </a:t>
            </a:r>
            <a:r>
              <a:rPr spc="-60" dirty="0"/>
              <a:t>Dersi: </a:t>
            </a:r>
            <a:r>
              <a:rPr spc="-80" dirty="0"/>
              <a:t>Nesne</a:t>
            </a:r>
            <a:r>
              <a:rPr spc="-235" dirty="0"/>
              <a:t> </a:t>
            </a:r>
            <a:r>
              <a:rPr spc="-80" dirty="0"/>
              <a:t>Tabanlı</a:t>
            </a:r>
          </a:p>
          <a:p>
            <a:pPr marL="12700">
              <a:lnSpc>
                <a:spcPct val="100000"/>
              </a:lnSpc>
            </a:pPr>
            <a:r>
              <a:rPr spc="-65" dirty="0"/>
              <a:t>Programlama </a:t>
            </a:r>
            <a:r>
              <a:rPr spc="114" dirty="0"/>
              <a:t>©</a:t>
            </a:r>
            <a:r>
              <a:rPr spc="-95" dirty="0"/>
              <a:t> </a:t>
            </a:r>
            <a:r>
              <a:rPr spc="-60" dirty="0"/>
              <a:t>2012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" algn="ctr">
              <a:lnSpc>
                <a:spcPts val="1240"/>
              </a:lnSpc>
            </a:pPr>
            <a:r>
              <a:rPr spc="-85" dirty="0"/>
              <a:t>Çiğdem</a:t>
            </a:r>
            <a:r>
              <a:rPr spc="-95" dirty="0"/>
              <a:t> </a:t>
            </a:r>
            <a:r>
              <a:rPr spc="-70" dirty="0"/>
              <a:t>Turhan</a:t>
            </a:r>
          </a:p>
          <a:p>
            <a:pPr algn="ctr">
              <a:lnSpc>
                <a:spcPct val="100000"/>
              </a:lnSpc>
            </a:pPr>
            <a:r>
              <a:rPr spc="-80" dirty="0"/>
              <a:t>Fatma </a:t>
            </a:r>
            <a:r>
              <a:rPr spc="-70" dirty="0"/>
              <a:t>Cemile</a:t>
            </a:r>
            <a:r>
              <a:rPr spc="-114" dirty="0"/>
              <a:t> </a:t>
            </a:r>
            <a:r>
              <a:rPr spc="-100" dirty="0"/>
              <a:t>Serçe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6286500"/>
            <a:ext cx="9143997" cy="571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429" y="278968"/>
            <a:ext cx="635914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6835" y="1491742"/>
            <a:ext cx="839033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1" y="6446927"/>
            <a:ext cx="155067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45" dirty="0"/>
              <a:t>C++ </a:t>
            </a:r>
            <a:r>
              <a:rPr spc="-60" dirty="0"/>
              <a:t>Dersi: </a:t>
            </a:r>
            <a:r>
              <a:rPr spc="-80" dirty="0"/>
              <a:t>Nesne</a:t>
            </a:r>
            <a:r>
              <a:rPr spc="-235" dirty="0"/>
              <a:t> </a:t>
            </a:r>
            <a:r>
              <a:rPr spc="-80" dirty="0"/>
              <a:t>Tabanlı</a:t>
            </a:r>
          </a:p>
          <a:p>
            <a:pPr marL="12700">
              <a:lnSpc>
                <a:spcPct val="100000"/>
              </a:lnSpc>
            </a:pPr>
            <a:r>
              <a:rPr spc="-65" dirty="0"/>
              <a:t>Programlama </a:t>
            </a:r>
            <a:r>
              <a:rPr spc="114" dirty="0"/>
              <a:t>©</a:t>
            </a:r>
            <a:r>
              <a:rPr spc="-95" dirty="0"/>
              <a:t> </a:t>
            </a:r>
            <a:r>
              <a:rPr spc="-60" dirty="0"/>
              <a:t>2012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50970" y="6439002"/>
            <a:ext cx="124015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" algn="ctr">
              <a:lnSpc>
                <a:spcPts val="1240"/>
              </a:lnSpc>
            </a:pPr>
            <a:r>
              <a:rPr spc="-85" dirty="0"/>
              <a:t>Çiğdem</a:t>
            </a:r>
            <a:r>
              <a:rPr spc="-95" dirty="0"/>
              <a:t> </a:t>
            </a:r>
            <a:r>
              <a:rPr spc="-70" dirty="0"/>
              <a:t>Turhan</a:t>
            </a:r>
          </a:p>
          <a:p>
            <a:pPr algn="ctr">
              <a:lnSpc>
                <a:spcPct val="100000"/>
              </a:lnSpc>
            </a:pPr>
            <a:r>
              <a:rPr spc="-80" dirty="0"/>
              <a:t>Fatma </a:t>
            </a:r>
            <a:r>
              <a:rPr spc="-70" dirty="0"/>
              <a:t>Cemile</a:t>
            </a:r>
            <a:r>
              <a:rPr spc="-114" dirty="0"/>
              <a:t> </a:t>
            </a:r>
            <a:r>
              <a:rPr spc="-100" dirty="0"/>
              <a:t>Serçe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0128" y="6518630"/>
            <a:ext cx="231140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DEBE0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3999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153400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4400" spc="-190" dirty="0" smtClean="0"/>
              <a:t>BM101 </a:t>
            </a:r>
            <a:br>
              <a:rPr lang="tr-TR" sz="4400" spc="-190" dirty="0" smtClean="0"/>
            </a:br>
            <a:r>
              <a:rPr lang="tr-TR" sz="4400" spc="-190" dirty="0" smtClean="0"/>
              <a:t>Algoritma ve Programlama I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tr-TR" spc="-190" dirty="0" smtClean="0"/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6000" b="1" spc="-225" dirty="0" smtClean="0">
                <a:solidFill>
                  <a:srgbClr val="203856"/>
                </a:solidFill>
                <a:latin typeface="Trebuchet MS"/>
                <a:cs typeface="Trebuchet MS"/>
              </a:rPr>
              <a:t>Giriş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009" y="563704"/>
            <a:ext cx="5954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25" dirty="0">
                <a:latin typeface="Trebuchet MS"/>
                <a:cs typeface="Trebuchet MS"/>
              </a:rPr>
              <a:t>Çıktı </a:t>
            </a:r>
            <a:r>
              <a:rPr sz="3600" b="1" spc="-204" dirty="0">
                <a:latin typeface="Trebuchet MS"/>
                <a:cs typeface="Trebuchet MS"/>
              </a:rPr>
              <a:t>Birimleri </a:t>
            </a:r>
            <a:r>
              <a:rPr sz="3600" spc="-65" dirty="0"/>
              <a:t>(Output</a:t>
            </a:r>
            <a:r>
              <a:rPr sz="3600" spc="-395" dirty="0"/>
              <a:t> </a:t>
            </a:r>
            <a:r>
              <a:rPr sz="3600" spc="-204" dirty="0"/>
              <a:t>Devices):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987" y="4652962"/>
            <a:ext cx="1710055" cy="101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7678" y="4809618"/>
            <a:ext cx="1172908" cy="698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6872" y="4652964"/>
            <a:ext cx="1815973" cy="1081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385" y="1204340"/>
            <a:ext cx="7750809" cy="4999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 marR="5080" indent="-68580">
              <a:lnSpc>
                <a:spcPct val="100000"/>
              </a:lnSpc>
              <a:spcBef>
                <a:spcPts val="105"/>
              </a:spcBef>
            </a:pPr>
            <a:r>
              <a:rPr sz="3200" spc="-160" dirty="0">
                <a:latin typeface="Arial"/>
                <a:cs typeface="Arial"/>
              </a:rPr>
              <a:t>Bilgisayarın </a:t>
            </a:r>
            <a:r>
              <a:rPr sz="3200" spc="-180" dirty="0">
                <a:latin typeface="Arial"/>
                <a:cs typeface="Arial"/>
              </a:rPr>
              <a:t>dışarıya </a:t>
            </a:r>
            <a:r>
              <a:rPr sz="3200" spc="-135" dirty="0">
                <a:latin typeface="Arial"/>
                <a:cs typeface="Arial"/>
              </a:rPr>
              <a:t>yolladığı </a:t>
            </a:r>
            <a:r>
              <a:rPr sz="3200" spc="-10" dirty="0">
                <a:latin typeface="Arial"/>
                <a:cs typeface="Arial"/>
              </a:rPr>
              <a:t>tüm </a:t>
            </a:r>
            <a:r>
              <a:rPr sz="3200" spc="-65" dirty="0">
                <a:latin typeface="Arial"/>
                <a:cs typeface="Arial"/>
              </a:rPr>
              <a:t>veriler </a:t>
            </a:r>
            <a:r>
              <a:rPr sz="3200" spc="-110" dirty="0">
                <a:latin typeface="Arial"/>
                <a:cs typeface="Arial"/>
              </a:rPr>
              <a:t>çıktı  </a:t>
            </a:r>
            <a:r>
              <a:rPr sz="3200" spc="-25" dirty="0">
                <a:latin typeface="Arial"/>
                <a:cs typeface="Arial"/>
              </a:rPr>
              <a:t>birimleri </a:t>
            </a:r>
            <a:r>
              <a:rPr sz="3200" spc="-45" dirty="0">
                <a:latin typeface="Arial"/>
                <a:cs typeface="Arial"/>
              </a:rPr>
              <a:t>ile </a:t>
            </a:r>
            <a:r>
              <a:rPr sz="3200" spc="-35" dirty="0">
                <a:latin typeface="Arial"/>
                <a:cs typeface="Arial"/>
              </a:rPr>
              <a:t>iletilir. </a:t>
            </a:r>
            <a:r>
              <a:rPr sz="3200" spc="-335" dirty="0">
                <a:latin typeface="Arial"/>
                <a:cs typeface="Arial"/>
              </a:rPr>
              <a:t>En </a:t>
            </a:r>
            <a:r>
              <a:rPr sz="3200" spc="-204" dirty="0">
                <a:latin typeface="Arial"/>
                <a:cs typeface="Arial"/>
              </a:rPr>
              <a:t>yaygın </a:t>
            </a:r>
            <a:r>
              <a:rPr sz="3200" spc="-110" dirty="0">
                <a:latin typeface="Arial"/>
                <a:cs typeface="Arial"/>
              </a:rPr>
              <a:t>çıktı </a:t>
            </a:r>
            <a:r>
              <a:rPr sz="3200" spc="-50" dirty="0">
                <a:latin typeface="Arial"/>
                <a:cs typeface="Arial"/>
              </a:rPr>
              <a:t>birimlerine  </a:t>
            </a:r>
            <a:r>
              <a:rPr sz="3200" spc="-100" dirty="0">
                <a:latin typeface="Arial"/>
                <a:cs typeface="Arial"/>
              </a:rPr>
              <a:t>örnek </a:t>
            </a:r>
            <a:r>
              <a:rPr sz="3200" spc="-125" dirty="0">
                <a:latin typeface="Arial"/>
                <a:cs typeface="Arial"/>
              </a:rPr>
              <a:t>olarak </a:t>
            </a:r>
            <a:r>
              <a:rPr sz="3200" spc="-140" dirty="0">
                <a:latin typeface="Arial"/>
                <a:cs typeface="Arial"/>
              </a:rPr>
              <a:t>ekran </a:t>
            </a:r>
            <a:r>
              <a:rPr sz="3200" spc="-50" dirty="0">
                <a:latin typeface="Arial"/>
                <a:cs typeface="Arial"/>
              </a:rPr>
              <a:t>(monitor), </a:t>
            </a:r>
            <a:r>
              <a:rPr sz="3200" spc="-225" dirty="0">
                <a:latin typeface="Arial"/>
                <a:cs typeface="Arial"/>
              </a:rPr>
              <a:t>yazıcı </a:t>
            </a:r>
            <a:r>
              <a:rPr sz="3200" spc="-45" dirty="0">
                <a:latin typeface="Arial"/>
                <a:cs typeface="Arial"/>
              </a:rPr>
              <a:t>(printer),  </a:t>
            </a:r>
            <a:r>
              <a:rPr sz="3200" spc="-70" dirty="0">
                <a:latin typeface="Arial"/>
                <a:cs typeface="Arial"/>
              </a:rPr>
              <a:t>hoparlör </a:t>
            </a:r>
            <a:r>
              <a:rPr sz="3200" spc="-165" dirty="0">
                <a:latin typeface="Arial"/>
                <a:cs typeface="Arial"/>
              </a:rPr>
              <a:t>(speaker) </a:t>
            </a:r>
            <a:r>
              <a:rPr sz="3200" spc="-90" dirty="0">
                <a:latin typeface="Arial"/>
                <a:cs typeface="Arial"/>
              </a:rPr>
              <a:t>gösterilebilir. </a:t>
            </a:r>
            <a:r>
              <a:rPr sz="3200" spc="-190" dirty="0">
                <a:latin typeface="Arial"/>
                <a:cs typeface="Arial"/>
              </a:rPr>
              <a:t>Aynı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zamanda  </a:t>
            </a:r>
            <a:r>
              <a:rPr sz="3200" spc="-190" dirty="0">
                <a:latin typeface="Arial"/>
                <a:cs typeface="Arial"/>
              </a:rPr>
              <a:t>CD/DVD’ler, </a:t>
            </a:r>
            <a:r>
              <a:rPr sz="3200" spc="-105" dirty="0">
                <a:latin typeface="Arial"/>
                <a:cs typeface="Arial"/>
              </a:rPr>
              <a:t>sabit </a:t>
            </a:r>
            <a:r>
              <a:rPr sz="3200" spc="-215" dirty="0">
                <a:latin typeface="Arial"/>
                <a:cs typeface="Arial"/>
              </a:rPr>
              <a:t>veya </a:t>
            </a:r>
            <a:r>
              <a:rPr sz="3200" spc="-120" dirty="0">
                <a:latin typeface="Arial"/>
                <a:cs typeface="Arial"/>
              </a:rPr>
              <a:t>flash </a:t>
            </a:r>
            <a:r>
              <a:rPr sz="3200" spc="-100" dirty="0">
                <a:latin typeface="Arial"/>
                <a:cs typeface="Arial"/>
              </a:rPr>
              <a:t>bellek </a:t>
            </a:r>
            <a:r>
              <a:rPr sz="3200" spc="-150" dirty="0">
                <a:latin typeface="Arial"/>
                <a:cs typeface="Arial"/>
              </a:rPr>
              <a:t>de </a:t>
            </a:r>
            <a:r>
              <a:rPr sz="3200" spc="-100" dirty="0">
                <a:latin typeface="Arial"/>
                <a:cs typeface="Arial"/>
              </a:rPr>
              <a:t>çıktıları  </a:t>
            </a:r>
            <a:r>
              <a:rPr sz="3200" spc="-70" dirty="0">
                <a:latin typeface="Arial"/>
                <a:cs typeface="Arial"/>
              </a:rPr>
              <a:t>alabildikleri </a:t>
            </a:r>
            <a:r>
              <a:rPr sz="3200" spc="-75" dirty="0">
                <a:latin typeface="Arial"/>
                <a:cs typeface="Arial"/>
              </a:rPr>
              <a:t>için </a:t>
            </a:r>
            <a:r>
              <a:rPr sz="3200" spc="-110" dirty="0">
                <a:latin typeface="Arial"/>
                <a:cs typeface="Arial"/>
              </a:rPr>
              <a:t>çıktı </a:t>
            </a:r>
            <a:r>
              <a:rPr sz="3200" spc="-20" dirty="0">
                <a:latin typeface="Arial"/>
                <a:cs typeface="Arial"/>
              </a:rPr>
              <a:t>birimi</a:t>
            </a:r>
            <a:r>
              <a:rPr sz="3200" spc="-39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olarak</a:t>
            </a:r>
            <a:endParaRPr sz="32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5"/>
              </a:spcBef>
            </a:pPr>
            <a:r>
              <a:rPr sz="3200" spc="-110" dirty="0">
                <a:latin typeface="Arial"/>
                <a:cs typeface="Arial"/>
              </a:rPr>
              <a:t>sınıflandırılırlar.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</a:pPr>
            <a:r>
              <a:rPr sz="2800" spc="-160" dirty="0">
                <a:latin typeface="Arial"/>
                <a:cs typeface="Arial"/>
              </a:rPr>
              <a:t>Çıktı </a:t>
            </a:r>
            <a:r>
              <a:rPr sz="2800" spc="-50" dirty="0">
                <a:latin typeface="Arial"/>
                <a:cs typeface="Arial"/>
              </a:rPr>
              <a:t>Birimleri: </a:t>
            </a:r>
            <a:r>
              <a:rPr sz="2800" spc="-254" dirty="0">
                <a:latin typeface="Arial"/>
                <a:cs typeface="Arial"/>
              </a:rPr>
              <a:t>Yazıcı, </a:t>
            </a:r>
            <a:r>
              <a:rPr sz="2800" spc="-195" dirty="0">
                <a:latin typeface="Arial"/>
                <a:cs typeface="Arial"/>
              </a:rPr>
              <a:t>Ekran </a:t>
            </a:r>
            <a:r>
              <a:rPr sz="2800" spc="-165" dirty="0">
                <a:latin typeface="Arial"/>
                <a:cs typeface="Arial"/>
              </a:rPr>
              <a:t>ve</a:t>
            </a:r>
            <a:r>
              <a:rPr sz="2800" spc="-85" dirty="0">
                <a:latin typeface="Arial"/>
                <a:cs typeface="Arial"/>
              </a:rPr>
              <a:t> Hoparlör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10</a:t>
            </a:fld>
            <a:endParaRPr spc="-7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1806" y="461594"/>
            <a:ext cx="1583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75" dirty="0"/>
              <a:t>Y</a:t>
            </a:r>
            <a:r>
              <a:rPr spc="-225" dirty="0"/>
              <a:t>azılım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11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748386" y="1491743"/>
            <a:ext cx="7798434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 marR="5080" indent="-68580" algn="just">
              <a:lnSpc>
                <a:spcPct val="100000"/>
              </a:lnSpc>
              <a:spcBef>
                <a:spcPts val="105"/>
              </a:spcBef>
            </a:pPr>
            <a:r>
              <a:rPr sz="3200" spc="-229" dirty="0">
                <a:latin typeface="Arial"/>
                <a:cs typeface="Arial"/>
              </a:rPr>
              <a:t>Yazılım, </a:t>
            </a:r>
            <a:r>
              <a:rPr sz="3200" spc="-135" dirty="0">
                <a:latin typeface="Arial"/>
                <a:cs typeface="Arial"/>
              </a:rPr>
              <a:t>bilgisayar </a:t>
            </a:r>
            <a:r>
              <a:rPr sz="3200" spc="-130" dirty="0">
                <a:latin typeface="Arial"/>
                <a:cs typeface="Arial"/>
              </a:rPr>
              <a:t>üzerinde </a:t>
            </a:r>
            <a:r>
              <a:rPr sz="3200" spc="-25" dirty="0">
                <a:latin typeface="Arial"/>
                <a:cs typeface="Arial"/>
              </a:rPr>
              <a:t>belirli </a:t>
            </a:r>
            <a:r>
              <a:rPr sz="3200" spc="-10" dirty="0">
                <a:latin typeface="Arial"/>
                <a:cs typeface="Arial"/>
              </a:rPr>
              <a:t>bir </a:t>
            </a:r>
            <a:r>
              <a:rPr sz="3200" spc="-100" dirty="0">
                <a:latin typeface="Arial"/>
                <a:cs typeface="Arial"/>
              </a:rPr>
              <a:t>işi  </a:t>
            </a:r>
            <a:r>
              <a:rPr sz="3200" spc="-125" dirty="0">
                <a:latin typeface="Arial"/>
                <a:cs typeface="Arial"/>
              </a:rPr>
              <a:t>gerçekleştirmek </a:t>
            </a:r>
            <a:r>
              <a:rPr sz="3200" spc="-80" dirty="0">
                <a:latin typeface="Arial"/>
                <a:cs typeface="Arial"/>
              </a:rPr>
              <a:t>için </a:t>
            </a:r>
            <a:r>
              <a:rPr sz="3200" spc="-160" dirty="0">
                <a:latin typeface="Arial"/>
                <a:cs typeface="Arial"/>
              </a:rPr>
              <a:t>hazırlanmış </a:t>
            </a:r>
            <a:r>
              <a:rPr sz="3200" spc="-120" dirty="0">
                <a:latin typeface="Arial"/>
                <a:cs typeface="Arial"/>
              </a:rPr>
              <a:t>programlara  </a:t>
            </a:r>
            <a:r>
              <a:rPr sz="3200" spc="-85" dirty="0">
                <a:latin typeface="Arial"/>
                <a:cs typeface="Arial"/>
              </a:rPr>
              <a:t>verilen </a:t>
            </a:r>
            <a:r>
              <a:rPr sz="3200" spc="-145" dirty="0">
                <a:latin typeface="Arial"/>
                <a:cs typeface="Arial"/>
              </a:rPr>
              <a:t>genel </a:t>
            </a:r>
            <a:r>
              <a:rPr sz="3200" spc="-160" dirty="0">
                <a:latin typeface="Arial"/>
                <a:cs typeface="Arial"/>
              </a:rPr>
              <a:t>addır. </a:t>
            </a:r>
            <a:r>
              <a:rPr sz="3200" spc="-110" dirty="0">
                <a:latin typeface="Arial"/>
                <a:cs typeface="Arial"/>
              </a:rPr>
              <a:t>Bir </a:t>
            </a:r>
            <a:r>
              <a:rPr sz="3200" spc="-120" dirty="0">
                <a:latin typeface="Arial"/>
                <a:cs typeface="Arial"/>
              </a:rPr>
              <a:t>program, </a:t>
            </a:r>
            <a:r>
              <a:rPr sz="3200" spc="-155" dirty="0">
                <a:latin typeface="Arial"/>
                <a:cs typeface="Arial"/>
              </a:rPr>
              <a:t>bilgisayara </a:t>
            </a:r>
            <a:r>
              <a:rPr sz="3200" spc="-150" dirty="0">
                <a:latin typeface="Arial"/>
                <a:cs typeface="Arial"/>
              </a:rPr>
              <a:t>ne  </a:t>
            </a:r>
            <a:r>
              <a:rPr sz="3200" spc="-200" dirty="0">
                <a:latin typeface="Arial"/>
                <a:cs typeface="Arial"/>
              </a:rPr>
              <a:t>yapacağını </a:t>
            </a:r>
            <a:r>
              <a:rPr sz="3200" spc="-190" dirty="0">
                <a:latin typeface="Arial"/>
                <a:cs typeface="Arial"/>
              </a:rPr>
              <a:t>ve </a:t>
            </a:r>
            <a:r>
              <a:rPr sz="3200" spc="-170" dirty="0">
                <a:latin typeface="Arial"/>
                <a:cs typeface="Arial"/>
              </a:rPr>
              <a:t>nasıl </a:t>
            </a:r>
            <a:r>
              <a:rPr sz="3200" spc="-200" dirty="0">
                <a:latin typeface="Arial"/>
                <a:cs typeface="Arial"/>
              </a:rPr>
              <a:t>yapacağını </a:t>
            </a:r>
            <a:r>
              <a:rPr sz="3200" spc="-114" dirty="0">
                <a:latin typeface="Arial"/>
                <a:cs typeface="Arial"/>
              </a:rPr>
              <a:t>anlatan  </a:t>
            </a:r>
            <a:r>
              <a:rPr sz="3200" spc="-85" dirty="0">
                <a:latin typeface="Arial"/>
                <a:cs typeface="Arial"/>
              </a:rPr>
              <a:t>komutları </a:t>
            </a:r>
            <a:r>
              <a:rPr sz="3200" spc="-100" dirty="0">
                <a:latin typeface="Arial"/>
                <a:cs typeface="Arial"/>
              </a:rPr>
              <a:t>içerir. </a:t>
            </a:r>
            <a:r>
              <a:rPr sz="3200" spc="-254" dirty="0">
                <a:latin typeface="Arial"/>
                <a:cs typeface="Arial"/>
              </a:rPr>
              <a:t>Yazılım </a:t>
            </a:r>
            <a:r>
              <a:rPr sz="3200" spc="-25" dirty="0">
                <a:latin typeface="Arial"/>
                <a:cs typeface="Arial"/>
              </a:rPr>
              <a:t>terimi, </a:t>
            </a:r>
            <a:r>
              <a:rPr sz="3200" spc="-175" dirty="0">
                <a:latin typeface="Arial"/>
                <a:cs typeface="Arial"/>
              </a:rPr>
              <a:t>aynı </a:t>
            </a:r>
            <a:r>
              <a:rPr sz="3200" spc="-204" dirty="0">
                <a:latin typeface="Arial"/>
                <a:cs typeface="Arial"/>
              </a:rPr>
              <a:t>zamanda  </a:t>
            </a:r>
            <a:r>
              <a:rPr sz="3200" spc="-70" dirty="0">
                <a:latin typeface="Arial"/>
                <a:cs typeface="Arial"/>
              </a:rPr>
              <a:t>elektronik </a:t>
            </a:r>
            <a:r>
              <a:rPr sz="3200" spc="-125" dirty="0">
                <a:latin typeface="Arial"/>
                <a:cs typeface="Arial"/>
              </a:rPr>
              <a:t>olarak </a:t>
            </a:r>
            <a:r>
              <a:rPr sz="3200" spc="-135" dirty="0">
                <a:latin typeface="Arial"/>
                <a:cs typeface="Arial"/>
              </a:rPr>
              <a:t>kaydedilen </a:t>
            </a:r>
            <a:r>
              <a:rPr sz="3200" spc="-45" dirty="0">
                <a:latin typeface="Arial"/>
                <a:cs typeface="Arial"/>
              </a:rPr>
              <a:t>bilgileri  </a:t>
            </a:r>
            <a:r>
              <a:rPr sz="3200" spc="-125" dirty="0">
                <a:latin typeface="Arial"/>
                <a:cs typeface="Arial"/>
              </a:rPr>
              <a:t>tanımlamak </a:t>
            </a:r>
            <a:r>
              <a:rPr sz="3200" spc="-80" dirty="0">
                <a:latin typeface="Arial"/>
                <a:cs typeface="Arial"/>
              </a:rPr>
              <a:t>için </a:t>
            </a:r>
            <a:r>
              <a:rPr sz="3200" spc="-145" dirty="0">
                <a:latin typeface="Arial"/>
                <a:cs typeface="Arial"/>
              </a:rPr>
              <a:t>de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kullanılır.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6" y="196090"/>
            <a:ext cx="8310245" cy="509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4210" indent="-68580" algn="just">
              <a:lnSpc>
                <a:spcPct val="100000"/>
              </a:lnSpc>
              <a:spcBef>
                <a:spcPts val="100"/>
              </a:spcBef>
            </a:pPr>
            <a:r>
              <a:rPr sz="3200" spc="-170" dirty="0">
                <a:latin typeface="Arial"/>
                <a:cs typeface="Arial"/>
              </a:rPr>
              <a:t>Bilgisayar </a:t>
            </a:r>
            <a:r>
              <a:rPr sz="3200" spc="-130" dirty="0">
                <a:latin typeface="Arial"/>
                <a:cs typeface="Arial"/>
              </a:rPr>
              <a:t>yazılımları; </a:t>
            </a:r>
            <a:r>
              <a:rPr sz="3200" spc="-155" dirty="0">
                <a:latin typeface="Arial"/>
                <a:cs typeface="Arial"/>
              </a:rPr>
              <a:t>uygulama </a:t>
            </a:r>
            <a:r>
              <a:rPr sz="3200" spc="-140" dirty="0">
                <a:latin typeface="Arial"/>
                <a:cs typeface="Arial"/>
              </a:rPr>
              <a:t>yazılımları </a:t>
            </a:r>
            <a:r>
              <a:rPr sz="3200" spc="-190" dirty="0">
                <a:latin typeface="Arial"/>
                <a:cs typeface="Arial"/>
              </a:rPr>
              <a:t>ve  </a:t>
            </a:r>
            <a:r>
              <a:rPr sz="3200" spc="-150" dirty="0">
                <a:latin typeface="Arial"/>
                <a:cs typeface="Arial"/>
              </a:rPr>
              <a:t>sistem </a:t>
            </a:r>
            <a:r>
              <a:rPr sz="3200" spc="-140" dirty="0">
                <a:latin typeface="Arial"/>
                <a:cs typeface="Arial"/>
              </a:rPr>
              <a:t>yazılımları </a:t>
            </a:r>
            <a:r>
              <a:rPr sz="3200" spc="-114" dirty="0">
                <a:latin typeface="Arial"/>
                <a:cs typeface="Arial"/>
              </a:rPr>
              <a:t>olmak </a:t>
            </a:r>
            <a:r>
              <a:rPr sz="3200" spc="-175" dirty="0">
                <a:latin typeface="Arial"/>
                <a:cs typeface="Arial"/>
              </a:rPr>
              <a:t>üzere </a:t>
            </a:r>
            <a:r>
              <a:rPr sz="3200" spc="-40" dirty="0">
                <a:latin typeface="Arial"/>
                <a:cs typeface="Arial"/>
              </a:rPr>
              <a:t>iki </a:t>
            </a:r>
            <a:r>
              <a:rPr sz="3200" spc="-125" dirty="0">
                <a:latin typeface="Arial"/>
                <a:cs typeface="Arial"/>
              </a:rPr>
              <a:t>kategoriye  </a:t>
            </a:r>
            <a:r>
              <a:rPr sz="3200" spc="-90" dirty="0">
                <a:latin typeface="Arial"/>
                <a:cs typeface="Arial"/>
              </a:rPr>
              <a:t>ayrılır: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sng" spc="-175" dirty="0">
                <a:latin typeface="Arial"/>
                <a:cs typeface="Arial"/>
              </a:rPr>
              <a:t>Uygulama </a:t>
            </a:r>
            <a:r>
              <a:rPr sz="3200" u="sng" spc="-135" dirty="0">
                <a:latin typeface="Arial"/>
                <a:cs typeface="Arial"/>
              </a:rPr>
              <a:t>yazılımları, </a:t>
            </a:r>
            <a:r>
              <a:rPr sz="3200" spc="-120" dirty="0">
                <a:latin typeface="Arial"/>
                <a:cs typeface="Arial"/>
              </a:rPr>
              <a:t>kelime işlemci,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muhasebe,  </a:t>
            </a:r>
            <a:r>
              <a:rPr sz="3200" spc="-40" dirty="0">
                <a:latin typeface="Arial"/>
                <a:cs typeface="Arial"/>
              </a:rPr>
              <a:t>İnternet </a:t>
            </a:r>
            <a:r>
              <a:rPr sz="3200" spc="-160" dirty="0">
                <a:latin typeface="Arial"/>
                <a:cs typeface="Arial"/>
              </a:rPr>
              <a:t>tarayıcısı, </a:t>
            </a:r>
            <a:r>
              <a:rPr sz="3200" spc="-130" dirty="0">
                <a:latin typeface="Arial"/>
                <a:cs typeface="Arial"/>
              </a:rPr>
              <a:t>çizim </a:t>
            </a:r>
            <a:r>
              <a:rPr sz="3200" spc="-110" dirty="0">
                <a:latin typeface="Arial"/>
                <a:cs typeface="Arial"/>
              </a:rPr>
              <a:t>programları </a:t>
            </a:r>
            <a:r>
              <a:rPr sz="3200" spc="-80" dirty="0">
                <a:latin typeface="Arial"/>
                <a:cs typeface="Arial"/>
              </a:rPr>
              <a:t>gibi  </a:t>
            </a:r>
            <a:r>
              <a:rPr sz="3200" spc="-125" dirty="0">
                <a:latin typeface="Arial"/>
                <a:cs typeface="Arial"/>
              </a:rPr>
              <a:t>doğrudan </a:t>
            </a:r>
            <a:r>
              <a:rPr sz="3200" spc="-130" dirty="0">
                <a:latin typeface="Arial"/>
                <a:cs typeface="Arial"/>
              </a:rPr>
              <a:t>kullanıcının </a:t>
            </a:r>
            <a:r>
              <a:rPr sz="3200" spc="-110" dirty="0">
                <a:latin typeface="Arial"/>
                <a:cs typeface="Arial"/>
              </a:rPr>
              <a:t>ihtiyacına </a:t>
            </a:r>
            <a:r>
              <a:rPr sz="3200" spc="-100" dirty="0">
                <a:latin typeface="Arial"/>
                <a:cs typeface="Arial"/>
              </a:rPr>
              <a:t>yönelik </a:t>
            </a:r>
            <a:r>
              <a:rPr sz="3200" spc="-120" dirty="0">
                <a:latin typeface="Arial"/>
                <a:cs typeface="Arial"/>
              </a:rPr>
              <a:t>olarak  </a:t>
            </a:r>
            <a:r>
              <a:rPr sz="3200" spc="-80" dirty="0">
                <a:latin typeface="Arial"/>
                <a:cs typeface="Arial"/>
              </a:rPr>
              <a:t>geliştirilmiş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yazılımlardır.</a:t>
            </a:r>
            <a:endParaRPr sz="3200">
              <a:latin typeface="Arial"/>
              <a:cs typeface="Arial"/>
            </a:endParaRPr>
          </a:p>
          <a:p>
            <a:pPr marL="355600" marR="4572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sng" spc="-200" dirty="0">
                <a:latin typeface="Arial"/>
                <a:cs typeface="Arial"/>
              </a:rPr>
              <a:t>Sistem </a:t>
            </a:r>
            <a:r>
              <a:rPr sz="3200" u="sng" spc="-140" dirty="0">
                <a:latin typeface="Arial"/>
                <a:cs typeface="Arial"/>
              </a:rPr>
              <a:t>yazılımları </a:t>
            </a:r>
            <a:r>
              <a:rPr sz="3200" u="sng" spc="-155" dirty="0">
                <a:latin typeface="Arial"/>
                <a:cs typeface="Arial"/>
              </a:rPr>
              <a:t>ise, </a:t>
            </a:r>
            <a:r>
              <a:rPr sz="3200" spc="-155" dirty="0">
                <a:latin typeface="Arial"/>
                <a:cs typeface="Arial"/>
              </a:rPr>
              <a:t>uygulama </a:t>
            </a:r>
            <a:r>
              <a:rPr sz="3200" spc="-135" dirty="0">
                <a:latin typeface="Arial"/>
                <a:cs typeface="Arial"/>
              </a:rPr>
              <a:t>yazılımlarının  bilgisayarın </a:t>
            </a:r>
            <a:r>
              <a:rPr sz="3200" spc="-160" dirty="0">
                <a:latin typeface="Arial"/>
                <a:cs typeface="Arial"/>
              </a:rPr>
              <a:t>sahip </a:t>
            </a:r>
            <a:r>
              <a:rPr sz="3200" spc="-110" dirty="0">
                <a:latin typeface="Arial"/>
                <a:cs typeface="Arial"/>
              </a:rPr>
              <a:t>olduğu </a:t>
            </a:r>
            <a:r>
              <a:rPr sz="3200" spc="-135" dirty="0">
                <a:latin typeface="Arial"/>
                <a:cs typeface="Arial"/>
              </a:rPr>
              <a:t>donanım </a:t>
            </a:r>
            <a:r>
              <a:rPr sz="3200" spc="-90" dirty="0">
                <a:latin typeface="Arial"/>
                <a:cs typeface="Arial"/>
              </a:rPr>
              <a:t>bileşenleri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ile  </a:t>
            </a:r>
            <a:r>
              <a:rPr sz="3200" spc="-95" dirty="0">
                <a:latin typeface="Arial"/>
                <a:cs typeface="Arial"/>
              </a:rPr>
              <a:t>uyumlu </a:t>
            </a:r>
            <a:r>
              <a:rPr sz="3200" spc="-195" dirty="0">
                <a:latin typeface="Arial"/>
                <a:cs typeface="Arial"/>
              </a:rPr>
              <a:t>çalışmasını </a:t>
            </a:r>
            <a:r>
              <a:rPr sz="3200" spc="-125" dirty="0">
                <a:latin typeface="Arial"/>
                <a:cs typeface="Arial"/>
              </a:rPr>
              <a:t>olanaklı kılan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yazılımlardır.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12</a:t>
            </a:fld>
            <a:endParaRPr spc="-7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614" y="4434281"/>
            <a:ext cx="50863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5" dirty="0">
                <a:latin typeface="Arial"/>
                <a:cs typeface="Arial"/>
              </a:rPr>
              <a:t>Uygulama </a:t>
            </a:r>
            <a:r>
              <a:rPr sz="3200" spc="-185" dirty="0">
                <a:latin typeface="Arial"/>
                <a:cs typeface="Arial"/>
              </a:rPr>
              <a:t>ve </a:t>
            </a:r>
            <a:r>
              <a:rPr sz="3200" spc="-200" dirty="0">
                <a:latin typeface="Arial"/>
                <a:cs typeface="Arial"/>
              </a:rPr>
              <a:t>Sistem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Yazılımları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800" y="2286000"/>
            <a:ext cx="8243824" cy="189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13</a:t>
            </a:fld>
            <a:endParaRPr spc="-7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570" y="461594"/>
            <a:ext cx="3071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Programlama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14</a:t>
            </a:fld>
            <a:endParaRPr spc="-7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6835" y="1491743"/>
            <a:ext cx="8390331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855" marR="5080" algn="just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Bir </a:t>
            </a:r>
            <a:r>
              <a:rPr spc="-70" dirty="0"/>
              <a:t>problemi </a:t>
            </a:r>
            <a:r>
              <a:rPr spc="-210" dirty="0"/>
              <a:t>çözmeye </a:t>
            </a:r>
            <a:r>
              <a:rPr spc="-190" dirty="0"/>
              <a:t>yarayan ve </a:t>
            </a:r>
            <a:r>
              <a:rPr spc="-15" dirty="0"/>
              <a:t>bir</a:t>
            </a:r>
            <a:r>
              <a:rPr spc="-285" dirty="0"/>
              <a:t> </a:t>
            </a:r>
            <a:r>
              <a:rPr spc="-130" dirty="0"/>
              <a:t>programlama  </a:t>
            </a:r>
            <a:r>
              <a:rPr spc="-15" dirty="0"/>
              <a:t>dili </a:t>
            </a:r>
            <a:r>
              <a:rPr spc="-120" dirty="0"/>
              <a:t>kullanılarak </a:t>
            </a:r>
            <a:r>
              <a:rPr spc="-195" dirty="0"/>
              <a:t>yazılmış </a:t>
            </a:r>
            <a:r>
              <a:rPr spc="-80" dirty="0"/>
              <a:t>komut </a:t>
            </a:r>
            <a:r>
              <a:rPr spc="-130" dirty="0"/>
              <a:t>dizisine </a:t>
            </a:r>
            <a:r>
              <a:rPr spc="-140" dirty="0"/>
              <a:t>bilgisayar  </a:t>
            </a:r>
            <a:r>
              <a:rPr spc="-125" dirty="0"/>
              <a:t>programı </a:t>
            </a:r>
            <a:r>
              <a:rPr spc="-165" dirty="0"/>
              <a:t>adı </a:t>
            </a:r>
            <a:r>
              <a:rPr spc="-80" dirty="0"/>
              <a:t>verilir. </a:t>
            </a:r>
            <a:r>
              <a:rPr spc="-190" dirty="0"/>
              <a:t>Günümüzde</a:t>
            </a:r>
            <a:r>
              <a:rPr spc="-475" dirty="0"/>
              <a:t> </a:t>
            </a:r>
            <a:r>
              <a:rPr spc="-110" dirty="0"/>
              <a:t>kullanılan</a:t>
            </a:r>
          </a:p>
          <a:p>
            <a:pPr marL="109855" marR="92710" algn="just">
              <a:lnSpc>
                <a:spcPct val="100000"/>
              </a:lnSpc>
            </a:pPr>
            <a:r>
              <a:rPr spc="-150" dirty="0"/>
              <a:t>2000’den </a:t>
            </a:r>
            <a:r>
              <a:rPr spc="-160" dirty="0"/>
              <a:t>fazla </a:t>
            </a:r>
            <a:r>
              <a:rPr spc="-130" dirty="0"/>
              <a:t>programlama </a:t>
            </a:r>
            <a:r>
              <a:rPr spc="-30" dirty="0"/>
              <a:t>dili, </a:t>
            </a:r>
            <a:r>
              <a:rPr b="1" spc="-240" dirty="0">
                <a:latin typeface="Arial"/>
                <a:cs typeface="Arial"/>
              </a:rPr>
              <a:t>yordamsal  </a:t>
            </a:r>
            <a:r>
              <a:rPr spc="-105" dirty="0"/>
              <a:t>(procedural), </a:t>
            </a:r>
            <a:r>
              <a:rPr b="1" spc="-229" dirty="0">
                <a:latin typeface="Arial"/>
                <a:cs typeface="Arial"/>
              </a:rPr>
              <a:t>fonksiyonel </a:t>
            </a:r>
            <a:r>
              <a:rPr spc="-70" dirty="0"/>
              <a:t>(functional), </a:t>
            </a:r>
            <a:r>
              <a:rPr b="1" spc="-160" dirty="0">
                <a:latin typeface="Trebuchet MS"/>
                <a:cs typeface="Trebuchet MS"/>
              </a:rPr>
              <a:t>mantıksal  </a:t>
            </a:r>
            <a:r>
              <a:rPr spc="-114" dirty="0"/>
              <a:t>(logical) </a:t>
            </a:r>
            <a:r>
              <a:rPr spc="-190" dirty="0"/>
              <a:t>ve </a:t>
            </a:r>
            <a:r>
              <a:rPr b="1" spc="-195" dirty="0">
                <a:latin typeface="Arial"/>
                <a:cs typeface="Arial"/>
              </a:rPr>
              <a:t>nesne-</a:t>
            </a:r>
            <a:r>
              <a:rPr b="1" spc="-195" dirty="0">
                <a:latin typeface="Trebuchet MS"/>
                <a:cs typeface="Trebuchet MS"/>
              </a:rPr>
              <a:t>tabanlı </a:t>
            </a:r>
            <a:r>
              <a:rPr spc="-70" dirty="0"/>
              <a:t>(object-oriented)</a:t>
            </a:r>
            <a:r>
              <a:rPr spc="-290" dirty="0"/>
              <a:t> </a:t>
            </a:r>
            <a:r>
              <a:rPr spc="-120" dirty="0"/>
              <a:t>olmak  </a:t>
            </a:r>
            <a:r>
              <a:rPr spc="-175" dirty="0"/>
              <a:t>üzere </a:t>
            </a:r>
            <a:r>
              <a:rPr spc="-80" dirty="0"/>
              <a:t>farklı </a:t>
            </a:r>
            <a:r>
              <a:rPr spc="-100" dirty="0"/>
              <a:t>kategorilere</a:t>
            </a:r>
            <a:r>
              <a:rPr spc="-300" dirty="0"/>
              <a:t> </a:t>
            </a:r>
            <a:r>
              <a:rPr spc="-90" dirty="0"/>
              <a:t>bölünürler.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023" y="95885"/>
            <a:ext cx="5226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5" dirty="0"/>
              <a:t>Programlama </a:t>
            </a:r>
            <a:r>
              <a:rPr sz="3200" spc="-60" dirty="0"/>
              <a:t>Dillerinin</a:t>
            </a:r>
            <a:r>
              <a:rPr sz="3200" spc="-215" dirty="0"/>
              <a:t> </a:t>
            </a:r>
            <a:r>
              <a:rPr sz="3200" spc="-130" dirty="0"/>
              <a:t>Gelişimi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15</a:t>
            </a:fld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8938" y="609600"/>
          <a:ext cx="8064500" cy="573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0" dirty="0">
                          <a:latin typeface="Arial"/>
                          <a:cs typeface="Arial"/>
                        </a:rPr>
                        <a:t>Programlama</a:t>
                      </a:r>
                      <a:r>
                        <a:rPr sz="20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0" dirty="0">
                          <a:latin typeface="Arial"/>
                          <a:cs typeface="Arial"/>
                        </a:rPr>
                        <a:t>Dili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Örnek</a:t>
                      </a:r>
                      <a:r>
                        <a:rPr sz="20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05" dirty="0">
                          <a:latin typeface="Trebuchet MS"/>
                          <a:cs typeface="Trebuchet MS"/>
                        </a:rPr>
                        <a:t>Komut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97790" marR="1238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90" dirty="0">
                          <a:latin typeface="Arial"/>
                          <a:cs typeface="Arial"/>
                        </a:rPr>
                        <a:t>Makine 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Dili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: 0-1’den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oluşan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ikili</a:t>
                      </a:r>
                      <a:r>
                        <a:rPr sz="20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sistem 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ile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komutlar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yazılır.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798195" algn="l"/>
                        </a:tabLst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1001	1001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tabLst>
                          <a:tab pos="798195" algn="l"/>
                        </a:tabLst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1100	1101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97790" marR="7734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35" dirty="0">
                          <a:latin typeface="Trebuchet MS"/>
                          <a:cs typeface="Trebuchet MS"/>
                        </a:rPr>
                        <a:t>Çevirme </a:t>
                      </a:r>
                      <a:r>
                        <a:rPr sz="2000" b="1" spc="-90" dirty="0">
                          <a:latin typeface="Trebuchet MS"/>
                          <a:cs typeface="Trebuchet MS"/>
                        </a:rPr>
                        <a:t>Dili </a:t>
                      </a:r>
                      <a:r>
                        <a:rPr sz="2000" b="1" spc="-110" dirty="0">
                          <a:latin typeface="Trebuchet MS"/>
                          <a:cs typeface="Trebuchet MS"/>
                        </a:rPr>
                        <a:t>(İkinci </a:t>
                      </a:r>
                      <a:r>
                        <a:rPr sz="2000" b="1" spc="-85" dirty="0">
                          <a:latin typeface="Trebuchet MS"/>
                          <a:cs typeface="Trebuchet MS"/>
                        </a:rPr>
                        <a:t>Nesil</a:t>
                      </a:r>
                      <a:r>
                        <a:rPr sz="2000" b="1" spc="-3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Diller)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: 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Sembolik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komutlar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kullanılır.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2783840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798195" algn="l"/>
                        </a:tabLst>
                      </a:pPr>
                      <a:r>
                        <a:rPr sz="2000" smtClean="0">
                          <a:latin typeface="Arial"/>
                          <a:cs typeface="Arial"/>
                        </a:rPr>
                        <a:t>LOAD</a:t>
                      </a:r>
                      <a:r>
                        <a:rPr lang="tr-TR" sz="2000" baseline="0" dirty="0" smtClean="0">
                          <a:latin typeface="Arial"/>
                          <a:cs typeface="Arial"/>
                        </a:rPr>
                        <a:t> R</a:t>
                      </a:r>
                      <a:r>
                        <a:rPr sz="2000" smtClean="0">
                          <a:latin typeface="Arial"/>
                          <a:cs typeface="Arial"/>
                        </a:rPr>
                        <a:t>5  LOAD</a:t>
                      </a:r>
                      <a:endParaRPr lang="tr-TR" sz="2000" dirty="0" smtClean="0">
                        <a:latin typeface="Arial"/>
                        <a:cs typeface="Arial"/>
                      </a:endParaRPr>
                    </a:p>
                    <a:p>
                      <a:pPr marL="98425" marR="2783840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798195" algn="l"/>
                        </a:tabLst>
                      </a:pPr>
                      <a:r>
                        <a:rPr sz="2000" smtClean="0">
                          <a:latin typeface="Arial"/>
                          <a:cs typeface="Arial"/>
                        </a:rPr>
                        <a:t>R6</a:t>
                      </a:r>
                    </a:p>
                    <a:p>
                      <a:pPr marL="98425">
                        <a:lnSpc>
                          <a:spcPct val="100000"/>
                        </a:lnSpc>
                        <a:tabLst>
                          <a:tab pos="798195" algn="l"/>
                          <a:tab pos="1356995" algn="l"/>
                        </a:tabLst>
                      </a:pPr>
                      <a:r>
                        <a:rPr sz="2000" spc="-95" smtClean="0">
                          <a:latin typeface="Arial"/>
                          <a:cs typeface="Arial"/>
                        </a:rPr>
                        <a:t>ADDI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2000" spc="55" dirty="0">
                          <a:latin typeface="Arial"/>
                          <a:cs typeface="Arial"/>
                        </a:rPr>
                        <a:t>R0,	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R5,R6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Üçüncü </a:t>
                      </a:r>
                      <a:r>
                        <a:rPr sz="2000" b="1" spc="-85" dirty="0">
                          <a:latin typeface="Trebuchet MS"/>
                          <a:cs typeface="Trebuchet MS"/>
                        </a:rPr>
                        <a:t>Nesil </a:t>
                      </a: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Diller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İnsanların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anlayabileceği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komutlar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kullanılır.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216660" algn="l"/>
                        </a:tabLst>
                      </a:pPr>
                      <a:r>
                        <a:rPr sz="2000" spc="35" dirty="0">
                          <a:latin typeface="Arial"/>
                          <a:cs typeface="Arial"/>
                        </a:rPr>
                        <a:t>program	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Merhaba;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2000" spc="120" dirty="0">
                          <a:latin typeface="Arial"/>
                          <a:cs typeface="Arial"/>
                        </a:rPr>
                        <a:t>begin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8425" marR="1104265" indent="2787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write('Merh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ba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);  </a:t>
                      </a:r>
                      <a:r>
                        <a:rPr sz="2000" spc="125" dirty="0">
                          <a:latin typeface="Arial"/>
                          <a:cs typeface="Arial"/>
                        </a:rPr>
                        <a:t>end.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10" dirty="0">
                          <a:latin typeface="Trebuchet MS"/>
                          <a:cs typeface="Trebuchet MS"/>
                        </a:rPr>
                        <a:t>Dördüncü </a:t>
                      </a:r>
                      <a:r>
                        <a:rPr sz="2000" b="1" spc="-85" dirty="0">
                          <a:latin typeface="Trebuchet MS"/>
                          <a:cs typeface="Trebuchet MS"/>
                        </a:rPr>
                        <a:t>Nesil </a:t>
                      </a: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Diller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Doğal</a:t>
                      </a:r>
                      <a:r>
                        <a:rPr sz="20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konuşma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diline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yakın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ifadeler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kullanılır.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657860" algn="l"/>
                          <a:tab pos="1217295" algn="l"/>
                          <a:tab pos="2613025" algn="l"/>
                        </a:tabLst>
                      </a:pPr>
                      <a:r>
                        <a:rPr sz="2000" spc="-380" dirty="0">
                          <a:latin typeface="Arial"/>
                          <a:cs typeface="Arial"/>
                        </a:rPr>
                        <a:t>SUM	</a:t>
                      </a:r>
                      <a:r>
                        <a:rPr sz="2000" spc="-235" dirty="0">
                          <a:latin typeface="Arial"/>
                          <a:cs typeface="Arial"/>
                        </a:rPr>
                        <a:t>THE	FOLLOWING	</a:t>
                      </a:r>
                      <a:r>
                        <a:rPr sz="2000" spc="-330" dirty="0">
                          <a:latin typeface="Arial"/>
                          <a:cs typeface="Arial"/>
                        </a:rPr>
                        <a:t>NUMBERS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97790" marR="5041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20" dirty="0">
                          <a:latin typeface="Arial"/>
                          <a:cs typeface="Arial"/>
                        </a:rPr>
                        <a:t>Nesne-</a:t>
                      </a:r>
                      <a:r>
                        <a:rPr sz="2000" b="1" spc="-120" dirty="0">
                          <a:latin typeface="Trebuchet MS"/>
                          <a:cs typeface="Trebuchet MS"/>
                        </a:rPr>
                        <a:t>tabanlı </a:t>
                      </a:r>
                      <a:r>
                        <a:rPr sz="2000" b="1" spc="-95" dirty="0">
                          <a:latin typeface="Trebuchet MS"/>
                          <a:cs typeface="Trebuchet MS"/>
                        </a:rPr>
                        <a:t>Diller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Davranış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ve 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özellikleri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bünyesinde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barındıran 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nesneler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üzerinden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işlemler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yapılır.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195" dirty="0">
                          <a:latin typeface="Arial"/>
                          <a:cs typeface="Arial"/>
                        </a:rPr>
                        <a:t>Yazici.yaz("Mesaj")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805" y="86055"/>
            <a:ext cx="6170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Programlama </a:t>
            </a:r>
            <a:r>
              <a:rPr spc="-100" dirty="0"/>
              <a:t>Dili</a:t>
            </a:r>
            <a:r>
              <a:rPr spc="-280" dirty="0"/>
              <a:t> </a:t>
            </a:r>
            <a:r>
              <a:rPr spc="-135" dirty="0"/>
              <a:t>Örnekleri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16</a:t>
            </a:fld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8" y="901700"/>
          <a:ext cx="8713470" cy="5112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5" dirty="0">
                          <a:latin typeface="Arial"/>
                          <a:cs typeface="Arial"/>
                        </a:rPr>
                        <a:t>Programlama</a:t>
                      </a:r>
                      <a:r>
                        <a:rPr sz="14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Dili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5" dirty="0">
                          <a:latin typeface="Trebuchet MS"/>
                          <a:cs typeface="Trebuchet MS"/>
                        </a:rPr>
                        <a:t>Tanımı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97790" marR="913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FORmula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TRANslator  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(FORTRAN)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803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İlk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üst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düzey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programlama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dillerinden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olan Fortran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özellikle 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sayısal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hesaplama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için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kullanılan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genel-amaçlı, yordamsal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dildir.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 marL="97790" marR="2514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Common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Business-Oriented 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Language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0" dirty="0">
                          <a:latin typeface="Arial"/>
                          <a:cs typeface="Arial"/>
                        </a:rPr>
                        <a:t>(COBOL)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226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Üst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düzey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dillerinin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öncülerinden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Cobol,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ilk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ticari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sistemleri 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programlamada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kullanılan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dildir.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97790" marR="42925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Beginners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All-purpose 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Symbolic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Instruction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Code  </a:t>
                      </a:r>
                      <a:r>
                        <a:rPr sz="1800" spc="-185" dirty="0">
                          <a:latin typeface="Arial"/>
                          <a:cs typeface="Arial"/>
                        </a:rPr>
                        <a:t>(BASIC)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Programlamaya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yeni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başlayanların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rahatça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öğrenebilmeleri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için geliştirilmiş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genel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amaçlı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dildir.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60" dirty="0">
                          <a:latin typeface="Arial"/>
                          <a:cs typeface="Arial"/>
                        </a:rPr>
                        <a:t>Pascal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4737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Programlama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öğretmek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için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tasarlanmış, genel-amaçlı, 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yapısal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programlamayı destekleyen,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yordamsal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dildir.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71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82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Bell Laboratuarında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geliştirilmiş,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özellikle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sistem 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programlamada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yaygın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olarak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kullanılan,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alt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düzey 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programlamaya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da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izin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veren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üst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düzey,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hızlı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ve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genel-amaçlı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dildir.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58" y="461594"/>
            <a:ext cx="6176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Programlama </a:t>
            </a:r>
            <a:r>
              <a:rPr spc="-100" dirty="0"/>
              <a:t>Dili</a:t>
            </a:r>
            <a:r>
              <a:rPr spc="-260" dirty="0"/>
              <a:t> </a:t>
            </a:r>
            <a:r>
              <a:rPr spc="-130" dirty="0"/>
              <a:t>Örnekleri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17</a:t>
            </a:fld>
            <a:endParaRPr spc="-7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963" y="1262127"/>
          <a:ext cx="8352790" cy="442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15" dirty="0">
                          <a:latin typeface="Arial"/>
                          <a:cs typeface="Arial"/>
                        </a:rPr>
                        <a:t>C++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45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programlama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dili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üzerinde nesne-tabanlı</a:t>
                      </a:r>
                      <a:r>
                        <a:rPr sz="18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yaklaşımı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7790" marR="187325">
                        <a:lnSpc>
                          <a:spcPct val="100000"/>
                        </a:lnSpc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gerçekleştiren,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sistem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programlamada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yaygın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şekilde 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kullanılan,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Bell Laboratuarında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geliştirilmiş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dildir.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9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85" dirty="0">
                          <a:latin typeface="Arial"/>
                          <a:cs typeface="Arial"/>
                        </a:rPr>
                        <a:t>Java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654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65" dirty="0">
                          <a:latin typeface="Arial"/>
                          <a:cs typeface="Arial"/>
                        </a:rPr>
                        <a:t>Sun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Sistemleri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tarafından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geliştirilen,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nesne-tabanlı 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yaklaşım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kullanan,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platform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bağımsız,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web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programlamasına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yatkın,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genel-amaçlı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dildir.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25" dirty="0">
                          <a:latin typeface="Arial"/>
                          <a:cs typeface="Arial"/>
                        </a:rPr>
                        <a:t>C#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Microsoft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tarafından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.net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platformunda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çalışacak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7790" marR="168275">
                        <a:lnSpc>
                          <a:spcPct val="100000"/>
                        </a:lnSpc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uygulamalar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için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geliştirilen,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nesne-tabanlı,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genel-amaçlı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dildir.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Javascript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2318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Web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sayfalarında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dinamik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içerik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sağlamak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için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geliştirilen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dildir.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Python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3244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25" dirty="0">
                          <a:latin typeface="Arial"/>
                          <a:cs typeface="Arial"/>
                        </a:rPr>
                        <a:t>İş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ve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akademik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çevrelerde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kullanılan,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hem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yordamsal, 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hem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nesne-tabanlı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programlamaya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olanak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sağlayan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genel-amaçlı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bir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dildir.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365F91"/>
                      </a:solidFill>
                      <a:prstDash val="solid"/>
                    </a:lnL>
                    <a:lnR w="12700">
                      <a:solidFill>
                        <a:srgbClr val="365F91"/>
                      </a:solidFill>
                      <a:prstDash val="solid"/>
                    </a:lnR>
                    <a:lnT w="12700">
                      <a:solidFill>
                        <a:srgbClr val="365F91"/>
                      </a:solidFill>
                      <a:prstDash val="solid"/>
                    </a:lnT>
                    <a:lnB w="12700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058" y="461594"/>
            <a:ext cx="4422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Program</a:t>
            </a:r>
            <a:r>
              <a:rPr spc="-315" dirty="0"/>
              <a:t> </a:t>
            </a:r>
            <a:r>
              <a:rPr spc="-140" dirty="0"/>
              <a:t>Geliştirme</a:t>
            </a:r>
          </a:p>
        </p:txBody>
      </p:sp>
      <p:sp>
        <p:nvSpPr>
          <p:cNvPr id="3" name="object 3"/>
          <p:cNvSpPr/>
          <p:nvPr/>
        </p:nvSpPr>
        <p:spPr>
          <a:xfrm>
            <a:off x="7593804" y="2656506"/>
            <a:ext cx="120014" cy="247650"/>
          </a:xfrm>
          <a:custGeom>
            <a:avLst/>
            <a:gdLst/>
            <a:ahLst/>
            <a:cxnLst/>
            <a:rect l="l" t="t" r="r" b="b"/>
            <a:pathLst>
              <a:path w="120015" h="247650">
                <a:moveTo>
                  <a:pt x="0" y="0"/>
                </a:moveTo>
                <a:lnTo>
                  <a:pt x="0" y="247448"/>
                </a:lnTo>
                <a:lnTo>
                  <a:pt x="6546" y="247448"/>
                </a:lnTo>
                <a:lnTo>
                  <a:pt x="119764" y="127373"/>
                </a:lnTo>
                <a:lnTo>
                  <a:pt x="0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0940" y="2658042"/>
            <a:ext cx="120650" cy="247650"/>
          </a:xfrm>
          <a:custGeom>
            <a:avLst/>
            <a:gdLst/>
            <a:ahLst/>
            <a:cxnLst/>
            <a:rect l="l" t="t" r="r" b="b"/>
            <a:pathLst>
              <a:path w="120650" h="247650">
                <a:moveTo>
                  <a:pt x="0" y="0"/>
                </a:moveTo>
                <a:lnTo>
                  <a:pt x="0" y="247448"/>
                </a:lnTo>
                <a:lnTo>
                  <a:pt x="6843" y="247448"/>
                </a:lnTo>
                <a:lnTo>
                  <a:pt x="120062" y="127753"/>
                </a:lnTo>
                <a:lnTo>
                  <a:pt x="0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1199" y="2656506"/>
            <a:ext cx="120650" cy="247650"/>
          </a:xfrm>
          <a:custGeom>
            <a:avLst/>
            <a:gdLst/>
            <a:ahLst/>
            <a:cxnLst/>
            <a:rect l="l" t="t" r="r" b="b"/>
            <a:pathLst>
              <a:path w="120650" h="247650">
                <a:moveTo>
                  <a:pt x="0" y="0"/>
                </a:moveTo>
                <a:lnTo>
                  <a:pt x="0" y="247448"/>
                </a:lnTo>
                <a:lnTo>
                  <a:pt x="6843" y="247448"/>
                </a:lnTo>
                <a:lnTo>
                  <a:pt x="120062" y="127373"/>
                </a:lnTo>
                <a:lnTo>
                  <a:pt x="0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0940" y="3625190"/>
            <a:ext cx="120650" cy="247650"/>
          </a:xfrm>
          <a:custGeom>
            <a:avLst/>
            <a:gdLst/>
            <a:ahLst/>
            <a:cxnLst/>
            <a:rect l="l" t="t" r="r" b="b"/>
            <a:pathLst>
              <a:path w="120650" h="247650">
                <a:moveTo>
                  <a:pt x="0" y="0"/>
                </a:moveTo>
                <a:lnTo>
                  <a:pt x="0" y="247448"/>
                </a:lnTo>
                <a:lnTo>
                  <a:pt x="6843" y="247448"/>
                </a:lnTo>
                <a:lnTo>
                  <a:pt x="120062" y="127753"/>
                </a:lnTo>
                <a:lnTo>
                  <a:pt x="0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1199" y="3623670"/>
            <a:ext cx="120650" cy="247650"/>
          </a:xfrm>
          <a:custGeom>
            <a:avLst/>
            <a:gdLst/>
            <a:ahLst/>
            <a:cxnLst/>
            <a:rect l="l" t="t" r="r" b="b"/>
            <a:pathLst>
              <a:path w="120650" h="247650">
                <a:moveTo>
                  <a:pt x="0" y="0"/>
                </a:moveTo>
                <a:lnTo>
                  <a:pt x="0" y="247432"/>
                </a:lnTo>
                <a:lnTo>
                  <a:pt x="6843" y="247432"/>
                </a:lnTo>
                <a:lnTo>
                  <a:pt x="120062" y="127738"/>
                </a:lnTo>
                <a:lnTo>
                  <a:pt x="0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5494" y="2788091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706" y="0"/>
                </a:lnTo>
              </a:path>
            </a:pathLst>
          </a:custGeom>
          <a:ln w="15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5233" y="3756016"/>
            <a:ext cx="36195" cy="1270"/>
          </a:xfrm>
          <a:custGeom>
            <a:avLst/>
            <a:gdLst/>
            <a:ahLst/>
            <a:cxnLst/>
            <a:rect l="l" t="t" r="r" b="b"/>
            <a:pathLst>
              <a:path w="36195" h="1270">
                <a:moveTo>
                  <a:pt x="0" y="775"/>
                </a:moveTo>
                <a:lnTo>
                  <a:pt x="35706" y="0"/>
                </a:lnTo>
              </a:path>
            </a:pathLst>
          </a:custGeom>
          <a:ln w="15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5233" y="2789627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5706" y="0"/>
                </a:lnTo>
              </a:path>
            </a:pathLst>
          </a:custGeom>
          <a:ln w="15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7800" y="2787331"/>
            <a:ext cx="36195" cy="1270"/>
          </a:xfrm>
          <a:custGeom>
            <a:avLst/>
            <a:gdLst/>
            <a:ahLst/>
            <a:cxnLst/>
            <a:rect l="l" t="t" r="r" b="b"/>
            <a:pathLst>
              <a:path w="36195" h="1269">
                <a:moveTo>
                  <a:pt x="0" y="760"/>
                </a:moveTo>
                <a:lnTo>
                  <a:pt x="36003" y="0"/>
                </a:lnTo>
              </a:path>
            </a:pathLst>
          </a:custGeom>
          <a:ln w="15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5494" y="3755256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706" y="0"/>
                </a:lnTo>
              </a:path>
            </a:pathLst>
          </a:custGeom>
          <a:ln w="15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0940" y="2658042"/>
            <a:ext cx="120650" cy="247650"/>
          </a:xfrm>
          <a:custGeom>
            <a:avLst/>
            <a:gdLst/>
            <a:ahLst/>
            <a:cxnLst/>
            <a:rect l="l" t="t" r="r" b="b"/>
            <a:pathLst>
              <a:path w="120650" h="247650">
                <a:moveTo>
                  <a:pt x="6843" y="247448"/>
                </a:moveTo>
                <a:lnTo>
                  <a:pt x="120062" y="127753"/>
                </a:lnTo>
                <a:lnTo>
                  <a:pt x="0" y="0"/>
                </a:lnTo>
              </a:path>
            </a:pathLst>
          </a:custGeom>
          <a:ln w="14959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0939" y="2658042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130825"/>
                </a:lnTo>
                <a:lnTo>
                  <a:pt x="0" y="131585"/>
                </a:lnTo>
                <a:lnTo>
                  <a:pt x="0" y="247448"/>
                </a:lnTo>
              </a:path>
            </a:pathLst>
          </a:custGeom>
          <a:ln w="14778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1200" y="3623670"/>
            <a:ext cx="120650" cy="247650"/>
          </a:xfrm>
          <a:custGeom>
            <a:avLst/>
            <a:gdLst/>
            <a:ahLst/>
            <a:cxnLst/>
            <a:rect l="l" t="t" r="r" b="b"/>
            <a:pathLst>
              <a:path w="120650" h="247650">
                <a:moveTo>
                  <a:pt x="6843" y="247432"/>
                </a:moveTo>
                <a:lnTo>
                  <a:pt x="120062" y="127738"/>
                </a:lnTo>
                <a:lnTo>
                  <a:pt x="0" y="0"/>
                </a:lnTo>
                <a:lnTo>
                  <a:pt x="0" y="130810"/>
                </a:lnTo>
              </a:path>
            </a:pathLst>
          </a:custGeom>
          <a:ln w="14959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3804" y="2656506"/>
            <a:ext cx="120014" cy="247650"/>
          </a:xfrm>
          <a:custGeom>
            <a:avLst/>
            <a:gdLst/>
            <a:ahLst/>
            <a:cxnLst/>
            <a:rect l="l" t="t" r="r" b="b"/>
            <a:pathLst>
              <a:path w="120015" h="247650">
                <a:moveTo>
                  <a:pt x="6546" y="247448"/>
                </a:moveTo>
                <a:lnTo>
                  <a:pt x="119764" y="127373"/>
                </a:lnTo>
                <a:lnTo>
                  <a:pt x="0" y="0"/>
                </a:lnTo>
                <a:lnTo>
                  <a:pt x="0" y="130825"/>
                </a:lnTo>
                <a:lnTo>
                  <a:pt x="0" y="131585"/>
                </a:lnTo>
              </a:path>
            </a:pathLst>
          </a:custGeom>
          <a:ln w="14958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0940" y="3625190"/>
            <a:ext cx="120650" cy="247650"/>
          </a:xfrm>
          <a:custGeom>
            <a:avLst/>
            <a:gdLst/>
            <a:ahLst/>
            <a:cxnLst/>
            <a:rect l="l" t="t" r="r" b="b"/>
            <a:pathLst>
              <a:path w="120650" h="247650">
                <a:moveTo>
                  <a:pt x="6843" y="247448"/>
                </a:moveTo>
                <a:lnTo>
                  <a:pt x="120062" y="127753"/>
                </a:lnTo>
                <a:lnTo>
                  <a:pt x="0" y="0"/>
                </a:lnTo>
                <a:lnTo>
                  <a:pt x="0" y="130825"/>
                </a:lnTo>
                <a:lnTo>
                  <a:pt x="0" y="131601"/>
                </a:lnTo>
              </a:path>
            </a:pathLst>
          </a:custGeom>
          <a:ln w="14959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93803" y="278809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862"/>
                </a:lnTo>
              </a:path>
            </a:pathLst>
          </a:custGeom>
          <a:ln w="14778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92666" y="3756792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62567" y="0"/>
                </a:lnTo>
                <a:lnTo>
                  <a:pt x="398274" y="0"/>
                </a:lnTo>
              </a:path>
            </a:pathLst>
          </a:custGeom>
          <a:ln w="15729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90939" y="375679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846"/>
                </a:lnTo>
              </a:path>
            </a:pathLst>
          </a:custGeom>
          <a:ln w="14778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92666" y="2788867"/>
            <a:ext cx="398780" cy="1270"/>
          </a:xfrm>
          <a:custGeom>
            <a:avLst/>
            <a:gdLst/>
            <a:ahLst/>
            <a:cxnLst/>
            <a:rect l="l" t="t" r="r" b="b"/>
            <a:pathLst>
              <a:path w="398779" h="1269">
                <a:moveTo>
                  <a:pt x="-7864" y="380"/>
                </a:moveTo>
                <a:lnTo>
                  <a:pt x="406138" y="380"/>
                </a:lnTo>
              </a:path>
            </a:pathLst>
          </a:custGeom>
          <a:ln w="16489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1200" y="2656506"/>
            <a:ext cx="120650" cy="247650"/>
          </a:xfrm>
          <a:custGeom>
            <a:avLst/>
            <a:gdLst/>
            <a:ahLst/>
            <a:cxnLst/>
            <a:rect l="l" t="t" r="r" b="b"/>
            <a:pathLst>
              <a:path w="120650" h="247650">
                <a:moveTo>
                  <a:pt x="6843" y="247448"/>
                </a:moveTo>
                <a:lnTo>
                  <a:pt x="120062" y="127373"/>
                </a:lnTo>
                <a:lnTo>
                  <a:pt x="0" y="0"/>
                </a:lnTo>
              </a:path>
            </a:pathLst>
          </a:custGeom>
          <a:ln w="14959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2926" y="2787331"/>
            <a:ext cx="398780" cy="1270"/>
          </a:xfrm>
          <a:custGeom>
            <a:avLst/>
            <a:gdLst/>
            <a:ahLst/>
            <a:cxnLst/>
            <a:rect l="l" t="t" r="r" b="b"/>
            <a:pathLst>
              <a:path w="398780" h="1269">
                <a:moveTo>
                  <a:pt x="-7864" y="380"/>
                </a:moveTo>
                <a:lnTo>
                  <a:pt x="406138" y="380"/>
                </a:lnTo>
              </a:path>
            </a:pathLst>
          </a:custGeom>
          <a:ln w="16489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1200" y="2656506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130825"/>
                </a:lnTo>
                <a:lnTo>
                  <a:pt x="0" y="131585"/>
                </a:lnTo>
                <a:lnTo>
                  <a:pt x="0" y="247448"/>
                </a:lnTo>
              </a:path>
            </a:pathLst>
          </a:custGeom>
          <a:ln w="14778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95231" y="2788091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62567" y="0"/>
                </a:lnTo>
                <a:lnTo>
                  <a:pt x="398571" y="0"/>
                </a:lnTo>
              </a:path>
            </a:pathLst>
          </a:custGeom>
          <a:ln w="15729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2926" y="3754480"/>
            <a:ext cx="398780" cy="1270"/>
          </a:xfrm>
          <a:custGeom>
            <a:avLst/>
            <a:gdLst/>
            <a:ahLst/>
            <a:cxnLst/>
            <a:rect l="l" t="t" r="r" b="b"/>
            <a:pathLst>
              <a:path w="398780" h="1270">
                <a:moveTo>
                  <a:pt x="-7864" y="387"/>
                </a:moveTo>
                <a:lnTo>
                  <a:pt x="406138" y="387"/>
                </a:lnTo>
              </a:path>
            </a:pathLst>
          </a:custGeom>
          <a:ln w="16505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91200" y="3754482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0"/>
                </a:moveTo>
                <a:lnTo>
                  <a:pt x="0" y="775"/>
                </a:lnTo>
                <a:lnTo>
                  <a:pt x="0" y="116622"/>
                </a:lnTo>
              </a:path>
            </a:pathLst>
          </a:custGeom>
          <a:ln w="14778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9305" y="2381522"/>
            <a:ext cx="1966595" cy="536044"/>
          </a:xfrm>
          <a:prstGeom prst="rect">
            <a:avLst/>
          </a:prstGeom>
          <a:ln w="31617">
            <a:solidFill>
              <a:srgbClr val="365F9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</a:pPr>
            <a:r>
              <a:rPr sz="1750" b="1" spc="-70" dirty="0">
                <a:latin typeface="Arial"/>
                <a:cs typeface="Arial"/>
              </a:rPr>
              <a:t>Kaynak</a:t>
            </a:r>
            <a:r>
              <a:rPr sz="1750" b="1" spc="-50" dirty="0">
                <a:latin typeface="Arial"/>
                <a:cs typeface="Arial"/>
              </a:rPr>
              <a:t> </a:t>
            </a:r>
            <a:r>
              <a:rPr sz="1750" b="1" spc="-80" dirty="0">
                <a:latin typeface="Arial"/>
                <a:cs typeface="Arial"/>
              </a:rPr>
              <a:t>Kod</a:t>
            </a:r>
            <a:endParaRPr sz="175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18</a:t>
            </a:fld>
            <a:endParaRPr spc="-70" dirty="0"/>
          </a:p>
        </p:txBody>
      </p:sp>
      <p:sp>
        <p:nvSpPr>
          <p:cNvPr id="29" name="object 29"/>
          <p:cNvSpPr txBox="1"/>
          <p:nvPr/>
        </p:nvSpPr>
        <p:spPr>
          <a:xfrm>
            <a:off x="2711262" y="2381522"/>
            <a:ext cx="1966595" cy="536044"/>
          </a:xfrm>
          <a:prstGeom prst="rect">
            <a:avLst/>
          </a:prstGeom>
          <a:ln w="31617">
            <a:solidFill>
              <a:srgbClr val="365F9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</a:pPr>
            <a:r>
              <a:rPr sz="1750" b="1" spc="-65" dirty="0">
                <a:latin typeface="Arial"/>
                <a:cs typeface="Arial"/>
              </a:rPr>
              <a:t>Derleme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13828" y="2381523"/>
            <a:ext cx="1967230" cy="696343"/>
          </a:xfrm>
          <a:prstGeom prst="rect">
            <a:avLst/>
          </a:prstGeom>
          <a:ln w="31617">
            <a:solidFill>
              <a:srgbClr val="365F91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833119" marR="614045" indent="-193675">
              <a:lnSpc>
                <a:spcPct val="104700"/>
              </a:lnSpc>
              <a:spcBef>
                <a:spcPts val="1019"/>
              </a:spcBef>
            </a:pPr>
            <a:r>
              <a:rPr sz="1750" b="1" spc="-65" dirty="0">
                <a:latin typeface="Arial"/>
                <a:cs typeface="Arial"/>
              </a:rPr>
              <a:t>Maki</a:t>
            </a:r>
            <a:r>
              <a:rPr sz="1750" b="1" spc="-75" dirty="0">
                <a:latin typeface="Arial"/>
                <a:cs typeface="Arial"/>
              </a:rPr>
              <a:t>n</a:t>
            </a:r>
            <a:r>
              <a:rPr sz="1750" b="1" spc="-40" dirty="0">
                <a:latin typeface="Arial"/>
                <a:cs typeface="Arial"/>
              </a:rPr>
              <a:t>e  </a:t>
            </a:r>
            <a:r>
              <a:rPr sz="1750" b="1" spc="-50" dirty="0">
                <a:latin typeface="Arial"/>
                <a:cs typeface="Arial"/>
              </a:rPr>
              <a:t>Dili</a:t>
            </a:r>
            <a:endParaRPr sz="1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97700" y="2630379"/>
            <a:ext cx="88328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55" dirty="0">
                <a:latin typeface="Arial"/>
                <a:cs typeface="Arial"/>
              </a:rPr>
              <a:t>Çalıştırma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9305" y="3348590"/>
            <a:ext cx="1966595" cy="536044"/>
          </a:xfrm>
          <a:prstGeom prst="rect">
            <a:avLst/>
          </a:prstGeom>
          <a:ln w="31617">
            <a:solidFill>
              <a:srgbClr val="365F9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</a:pPr>
            <a:r>
              <a:rPr sz="1750" b="1" spc="-70" dirty="0">
                <a:latin typeface="Arial"/>
                <a:cs typeface="Arial"/>
              </a:rPr>
              <a:t>Kaynak</a:t>
            </a:r>
            <a:r>
              <a:rPr sz="1750" b="1" spc="-50" dirty="0">
                <a:latin typeface="Arial"/>
                <a:cs typeface="Arial"/>
              </a:rPr>
              <a:t> </a:t>
            </a:r>
            <a:r>
              <a:rPr sz="1750" b="1" spc="-80" dirty="0">
                <a:latin typeface="Arial"/>
                <a:cs typeface="Arial"/>
              </a:rPr>
              <a:t>Kod</a:t>
            </a:r>
            <a:endParaRPr sz="1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11262" y="3348590"/>
            <a:ext cx="1966595" cy="536044"/>
          </a:xfrm>
          <a:prstGeom prst="rect">
            <a:avLst/>
          </a:prstGeom>
          <a:ln w="31617">
            <a:solidFill>
              <a:srgbClr val="365F9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</a:pPr>
            <a:r>
              <a:rPr sz="1750" b="1" spc="-85" dirty="0">
                <a:latin typeface="Arial"/>
                <a:cs typeface="Arial"/>
              </a:rPr>
              <a:t>Yorumlama</a:t>
            </a:r>
            <a:endParaRPr sz="1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56920" y="3628990"/>
            <a:ext cx="88328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55" dirty="0">
                <a:latin typeface="Arial"/>
                <a:cs typeface="Arial"/>
              </a:rPr>
              <a:t>Çalıştırma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597" y="90679"/>
            <a:ext cx="2061210" cy="325755"/>
          </a:xfrm>
          <a:custGeom>
            <a:avLst/>
            <a:gdLst/>
            <a:ahLst/>
            <a:cxnLst/>
            <a:rect l="l" t="t" r="r" b="b"/>
            <a:pathLst>
              <a:path w="2061210" h="325755">
                <a:moveTo>
                  <a:pt x="0" y="0"/>
                </a:moveTo>
                <a:lnTo>
                  <a:pt x="2061210" y="0"/>
                </a:lnTo>
                <a:lnTo>
                  <a:pt x="2061210" y="264541"/>
                </a:lnTo>
                <a:lnTo>
                  <a:pt x="1990953" y="264701"/>
                </a:lnTo>
                <a:lnTo>
                  <a:pt x="1923885" y="265169"/>
                </a:lnTo>
                <a:lnTo>
                  <a:pt x="1859851" y="265925"/>
                </a:lnTo>
                <a:lnTo>
                  <a:pt x="1798694" y="266950"/>
                </a:lnTo>
                <a:lnTo>
                  <a:pt x="1740259" y="268224"/>
                </a:lnTo>
                <a:lnTo>
                  <a:pt x="1684391" y="269727"/>
                </a:lnTo>
                <a:lnTo>
                  <a:pt x="1630934" y="271440"/>
                </a:lnTo>
                <a:lnTo>
                  <a:pt x="1579732" y="273344"/>
                </a:lnTo>
                <a:lnTo>
                  <a:pt x="1530631" y="275419"/>
                </a:lnTo>
                <a:lnTo>
                  <a:pt x="1483473" y="277644"/>
                </a:lnTo>
                <a:lnTo>
                  <a:pt x="1438105" y="280002"/>
                </a:lnTo>
                <a:lnTo>
                  <a:pt x="1394370" y="282472"/>
                </a:lnTo>
                <a:lnTo>
                  <a:pt x="1352112" y="285035"/>
                </a:lnTo>
                <a:lnTo>
                  <a:pt x="1311177" y="287671"/>
                </a:lnTo>
                <a:lnTo>
                  <a:pt x="1271408" y="290360"/>
                </a:lnTo>
                <a:lnTo>
                  <a:pt x="1232650" y="293084"/>
                </a:lnTo>
                <a:lnTo>
                  <a:pt x="1157546" y="298555"/>
                </a:lnTo>
                <a:lnTo>
                  <a:pt x="1120888" y="301264"/>
                </a:lnTo>
                <a:lnTo>
                  <a:pt x="1084619" y="303928"/>
                </a:lnTo>
                <a:lnTo>
                  <a:pt x="1012626" y="309047"/>
                </a:lnTo>
                <a:lnTo>
                  <a:pt x="940321" y="313755"/>
                </a:lnTo>
                <a:lnTo>
                  <a:pt x="866461" y="317896"/>
                </a:lnTo>
                <a:lnTo>
                  <a:pt x="789801" y="321313"/>
                </a:lnTo>
                <a:lnTo>
                  <a:pt x="750032" y="322702"/>
                </a:lnTo>
                <a:lnTo>
                  <a:pt x="709097" y="323851"/>
                </a:lnTo>
                <a:lnTo>
                  <a:pt x="666839" y="324740"/>
                </a:lnTo>
                <a:lnTo>
                  <a:pt x="623104" y="325352"/>
                </a:lnTo>
                <a:lnTo>
                  <a:pt x="577736" y="325665"/>
                </a:lnTo>
                <a:lnTo>
                  <a:pt x="530578" y="325661"/>
                </a:lnTo>
                <a:lnTo>
                  <a:pt x="481477" y="325319"/>
                </a:lnTo>
                <a:lnTo>
                  <a:pt x="430275" y="324621"/>
                </a:lnTo>
                <a:lnTo>
                  <a:pt x="376818" y="323546"/>
                </a:lnTo>
                <a:lnTo>
                  <a:pt x="320950" y="322075"/>
                </a:lnTo>
                <a:lnTo>
                  <a:pt x="262515" y="320190"/>
                </a:lnTo>
                <a:lnTo>
                  <a:pt x="201358" y="317869"/>
                </a:lnTo>
                <a:lnTo>
                  <a:pt x="137324" y="315094"/>
                </a:lnTo>
                <a:lnTo>
                  <a:pt x="70256" y="311844"/>
                </a:lnTo>
                <a:lnTo>
                  <a:pt x="0" y="30810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19225" y="115569"/>
            <a:ext cx="20554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2160" algn="l"/>
              </a:tabLst>
            </a:pPr>
            <a:r>
              <a:rPr sz="1600" spc="-5" dirty="0">
                <a:latin typeface="Arial"/>
                <a:cs typeface="Arial"/>
              </a:rPr>
              <a:t>Kaynak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Kod 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365F91"/>
                  </a:solidFill>
                </a:uFill>
                <a:latin typeface="Arial"/>
                <a:cs typeface="Arial"/>
              </a:rPr>
              <a:t> </a:t>
            </a:r>
            <a:r>
              <a:rPr sz="1600" u="sng" dirty="0">
                <a:uFill>
                  <a:solidFill>
                    <a:srgbClr val="365F91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4375" y="643191"/>
          <a:ext cx="228917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65F91"/>
                      </a:solidFill>
                      <a:prstDash val="solid"/>
                    </a:lnL>
                    <a:lnR w="9525">
                      <a:solidFill>
                        <a:srgbClr val="365F91"/>
                      </a:solidFill>
                      <a:prstDash val="solid"/>
                    </a:lnR>
                    <a:lnT w="9525">
                      <a:solidFill>
                        <a:srgbClr val="365F91"/>
                      </a:solidFill>
                      <a:prstDash val="solid"/>
                    </a:lnT>
                    <a:lnB w="9525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Önişlemci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365F91"/>
                      </a:solidFill>
                      <a:prstDash val="solid"/>
                    </a:lnL>
                    <a:lnR w="9525">
                      <a:solidFill>
                        <a:srgbClr val="365F91"/>
                      </a:solidFill>
                      <a:prstDash val="solid"/>
                    </a:lnR>
                    <a:lnT w="9525">
                      <a:solidFill>
                        <a:srgbClr val="365F91"/>
                      </a:solidFill>
                      <a:prstDash val="solid"/>
                    </a:lnT>
                    <a:lnB w="9525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65F91"/>
                      </a:solidFill>
                      <a:prstDash val="solid"/>
                    </a:lnL>
                    <a:lnR w="9525">
                      <a:solidFill>
                        <a:srgbClr val="365F91"/>
                      </a:solidFill>
                      <a:prstDash val="solid"/>
                    </a:lnR>
                    <a:lnT w="9525">
                      <a:solidFill>
                        <a:srgbClr val="365F91"/>
                      </a:solidFill>
                      <a:prstDash val="solid"/>
                    </a:lnT>
                    <a:lnB w="9525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347598" y="1282446"/>
            <a:ext cx="1833245" cy="786130"/>
          </a:xfrm>
          <a:custGeom>
            <a:avLst/>
            <a:gdLst/>
            <a:ahLst/>
            <a:cxnLst/>
            <a:rect l="l" t="t" r="r" b="b"/>
            <a:pathLst>
              <a:path w="1833245" h="786130">
                <a:moveTo>
                  <a:pt x="0" y="0"/>
                </a:moveTo>
                <a:lnTo>
                  <a:pt x="1832737" y="0"/>
                </a:lnTo>
                <a:lnTo>
                  <a:pt x="1832737" y="638301"/>
                </a:lnTo>
                <a:lnTo>
                  <a:pt x="1767289" y="638726"/>
                </a:lnTo>
                <a:lnTo>
                  <a:pt x="1704954" y="639965"/>
                </a:lnTo>
                <a:lnTo>
                  <a:pt x="1645570" y="641963"/>
                </a:lnTo>
                <a:lnTo>
                  <a:pt x="1588979" y="644666"/>
                </a:lnTo>
                <a:lnTo>
                  <a:pt x="1535020" y="648020"/>
                </a:lnTo>
                <a:lnTo>
                  <a:pt x="1483535" y="651969"/>
                </a:lnTo>
                <a:lnTo>
                  <a:pt x="1434364" y="656461"/>
                </a:lnTo>
                <a:lnTo>
                  <a:pt x="1387346" y="661440"/>
                </a:lnTo>
                <a:lnTo>
                  <a:pt x="1342324" y="666852"/>
                </a:lnTo>
                <a:lnTo>
                  <a:pt x="1299136" y="672643"/>
                </a:lnTo>
                <a:lnTo>
                  <a:pt x="1257624" y="678758"/>
                </a:lnTo>
                <a:lnTo>
                  <a:pt x="1217628" y="685143"/>
                </a:lnTo>
                <a:lnTo>
                  <a:pt x="1178988" y="691744"/>
                </a:lnTo>
                <a:lnTo>
                  <a:pt x="1105139" y="705374"/>
                </a:lnTo>
                <a:lnTo>
                  <a:pt x="1034802" y="719215"/>
                </a:lnTo>
                <a:lnTo>
                  <a:pt x="1000551" y="726078"/>
                </a:lnTo>
                <a:lnTo>
                  <a:pt x="966699" y="732830"/>
                </a:lnTo>
                <a:lnTo>
                  <a:pt x="899554" y="745785"/>
                </a:lnTo>
                <a:lnTo>
                  <a:pt x="832091" y="757645"/>
                </a:lnTo>
                <a:lnTo>
                  <a:pt x="763034" y="767975"/>
                </a:lnTo>
                <a:lnTo>
                  <a:pt x="691105" y="776340"/>
                </a:lnTo>
                <a:lnTo>
                  <a:pt x="615030" y="782304"/>
                </a:lnTo>
                <a:lnTo>
                  <a:pt x="575037" y="784251"/>
                </a:lnTo>
                <a:lnTo>
                  <a:pt x="533530" y="785434"/>
                </a:lnTo>
                <a:lnTo>
                  <a:pt x="490347" y="785800"/>
                </a:lnTo>
                <a:lnTo>
                  <a:pt x="445330" y="785293"/>
                </a:lnTo>
                <a:lnTo>
                  <a:pt x="398318" y="783861"/>
                </a:lnTo>
                <a:lnTo>
                  <a:pt x="349153" y="781448"/>
                </a:lnTo>
                <a:lnTo>
                  <a:pt x="297675" y="778000"/>
                </a:lnTo>
                <a:lnTo>
                  <a:pt x="243724" y="773462"/>
                </a:lnTo>
                <a:lnTo>
                  <a:pt x="187140" y="767781"/>
                </a:lnTo>
                <a:lnTo>
                  <a:pt x="127765" y="760901"/>
                </a:lnTo>
                <a:lnTo>
                  <a:pt x="65438" y="752769"/>
                </a:lnTo>
                <a:lnTo>
                  <a:pt x="0" y="7433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9225" y="1307718"/>
            <a:ext cx="11214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Değ</a:t>
            </a:r>
            <a:r>
              <a:rPr sz="1600" spc="-5" dirty="0">
                <a:latin typeface="Arial"/>
                <a:cs typeface="Arial"/>
              </a:rPr>
              <a:t>işt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ri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ş  Kaynak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Kod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4375" y="2282761"/>
          <a:ext cx="228917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65F91"/>
                      </a:solidFill>
                      <a:prstDash val="solid"/>
                    </a:lnL>
                    <a:lnR w="9525">
                      <a:solidFill>
                        <a:srgbClr val="365F91"/>
                      </a:solidFill>
                      <a:prstDash val="solid"/>
                    </a:lnR>
                    <a:lnT w="9525">
                      <a:solidFill>
                        <a:srgbClr val="365F91"/>
                      </a:solidFill>
                      <a:prstDash val="solid"/>
                    </a:lnT>
                    <a:lnB w="9525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Derleyici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365F91"/>
                      </a:solidFill>
                      <a:prstDash val="solid"/>
                    </a:lnL>
                    <a:lnR w="9525">
                      <a:solidFill>
                        <a:srgbClr val="365F91"/>
                      </a:solidFill>
                      <a:prstDash val="solid"/>
                    </a:lnR>
                    <a:lnT w="9525">
                      <a:solidFill>
                        <a:srgbClr val="365F91"/>
                      </a:solidFill>
                      <a:prstDash val="solid"/>
                    </a:lnT>
                    <a:lnB w="9525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65F91"/>
                      </a:solidFill>
                      <a:prstDash val="solid"/>
                    </a:lnL>
                    <a:lnR w="9525">
                      <a:solidFill>
                        <a:srgbClr val="365F91"/>
                      </a:solidFill>
                      <a:prstDash val="solid"/>
                    </a:lnR>
                    <a:lnT w="9525">
                      <a:solidFill>
                        <a:srgbClr val="365F91"/>
                      </a:solidFill>
                      <a:prstDash val="solid"/>
                    </a:lnT>
                    <a:lnB w="9525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347598" y="2972816"/>
            <a:ext cx="1833245" cy="523240"/>
          </a:xfrm>
          <a:custGeom>
            <a:avLst/>
            <a:gdLst/>
            <a:ahLst/>
            <a:cxnLst/>
            <a:rect l="l" t="t" r="r" b="b"/>
            <a:pathLst>
              <a:path w="1833245" h="523239">
                <a:moveTo>
                  <a:pt x="0" y="0"/>
                </a:moveTo>
                <a:lnTo>
                  <a:pt x="1832737" y="0"/>
                </a:lnTo>
                <a:lnTo>
                  <a:pt x="1832737" y="424688"/>
                </a:lnTo>
                <a:lnTo>
                  <a:pt x="1764018" y="425000"/>
                </a:lnTo>
                <a:lnTo>
                  <a:pt x="1698730" y="425908"/>
                </a:lnTo>
                <a:lnTo>
                  <a:pt x="1636686" y="427371"/>
                </a:lnTo>
                <a:lnTo>
                  <a:pt x="1577701" y="429345"/>
                </a:lnTo>
                <a:lnTo>
                  <a:pt x="1521590" y="431790"/>
                </a:lnTo>
                <a:lnTo>
                  <a:pt x="1468166" y="434663"/>
                </a:lnTo>
                <a:lnTo>
                  <a:pt x="1417246" y="437922"/>
                </a:lnTo>
                <a:lnTo>
                  <a:pt x="1368643" y="441525"/>
                </a:lnTo>
                <a:lnTo>
                  <a:pt x="1322172" y="445430"/>
                </a:lnTo>
                <a:lnTo>
                  <a:pt x="1277648" y="449595"/>
                </a:lnTo>
                <a:lnTo>
                  <a:pt x="1234886" y="453978"/>
                </a:lnTo>
                <a:lnTo>
                  <a:pt x="1193699" y="458537"/>
                </a:lnTo>
                <a:lnTo>
                  <a:pt x="1153903" y="463230"/>
                </a:lnTo>
                <a:lnTo>
                  <a:pt x="1115312" y="468014"/>
                </a:lnTo>
                <a:lnTo>
                  <a:pt x="1041004" y="477691"/>
                </a:lnTo>
                <a:lnTo>
                  <a:pt x="1004916" y="482499"/>
                </a:lnTo>
                <a:lnTo>
                  <a:pt x="969292" y="487230"/>
                </a:lnTo>
                <a:lnTo>
                  <a:pt x="898694" y="496297"/>
                </a:lnTo>
                <a:lnTo>
                  <a:pt x="827726" y="504554"/>
                </a:lnTo>
                <a:lnTo>
                  <a:pt x="754905" y="511665"/>
                </a:lnTo>
                <a:lnTo>
                  <a:pt x="678749" y="517294"/>
                </a:lnTo>
                <a:lnTo>
                  <a:pt x="638956" y="519448"/>
                </a:lnTo>
                <a:lnTo>
                  <a:pt x="597773" y="521105"/>
                </a:lnTo>
                <a:lnTo>
                  <a:pt x="555015" y="522223"/>
                </a:lnTo>
                <a:lnTo>
                  <a:pt x="510496" y="522761"/>
                </a:lnTo>
                <a:lnTo>
                  <a:pt x="464031" y="522677"/>
                </a:lnTo>
                <a:lnTo>
                  <a:pt x="415434" y="521927"/>
                </a:lnTo>
                <a:lnTo>
                  <a:pt x="364520" y="520471"/>
                </a:lnTo>
                <a:lnTo>
                  <a:pt x="311104" y="518266"/>
                </a:lnTo>
                <a:lnTo>
                  <a:pt x="255000" y="515270"/>
                </a:lnTo>
                <a:lnTo>
                  <a:pt x="196023" y="511441"/>
                </a:lnTo>
                <a:lnTo>
                  <a:pt x="133987" y="506737"/>
                </a:lnTo>
                <a:lnTo>
                  <a:pt x="68708" y="501117"/>
                </a:lnTo>
                <a:lnTo>
                  <a:pt x="0" y="4945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9226" y="2998469"/>
            <a:ext cx="10966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Kaynak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Kod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14375" y="3703472"/>
          <a:ext cx="2289174" cy="39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65F91"/>
                      </a:solidFill>
                      <a:prstDash val="solid"/>
                    </a:lnL>
                    <a:lnR w="9525">
                      <a:solidFill>
                        <a:srgbClr val="365F91"/>
                      </a:solidFill>
                      <a:prstDash val="solid"/>
                    </a:lnR>
                    <a:lnT w="9525">
                      <a:solidFill>
                        <a:srgbClr val="365F91"/>
                      </a:solidFill>
                      <a:prstDash val="solid"/>
                    </a:lnT>
                    <a:lnB w="9525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Bağlayıcı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9525">
                      <a:solidFill>
                        <a:srgbClr val="365F91"/>
                      </a:solidFill>
                      <a:prstDash val="solid"/>
                    </a:lnL>
                    <a:lnR w="9525">
                      <a:solidFill>
                        <a:srgbClr val="365F91"/>
                      </a:solidFill>
                      <a:prstDash val="solid"/>
                    </a:lnR>
                    <a:lnT w="9525">
                      <a:solidFill>
                        <a:srgbClr val="365F91"/>
                      </a:solidFill>
                      <a:prstDash val="solid"/>
                    </a:lnT>
                    <a:lnB w="9525">
                      <a:solidFill>
                        <a:srgbClr val="365F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65F91"/>
                      </a:solidFill>
                      <a:prstDash val="solid"/>
                    </a:lnL>
                    <a:lnR w="9525">
                      <a:solidFill>
                        <a:srgbClr val="365F91"/>
                      </a:solidFill>
                      <a:prstDash val="solid"/>
                    </a:lnR>
                    <a:lnT w="9525">
                      <a:solidFill>
                        <a:srgbClr val="365F91"/>
                      </a:solidFill>
                      <a:prstDash val="solid"/>
                    </a:lnT>
                    <a:lnB w="9525">
                      <a:solidFill>
                        <a:srgbClr val="365F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347597" y="4359530"/>
            <a:ext cx="2018664" cy="597535"/>
          </a:xfrm>
          <a:custGeom>
            <a:avLst/>
            <a:gdLst/>
            <a:ahLst/>
            <a:cxnLst/>
            <a:rect l="l" t="t" r="r" b="b"/>
            <a:pathLst>
              <a:path w="2018664" h="597535">
                <a:moveTo>
                  <a:pt x="0" y="0"/>
                </a:moveTo>
                <a:lnTo>
                  <a:pt x="2018538" y="0"/>
                </a:lnTo>
                <a:lnTo>
                  <a:pt x="2018538" y="485140"/>
                </a:lnTo>
                <a:lnTo>
                  <a:pt x="1949736" y="485434"/>
                </a:lnTo>
                <a:lnTo>
                  <a:pt x="1884056" y="486292"/>
                </a:lnTo>
                <a:lnTo>
                  <a:pt x="1821348" y="487678"/>
                </a:lnTo>
                <a:lnTo>
                  <a:pt x="1761457" y="489558"/>
                </a:lnTo>
                <a:lnTo>
                  <a:pt x="1704232" y="491893"/>
                </a:lnTo>
                <a:lnTo>
                  <a:pt x="1649520" y="494650"/>
                </a:lnTo>
                <a:lnTo>
                  <a:pt x="1597170" y="497792"/>
                </a:lnTo>
                <a:lnTo>
                  <a:pt x="1547028" y="501283"/>
                </a:lnTo>
                <a:lnTo>
                  <a:pt x="1498943" y="505087"/>
                </a:lnTo>
                <a:lnTo>
                  <a:pt x="1452762" y="509169"/>
                </a:lnTo>
                <a:lnTo>
                  <a:pt x="1408333" y="513493"/>
                </a:lnTo>
                <a:lnTo>
                  <a:pt x="1365503" y="518022"/>
                </a:lnTo>
                <a:lnTo>
                  <a:pt x="1324120" y="522721"/>
                </a:lnTo>
                <a:lnTo>
                  <a:pt x="1284032" y="527555"/>
                </a:lnTo>
                <a:lnTo>
                  <a:pt x="1245087" y="532487"/>
                </a:lnTo>
                <a:lnTo>
                  <a:pt x="1207131" y="537481"/>
                </a:lnTo>
                <a:lnTo>
                  <a:pt x="1133582" y="547514"/>
                </a:lnTo>
                <a:lnTo>
                  <a:pt x="1097683" y="552481"/>
                </a:lnTo>
                <a:lnTo>
                  <a:pt x="1062165" y="557368"/>
                </a:lnTo>
                <a:lnTo>
                  <a:pt x="991662" y="566754"/>
                </a:lnTo>
                <a:lnTo>
                  <a:pt x="920854" y="575387"/>
                </a:lnTo>
                <a:lnTo>
                  <a:pt x="848523" y="582981"/>
                </a:lnTo>
                <a:lnTo>
                  <a:pt x="773450" y="589247"/>
                </a:lnTo>
                <a:lnTo>
                  <a:pt x="734505" y="591793"/>
                </a:lnTo>
                <a:lnTo>
                  <a:pt x="694417" y="593900"/>
                </a:lnTo>
                <a:lnTo>
                  <a:pt x="653034" y="595532"/>
                </a:lnTo>
                <a:lnTo>
                  <a:pt x="610204" y="596654"/>
                </a:lnTo>
                <a:lnTo>
                  <a:pt x="565775" y="597228"/>
                </a:lnTo>
                <a:lnTo>
                  <a:pt x="519594" y="597220"/>
                </a:lnTo>
                <a:lnTo>
                  <a:pt x="471509" y="596594"/>
                </a:lnTo>
                <a:lnTo>
                  <a:pt x="421367" y="595313"/>
                </a:lnTo>
                <a:lnTo>
                  <a:pt x="369017" y="593343"/>
                </a:lnTo>
                <a:lnTo>
                  <a:pt x="314305" y="590646"/>
                </a:lnTo>
                <a:lnTo>
                  <a:pt x="257080" y="587188"/>
                </a:lnTo>
                <a:lnTo>
                  <a:pt x="197189" y="582933"/>
                </a:lnTo>
                <a:lnTo>
                  <a:pt x="134481" y="577844"/>
                </a:lnTo>
                <a:lnTo>
                  <a:pt x="68801" y="571886"/>
                </a:lnTo>
                <a:lnTo>
                  <a:pt x="0" y="56502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19225" y="4385309"/>
            <a:ext cx="15938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Çalıştırılabilir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3851" y="5242826"/>
            <a:ext cx="1373251" cy="79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6817" y="417324"/>
            <a:ext cx="76200" cy="229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6817" y="1044704"/>
            <a:ext cx="76200" cy="2345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6817" y="2033016"/>
            <a:ext cx="76200" cy="248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6817" y="2684147"/>
            <a:ext cx="76200" cy="264795"/>
          </a:xfrm>
          <a:custGeom>
            <a:avLst/>
            <a:gdLst/>
            <a:ahLst/>
            <a:cxnLst/>
            <a:rect l="l" t="t" r="r" b="b"/>
            <a:pathLst>
              <a:path w="76200" h="264794">
                <a:moveTo>
                  <a:pt x="31804" y="188689"/>
                </a:moveTo>
                <a:lnTo>
                  <a:pt x="0" y="188849"/>
                </a:lnTo>
                <a:lnTo>
                  <a:pt x="38481" y="264794"/>
                </a:lnTo>
                <a:lnTo>
                  <a:pt x="69798" y="201421"/>
                </a:lnTo>
                <a:lnTo>
                  <a:pt x="31876" y="201421"/>
                </a:lnTo>
                <a:lnTo>
                  <a:pt x="31804" y="188689"/>
                </a:lnTo>
                <a:close/>
              </a:path>
              <a:path w="76200" h="264794">
                <a:moveTo>
                  <a:pt x="44505" y="188626"/>
                </a:moveTo>
                <a:lnTo>
                  <a:pt x="31804" y="188689"/>
                </a:lnTo>
                <a:lnTo>
                  <a:pt x="31876" y="201421"/>
                </a:lnTo>
                <a:lnTo>
                  <a:pt x="44576" y="201294"/>
                </a:lnTo>
                <a:lnTo>
                  <a:pt x="44505" y="188626"/>
                </a:lnTo>
                <a:close/>
              </a:path>
              <a:path w="76200" h="264794">
                <a:moveTo>
                  <a:pt x="76200" y="188467"/>
                </a:moveTo>
                <a:lnTo>
                  <a:pt x="44505" y="188626"/>
                </a:lnTo>
                <a:lnTo>
                  <a:pt x="44576" y="201294"/>
                </a:lnTo>
                <a:lnTo>
                  <a:pt x="31876" y="201421"/>
                </a:lnTo>
                <a:lnTo>
                  <a:pt x="69798" y="201421"/>
                </a:lnTo>
                <a:lnTo>
                  <a:pt x="76200" y="188467"/>
                </a:lnTo>
                <a:close/>
              </a:path>
              <a:path w="76200" h="264794">
                <a:moveTo>
                  <a:pt x="43433" y="0"/>
                </a:moveTo>
                <a:lnTo>
                  <a:pt x="30733" y="126"/>
                </a:lnTo>
                <a:lnTo>
                  <a:pt x="31804" y="188689"/>
                </a:lnTo>
                <a:lnTo>
                  <a:pt x="44505" y="188626"/>
                </a:lnTo>
                <a:lnTo>
                  <a:pt x="43433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26691" y="3476878"/>
            <a:ext cx="76200" cy="2115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26817" y="4117723"/>
            <a:ext cx="76200" cy="2386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6691" y="4948554"/>
            <a:ext cx="76200" cy="2186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94911" y="90678"/>
            <a:ext cx="3894454" cy="1552348"/>
          </a:xfrm>
          <a:prstGeom prst="rect">
            <a:avLst/>
          </a:prstGeom>
          <a:ln w="9525">
            <a:solidFill>
              <a:srgbClr val="365F9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4455" marR="2076450">
              <a:lnSpc>
                <a:spcPct val="100000"/>
              </a:lnSpc>
              <a:spcBef>
                <a:spcPts val="285"/>
              </a:spcBef>
            </a:pPr>
            <a:r>
              <a:rPr sz="1000" dirty="0">
                <a:latin typeface="Arial"/>
                <a:cs typeface="Arial"/>
              </a:rPr>
              <a:t>#</a:t>
            </a:r>
            <a:r>
              <a:rPr sz="1400" dirty="0">
                <a:latin typeface="Arial"/>
                <a:cs typeface="Arial"/>
              </a:rPr>
              <a:t>include &lt;iostream&gt;  using namespace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std;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main()</a:t>
            </a:r>
            <a:endParaRPr sz="14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37584" y="2916365"/>
            <a:ext cx="2749550" cy="278281"/>
          </a:xfrm>
          <a:prstGeom prst="rect">
            <a:avLst/>
          </a:prstGeom>
          <a:ln w="9525">
            <a:solidFill>
              <a:srgbClr val="365F9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50"/>
              </a:spcBef>
            </a:pPr>
            <a:r>
              <a:rPr sz="1600" spc="-55" dirty="0">
                <a:latin typeface="Arial"/>
                <a:cs typeface="Arial"/>
              </a:rPr>
              <a:t>1110001101011</a:t>
            </a:r>
            <a:r>
              <a:rPr sz="1100" spc="-55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79877" y="5535421"/>
            <a:ext cx="915035" cy="76200"/>
          </a:xfrm>
          <a:custGeom>
            <a:avLst/>
            <a:gdLst/>
            <a:ahLst/>
            <a:cxnLst/>
            <a:rect l="l" t="t" r="r" b="b"/>
            <a:pathLst>
              <a:path w="915035" h="76200">
                <a:moveTo>
                  <a:pt x="838835" y="44438"/>
                </a:moveTo>
                <a:lnTo>
                  <a:pt x="838835" y="76187"/>
                </a:lnTo>
                <a:lnTo>
                  <a:pt x="902330" y="44449"/>
                </a:lnTo>
                <a:lnTo>
                  <a:pt x="838835" y="44438"/>
                </a:lnTo>
                <a:close/>
              </a:path>
              <a:path w="915035" h="76200">
                <a:moveTo>
                  <a:pt x="838835" y="31738"/>
                </a:moveTo>
                <a:lnTo>
                  <a:pt x="838835" y="44438"/>
                </a:lnTo>
                <a:lnTo>
                  <a:pt x="851535" y="44449"/>
                </a:lnTo>
                <a:lnTo>
                  <a:pt x="851535" y="31749"/>
                </a:lnTo>
                <a:lnTo>
                  <a:pt x="838835" y="31738"/>
                </a:lnTo>
                <a:close/>
              </a:path>
              <a:path w="915035" h="76200">
                <a:moveTo>
                  <a:pt x="838835" y="0"/>
                </a:moveTo>
                <a:lnTo>
                  <a:pt x="838835" y="31738"/>
                </a:lnTo>
                <a:lnTo>
                  <a:pt x="851535" y="31749"/>
                </a:lnTo>
                <a:lnTo>
                  <a:pt x="851535" y="44449"/>
                </a:lnTo>
                <a:lnTo>
                  <a:pt x="902353" y="44438"/>
                </a:lnTo>
                <a:lnTo>
                  <a:pt x="915035" y="38099"/>
                </a:lnTo>
                <a:lnTo>
                  <a:pt x="838835" y="0"/>
                </a:lnTo>
                <a:close/>
              </a:path>
              <a:path w="915035" h="76200">
                <a:moveTo>
                  <a:pt x="0" y="30987"/>
                </a:moveTo>
                <a:lnTo>
                  <a:pt x="0" y="43687"/>
                </a:lnTo>
                <a:lnTo>
                  <a:pt x="838835" y="44438"/>
                </a:lnTo>
                <a:lnTo>
                  <a:pt x="838835" y="31738"/>
                </a:lnTo>
                <a:lnTo>
                  <a:pt x="0" y="30987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60952" y="5334267"/>
            <a:ext cx="2289810" cy="280205"/>
          </a:xfrm>
          <a:prstGeom prst="rect">
            <a:avLst/>
          </a:prstGeom>
          <a:ln w="9525">
            <a:solidFill>
              <a:srgbClr val="365F91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65"/>
              </a:spcBef>
            </a:pPr>
            <a:r>
              <a:rPr sz="1600" spc="210" dirty="0">
                <a:latin typeface="Arial"/>
                <a:cs typeface="Arial"/>
              </a:rPr>
              <a:t>Çıktı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19</a:t>
            </a:fld>
            <a:endParaRPr spc="-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3350" y="461594"/>
            <a:ext cx="1257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İçer</a:t>
            </a:r>
            <a:r>
              <a:rPr spc="-95" dirty="0"/>
              <a:t>i</a:t>
            </a:r>
            <a:r>
              <a:rPr spc="-200" dirty="0"/>
              <a:t>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2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964794" y="1424709"/>
            <a:ext cx="4958715" cy="365356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70"/>
              </a:spcBef>
              <a:buChar char="–"/>
              <a:tabLst>
                <a:tab pos="545465" algn="l"/>
                <a:tab pos="546735" algn="l"/>
              </a:tabLst>
            </a:pPr>
            <a:r>
              <a:rPr sz="2800" spc="-150" dirty="0">
                <a:latin typeface="Arial"/>
                <a:cs typeface="Arial"/>
              </a:rPr>
              <a:t>Bilgisayar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Sistemleri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75"/>
              </a:spcBef>
              <a:buChar char="•"/>
              <a:tabLst>
                <a:tab pos="926465" algn="l"/>
                <a:tab pos="927735" algn="l"/>
              </a:tabLst>
            </a:pPr>
            <a:r>
              <a:rPr sz="2800" spc="-150" dirty="0">
                <a:latin typeface="Arial"/>
                <a:cs typeface="Arial"/>
              </a:rPr>
              <a:t>Donanım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75"/>
              </a:spcBef>
              <a:buChar char="•"/>
              <a:tabLst>
                <a:tab pos="926465" algn="l"/>
                <a:tab pos="927735" algn="l"/>
              </a:tabLst>
            </a:pPr>
            <a:r>
              <a:rPr sz="2800" spc="-225" dirty="0">
                <a:latin typeface="Arial"/>
                <a:cs typeface="Arial"/>
              </a:rPr>
              <a:t>Yazılım</a:t>
            </a:r>
            <a:endParaRPr sz="28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70"/>
              </a:spcBef>
              <a:buChar char="–"/>
              <a:tabLst>
                <a:tab pos="545465" algn="l"/>
                <a:tab pos="546735" algn="l"/>
              </a:tabLst>
            </a:pPr>
            <a:r>
              <a:rPr sz="2800" spc="-150" dirty="0">
                <a:latin typeface="Arial"/>
                <a:cs typeface="Arial"/>
              </a:rPr>
              <a:t>Programlama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75"/>
              </a:spcBef>
              <a:buChar char="•"/>
              <a:tabLst>
                <a:tab pos="926465" algn="l"/>
                <a:tab pos="927735" algn="l"/>
              </a:tabLst>
            </a:pPr>
            <a:r>
              <a:rPr sz="2800" spc="-160" dirty="0">
                <a:latin typeface="Arial"/>
                <a:cs typeface="Arial"/>
              </a:rPr>
              <a:t>Program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Geliştirme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70"/>
              </a:spcBef>
              <a:buChar char="•"/>
              <a:tabLst>
                <a:tab pos="926465" algn="l"/>
                <a:tab pos="927735" algn="l"/>
              </a:tabLst>
            </a:pPr>
            <a:r>
              <a:rPr sz="2800" spc="-130" dirty="0">
                <a:latin typeface="Arial"/>
                <a:cs typeface="Arial"/>
              </a:rPr>
              <a:t>Nesne-tabanlı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Programlama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75"/>
              </a:spcBef>
              <a:buChar char="•"/>
              <a:tabLst>
                <a:tab pos="926465" algn="l"/>
                <a:tab pos="927735" algn="l"/>
              </a:tabLst>
            </a:pPr>
            <a:r>
              <a:rPr sz="2800" spc="-340" dirty="0">
                <a:latin typeface="Arial"/>
                <a:cs typeface="Arial"/>
              </a:rPr>
              <a:t>C++ </a:t>
            </a:r>
            <a:r>
              <a:rPr sz="2800" spc="-150" dirty="0">
                <a:latin typeface="Arial"/>
                <a:cs typeface="Arial"/>
              </a:rPr>
              <a:t>Programlama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Dili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429" y="278968"/>
            <a:ext cx="668477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95" smtClean="0"/>
              <a:t>Nesne</a:t>
            </a:r>
            <a:r>
              <a:rPr lang="tr-TR" spc="-195" dirty="0" smtClean="0"/>
              <a:t> T</a:t>
            </a:r>
            <a:r>
              <a:rPr spc="-195" smtClean="0"/>
              <a:t>abanlı</a:t>
            </a:r>
            <a:r>
              <a:rPr spc="-285" smtClean="0"/>
              <a:t> </a:t>
            </a:r>
            <a:r>
              <a:rPr spc="-225" dirty="0"/>
              <a:t>Programlama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20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329590" y="1133096"/>
            <a:ext cx="845947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7195">
              <a:lnSpc>
                <a:spcPct val="100000"/>
              </a:lnSpc>
              <a:spcBef>
                <a:spcPts val="105"/>
              </a:spcBef>
            </a:pPr>
            <a:r>
              <a:rPr sz="3200" spc="-145" dirty="0">
                <a:latin typeface="Arial"/>
                <a:cs typeface="Arial"/>
              </a:rPr>
              <a:t>Nesne-tabanlı </a:t>
            </a:r>
            <a:r>
              <a:rPr sz="3200" spc="-130" dirty="0">
                <a:latin typeface="Arial"/>
                <a:cs typeface="Arial"/>
              </a:rPr>
              <a:t>programlama </a:t>
            </a:r>
            <a:r>
              <a:rPr sz="3200" spc="-170" dirty="0">
                <a:latin typeface="Arial"/>
                <a:cs typeface="Arial"/>
              </a:rPr>
              <a:t>yaklaşımı, </a:t>
            </a:r>
            <a:r>
              <a:rPr sz="3200" spc="-125" dirty="0">
                <a:latin typeface="Arial"/>
                <a:cs typeface="Arial"/>
              </a:rPr>
              <a:t>insanların  </a:t>
            </a:r>
            <a:r>
              <a:rPr sz="3200" spc="-100" dirty="0">
                <a:latin typeface="Arial"/>
                <a:cs typeface="Arial"/>
              </a:rPr>
              <a:t>çevrelerindeki </a:t>
            </a:r>
            <a:r>
              <a:rPr sz="3200" spc="-85" dirty="0">
                <a:latin typeface="Arial"/>
                <a:cs typeface="Arial"/>
              </a:rPr>
              <a:t>her </a:t>
            </a:r>
            <a:r>
              <a:rPr sz="3200" spc="-175" dirty="0">
                <a:latin typeface="Arial"/>
                <a:cs typeface="Arial"/>
              </a:rPr>
              <a:t>şeyi </a:t>
            </a:r>
            <a:r>
              <a:rPr sz="3200" spc="-45" dirty="0">
                <a:latin typeface="Arial"/>
                <a:cs typeface="Arial"/>
              </a:rPr>
              <a:t>birer </a:t>
            </a:r>
            <a:r>
              <a:rPr sz="3200" spc="-190" dirty="0">
                <a:latin typeface="Arial"/>
                <a:cs typeface="Arial"/>
              </a:rPr>
              <a:t>nesne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olarak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7543165" algn="l"/>
              </a:tabLst>
            </a:pPr>
            <a:r>
              <a:rPr sz="3200" spc="-125" dirty="0">
                <a:latin typeface="Arial"/>
                <a:cs typeface="Arial"/>
              </a:rPr>
              <a:t>algıladıkları </a:t>
            </a:r>
            <a:r>
              <a:rPr sz="3200" spc="-185" dirty="0">
                <a:latin typeface="Arial"/>
                <a:cs typeface="Arial"/>
              </a:rPr>
              <a:t>varsayımına dayanır. </a:t>
            </a:r>
            <a:r>
              <a:rPr sz="3200" spc="-110" dirty="0">
                <a:latin typeface="Arial"/>
                <a:cs typeface="Arial"/>
              </a:rPr>
              <a:t>Bir </a:t>
            </a:r>
            <a:r>
              <a:rPr sz="3200" b="1" spc="-265" dirty="0">
                <a:latin typeface="Arial"/>
                <a:cs typeface="Arial"/>
              </a:rPr>
              <a:t>nesne </a:t>
            </a:r>
            <a:r>
              <a:rPr sz="3200" spc="-80" dirty="0">
                <a:latin typeface="Arial"/>
                <a:cs typeface="Arial"/>
              </a:rPr>
              <a:t>(object),  </a:t>
            </a:r>
            <a:r>
              <a:rPr sz="3200" spc="-114" dirty="0">
                <a:latin typeface="Arial"/>
                <a:cs typeface="Arial"/>
              </a:rPr>
              <a:t>fiziksel, </a:t>
            </a:r>
            <a:r>
              <a:rPr sz="3200" spc="-180" dirty="0">
                <a:latin typeface="Arial"/>
                <a:cs typeface="Arial"/>
              </a:rPr>
              <a:t>kavramsal </a:t>
            </a:r>
            <a:r>
              <a:rPr sz="3200" spc="-220" dirty="0">
                <a:latin typeface="Arial"/>
                <a:cs typeface="Arial"/>
              </a:rPr>
              <a:t>ya </a:t>
            </a:r>
            <a:r>
              <a:rPr sz="3200" spc="-175" dirty="0">
                <a:latin typeface="Arial"/>
                <a:cs typeface="Arial"/>
              </a:rPr>
              <a:t>da </a:t>
            </a:r>
            <a:r>
              <a:rPr sz="3200" spc="-170" dirty="0">
                <a:latin typeface="Arial"/>
                <a:cs typeface="Arial"/>
              </a:rPr>
              <a:t>yazılım </a:t>
            </a:r>
            <a:r>
              <a:rPr sz="3200" spc="-145" dirty="0">
                <a:latin typeface="Arial"/>
                <a:cs typeface="Arial"/>
              </a:rPr>
              <a:t>anlamında </a:t>
            </a:r>
            <a:r>
              <a:rPr sz="3200" spc="-105" dirty="0">
                <a:latin typeface="Arial"/>
                <a:cs typeface="Arial"/>
              </a:rPr>
              <a:t>tanımı  olan </a:t>
            </a:r>
            <a:r>
              <a:rPr sz="3200" spc="-10" dirty="0">
                <a:latin typeface="Arial"/>
                <a:cs typeface="Arial"/>
              </a:rPr>
              <a:t>bir </a:t>
            </a:r>
            <a:r>
              <a:rPr sz="3200" spc="-140" dirty="0">
                <a:latin typeface="Arial"/>
                <a:cs typeface="Arial"/>
              </a:rPr>
              <a:t>varlığı </a:t>
            </a:r>
            <a:r>
              <a:rPr sz="3200" spc="-85" dirty="0">
                <a:latin typeface="Arial"/>
                <a:cs typeface="Arial"/>
              </a:rPr>
              <a:t>niteler. </a:t>
            </a:r>
            <a:r>
              <a:rPr sz="3200" spc="-135" dirty="0">
                <a:latin typeface="Arial"/>
                <a:cs typeface="Arial"/>
              </a:rPr>
              <a:t>Örneğin, </a:t>
            </a:r>
            <a:r>
              <a:rPr sz="3200" spc="-155" dirty="0">
                <a:latin typeface="Arial"/>
                <a:cs typeface="Arial"/>
              </a:rPr>
              <a:t>araba, </a:t>
            </a:r>
            <a:r>
              <a:rPr sz="3200" spc="-125" dirty="0">
                <a:latin typeface="Arial"/>
                <a:cs typeface="Arial"/>
              </a:rPr>
              <a:t>öğrenci </a:t>
            </a:r>
            <a:r>
              <a:rPr sz="3200" spc="-225" dirty="0">
                <a:latin typeface="Arial"/>
                <a:cs typeface="Arial"/>
              </a:rPr>
              <a:t>ya  </a:t>
            </a:r>
            <a:r>
              <a:rPr sz="3200" spc="-175" dirty="0">
                <a:latin typeface="Arial"/>
                <a:cs typeface="Arial"/>
              </a:rPr>
              <a:t>da </a:t>
            </a:r>
            <a:r>
              <a:rPr sz="3200" spc="-114" dirty="0">
                <a:latin typeface="Arial"/>
                <a:cs typeface="Arial"/>
              </a:rPr>
              <a:t>fotosentez </a:t>
            </a:r>
            <a:r>
              <a:rPr sz="3200" spc="-160" dirty="0">
                <a:latin typeface="Arial"/>
                <a:cs typeface="Arial"/>
              </a:rPr>
              <a:t>kavramı, </a:t>
            </a:r>
            <a:r>
              <a:rPr sz="3200" spc="-45" dirty="0">
                <a:latin typeface="Arial"/>
                <a:cs typeface="Arial"/>
              </a:rPr>
              <a:t>birer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nesne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örneğidir.	</a:t>
            </a:r>
            <a:r>
              <a:rPr sz="3200" spc="-155" dirty="0">
                <a:latin typeface="Arial"/>
                <a:cs typeface="Arial"/>
              </a:rPr>
              <a:t>Her  </a:t>
            </a:r>
            <a:r>
              <a:rPr sz="3200" spc="-140" dirty="0">
                <a:latin typeface="Arial"/>
                <a:cs typeface="Arial"/>
              </a:rPr>
              <a:t>nesnenin </a:t>
            </a:r>
            <a:r>
              <a:rPr sz="3200" spc="-15" dirty="0">
                <a:latin typeface="Arial"/>
                <a:cs typeface="Arial"/>
              </a:rPr>
              <a:t>bir </a:t>
            </a:r>
            <a:r>
              <a:rPr sz="3200" spc="-85" dirty="0">
                <a:latin typeface="Arial"/>
                <a:cs typeface="Arial"/>
              </a:rPr>
              <a:t>durumu, </a:t>
            </a:r>
            <a:r>
              <a:rPr sz="3200" spc="-114" dirty="0">
                <a:latin typeface="Arial"/>
                <a:cs typeface="Arial"/>
              </a:rPr>
              <a:t>özelliği </a:t>
            </a:r>
            <a:r>
              <a:rPr sz="3200" spc="-185" dirty="0">
                <a:latin typeface="Arial"/>
                <a:cs typeface="Arial"/>
              </a:rPr>
              <a:t>ve </a:t>
            </a:r>
            <a:r>
              <a:rPr sz="3200" spc="-175" dirty="0">
                <a:latin typeface="Arial"/>
                <a:cs typeface="Arial"/>
              </a:rPr>
              <a:t>davranışı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vardır.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35" dirty="0">
                <a:latin typeface="Arial"/>
                <a:cs typeface="Arial"/>
              </a:rPr>
              <a:t>Örneğin, </a:t>
            </a:r>
            <a:r>
              <a:rPr sz="3200" spc="-15" dirty="0">
                <a:latin typeface="Arial"/>
                <a:cs typeface="Arial"/>
              </a:rPr>
              <a:t>bir </a:t>
            </a:r>
            <a:r>
              <a:rPr sz="3200" spc="-150" dirty="0">
                <a:latin typeface="Arial"/>
                <a:cs typeface="Arial"/>
              </a:rPr>
              <a:t>arabanın </a:t>
            </a:r>
            <a:r>
              <a:rPr sz="3200" spc="-85" dirty="0">
                <a:latin typeface="Arial"/>
                <a:cs typeface="Arial"/>
              </a:rPr>
              <a:t>özellikleri </a:t>
            </a:r>
            <a:r>
              <a:rPr sz="3200" spc="-185" dirty="0">
                <a:latin typeface="Arial"/>
                <a:cs typeface="Arial"/>
              </a:rPr>
              <a:t>arasında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plaka,</a:t>
            </a:r>
            <a:endParaRPr sz="3200">
              <a:latin typeface="Arial"/>
              <a:cs typeface="Arial"/>
            </a:endParaRPr>
          </a:p>
          <a:p>
            <a:pPr marL="12700" marR="173990">
              <a:lnSpc>
                <a:spcPct val="100000"/>
              </a:lnSpc>
            </a:pPr>
            <a:r>
              <a:rPr sz="3200" spc="-105" dirty="0">
                <a:latin typeface="Arial"/>
                <a:cs typeface="Arial"/>
              </a:rPr>
              <a:t>renk, </a:t>
            </a:r>
            <a:r>
              <a:rPr sz="3200" spc="-95" dirty="0">
                <a:latin typeface="Arial"/>
                <a:cs typeface="Arial"/>
              </a:rPr>
              <a:t>model </a:t>
            </a:r>
            <a:r>
              <a:rPr sz="3200" spc="-125" dirty="0">
                <a:latin typeface="Arial"/>
                <a:cs typeface="Arial"/>
              </a:rPr>
              <a:t>sayılabilirken, </a:t>
            </a:r>
            <a:r>
              <a:rPr sz="3200" spc="-114" dirty="0">
                <a:latin typeface="Arial"/>
                <a:cs typeface="Arial"/>
              </a:rPr>
              <a:t>hareket </a:t>
            </a:r>
            <a:r>
              <a:rPr sz="3200" spc="-80" dirty="0">
                <a:latin typeface="Arial"/>
                <a:cs typeface="Arial"/>
              </a:rPr>
              <a:t>etme </a:t>
            </a:r>
            <a:r>
              <a:rPr sz="3200" spc="-190" dirty="0">
                <a:latin typeface="Arial"/>
                <a:cs typeface="Arial"/>
              </a:rPr>
              <a:t>ve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durma  </a:t>
            </a:r>
            <a:r>
              <a:rPr sz="3200" spc="-175" dirty="0">
                <a:latin typeface="Arial"/>
                <a:cs typeface="Arial"/>
              </a:rPr>
              <a:t>da </a:t>
            </a:r>
            <a:r>
              <a:rPr sz="3200" spc="-150" dirty="0">
                <a:latin typeface="Arial"/>
                <a:cs typeface="Arial"/>
              </a:rPr>
              <a:t>davranışları </a:t>
            </a:r>
            <a:r>
              <a:rPr sz="3200" spc="-125" dirty="0">
                <a:latin typeface="Arial"/>
                <a:cs typeface="Arial"/>
              </a:rPr>
              <a:t>olarak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görülebilir.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3" y="340614"/>
            <a:ext cx="7854315" cy="3972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200" spc="-145" dirty="0">
                <a:latin typeface="Arial"/>
                <a:cs typeface="Arial"/>
              </a:rPr>
              <a:t>Nesne-tabanlı </a:t>
            </a:r>
            <a:r>
              <a:rPr sz="3200" spc="-130" dirty="0">
                <a:latin typeface="Arial"/>
                <a:cs typeface="Arial"/>
              </a:rPr>
              <a:t>programlama </a:t>
            </a:r>
            <a:r>
              <a:rPr sz="3200" spc="-175" dirty="0">
                <a:latin typeface="Arial"/>
                <a:cs typeface="Arial"/>
              </a:rPr>
              <a:t>yaklaşımı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aşağıdaki  </a:t>
            </a:r>
            <a:r>
              <a:rPr sz="3200" spc="5" dirty="0">
                <a:latin typeface="Arial"/>
                <a:cs typeface="Arial"/>
              </a:rPr>
              <a:t>dört </a:t>
            </a:r>
            <a:r>
              <a:rPr sz="3200" spc="-100" dirty="0">
                <a:latin typeface="Arial"/>
                <a:cs typeface="Arial"/>
              </a:rPr>
              <a:t>prensibi </a:t>
            </a:r>
            <a:r>
              <a:rPr sz="3200" spc="-65" dirty="0">
                <a:latin typeface="Arial"/>
                <a:cs typeface="Arial"/>
              </a:rPr>
              <a:t>temel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alır: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i="1" spc="-160" dirty="0">
                <a:latin typeface="Trebuchet MS"/>
                <a:cs typeface="Trebuchet MS"/>
              </a:rPr>
              <a:t>Modülerlik</a:t>
            </a:r>
            <a:r>
              <a:rPr sz="3200" b="1" i="1" spc="-32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Arial"/>
                <a:cs typeface="Arial"/>
              </a:rPr>
              <a:t>(modularity)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i="1" spc="-220" dirty="0">
                <a:latin typeface="Arial"/>
                <a:cs typeface="Arial"/>
              </a:rPr>
              <a:t>Soyutlama</a:t>
            </a:r>
            <a:r>
              <a:rPr sz="3200" b="1" i="1" spc="-25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(abstraction)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i="1" spc="-190" dirty="0">
                <a:latin typeface="Trebuchet MS"/>
                <a:cs typeface="Trebuchet MS"/>
              </a:rPr>
              <a:t>Sarmalama </a:t>
            </a:r>
            <a:r>
              <a:rPr sz="3200" b="1" i="1" spc="120" dirty="0">
                <a:latin typeface="Trebuchet MS"/>
                <a:cs typeface="Trebuchet MS"/>
              </a:rPr>
              <a:t>/ </a:t>
            </a:r>
            <a:r>
              <a:rPr sz="3200" b="1" i="1" spc="-215" dirty="0">
                <a:latin typeface="Trebuchet MS"/>
                <a:cs typeface="Trebuchet MS"/>
              </a:rPr>
              <a:t>Kapsülleme</a:t>
            </a:r>
            <a:r>
              <a:rPr sz="3200" b="1" i="1" spc="-69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Arial"/>
                <a:cs typeface="Arial"/>
              </a:rPr>
              <a:t>(encapsulation)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i="1" spc="-145" dirty="0">
                <a:latin typeface="Arial"/>
                <a:cs typeface="Arial"/>
              </a:rPr>
              <a:t>Miras </a:t>
            </a:r>
            <a:r>
              <a:rPr sz="3200" spc="-90" dirty="0">
                <a:latin typeface="Arial"/>
                <a:cs typeface="Arial"/>
              </a:rPr>
              <a:t>(inheritance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i="1" spc="-195" dirty="0">
                <a:latin typeface="Trebuchet MS"/>
                <a:cs typeface="Trebuchet MS"/>
              </a:rPr>
              <a:t>Çoklu İşlev</a:t>
            </a:r>
            <a:r>
              <a:rPr sz="3200" b="1" i="1" spc="-32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Arial"/>
                <a:cs typeface="Arial"/>
              </a:rPr>
              <a:t>(polymorphism)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21</a:t>
            </a:fld>
            <a:endParaRPr spc="-7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6" y="340613"/>
            <a:ext cx="8041005" cy="558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Arial"/>
                <a:cs typeface="Arial"/>
              </a:rPr>
              <a:t>Modülerlik </a:t>
            </a:r>
            <a:r>
              <a:rPr sz="3200" spc="-110" dirty="0">
                <a:latin typeface="Arial"/>
                <a:cs typeface="Arial"/>
              </a:rPr>
              <a:t>prensibine </a:t>
            </a:r>
            <a:r>
              <a:rPr sz="3200" spc="-135" dirty="0">
                <a:latin typeface="Arial"/>
                <a:cs typeface="Arial"/>
              </a:rPr>
              <a:t>göre, </a:t>
            </a:r>
            <a:r>
              <a:rPr sz="3200" spc="-165" dirty="0">
                <a:latin typeface="Arial"/>
                <a:cs typeface="Arial"/>
              </a:rPr>
              <a:t>yazılımın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mümkün  </a:t>
            </a:r>
            <a:r>
              <a:rPr sz="3200" spc="-145" dirty="0">
                <a:latin typeface="Arial"/>
                <a:cs typeface="Arial"/>
              </a:rPr>
              <a:t>olduğunca </a:t>
            </a:r>
            <a:r>
              <a:rPr sz="3200" spc="-50" dirty="0">
                <a:latin typeface="Arial"/>
                <a:cs typeface="Arial"/>
              </a:rPr>
              <a:t>birbirinden </a:t>
            </a:r>
            <a:r>
              <a:rPr sz="3200" spc="-220" dirty="0">
                <a:latin typeface="Arial"/>
                <a:cs typeface="Arial"/>
              </a:rPr>
              <a:t>bağımsız </a:t>
            </a:r>
            <a:r>
              <a:rPr sz="3200" spc="-65" dirty="0">
                <a:latin typeface="Arial"/>
                <a:cs typeface="Arial"/>
              </a:rPr>
              <a:t>modüller  </a:t>
            </a:r>
            <a:r>
              <a:rPr sz="3200" spc="-105" dirty="0">
                <a:latin typeface="Arial"/>
                <a:cs typeface="Arial"/>
              </a:rPr>
              <a:t>halinde </a:t>
            </a:r>
            <a:r>
              <a:rPr sz="3200" spc="-85" dirty="0">
                <a:latin typeface="Arial"/>
                <a:cs typeface="Arial"/>
              </a:rPr>
              <a:t>geliştirilmesi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hedeflenir.</a:t>
            </a:r>
            <a:endParaRPr sz="3200">
              <a:latin typeface="Arial"/>
              <a:cs typeface="Arial"/>
            </a:endParaRPr>
          </a:p>
          <a:p>
            <a:pPr marL="355600" marR="445134" indent="-342900" algn="just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5" dirty="0">
                <a:latin typeface="Arial"/>
                <a:cs typeface="Arial"/>
              </a:rPr>
              <a:t>Soyutlama, </a:t>
            </a:r>
            <a:r>
              <a:rPr sz="3200" spc="-170" dirty="0">
                <a:latin typeface="Arial"/>
                <a:cs typeface="Arial"/>
              </a:rPr>
              <a:t>yazılım </a:t>
            </a:r>
            <a:r>
              <a:rPr sz="3200" spc="-70" dirty="0">
                <a:latin typeface="Arial"/>
                <a:cs typeface="Arial"/>
              </a:rPr>
              <a:t>probleminin </a:t>
            </a:r>
            <a:r>
              <a:rPr sz="3200" spc="-170" dirty="0">
                <a:latin typeface="Arial"/>
                <a:cs typeface="Arial"/>
              </a:rPr>
              <a:t>çözümüne  </a:t>
            </a:r>
            <a:r>
              <a:rPr sz="3200" spc="-100" dirty="0">
                <a:latin typeface="Arial"/>
                <a:cs typeface="Arial"/>
              </a:rPr>
              <a:t>yönelik </a:t>
            </a:r>
            <a:r>
              <a:rPr sz="3200" spc="-155" dirty="0">
                <a:latin typeface="Arial"/>
                <a:cs typeface="Arial"/>
              </a:rPr>
              <a:t>uygulama </a:t>
            </a:r>
            <a:r>
              <a:rPr sz="3200" spc="-140" dirty="0">
                <a:latin typeface="Arial"/>
                <a:cs typeface="Arial"/>
              </a:rPr>
              <a:t>detayına </a:t>
            </a:r>
            <a:r>
              <a:rPr sz="3200" spc="-110" dirty="0">
                <a:latin typeface="Arial"/>
                <a:cs typeface="Arial"/>
              </a:rPr>
              <a:t>girmeden </a:t>
            </a:r>
            <a:r>
              <a:rPr sz="3200" spc="-105" dirty="0">
                <a:latin typeface="Arial"/>
                <a:cs typeface="Arial"/>
              </a:rPr>
              <a:t>üst  </a:t>
            </a:r>
            <a:r>
              <a:rPr sz="3200" spc="-170" dirty="0">
                <a:latin typeface="Arial"/>
                <a:cs typeface="Arial"/>
              </a:rPr>
              <a:t>seviyede </a:t>
            </a:r>
            <a:r>
              <a:rPr sz="3200" spc="-114" dirty="0">
                <a:latin typeface="Arial"/>
                <a:cs typeface="Arial"/>
              </a:rPr>
              <a:t>nesnelerin </a:t>
            </a:r>
            <a:r>
              <a:rPr sz="3200" spc="-105" dirty="0">
                <a:latin typeface="Arial"/>
                <a:cs typeface="Arial"/>
              </a:rPr>
              <a:t>modellenmesini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220" dirty="0">
                <a:latin typeface="Arial"/>
                <a:cs typeface="Arial"/>
              </a:rPr>
              <a:t>kapsar.</a:t>
            </a:r>
            <a:endParaRPr sz="3200">
              <a:latin typeface="Arial"/>
              <a:cs typeface="Arial"/>
            </a:endParaRPr>
          </a:p>
          <a:p>
            <a:pPr marL="355600" marR="12065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4" dirty="0">
                <a:latin typeface="Arial"/>
                <a:cs typeface="Arial"/>
              </a:rPr>
              <a:t>Sarmalama </a:t>
            </a:r>
            <a:r>
              <a:rPr sz="3200" spc="-210" dirty="0">
                <a:latin typeface="Arial"/>
                <a:cs typeface="Arial"/>
              </a:rPr>
              <a:t>veya </a:t>
            </a:r>
            <a:r>
              <a:rPr sz="3200" spc="-145" dirty="0">
                <a:latin typeface="Arial"/>
                <a:cs typeface="Arial"/>
              </a:rPr>
              <a:t>kapsülleme, </a:t>
            </a:r>
            <a:r>
              <a:rPr sz="3200" spc="-114" dirty="0">
                <a:latin typeface="Arial"/>
                <a:cs typeface="Arial"/>
              </a:rPr>
              <a:t>nesnelerin </a:t>
            </a:r>
            <a:r>
              <a:rPr sz="3200" spc="-160" dirty="0">
                <a:latin typeface="Arial"/>
                <a:cs typeface="Arial"/>
              </a:rPr>
              <a:t>sahip  </a:t>
            </a:r>
            <a:r>
              <a:rPr sz="3200" spc="-85" dirty="0">
                <a:latin typeface="Arial"/>
                <a:cs typeface="Arial"/>
              </a:rPr>
              <a:t>oldukları </a:t>
            </a:r>
            <a:r>
              <a:rPr sz="3200" spc="-120" dirty="0">
                <a:latin typeface="Arial"/>
                <a:cs typeface="Arial"/>
              </a:rPr>
              <a:t>özellik </a:t>
            </a:r>
            <a:r>
              <a:rPr sz="3200" spc="-185" dirty="0">
                <a:latin typeface="Arial"/>
                <a:cs typeface="Arial"/>
              </a:rPr>
              <a:t>ve </a:t>
            </a:r>
            <a:r>
              <a:rPr sz="3200" spc="-145" dirty="0">
                <a:latin typeface="Arial"/>
                <a:cs typeface="Arial"/>
              </a:rPr>
              <a:t>davranışları </a:t>
            </a:r>
            <a:r>
              <a:rPr sz="3200" spc="-60" dirty="0">
                <a:latin typeface="Arial"/>
                <a:cs typeface="Arial"/>
              </a:rPr>
              <a:t>tek </a:t>
            </a:r>
            <a:r>
              <a:rPr sz="3200" spc="-15" dirty="0">
                <a:latin typeface="Arial"/>
                <a:cs typeface="Arial"/>
              </a:rPr>
              <a:t>bir </a:t>
            </a:r>
            <a:r>
              <a:rPr sz="3200" spc="-175" dirty="0">
                <a:latin typeface="Arial"/>
                <a:cs typeface="Arial"/>
              </a:rPr>
              <a:t>yapı  </a:t>
            </a:r>
            <a:r>
              <a:rPr sz="3200" spc="-95" dirty="0">
                <a:latin typeface="Arial"/>
                <a:cs typeface="Arial"/>
              </a:rPr>
              <a:t>altında </a:t>
            </a:r>
            <a:r>
              <a:rPr sz="3200" spc="-130" dirty="0">
                <a:latin typeface="Arial"/>
                <a:cs typeface="Arial"/>
              </a:rPr>
              <a:t>toplanması </a:t>
            </a:r>
            <a:r>
              <a:rPr sz="3200" spc="-190" dirty="0">
                <a:latin typeface="Arial"/>
                <a:cs typeface="Arial"/>
              </a:rPr>
              <a:t>ve </a:t>
            </a:r>
            <a:r>
              <a:rPr sz="3200" spc="-100" dirty="0">
                <a:latin typeface="Arial"/>
                <a:cs typeface="Arial"/>
              </a:rPr>
              <a:t>bu </a:t>
            </a:r>
            <a:r>
              <a:rPr sz="3200" spc="-120" dirty="0">
                <a:latin typeface="Arial"/>
                <a:cs typeface="Arial"/>
              </a:rPr>
              <a:t>özellik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ve</a:t>
            </a:r>
            <a:endParaRPr sz="3200">
              <a:latin typeface="Arial"/>
              <a:cs typeface="Arial"/>
            </a:endParaRPr>
          </a:p>
          <a:p>
            <a:pPr marL="355600" marR="431165" algn="just">
              <a:lnSpc>
                <a:spcPct val="100000"/>
              </a:lnSpc>
              <a:spcBef>
                <a:spcPts val="5"/>
              </a:spcBef>
            </a:pPr>
            <a:r>
              <a:rPr sz="3200" spc="-145" dirty="0">
                <a:latin typeface="Arial"/>
                <a:cs typeface="Arial"/>
              </a:rPr>
              <a:t>davranışların </a:t>
            </a:r>
            <a:r>
              <a:rPr sz="3200" spc="-110" dirty="0">
                <a:latin typeface="Arial"/>
                <a:cs typeface="Arial"/>
              </a:rPr>
              <a:t>detaylarının </a:t>
            </a:r>
            <a:r>
              <a:rPr sz="3200" spc="-105" dirty="0">
                <a:latin typeface="Arial"/>
                <a:cs typeface="Arial"/>
              </a:rPr>
              <a:t>diğer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nesnelerden  </a:t>
            </a:r>
            <a:r>
              <a:rPr sz="3200" spc="-150" dirty="0">
                <a:latin typeface="Arial"/>
                <a:cs typeface="Arial"/>
              </a:rPr>
              <a:t>gizlenmesi </a:t>
            </a:r>
            <a:r>
              <a:rPr sz="3200" spc="-125" dirty="0">
                <a:latin typeface="Arial"/>
                <a:cs typeface="Arial"/>
              </a:rPr>
              <a:t>olarak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tanımlanabilir.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22</a:t>
            </a:fld>
            <a:endParaRPr spc="-7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6" y="412241"/>
            <a:ext cx="7981950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5" dirty="0">
                <a:latin typeface="Arial"/>
                <a:cs typeface="Arial"/>
              </a:rPr>
              <a:t>Miras </a:t>
            </a:r>
            <a:r>
              <a:rPr sz="3200" spc="-165" dirty="0">
                <a:latin typeface="Arial"/>
                <a:cs typeface="Arial"/>
              </a:rPr>
              <a:t>kavramında </a:t>
            </a:r>
            <a:r>
              <a:rPr sz="3200" spc="-175" dirty="0">
                <a:latin typeface="Arial"/>
                <a:cs typeface="Arial"/>
              </a:rPr>
              <a:t>ise </a:t>
            </a:r>
            <a:r>
              <a:rPr sz="3200" spc="-135" dirty="0">
                <a:latin typeface="Arial"/>
                <a:cs typeface="Arial"/>
              </a:rPr>
              <a:t>nesneler </a:t>
            </a:r>
            <a:r>
              <a:rPr sz="3200" spc="-185" dirty="0">
                <a:latin typeface="Arial"/>
                <a:cs typeface="Arial"/>
              </a:rPr>
              <a:t>arasında </a:t>
            </a:r>
            <a:r>
              <a:rPr sz="3200" spc="-120" dirty="0">
                <a:latin typeface="Arial"/>
                <a:cs typeface="Arial"/>
              </a:rPr>
              <a:t>özellik  </a:t>
            </a:r>
            <a:r>
              <a:rPr sz="3200" spc="-190" dirty="0">
                <a:latin typeface="Arial"/>
                <a:cs typeface="Arial"/>
              </a:rPr>
              <a:t>ve </a:t>
            </a:r>
            <a:r>
              <a:rPr sz="3200" spc="-145" dirty="0">
                <a:latin typeface="Arial"/>
                <a:cs typeface="Arial"/>
              </a:rPr>
              <a:t>davranışların </a:t>
            </a:r>
            <a:r>
              <a:rPr sz="3200" spc="-140" dirty="0">
                <a:latin typeface="Arial"/>
                <a:cs typeface="Arial"/>
              </a:rPr>
              <a:t>miras </a:t>
            </a:r>
            <a:r>
              <a:rPr sz="3200" spc="-110" dirty="0">
                <a:latin typeface="Arial"/>
                <a:cs typeface="Arial"/>
              </a:rPr>
              <a:t>yoluyla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paylaşımı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160" dirty="0">
                <a:latin typeface="Arial"/>
                <a:cs typeface="Arial"/>
              </a:rPr>
              <a:t>gerçekleşir.</a:t>
            </a:r>
            <a:endParaRPr sz="3200">
              <a:latin typeface="Arial"/>
              <a:cs typeface="Arial"/>
            </a:endParaRPr>
          </a:p>
          <a:p>
            <a:pPr marL="355600" marR="16383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Çoklu </a:t>
            </a:r>
            <a:r>
              <a:rPr sz="3200" spc="-135" dirty="0">
                <a:latin typeface="Arial"/>
                <a:cs typeface="Arial"/>
              </a:rPr>
              <a:t>işlev </a:t>
            </a:r>
            <a:r>
              <a:rPr sz="3200" spc="-100" dirty="0">
                <a:latin typeface="Arial"/>
                <a:cs typeface="Arial"/>
              </a:rPr>
              <a:t>prensibi, </a:t>
            </a:r>
            <a:r>
              <a:rPr sz="3200" spc="-180" dirty="0">
                <a:latin typeface="Arial"/>
                <a:cs typeface="Arial"/>
              </a:rPr>
              <a:t>aynı </a:t>
            </a:r>
            <a:r>
              <a:rPr sz="3200" spc="-175" dirty="0">
                <a:latin typeface="Arial"/>
                <a:cs typeface="Arial"/>
              </a:rPr>
              <a:t>davranışı </a:t>
            </a:r>
            <a:r>
              <a:rPr sz="3200" spc="-80" dirty="0">
                <a:latin typeface="Arial"/>
                <a:cs typeface="Arial"/>
              </a:rPr>
              <a:t>farklı  </a:t>
            </a:r>
            <a:r>
              <a:rPr sz="3200" spc="-85" dirty="0">
                <a:latin typeface="Arial"/>
                <a:cs typeface="Arial"/>
              </a:rPr>
              <a:t>formlarda </a:t>
            </a:r>
            <a:r>
              <a:rPr sz="3200" spc="-120" dirty="0">
                <a:latin typeface="Arial"/>
                <a:cs typeface="Arial"/>
              </a:rPr>
              <a:t>gerçekleştiren </a:t>
            </a:r>
            <a:r>
              <a:rPr sz="3200" spc="-114" dirty="0">
                <a:latin typeface="Arial"/>
                <a:cs typeface="Arial"/>
              </a:rPr>
              <a:t>nesnelerin </a:t>
            </a:r>
            <a:r>
              <a:rPr sz="3200" spc="-195" dirty="0">
                <a:latin typeface="Arial"/>
                <a:cs typeface="Arial"/>
              </a:rPr>
              <a:t>esnek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bir  </a:t>
            </a:r>
            <a:r>
              <a:rPr sz="3200" spc="-175" dirty="0">
                <a:latin typeface="Arial"/>
                <a:cs typeface="Arial"/>
              </a:rPr>
              <a:t>yapıda </a:t>
            </a:r>
            <a:r>
              <a:rPr sz="3200" spc="-135" dirty="0">
                <a:latin typeface="Arial"/>
                <a:cs typeface="Arial"/>
              </a:rPr>
              <a:t>kullanılmasını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hedefler.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23</a:t>
            </a:fld>
            <a:endParaRPr spc="-7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0"/>
            <a:ext cx="4908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20" dirty="0"/>
              <a:t>C++ </a:t>
            </a:r>
            <a:r>
              <a:rPr spc="-225" dirty="0"/>
              <a:t>Programlama</a:t>
            </a:r>
            <a:r>
              <a:rPr spc="-725" dirty="0"/>
              <a:t> </a:t>
            </a:r>
            <a:r>
              <a:rPr spc="-100" dirty="0"/>
              <a:t>Dili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24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027596"/>
            <a:ext cx="8053705" cy="5308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375">
                <a:latin typeface="Arial"/>
                <a:cs typeface="Arial"/>
              </a:rPr>
              <a:t>C </a:t>
            </a:r>
            <a:r>
              <a:rPr lang="tr-TR" sz="2000" spc="-375" dirty="0" smtClean="0">
                <a:latin typeface="Arial"/>
                <a:cs typeface="Arial"/>
              </a:rPr>
              <a:t> </a:t>
            </a:r>
            <a:r>
              <a:rPr sz="2000" spc="-85" smtClean="0">
                <a:latin typeface="Arial"/>
                <a:cs typeface="Arial"/>
              </a:rPr>
              <a:t>programlama </a:t>
            </a:r>
            <a:r>
              <a:rPr sz="2000" spc="-15" dirty="0">
                <a:latin typeface="Arial"/>
                <a:cs typeface="Arial"/>
              </a:rPr>
              <a:t>dilini </a:t>
            </a:r>
            <a:r>
              <a:rPr sz="2000" spc="-40" dirty="0">
                <a:latin typeface="Arial"/>
                <a:cs typeface="Arial"/>
              </a:rPr>
              <a:t>temel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alır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380">
                <a:latin typeface="Arial"/>
                <a:cs typeface="Arial"/>
              </a:rPr>
              <a:t>C </a:t>
            </a:r>
            <a:r>
              <a:rPr lang="tr-TR" sz="2000" spc="-380" dirty="0" smtClean="0">
                <a:latin typeface="Arial"/>
                <a:cs typeface="Arial"/>
              </a:rPr>
              <a:t> </a:t>
            </a:r>
            <a:r>
              <a:rPr sz="2000" spc="-85" smtClean="0">
                <a:latin typeface="Arial"/>
                <a:cs typeface="Arial"/>
              </a:rPr>
              <a:t>programlama</a:t>
            </a:r>
            <a:r>
              <a:rPr sz="2000" spc="-204" smtClean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dili,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10" dirty="0">
                <a:latin typeface="Arial"/>
                <a:cs typeface="Arial"/>
              </a:rPr>
              <a:t>Dennis </a:t>
            </a:r>
            <a:r>
              <a:rPr sz="2000" spc="-5" dirty="0">
                <a:latin typeface="Arial"/>
                <a:cs typeface="Arial"/>
              </a:rPr>
              <a:t>M.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Ritchie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200" dirty="0">
                <a:latin typeface="Arial"/>
                <a:cs typeface="Arial"/>
              </a:rPr>
              <a:t>AT&amp;T </a:t>
            </a:r>
            <a:r>
              <a:rPr sz="2000" spc="-85" dirty="0">
                <a:latin typeface="Arial"/>
                <a:cs typeface="Arial"/>
              </a:rPr>
              <a:t>Bell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Laboratuvarları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45" dirty="0">
                <a:latin typeface="Arial"/>
                <a:cs typeface="Arial"/>
              </a:rPr>
              <a:t>1970’li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yıllar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95" dirty="0">
                <a:latin typeface="Arial"/>
                <a:cs typeface="Arial"/>
              </a:rPr>
              <a:t>yordamsal </a:t>
            </a:r>
            <a:r>
              <a:rPr sz="2000" spc="-10" dirty="0">
                <a:latin typeface="Arial"/>
                <a:cs typeface="Arial"/>
              </a:rPr>
              <a:t>bir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dildir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90" dirty="0">
                <a:latin typeface="Arial"/>
                <a:cs typeface="Arial"/>
              </a:rPr>
              <a:t>C++  </a:t>
            </a:r>
            <a:r>
              <a:rPr sz="2400" spc="-100" dirty="0">
                <a:latin typeface="Arial"/>
                <a:cs typeface="Arial"/>
              </a:rPr>
              <a:t>programlama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dili</a:t>
            </a:r>
            <a:endParaRPr sz="2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23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85" dirty="0">
                <a:latin typeface="Arial"/>
                <a:cs typeface="Arial"/>
              </a:rPr>
              <a:t>Bjarne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Stroustrup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200" dirty="0">
                <a:latin typeface="Arial"/>
                <a:cs typeface="Arial"/>
              </a:rPr>
              <a:t>AT&amp;T </a:t>
            </a:r>
            <a:r>
              <a:rPr sz="2000" spc="-85" dirty="0">
                <a:latin typeface="Arial"/>
                <a:cs typeface="Arial"/>
              </a:rPr>
              <a:t>Bell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laboratuvarı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20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90" dirty="0">
                <a:latin typeface="Arial"/>
                <a:cs typeface="Arial"/>
              </a:rPr>
              <a:t>Nesne-tabanlı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programlama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455">
                <a:latin typeface="Arial"/>
                <a:cs typeface="Arial"/>
              </a:rPr>
              <a:t>C </a:t>
            </a:r>
            <a:r>
              <a:rPr lang="tr-TR" sz="2400" spc="-455" dirty="0" smtClean="0">
                <a:latin typeface="Arial"/>
                <a:cs typeface="Arial"/>
              </a:rPr>
              <a:t>  </a:t>
            </a:r>
            <a:r>
              <a:rPr sz="2400" spc="-50" smtClean="0">
                <a:latin typeface="Arial"/>
                <a:cs typeface="Arial"/>
              </a:rPr>
              <a:t>dilinde </a:t>
            </a:r>
            <a:r>
              <a:rPr sz="2400" spc="-145" dirty="0">
                <a:latin typeface="Arial"/>
                <a:cs typeface="Arial"/>
              </a:rPr>
              <a:t>yazılmış </a:t>
            </a:r>
            <a:r>
              <a:rPr sz="2400" spc="-80" dirty="0">
                <a:latin typeface="Arial"/>
                <a:cs typeface="Arial"/>
              </a:rPr>
              <a:t>programlar </a:t>
            </a:r>
            <a:r>
              <a:rPr sz="2400" spc="-290" dirty="0">
                <a:latin typeface="Arial"/>
                <a:cs typeface="Arial"/>
              </a:rPr>
              <a:t>C++ </a:t>
            </a:r>
            <a:r>
              <a:rPr sz="2400" spc="-10" dirty="0">
                <a:latin typeface="Arial"/>
                <a:cs typeface="Arial"/>
              </a:rPr>
              <a:t>dili </a:t>
            </a:r>
            <a:r>
              <a:rPr sz="2400" spc="-40" dirty="0">
                <a:latin typeface="Arial"/>
                <a:cs typeface="Arial"/>
              </a:rPr>
              <a:t>ile </a:t>
            </a:r>
            <a:r>
              <a:rPr sz="2400" spc="-85" dirty="0">
                <a:latin typeface="Arial"/>
                <a:cs typeface="Arial"/>
              </a:rPr>
              <a:t>uyumludur, </a:t>
            </a:r>
            <a:r>
              <a:rPr sz="2400" spc="-155" dirty="0">
                <a:latin typeface="Arial"/>
                <a:cs typeface="Arial"/>
              </a:rPr>
              <a:t>ancak </a:t>
            </a:r>
            <a:r>
              <a:rPr sz="2400" spc="-290" dirty="0">
                <a:latin typeface="Arial"/>
                <a:cs typeface="Arial"/>
              </a:rPr>
              <a:t>C++  </a:t>
            </a:r>
            <a:r>
              <a:rPr sz="2400" spc="-50" dirty="0">
                <a:latin typeface="Arial"/>
                <a:cs typeface="Arial"/>
              </a:rPr>
              <a:t>dilinde </a:t>
            </a:r>
            <a:r>
              <a:rPr sz="2400" spc="-80" dirty="0">
                <a:latin typeface="Arial"/>
                <a:cs typeface="Arial"/>
              </a:rPr>
              <a:t>yer </a:t>
            </a:r>
            <a:r>
              <a:rPr sz="2400" spc="-110" dirty="0">
                <a:latin typeface="Arial"/>
                <a:cs typeface="Arial"/>
              </a:rPr>
              <a:t>alan </a:t>
            </a:r>
            <a:r>
              <a:rPr sz="2400" spc="-100" dirty="0">
                <a:latin typeface="Arial"/>
                <a:cs typeface="Arial"/>
              </a:rPr>
              <a:t>nesne-tabanlı programlama </a:t>
            </a:r>
            <a:r>
              <a:rPr sz="2400" spc="-65" dirty="0">
                <a:latin typeface="Arial"/>
                <a:cs typeface="Arial"/>
              </a:rPr>
              <a:t>özellikleri </a:t>
            </a:r>
            <a:r>
              <a:rPr sz="2400" spc="-455" dirty="0">
                <a:latin typeface="Arial"/>
                <a:cs typeface="Arial"/>
              </a:rPr>
              <a:t>C  </a:t>
            </a:r>
            <a:r>
              <a:rPr sz="2400" spc="-50" dirty="0">
                <a:latin typeface="Arial"/>
                <a:cs typeface="Arial"/>
              </a:rPr>
              <a:t>dilinde </a:t>
            </a:r>
            <a:r>
              <a:rPr sz="2400" spc="-80" dirty="0">
                <a:latin typeface="Arial"/>
                <a:cs typeface="Arial"/>
              </a:rPr>
              <a:t>yer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almaz.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242" y="461594"/>
            <a:ext cx="4524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Bilgisayar</a:t>
            </a:r>
            <a:r>
              <a:rPr spc="-265" dirty="0"/>
              <a:t> </a:t>
            </a:r>
            <a:r>
              <a:rPr spc="-175" dirty="0"/>
              <a:t>Sistemleri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3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507593" y="1458849"/>
            <a:ext cx="7826375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ts val="365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tr-TR" sz="3200" spc="-125" dirty="0" smtClean="0">
                <a:latin typeface="Arial"/>
                <a:cs typeface="Arial"/>
              </a:rPr>
              <a:t>B</a:t>
            </a:r>
            <a:r>
              <a:rPr sz="3200" spc="-125" smtClean="0">
                <a:latin typeface="Arial"/>
                <a:cs typeface="Arial"/>
              </a:rPr>
              <a:t>ilgisayarları </a:t>
            </a:r>
            <a:r>
              <a:rPr sz="3200" spc="-50" dirty="0">
                <a:latin typeface="Arial"/>
                <a:cs typeface="Arial"/>
              </a:rPr>
              <a:t>verileri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saklayıp</a:t>
            </a:r>
            <a:endParaRPr sz="3200">
              <a:latin typeface="Arial"/>
              <a:cs typeface="Arial"/>
            </a:endParaRPr>
          </a:p>
          <a:p>
            <a:pPr marL="355600" marR="5080" algn="just">
              <a:lnSpc>
                <a:spcPts val="3460"/>
              </a:lnSpc>
              <a:spcBef>
                <a:spcPts val="240"/>
              </a:spcBef>
            </a:pPr>
            <a:r>
              <a:rPr sz="3200" spc="-105" dirty="0">
                <a:latin typeface="Arial"/>
                <a:cs typeface="Arial"/>
              </a:rPr>
              <a:t>üzerlerinde </a:t>
            </a:r>
            <a:r>
              <a:rPr sz="3200" spc="-125" dirty="0">
                <a:latin typeface="Arial"/>
                <a:cs typeface="Arial"/>
              </a:rPr>
              <a:t>işlem yapabilen,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programlanabilir  </a:t>
            </a:r>
            <a:r>
              <a:rPr sz="3200" spc="-70" dirty="0">
                <a:latin typeface="Arial"/>
                <a:cs typeface="Arial"/>
              </a:rPr>
              <a:t>elektronik </a:t>
            </a:r>
            <a:r>
              <a:rPr sz="3200" spc="-135" dirty="0">
                <a:latin typeface="Arial"/>
                <a:cs typeface="Arial"/>
              </a:rPr>
              <a:t>cihazlar </a:t>
            </a:r>
            <a:r>
              <a:rPr sz="3200" spc="-125" dirty="0">
                <a:latin typeface="Arial"/>
                <a:cs typeface="Arial"/>
              </a:rPr>
              <a:t>olarak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tanımlayabiliriz.</a:t>
            </a:r>
            <a:endParaRPr sz="320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395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365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Bilgisayar </a:t>
            </a:r>
            <a:r>
              <a:rPr sz="3200" spc="-100" dirty="0">
                <a:latin typeface="Arial"/>
                <a:cs typeface="Arial"/>
              </a:rPr>
              <a:t>sistemleri </a:t>
            </a:r>
            <a:r>
              <a:rPr sz="3200" b="1" i="1" spc="-160" dirty="0">
                <a:latin typeface="Trebuchet MS"/>
                <a:cs typeface="Trebuchet MS"/>
              </a:rPr>
              <a:t>donanım </a:t>
            </a:r>
            <a:r>
              <a:rPr sz="3200" spc="-114" dirty="0">
                <a:latin typeface="Arial"/>
                <a:cs typeface="Arial"/>
              </a:rPr>
              <a:t>(hardware)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ve</a:t>
            </a:r>
            <a:endParaRPr sz="3200">
              <a:latin typeface="Arial"/>
              <a:cs typeface="Arial"/>
            </a:endParaRPr>
          </a:p>
          <a:p>
            <a:pPr marL="355600" algn="just">
              <a:lnSpc>
                <a:spcPts val="3650"/>
              </a:lnSpc>
            </a:pPr>
            <a:r>
              <a:rPr sz="3200" b="1" i="1" spc="-254" dirty="0">
                <a:latin typeface="Trebuchet MS"/>
                <a:cs typeface="Trebuchet MS"/>
              </a:rPr>
              <a:t>yazılım </a:t>
            </a:r>
            <a:r>
              <a:rPr sz="3200" spc="-90" dirty="0">
                <a:latin typeface="Arial"/>
                <a:cs typeface="Arial"/>
              </a:rPr>
              <a:t>(software) </a:t>
            </a:r>
            <a:r>
              <a:rPr sz="3200" spc="-100" dirty="0">
                <a:latin typeface="Arial"/>
                <a:cs typeface="Arial"/>
              </a:rPr>
              <a:t>bileşenlerinden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oluşur.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Donanım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4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386588" y="1894713"/>
            <a:ext cx="7950200" cy="145288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7625" marR="5080" indent="-35560" algn="just">
              <a:lnSpc>
                <a:spcPct val="80000"/>
              </a:lnSpc>
              <a:spcBef>
                <a:spcPts val="960"/>
              </a:spcBef>
            </a:pPr>
            <a:r>
              <a:rPr sz="3600" spc="-180" dirty="0">
                <a:latin typeface="Arial"/>
                <a:cs typeface="Arial"/>
              </a:rPr>
              <a:t>Bilgisayarın </a:t>
            </a:r>
            <a:r>
              <a:rPr sz="3600" spc="-20" dirty="0">
                <a:latin typeface="Arial"/>
                <a:cs typeface="Arial"/>
              </a:rPr>
              <a:t>tüm </a:t>
            </a:r>
            <a:r>
              <a:rPr sz="3600" spc="-130" dirty="0">
                <a:latin typeface="Arial"/>
                <a:cs typeface="Arial"/>
              </a:rPr>
              <a:t>fiziksel, </a:t>
            </a:r>
            <a:r>
              <a:rPr sz="3600" spc="-95" dirty="0">
                <a:latin typeface="Arial"/>
                <a:cs typeface="Arial"/>
              </a:rPr>
              <a:t>elle</a:t>
            </a:r>
            <a:r>
              <a:rPr sz="3600" spc="-470" dirty="0">
                <a:latin typeface="Arial"/>
                <a:cs typeface="Arial"/>
              </a:rPr>
              <a:t> </a:t>
            </a:r>
            <a:r>
              <a:rPr sz="3600" spc="-70" dirty="0">
                <a:latin typeface="Arial"/>
                <a:cs typeface="Arial"/>
              </a:rPr>
              <a:t>tutabildiğimiz,  </a:t>
            </a:r>
            <a:r>
              <a:rPr sz="3600" spc="-114" dirty="0">
                <a:latin typeface="Arial"/>
                <a:cs typeface="Arial"/>
              </a:rPr>
              <a:t>görebildiğimiz </a:t>
            </a:r>
            <a:r>
              <a:rPr sz="3600" spc="-140" dirty="0">
                <a:latin typeface="Arial"/>
                <a:cs typeface="Arial"/>
              </a:rPr>
              <a:t>elemanlarına </a:t>
            </a:r>
            <a:r>
              <a:rPr sz="3600" u="sng" spc="-150" dirty="0">
                <a:latin typeface="Arial"/>
                <a:cs typeface="Arial"/>
              </a:rPr>
              <a:t>donanım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-190" dirty="0">
                <a:latin typeface="Arial"/>
                <a:cs typeface="Arial"/>
              </a:rPr>
              <a:t>adı  </a:t>
            </a:r>
            <a:r>
              <a:rPr sz="3600" spc="-85" dirty="0">
                <a:latin typeface="Arial"/>
                <a:cs typeface="Arial"/>
              </a:rPr>
              <a:t>verilir.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219" y="1625334"/>
            <a:ext cx="128905" cy="207010"/>
          </a:xfrm>
          <a:custGeom>
            <a:avLst/>
            <a:gdLst/>
            <a:ahLst/>
            <a:cxnLst/>
            <a:rect l="l" t="t" r="r" b="b"/>
            <a:pathLst>
              <a:path w="128904" h="207010">
                <a:moveTo>
                  <a:pt x="128703" y="0"/>
                </a:moveTo>
                <a:lnTo>
                  <a:pt x="121624" y="0"/>
                </a:lnTo>
                <a:lnTo>
                  <a:pt x="0" y="100781"/>
                </a:lnTo>
                <a:lnTo>
                  <a:pt x="128703" y="206713"/>
                </a:lnTo>
                <a:lnTo>
                  <a:pt x="128703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1411" y="2373600"/>
            <a:ext cx="251460" cy="106045"/>
          </a:xfrm>
          <a:custGeom>
            <a:avLst/>
            <a:gdLst/>
            <a:ahLst/>
            <a:cxnLst/>
            <a:rect l="l" t="t" r="r" b="b"/>
            <a:pathLst>
              <a:path w="251460" h="106044">
                <a:moveTo>
                  <a:pt x="129829" y="0"/>
                </a:moveTo>
                <a:lnTo>
                  <a:pt x="0" y="105800"/>
                </a:lnTo>
                <a:lnTo>
                  <a:pt x="251293" y="105800"/>
                </a:lnTo>
                <a:lnTo>
                  <a:pt x="251293" y="99724"/>
                </a:lnTo>
                <a:lnTo>
                  <a:pt x="129829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2534" y="2924922"/>
            <a:ext cx="251460" cy="106680"/>
          </a:xfrm>
          <a:custGeom>
            <a:avLst/>
            <a:gdLst/>
            <a:ahLst/>
            <a:cxnLst/>
            <a:rect l="l" t="t" r="r" b="b"/>
            <a:pathLst>
              <a:path w="251460" h="106680">
                <a:moveTo>
                  <a:pt x="250971" y="0"/>
                </a:moveTo>
                <a:lnTo>
                  <a:pt x="0" y="0"/>
                </a:lnTo>
                <a:lnTo>
                  <a:pt x="0" y="5811"/>
                </a:lnTo>
                <a:lnTo>
                  <a:pt x="122268" y="106592"/>
                </a:lnTo>
                <a:lnTo>
                  <a:pt x="250971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1730" y="1280063"/>
            <a:ext cx="128905" cy="207010"/>
          </a:xfrm>
          <a:custGeom>
            <a:avLst/>
            <a:gdLst/>
            <a:ahLst/>
            <a:cxnLst/>
            <a:rect l="l" t="t" r="r" b="b"/>
            <a:pathLst>
              <a:path w="128904" h="207009">
                <a:moveTo>
                  <a:pt x="128703" y="0"/>
                </a:moveTo>
                <a:lnTo>
                  <a:pt x="121302" y="0"/>
                </a:lnTo>
                <a:lnTo>
                  <a:pt x="0" y="100516"/>
                </a:lnTo>
                <a:lnTo>
                  <a:pt x="128703" y="206449"/>
                </a:lnTo>
                <a:lnTo>
                  <a:pt x="128703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01640" y="1267250"/>
            <a:ext cx="130175" cy="207010"/>
          </a:xfrm>
          <a:custGeom>
            <a:avLst/>
            <a:gdLst/>
            <a:ahLst/>
            <a:cxnLst/>
            <a:rect l="l" t="t" r="r" b="b"/>
            <a:pathLst>
              <a:path w="130175" h="207009">
                <a:moveTo>
                  <a:pt x="0" y="0"/>
                </a:moveTo>
                <a:lnTo>
                  <a:pt x="0" y="206713"/>
                </a:lnTo>
                <a:lnTo>
                  <a:pt x="7400" y="206713"/>
                </a:lnTo>
                <a:lnTo>
                  <a:pt x="129829" y="106592"/>
                </a:lnTo>
                <a:lnTo>
                  <a:pt x="0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3028" y="1376751"/>
            <a:ext cx="38735" cy="635"/>
          </a:xfrm>
          <a:custGeom>
            <a:avLst/>
            <a:gdLst/>
            <a:ahLst/>
            <a:cxnLst/>
            <a:rect l="l" t="t" r="r" b="b"/>
            <a:pathLst>
              <a:path w="38734" h="634">
                <a:moveTo>
                  <a:pt x="38610" y="0"/>
                </a:moveTo>
                <a:lnTo>
                  <a:pt x="0" y="528"/>
                </a:lnTo>
                <a:lnTo>
                  <a:pt x="38610" y="528"/>
                </a:lnTo>
              </a:path>
            </a:pathLst>
          </a:custGeom>
          <a:ln w="13121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6866" y="137727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162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1640" y="1267250"/>
            <a:ext cx="130175" cy="207010"/>
          </a:xfrm>
          <a:custGeom>
            <a:avLst/>
            <a:gdLst/>
            <a:ahLst/>
            <a:cxnLst/>
            <a:rect l="l" t="t" r="r" b="b"/>
            <a:pathLst>
              <a:path w="130175" h="207009">
                <a:moveTo>
                  <a:pt x="7400" y="206713"/>
                </a:moveTo>
                <a:lnTo>
                  <a:pt x="129829" y="106592"/>
                </a:lnTo>
                <a:lnTo>
                  <a:pt x="0" y="0"/>
                </a:lnTo>
              </a:path>
            </a:pathLst>
          </a:custGeom>
          <a:ln w="15171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61730" y="1280063"/>
            <a:ext cx="128905" cy="207010"/>
          </a:xfrm>
          <a:custGeom>
            <a:avLst/>
            <a:gdLst/>
            <a:ahLst/>
            <a:cxnLst/>
            <a:rect l="l" t="t" r="r" b="b"/>
            <a:pathLst>
              <a:path w="128904" h="207009">
                <a:moveTo>
                  <a:pt x="121302" y="0"/>
                </a:moveTo>
                <a:lnTo>
                  <a:pt x="0" y="100516"/>
                </a:lnTo>
                <a:lnTo>
                  <a:pt x="128703" y="206449"/>
                </a:lnTo>
              </a:path>
            </a:pathLst>
          </a:custGeom>
          <a:ln w="151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2425" y="37382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96366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9209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527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5834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2939" y="37382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96205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9562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6186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3292" y="37382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96205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9915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06700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527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3645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20429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527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27051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4158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527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0781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47405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4511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61133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67918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527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4862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81647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527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88593" y="37382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96366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95376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527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02000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09105" y="37382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96205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15713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672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2384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672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9442" y="37382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96286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36114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672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42785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672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49859" y="37382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96270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6531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656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199" y="373825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659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5353" y="373825"/>
            <a:ext cx="31750" cy="53340"/>
          </a:xfrm>
          <a:custGeom>
            <a:avLst/>
            <a:gdLst/>
            <a:ahLst/>
            <a:cxnLst/>
            <a:rect l="l" t="t" r="r" b="b"/>
            <a:pathLst>
              <a:path w="31750" h="53340">
                <a:moveTo>
                  <a:pt x="31572" y="0"/>
                </a:moveTo>
                <a:lnTo>
                  <a:pt x="0" y="0"/>
                </a:lnTo>
                <a:lnTo>
                  <a:pt x="0" y="53098"/>
                </a:lnTo>
              </a:path>
            </a:pathLst>
          </a:custGeom>
          <a:ln w="15233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5353" y="506308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251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5353" y="664941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5353" y="823972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5353" y="982739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5353" y="1141505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0"/>
                </a:moveTo>
                <a:lnTo>
                  <a:pt x="0" y="79647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5353" y="1300536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5353" y="1459303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5353" y="1618333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5353" y="1776968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5353" y="1936133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251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5353" y="2094765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5354" y="2253532"/>
            <a:ext cx="66040" cy="26670"/>
          </a:xfrm>
          <a:custGeom>
            <a:avLst/>
            <a:gdLst/>
            <a:ahLst/>
            <a:cxnLst/>
            <a:rect l="l" t="t" r="r" b="b"/>
            <a:pathLst>
              <a:path w="66040" h="26669">
                <a:moveTo>
                  <a:pt x="0" y="0"/>
                </a:moveTo>
                <a:lnTo>
                  <a:pt x="0" y="26549"/>
                </a:lnTo>
                <a:lnTo>
                  <a:pt x="65871" y="26549"/>
                </a:lnTo>
              </a:path>
            </a:pathLst>
          </a:custGeom>
          <a:ln w="135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7887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72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1217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72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84158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56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77486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56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70816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56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63742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72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57070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72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50398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07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3373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36749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527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29966" y="2280081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366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22860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16236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09612" y="2280081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205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02507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95883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89261" y="2280081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205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82154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75531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527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68746" y="2280081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366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61640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55018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47911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41289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34664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27558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20936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14151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07207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400423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93799" y="228008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86693" y="2252211"/>
            <a:ext cx="62230" cy="27940"/>
          </a:xfrm>
          <a:custGeom>
            <a:avLst/>
            <a:gdLst/>
            <a:ahLst/>
            <a:cxnLst/>
            <a:rect l="l" t="t" r="r" b="b"/>
            <a:pathLst>
              <a:path w="62229" h="27939">
                <a:moveTo>
                  <a:pt x="0" y="27870"/>
                </a:moveTo>
                <a:lnTo>
                  <a:pt x="62099" y="27870"/>
                </a:lnTo>
                <a:lnTo>
                  <a:pt x="62099" y="0"/>
                </a:lnTo>
              </a:path>
            </a:pathLst>
          </a:custGeom>
          <a:ln w="1360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48792" y="2093579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79251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48792" y="1934414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779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48792" y="1775779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38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48792" y="1617013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38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48792" y="1457982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7938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48792" y="1299215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7938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48792" y="1140184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7938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48792" y="981418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7938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48792" y="822387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79779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48792" y="663752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7938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48792" y="504986"/>
            <a:ext cx="0" cy="80010"/>
          </a:xfrm>
          <a:custGeom>
            <a:avLst/>
            <a:gdLst/>
            <a:ahLst/>
            <a:cxnLst/>
            <a:rect l="l" t="t" r="r" b="b"/>
            <a:pathLst>
              <a:path h="80009">
                <a:moveTo>
                  <a:pt x="0" y="7938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48792" y="373827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51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41922" y="1625334"/>
            <a:ext cx="0" cy="207010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206713"/>
                </a:moveTo>
                <a:lnTo>
                  <a:pt x="0" y="97611"/>
                </a:ln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01639" y="1267250"/>
            <a:ext cx="0" cy="207010"/>
          </a:xfrm>
          <a:custGeom>
            <a:avLst/>
            <a:gdLst/>
            <a:ahLst/>
            <a:cxnLst/>
            <a:rect l="l" t="t" r="r" b="b"/>
            <a:pathLst>
              <a:path h="207009">
                <a:moveTo>
                  <a:pt x="0" y="0"/>
                </a:moveTo>
                <a:lnTo>
                  <a:pt x="0" y="109498"/>
                </a:lnTo>
                <a:lnTo>
                  <a:pt x="0" y="110027"/>
                </a:lnTo>
                <a:lnTo>
                  <a:pt x="0" y="20671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41923" y="1722945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4">
                <a:moveTo>
                  <a:pt x="545219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728517" y="3074971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779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728517" y="3234002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728517" y="3392769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728517" y="3551799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383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28517" y="3710553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356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28517" y="386928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687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28517" y="4028326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356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728517" y="4187053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356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28517" y="4346097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37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28517" y="4504824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37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28517" y="4663868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37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728517" y="4822595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367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28518" y="4981323"/>
            <a:ext cx="80645" cy="13970"/>
          </a:xfrm>
          <a:custGeom>
            <a:avLst/>
            <a:gdLst/>
            <a:ahLst/>
            <a:cxnLst/>
            <a:rect l="l" t="t" r="r" b="b"/>
            <a:pathLst>
              <a:path w="80644" h="13970">
                <a:moveTo>
                  <a:pt x="0" y="0"/>
                </a:moveTo>
                <a:lnTo>
                  <a:pt x="0" y="13441"/>
                </a:lnTo>
                <a:lnTo>
                  <a:pt x="80278" y="13441"/>
                </a:lnTo>
              </a:path>
            </a:pathLst>
          </a:custGeom>
          <a:ln w="13198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05323" y="4994764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98701" y="4994764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366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91594" y="4994764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84972" y="4994764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77865" y="4994764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71242" y="4994764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64618" y="4994764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57512" y="4994764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50889" y="4994764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688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44104" y="4980043"/>
            <a:ext cx="80010" cy="15240"/>
          </a:xfrm>
          <a:custGeom>
            <a:avLst/>
            <a:gdLst/>
            <a:ahLst/>
            <a:cxnLst/>
            <a:rect l="l" t="t" r="r" b="b"/>
            <a:pathLst>
              <a:path w="80010" h="15239">
                <a:moveTo>
                  <a:pt x="0" y="14720"/>
                </a:moveTo>
                <a:lnTo>
                  <a:pt x="79635" y="14720"/>
                </a:lnTo>
                <a:lnTo>
                  <a:pt x="79635" y="0"/>
                </a:lnTo>
              </a:path>
            </a:pathLst>
          </a:custGeom>
          <a:ln w="13215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23740" y="4821314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79367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23740" y="4662268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87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23740" y="4503543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79370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23740" y="4344816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79370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23740" y="4185772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79370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23740" y="4027045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79370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23740" y="3868001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79356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23740" y="3709274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79356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23740" y="3550215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47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23740" y="3391448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38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23740" y="3232813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383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23740" y="3074973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78062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530686" y="3074971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96366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337469" y="307497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44093" y="307497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51199" y="3074971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96205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57823" y="307497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64445" y="307497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71552" y="3074971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96366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178175" y="3074971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984958" y="307497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791904" y="3074971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96688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921411" y="2479398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132886" y="0"/>
                </a:lnTo>
                <a:lnTo>
                  <a:pt x="251293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921411" y="2373600"/>
            <a:ext cx="251460" cy="106045"/>
          </a:xfrm>
          <a:custGeom>
            <a:avLst/>
            <a:gdLst/>
            <a:ahLst/>
            <a:cxnLst/>
            <a:rect l="l" t="t" r="r" b="b"/>
            <a:pathLst>
              <a:path w="251460" h="106044">
                <a:moveTo>
                  <a:pt x="251293" y="99724"/>
                </a:moveTo>
                <a:lnTo>
                  <a:pt x="129829" y="0"/>
                </a:lnTo>
                <a:lnTo>
                  <a:pt x="0" y="105800"/>
                </a:lnTo>
              </a:path>
            </a:pathLst>
          </a:custGeom>
          <a:ln w="13551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90434" y="1377278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77865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054297" y="2479398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591742"/>
                </a:move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12534" y="2924922"/>
            <a:ext cx="251460" cy="106680"/>
          </a:xfrm>
          <a:custGeom>
            <a:avLst/>
            <a:gdLst/>
            <a:ahLst/>
            <a:cxnLst/>
            <a:rect l="l" t="t" r="r" b="b"/>
            <a:pathLst>
              <a:path w="251460" h="106680">
                <a:moveTo>
                  <a:pt x="0" y="5811"/>
                </a:moveTo>
                <a:lnTo>
                  <a:pt x="122268" y="106592"/>
                </a:lnTo>
                <a:lnTo>
                  <a:pt x="250971" y="0"/>
                </a:lnTo>
                <a:lnTo>
                  <a:pt x="118085" y="0"/>
                </a:lnTo>
              </a:path>
            </a:pathLst>
          </a:custGeom>
          <a:ln w="13557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12534" y="2924922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118085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90433" y="1280063"/>
            <a:ext cx="0" cy="207010"/>
          </a:xfrm>
          <a:custGeom>
            <a:avLst/>
            <a:gdLst/>
            <a:ahLst/>
            <a:cxnLst/>
            <a:rect l="l" t="t" r="r" b="b"/>
            <a:pathLst>
              <a:path h="207009">
                <a:moveTo>
                  <a:pt x="0" y="206449"/>
                </a:moveTo>
                <a:lnTo>
                  <a:pt x="0" y="97214"/>
                </a:lnTo>
                <a:lnTo>
                  <a:pt x="0" y="0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68299" y="1377278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>
                <a:moveTo>
                  <a:pt x="118567" y="0"/>
                </a:moveTo>
                <a:lnTo>
                  <a:pt x="0" y="0"/>
                </a:lnTo>
              </a:path>
            </a:pathLst>
          </a:custGeom>
          <a:ln w="1312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413219" y="1625334"/>
            <a:ext cx="128905" cy="207010"/>
          </a:xfrm>
          <a:custGeom>
            <a:avLst/>
            <a:gdLst/>
            <a:ahLst/>
            <a:cxnLst/>
            <a:rect l="l" t="t" r="r" b="b"/>
            <a:pathLst>
              <a:path w="128904" h="207010">
                <a:moveTo>
                  <a:pt x="121624" y="0"/>
                </a:moveTo>
                <a:lnTo>
                  <a:pt x="0" y="100781"/>
                </a:lnTo>
                <a:lnTo>
                  <a:pt x="128703" y="206713"/>
                </a:lnTo>
              </a:path>
            </a:pathLst>
          </a:custGeom>
          <a:ln w="15181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430618" y="2333180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0"/>
                </a:moveTo>
                <a:lnTo>
                  <a:pt x="0" y="591742"/>
                </a:lnTo>
              </a:path>
            </a:pathLst>
          </a:custGeom>
          <a:ln w="1598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8" name="object 158"/>
          <p:cNvGraphicFramePr>
            <a:graphicFrameLocks noGrp="1"/>
          </p:cNvGraphicFramePr>
          <p:nvPr/>
        </p:nvGraphicFramePr>
        <p:xfrm>
          <a:off x="2842277" y="3112759"/>
          <a:ext cx="1771014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05883"/>
                      </a:solidFill>
                      <a:prstDash val="solid"/>
                    </a:lnL>
                    <a:lnR w="38100">
                      <a:solidFill>
                        <a:srgbClr val="205883"/>
                      </a:solidFill>
                      <a:prstDash val="solid"/>
                    </a:lnR>
                    <a:lnT w="38100">
                      <a:solidFill>
                        <a:srgbClr val="205883"/>
                      </a:solidFill>
                      <a:prstDash val="solid"/>
                    </a:lnT>
                    <a:lnB w="19050">
                      <a:solidFill>
                        <a:srgbClr val="205883"/>
                      </a:solidFill>
                      <a:prstDash val="solid"/>
                    </a:lnB>
                    <a:solidFill>
                      <a:srgbClr val="C7D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205883"/>
                      </a:solidFill>
                      <a:prstDash val="solid"/>
                    </a:lnT>
                    <a:lnB w="19050">
                      <a:solidFill>
                        <a:srgbClr val="205883"/>
                      </a:solidFill>
                      <a:prstDash val="solid"/>
                    </a:lnB>
                    <a:solidFill>
                      <a:srgbClr val="C7D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205883"/>
                      </a:solidFill>
                      <a:prstDash val="solid"/>
                    </a:lnT>
                    <a:lnB w="19050">
                      <a:solidFill>
                        <a:srgbClr val="205883"/>
                      </a:solidFill>
                      <a:prstDash val="solid"/>
                    </a:lnB>
                    <a:solidFill>
                      <a:srgbClr val="C7D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205883"/>
                      </a:solidFill>
                      <a:prstDash val="solid"/>
                    </a:lnT>
                    <a:lnB w="19050">
                      <a:solidFill>
                        <a:srgbClr val="205883"/>
                      </a:solidFill>
                      <a:prstDash val="solid"/>
                    </a:lnB>
                    <a:solidFill>
                      <a:srgbClr val="C7D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205883"/>
                      </a:solidFill>
                      <a:prstDash val="solid"/>
                    </a:lnT>
                    <a:lnB w="19050">
                      <a:solidFill>
                        <a:srgbClr val="205883"/>
                      </a:solidFill>
                      <a:prstDash val="solid"/>
                    </a:lnB>
                    <a:solidFill>
                      <a:srgbClr val="C7D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205883"/>
                      </a:solidFill>
                      <a:prstDash val="solid"/>
                    </a:lnT>
                    <a:lnB w="38100">
                      <a:solidFill>
                        <a:srgbClr val="205883"/>
                      </a:solidFill>
                      <a:prstDash val="solid"/>
                    </a:lnB>
                    <a:solidFill>
                      <a:srgbClr val="C7D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9" name="object 1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5</a:t>
            </a:fld>
            <a:endParaRPr spc="-70" dirty="0"/>
          </a:p>
        </p:txBody>
      </p:sp>
      <p:sp>
        <p:nvSpPr>
          <p:cNvPr id="159" name="object 159"/>
          <p:cNvSpPr txBox="1"/>
          <p:nvPr/>
        </p:nvSpPr>
        <p:spPr>
          <a:xfrm>
            <a:off x="852072" y="1300538"/>
            <a:ext cx="2495550" cy="664027"/>
          </a:xfrm>
          <a:prstGeom prst="rect">
            <a:avLst/>
          </a:prstGeom>
          <a:ln w="27361">
            <a:solidFill>
              <a:srgbClr val="365F91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882015" marR="236854" indent="-638175">
              <a:lnSpc>
                <a:spcPct val="104700"/>
              </a:lnSpc>
              <a:spcBef>
                <a:spcPts val="1019"/>
              </a:spcBef>
            </a:pPr>
            <a:r>
              <a:rPr sz="1650" b="1" spc="170" dirty="0">
                <a:latin typeface="Arial"/>
                <a:cs typeface="Arial"/>
              </a:rPr>
              <a:t>Aritmetik/Mantık  </a:t>
            </a:r>
            <a:r>
              <a:rPr sz="1650" b="1" spc="180" dirty="0">
                <a:latin typeface="Arial"/>
                <a:cs typeface="Arial"/>
              </a:rPr>
              <a:t>Birimi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61307" y="1300538"/>
            <a:ext cx="2495550" cy="664027"/>
          </a:xfrm>
          <a:prstGeom prst="rect">
            <a:avLst/>
          </a:prstGeom>
          <a:ln w="27361">
            <a:solidFill>
              <a:srgbClr val="365F91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881380" marR="781685" indent="-92710">
              <a:lnSpc>
                <a:spcPct val="104700"/>
              </a:lnSpc>
              <a:spcBef>
                <a:spcPts val="1019"/>
              </a:spcBef>
            </a:pPr>
            <a:r>
              <a:rPr sz="1650" b="1" spc="275" dirty="0">
                <a:latin typeface="Arial"/>
                <a:cs typeface="Arial"/>
              </a:rPr>
              <a:t>K</a:t>
            </a:r>
            <a:r>
              <a:rPr sz="1650" b="1" spc="220" dirty="0">
                <a:latin typeface="Arial"/>
                <a:cs typeface="Arial"/>
              </a:rPr>
              <a:t>o</a:t>
            </a:r>
            <a:r>
              <a:rPr sz="1650" b="1" spc="150" dirty="0">
                <a:latin typeface="Arial"/>
                <a:cs typeface="Arial"/>
              </a:rPr>
              <a:t>ntrol  </a:t>
            </a:r>
            <a:r>
              <a:rPr sz="1650" b="1" spc="180" dirty="0">
                <a:latin typeface="Arial"/>
                <a:cs typeface="Arial"/>
              </a:rPr>
              <a:t>Birimi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1" name="object 161"/>
          <p:cNvSpPr txBox="1">
            <a:spLocks noGrp="1"/>
          </p:cNvSpPr>
          <p:nvPr>
            <p:ph type="title"/>
          </p:nvPr>
        </p:nvSpPr>
        <p:spPr>
          <a:xfrm>
            <a:off x="2601916" y="552399"/>
            <a:ext cx="250634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200" dirty="0">
                <a:latin typeface="Arial"/>
                <a:cs typeface="Arial"/>
              </a:rPr>
              <a:t>Merkezi </a:t>
            </a:r>
            <a:r>
              <a:rPr sz="1650" b="1" spc="195" dirty="0">
                <a:latin typeface="Arial"/>
                <a:cs typeface="Arial"/>
              </a:rPr>
              <a:t>İşlem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spc="170" dirty="0">
                <a:latin typeface="Arial"/>
                <a:cs typeface="Arial"/>
              </a:rPr>
              <a:t>Birimi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687511" y="2408475"/>
            <a:ext cx="1054100" cy="4813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indent="450850">
              <a:lnSpc>
                <a:spcPct val="105400"/>
              </a:lnSpc>
              <a:spcBef>
                <a:spcPts val="15"/>
              </a:spcBef>
            </a:pPr>
            <a:r>
              <a:rPr sz="1450" b="1" spc="160" dirty="0">
                <a:latin typeface="Arial"/>
                <a:cs typeface="Arial"/>
              </a:rPr>
              <a:t>İşlem  Son</a:t>
            </a:r>
            <a:r>
              <a:rPr sz="1450" b="1" spc="185" dirty="0">
                <a:latin typeface="Arial"/>
                <a:cs typeface="Arial"/>
              </a:rPr>
              <a:t>u</a:t>
            </a:r>
            <a:r>
              <a:rPr sz="1450" b="1" spc="125" dirty="0">
                <a:latin typeface="Arial"/>
                <a:cs typeface="Arial"/>
              </a:rPr>
              <a:t>çları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711844" y="2408475"/>
            <a:ext cx="1014730" cy="4813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5"/>
              </a:spcBef>
            </a:pPr>
            <a:r>
              <a:rPr sz="1450" b="1" spc="125" dirty="0">
                <a:latin typeface="Arial"/>
                <a:cs typeface="Arial"/>
              </a:rPr>
              <a:t>Veri </a:t>
            </a:r>
            <a:r>
              <a:rPr sz="1450" b="1" spc="90" dirty="0">
                <a:latin typeface="Arial"/>
                <a:cs typeface="Arial"/>
              </a:rPr>
              <a:t>/  </a:t>
            </a:r>
            <a:r>
              <a:rPr sz="1450" b="1" spc="235" dirty="0">
                <a:latin typeface="Arial"/>
                <a:cs typeface="Arial"/>
              </a:rPr>
              <a:t>K</a:t>
            </a:r>
            <a:r>
              <a:rPr sz="1450" b="1" spc="185" dirty="0">
                <a:latin typeface="Arial"/>
                <a:cs typeface="Arial"/>
              </a:rPr>
              <a:t>o</a:t>
            </a:r>
            <a:r>
              <a:rPr sz="1450" b="1" spc="245" dirty="0">
                <a:latin typeface="Arial"/>
                <a:cs typeface="Arial"/>
              </a:rPr>
              <a:t>mu</a:t>
            </a:r>
            <a:r>
              <a:rPr sz="1450" b="1" spc="95" dirty="0">
                <a:latin typeface="Arial"/>
                <a:cs typeface="Arial"/>
              </a:rPr>
              <a:t>t</a:t>
            </a:r>
            <a:r>
              <a:rPr sz="1450" b="1" spc="130" dirty="0">
                <a:latin typeface="Arial"/>
                <a:cs typeface="Arial"/>
              </a:rPr>
              <a:t>lar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811663" y="1190516"/>
            <a:ext cx="1229360" cy="4813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5"/>
              </a:spcBef>
            </a:pPr>
            <a:r>
              <a:rPr sz="1450" b="1" spc="150" dirty="0">
                <a:latin typeface="Arial"/>
                <a:cs typeface="Arial"/>
              </a:rPr>
              <a:t>Girdi </a:t>
            </a:r>
            <a:r>
              <a:rPr sz="1450" b="1" spc="90" dirty="0">
                <a:latin typeface="Arial"/>
                <a:cs typeface="Arial"/>
              </a:rPr>
              <a:t>/</a:t>
            </a:r>
            <a:r>
              <a:rPr sz="1450" b="1" spc="-35" dirty="0">
                <a:latin typeface="Arial"/>
                <a:cs typeface="Arial"/>
              </a:rPr>
              <a:t> </a:t>
            </a:r>
            <a:r>
              <a:rPr sz="1450" b="1" spc="135" dirty="0">
                <a:latin typeface="Arial"/>
                <a:cs typeface="Arial"/>
              </a:rPr>
              <a:t>Çıktı  </a:t>
            </a:r>
            <a:r>
              <a:rPr sz="1450" b="1" spc="145" dirty="0">
                <a:latin typeface="Arial"/>
                <a:cs typeface="Arial"/>
              </a:rPr>
              <a:t>Birimleri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374135" y="4632610"/>
            <a:ext cx="690245" cy="2366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b="1" spc="160" dirty="0">
                <a:latin typeface="Arial"/>
                <a:cs typeface="Arial"/>
              </a:rPr>
              <a:t>Bellek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217926" y="5410200"/>
            <a:ext cx="256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Bilgisayar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Mimarisi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629539"/>
            <a:ext cx="846582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9079" algn="just">
              <a:lnSpc>
                <a:spcPct val="100000"/>
              </a:lnSpc>
              <a:spcBef>
                <a:spcPts val="100"/>
              </a:spcBef>
            </a:pPr>
            <a:r>
              <a:rPr sz="3000" b="1" spc="-165" dirty="0">
                <a:latin typeface="Trebuchet MS"/>
                <a:cs typeface="Trebuchet MS"/>
              </a:rPr>
              <a:t>Merkezi </a:t>
            </a:r>
            <a:r>
              <a:rPr sz="3000" b="1" spc="-130" dirty="0">
                <a:latin typeface="Trebuchet MS"/>
                <a:cs typeface="Trebuchet MS"/>
              </a:rPr>
              <a:t>İşlem </a:t>
            </a:r>
            <a:r>
              <a:rPr sz="3000" b="1" spc="-160" dirty="0">
                <a:latin typeface="Trebuchet MS"/>
                <a:cs typeface="Trebuchet MS"/>
              </a:rPr>
              <a:t>Birimi </a:t>
            </a:r>
            <a:r>
              <a:rPr sz="3000" spc="-130" dirty="0">
                <a:latin typeface="Arial"/>
                <a:cs typeface="Arial"/>
              </a:rPr>
              <a:t>(Central </a:t>
            </a:r>
            <a:r>
              <a:rPr sz="3000" spc="-200" dirty="0">
                <a:latin typeface="Arial"/>
                <a:cs typeface="Arial"/>
              </a:rPr>
              <a:t>Processing </a:t>
            </a:r>
            <a:r>
              <a:rPr sz="3000" spc="-40" dirty="0">
                <a:latin typeface="Arial"/>
                <a:cs typeface="Arial"/>
              </a:rPr>
              <a:t>Unit </a:t>
            </a:r>
            <a:r>
              <a:rPr sz="3000" spc="325" dirty="0">
                <a:latin typeface="Arial"/>
                <a:cs typeface="Arial"/>
              </a:rPr>
              <a:t>/</a:t>
            </a:r>
            <a:r>
              <a:rPr sz="3000" spc="-520" dirty="0">
                <a:latin typeface="Arial"/>
                <a:cs typeface="Arial"/>
              </a:rPr>
              <a:t> </a:t>
            </a:r>
            <a:r>
              <a:rPr sz="3000" spc="-280" dirty="0">
                <a:latin typeface="Arial"/>
                <a:cs typeface="Arial"/>
              </a:rPr>
              <a:t>CPU):  </a:t>
            </a:r>
            <a:r>
              <a:rPr sz="3000" spc="-150" dirty="0">
                <a:latin typeface="Arial"/>
                <a:cs typeface="Arial"/>
              </a:rPr>
              <a:t>Bilgisayarın </a:t>
            </a:r>
            <a:r>
              <a:rPr sz="3000" spc="-105" dirty="0">
                <a:latin typeface="Arial"/>
                <a:cs typeface="Arial"/>
              </a:rPr>
              <a:t>beyni </a:t>
            </a:r>
            <a:r>
              <a:rPr sz="3000" spc="-120" dirty="0">
                <a:latin typeface="Arial"/>
                <a:cs typeface="Arial"/>
              </a:rPr>
              <a:t>olarak </a:t>
            </a:r>
            <a:r>
              <a:rPr sz="3000" spc="-110" dirty="0">
                <a:latin typeface="Arial"/>
                <a:cs typeface="Arial"/>
              </a:rPr>
              <a:t>adlandırılan, </a:t>
            </a:r>
            <a:r>
              <a:rPr sz="3000" spc="-114" dirty="0">
                <a:latin typeface="Arial"/>
                <a:cs typeface="Arial"/>
              </a:rPr>
              <a:t>programdaki  </a:t>
            </a:r>
            <a:r>
              <a:rPr sz="3000" spc="-80" dirty="0">
                <a:latin typeface="Arial"/>
                <a:cs typeface="Arial"/>
              </a:rPr>
              <a:t>komutları </a:t>
            </a:r>
            <a:r>
              <a:rPr sz="3000" spc="-125" dirty="0">
                <a:latin typeface="Arial"/>
                <a:cs typeface="Arial"/>
              </a:rPr>
              <a:t>çalıştırmakla </a:t>
            </a:r>
            <a:r>
              <a:rPr sz="3000" spc="-100" dirty="0">
                <a:latin typeface="Arial"/>
                <a:cs typeface="Arial"/>
              </a:rPr>
              <a:t>görevli </a:t>
            </a:r>
            <a:r>
              <a:rPr sz="3000" spc="-65" dirty="0">
                <a:latin typeface="Arial"/>
                <a:cs typeface="Arial"/>
              </a:rPr>
              <a:t>birimdir. </a:t>
            </a:r>
            <a:r>
              <a:rPr sz="3000" spc="-235" dirty="0">
                <a:latin typeface="Arial"/>
                <a:cs typeface="Arial"/>
              </a:rPr>
              <a:t>Bu</a:t>
            </a:r>
            <a:r>
              <a:rPr sz="3000" spc="-42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birim</a:t>
            </a:r>
            <a:endParaRPr sz="3000">
              <a:latin typeface="Arial"/>
              <a:cs typeface="Arial"/>
            </a:endParaRPr>
          </a:p>
          <a:p>
            <a:pPr marL="12700" marR="1036955" algn="just">
              <a:lnSpc>
                <a:spcPct val="100000"/>
              </a:lnSpc>
            </a:pPr>
            <a:r>
              <a:rPr sz="3000" u="sng" spc="-25" dirty="0">
                <a:latin typeface="Arial"/>
                <a:cs typeface="Arial"/>
              </a:rPr>
              <a:t>Aritmetik/Mantık </a:t>
            </a:r>
            <a:r>
              <a:rPr sz="3000" u="sng" spc="-65" dirty="0">
                <a:latin typeface="Arial"/>
                <a:cs typeface="Arial"/>
              </a:rPr>
              <a:t>Birimi </a:t>
            </a:r>
            <a:r>
              <a:rPr sz="3000" spc="-175" dirty="0">
                <a:latin typeface="Arial"/>
                <a:cs typeface="Arial"/>
              </a:rPr>
              <a:t>ve </a:t>
            </a:r>
            <a:r>
              <a:rPr sz="3000" u="sng" spc="-90" dirty="0">
                <a:latin typeface="Arial"/>
                <a:cs typeface="Arial"/>
              </a:rPr>
              <a:t>Kontrol </a:t>
            </a:r>
            <a:r>
              <a:rPr sz="3000" u="sng" spc="-65" dirty="0">
                <a:latin typeface="Arial"/>
                <a:cs typeface="Arial"/>
              </a:rPr>
              <a:t>Birimi </a:t>
            </a:r>
            <a:r>
              <a:rPr sz="3000" spc="-114" dirty="0">
                <a:latin typeface="Arial"/>
                <a:cs typeface="Arial"/>
              </a:rPr>
              <a:t>adlı</a:t>
            </a:r>
            <a:r>
              <a:rPr sz="3000" spc="-53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iki  </a:t>
            </a:r>
            <a:r>
              <a:rPr sz="3000" spc="-125" dirty="0">
                <a:latin typeface="Arial"/>
                <a:cs typeface="Arial"/>
              </a:rPr>
              <a:t>bileşenden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oluşur:</a:t>
            </a:r>
            <a:endParaRPr sz="3000">
              <a:latin typeface="Arial"/>
              <a:cs typeface="Arial"/>
            </a:endParaRPr>
          </a:p>
          <a:p>
            <a:pPr marL="756285" marR="5080" indent="-28638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40105" algn="l"/>
                <a:tab pos="840740" algn="l"/>
              </a:tabLst>
            </a:pPr>
            <a:r>
              <a:rPr sz="3000" b="1" spc="-210" dirty="0">
                <a:latin typeface="Arial"/>
                <a:cs typeface="Arial"/>
              </a:rPr>
              <a:t>Kontrol </a:t>
            </a:r>
            <a:r>
              <a:rPr sz="3000" b="1" spc="-190" dirty="0">
                <a:latin typeface="Arial"/>
                <a:cs typeface="Arial"/>
              </a:rPr>
              <a:t>Birimi </a:t>
            </a:r>
            <a:r>
              <a:rPr sz="3000" spc="-100" dirty="0">
                <a:latin typeface="Arial"/>
                <a:cs typeface="Arial"/>
              </a:rPr>
              <a:t>(Control </a:t>
            </a:r>
            <a:r>
              <a:rPr sz="3000" spc="-50" dirty="0">
                <a:latin typeface="Arial"/>
                <a:cs typeface="Arial"/>
              </a:rPr>
              <a:t>Unit): </a:t>
            </a:r>
            <a:r>
              <a:rPr sz="3000" spc="-165" dirty="0">
                <a:latin typeface="Arial"/>
                <a:cs typeface="Arial"/>
              </a:rPr>
              <a:t>Bilgisayarda </a:t>
            </a:r>
            <a:r>
              <a:rPr sz="3000" spc="-140" dirty="0">
                <a:latin typeface="Arial"/>
                <a:cs typeface="Arial"/>
              </a:rPr>
              <a:t>yapılan  </a:t>
            </a:r>
            <a:r>
              <a:rPr sz="3000" spc="-10" dirty="0">
                <a:latin typeface="Arial"/>
                <a:cs typeface="Arial"/>
              </a:rPr>
              <a:t>tüm </a:t>
            </a:r>
            <a:r>
              <a:rPr sz="3000" spc="-80" dirty="0">
                <a:latin typeface="Arial"/>
                <a:cs typeface="Arial"/>
              </a:rPr>
              <a:t>işlemleri </a:t>
            </a:r>
            <a:r>
              <a:rPr sz="3000" spc="-100" dirty="0">
                <a:latin typeface="Arial"/>
                <a:cs typeface="Arial"/>
              </a:rPr>
              <a:t>koordine </a:t>
            </a:r>
            <a:r>
              <a:rPr sz="3000" spc="-90" dirty="0">
                <a:latin typeface="Arial"/>
                <a:cs typeface="Arial"/>
              </a:rPr>
              <a:t>etmekle </a:t>
            </a:r>
            <a:r>
              <a:rPr sz="3000" spc="-105" dirty="0">
                <a:latin typeface="Arial"/>
                <a:cs typeface="Arial"/>
              </a:rPr>
              <a:t>görevlidir. </a:t>
            </a:r>
            <a:r>
              <a:rPr sz="3000" spc="-254" dirty="0">
                <a:latin typeface="Arial"/>
                <a:cs typeface="Arial"/>
              </a:rPr>
              <a:t>Yeni  </a:t>
            </a:r>
            <a:r>
              <a:rPr sz="3000" spc="-75" dirty="0">
                <a:latin typeface="Arial"/>
                <a:cs typeface="Arial"/>
              </a:rPr>
              <a:t>komut </a:t>
            </a:r>
            <a:r>
              <a:rPr sz="3000" spc="-120" dirty="0">
                <a:latin typeface="Arial"/>
                <a:cs typeface="Arial"/>
              </a:rPr>
              <a:t>alımı, </a:t>
            </a:r>
            <a:r>
              <a:rPr sz="3000" spc="-75" dirty="0">
                <a:latin typeface="Arial"/>
                <a:cs typeface="Arial"/>
              </a:rPr>
              <a:t>veri </a:t>
            </a:r>
            <a:r>
              <a:rPr sz="3000" spc="-40" dirty="0">
                <a:latin typeface="Arial"/>
                <a:cs typeface="Arial"/>
              </a:rPr>
              <a:t>iletişimi </a:t>
            </a:r>
            <a:r>
              <a:rPr sz="3000" spc="-180" dirty="0">
                <a:latin typeface="Arial"/>
                <a:cs typeface="Arial"/>
              </a:rPr>
              <a:t>ve </a:t>
            </a:r>
            <a:r>
              <a:rPr sz="3000" spc="-105" dirty="0">
                <a:latin typeface="Arial"/>
                <a:cs typeface="Arial"/>
              </a:rPr>
              <a:t>diğer </a:t>
            </a:r>
            <a:r>
              <a:rPr sz="3000" spc="-90" dirty="0">
                <a:latin typeface="Arial"/>
                <a:cs typeface="Arial"/>
              </a:rPr>
              <a:t>bileşenlerin  </a:t>
            </a:r>
            <a:r>
              <a:rPr sz="3000" spc="-125" dirty="0">
                <a:latin typeface="Arial"/>
                <a:cs typeface="Arial"/>
              </a:rPr>
              <a:t>koordinasyonunu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sağlar.</a:t>
            </a:r>
            <a:endParaRPr sz="3000">
              <a:latin typeface="Arial"/>
              <a:cs typeface="Arial"/>
            </a:endParaRPr>
          </a:p>
          <a:p>
            <a:pPr marL="756285" indent="-286385" algn="just">
              <a:lnSpc>
                <a:spcPct val="100000"/>
              </a:lnSpc>
              <a:buFont typeface="Arial"/>
              <a:buChar char="•"/>
              <a:tabLst>
                <a:tab pos="840105" algn="l"/>
                <a:tab pos="840740" algn="l"/>
              </a:tabLst>
            </a:pPr>
            <a:r>
              <a:rPr sz="3000" b="1" spc="-114" dirty="0">
                <a:latin typeface="Trebuchet MS"/>
                <a:cs typeface="Trebuchet MS"/>
              </a:rPr>
              <a:t>Aritmetik/Mantık </a:t>
            </a:r>
            <a:r>
              <a:rPr sz="3000" b="1" spc="-165" dirty="0">
                <a:latin typeface="Trebuchet MS"/>
                <a:cs typeface="Trebuchet MS"/>
              </a:rPr>
              <a:t>Birimi </a:t>
            </a:r>
            <a:r>
              <a:rPr sz="3000" spc="-75" dirty="0">
                <a:latin typeface="Arial"/>
                <a:cs typeface="Arial"/>
              </a:rPr>
              <a:t>(Arithmetic/Logic</a:t>
            </a:r>
            <a:r>
              <a:rPr sz="3000" spc="-360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Unit</a:t>
            </a:r>
            <a:endParaRPr sz="3000">
              <a:latin typeface="Arial"/>
              <a:cs typeface="Arial"/>
            </a:endParaRPr>
          </a:p>
          <a:p>
            <a:pPr marL="756285" marR="103505" algn="just">
              <a:lnSpc>
                <a:spcPct val="100000"/>
              </a:lnSpc>
              <a:spcBef>
                <a:spcPts val="5"/>
              </a:spcBef>
            </a:pPr>
            <a:r>
              <a:rPr sz="3000" spc="-150" dirty="0">
                <a:latin typeface="Arial"/>
                <a:cs typeface="Arial"/>
              </a:rPr>
              <a:t>/ALU): </a:t>
            </a:r>
            <a:r>
              <a:rPr sz="3000" spc="-254" dirty="0">
                <a:latin typeface="Arial"/>
                <a:cs typeface="Arial"/>
              </a:rPr>
              <a:t>Tüm </a:t>
            </a:r>
            <a:r>
              <a:rPr sz="3000" spc="-30" dirty="0">
                <a:latin typeface="Arial"/>
                <a:cs typeface="Arial"/>
              </a:rPr>
              <a:t>aritmetik </a:t>
            </a:r>
            <a:r>
              <a:rPr sz="3000" spc="-90" dirty="0">
                <a:latin typeface="Arial"/>
                <a:cs typeface="Arial"/>
              </a:rPr>
              <a:t>(toplama, </a:t>
            </a:r>
            <a:r>
              <a:rPr sz="3000" spc="-150" dirty="0">
                <a:latin typeface="Arial"/>
                <a:cs typeface="Arial"/>
              </a:rPr>
              <a:t>çıkarma, </a:t>
            </a:r>
            <a:r>
              <a:rPr sz="3000" spc="-170" dirty="0">
                <a:latin typeface="Arial"/>
                <a:cs typeface="Arial"/>
              </a:rPr>
              <a:t>vs.) </a:t>
            </a:r>
            <a:r>
              <a:rPr sz="3000" spc="-175" dirty="0">
                <a:latin typeface="Arial"/>
                <a:cs typeface="Arial"/>
              </a:rPr>
              <a:t>ve  </a:t>
            </a:r>
            <a:r>
              <a:rPr sz="3000" spc="-130" dirty="0">
                <a:latin typeface="Arial"/>
                <a:cs typeface="Arial"/>
              </a:rPr>
              <a:t>mantıksal (karşılaştırma) </a:t>
            </a:r>
            <a:r>
              <a:rPr sz="3000" spc="-75" dirty="0">
                <a:latin typeface="Arial"/>
                <a:cs typeface="Arial"/>
              </a:rPr>
              <a:t>işlemlerini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gerçekleştirir.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6</a:t>
            </a:fld>
            <a:endParaRPr spc="-7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563704"/>
            <a:ext cx="5191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5" dirty="0">
                <a:latin typeface="Arial"/>
                <a:cs typeface="Arial"/>
              </a:rPr>
              <a:t>Ana </a:t>
            </a:r>
            <a:r>
              <a:rPr sz="3600" b="1" spc="-245" dirty="0">
                <a:latin typeface="Arial"/>
                <a:cs typeface="Arial"/>
              </a:rPr>
              <a:t>Bellek </a:t>
            </a:r>
            <a:r>
              <a:rPr sz="3600" spc="-85" dirty="0"/>
              <a:t>(Main</a:t>
            </a:r>
            <a:r>
              <a:rPr sz="3600" spc="-120" dirty="0"/>
              <a:t> </a:t>
            </a:r>
            <a:r>
              <a:rPr sz="3600" spc="-75" dirty="0"/>
              <a:t>Memory):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7</a:t>
            </a:fld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402743" y="1783842"/>
            <a:ext cx="80854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latin typeface="Arial"/>
                <a:cs typeface="Arial"/>
              </a:rPr>
              <a:t>RAM </a:t>
            </a:r>
            <a:r>
              <a:rPr sz="2800" spc="-114" dirty="0">
                <a:latin typeface="Arial"/>
                <a:cs typeface="Arial"/>
              </a:rPr>
              <a:t>olarak </a:t>
            </a:r>
            <a:r>
              <a:rPr sz="2800" spc="-160" dirty="0">
                <a:latin typeface="Arial"/>
                <a:cs typeface="Arial"/>
              </a:rPr>
              <a:t>da </a:t>
            </a:r>
            <a:r>
              <a:rPr sz="2800" spc="-105" dirty="0">
                <a:latin typeface="Arial"/>
                <a:cs typeface="Arial"/>
              </a:rPr>
              <a:t>adlandırılan, </a:t>
            </a:r>
            <a:r>
              <a:rPr sz="2800" spc="-110" dirty="0">
                <a:latin typeface="Arial"/>
                <a:cs typeface="Arial"/>
              </a:rPr>
              <a:t>programdaki </a:t>
            </a:r>
            <a:r>
              <a:rPr sz="2800" spc="-75" dirty="0">
                <a:latin typeface="Arial"/>
                <a:cs typeface="Arial"/>
              </a:rPr>
              <a:t>komutları </a:t>
            </a:r>
            <a:r>
              <a:rPr sz="2800" spc="-170" dirty="0">
                <a:latin typeface="Arial"/>
                <a:cs typeface="Arial"/>
              </a:rPr>
              <a:t>ve  </a:t>
            </a:r>
            <a:r>
              <a:rPr sz="2800" spc="-114" dirty="0">
                <a:latin typeface="Arial"/>
                <a:cs typeface="Arial"/>
              </a:rPr>
              <a:t>program </a:t>
            </a:r>
            <a:r>
              <a:rPr sz="2800" spc="-95" dirty="0">
                <a:latin typeface="Arial"/>
                <a:cs typeface="Arial"/>
              </a:rPr>
              <a:t>tarafından </a:t>
            </a:r>
            <a:r>
              <a:rPr sz="2800" spc="-100" dirty="0">
                <a:latin typeface="Arial"/>
                <a:cs typeface="Arial"/>
              </a:rPr>
              <a:t>kullanılan </a:t>
            </a:r>
            <a:r>
              <a:rPr sz="2800" spc="-50" dirty="0">
                <a:latin typeface="Arial"/>
                <a:cs typeface="Arial"/>
              </a:rPr>
              <a:t>verileri </a:t>
            </a:r>
            <a:r>
              <a:rPr sz="2800" spc="-155" dirty="0">
                <a:latin typeface="Arial"/>
                <a:cs typeface="Arial"/>
              </a:rPr>
              <a:t>saklamakla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görevli  </a:t>
            </a:r>
            <a:r>
              <a:rPr sz="2800" spc="-60" dirty="0">
                <a:latin typeface="Arial"/>
                <a:cs typeface="Arial"/>
              </a:rPr>
              <a:t>birimdir. </a:t>
            </a:r>
            <a:r>
              <a:rPr sz="2800" spc="-190" dirty="0">
                <a:latin typeface="Arial"/>
                <a:cs typeface="Arial"/>
              </a:rPr>
              <a:t>Ana </a:t>
            </a:r>
            <a:r>
              <a:rPr sz="2800" spc="-90" dirty="0">
                <a:latin typeface="Arial"/>
                <a:cs typeface="Arial"/>
              </a:rPr>
              <a:t>bellek, </a:t>
            </a:r>
            <a:r>
              <a:rPr sz="2800" spc="-140" dirty="0">
                <a:latin typeface="Arial"/>
                <a:cs typeface="Arial"/>
              </a:rPr>
              <a:t>geçici </a:t>
            </a:r>
            <a:r>
              <a:rPr sz="2800" spc="-50" dirty="0">
                <a:latin typeface="Arial"/>
                <a:cs typeface="Arial"/>
              </a:rPr>
              <a:t>verileri </a:t>
            </a:r>
            <a:r>
              <a:rPr sz="2800" spc="-170" dirty="0">
                <a:latin typeface="Arial"/>
                <a:cs typeface="Arial"/>
              </a:rPr>
              <a:t>saklamak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için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800" spc="-80" dirty="0">
                <a:latin typeface="Arial"/>
                <a:cs typeface="Arial"/>
              </a:rPr>
              <a:t>kullanılır </a:t>
            </a:r>
            <a:r>
              <a:rPr sz="2800" spc="-170" dirty="0">
                <a:latin typeface="Arial"/>
                <a:cs typeface="Arial"/>
              </a:rPr>
              <a:t>ve </a:t>
            </a:r>
            <a:r>
              <a:rPr sz="2800" spc="-125" dirty="0">
                <a:latin typeface="Arial"/>
                <a:cs typeface="Arial"/>
              </a:rPr>
              <a:t>bilgisayar kapatıldığında </a:t>
            </a:r>
            <a:r>
              <a:rPr sz="2800" spc="-10" dirty="0">
                <a:latin typeface="Arial"/>
                <a:cs typeface="Arial"/>
              </a:rPr>
              <a:t>tüm </a:t>
            </a:r>
            <a:r>
              <a:rPr sz="2800" spc="-80" dirty="0">
                <a:latin typeface="Arial"/>
                <a:cs typeface="Arial"/>
              </a:rPr>
              <a:t>içeriği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silinir.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8" y="673431"/>
            <a:ext cx="6443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0" dirty="0">
                <a:latin typeface="Trebuchet MS"/>
                <a:cs typeface="Trebuchet MS"/>
              </a:rPr>
              <a:t>İkincil </a:t>
            </a:r>
            <a:r>
              <a:rPr sz="3600" b="1" spc="-210" dirty="0">
                <a:latin typeface="Trebuchet MS"/>
                <a:cs typeface="Trebuchet MS"/>
              </a:rPr>
              <a:t>Bellek </a:t>
            </a:r>
            <a:r>
              <a:rPr sz="3600" b="1" spc="-204" dirty="0">
                <a:latin typeface="Trebuchet MS"/>
                <a:cs typeface="Trebuchet MS"/>
              </a:rPr>
              <a:t>(Secondary</a:t>
            </a:r>
            <a:r>
              <a:rPr sz="3600" b="1" spc="-400" dirty="0">
                <a:latin typeface="Trebuchet MS"/>
                <a:cs typeface="Trebuchet MS"/>
              </a:rPr>
              <a:t> </a:t>
            </a:r>
            <a:r>
              <a:rPr sz="3600" b="1" spc="-210" dirty="0">
                <a:latin typeface="Trebuchet MS"/>
                <a:cs typeface="Trebuchet MS"/>
              </a:rPr>
              <a:t>Storage):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1" y="1423544"/>
            <a:ext cx="7306259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latin typeface="Arial"/>
                <a:cs typeface="Arial"/>
              </a:rPr>
              <a:t>Uzun </a:t>
            </a:r>
            <a:r>
              <a:rPr sz="2800" spc="-90" dirty="0">
                <a:latin typeface="Arial"/>
                <a:cs typeface="Arial"/>
              </a:rPr>
              <a:t>süreli </a:t>
            </a:r>
            <a:r>
              <a:rPr sz="2800" spc="-50" dirty="0">
                <a:latin typeface="Arial"/>
                <a:cs typeface="Arial"/>
              </a:rPr>
              <a:t>verileri </a:t>
            </a:r>
            <a:r>
              <a:rPr sz="2800" spc="-40" dirty="0">
                <a:latin typeface="Arial"/>
                <a:cs typeface="Arial"/>
              </a:rPr>
              <a:t>tutmak </a:t>
            </a:r>
            <a:r>
              <a:rPr sz="2800" spc="-70" dirty="0">
                <a:latin typeface="Arial"/>
                <a:cs typeface="Arial"/>
              </a:rPr>
              <a:t>için </a:t>
            </a:r>
            <a:r>
              <a:rPr sz="2800" spc="-100" dirty="0">
                <a:latin typeface="Arial"/>
                <a:cs typeface="Arial"/>
              </a:rPr>
              <a:t>kullanılan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bellek  </a:t>
            </a:r>
            <a:r>
              <a:rPr sz="2800" spc="-65" dirty="0">
                <a:latin typeface="Arial"/>
                <a:cs typeface="Arial"/>
              </a:rPr>
              <a:t>türüdür. </a:t>
            </a:r>
            <a:r>
              <a:rPr sz="2800" spc="-150" dirty="0">
                <a:latin typeface="Arial"/>
                <a:cs typeface="Arial"/>
              </a:rPr>
              <a:t>Bilgisayar </a:t>
            </a:r>
            <a:r>
              <a:rPr sz="2800" spc="-190" dirty="0">
                <a:latin typeface="Arial"/>
                <a:cs typeface="Arial"/>
              </a:rPr>
              <a:t>kapansa </a:t>
            </a:r>
            <a:r>
              <a:rPr sz="2800" spc="-60" dirty="0">
                <a:latin typeface="Arial"/>
                <a:cs typeface="Arial"/>
              </a:rPr>
              <a:t>bile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kaybolmasını</a:t>
            </a:r>
            <a:endParaRPr sz="2800">
              <a:latin typeface="Arial"/>
              <a:cs typeface="Arial"/>
            </a:endParaRPr>
          </a:p>
          <a:p>
            <a:pPr marL="12700" marR="20955" algn="just">
              <a:lnSpc>
                <a:spcPct val="100000"/>
              </a:lnSpc>
              <a:tabLst>
                <a:tab pos="5971540" algn="l"/>
              </a:tabLst>
            </a:pPr>
            <a:r>
              <a:rPr sz="2800" spc="-105" dirty="0">
                <a:latin typeface="Arial"/>
                <a:cs typeface="Arial"/>
              </a:rPr>
              <a:t>istemediğimiz </a:t>
            </a:r>
            <a:r>
              <a:rPr sz="2800" spc="-10" dirty="0">
                <a:latin typeface="Arial"/>
                <a:cs typeface="Arial"/>
              </a:rPr>
              <a:t>tüm </a:t>
            </a:r>
            <a:r>
              <a:rPr sz="2800" spc="-45" dirty="0">
                <a:latin typeface="Arial"/>
                <a:cs typeface="Arial"/>
              </a:rPr>
              <a:t>bilgileri </a:t>
            </a:r>
            <a:r>
              <a:rPr sz="2800" spc="-55" dirty="0">
                <a:latin typeface="Arial"/>
                <a:cs typeface="Arial"/>
              </a:rPr>
              <a:t>ikincil </a:t>
            </a:r>
            <a:r>
              <a:rPr sz="2800" spc="-75" dirty="0">
                <a:latin typeface="Arial"/>
                <a:cs typeface="Arial"/>
              </a:rPr>
              <a:t>bellekte  </a:t>
            </a:r>
            <a:r>
              <a:rPr sz="2800" spc="-175" dirty="0">
                <a:latin typeface="Arial"/>
                <a:cs typeface="Arial"/>
              </a:rPr>
              <a:t>saklamamız </a:t>
            </a:r>
            <a:r>
              <a:rPr sz="2800" spc="-130" dirty="0">
                <a:latin typeface="Arial"/>
                <a:cs typeface="Arial"/>
              </a:rPr>
              <a:t>gerekir</a:t>
            </a:r>
            <a:r>
              <a:rPr sz="2800" spc="-130">
                <a:latin typeface="Arial"/>
                <a:cs typeface="Arial"/>
              </a:rPr>
              <a:t>. 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4365627"/>
            <a:ext cx="1008062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20" y="4252368"/>
            <a:ext cx="1856231" cy="925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7925" y="4089694"/>
            <a:ext cx="424815" cy="1125220"/>
          </a:xfrm>
          <a:custGeom>
            <a:avLst/>
            <a:gdLst/>
            <a:ahLst/>
            <a:cxnLst/>
            <a:rect l="l" t="t" r="r" b="b"/>
            <a:pathLst>
              <a:path w="424814" h="1125220">
                <a:moveTo>
                  <a:pt x="0" y="1125004"/>
                </a:moveTo>
                <a:lnTo>
                  <a:pt x="424224" y="1125004"/>
                </a:lnTo>
                <a:lnTo>
                  <a:pt x="424224" y="0"/>
                </a:lnTo>
                <a:lnTo>
                  <a:pt x="0" y="0"/>
                </a:lnTo>
                <a:lnTo>
                  <a:pt x="0" y="1125004"/>
                </a:lnTo>
                <a:close/>
              </a:path>
            </a:pathLst>
          </a:custGeom>
          <a:solidFill>
            <a:srgbClr val="C4B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5442" y="4089679"/>
            <a:ext cx="1062990" cy="153035"/>
          </a:xfrm>
          <a:custGeom>
            <a:avLst/>
            <a:gdLst/>
            <a:ahLst/>
            <a:cxnLst/>
            <a:rect l="l" t="t" r="r" b="b"/>
            <a:pathLst>
              <a:path w="1062989" h="153035">
                <a:moveTo>
                  <a:pt x="1062877" y="0"/>
                </a:moveTo>
                <a:lnTo>
                  <a:pt x="303900" y="0"/>
                </a:lnTo>
                <a:lnTo>
                  <a:pt x="0" y="152742"/>
                </a:lnTo>
                <a:lnTo>
                  <a:pt x="757430" y="152742"/>
                </a:lnTo>
                <a:lnTo>
                  <a:pt x="1062877" y="0"/>
                </a:lnTo>
                <a:close/>
              </a:path>
            </a:pathLst>
          </a:custGeom>
          <a:solidFill>
            <a:srgbClr val="B3C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7676" y="4220315"/>
            <a:ext cx="839469" cy="994410"/>
          </a:xfrm>
          <a:custGeom>
            <a:avLst/>
            <a:gdLst/>
            <a:ahLst/>
            <a:cxnLst/>
            <a:rect l="l" t="t" r="r" b="b"/>
            <a:pathLst>
              <a:path w="839470" h="994410">
                <a:moveTo>
                  <a:pt x="772858" y="993619"/>
                </a:moveTo>
                <a:lnTo>
                  <a:pt x="64791" y="993619"/>
                </a:lnTo>
                <a:lnTo>
                  <a:pt x="67875" y="994382"/>
                </a:lnTo>
                <a:lnTo>
                  <a:pt x="769773" y="994382"/>
                </a:lnTo>
                <a:lnTo>
                  <a:pt x="772858" y="993619"/>
                </a:lnTo>
                <a:close/>
              </a:path>
              <a:path w="839470" h="994410">
                <a:moveTo>
                  <a:pt x="789824" y="992091"/>
                </a:moveTo>
                <a:lnTo>
                  <a:pt x="47822" y="992091"/>
                </a:lnTo>
                <a:lnTo>
                  <a:pt x="53991" y="993619"/>
                </a:lnTo>
                <a:lnTo>
                  <a:pt x="783655" y="993619"/>
                </a:lnTo>
                <a:lnTo>
                  <a:pt x="789824" y="992091"/>
                </a:lnTo>
                <a:close/>
              </a:path>
              <a:path w="839470" h="994410">
                <a:moveTo>
                  <a:pt x="795994" y="2306"/>
                </a:moveTo>
                <a:lnTo>
                  <a:pt x="41651" y="2306"/>
                </a:lnTo>
                <a:lnTo>
                  <a:pt x="37022" y="3011"/>
                </a:lnTo>
                <a:lnTo>
                  <a:pt x="30853" y="4548"/>
                </a:lnTo>
                <a:lnTo>
                  <a:pt x="29309" y="6086"/>
                </a:lnTo>
                <a:lnTo>
                  <a:pt x="23139" y="7624"/>
                </a:lnTo>
                <a:lnTo>
                  <a:pt x="21597" y="9162"/>
                </a:lnTo>
                <a:lnTo>
                  <a:pt x="18511" y="9930"/>
                </a:lnTo>
                <a:lnTo>
                  <a:pt x="16968" y="11468"/>
                </a:lnTo>
                <a:lnTo>
                  <a:pt x="13884" y="12173"/>
                </a:lnTo>
                <a:lnTo>
                  <a:pt x="10798" y="15248"/>
                </a:lnTo>
                <a:lnTo>
                  <a:pt x="7713" y="16786"/>
                </a:lnTo>
                <a:lnTo>
                  <a:pt x="3085" y="21399"/>
                </a:lnTo>
                <a:lnTo>
                  <a:pt x="1542" y="22872"/>
                </a:lnTo>
                <a:lnTo>
                  <a:pt x="1542" y="24410"/>
                </a:lnTo>
                <a:lnTo>
                  <a:pt x="0" y="25948"/>
                </a:lnTo>
                <a:lnTo>
                  <a:pt x="0" y="967651"/>
                </a:lnTo>
                <a:lnTo>
                  <a:pt x="1542" y="969179"/>
                </a:lnTo>
                <a:lnTo>
                  <a:pt x="1542" y="971470"/>
                </a:lnTo>
                <a:lnTo>
                  <a:pt x="7713" y="977580"/>
                </a:lnTo>
                <a:lnTo>
                  <a:pt x="10798" y="978344"/>
                </a:lnTo>
                <a:lnTo>
                  <a:pt x="13884" y="981399"/>
                </a:lnTo>
                <a:lnTo>
                  <a:pt x="16968" y="982927"/>
                </a:lnTo>
                <a:lnTo>
                  <a:pt x="18511" y="984454"/>
                </a:lnTo>
                <a:lnTo>
                  <a:pt x="21597" y="985218"/>
                </a:lnTo>
                <a:lnTo>
                  <a:pt x="26224" y="987509"/>
                </a:lnTo>
                <a:lnTo>
                  <a:pt x="29309" y="988273"/>
                </a:lnTo>
                <a:lnTo>
                  <a:pt x="30853" y="989036"/>
                </a:lnTo>
                <a:lnTo>
                  <a:pt x="37022" y="990564"/>
                </a:lnTo>
                <a:lnTo>
                  <a:pt x="41651" y="991327"/>
                </a:lnTo>
                <a:lnTo>
                  <a:pt x="44736" y="992091"/>
                </a:lnTo>
                <a:lnTo>
                  <a:pt x="792909" y="992091"/>
                </a:lnTo>
                <a:lnTo>
                  <a:pt x="811431" y="987509"/>
                </a:lnTo>
                <a:lnTo>
                  <a:pt x="816058" y="985218"/>
                </a:lnTo>
                <a:lnTo>
                  <a:pt x="819143" y="984454"/>
                </a:lnTo>
                <a:lnTo>
                  <a:pt x="822228" y="981399"/>
                </a:lnTo>
                <a:lnTo>
                  <a:pt x="825313" y="979871"/>
                </a:lnTo>
                <a:lnTo>
                  <a:pt x="826855" y="978344"/>
                </a:lnTo>
                <a:lnTo>
                  <a:pt x="828397" y="977580"/>
                </a:lnTo>
                <a:lnTo>
                  <a:pt x="831482" y="974525"/>
                </a:lnTo>
                <a:lnTo>
                  <a:pt x="834567" y="972998"/>
                </a:lnTo>
                <a:lnTo>
                  <a:pt x="834567" y="971470"/>
                </a:lnTo>
                <a:lnTo>
                  <a:pt x="836109" y="969179"/>
                </a:lnTo>
                <a:lnTo>
                  <a:pt x="836109" y="967651"/>
                </a:lnTo>
                <a:lnTo>
                  <a:pt x="837652" y="966124"/>
                </a:lnTo>
                <a:lnTo>
                  <a:pt x="837652" y="964596"/>
                </a:lnTo>
                <a:lnTo>
                  <a:pt x="839194" y="962305"/>
                </a:lnTo>
                <a:lnTo>
                  <a:pt x="839194" y="31266"/>
                </a:lnTo>
                <a:lnTo>
                  <a:pt x="837652" y="29792"/>
                </a:lnTo>
                <a:lnTo>
                  <a:pt x="837652" y="27486"/>
                </a:lnTo>
                <a:lnTo>
                  <a:pt x="836109" y="25948"/>
                </a:lnTo>
                <a:lnTo>
                  <a:pt x="836109" y="24410"/>
                </a:lnTo>
                <a:lnTo>
                  <a:pt x="834567" y="22872"/>
                </a:lnTo>
                <a:lnTo>
                  <a:pt x="834567" y="21399"/>
                </a:lnTo>
                <a:lnTo>
                  <a:pt x="831482" y="19861"/>
                </a:lnTo>
                <a:lnTo>
                  <a:pt x="825313" y="13710"/>
                </a:lnTo>
                <a:lnTo>
                  <a:pt x="822228" y="12173"/>
                </a:lnTo>
                <a:lnTo>
                  <a:pt x="820685" y="11468"/>
                </a:lnTo>
                <a:lnTo>
                  <a:pt x="819143" y="9930"/>
                </a:lnTo>
                <a:lnTo>
                  <a:pt x="816058" y="9162"/>
                </a:lnTo>
                <a:lnTo>
                  <a:pt x="814516" y="7624"/>
                </a:lnTo>
                <a:lnTo>
                  <a:pt x="808346" y="6086"/>
                </a:lnTo>
                <a:lnTo>
                  <a:pt x="805261" y="4548"/>
                </a:lnTo>
                <a:lnTo>
                  <a:pt x="799079" y="3011"/>
                </a:lnTo>
                <a:lnTo>
                  <a:pt x="795994" y="2306"/>
                </a:lnTo>
                <a:close/>
              </a:path>
              <a:path w="839470" h="994410">
                <a:moveTo>
                  <a:pt x="786740" y="768"/>
                </a:moveTo>
                <a:lnTo>
                  <a:pt x="50906" y="768"/>
                </a:lnTo>
                <a:lnTo>
                  <a:pt x="44736" y="2306"/>
                </a:lnTo>
                <a:lnTo>
                  <a:pt x="792909" y="2306"/>
                </a:lnTo>
                <a:lnTo>
                  <a:pt x="786740" y="768"/>
                </a:lnTo>
                <a:close/>
              </a:path>
              <a:path w="839470" h="994410">
                <a:moveTo>
                  <a:pt x="779028" y="0"/>
                </a:moveTo>
                <a:lnTo>
                  <a:pt x="57077" y="0"/>
                </a:lnTo>
                <a:lnTo>
                  <a:pt x="53991" y="768"/>
                </a:lnTo>
                <a:lnTo>
                  <a:pt x="783655" y="768"/>
                </a:lnTo>
                <a:lnTo>
                  <a:pt x="779028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4697" y="4245529"/>
            <a:ext cx="759460" cy="937894"/>
          </a:xfrm>
          <a:custGeom>
            <a:avLst/>
            <a:gdLst/>
            <a:ahLst/>
            <a:cxnLst/>
            <a:rect l="l" t="t" r="r" b="b"/>
            <a:pathLst>
              <a:path w="759460" h="937895">
                <a:moveTo>
                  <a:pt x="0" y="937855"/>
                </a:moveTo>
                <a:lnTo>
                  <a:pt x="758976" y="937855"/>
                </a:lnTo>
                <a:lnTo>
                  <a:pt x="758976" y="0"/>
                </a:lnTo>
                <a:lnTo>
                  <a:pt x="0" y="0"/>
                </a:lnTo>
                <a:lnTo>
                  <a:pt x="0" y="937855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7347" y="4660982"/>
            <a:ext cx="46355" cy="500380"/>
          </a:xfrm>
          <a:custGeom>
            <a:avLst/>
            <a:gdLst/>
            <a:ahLst/>
            <a:cxnLst/>
            <a:rect l="l" t="t" r="r" b="b"/>
            <a:pathLst>
              <a:path w="46354" h="500379">
                <a:moveTo>
                  <a:pt x="0" y="500251"/>
                </a:moveTo>
                <a:lnTo>
                  <a:pt x="46271" y="500251"/>
                </a:lnTo>
                <a:lnTo>
                  <a:pt x="46271" y="0"/>
                </a:lnTo>
                <a:lnTo>
                  <a:pt x="0" y="0"/>
                </a:lnTo>
                <a:lnTo>
                  <a:pt x="0" y="500251"/>
                </a:lnTo>
                <a:close/>
              </a:path>
            </a:pathLst>
          </a:custGeom>
          <a:solidFill>
            <a:srgbClr val="F7F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1062" y="4660984"/>
            <a:ext cx="46355" cy="499109"/>
          </a:xfrm>
          <a:custGeom>
            <a:avLst/>
            <a:gdLst/>
            <a:ahLst/>
            <a:cxnLst/>
            <a:rect l="l" t="t" r="r" b="b"/>
            <a:pathLst>
              <a:path w="46354" h="499110">
                <a:moveTo>
                  <a:pt x="0" y="498726"/>
                </a:moveTo>
                <a:lnTo>
                  <a:pt x="46284" y="498726"/>
                </a:lnTo>
                <a:lnTo>
                  <a:pt x="46284" y="0"/>
                </a:lnTo>
                <a:lnTo>
                  <a:pt x="0" y="0"/>
                </a:lnTo>
                <a:lnTo>
                  <a:pt x="0" y="498726"/>
                </a:lnTo>
                <a:close/>
              </a:path>
            </a:pathLst>
          </a:custGeom>
          <a:solidFill>
            <a:srgbClr val="EC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4457" y="4660984"/>
            <a:ext cx="1905" cy="499109"/>
          </a:xfrm>
          <a:custGeom>
            <a:avLst/>
            <a:gdLst/>
            <a:ahLst/>
            <a:cxnLst/>
            <a:rect l="l" t="t" r="r" b="b"/>
            <a:pathLst>
              <a:path w="1904" h="499110">
                <a:moveTo>
                  <a:pt x="0" y="498726"/>
                </a:moveTo>
                <a:lnTo>
                  <a:pt x="1542" y="498726"/>
                </a:lnTo>
                <a:lnTo>
                  <a:pt x="1542" y="0"/>
                </a:lnTo>
                <a:lnTo>
                  <a:pt x="0" y="0"/>
                </a:lnTo>
                <a:lnTo>
                  <a:pt x="0" y="498726"/>
                </a:lnTo>
                <a:close/>
              </a:path>
            </a:pathLst>
          </a:custGeom>
          <a:solidFill>
            <a:srgbClr val="EC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3239" y="4660982"/>
            <a:ext cx="48260" cy="496570"/>
          </a:xfrm>
          <a:custGeom>
            <a:avLst/>
            <a:gdLst/>
            <a:ahLst/>
            <a:cxnLst/>
            <a:rect l="l" t="t" r="r" b="b"/>
            <a:pathLst>
              <a:path w="48260" h="496570">
                <a:moveTo>
                  <a:pt x="0" y="496433"/>
                </a:moveTo>
                <a:lnTo>
                  <a:pt x="47822" y="496433"/>
                </a:lnTo>
                <a:lnTo>
                  <a:pt x="47822" y="0"/>
                </a:lnTo>
                <a:lnTo>
                  <a:pt x="0" y="0"/>
                </a:lnTo>
                <a:lnTo>
                  <a:pt x="0" y="496433"/>
                </a:lnTo>
                <a:close/>
              </a:path>
            </a:pathLst>
          </a:custGeom>
          <a:solidFill>
            <a:srgbClr val="DED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76960" y="4661746"/>
            <a:ext cx="46355" cy="494665"/>
          </a:xfrm>
          <a:custGeom>
            <a:avLst/>
            <a:gdLst/>
            <a:ahLst/>
            <a:cxnLst/>
            <a:rect l="l" t="t" r="r" b="b"/>
            <a:pathLst>
              <a:path w="46354" h="494664">
                <a:moveTo>
                  <a:pt x="0" y="494145"/>
                </a:moveTo>
                <a:lnTo>
                  <a:pt x="46279" y="494145"/>
                </a:lnTo>
                <a:lnTo>
                  <a:pt x="46279" y="0"/>
                </a:lnTo>
                <a:lnTo>
                  <a:pt x="0" y="0"/>
                </a:lnTo>
                <a:lnTo>
                  <a:pt x="0" y="494145"/>
                </a:lnTo>
                <a:close/>
              </a:path>
            </a:pathLst>
          </a:custGeom>
          <a:solidFill>
            <a:srgbClr val="D1C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5998" y="4661746"/>
            <a:ext cx="71120" cy="492125"/>
          </a:xfrm>
          <a:custGeom>
            <a:avLst/>
            <a:gdLst/>
            <a:ahLst/>
            <a:cxnLst/>
            <a:rect l="l" t="t" r="r" b="b"/>
            <a:pathLst>
              <a:path w="71120" h="492125">
                <a:moveTo>
                  <a:pt x="0" y="491852"/>
                </a:moveTo>
                <a:lnTo>
                  <a:pt x="70960" y="491852"/>
                </a:lnTo>
                <a:lnTo>
                  <a:pt x="70960" y="0"/>
                </a:lnTo>
                <a:lnTo>
                  <a:pt x="0" y="0"/>
                </a:lnTo>
                <a:lnTo>
                  <a:pt x="0" y="491852"/>
                </a:lnTo>
                <a:close/>
              </a:path>
            </a:pathLst>
          </a:custGeom>
          <a:solidFill>
            <a:srgbClr val="C4B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5999" y="4661746"/>
            <a:ext cx="23495" cy="490855"/>
          </a:xfrm>
          <a:custGeom>
            <a:avLst/>
            <a:gdLst/>
            <a:ahLst/>
            <a:cxnLst/>
            <a:rect l="l" t="t" r="r" b="b"/>
            <a:pathLst>
              <a:path w="23495" h="490854">
                <a:moveTo>
                  <a:pt x="0" y="490327"/>
                </a:moveTo>
                <a:lnTo>
                  <a:pt x="23139" y="490327"/>
                </a:lnTo>
                <a:lnTo>
                  <a:pt x="23139" y="0"/>
                </a:lnTo>
                <a:lnTo>
                  <a:pt x="0" y="0"/>
                </a:lnTo>
                <a:lnTo>
                  <a:pt x="0" y="490327"/>
                </a:lnTo>
                <a:close/>
              </a:path>
            </a:pathLst>
          </a:custGeom>
          <a:solidFill>
            <a:srgbClr val="B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1372" y="4660984"/>
            <a:ext cx="267335" cy="28575"/>
          </a:xfrm>
          <a:custGeom>
            <a:avLst/>
            <a:gdLst/>
            <a:ahLst/>
            <a:cxnLst/>
            <a:rect l="l" t="t" r="r" b="b"/>
            <a:pathLst>
              <a:path w="267335" h="28575">
                <a:moveTo>
                  <a:pt x="155808" y="27492"/>
                </a:moveTo>
                <a:lnTo>
                  <a:pt x="109523" y="27492"/>
                </a:lnTo>
                <a:lnTo>
                  <a:pt x="112608" y="28261"/>
                </a:lnTo>
                <a:lnTo>
                  <a:pt x="152723" y="28261"/>
                </a:lnTo>
                <a:lnTo>
                  <a:pt x="155808" y="27492"/>
                </a:lnTo>
                <a:close/>
              </a:path>
              <a:path w="267335" h="28575">
                <a:moveTo>
                  <a:pt x="169689" y="26729"/>
                </a:moveTo>
                <a:lnTo>
                  <a:pt x="95641" y="26729"/>
                </a:lnTo>
                <a:lnTo>
                  <a:pt x="100268" y="27492"/>
                </a:lnTo>
                <a:lnTo>
                  <a:pt x="165062" y="27492"/>
                </a:lnTo>
                <a:lnTo>
                  <a:pt x="169689" y="26729"/>
                </a:lnTo>
                <a:close/>
              </a:path>
              <a:path w="267335" h="28575">
                <a:moveTo>
                  <a:pt x="180486" y="25967"/>
                </a:moveTo>
                <a:lnTo>
                  <a:pt x="84844" y="25967"/>
                </a:lnTo>
                <a:lnTo>
                  <a:pt x="87929" y="26729"/>
                </a:lnTo>
                <a:lnTo>
                  <a:pt x="178944" y="26729"/>
                </a:lnTo>
                <a:lnTo>
                  <a:pt x="180486" y="25967"/>
                </a:lnTo>
                <a:close/>
              </a:path>
              <a:path w="267335" h="28575">
                <a:moveTo>
                  <a:pt x="189740" y="25205"/>
                </a:moveTo>
                <a:lnTo>
                  <a:pt x="75590" y="25205"/>
                </a:lnTo>
                <a:lnTo>
                  <a:pt x="78675" y="25967"/>
                </a:lnTo>
                <a:lnTo>
                  <a:pt x="186656" y="25967"/>
                </a:lnTo>
                <a:lnTo>
                  <a:pt x="189740" y="25205"/>
                </a:lnTo>
                <a:close/>
              </a:path>
              <a:path w="267335" h="28575">
                <a:moveTo>
                  <a:pt x="198995" y="24436"/>
                </a:moveTo>
                <a:lnTo>
                  <a:pt x="66336" y="24436"/>
                </a:lnTo>
                <a:lnTo>
                  <a:pt x="69420" y="25205"/>
                </a:lnTo>
                <a:lnTo>
                  <a:pt x="195910" y="25205"/>
                </a:lnTo>
                <a:lnTo>
                  <a:pt x="198995" y="24436"/>
                </a:lnTo>
                <a:close/>
              </a:path>
              <a:path w="267335" h="28575">
                <a:moveTo>
                  <a:pt x="203635" y="23673"/>
                </a:moveTo>
                <a:lnTo>
                  <a:pt x="61708" y="23673"/>
                </a:lnTo>
                <a:lnTo>
                  <a:pt x="64793" y="24436"/>
                </a:lnTo>
                <a:lnTo>
                  <a:pt x="202080" y="24436"/>
                </a:lnTo>
                <a:lnTo>
                  <a:pt x="203635" y="23673"/>
                </a:lnTo>
                <a:close/>
              </a:path>
              <a:path w="267335" h="28575">
                <a:moveTo>
                  <a:pt x="209805" y="22911"/>
                </a:moveTo>
                <a:lnTo>
                  <a:pt x="55539" y="22911"/>
                </a:lnTo>
                <a:lnTo>
                  <a:pt x="58624" y="23673"/>
                </a:lnTo>
                <a:lnTo>
                  <a:pt x="206720" y="23673"/>
                </a:lnTo>
                <a:lnTo>
                  <a:pt x="209805" y="22911"/>
                </a:lnTo>
                <a:close/>
              </a:path>
              <a:path w="267335" h="28575">
                <a:moveTo>
                  <a:pt x="217517" y="22148"/>
                </a:moveTo>
                <a:lnTo>
                  <a:pt x="49369" y="22148"/>
                </a:lnTo>
                <a:lnTo>
                  <a:pt x="50912" y="22911"/>
                </a:lnTo>
                <a:lnTo>
                  <a:pt x="214432" y="22911"/>
                </a:lnTo>
                <a:lnTo>
                  <a:pt x="217517" y="22148"/>
                </a:lnTo>
                <a:close/>
              </a:path>
              <a:path w="267335" h="28575">
                <a:moveTo>
                  <a:pt x="222144" y="21386"/>
                </a:moveTo>
                <a:lnTo>
                  <a:pt x="43200" y="21386"/>
                </a:lnTo>
                <a:lnTo>
                  <a:pt x="46284" y="22148"/>
                </a:lnTo>
                <a:lnTo>
                  <a:pt x="219059" y="22148"/>
                </a:lnTo>
                <a:lnTo>
                  <a:pt x="222144" y="21386"/>
                </a:lnTo>
                <a:close/>
              </a:path>
              <a:path w="267335" h="28575">
                <a:moveTo>
                  <a:pt x="228313" y="19855"/>
                </a:moveTo>
                <a:lnTo>
                  <a:pt x="37030" y="19855"/>
                </a:lnTo>
                <a:lnTo>
                  <a:pt x="40115" y="20617"/>
                </a:lnTo>
                <a:lnTo>
                  <a:pt x="41657" y="21386"/>
                </a:lnTo>
                <a:lnTo>
                  <a:pt x="225229" y="21386"/>
                </a:lnTo>
                <a:lnTo>
                  <a:pt x="228313" y="19855"/>
                </a:lnTo>
                <a:close/>
              </a:path>
              <a:path w="267335" h="28575">
                <a:moveTo>
                  <a:pt x="232941" y="19092"/>
                </a:moveTo>
                <a:lnTo>
                  <a:pt x="32390" y="19092"/>
                </a:lnTo>
                <a:lnTo>
                  <a:pt x="35488" y="19855"/>
                </a:lnTo>
                <a:lnTo>
                  <a:pt x="231398" y="19855"/>
                </a:lnTo>
                <a:lnTo>
                  <a:pt x="232941" y="19092"/>
                </a:lnTo>
                <a:close/>
              </a:path>
              <a:path w="267335" h="28575">
                <a:moveTo>
                  <a:pt x="265331" y="0"/>
                </a:moveTo>
                <a:lnTo>
                  <a:pt x="0" y="0"/>
                </a:lnTo>
                <a:lnTo>
                  <a:pt x="0" y="3818"/>
                </a:lnTo>
                <a:lnTo>
                  <a:pt x="1542" y="5343"/>
                </a:lnTo>
                <a:lnTo>
                  <a:pt x="1542" y="6112"/>
                </a:lnTo>
                <a:lnTo>
                  <a:pt x="4627" y="9162"/>
                </a:lnTo>
                <a:lnTo>
                  <a:pt x="6169" y="9930"/>
                </a:lnTo>
                <a:lnTo>
                  <a:pt x="7711" y="11455"/>
                </a:lnTo>
                <a:lnTo>
                  <a:pt x="12339" y="13749"/>
                </a:lnTo>
                <a:lnTo>
                  <a:pt x="16966" y="14511"/>
                </a:lnTo>
                <a:lnTo>
                  <a:pt x="20051" y="16036"/>
                </a:lnTo>
                <a:lnTo>
                  <a:pt x="23135" y="16799"/>
                </a:lnTo>
                <a:lnTo>
                  <a:pt x="24678" y="17567"/>
                </a:lnTo>
                <a:lnTo>
                  <a:pt x="26220" y="17567"/>
                </a:lnTo>
                <a:lnTo>
                  <a:pt x="29305" y="18330"/>
                </a:lnTo>
                <a:lnTo>
                  <a:pt x="30847" y="19092"/>
                </a:lnTo>
                <a:lnTo>
                  <a:pt x="236025" y="19092"/>
                </a:lnTo>
                <a:lnTo>
                  <a:pt x="239110" y="17567"/>
                </a:lnTo>
                <a:lnTo>
                  <a:pt x="243737" y="16799"/>
                </a:lnTo>
                <a:lnTo>
                  <a:pt x="246822" y="16036"/>
                </a:lnTo>
                <a:lnTo>
                  <a:pt x="249907" y="14511"/>
                </a:lnTo>
                <a:lnTo>
                  <a:pt x="256077" y="12980"/>
                </a:lnTo>
                <a:lnTo>
                  <a:pt x="257619" y="11455"/>
                </a:lnTo>
                <a:lnTo>
                  <a:pt x="262246" y="9162"/>
                </a:lnTo>
                <a:lnTo>
                  <a:pt x="263789" y="7637"/>
                </a:lnTo>
                <a:lnTo>
                  <a:pt x="263789" y="6112"/>
                </a:lnTo>
                <a:lnTo>
                  <a:pt x="265331" y="5343"/>
                </a:lnTo>
                <a:lnTo>
                  <a:pt x="265331" y="3818"/>
                </a:lnTo>
                <a:lnTo>
                  <a:pt x="266873" y="3056"/>
                </a:lnTo>
                <a:lnTo>
                  <a:pt x="265331" y="1524"/>
                </a:lnTo>
                <a:lnTo>
                  <a:pt x="265331" y="0"/>
                </a:lnTo>
                <a:close/>
              </a:path>
            </a:pathLst>
          </a:custGeom>
          <a:solidFill>
            <a:srgbClr val="DBD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893" y="4317304"/>
            <a:ext cx="671195" cy="0"/>
          </a:xfrm>
          <a:custGeom>
            <a:avLst/>
            <a:gdLst/>
            <a:ahLst/>
            <a:cxnLst/>
            <a:rect l="l" t="t" r="r" b="b"/>
            <a:pathLst>
              <a:path w="671195">
                <a:moveTo>
                  <a:pt x="0" y="0"/>
                </a:moveTo>
                <a:lnTo>
                  <a:pt x="671047" y="0"/>
                </a:lnTo>
              </a:path>
            </a:pathLst>
          </a:custGeom>
          <a:ln w="73321">
            <a:solidFill>
              <a:srgbClr val="DBD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7810" y="4375689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6" y="0"/>
                </a:lnTo>
              </a:path>
            </a:pathLst>
          </a:custGeom>
          <a:ln w="20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9820" y="438719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4265" y="0"/>
                </a:lnTo>
              </a:path>
            </a:pathLst>
          </a:custGeom>
          <a:ln w="31313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3700" y="438415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38" y="0"/>
                </a:lnTo>
              </a:path>
            </a:pathLst>
          </a:custGeom>
          <a:ln w="22148">
            <a:solidFill>
              <a:srgbClr val="95DE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3700" y="4393688"/>
            <a:ext cx="128270" cy="13970"/>
          </a:xfrm>
          <a:custGeom>
            <a:avLst/>
            <a:gdLst/>
            <a:ahLst/>
            <a:cxnLst/>
            <a:rect l="l" t="t" r="r" b="b"/>
            <a:pathLst>
              <a:path w="128270" h="13970">
                <a:moveTo>
                  <a:pt x="80217" y="12942"/>
                </a:moveTo>
                <a:lnTo>
                  <a:pt x="47814" y="12942"/>
                </a:lnTo>
                <a:lnTo>
                  <a:pt x="50899" y="13710"/>
                </a:lnTo>
                <a:lnTo>
                  <a:pt x="77132" y="13710"/>
                </a:lnTo>
                <a:lnTo>
                  <a:pt x="80217" y="12942"/>
                </a:lnTo>
                <a:close/>
              </a:path>
              <a:path w="128270" h="13970">
                <a:moveTo>
                  <a:pt x="92556" y="12173"/>
                </a:moveTo>
                <a:lnTo>
                  <a:pt x="35475" y="12173"/>
                </a:lnTo>
                <a:lnTo>
                  <a:pt x="38559" y="12942"/>
                </a:lnTo>
                <a:lnTo>
                  <a:pt x="89472" y="12942"/>
                </a:lnTo>
                <a:lnTo>
                  <a:pt x="92556" y="12173"/>
                </a:lnTo>
                <a:close/>
              </a:path>
              <a:path w="128270" h="13970">
                <a:moveTo>
                  <a:pt x="97184" y="11468"/>
                </a:moveTo>
                <a:lnTo>
                  <a:pt x="30847" y="11468"/>
                </a:lnTo>
                <a:lnTo>
                  <a:pt x="32390" y="12173"/>
                </a:lnTo>
                <a:lnTo>
                  <a:pt x="94099" y="12173"/>
                </a:lnTo>
                <a:lnTo>
                  <a:pt x="97184" y="11468"/>
                </a:lnTo>
                <a:close/>
              </a:path>
              <a:path w="128270" h="13970">
                <a:moveTo>
                  <a:pt x="101811" y="10699"/>
                </a:moveTo>
                <a:lnTo>
                  <a:pt x="24678" y="10699"/>
                </a:lnTo>
                <a:lnTo>
                  <a:pt x="27763" y="11468"/>
                </a:lnTo>
                <a:lnTo>
                  <a:pt x="100268" y="11468"/>
                </a:lnTo>
                <a:lnTo>
                  <a:pt x="101811" y="10699"/>
                </a:lnTo>
                <a:close/>
              </a:path>
              <a:path w="128270" h="13970">
                <a:moveTo>
                  <a:pt x="107980" y="9930"/>
                </a:moveTo>
                <a:lnTo>
                  <a:pt x="20051" y="9930"/>
                </a:lnTo>
                <a:lnTo>
                  <a:pt x="23135" y="10699"/>
                </a:lnTo>
                <a:lnTo>
                  <a:pt x="104896" y="10699"/>
                </a:lnTo>
                <a:lnTo>
                  <a:pt x="107980" y="9930"/>
                </a:lnTo>
                <a:close/>
              </a:path>
              <a:path w="128270" h="13970">
                <a:moveTo>
                  <a:pt x="128032" y="0"/>
                </a:moveTo>
                <a:lnTo>
                  <a:pt x="0" y="0"/>
                </a:lnTo>
                <a:lnTo>
                  <a:pt x="0" y="2242"/>
                </a:lnTo>
                <a:lnTo>
                  <a:pt x="1542" y="3011"/>
                </a:lnTo>
                <a:lnTo>
                  <a:pt x="1542" y="4548"/>
                </a:lnTo>
                <a:lnTo>
                  <a:pt x="4627" y="6086"/>
                </a:lnTo>
                <a:lnTo>
                  <a:pt x="10796" y="7624"/>
                </a:lnTo>
                <a:lnTo>
                  <a:pt x="13881" y="9162"/>
                </a:lnTo>
                <a:lnTo>
                  <a:pt x="16966" y="9162"/>
                </a:lnTo>
                <a:lnTo>
                  <a:pt x="18508" y="9930"/>
                </a:lnTo>
                <a:lnTo>
                  <a:pt x="111065" y="9930"/>
                </a:lnTo>
                <a:lnTo>
                  <a:pt x="114150" y="9162"/>
                </a:lnTo>
                <a:lnTo>
                  <a:pt x="117235" y="7624"/>
                </a:lnTo>
                <a:lnTo>
                  <a:pt x="123404" y="6086"/>
                </a:lnTo>
                <a:lnTo>
                  <a:pt x="124947" y="4548"/>
                </a:lnTo>
                <a:lnTo>
                  <a:pt x="128032" y="3011"/>
                </a:lnTo>
                <a:lnTo>
                  <a:pt x="128032" y="0"/>
                </a:lnTo>
                <a:close/>
              </a:path>
            </a:pathLst>
          </a:custGeom>
          <a:solidFill>
            <a:srgbClr val="95D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2158" y="4371520"/>
            <a:ext cx="128270" cy="16510"/>
          </a:xfrm>
          <a:custGeom>
            <a:avLst/>
            <a:gdLst/>
            <a:ahLst/>
            <a:cxnLst/>
            <a:rect l="l" t="t" r="r" b="b"/>
            <a:pathLst>
              <a:path w="128270" h="16510">
                <a:moveTo>
                  <a:pt x="74048" y="15248"/>
                </a:moveTo>
                <a:lnTo>
                  <a:pt x="53983" y="15248"/>
                </a:lnTo>
                <a:lnTo>
                  <a:pt x="57068" y="16017"/>
                </a:lnTo>
                <a:lnTo>
                  <a:pt x="70963" y="16017"/>
                </a:lnTo>
                <a:lnTo>
                  <a:pt x="74048" y="15248"/>
                </a:lnTo>
                <a:close/>
              </a:path>
              <a:path w="128270" h="16510">
                <a:moveTo>
                  <a:pt x="84844" y="14479"/>
                </a:moveTo>
                <a:lnTo>
                  <a:pt x="41644" y="14479"/>
                </a:lnTo>
                <a:lnTo>
                  <a:pt x="44729" y="15248"/>
                </a:lnTo>
                <a:lnTo>
                  <a:pt x="83302" y="15248"/>
                </a:lnTo>
                <a:lnTo>
                  <a:pt x="84844" y="14479"/>
                </a:lnTo>
                <a:close/>
              </a:path>
              <a:path w="128270" h="16510">
                <a:moveTo>
                  <a:pt x="94099" y="13775"/>
                </a:moveTo>
                <a:lnTo>
                  <a:pt x="33932" y="13775"/>
                </a:lnTo>
                <a:lnTo>
                  <a:pt x="35475" y="14479"/>
                </a:lnTo>
                <a:lnTo>
                  <a:pt x="91014" y="14479"/>
                </a:lnTo>
                <a:lnTo>
                  <a:pt x="94099" y="13775"/>
                </a:lnTo>
                <a:close/>
              </a:path>
              <a:path w="128270" h="16510">
                <a:moveTo>
                  <a:pt x="98726" y="13006"/>
                </a:moveTo>
                <a:lnTo>
                  <a:pt x="27763" y="13006"/>
                </a:lnTo>
                <a:lnTo>
                  <a:pt x="30847" y="13775"/>
                </a:lnTo>
                <a:lnTo>
                  <a:pt x="95641" y="13775"/>
                </a:lnTo>
                <a:lnTo>
                  <a:pt x="98726" y="13006"/>
                </a:lnTo>
                <a:close/>
              </a:path>
              <a:path w="128270" h="16510">
                <a:moveTo>
                  <a:pt x="104896" y="12237"/>
                </a:moveTo>
                <a:lnTo>
                  <a:pt x="23135" y="12237"/>
                </a:lnTo>
                <a:lnTo>
                  <a:pt x="26220" y="13006"/>
                </a:lnTo>
                <a:lnTo>
                  <a:pt x="101811" y="13006"/>
                </a:lnTo>
                <a:lnTo>
                  <a:pt x="104896" y="12237"/>
                </a:lnTo>
                <a:close/>
              </a:path>
              <a:path w="128270" h="16510">
                <a:moveTo>
                  <a:pt x="112608" y="9930"/>
                </a:moveTo>
                <a:lnTo>
                  <a:pt x="13881" y="9930"/>
                </a:lnTo>
                <a:lnTo>
                  <a:pt x="16966" y="10699"/>
                </a:lnTo>
                <a:lnTo>
                  <a:pt x="20051" y="12237"/>
                </a:lnTo>
                <a:lnTo>
                  <a:pt x="106438" y="12237"/>
                </a:lnTo>
                <a:lnTo>
                  <a:pt x="109523" y="11468"/>
                </a:lnTo>
                <a:lnTo>
                  <a:pt x="112608" y="9930"/>
                </a:lnTo>
                <a:close/>
              </a:path>
              <a:path w="128270" h="16510">
                <a:moveTo>
                  <a:pt x="128032" y="0"/>
                </a:moveTo>
                <a:lnTo>
                  <a:pt x="0" y="0"/>
                </a:lnTo>
                <a:lnTo>
                  <a:pt x="0" y="2306"/>
                </a:lnTo>
                <a:lnTo>
                  <a:pt x="1542" y="3844"/>
                </a:lnTo>
                <a:lnTo>
                  <a:pt x="3084" y="5317"/>
                </a:lnTo>
                <a:lnTo>
                  <a:pt x="4627" y="6855"/>
                </a:lnTo>
                <a:lnTo>
                  <a:pt x="7711" y="7624"/>
                </a:lnTo>
                <a:lnTo>
                  <a:pt x="12339" y="9930"/>
                </a:lnTo>
                <a:lnTo>
                  <a:pt x="115692" y="9930"/>
                </a:lnTo>
                <a:lnTo>
                  <a:pt x="120320" y="7624"/>
                </a:lnTo>
                <a:lnTo>
                  <a:pt x="123404" y="6855"/>
                </a:lnTo>
                <a:lnTo>
                  <a:pt x="124947" y="5317"/>
                </a:lnTo>
                <a:lnTo>
                  <a:pt x="126489" y="3844"/>
                </a:lnTo>
                <a:lnTo>
                  <a:pt x="126489" y="2306"/>
                </a:lnTo>
                <a:lnTo>
                  <a:pt x="128032" y="1537"/>
                </a:lnTo>
                <a:lnTo>
                  <a:pt x="128032" y="0"/>
                </a:lnTo>
                <a:close/>
              </a:path>
            </a:pathLst>
          </a:custGeom>
          <a:solidFill>
            <a:srgbClr val="00C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56091" y="4370751"/>
            <a:ext cx="65405" cy="8890"/>
          </a:xfrm>
          <a:custGeom>
            <a:avLst/>
            <a:gdLst/>
            <a:ahLst/>
            <a:cxnLst/>
            <a:rect l="l" t="t" r="r" b="b"/>
            <a:pathLst>
              <a:path w="65404" h="8889">
                <a:moveTo>
                  <a:pt x="41657" y="7624"/>
                </a:moveTo>
                <a:lnTo>
                  <a:pt x="23135" y="7624"/>
                </a:lnTo>
                <a:lnTo>
                  <a:pt x="26220" y="8393"/>
                </a:lnTo>
                <a:lnTo>
                  <a:pt x="38572" y="8393"/>
                </a:lnTo>
                <a:lnTo>
                  <a:pt x="41657" y="7624"/>
                </a:lnTo>
                <a:close/>
              </a:path>
              <a:path w="65404" h="8889">
                <a:moveTo>
                  <a:pt x="49369" y="6855"/>
                </a:moveTo>
                <a:lnTo>
                  <a:pt x="13881" y="6855"/>
                </a:lnTo>
                <a:lnTo>
                  <a:pt x="16966" y="7624"/>
                </a:lnTo>
                <a:lnTo>
                  <a:pt x="47827" y="7624"/>
                </a:lnTo>
                <a:lnTo>
                  <a:pt x="49369" y="6855"/>
                </a:lnTo>
                <a:close/>
              </a:path>
              <a:path w="65404" h="8889">
                <a:moveTo>
                  <a:pt x="58624" y="4613"/>
                </a:moveTo>
                <a:lnTo>
                  <a:pt x="6169" y="4613"/>
                </a:lnTo>
                <a:lnTo>
                  <a:pt x="7711" y="5381"/>
                </a:lnTo>
                <a:lnTo>
                  <a:pt x="9254" y="6086"/>
                </a:lnTo>
                <a:lnTo>
                  <a:pt x="12339" y="6855"/>
                </a:lnTo>
                <a:lnTo>
                  <a:pt x="52454" y="6855"/>
                </a:lnTo>
                <a:lnTo>
                  <a:pt x="55539" y="6086"/>
                </a:lnTo>
                <a:lnTo>
                  <a:pt x="57081" y="5381"/>
                </a:lnTo>
                <a:lnTo>
                  <a:pt x="58624" y="4613"/>
                </a:lnTo>
                <a:close/>
              </a:path>
              <a:path w="65404" h="8889">
                <a:moveTo>
                  <a:pt x="29318" y="0"/>
                </a:moveTo>
                <a:lnTo>
                  <a:pt x="0" y="0"/>
                </a:lnTo>
                <a:lnTo>
                  <a:pt x="0" y="2306"/>
                </a:lnTo>
                <a:lnTo>
                  <a:pt x="4627" y="4613"/>
                </a:lnTo>
                <a:lnTo>
                  <a:pt x="60166" y="4613"/>
                </a:lnTo>
                <a:lnTo>
                  <a:pt x="61708" y="3844"/>
                </a:lnTo>
                <a:lnTo>
                  <a:pt x="63251" y="2306"/>
                </a:lnTo>
                <a:lnTo>
                  <a:pt x="64793" y="1537"/>
                </a:lnTo>
                <a:lnTo>
                  <a:pt x="63251" y="768"/>
                </a:lnTo>
                <a:lnTo>
                  <a:pt x="30860" y="768"/>
                </a:lnTo>
                <a:lnTo>
                  <a:pt x="2931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2519" y="4363129"/>
            <a:ext cx="88265" cy="43815"/>
          </a:xfrm>
          <a:custGeom>
            <a:avLst/>
            <a:gdLst/>
            <a:ahLst/>
            <a:cxnLst/>
            <a:rect l="l" t="t" r="r" b="b"/>
            <a:pathLst>
              <a:path w="88264" h="43814">
                <a:moveTo>
                  <a:pt x="50912" y="42734"/>
                </a:moveTo>
                <a:lnTo>
                  <a:pt x="37022" y="42734"/>
                </a:lnTo>
                <a:lnTo>
                  <a:pt x="40108" y="43503"/>
                </a:lnTo>
                <a:lnTo>
                  <a:pt x="47827" y="43503"/>
                </a:lnTo>
                <a:lnTo>
                  <a:pt x="50912" y="42734"/>
                </a:lnTo>
                <a:close/>
              </a:path>
              <a:path w="88264" h="43814">
                <a:moveTo>
                  <a:pt x="57081" y="42029"/>
                </a:moveTo>
                <a:lnTo>
                  <a:pt x="30853" y="42029"/>
                </a:lnTo>
                <a:lnTo>
                  <a:pt x="32395" y="42734"/>
                </a:lnTo>
                <a:lnTo>
                  <a:pt x="53996" y="42734"/>
                </a:lnTo>
                <a:lnTo>
                  <a:pt x="57081" y="42029"/>
                </a:lnTo>
                <a:close/>
              </a:path>
              <a:path w="88264" h="43814">
                <a:moveTo>
                  <a:pt x="58624" y="768"/>
                </a:moveTo>
                <a:lnTo>
                  <a:pt x="29310" y="768"/>
                </a:lnTo>
                <a:lnTo>
                  <a:pt x="26224" y="1537"/>
                </a:lnTo>
                <a:lnTo>
                  <a:pt x="24682" y="1537"/>
                </a:lnTo>
                <a:lnTo>
                  <a:pt x="21597" y="3075"/>
                </a:lnTo>
                <a:lnTo>
                  <a:pt x="18511" y="3075"/>
                </a:lnTo>
                <a:lnTo>
                  <a:pt x="15426" y="4548"/>
                </a:lnTo>
                <a:lnTo>
                  <a:pt x="9255" y="7624"/>
                </a:lnTo>
                <a:lnTo>
                  <a:pt x="7713" y="9162"/>
                </a:lnTo>
                <a:lnTo>
                  <a:pt x="4628" y="10699"/>
                </a:lnTo>
                <a:lnTo>
                  <a:pt x="3084" y="13006"/>
                </a:lnTo>
                <a:lnTo>
                  <a:pt x="1542" y="13710"/>
                </a:lnTo>
                <a:lnTo>
                  <a:pt x="1542" y="16786"/>
                </a:lnTo>
                <a:lnTo>
                  <a:pt x="0" y="18324"/>
                </a:lnTo>
                <a:lnTo>
                  <a:pt x="0" y="24410"/>
                </a:lnTo>
                <a:lnTo>
                  <a:pt x="1542" y="25948"/>
                </a:lnTo>
                <a:lnTo>
                  <a:pt x="1542" y="29023"/>
                </a:lnTo>
                <a:lnTo>
                  <a:pt x="3084" y="29792"/>
                </a:lnTo>
                <a:lnTo>
                  <a:pt x="4628" y="31330"/>
                </a:lnTo>
                <a:lnTo>
                  <a:pt x="7713" y="33572"/>
                </a:lnTo>
                <a:lnTo>
                  <a:pt x="9255" y="35110"/>
                </a:lnTo>
                <a:lnTo>
                  <a:pt x="18511" y="39723"/>
                </a:lnTo>
                <a:lnTo>
                  <a:pt x="21597" y="39723"/>
                </a:lnTo>
                <a:lnTo>
                  <a:pt x="24682" y="41261"/>
                </a:lnTo>
                <a:lnTo>
                  <a:pt x="26224" y="41261"/>
                </a:lnTo>
                <a:lnTo>
                  <a:pt x="29310" y="42029"/>
                </a:lnTo>
                <a:lnTo>
                  <a:pt x="58624" y="42029"/>
                </a:lnTo>
                <a:lnTo>
                  <a:pt x="64793" y="40492"/>
                </a:lnTo>
                <a:lnTo>
                  <a:pt x="69420" y="39723"/>
                </a:lnTo>
                <a:lnTo>
                  <a:pt x="75590" y="36648"/>
                </a:lnTo>
                <a:lnTo>
                  <a:pt x="77132" y="35110"/>
                </a:lnTo>
                <a:lnTo>
                  <a:pt x="80217" y="33572"/>
                </a:lnTo>
                <a:lnTo>
                  <a:pt x="83302" y="31330"/>
                </a:lnTo>
                <a:lnTo>
                  <a:pt x="84844" y="29792"/>
                </a:lnTo>
                <a:lnTo>
                  <a:pt x="84844" y="29023"/>
                </a:lnTo>
                <a:lnTo>
                  <a:pt x="86387" y="27486"/>
                </a:lnTo>
                <a:lnTo>
                  <a:pt x="86387" y="26717"/>
                </a:lnTo>
                <a:lnTo>
                  <a:pt x="87929" y="25948"/>
                </a:lnTo>
                <a:lnTo>
                  <a:pt x="87929" y="16786"/>
                </a:lnTo>
                <a:lnTo>
                  <a:pt x="86387" y="16017"/>
                </a:lnTo>
                <a:lnTo>
                  <a:pt x="86387" y="15248"/>
                </a:lnTo>
                <a:lnTo>
                  <a:pt x="84844" y="13710"/>
                </a:lnTo>
                <a:lnTo>
                  <a:pt x="84844" y="13006"/>
                </a:lnTo>
                <a:lnTo>
                  <a:pt x="83302" y="10699"/>
                </a:lnTo>
                <a:lnTo>
                  <a:pt x="77132" y="7624"/>
                </a:lnTo>
                <a:lnTo>
                  <a:pt x="75590" y="6086"/>
                </a:lnTo>
                <a:lnTo>
                  <a:pt x="72505" y="4548"/>
                </a:lnTo>
                <a:lnTo>
                  <a:pt x="69420" y="3075"/>
                </a:lnTo>
                <a:lnTo>
                  <a:pt x="64793" y="2306"/>
                </a:lnTo>
                <a:lnTo>
                  <a:pt x="58624" y="768"/>
                </a:lnTo>
                <a:close/>
              </a:path>
              <a:path w="88264" h="43814">
                <a:moveTo>
                  <a:pt x="53996" y="0"/>
                </a:moveTo>
                <a:lnTo>
                  <a:pt x="32395" y="0"/>
                </a:lnTo>
                <a:lnTo>
                  <a:pt x="30853" y="768"/>
                </a:lnTo>
                <a:lnTo>
                  <a:pt x="57081" y="768"/>
                </a:lnTo>
                <a:lnTo>
                  <a:pt x="53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5659" y="4374598"/>
            <a:ext cx="40640" cy="20955"/>
          </a:xfrm>
          <a:custGeom>
            <a:avLst/>
            <a:gdLst/>
            <a:ahLst/>
            <a:cxnLst/>
            <a:rect l="l" t="t" r="r" b="b"/>
            <a:pathLst>
              <a:path w="40639" h="20954">
                <a:moveTo>
                  <a:pt x="23145" y="19861"/>
                </a:moveTo>
                <a:lnTo>
                  <a:pt x="15426" y="19861"/>
                </a:lnTo>
                <a:lnTo>
                  <a:pt x="16968" y="20630"/>
                </a:lnTo>
                <a:lnTo>
                  <a:pt x="20053" y="20630"/>
                </a:lnTo>
                <a:lnTo>
                  <a:pt x="23145" y="19861"/>
                </a:lnTo>
                <a:close/>
              </a:path>
              <a:path w="40639" h="20954">
                <a:moveTo>
                  <a:pt x="23145" y="0"/>
                </a:moveTo>
                <a:lnTo>
                  <a:pt x="15426" y="0"/>
                </a:lnTo>
                <a:lnTo>
                  <a:pt x="13882" y="768"/>
                </a:lnTo>
                <a:lnTo>
                  <a:pt x="12340" y="768"/>
                </a:lnTo>
                <a:lnTo>
                  <a:pt x="9255" y="1537"/>
                </a:lnTo>
                <a:lnTo>
                  <a:pt x="6170" y="3011"/>
                </a:lnTo>
                <a:lnTo>
                  <a:pt x="3084" y="4548"/>
                </a:lnTo>
                <a:lnTo>
                  <a:pt x="1542" y="6855"/>
                </a:lnTo>
                <a:lnTo>
                  <a:pt x="0" y="7624"/>
                </a:lnTo>
                <a:lnTo>
                  <a:pt x="0" y="12173"/>
                </a:lnTo>
                <a:lnTo>
                  <a:pt x="1542" y="14479"/>
                </a:lnTo>
                <a:lnTo>
                  <a:pt x="3084" y="16017"/>
                </a:lnTo>
                <a:lnTo>
                  <a:pt x="6170" y="17555"/>
                </a:lnTo>
                <a:lnTo>
                  <a:pt x="9255" y="18324"/>
                </a:lnTo>
                <a:lnTo>
                  <a:pt x="12340" y="19861"/>
                </a:lnTo>
                <a:lnTo>
                  <a:pt x="27772" y="19861"/>
                </a:lnTo>
                <a:lnTo>
                  <a:pt x="30857" y="18324"/>
                </a:lnTo>
                <a:lnTo>
                  <a:pt x="33941" y="17555"/>
                </a:lnTo>
                <a:lnTo>
                  <a:pt x="35484" y="16017"/>
                </a:lnTo>
                <a:lnTo>
                  <a:pt x="38569" y="14479"/>
                </a:lnTo>
                <a:lnTo>
                  <a:pt x="38569" y="12173"/>
                </a:lnTo>
                <a:lnTo>
                  <a:pt x="40111" y="10699"/>
                </a:lnTo>
                <a:lnTo>
                  <a:pt x="40111" y="9930"/>
                </a:lnTo>
                <a:lnTo>
                  <a:pt x="38569" y="8393"/>
                </a:lnTo>
                <a:lnTo>
                  <a:pt x="38569" y="6855"/>
                </a:lnTo>
                <a:lnTo>
                  <a:pt x="35484" y="4548"/>
                </a:lnTo>
                <a:lnTo>
                  <a:pt x="33941" y="3011"/>
                </a:lnTo>
                <a:lnTo>
                  <a:pt x="30857" y="1537"/>
                </a:lnTo>
                <a:lnTo>
                  <a:pt x="27772" y="768"/>
                </a:lnTo>
                <a:lnTo>
                  <a:pt x="2314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86405" y="4317303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5">
                <a:moveTo>
                  <a:pt x="0" y="0"/>
                </a:moveTo>
                <a:lnTo>
                  <a:pt x="632487" y="0"/>
                </a:lnTo>
              </a:path>
            </a:pathLst>
          </a:custGeom>
          <a:ln w="53462">
            <a:solidFill>
              <a:srgbClr val="BEC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8287" y="4369992"/>
            <a:ext cx="65405" cy="10795"/>
          </a:xfrm>
          <a:custGeom>
            <a:avLst/>
            <a:gdLst/>
            <a:ahLst/>
            <a:cxnLst/>
            <a:rect l="l" t="t" r="r" b="b"/>
            <a:pathLst>
              <a:path w="65404" h="10795">
                <a:moveTo>
                  <a:pt x="0" y="10692"/>
                </a:moveTo>
                <a:lnTo>
                  <a:pt x="64791" y="10692"/>
                </a:lnTo>
                <a:lnTo>
                  <a:pt x="64791" y="0"/>
                </a:lnTo>
                <a:lnTo>
                  <a:pt x="0" y="0"/>
                </a:lnTo>
                <a:lnTo>
                  <a:pt x="0" y="10692"/>
                </a:lnTo>
                <a:close/>
              </a:path>
            </a:pathLst>
          </a:custGeom>
          <a:solidFill>
            <a:srgbClr val="E2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7838" y="4594536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>
                <a:moveTo>
                  <a:pt x="0" y="0"/>
                </a:moveTo>
                <a:lnTo>
                  <a:pt x="467424" y="0"/>
                </a:lnTo>
              </a:path>
            </a:pathLst>
          </a:custGeom>
          <a:ln w="50407">
            <a:solidFill>
              <a:srgbClr val="BCC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0977" y="4595300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>
                <a:moveTo>
                  <a:pt x="0" y="0"/>
                </a:moveTo>
                <a:lnTo>
                  <a:pt x="419597" y="0"/>
                </a:lnTo>
              </a:path>
            </a:pathLst>
          </a:custGeom>
          <a:ln w="12220">
            <a:solidFill>
              <a:srgbClr val="B9BC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9379" y="4700311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>
                <a:moveTo>
                  <a:pt x="0" y="0"/>
                </a:moveTo>
                <a:lnTo>
                  <a:pt x="436563" y="0"/>
                </a:lnTo>
              </a:path>
            </a:pathLst>
          </a:custGeom>
          <a:ln w="72559">
            <a:solidFill>
              <a:srgbClr val="BCC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5605" y="4699933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494" y="0"/>
                </a:lnTo>
              </a:path>
            </a:pathLst>
          </a:custGeom>
          <a:ln w="48879">
            <a:solidFill>
              <a:srgbClr val="F1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3535" y="4746524"/>
            <a:ext cx="29845" cy="32384"/>
          </a:xfrm>
          <a:custGeom>
            <a:avLst/>
            <a:gdLst/>
            <a:ahLst/>
            <a:cxnLst/>
            <a:rect l="l" t="t" r="r" b="b"/>
            <a:pathLst>
              <a:path w="29844" h="32385">
                <a:moveTo>
                  <a:pt x="0" y="32077"/>
                </a:moveTo>
                <a:lnTo>
                  <a:pt x="29309" y="32077"/>
                </a:lnTo>
                <a:lnTo>
                  <a:pt x="29309" y="0"/>
                </a:lnTo>
                <a:lnTo>
                  <a:pt x="0" y="0"/>
                </a:lnTo>
                <a:lnTo>
                  <a:pt x="0" y="32077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69973" y="4746524"/>
            <a:ext cx="29845" cy="32384"/>
          </a:xfrm>
          <a:custGeom>
            <a:avLst/>
            <a:gdLst/>
            <a:ahLst/>
            <a:cxnLst/>
            <a:rect l="l" t="t" r="r" b="b"/>
            <a:pathLst>
              <a:path w="29845" h="32385">
                <a:moveTo>
                  <a:pt x="0" y="32077"/>
                </a:moveTo>
                <a:lnTo>
                  <a:pt x="29309" y="32077"/>
                </a:lnTo>
                <a:lnTo>
                  <a:pt x="29309" y="0"/>
                </a:lnTo>
                <a:lnTo>
                  <a:pt x="0" y="0"/>
                </a:lnTo>
                <a:lnTo>
                  <a:pt x="0" y="32077"/>
                </a:lnTo>
                <a:close/>
              </a:path>
            </a:pathLst>
          </a:custGeom>
          <a:solidFill>
            <a:srgbClr val="FF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7947" y="4790819"/>
            <a:ext cx="146685" cy="73660"/>
          </a:xfrm>
          <a:custGeom>
            <a:avLst/>
            <a:gdLst/>
            <a:ahLst/>
            <a:cxnLst/>
            <a:rect l="l" t="t" r="r" b="b"/>
            <a:pathLst>
              <a:path w="146685" h="73660">
                <a:moveTo>
                  <a:pt x="81757" y="72552"/>
                </a:moveTo>
                <a:lnTo>
                  <a:pt x="66333" y="72552"/>
                </a:lnTo>
                <a:lnTo>
                  <a:pt x="69418" y="73321"/>
                </a:lnTo>
                <a:lnTo>
                  <a:pt x="77130" y="73321"/>
                </a:lnTo>
                <a:lnTo>
                  <a:pt x="81757" y="72552"/>
                </a:lnTo>
                <a:close/>
              </a:path>
              <a:path w="146685" h="73660">
                <a:moveTo>
                  <a:pt x="98723" y="70265"/>
                </a:moveTo>
                <a:lnTo>
                  <a:pt x="47824" y="70265"/>
                </a:lnTo>
                <a:lnTo>
                  <a:pt x="50909" y="71027"/>
                </a:lnTo>
                <a:lnTo>
                  <a:pt x="55536" y="71790"/>
                </a:lnTo>
                <a:lnTo>
                  <a:pt x="58621" y="72552"/>
                </a:lnTo>
                <a:lnTo>
                  <a:pt x="87927" y="72552"/>
                </a:lnTo>
                <a:lnTo>
                  <a:pt x="94096" y="71027"/>
                </a:lnTo>
                <a:lnTo>
                  <a:pt x="98723" y="70265"/>
                </a:lnTo>
                <a:close/>
              </a:path>
              <a:path w="146685" h="73660">
                <a:moveTo>
                  <a:pt x="104893" y="3056"/>
                </a:moveTo>
                <a:lnTo>
                  <a:pt x="41655" y="3056"/>
                </a:lnTo>
                <a:lnTo>
                  <a:pt x="35485" y="4581"/>
                </a:lnTo>
                <a:lnTo>
                  <a:pt x="32400" y="6105"/>
                </a:lnTo>
                <a:lnTo>
                  <a:pt x="29309" y="6874"/>
                </a:lnTo>
                <a:lnTo>
                  <a:pt x="26224" y="8399"/>
                </a:lnTo>
                <a:lnTo>
                  <a:pt x="23139" y="9162"/>
                </a:lnTo>
                <a:lnTo>
                  <a:pt x="21596" y="10693"/>
                </a:lnTo>
                <a:lnTo>
                  <a:pt x="18511" y="11455"/>
                </a:lnTo>
                <a:lnTo>
                  <a:pt x="16968" y="12980"/>
                </a:lnTo>
                <a:lnTo>
                  <a:pt x="13884" y="14511"/>
                </a:lnTo>
                <a:lnTo>
                  <a:pt x="9255" y="19092"/>
                </a:lnTo>
                <a:lnTo>
                  <a:pt x="6170" y="20617"/>
                </a:lnTo>
                <a:lnTo>
                  <a:pt x="6170" y="22148"/>
                </a:lnTo>
                <a:lnTo>
                  <a:pt x="3084" y="25205"/>
                </a:lnTo>
                <a:lnTo>
                  <a:pt x="1542" y="27492"/>
                </a:lnTo>
                <a:lnTo>
                  <a:pt x="1542" y="29023"/>
                </a:lnTo>
                <a:lnTo>
                  <a:pt x="0" y="30548"/>
                </a:lnTo>
                <a:lnTo>
                  <a:pt x="0" y="42004"/>
                </a:lnTo>
                <a:lnTo>
                  <a:pt x="1542" y="43535"/>
                </a:lnTo>
                <a:lnTo>
                  <a:pt x="1542" y="45060"/>
                </a:lnTo>
                <a:lnTo>
                  <a:pt x="3084" y="47354"/>
                </a:lnTo>
                <a:lnTo>
                  <a:pt x="6170" y="50403"/>
                </a:lnTo>
                <a:lnTo>
                  <a:pt x="6170" y="51935"/>
                </a:lnTo>
                <a:lnTo>
                  <a:pt x="9255" y="53459"/>
                </a:lnTo>
                <a:lnTo>
                  <a:pt x="13884" y="58040"/>
                </a:lnTo>
                <a:lnTo>
                  <a:pt x="16968" y="59572"/>
                </a:lnTo>
                <a:lnTo>
                  <a:pt x="18511" y="61097"/>
                </a:lnTo>
                <a:lnTo>
                  <a:pt x="26224" y="64915"/>
                </a:lnTo>
                <a:lnTo>
                  <a:pt x="35485" y="67209"/>
                </a:lnTo>
                <a:lnTo>
                  <a:pt x="38570" y="68734"/>
                </a:lnTo>
                <a:lnTo>
                  <a:pt x="44739" y="70265"/>
                </a:lnTo>
                <a:lnTo>
                  <a:pt x="101808" y="70265"/>
                </a:lnTo>
                <a:lnTo>
                  <a:pt x="107978" y="68734"/>
                </a:lnTo>
                <a:lnTo>
                  <a:pt x="111076" y="67209"/>
                </a:lnTo>
                <a:lnTo>
                  <a:pt x="117245" y="65678"/>
                </a:lnTo>
                <a:lnTo>
                  <a:pt x="121872" y="63390"/>
                </a:lnTo>
                <a:lnTo>
                  <a:pt x="124957" y="62628"/>
                </a:lnTo>
                <a:lnTo>
                  <a:pt x="126500" y="61097"/>
                </a:lnTo>
                <a:lnTo>
                  <a:pt x="129584" y="59572"/>
                </a:lnTo>
                <a:lnTo>
                  <a:pt x="131127" y="58040"/>
                </a:lnTo>
                <a:lnTo>
                  <a:pt x="134212" y="56516"/>
                </a:lnTo>
                <a:lnTo>
                  <a:pt x="143466" y="47354"/>
                </a:lnTo>
                <a:lnTo>
                  <a:pt x="143466" y="45060"/>
                </a:lnTo>
                <a:lnTo>
                  <a:pt x="145008" y="43535"/>
                </a:lnTo>
                <a:lnTo>
                  <a:pt x="145008" y="42004"/>
                </a:lnTo>
                <a:lnTo>
                  <a:pt x="146551" y="40479"/>
                </a:lnTo>
                <a:lnTo>
                  <a:pt x="146551" y="32842"/>
                </a:lnTo>
                <a:lnTo>
                  <a:pt x="145008" y="30548"/>
                </a:lnTo>
                <a:lnTo>
                  <a:pt x="145008" y="29023"/>
                </a:lnTo>
                <a:lnTo>
                  <a:pt x="143466" y="27492"/>
                </a:lnTo>
                <a:lnTo>
                  <a:pt x="143466" y="25205"/>
                </a:lnTo>
                <a:lnTo>
                  <a:pt x="134212" y="16036"/>
                </a:lnTo>
                <a:lnTo>
                  <a:pt x="131127" y="14511"/>
                </a:lnTo>
                <a:lnTo>
                  <a:pt x="129584" y="12980"/>
                </a:lnTo>
                <a:lnTo>
                  <a:pt x="121872" y="9162"/>
                </a:lnTo>
                <a:lnTo>
                  <a:pt x="118788" y="8399"/>
                </a:lnTo>
                <a:lnTo>
                  <a:pt x="117245" y="6874"/>
                </a:lnTo>
                <a:lnTo>
                  <a:pt x="114160" y="6105"/>
                </a:lnTo>
                <a:lnTo>
                  <a:pt x="111076" y="4581"/>
                </a:lnTo>
                <a:lnTo>
                  <a:pt x="104893" y="3056"/>
                </a:lnTo>
                <a:close/>
              </a:path>
              <a:path w="146685" h="73660">
                <a:moveTo>
                  <a:pt x="91011" y="762"/>
                </a:moveTo>
                <a:lnTo>
                  <a:pt x="55536" y="762"/>
                </a:lnTo>
                <a:lnTo>
                  <a:pt x="50909" y="1524"/>
                </a:lnTo>
                <a:lnTo>
                  <a:pt x="44739" y="3056"/>
                </a:lnTo>
                <a:lnTo>
                  <a:pt x="101808" y="3056"/>
                </a:lnTo>
                <a:lnTo>
                  <a:pt x="98723" y="2287"/>
                </a:lnTo>
                <a:lnTo>
                  <a:pt x="94096" y="1524"/>
                </a:lnTo>
                <a:lnTo>
                  <a:pt x="91011" y="762"/>
                </a:lnTo>
                <a:close/>
              </a:path>
              <a:path w="146685" h="73660">
                <a:moveTo>
                  <a:pt x="84842" y="0"/>
                </a:moveTo>
                <a:lnTo>
                  <a:pt x="61706" y="0"/>
                </a:lnTo>
                <a:lnTo>
                  <a:pt x="58621" y="762"/>
                </a:lnTo>
                <a:lnTo>
                  <a:pt x="87927" y="762"/>
                </a:lnTo>
                <a:lnTo>
                  <a:pt x="84842" y="0"/>
                </a:lnTo>
                <a:close/>
              </a:path>
            </a:pathLst>
          </a:custGeom>
          <a:solidFill>
            <a:srgbClr val="B3C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29326" y="4818316"/>
            <a:ext cx="41910" cy="16510"/>
          </a:xfrm>
          <a:custGeom>
            <a:avLst/>
            <a:gdLst/>
            <a:ahLst/>
            <a:cxnLst/>
            <a:rect l="l" t="t" r="r" b="b"/>
            <a:pathLst>
              <a:path w="41910" h="16510">
                <a:moveTo>
                  <a:pt x="0" y="16038"/>
                </a:moveTo>
                <a:lnTo>
                  <a:pt x="41651" y="16038"/>
                </a:lnTo>
                <a:lnTo>
                  <a:pt x="41651" y="0"/>
                </a:lnTo>
                <a:lnTo>
                  <a:pt x="0" y="0"/>
                </a:lnTo>
                <a:lnTo>
                  <a:pt x="0" y="16038"/>
                </a:lnTo>
                <a:close/>
              </a:path>
            </a:pathLst>
          </a:custGeom>
          <a:solidFill>
            <a:srgbClr val="F7C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48380" y="482709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737" y="0"/>
                </a:lnTo>
              </a:path>
            </a:pathLst>
          </a:custGeom>
          <a:ln w="14511">
            <a:solidFill>
              <a:srgbClr val="F7C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6457" y="4801515"/>
            <a:ext cx="106680" cy="52069"/>
          </a:xfrm>
          <a:custGeom>
            <a:avLst/>
            <a:gdLst/>
            <a:ahLst/>
            <a:cxnLst/>
            <a:rect l="l" t="t" r="r" b="b"/>
            <a:pathLst>
              <a:path w="106680" h="52070">
                <a:moveTo>
                  <a:pt x="66330" y="51166"/>
                </a:moveTo>
                <a:lnTo>
                  <a:pt x="40110" y="51166"/>
                </a:lnTo>
                <a:lnTo>
                  <a:pt x="43194" y="51935"/>
                </a:lnTo>
                <a:lnTo>
                  <a:pt x="63246" y="51935"/>
                </a:lnTo>
                <a:lnTo>
                  <a:pt x="66330" y="51166"/>
                </a:lnTo>
                <a:close/>
              </a:path>
              <a:path w="106680" h="52070">
                <a:moveTo>
                  <a:pt x="70958" y="50403"/>
                </a:moveTo>
                <a:lnTo>
                  <a:pt x="35482" y="50403"/>
                </a:lnTo>
                <a:lnTo>
                  <a:pt x="37025" y="51166"/>
                </a:lnTo>
                <a:lnTo>
                  <a:pt x="69415" y="51166"/>
                </a:lnTo>
                <a:lnTo>
                  <a:pt x="70958" y="50403"/>
                </a:lnTo>
                <a:close/>
              </a:path>
              <a:path w="106680" h="52070">
                <a:moveTo>
                  <a:pt x="80212" y="3049"/>
                </a:moveTo>
                <a:lnTo>
                  <a:pt x="26228" y="3049"/>
                </a:lnTo>
                <a:lnTo>
                  <a:pt x="23143" y="3818"/>
                </a:lnTo>
                <a:lnTo>
                  <a:pt x="21601" y="4581"/>
                </a:lnTo>
                <a:lnTo>
                  <a:pt x="18516" y="5343"/>
                </a:lnTo>
                <a:lnTo>
                  <a:pt x="16974" y="6105"/>
                </a:lnTo>
                <a:lnTo>
                  <a:pt x="15431" y="7637"/>
                </a:lnTo>
                <a:lnTo>
                  <a:pt x="10798" y="9924"/>
                </a:lnTo>
                <a:lnTo>
                  <a:pt x="9255" y="11455"/>
                </a:lnTo>
                <a:lnTo>
                  <a:pt x="6170" y="12980"/>
                </a:lnTo>
                <a:lnTo>
                  <a:pt x="4628" y="14511"/>
                </a:lnTo>
                <a:lnTo>
                  <a:pt x="4628" y="16036"/>
                </a:lnTo>
                <a:lnTo>
                  <a:pt x="3084" y="16799"/>
                </a:lnTo>
                <a:lnTo>
                  <a:pt x="1542" y="18330"/>
                </a:lnTo>
                <a:lnTo>
                  <a:pt x="1542" y="20617"/>
                </a:lnTo>
                <a:lnTo>
                  <a:pt x="0" y="21380"/>
                </a:lnTo>
                <a:lnTo>
                  <a:pt x="0" y="29786"/>
                </a:lnTo>
                <a:lnTo>
                  <a:pt x="1542" y="31310"/>
                </a:lnTo>
                <a:lnTo>
                  <a:pt x="1542" y="33604"/>
                </a:lnTo>
                <a:lnTo>
                  <a:pt x="3084" y="34367"/>
                </a:lnTo>
                <a:lnTo>
                  <a:pt x="4628" y="35891"/>
                </a:lnTo>
                <a:lnTo>
                  <a:pt x="4628" y="37423"/>
                </a:lnTo>
                <a:lnTo>
                  <a:pt x="6170" y="38185"/>
                </a:lnTo>
                <a:lnTo>
                  <a:pt x="7713" y="39710"/>
                </a:lnTo>
                <a:lnTo>
                  <a:pt x="10798" y="41241"/>
                </a:lnTo>
                <a:lnTo>
                  <a:pt x="12346" y="42766"/>
                </a:lnTo>
                <a:lnTo>
                  <a:pt x="18516" y="45822"/>
                </a:lnTo>
                <a:lnTo>
                  <a:pt x="21601" y="46585"/>
                </a:lnTo>
                <a:lnTo>
                  <a:pt x="23143" y="47347"/>
                </a:lnTo>
                <a:lnTo>
                  <a:pt x="26228" y="48116"/>
                </a:lnTo>
                <a:lnTo>
                  <a:pt x="29313" y="49641"/>
                </a:lnTo>
                <a:lnTo>
                  <a:pt x="32398" y="50403"/>
                </a:lnTo>
                <a:lnTo>
                  <a:pt x="74042" y="50403"/>
                </a:lnTo>
                <a:lnTo>
                  <a:pt x="75585" y="49641"/>
                </a:lnTo>
                <a:lnTo>
                  <a:pt x="78670" y="48878"/>
                </a:lnTo>
                <a:lnTo>
                  <a:pt x="80212" y="48116"/>
                </a:lnTo>
                <a:lnTo>
                  <a:pt x="83297" y="47347"/>
                </a:lnTo>
                <a:lnTo>
                  <a:pt x="87924" y="45060"/>
                </a:lnTo>
                <a:lnTo>
                  <a:pt x="91009" y="44297"/>
                </a:lnTo>
                <a:lnTo>
                  <a:pt x="94107" y="42766"/>
                </a:lnTo>
                <a:lnTo>
                  <a:pt x="95649" y="41241"/>
                </a:lnTo>
                <a:lnTo>
                  <a:pt x="98734" y="39710"/>
                </a:lnTo>
                <a:lnTo>
                  <a:pt x="98734" y="38185"/>
                </a:lnTo>
                <a:lnTo>
                  <a:pt x="100276" y="37423"/>
                </a:lnTo>
                <a:lnTo>
                  <a:pt x="101819" y="35891"/>
                </a:lnTo>
                <a:lnTo>
                  <a:pt x="101819" y="34367"/>
                </a:lnTo>
                <a:lnTo>
                  <a:pt x="103361" y="33604"/>
                </a:lnTo>
                <a:lnTo>
                  <a:pt x="104903" y="32073"/>
                </a:lnTo>
                <a:lnTo>
                  <a:pt x="104903" y="27492"/>
                </a:lnTo>
                <a:lnTo>
                  <a:pt x="106446" y="25967"/>
                </a:lnTo>
                <a:lnTo>
                  <a:pt x="104903" y="24436"/>
                </a:lnTo>
                <a:lnTo>
                  <a:pt x="104903" y="19092"/>
                </a:lnTo>
                <a:lnTo>
                  <a:pt x="103361" y="18330"/>
                </a:lnTo>
                <a:lnTo>
                  <a:pt x="101819" y="16799"/>
                </a:lnTo>
                <a:lnTo>
                  <a:pt x="101819" y="16036"/>
                </a:lnTo>
                <a:lnTo>
                  <a:pt x="98734" y="12980"/>
                </a:lnTo>
                <a:lnTo>
                  <a:pt x="98734" y="12218"/>
                </a:lnTo>
                <a:lnTo>
                  <a:pt x="97191" y="11455"/>
                </a:lnTo>
                <a:lnTo>
                  <a:pt x="95649" y="9924"/>
                </a:lnTo>
                <a:lnTo>
                  <a:pt x="83297" y="3818"/>
                </a:lnTo>
                <a:lnTo>
                  <a:pt x="80212" y="3049"/>
                </a:lnTo>
                <a:close/>
              </a:path>
              <a:path w="106680" h="52070">
                <a:moveTo>
                  <a:pt x="74042" y="1524"/>
                </a:moveTo>
                <a:lnTo>
                  <a:pt x="32398" y="1524"/>
                </a:lnTo>
                <a:lnTo>
                  <a:pt x="29313" y="2287"/>
                </a:lnTo>
                <a:lnTo>
                  <a:pt x="27770" y="3049"/>
                </a:lnTo>
                <a:lnTo>
                  <a:pt x="78670" y="3049"/>
                </a:lnTo>
                <a:lnTo>
                  <a:pt x="75585" y="2287"/>
                </a:lnTo>
                <a:lnTo>
                  <a:pt x="74042" y="1524"/>
                </a:lnTo>
                <a:close/>
              </a:path>
              <a:path w="106680" h="52070">
                <a:moveTo>
                  <a:pt x="66330" y="0"/>
                </a:moveTo>
                <a:lnTo>
                  <a:pt x="40110" y="0"/>
                </a:lnTo>
                <a:lnTo>
                  <a:pt x="37025" y="762"/>
                </a:lnTo>
                <a:lnTo>
                  <a:pt x="35482" y="1524"/>
                </a:lnTo>
                <a:lnTo>
                  <a:pt x="70958" y="1524"/>
                </a:lnTo>
                <a:lnTo>
                  <a:pt x="69415" y="762"/>
                </a:lnTo>
                <a:lnTo>
                  <a:pt x="66330" y="0"/>
                </a:lnTo>
                <a:close/>
              </a:path>
            </a:pathLst>
          </a:custGeom>
          <a:solidFill>
            <a:srgbClr val="45D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57093" y="4418868"/>
            <a:ext cx="702310" cy="134620"/>
          </a:xfrm>
          <a:custGeom>
            <a:avLst/>
            <a:gdLst/>
            <a:ahLst/>
            <a:cxnLst/>
            <a:rect l="l" t="t" r="r" b="b"/>
            <a:pathLst>
              <a:path w="702310" h="134620">
                <a:moveTo>
                  <a:pt x="0" y="134418"/>
                </a:moveTo>
                <a:lnTo>
                  <a:pt x="701895" y="134418"/>
                </a:lnTo>
                <a:lnTo>
                  <a:pt x="701895" y="0"/>
                </a:lnTo>
                <a:lnTo>
                  <a:pt x="0" y="0"/>
                </a:lnTo>
                <a:lnTo>
                  <a:pt x="0" y="134418"/>
                </a:lnTo>
                <a:close/>
              </a:path>
            </a:pathLst>
          </a:custGeom>
          <a:solidFill>
            <a:srgbClr val="EBD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72520" y="4428025"/>
            <a:ext cx="665480" cy="114935"/>
          </a:xfrm>
          <a:custGeom>
            <a:avLst/>
            <a:gdLst/>
            <a:ahLst/>
            <a:cxnLst/>
            <a:rect l="l" t="t" r="r" b="b"/>
            <a:pathLst>
              <a:path w="665479" h="114935">
                <a:moveTo>
                  <a:pt x="0" y="114563"/>
                </a:moveTo>
                <a:lnTo>
                  <a:pt x="664877" y="114563"/>
                </a:lnTo>
                <a:lnTo>
                  <a:pt x="664877" y="0"/>
                </a:lnTo>
                <a:lnTo>
                  <a:pt x="0" y="0"/>
                </a:lnTo>
                <a:lnTo>
                  <a:pt x="0" y="11456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0124" y="4991687"/>
            <a:ext cx="419734" cy="29845"/>
          </a:xfrm>
          <a:custGeom>
            <a:avLst/>
            <a:gdLst/>
            <a:ahLst/>
            <a:cxnLst/>
            <a:rect l="l" t="t" r="r" b="b"/>
            <a:pathLst>
              <a:path w="419735" h="29845">
                <a:moveTo>
                  <a:pt x="0" y="29786"/>
                </a:moveTo>
                <a:lnTo>
                  <a:pt x="419597" y="29786"/>
                </a:lnTo>
                <a:lnTo>
                  <a:pt x="419597" y="0"/>
                </a:lnTo>
                <a:lnTo>
                  <a:pt x="0" y="0"/>
                </a:lnTo>
                <a:lnTo>
                  <a:pt x="0" y="29786"/>
                </a:lnTo>
                <a:close/>
              </a:path>
            </a:pathLst>
          </a:custGeom>
          <a:solidFill>
            <a:srgbClr val="F7F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40124" y="4997033"/>
            <a:ext cx="419734" cy="24765"/>
          </a:xfrm>
          <a:custGeom>
            <a:avLst/>
            <a:gdLst/>
            <a:ahLst/>
            <a:cxnLst/>
            <a:rect l="l" t="t" r="r" b="b"/>
            <a:pathLst>
              <a:path w="419735" h="24764">
                <a:moveTo>
                  <a:pt x="0" y="24440"/>
                </a:moveTo>
                <a:lnTo>
                  <a:pt x="419597" y="24440"/>
                </a:lnTo>
                <a:lnTo>
                  <a:pt x="419597" y="0"/>
                </a:lnTo>
                <a:lnTo>
                  <a:pt x="0" y="0"/>
                </a:lnTo>
                <a:lnTo>
                  <a:pt x="0" y="24440"/>
                </a:lnTo>
                <a:close/>
              </a:path>
            </a:pathLst>
          </a:custGeom>
          <a:solidFill>
            <a:srgbClr val="EC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0125" y="5002380"/>
            <a:ext cx="416559" cy="19685"/>
          </a:xfrm>
          <a:custGeom>
            <a:avLst/>
            <a:gdLst/>
            <a:ahLst/>
            <a:cxnLst/>
            <a:rect l="l" t="t" r="r" b="b"/>
            <a:pathLst>
              <a:path w="416560" h="19685">
                <a:moveTo>
                  <a:pt x="0" y="19093"/>
                </a:moveTo>
                <a:lnTo>
                  <a:pt x="416512" y="19093"/>
                </a:lnTo>
                <a:lnTo>
                  <a:pt x="416512" y="0"/>
                </a:lnTo>
                <a:lnTo>
                  <a:pt x="0" y="0"/>
                </a:lnTo>
                <a:lnTo>
                  <a:pt x="0" y="19093"/>
                </a:lnTo>
                <a:close/>
              </a:path>
            </a:pathLst>
          </a:custGeom>
          <a:solidFill>
            <a:srgbClr val="DED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0124" y="5008490"/>
            <a:ext cx="415290" cy="13335"/>
          </a:xfrm>
          <a:custGeom>
            <a:avLst/>
            <a:gdLst/>
            <a:ahLst/>
            <a:cxnLst/>
            <a:rect l="l" t="t" r="r" b="b"/>
            <a:pathLst>
              <a:path w="415289" h="13335">
                <a:moveTo>
                  <a:pt x="0" y="12983"/>
                </a:moveTo>
                <a:lnTo>
                  <a:pt x="414970" y="12983"/>
                </a:lnTo>
                <a:lnTo>
                  <a:pt x="414970" y="0"/>
                </a:lnTo>
                <a:lnTo>
                  <a:pt x="0" y="0"/>
                </a:lnTo>
                <a:lnTo>
                  <a:pt x="0" y="12983"/>
                </a:lnTo>
                <a:close/>
              </a:path>
            </a:pathLst>
          </a:custGeom>
          <a:solidFill>
            <a:srgbClr val="D1C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0124" y="5017653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427" y="0"/>
                </a:lnTo>
              </a:path>
            </a:pathLst>
          </a:custGeom>
          <a:ln w="7637">
            <a:solidFill>
              <a:srgbClr val="C4B5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0125" y="5020326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>
                <a:moveTo>
                  <a:pt x="0" y="0"/>
                </a:moveTo>
                <a:lnTo>
                  <a:pt x="411885" y="0"/>
                </a:lnTo>
              </a:path>
            </a:pathLst>
          </a:custGeom>
          <a:ln w="3175">
            <a:solidFill>
              <a:srgbClr val="B8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0124" y="5032929"/>
            <a:ext cx="419734" cy="29845"/>
          </a:xfrm>
          <a:custGeom>
            <a:avLst/>
            <a:gdLst/>
            <a:ahLst/>
            <a:cxnLst/>
            <a:rect l="l" t="t" r="r" b="b"/>
            <a:pathLst>
              <a:path w="419735" h="29845">
                <a:moveTo>
                  <a:pt x="0" y="29786"/>
                </a:moveTo>
                <a:lnTo>
                  <a:pt x="419597" y="29786"/>
                </a:lnTo>
                <a:lnTo>
                  <a:pt x="419597" y="0"/>
                </a:lnTo>
                <a:lnTo>
                  <a:pt x="0" y="0"/>
                </a:lnTo>
                <a:lnTo>
                  <a:pt x="0" y="29786"/>
                </a:lnTo>
                <a:close/>
              </a:path>
            </a:pathLst>
          </a:custGeom>
          <a:solidFill>
            <a:srgbClr val="F7F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0124" y="5038275"/>
            <a:ext cx="419734" cy="24765"/>
          </a:xfrm>
          <a:custGeom>
            <a:avLst/>
            <a:gdLst/>
            <a:ahLst/>
            <a:cxnLst/>
            <a:rect l="l" t="t" r="r" b="b"/>
            <a:pathLst>
              <a:path w="419735" h="24764">
                <a:moveTo>
                  <a:pt x="0" y="24440"/>
                </a:moveTo>
                <a:lnTo>
                  <a:pt x="419597" y="24440"/>
                </a:lnTo>
                <a:lnTo>
                  <a:pt x="419597" y="0"/>
                </a:lnTo>
                <a:lnTo>
                  <a:pt x="0" y="0"/>
                </a:lnTo>
                <a:lnTo>
                  <a:pt x="0" y="24440"/>
                </a:lnTo>
                <a:close/>
              </a:path>
            </a:pathLst>
          </a:custGeom>
          <a:solidFill>
            <a:srgbClr val="EC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0125" y="5043622"/>
            <a:ext cx="416559" cy="19685"/>
          </a:xfrm>
          <a:custGeom>
            <a:avLst/>
            <a:gdLst/>
            <a:ahLst/>
            <a:cxnLst/>
            <a:rect l="l" t="t" r="r" b="b"/>
            <a:pathLst>
              <a:path w="416560" h="19685">
                <a:moveTo>
                  <a:pt x="0" y="19093"/>
                </a:moveTo>
                <a:lnTo>
                  <a:pt x="416512" y="19093"/>
                </a:lnTo>
                <a:lnTo>
                  <a:pt x="416512" y="0"/>
                </a:lnTo>
                <a:lnTo>
                  <a:pt x="0" y="0"/>
                </a:lnTo>
                <a:lnTo>
                  <a:pt x="0" y="19093"/>
                </a:lnTo>
                <a:close/>
              </a:path>
            </a:pathLst>
          </a:custGeom>
          <a:solidFill>
            <a:srgbClr val="DED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40124" y="5048966"/>
            <a:ext cx="415290" cy="13970"/>
          </a:xfrm>
          <a:custGeom>
            <a:avLst/>
            <a:gdLst/>
            <a:ahLst/>
            <a:cxnLst/>
            <a:rect l="l" t="t" r="r" b="b"/>
            <a:pathLst>
              <a:path w="415289" h="13970">
                <a:moveTo>
                  <a:pt x="0" y="13747"/>
                </a:moveTo>
                <a:lnTo>
                  <a:pt x="414970" y="13747"/>
                </a:lnTo>
                <a:lnTo>
                  <a:pt x="414970" y="0"/>
                </a:lnTo>
                <a:lnTo>
                  <a:pt x="0" y="0"/>
                </a:lnTo>
                <a:lnTo>
                  <a:pt x="0" y="13747"/>
                </a:lnTo>
                <a:close/>
              </a:path>
            </a:pathLst>
          </a:custGeom>
          <a:solidFill>
            <a:srgbClr val="D1C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40124" y="5058513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427" y="0"/>
                </a:lnTo>
              </a:path>
            </a:pathLst>
          </a:custGeom>
          <a:ln w="8400">
            <a:solidFill>
              <a:srgbClr val="C4B5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0125" y="5061568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>
                <a:moveTo>
                  <a:pt x="0" y="0"/>
                </a:moveTo>
                <a:lnTo>
                  <a:pt x="411885" y="0"/>
                </a:lnTo>
              </a:path>
            </a:pathLst>
          </a:custGeom>
          <a:ln w="3175">
            <a:solidFill>
              <a:srgbClr val="B8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40124" y="5073407"/>
            <a:ext cx="419734" cy="31115"/>
          </a:xfrm>
          <a:custGeom>
            <a:avLst/>
            <a:gdLst/>
            <a:ahLst/>
            <a:cxnLst/>
            <a:rect l="l" t="t" r="r" b="b"/>
            <a:pathLst>
              <a:path w="419735" h="31114">
                <a:moveTo>
                  <a:pt x="0" y="30549"/>
                </a:moveTo>
                <a:lnTo>
                  <a:pt x="419597" y="30549"/>
                </a:lnTo>
                <a:lnTo>
                  <a:pt x="419597" y="0"/>
                </a:lnTo>
                <a:lnTo>
                  <a:pt x="0" y="0"/>
                </a:lnTo>
                <a:lnTo>
                  <a:pt x="0" y="30549"/>
                </a:lnTo>
                <a:close/>
              </a:path>
            </a:pathLst>
          </a:custGeom>
          <a:solidFill>
            <a:srgbClr val="F7F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40124" y="5079517"/>
            <a:ext cx="419734" cy="24765"/>
          </a:xfrm>
          <a:custGeom>
            <a:avLst/>
            <a:gdLst/>
            <a:ahLst/>
            <a:cxnLst/>
            <a:rect l="l" t="t" r="r" b="b"/>
            <a:pathLst>
              <a:path w="419735" h="24764">
                <a:moveTo>
                  <a:pt x="0" y="24440"/>
                </a:moveTo>
                <a:lnTo>
                  <a:pt x="419597" y="24440"/>
                </a:lnTo>
                <a:lnTo>
                  <a:pt x="419597" y="0"/>
                </a:lnTo>
                <a:lnTo>
                  <a:pt x="0" y="0"/>
                </a:lnTo>
                <a:lnTo>
                  <a:pt x="0" y="24440"/>
                </a:lnTo>
                <a:close/>
              </a:path>
            </a:pathLst>
          </a:custGeom>
          <a:solidFill>
            <a:srgbClr val="EC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40125" y="5084864"/>
            <a:ext cx="416559" cy="19685"/>
          </a:xfrm>
          <a:custGeom>
            <a:avLst/>
            <a:gdLst/>
            <a:ahLst/>
            <a:cxnLst/>
            <a:rect l="l" t="t" r="r" b="b"/>
            <a:pathLst>
              <a:path w="416560" h="19685">
                <a:moveTo>
                  <a:pt x="0" y="19093"/>
                </a:moveTo>
                <a:lnTo>
                  <a:pt x="416512" y="19093"/>
                </a:lnTo>
                <a:lnTo>
                  <a:pt x="416512" y="0"/>
                </a:lnTo>
                <a:lnTo>
                  <a:pt x="0" y="0"/>
                </a:lnTo>
                <a:lnTo>
                  <a:pt x="0" y="19093"/>
                </a:lnTo>
                <a:close/>
              </a:path>
            </a:pathLst>
          </a:custGeom>
          <a:solidFill>
            <a:srgbClr val="DED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40124" y="5090207"/>
            <a:ext cx="415290" cy="13970"/>
          </a:xfrm>
          <a:custGeom>
            <a:avLst/>
            <a:gdLst/>
            <a:ahLst/>
            <a:cxnLst/>
            <a:rect l="l" t="t" r="r" b="b"/>
            <a:pathLst>
              <a:path w="415289" h="13970">
                <a:moveTo>
                  <a:pt x="0" y="13747"/>
                </a:moveTo>
                <a:lnTo>
                  <a:pt x="414970" y="13747"/>
                </a:lnTo>
                <a:lnTo>
                  <a:pt x="414970" y="0"/>
                </a:lnTo>
                <a:lnTo>
                  <a:pt x="0" y="0"/>
                </a:lnTo>
                <a:lnTo>
                  <a:pt x="0" y="13747"/>
                </a:lnTo>
                <a:close/>
              </a:path>
            </a:pathLst>
          </a:custGeom>
          <a:solidFill>
            <a:srgbClr val="D1C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40124" y="5099754"/>
            <a:ext cx="415290" cy="0"/>
          </a:xfrm>
          <a:custGeom>
            <a:avLst/>
            <a:gdLst/>
            <a:ahLst/>
            <a:cxnLst/>
            <a:rect l="l" t="t" r="r" b="b"/>
            <a:pathLst>
              <a:path w="415289">
                <a:moveTo>
                  <a:pt x="0" y="0"/>
                </a:moveTo>
                <a:lnTo>
                  <a:pt x="414970" y="0"/>
                </a:lnTo>
              </a:path>
            </a:pathLst>
          </a:custGeom>
          <a:ln w="8400">
            <a:solidFill>
              <a:srgbClr val="C4B5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40125" y="5102428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>
                <a:moveTo>
                  <a:pt x="0" y="0"/>
                </a:moveTo>
                <a:lnTo>
                  <a:pt x="411885" y="0"/>
                </a:lnTo>
              </a:path>
            </a:pathLst>
          </a:custGeom>
          <a:ln w="3175">
            <a:solidFill>
              <a:srgbClr val="B8A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67893" y="4477698"/>
            <a:ext cx="671195" cy="12065"/>
          </a:xfrm>
          <a:custGeom>
            <a:avLst/>
            <a:gdLst/>
            <a:ahLst/>
            <a:cxnLst/>
            <a:rect l="l" t="t" r="r" b="b"/>
            <a:pathLst>
              <a:path w="671195" h="12064">
                <a:moveTo>
                  <a:pt x="0" y="11456"/>
                </a:moveTo>
                <a:lnTo>
                  <a:pt x="671047" y="11456"/>
                </a:lnTo>
                <a:lnTo>
                  <a:pt x="671047" y="0"/>
                </a:lnTo>
                <a:lnTo>
                  <a:pt x="0" y="0"/>
                </a:lnTo>
                <a:lnTo>
                  <a:pt x="0" y="11456"/>
                </a:lnTo>
                <a:close/>
              </a:path>
            </a:pathLst>
          </a:custGeom>
          <a:solidFill>
            <a:srgbClr val="EBD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78690" y="4594919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173" y="0"/>
                </a:lnTo>
              </a:path>
            </a:pathLst>
          </a:custGeom>
          <a:ln w="3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10172" y="5092501"/>
            <a:ext cx="139065" cy="65405"/>
          </a:xfrm>
          <a:custGeom>
            <a:avLst/>
            <a:gdLst/>
            <a:ahLst/>
            <a:cxnLst/>
            <a:rect l="l" t="t" r="r" b="b"/>
            <a:pathLst>
              <a:path w="139064" h="65404">
                <a:moveTo>
                  <a:pt x="138841" y="0"/>
                </a:moveTo>
                <a:lnTo>
                  <a:pt x="0" y="48878"/>
                </a:lnTo>
                <a:lnTo>
                  <a:pt x="0" y="64915"/>
                </a:lnTo>
                <a:lnTo>
                  <a:pt x="138841" y="15274"/>
                </a:lnTo>
                <a:lnTo>
                  <a:pt x="138841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10172" y="5051259"/>
            <a:ext cx="139065" cy="65405"/>
          </a:xfrm>
          <a:custGeom>
            <a:avLst/>
            <a:gdLst/>
            <a:ahLst/>
            <a:cxnLst/>
            <a:rect l="l" t="t" r="r" b="b"/>
            <a:pathLst>
              <a:path w="139064" h="65404">
                <a:moveTo>
                  <a:pt x="138841" y="0"/>
                </a:moveTo>
                <a:lnTo>
                  <a:pt x="0" y="49641"/>
                </a:lnTo>
                <a:lnTo>
                  <a:pt x="0" y="64915"/>
                </a:lnTo>
                <a:lnTo>
                  <a:pt x="138841" y="16036"/>
                </a:lnTo>
                <a:lnTo>
                  <a:pt x="138841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10173" y="5010780"/>
            <a:ext cx="140970" cy="65405"/>
          </a:xfrm>
          <a:custGeom>
            <a:avLst/>
            <a:gdLst/>
            <a:ahLst/>
            <a:cxnLst/>
            <a:rect l="l" t="t" r="r" b="b"/>
            <a:pathLst>
              <a:path w="140970" h="65404">
                <a:moveTo>
                  <a:pt x="140384" y="0"/>
                </a:moveTo>
                <a:lnTo>
                  <a:pt x="0" y="49641"/>
                </a:lnTo>
                <a:lnTo>
                  <a:pt x="0" y="64915"/>
                </a:lnTo>
                <a:lnTo>
                  <a:pt x="140384" y="15274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10173" y="4969536"/>
            <a:ext cx="140970" cy="66040"/>
          </a:xfrm>
          <a:custGeom>
            <a:avLst/>
            <a:gdLst/>
            <a:ahLst/>
            <a:cxnLst/>
            <a:rect l="l" t="t" r="r" b="b"/>
            <a:pathLst>
              <a:path w="140970" h="66039">
                <a:moveTo>
                  <a:pt x="140384" y="0"/>
                </a:moveTo>
                <a:lnTo>
                  <a:pt x="0" y="50403"/>
                </a:lnTo>
                <a:lnTo>
                  <a:pt x="0" y="65678"/>
                </a:lnTo>
                <a:lnTo>
                  <a:pt x="140384" y="15274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10173" y="4929057"/>
            <a:ext cx="140970" cy="66040"/>
          </a:xfrm>
          <a:custGeom>
            <a:avLst/>
            <a:gdLst/>
            <a:ahLst/>
            <a:cxnLst/>
            <a:rect l="l" t="t" r="r" b="b"/>
            <a:pathLst>
              <a:path w="140970" h="66039">
                <a:moveTo>
                  <a:pt x="140384" y="0"/>
                </a:moveTo>
                <a:lnTo>
                  <a:pt x="0" y="49641"/>
                </a:lnTo>
                <a:lnTo>
                  <a:pt x="0" y="65684"/>
                </a:lnTo>
                <a:lnTo>
                  <a:pt x="140384" y="16036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10173" y="4888579"/>
            <a:ext cx="140970" cy="65405"/>
          </a:xfrm>
          <a:custGeom>
            <a:avLst/>
            <a:gdLst/>
            <a:ahLst/>
            <a:cxnLst/>
            <a:rect l="l" t="t" r="r" b="b"/>
            <a:pathLst>
              <a:path w="140970" h="65404">
                <a:moveTo>
                  <a:pt x="140384" y="0"/>
                </a:moveTo>
                <a:lnTo>
                  <a:pt x="0" y="49641"/>
                </a:lnTo>
                <a:lnTo>
                  <a:pt x="0" y="64922"/>
                </a:lnTo>
                <a:lnTo>
                  <a:pt x="140384" y="15274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10173" y="4847336"/>
            <a:ext cx="140970" cy="66040"/>
          </a:xfrm>
          <a:custGeom>
            <a:avLst/>
            <a:gdLst/>
            <a:ahLst/>
            <a:cxnLst/>
            <a:rect l="l" t="t" r="r" b="b"/>
            <a:pathLst>
              <a:path w="140970" h="66039">
                <a:moveTo>
                  <a:pt x="140384" y="0"/>
                </a:moveTo>
                <a:lnTo>
                  <a:pt x="0" y="49641"/>
                </a:lnTo>
                <a:lnTo>
                  <a:pt x="0" y="65684"/>
                </a:lnTo>
                <a:lnTo>
                  <a:pt x="140384" y="16036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10173" y="4806856"/>
            <a:ext cx="140970" cy="66040"/>
          </a:xfrm>
          <a:custGeom>
            <a:avLst/>
            <a:gdLst/>
            <a:ahLst/>
            <a:cxnLst/>
            <a:rect l="l" t="t" r="r" b="b"/>
            <a:pathLst>
              <a:path w="140970" h="66039">
                <a:moveTo>
                  <a:pt x="140384" y="0"/>
                </a:moveTo>
                <a:lnTo>
                  <a:pt x="0" y="49641"/>
                </a:lnTo>
                <a:lnTo>
                  <a:pt x="0" y="65684"/>
                </a:lnTo>
                <a:lnTo>
                  <a:pt x="140384" y="16036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10173" y="4766379"/>
            <a:ext cx="140970" cy="65405"/>
          </a:xfrm>
          <a:custGeom>
            <a:avLst/>
            <a:gdLst/>
            <a:ahLst/>
            <a:cxnLst/>
            <a:rect l="l" t="t" r="r" b="b"/>
            <a:pathLst>
              <a:path w="140970" h="65404">
                <a:moveTo>
                  <a:pt x="140384" y="0"/>
                </a:moveTo>
                <a:lnTo>
                  <a:pt x="0" y="49647"/>
                </a:lnTo>
                <a:lnTo>
                  <a:pt x="0" y="64922"/>
                </a:lnTo>
                <a:lnTo>
                  <a:pt x="140384" y="15274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10173" y="4725135"/>
            <a:ext cx="140970" cy="66040"/>
          </a:xfrm>
          <a:custGeom>
            <a:avLst/>
            <a:gdLst/>
            <a:ahLst/>
            <a:cxnLst/>
            <a:rect l="l" t="t" r="r" b="b"/>
            <a:pathLst>
              <a:path w="140970" h="66039">
                <a:moveTo>
                  <a:pt x="140384" y="0"/>
                </a:moveTo>
                <a:lnTo>
                  <a:pt x="0" y="49641"/>
                </a:lnTo>
                <a:lnTo>
                  <a:pt x="0" y="65684"/>
                </a:lnTo>
                <a:lnTo>
                  <a:pt x="140384" y="16036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10173" y="4684656"/>
            <a:ext cx="140970" cy="66040"/>
          </a:xfrm>
          <a:custGeom>
            <a:avLst/>
            <a:gdLst/>
            <a:ahLst/>
            <a:cxnLst/>
            <a:rect l="l" t="t" r="r" b="b"/>
            <a:pathLst>
              <a:path w="140970" h="66039">
                <a:moveTo>
                  <a:pt x="140384" y="0"/>
                </a:moveTo>
                <a:lnTo>
                  <a:pt x="0" y="49647"/>
                </a:lnTo>
                <a:lnTo>
                  <a:pt x="0" y="65684"/>
                </a:lnTo>
                <a:lnTo>
                  <a:pt x="140384" y="15274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10173" y="4644176"/>
            <a:ext cx="140970" cy="66040"/>
          </a:xfrm>
          <a:custGeom>
            <a:avLst/>
            <a:gdLst/>
            <a:ahLst/>
            <a:cxnLst/>
            <a:rect l="l" t="t" r="r" b="b"/>
            <a:pathLst>
              <a:path w="140970" h="66039">
                <a:moveTo>
                  <a:pt x="140384" y="0"/>
                </a:moveTo>
                <a:lnTo>
                  <a:pt x="0" y="49647"/>
                </a:lnTo>
                <a:lnTo>
                  <a:pt x="0" y="65684"/>
                </a:lnTo>
                <a:lnTo>
                  <a:pt x="140384" y="16043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10173" y="4602934"/>
            <a:ext cx="142240" cy="66040"/>
          </a:xfrm>
          <a:custGeom>
            <a:avLst/>
            <a:gdLst/>
            <a:ahLst/>
            <a:cxnLst/>
            <a:rect l="l" t="t" r="r" b="b"/>
            <a:pathLst>
              <a:path w="142239" h="66039">
                <a:moveTo>
                  <a:pt x="141926" y="0"/>
                </a:moveTo>
                <a:lnTo>
                  <a:pt x="0" y="49647"/>
                </a:lnTo>
                <a:lnTo>
                  <a:pt x="0" y="65684"/>
                </a:lnTo>
                <a:lnTo>
                  <a:pt x="141926" y="16043"/>
                </a:lnTo>
                <a:lnTo>
                  <a:pt x="141926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10173" y="4562451"/>
            <a:ext cx="142240" cy="65405"/>
          </a:xfrm>
          <a:custGeom>
            <a:avLst/>
            <a:gdLst/>
            <a:ahLst/>
            <a:cxnLst/>
            <a:rect l="l" t="t" r="r" b="b"/>
            <a:pathLst>
              <a:path w="142239" h="65404">
                <a:moveTo>
                  <a:pt x="141926" y="0"/>
                </a:moveTo>
                <a:lnTo>
                  <a:pt x="0" y="49654"/>
                </a:lnTo>
                <a:lnTo>
                  <a:pt x="0" y="64928"/>
                </a:lnTo>
                <a:lnTo>
                  <a:pt x="141926" y="15312"/>
                </a:lnTo>
                <a:lnTo>
                  <a:pt x="141926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10173" y="4521956"/>
            <a:ext cx="142240" cy="66040"/>
          </a:xfrm>
          <a:custGeom>
            <a:avLst/>
            <a:gdLst/>
            <a:ahLst/>
            <a:cxnLst/>
            <a:rect l="l" t="t" r="r" b="b"/>
            <a:pathLst>
              <a:path w="142239" h="66039">
                <a:moveTo>
                  <a:pt x="141926" y="0"/>
                </a:moveTo>
                <a:lnTo>
                  <a:pt x="0" y="49654"/>
                </a:lnTo>
                <a:lnTo>
                  <a:pt x="0" y="65735"/>
                </a:lnTo>
                <a:lnTo>
                  <a:pt x="141926" y="15312"/>
                </a:lnTo>
                <a:lnTo>
                  <a:pt x="141926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11714" y="4481530"/>
            <a:ext cx="140970" cy="65405"/>
          </a:xfrm>
          <a:custGeom>
            <a:avLst/>
            <a:gdLst/>
            <a:ahLst/>
            <a:cxnLst/>
            <a:rect l="l" t="t" r="r" b="b"/>
            <a:pathLst>
              <a:path w="140970" h="65404">
                <a:moveTo>
                  <a:pt x="140384" y="0"/>
                </a:moveTo>
                <a:lnTo>
                  <a:pt x="0" y="48821"/>
                </a:lnTo>
                <a:lnTo>
                  <a:pt x="0" y="64902"/>
                </a:lnTo>
                <a:lnTo>
                  <a:pt x="140384" y="15248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11714" y="4440267"/>
            <a:ext cx="140970" cy="66040"/>
          </a:xfrm>
          <a:custGeom>
            <a:avLst/>
            <a:gdLst/>
            <a:ahLst/>
            <a:cxnLst/>
            <a:rect l="l" t="t" r="r" b="b"/>
            <a:pathLst>
              <a:path w="140970" h="66039">
                <a:moveTo>
                  <a:pt x="140384" y="0"/>
                </a:moveTo>
                <a:lnTo>
                  <a:pt x="0" y="49654"/>
                </a:lnTo>
                <a:lnTo>
                  <a:pt x="0" y="65671"/>
                </a:lnTo>
                <a:lnTo>
                  <a:pt x="140384" y="16017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11714" y="4399777"/>
            <a:ext cx="140970" cy="65405"/>
          </a:xfrm>
          <a:custGeom>
            <a:avLst/>
            <a:gdLst/>
            <a:ahLst/>
            <a:cxnLst/>
            <a:rect l="l" t="t" r="r" b="b"/>
            <a:pathLst>
              <a:path w="140970" h="65404">
                <a:moveTo>
                  <a:pt x="140384" y="0"/>
                </a:moveTo>
                <a:lnTo>
                  <a:pt x="0" y="49654"/>
                </a:lnTo>
                <a:lnTo>
                  <a:pt x="0" y="64902"/>
                </a:lnTo>
                <a:lnTo>
                  <a:pt x="140384" y="15248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11714" y="4359285"/>
            <a:ext cx="140970" cy="65405"/>
          </a:xfrm>
          <a:custGeom>
            <a:avLst/>
            <a:gdLst/>
            <a:ahLst/>
            <a:cxnLst/>
            <a:rect l="l" t="t" r="r" b="b"/>
            <a:pathLst>
              <a:path w="140970" h="65404">
                <a:moveTo>
                  <a:pt x="140384" y="0"/>
                </a:moveTo>
                <a:lnTo>
                  <a:pt x="0" y="49654"/>
                </a:lnTo>
                <a:lnTo>
                  <a:pt x="0" y="64966"/>
                </a:lnTo>
                <a:lnTo>
                  <a:pt x="140384" y="15312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11714" y="4318086"/>
            <a:ext cx="140970" cy="66040"/>
          </a:xfrm>
          <a:custGeom>
            <a:avLst/>
            <a:gdLst/>
            <a:ahLst/>
            <a:cxnLst/>
            <a:rect l="l" t="t" r="r" b="b"/>
            <a:pathLst>
              <a:path w="140970" h="66039">
                <a:moveTo>
                  <a:pt x="140384" y="0"/>
                </a:moveTo>
                <a:lnTo>
                  <a:pt x="0" y="49590"/>
                </a:lnTo>
                <a:lnTo>
                  <a:pt x="0" y="65671"/>
                </a:lnTo>
                <a:lnTo>
                  <a:pt x="140384" y="16017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11714" y="4277596"/>
            <a:ext cx="140970" cy="65405"/>
          </a:xfrm>
          <a:custGeom>
            <a:avLst/>
            <a:gdLst/>
            <a:ahLst/>
            <a:cxnLst/>
            <a:rect l="l" t="t" r="r" b="b"/>
            <a:pathLst>
              <a:path w="140970" h="65404">
                <a:moveTo>
                  <a:pt x="140384" y="0"/>
                </a:moveTo>
                <a:lnTo>
                  <a:pt x="0" y="49654"/>
                </a:lnTo>
                <a:lnTo>
                  <a:pt x="0" y="64902"/>
                </a:lnTo>
                <a:lnTo>
                  <a:pt x="140384" y="15248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11714" y="4236333"/>
            <a:ext cx="140970" cy="66040"/>
          </a:xfrm>
          <a:custGeom>
            <a:avLst/>
            <a:gdLst/>
            <a:ahLst/>
            <a:cxnLst/>
            <a:rect l="l" t="t" r="r" b="b"/>
            <a:pathLst>
              <a:path w="140970" h="66039">
                <a:moveTo>
                  <a:pt x="140384" y="0"/>
                </a:moveTo>
                <a:lnTo>
                  <a:pt x="0" y="50423"/>
                </a:lnTo>
                <a:lnTo>
                  <a:pt x="0" y="65671"/>
                </a:lnTo>
                <a:lnTo>
                  <a:pt x="140384" y="16017"/>
                </a:lnTo>
                <a:lnTo>
                  <a:pt x="140384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11714" y="4195840"/>
            <a:ext cx="142240" cy="66040"/>
          </a:xfrm>
          <a:custGeom>
            <a:avLst/>
            <a:gdLst/>
            <a:ahLst/>
            <a:cxnLst/>
            <a:rect l="l" t="t" r="r" b="b"/>
            <a:pathLst>
              <a:path w="142239" h="66039">
                <a:moveTo>
                  <a:pt x="141926" y="0"/>
                </a:moveTo>
                <a:lnTo>
                  <a:pt x="0" y="49654"/>
                </a:lnTo>
                <a:lnTo>
                  <a:pt x="0" y="65671"/>
                </a:lnTo>
                <a:lnTo>
                  <a:pt x="141926" y="16081"/>
                </a:lnTo>
                <a:lnTo>
                  <a:pt x="141926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11714" y="4155350"/>
            <a:ext cx="142240" cy="65405"/>
          </a:xfrm>
          <a:custGeom>
            <a:avLst/>
            <a:gdLst/>
            <a:ahLst/>
            <a:cxnLst/>
            <a:rect l="l" t="t" r="r" b="b"/>
            <a:pathLst>
              <a:path w="142239" h="65404">
                <a:moveTo>
                  <a:pt x="141926" y="0"/>
                </a:moveTo>
                <a:lnTo>
                  <a:pt x="0" y="49654"/>
                </a:lnTo>
                <a:lnTo>
                  <a:pt x="0" y="64966"/>
                </a:lnTo>
                <a:lnTo>
                  <a:pt x="141926" y="16081"/>
                </a:lnTo>
                <a:lnTo>
                  <a:pt x="141926" y="0"/>
                </a:lnTo>
                <a:close/>
              </a:path>
            </a:pathLst>
          </a:custGeom>
          <a:solidFill>
            <a:srgbClr val="B5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47217" y="5391403"/>
            <a:ext cx="7122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"/>
                <a:cs typeface="Arial"/>
              </a:rPr>
              <a:t>İkincil </a:t>
            </a:r>
            <a:r>
              <a:rPr sz="2400" spc="-110" dirty="0">
                <a:latin typeface="Arial"/>
                <a:cs typeface="Arial"/>
              </a:rPr>
              <a:t>Bellek </a:t>
            </a:r>
            <a:r>
              <a:rPr sz="2400" spc="-70" dirty="0">
                <a:latin typeface="Arial"/>
                <a:cs typeface="Arial"/>
              </a:rPr>
              <a:t>Örnekleri: </a:t>
            </a:r>
            <a:r>
              <a:rPr sz="2400" spc="-180" dirty="0">
                <a:latin typeface="Arial"/>
                <a:cs typeface="Arial"/>
              </a:rPr>
              <a:t>Flash </a:t>
            </a:r>
            <a:r>
              <a:rPr sz="2400" spc="-75" dirty="0">
                <a:latin typeface="Arial"/>
                <a:cs typeface="Arial"/>
              </a:rPr>
              <a:t>bellek, </a:t>
            </a:r>
            <a:r>
              <a:rPr sz="2400" spc="-125" dirty="0">
                <a:latin typeface="Arial"/>
                <a:cs typeface="Arial"/>
              </a:rPr>
              <a:t>Sabit </a:t>
            </a:r>
            <a:r>
              <a:rPr sz="2400" spc="-114" dirty="0">
                <a:latin typeface="Arial"/>
                <a:cs typeface="Arial"/>
              </a:rPr>
              <a:t>disk </a:t>
            </a:r>
            <a:r>
              <a:rPr sz="2400" spc="-150" dirty="0">
                <a:latin typeface="Arial"/>
                <a:cs typeface="Arial"/>
              </a:rPr>
              <a:t>ve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CD/DVD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8</a:t>
            </a:fld>
            <a:endParaRPr spc="-7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6218" y="530478"/>
            <a:ext cx="566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40" dirty="0">
                <a:latin typeface="Arial"/>
                <a:cs typeface="Arial"/>
              </a:rPr>
              <a:t>Girdi </a:t>
            </a:r>
            <a:r>
              <a:rPr sz="3600" b="1" spc="-195" dirty="0">
                <a:latin typeface="Arial"/>
                <a:cs typeface="Arial"/>
              </a:rPr>
              <a:t>Birimleri </a:t>
            </a:r>
            <a:r>
              <a:rPr sz="3600" spc="-55" dirty="0"/>
              <a:t>(Input </a:t>
            </a:r>
            <a:r>
              <a:rPr sz="3600" spc="-240" dirty="0"/>
              <a:t>Devices</a:t>
            </a:r>
            <a:r>
              <a:rPr sz="3600" spc="-380" dirty="0"/>
              <a:t> </a:t>
            </a:r>
            <a:r>
              <a:rPr sz="3600" spc="-110" dirty="0"/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118" y="1204340"/>
            <a:ext cx="7496809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130" algn="just">
              <a:lnSpc>
                <a:spcPct val="100000"/>
              </a:lnSpc>
              <a:spcBef>
                <a:spcPts val="105"/>
              </a:spcBef>
            </a:pPr>
            <a:r>
              <a:rPr sz="3200" spc="-160" dirty="0">
                <a:latin typeface="Arial"/>
                <a:cs typeface="Arial"/>
              </a:rPr>
              <a:t>Bilgisayarın dışarıdan </a:t>
            </a:r>
            <a:r>
              <a:rPr sz="3200" spc="-140" dirty="0">
                <a:latin typeface="Arial"/>
                <a:cs typeface="Arial"/>
              </a:rPr>
              <a:t>okuduğu </a:t>
            </a:r>
            <a:r>
              <a:rPr sz="3200" spc="-85" dirty="0">
                <a:latin typeface="Arial"/>
                <a:cs typeface="Arial"/>
              </a:rPr>
              <a:t>verilere </a:t>
            </a:r>
            <a:r>
              <a:rPr sz="3200" spc="-70" dirty="0">
                <a:latin typeface="Arial"/>
                <a:cs typeface="Arial"/>
              </a:rPr>
              <a:t>girdi  </a:t>
            </a:r>
            <a:r>
              <a:rPr sz="3200" spc="-90" dirty="0">
                <a:latin typeface="Arial"/>
                <a:cs typeface="Arial"/>
              </a:rPr>
              <a:t>denilir. </a:t>
            </a:r>
            <a:r>
              <a:rPr sz="3200" spc="-245" dirty="0">
                <a:latin typeface="Arial"/>
                <a:cs typeface="Arial"/>
              </a:rPr>
              <a:t>Bu </a:t>
            </a:r>
            <a:r>
              <a:rPr sz="3200" spc="-50" dirty="0">
                <a:latin typeface="Arial"/>
                <a:cs typeface="Arial"/>
              </a:rPr>
              <a:t>bilgileri </a:t>
            </a:r>
            <a:r>
              <a:rPr sz="3200" spc="-155" dirty="0">
                <a:latin typeface="Arial"/>
                <a:cs typeface="Arial"/>
              </a:rPr>
              <a:t>okuyan </a:t>
            </a:r>
            <a:r>
              <a:rPr sz="3200" spc="-125" dirty="0">
                <a:latin typeface="Arial"/>
                <a:cs typeface="Arial"/>
              </a:rPr>
              <a:t>bileşenler, </a:t>
            </a:r>
            <a:r>
              <a:rPr sz="3200" spc="-70" dirty="0">
                <a:latin typeface="Arial"/>
                <a:cs typeface="Arial"/>
              </a:rPr>
              <a:t>girdi  </a:t>
            </a:r>
            <a:r>
              <a:rPr sz="3200" spc="-30" dirty="0">
                <a:latin typeface="Arial"/>
                <a:cs typeface="Arial"/>
              </a:rPr>
              <a:t>birimleri </a:t>
            </a:r>
            <a:r>
              <a:rPr sz="3200" spc="-125" dirty="0">
                <a:latin typeface="Arial"/>
                <a:cs typeface="Arial"/>
              </a:rPr>
              <a:t>olarak </a:t>
            </a:r>
            <a:r>
              <a:rPr sz="3200" spc="-120" dirty="0">
                <a:latin typeface="Arial"/>
                <a:cs typeface="Arial"/>
              </a:rPr>
              <a:t>adlandırılır</a:t>
            </a:r>
            <a:r>
              <a:rPr sz="3200" spc="-120">
                <a:latin typeface="Arial"/>
                <a:cs typeface="Arial"/>
              </a:rPr>
              <a:t>. 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4085" y="4038600"/>
            <a:ext cx="1677133" cy="96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1904" y="4114800"/>
            <a:ext cx="1222133" cy="88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350" y="4038600"/>
            <a:ext cx="1609598" cy="1006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120" y="5456631"/>
            <a:ext cx="6390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>
                <a:latin typeface="Arial"/>
                <a:cs typeface="Arial"/>
              </a:rPr>
              <a:t>Girdi </a:t>
            </a:r>
            <a:r>
              <a:rPr sz="2800" spc="-55" dirty="0">
                <a:latin typeface="Arial"/>
                <a:cs typeface="Arial"/>
              </a:rPr>
              <a:t>Birimleri: </a:t>
            </a:r>
            <a:r>
              <a:rPr sz="2800" spc="-175" dirty="0">
                <a:latin typeface="Arial"/>
                <a:cs typeface="Arial"/>
              </a:rPr>
              <a:t>Klavye, </a:t>
            </a:r>
            <a:r>
              <a:rPr sz="2800" spc="-225" dirty="0">
                <a:latin typeface="Arial"/>
                <a:cs typeface="Arial"/>
              </a:rPr>
              <a:t>Fare </a:t>
            </a:r>
            <a:r>
              <a:rPr sz="2800" spc="-175" dirty="0">
                <a:latin typeface="Arial"/>
                <a:cs typeface="Arial"/>
              </a:rPr>
              <a:t>ve </a:t>
            </a:r>
            <a:r>
              <a:rPr sz="2800" spc="-50" dirty="0">
                <a:latin typeface="Arial"/>
                <a:cs typeface="Arial"/>
              </a:rPr>
              <a:t>Dijital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kamera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9</a:t>
            </a:fld>
            <a:endParaRPr spc="-7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1055</Words>
  <Application>Microsoft Office PowerPoint</Application>
  <PresentationFormat>Ekran Gösterisi (4:3)</PresentationFormat>
  <Paragraphs>184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Office Theme</vt:lpstr>
      <vt:lpstr>PowerPoint Sunusu</vt:lpstr>
      <vt:lpstr>İçerik</vt:lpstr>
      <vt:lpstr>Bilgisayar Sistemleri</vt:lpstr>
      <vt:lpstr>Donanım</vt:lpstr>
      <vt:lpstr>Merkezi İşlem Birimi</vt:lpstr>
      <vt:lpstr>PowerPoint Sunusu</vt:lpstr>
      <vt:lpstr>Ana Bellek (Main Memory):</vt:lpstr>
      <vt:lpstr>İkincil Bellek (Secondary Storage):</vt:lpstr>
      <vt:lpstr>Girdi Birimleri (Input Devices )</vt:lpstr>
      <vt:lpstr>Çıktı Birimleri (Output Devices):</vt:lpstr>
      <vt:lpstr>Yazılım</vt:lpstr>
      <vt:lpstr>PowerPoint Sunusu</vt:lpstr>
      <vt:lpstr>PowerPoint Sunusu</vt:lpstr>
      <vt:lpstr>Programlama</vt:lpstr>
      <vt:lpstr>Programlama Dillerinin Gelişimi</vt:lpstr>
      <vt:lpstr>Programlama Dili Örnekleri</vt:lpstr>
      <vt:lpstr>Programlama Dili Örnekleri</vt:lpstr>
      <vt:lpstr>Program Geliştirme</vt:lpstr>
      <vt:lpstr>PowerPoint Sunusu</vt:lpstr>
      <vt:lpstr>Nesne Tabanlı Programlama</vt:lpstr>
      <vt:lpstr>PowerPoint Sunusu</vt:lpstr>
      <vt:lpstr>PowerPoint Sunusu</vt:lpstr>
      <vt:lpstr>PowerPoint Sunusu</vt:lpstr>
      <vt:lpstr>C++ Programlama Dili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Erhan</dc:creator>
  <cp:lastModifiedBy>Arafat</cp:lastModifiedBy>
  <cp:revision>4</cp:revision>
  <dcterms:created xsi:type="dcterms:W3CDTF">2018-05-28T13:43:15Z</dcterms:created>
  <dcterms:modified xsi:type="dcterms:W3CDTF">2019-10-14T21:09:42Z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2018-05-28T00:00:00Z</vt:filetime>
  </property>
</Properties>
</file>