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739" r:id="rId5"/>
    <p:sldMasterId id="2147483745" r:id="rId6"/>
    <p:sldMasterId id="2147483758" r:id="rId7"/>
  </p:sldMasterIdLst>
  <p:notesMasterIdLst>
    <p:notesMasterId r:id="rId23"/>
  </p:notesMasterIdLst>
  <p:handoutMasterIdLst>
    <p:handoutMasterId r:id="rId24"/>
  </p:handoutMasterIdLst>
  <p:sldIdLst>
    <p:sldId id="420" r:id="rId8"/>
    <p:sldId id="614" r:id="rId9"/>
    <p:sldId id="615" r:id="rId10"/>
    <p:sldId id="607" r:id="rId11"/>
    <p:sldId id="623" r:id="rId12"/>
    <p:sldId id="624" r:id="rId13"/>
    <p:sldId id="625" r:id="rId14"/>
    <p:sldId id="626" r:id="rId15"/>
    <p:sldId id="627" r:id="rId16"/>
    <p:sldId id="628" r:id="rId17"/>
    <p:sldId id="629" r:id="rId18"/>
    <p:sldId id="609" r:id="rId19"/>
    <p:sldId id="613" r:id="rId20"/>
    <p:sldId id="630" r:id="rId21"/>
    <p:sldId id="605" r:id="rId22"/>
  </p:sldIdLst>
  <p:sldSz cx="9144000" cy="6858000" type="screen4x3"/>
  <p:notesSz cx="6724650" cy="9774238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6699"/>
    <a:srgbClr val="92D050"/>
    <a:srgbClr val="99FF66"/>
    <a:srgbClr val="00FF00"/>
    <a:srgbClr val="FF9900"/>
    <a:srgbClr val="66FF66"/>
    <a:srgbClr val="D7E4BC"/>
    <a:srgbClr val="E4B75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0" autoAdjust="0"/>
    <p:restoredTop sz="93445" autoAdjust="0"/>
  </p:normalViewPr>
  <p:slideViewPr>
    <p:cSldViewPr>
      <p:cViewPr varScale="1">
        <p:scale>
          <a:sx n="104" d="100"/>
          <a:sy n="104" d="100"/>
        </p:scale>
        <p:origin x="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70" y="-96"/>
      </p:cViewPr>
      <p:guideLst>
        <p:guide orient="horz" pos="307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908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908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8539909D-6DD5-4F51-B702-1FD9C8651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1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908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466" y="4642765"/>
            <a:ext cx="5379720" cy="43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908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5B19D47-75B6-4CA8-99EA-936D55BE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çı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30016" y="3963588"/>
            <a:ext cx="5760169" cy="914400"/>
          </a:xfrm>
        </p:spPr>
        <p:txBody>
          <a:bodyPr/>
          <a:lstStyle>
            <a:lvl1pPr marL="0" indent="0" algn="ctr">
              <a:buNone/>
              <a:defRPr lang="en-US" sz="4000" b="1" kern="1200" dirty="0" smtClean="0">
                <a:solidFill>
                  <a:srgbClr val="000099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tr-TR" dirty="0" smtClean="0"/>
              <a:t>Proje Adı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1797471" y="1196752"/>
            <a:ext cx="5625259" cy="2376264"/>
          </a:xfrm>
        </p:spPr>
        <p:txBody>
          <a:bodyPr/>
          <a:lstStyle>
            <a:lvl1pPr marL="0" indent="0" algn="ctr">
              <a:buNone/>
              <a:defRPr sz="3600" baseline="0"/>
            </a:lvl1pPr>
          </a:lstStyle>
          <a:p>
            <a:r>
              <a:rPr lang="tr-TR" dirty="0" smtClean="0"/>
              <a:t>Proje ile İlgili Bir Resim</a:t>
            </a:r>
            <a:endParaRPr lang="tr-T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701888" y="5454052"/>
            <a:ext cx="3816424" cy="504056"/>
          </a:xfrm>
        </p:spPr>
        <p:txBody>
          <a:bodyPr/>
          <a:lstStyle>
            <a:lvl1pPr marL="0" indent="0" algn="ctr">
              <a:buNone/>
              <a:defRPr lang="en-US" sz="2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GG Ay Yıl</a:t>
            </a:r>
            <a:endParaRPr lang="en-US" dirty="0" smtClean="0"/>
          </a:p>
        </p:txBody>
      </p:sp>
      <p:pic>
        <p:nvPicPr>
          <p:cNvPr id="20" name="Picture 19" descr="02v4.jpg"/>
          <p:cNvPicPr>
            <a:picLocks noChangeAspect="1"/>
          </p:cNvPicPr>
          <p:nvPr userDrawn="1"/>
        </p:nvPicPr>
        <p:blipFill>
          <a:blip r:embed="rId2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  <p:pic>
        <p:nvPicPr>
          <p:cNvPr id="21" name="Picture 13" descr="Softtech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2172" y="125413"/>
            <a:ext cx="1948953" cy="7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80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902575" cy="808037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66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CDB8-6D1E-469A-A948-70E728DE9D8D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0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78BBA-B1F0-4EA0-A683-428853A504DD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5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592BE-2CCC-4AC3-A0B2-C0CDF81645D8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61195-C3FA-4795-9AD9-943DDFEC42A4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21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53F55-5699-4FD8-A1E4-BA5B978C6661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5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0CADA-2718-4993-B369-FBC00FF43BC8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61800-77FE-4A91-881E-FEE218782AAC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90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721D2-29B8-4B32-97A8-8C9BD677A855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01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D642-DBD4-481C-A3AC-CE90995141C1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5759" y="1143032"/>
            <a:ext cx="2820697" cy="2285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467544" y="836712"/>
            <a:ext cx="770413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Hedeflenen Kazanımlar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Proje Yönetimi Beklentileri</a:t>
            </a:r>
            <a:endParaRPr lang="tr-TR" sz="1400" b="1" kern="1200" dirty="0" smtClean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tr-T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Müşteri Yapısı 2011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Çözüm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Müşteri Bileşenleri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Kredi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Talep</a:t>
            </a:r>
            <a:r>
              <a:rPr lang="tr-TR" sz="13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– Modül İlişkisi</a:t>
            </a:r>
            <a:endParaRPr lang="tr-TR" sz="1300" b="1" kern="1200" dirty="0" smtClean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Mevduat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Talep</a:t>
            </a:r>
            <a:r>
              <a:rPr lang="tr-TR" sz="13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– Modül İlişkisi</a:t>
            </a:r>
            <a:endParaRPr lang="tr-TR" sz="1300" b="1" kern="1200" dirty="0" smtClean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Ürün Yönetimi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51520" y="22017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600" b="1" kern="1200" baseline="0" dirty="0" smtClean="0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rPr>
              <a:t>Gündem</a:t>
            </a:r>
            <a:endParaRPr lang="tr-TR" sz="3600" b="1" kern="1200" baseline="0" dirty="0">
              <a:solidFill>
                <a:srgbClr val="003399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977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F3D65-FD79-4D62-9E0D-D022522FEA72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77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D983-5091-42EC-B6C0-E635A5E7B3C5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6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CDB8-6D1E-469A-A948-70E728DE9D8D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45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78BBA-B1F0-4EA0-A683-428853A504DD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58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592BE-2CCC-4AC3-A0B2-C0CDF81645D8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37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61195-C3FA-4795-9AD9-943DDFEC42A4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67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53F55-5699-4FD8-A1E4-BA5B978C6661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89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0CADA-2718-4993-B369-FBC00FF43BC8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779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61800-77FE-4A91-881E-FEE218782AAC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it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2748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3600" b="1" kern="1200" baseline="0" dirty="0" smtClean="0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rPr>
              <a:t>Organizasyon</a:t>
            </a:r>
            <a:endParaRPr lang="tr-TR" sz="3600" b="1" kern="1200" baseline="0" dirty="0">
              <a:solidFill>
                <a:srgbClr val="003399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55576" y="836712"/>
            <a:ext cx="470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tr-TR" sz="24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Yönlendirme ve Ön Onay Komiteleri</a:t>
            </a:r>
          </a:p>
        </p:txBody>
      </p:sp>
      <p:sp>
        <p:nvSpPr>
          <p:cNvPr id="2" name="Rounded Rectangle 1"/>
          <p:cNvSpPr/>
          <p:nvPr userDrawn="1"/>
        </p:nvSpPr>
        <p:spPr bwMode="auto">
          <a:xfrm>
            <a:off x="323528" y="1484784"/>
            <a:ext cx="4104456" cy="4464496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tr-T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Yönlendirme Komitesi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4788024" y="1518636"/>
            <a:ext cx="4104456" cy="4430644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tr-T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Ön Onay Komitesi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68312" y="2276474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32424" y="2276872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79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721D2-29B8-4B32-97A8-8C9BD677A855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0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D642-DBD4-481C-A3AC-CE90995141C1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24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F3D65-FD79-4D62-9E0D-D022522FEA72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269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D983-5091-42EC-B6C0-E635A5E7B3C5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83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7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3600" b="1" kern="1200" baseline="0" dirty="0" smtClean="0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rPr>
              <a:t>Riskler</a:t>
            </a:r>
            <a:endParaRPr lang="tr-TR" sz="3600" b="1" kern="1200" baseline="0" dirty="0">
              <a:solidFill>
                <a:srgbClr val="003399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5370" y="1484784"/>
            <a:ext cx="7993260" cy="23762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4878" y="4797152"/>
            <a:ext cx="8064251" cy="144016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aseline="0"/>
            </a:lvl1pPr>
            <a:lvl2pPr marL="584200" indent="0">
              <a:buNone/>
              <a:defRPr lang="tr-TR" sz="1200" i="1" kern="1200" baseline="0" smtClean="0">
                <a:solidFill>
                  <a:schemeClr val="tx1"/>
                </a:solidFill>
                <a:effectLst/>
                <a:latin typeface="Arial" pitchFamily="34" charset="0"/>
              </a:defRPr>
            </a:lvl2pPr>
          </a:lstStyle>
          <a:p>
            <a:r>
              <a:rPr lang="tr-TR" dirty="0" smtClean="0"/>
              <a:t>Not: Çağdaştan destek alınacak.</a:t>
            </a:r>
            <a:endParaRPr lang="tr-TR" sz="1200" i="1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tr-TR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56000" y="835200"/>
            <a:ext cx="6913214" cy="474439"/>
          </a:xfrm>
        </p:spPr>
        <p:txBody>
          <a:bodyPr/>
          <a:lstStyle>
            <a:lvl1pPr marL="0" indent="0">
              <a:buNone/>
              <a:defRPr lang="tr-TR" sz="2400" b="1" i="1" kern="1200" dirty="0">
                <a:solidFill>
                  <a:srgbClr val="00B0F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Alt Başlık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10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902575" cy="808037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çı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30016" y="3963588"/>
            <a:ext cx="5760169" cy="914400"/>
          </a:xfrm>
        </p:spPr>
        <p:txBody>
          <a:bodyPr/>
          <a:lstStyle>
            <a:lvl1pPr marL="0" indent="0" algn="ctr">
              <a:buNone/>
              <a:defRPr lang="en-US" sz="4000" b="1" kern="1200" dirty="0" smtClean="0">
                <a:solidFill>
                  <a:srgbClr val="000099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tr-TR" dirty="0" smtClean="0"/>
              <a:t>Proje Adı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1797471" y="1196752"/>
            <a:ext cx="5625259" cy="2376264"/>
          </a:xfrm>
        </p:spPr>
        <p:txBody>
          <a:bodyPr/>
          <a:lstStyle>
            <a:lvl1pPr marL="0" indent="0" algn="ctr">
              <a:buNone/>
              <a:defRPr sz="3600" baseline="0"/>
            </a:lvl1pPr>
          </a:lstStyle>
          <a:p>
            <a:r>
              <a:rPr lang="tr-TR" dirty="0" smtClean="0"/>
              <a:t>Proje ile İlgili Bir Resim</a:t>
            </a:r>
            <a:endParaRPr lang="tr-T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701888" y="5454052"/>
            <a:ext cx="3816424" cy="504056"/>
          </a:xfrm>
        </p:spPr>
        <p:txBody>
          <a:bodyPr/>
          <a:lstStyle>
            <a:lvl1pPr marL="0" indent="0" algn="ctr">
              <a:buNone/>
              <a:defRPr lang="en-US" sz="2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GG Ay Yıl</a:t>
            </a:r>
            <a:endParaRPr lang="en-US" dirty="0" smtClean="0"/>
          </a:p>
        </p:txBody>
      </p:sp>
      <p:pic>
        <p:nvPicPr>
          <p:cNvPr id="20" name="Picture 19" descr="02v4.jpg"/>
          <p:cNvPicPr>
            <a:picLocks noChangeAspect="1"/>
          </p:cNvPicPr>
          <p:nvPr userDrawn="1"/>
        </p:nvPicPr>
        <p:blipFill>
          <a:blip r:embed="rId2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  <p:pic>
        <p:nvPicPr>
          <p:cNvPr id="21" name="Picture 13" descr="Softtech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2172" y="125413"/>
            <a:ext cx="1948953" cy="7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Logo_IsBankasi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-88"/>
            <a:ext cx="2167427" cy="86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943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5759" y="1143032"/>
            <a:ext cx="2820697" cy="2285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467544" y="836712"/>
            <a:ext cx="770413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Hedeflenen Kazanımlar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6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Yapısı 2011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Bileşenleri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Çözüm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Kredi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Talep – Modül İlişkisi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Mevduat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Talep – Modül İlişkisi</a:t>
            </a:r>
            <a:endParaRPr lang="tr-TR" sz="16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Kaynak Planları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Ürün Yönetimi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1520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tr-TR" sz="3600" b="1" dirty="0" smtClean="0">
                <a:solidFill>
                  <a:srgbClr val="003399"/>
                </a:solidFill>
                <a:latin typeface="Calibri" pitchFamily="34" charset="0"/>
              </a:rPr>
              <a:t>Gündem</a:t>
            </a:r>
            <a:endParaRPr lang="tr-TR" sz="3600" b="1" dirty="0">
              <a:solidFill>
                <a:srgbClr val="00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it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2748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000000"/>
              </a:buClr>
            </a:pPr>
            <a:r>
              <a:rPr lang="tr-TR" sz="3600" b="1" dirty="0" smtClean="0">
                <a:solidFill>
                  <a:srgbClr val="003399"/>
                </a:solidFill>
                <a:latin typeface="Calibri" pitchFamily="34" charset="0"/>
              </a:rPr>
              <a:t>Organizasyon</a:t>
            </a:r>
            <a:endParaRPr lang="tr-TR" sz="3600" b="1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55576" y="836712"/>
            <a:ext cx="470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tr-TR" sz="24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Yönlendirme ve Ön Onay Komiteleri</a:t>
            </a:r>
          </a:p>
        </p:txBody>
      </p:sp>
      <p:sp>
        <p:nvSpPr>
          <p:cNvPr id="2" name="Rounded Rectangle 1"/>
          <p:cNvSpPr/>
          <p:nvPr userDrawn="1"/>
        </p:nvSpPr>
        <p:spPr bwMode="auto">
          <a:xfrm>
            <a:off x="323528" y="1484784"/>
            <a:ext cx="4104456" cy="4464496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indent="-469900">
              <a:buClr>
                <a:srgbClr val="000000"/>
              </a:buClr>
            </a:pPr>
            <a:r>
              <a:rPr lang="tr-TR" sz="2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Yönlendirme Komitesi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4788024" y="1518636"/>
            <a:ext cx="4104456" cy="4430644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indent="-469900">
              <a:buClr>
                <a:srgbClr val="000000"/>
              </a:buClr>
            </a:pPr>
            <a:r>
              <a:rPr lang="tr-TR" sz="2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Ön Onay Komitesi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68312" y="2276474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32424" y="2276872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017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000000"/>
              </a:buClr>
            </a:pPr>
            <a:r>
              <a:rPr lang="tr-TR" sz="3600" b="1" dirty="0" smtClean="0">
                <a:solidFill>
                  <a:srgbClr val="003399"/>
                </a:solidFill>
                <a:latin typeface="Calibri" pitchFamily="34" charset="0"/>
              </a:rPr>
              <a:t>Riskler</a:t>
            </a:r>
            <a:endParaRPr lang="tr-TR" sz="3600" b="1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5370" y="1484784"/>
            <a:ext cx="7993260" cy="23762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4878" y="4797152"/>
            <a:ext cx="8064251" cy="144016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aseline="0"/>
            </a:lvl1pPr>
            <a:lvl2pPr marL="584200" indent="0">
              <a:buNone/>
              <a:defRPr lang="tr-TR" sz="1200" i="1" kern="1200" baseline="0" smtClean="0">
                <a:solidFill>
                  <a:schemeClr val="tx1"/>
                </a:solidFill>
                <a:effectLst/>
                <a:latin typeface="Arial" pitchFamily="34" charset="0"/>
              </a:defRPr>
            </a:lvl2pPr>
          </a:lstStyle>
          <a:p>
            <a:r>
              <a:rPr lang="tr-TR" dirty="0" smtClean="0"/>
              <a:t>Not: Çağdaştan destek alınacak.</a:t>
            </a:r>
            <a:endParaRPr lang="tr-TR" sz="1200" i="1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tr-TR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56000" y="835200"/>
            <a:ext cx="6913214" cy="474439"/>
          </a:xfrm>
        </p:spPr>
        <p:txBody>
          <a:bodyPr/>
          <a:lstStyle>
            <a:lvl1pPr marL="0" indent="0">
              <a:buNone/>
              <a:defRPr lang="tr-TR" sz="2400" b="1" i="1" kern="1200" dirty="0">
                <a:solidFill>
                  <a:srgbClr val="00B0F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Alt Başlık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921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Microsoft_PowerPoint_97-2003_Presentation1.ppt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oleObject" Target="../embeddings/Microsoft_PowerPoint_97-2003_Presentation2.ppt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79025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624"/>
            <a:ext cx="7902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Asıl başlık stili için tıklatın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 smtClean="0"/>
              <a:t>6 Şubat 2012</a:t>
            </a:r>
            <a:endParaRPr lang="tr-T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 smtClean="0"/>
              <a:t>ANKA Yönlendirme Komitesi Toplantısı</a:t>
            </a:r>
            <a:endParaRPr lang="tr-TR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smtClean="0">
                <a:latin typeface="+mn-lt"/>
              </a:defRPr>
            </a:lvl1pPr>
          </a:lstStyle>
          <a:p>
            <a:pPr>
              <a:defRPr/>
            </a:pPr>
            <a:fld id="{081B77F6-0380-4DDD-9F3B-02256131FDB2}" type="slidenum">
              <a:rPr lang="tr-TR"/>
              <a:pPr>
                <a:defRPr/>
              </a:pPr>
              <a:t>‹#›</a:t>
            </a:fld>
            <a:endParaRPr lang="tr-TR">
              <a:latin typeface="Arial Tur"/>
            </a:endParaRP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graphicFrame>
        <p:nvGraphicFramePr>
          <p:cNvPr id="1026" name="Object 8"/>
          <p:cNvGraphicFramePr>
            <a:graphicFrameLocks/>
          </p:cNvGraphicFramePr>
          <p:nvPr/>
        </p:nvGraphicFramePr>
        <p:xfrm>
          <a:off x="0" y="0"/>
          <a:ext cx="12700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" r:id="rId9" imgW="12600" imgH="12600" progId="PowerPoint.Show.8">
                  <p:embed/>
                </p:oleObj>
              </mc:Choice>
              <mc:Fallback>
                <p:oleObj r:id="rId9" imgW="12600" imgH="12600" progId="PowerPoint.Show.8">
                  <p:embed/>
                  <p:pic>
                    <p:nvPicPr>
                      <p:cNvPr id="0" name="Picture 12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2857" t="-26285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00" cy="1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66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5" name="Line 9"/>
          <p:cNvSpPr>
            <a:spLocks noChangeShapeType="1"/>
          </p:cNvSpPr>
          <p:nvPr/>
        </p:nvSpPr>
        <p:spPr bwMode="auto">
          <a:xfrm>
            <a:off x="468313" y="836786"/>
            <a:ext cx="8243887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pic>
        <p:nvPicPr>
          <p:cNvPr id="12" name="Picture 11" descr="02v4.jpg"/>
          <p:cNvPicPr>
            <a:picLocks noChangeAspect="1"/>
          </p:cNvPicPr>
          <p:nvPr userDrawn="1"/>
        </p:nvPicPr>
        <p:blipFill>
          <a:blip r:embed="rId11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7" r:id="rId3"/>
    <p:sldLayoutId id="2147483720" r:id="rId4"/>
    <p:sldLayoutId id="214748370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355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334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79025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624"/>
            <a:ext cx="7902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Asıl başlık stili için tıklatın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>
                <a:solidFill>
                  <a:srgbClr val="000000"/>
                </a:solidFill>
              </a:rPr>
              <a:t>6 Şubat 2012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>
                <a:solidFill>
                  <a:srgbClr val="000000"/>
                </a:solidFill>
              </a:rPr>
              <a:t>ANKA Yönlendirme Komitesi Toplantısı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smtClean="0">
                <a:latin typeface="+mn-lt"/>
              </a:defRPr>
            </a:lvl1pPr>
          </a:lstStyle>
          <a:p>
            <a:pPr>
              <a:defRPr/>
            </a:pPr>
            <a:fld id="{081B77F6-0380-4DDD-9F3B-02256131FDB2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  <a:latin typeface="Arial Tur"/>
            </a:endParaRP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defRPr/>
            </a:pPr>
            <a:endParaRPr lang="tr-TR">
              <a:solidFill>
                <a:srgbClr val="000000"/>
              </a:solidFill>
            </a:endParaRPr>
          </a:p>
        </p:txBody>
      </p:sp>
      <p:graphicFrame>
        <p:nvGraphicFramePr>
          <p:cNvPr id="1026" name="Object 8"/>
          <p:cNvGraphicFramePr>
            <a:graphicFrameLocks/>
          </p:cNvGraphicFramePr>
          <p:nvPr/>
        </p:nvGraphicFramePr>
        <p:xfrm>
          <a:off x="0" y="0"/>
          <a:ext cx="12700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r:id="rId9" imgW="12600" imgH="12600" progId="PowerPoint.Show.8">
                  <p:embed/>
                </p:oleObj>
              </mc:Choice>
              <mc:Fallback>
                <p:oleObj r:id="rId9" imgW="12600" imgH="12600" progId="PowerPoint.Show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2857" t="-26285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00" cy="1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66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5" name="Line 9"/>
          <p:cNvSpPr>
            <a:spLocks noChangeShapeType="1"/>
          </p:cNvSpPr>
          <p:nvPr/>
        </p:nvSpPr>
        <p:spPr bwMode="auto">
          <a:xfrm>
            <a:off x="468313" y="836786"/>
            <a:ext cx="8243887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Clr>
                <a:srgbClr val="000000"/>
              </a:buClr>
              <a:defRPr/>
            </a:pPr>
            <a:endParaRPr lang="tr-TR">
              <a:solidFill>
                <a:srgbClr val="000000"/>
              </a:solidFill>
            </a:endParaRPr>
          </a:p>
        </p:txBody>
      </p:sp>
      <p:pic>
        <p:nvPicPr>
          <p:cNvPr id="12" name="Picture 11" descr="02v4.jpg"/>
          <p:cNvPicPr>
            <a:picLocks noChangeAspect="1"/>
          </p:cNvPicPr>
          <p:nvPr userDrawn="1"/>
        </p:nvPicPr>
        <p:blipFill>
          <a:blip r:embed="rId11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355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334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tr-TR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tr-TR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8AF4A91-C302-4B05-89D6-EEEFCABE576D}" type="slidenum">
              <a:rPr lang="tr-TR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tr-TR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4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tr-TR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tr-TR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8AF4A91-C302-4B05-89D6-EEEFCABE576D}" type="slidenum">
              <a:rPr lang="tr-TR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tr-TR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Relationship Id="rId5" Type="http://schemas.openxmlformats.org/officeDocument/2006/relationships/image" Target="../media/image13.jpeg"/><Relationship Id="rId4" Type="http://schemas.openxmlformats.org/officeDocument/2006/relationships/hyperlink" Target="http://www.google.com.tr/url?sa=i&amp;rct=j&amp;q=&amp;esrc=s&amp;source=images&amp;cd=&amp;ved=0ahUKEwiyudC9gOLQAhXLWxoKHal5DR0QjRwIBw&amp;url=http://www.google.com.tr/url?sa=i&amp;rct=j&amp;q=&amp;esrc=s&amp;source=images&amp;cd=&amp;cad=rja&amp;uact=8&amp;ved=&amp;url=http://www.bayburtpomem.pol.tr/&amp;psig=AFQjCNG7vKWKV5vHw-7-nIwfMA9D8G4Q9w&amp;ust=1481197406224680&amp;psig=AFQjCNG7vKWKV5vHw-7-nIwfMA9D8G4Q9w&amp;ust=148119740622468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google.com.tr/url?sa=i&amp;rct=j&amp;q=&amp;esrc=s&amp;source=images&amp;cd=&amp;cad=rja&amp;uact=8&amp;ved=0ahUKEwjd6_qLiuTQAhUEbBoKHZJYBPoQjRwIBw&amp;url=http://www.graphicsfuel.com/2012/03/folder-icon-psd/&amp;psig=AFQjCNFxbGsMJhRfY5aRfARtGKygfdmtMA&amp;ust=1481268697877328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www.google.com.tr/url?sa=i&amp;rct=j&amp;q=&amp;esrc=s&amp;source=images&amp;cd=&amp;cad=rja&amp;uact=8&amp;ved=0ahUKEwizmLjEiuTQAhXNyRoKHbCxDqgQjRwIBw&amp;url=https://icons8.com/web-app/37632/swift&amp;bvm=bv.140915558,d.d2s&amp;psig=AFQjCNHlF3rRHruULdCLVlZ4HSwdw1DhvA&amp;ust=1481268804502796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www.google.com.tr/url?sa=i&amp;rct=j&amp;q=&amp;esrc=s&amp;source=images&amp;cd=&amp;cad=rja&amp;uact=8&amp;ved=0ahUKEwjJirq6jOTQAhVM2BoKHe7ODOYQjRwIBw&amp;url=http://www.keywordhut.com/aWNvbiBwcm9jZXNz/&amp;bvm=bv.140915558,d.d2s&amp;psig=AFQjCNGkt3dbq1mecQMWdAgU1WetQOinfQ&amp;ust=148126924665451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google.com.tr/url?sa=i&amp;rct=j&amp;q=&amp;esrc=s&amp;source=images&amp;cd=&amp;cad=rja&amp;uact=8&amp;ved=0ahUKEwjd6_qLiuTQAhUEbBoKHZJYBPoQjRwIBw&amp;url=http://www.graphicsfuel.com/2012/03/folder-icon-psd/&amp;psig=AFQjCNFxbGsMJhRfY5aRfARtGKygfdmtMA&amp;ust=1481268697877328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hyperlink" Target="https://www.google.com.tr/url?sa=i&amp;rct=j&amp;q=&amp;esrc=s&amp;source=images&amp;cd=&amp;cad=rja&amp;uact=8&amp;ved=0ahUKEwizmLjEiuTQAhXNyRoKHbCxDqgQjRwIBw&amp;url=https://icons8.com/web-app/37632/swift&amp;bvm=bv.140915558,d.d2s&amp;psig=AFQjCNHlF3rRHruULdCLVlZ4HSwdw1DhvA&amp;ust=1481268804502796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www.google.com.tr/url?sa=i&amp;rct=j&amp;q=&amp;esrc=s&amp;source=images&amp;cd=&amp;cad=rja&amp;uact=8&amp;ved=0ahUKEwjJirq6jOTQAhVM2BoKHe7ODOYQjRwIBw&amp;url=http://www.keywordhut.com/aWNvbiBwcm9jZXNz/&amp;bvm=bv.140915558,d.d2s&amp;psig=AFQjCNGkt3dbq1mecQMWdAgU1WetQOinfQ&amp;ust=14812692466545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r/url?sa=i&amp;rct=j&amp;q=&amp;esrc=s&amp;source=images&amp;cd=&amp;ved=0ahUKEwiyudC9gOLQAhXLWxoKHal5DR0QjRwIBw&amp;url=http://www.google.com.tr/url?sa=i&amp;rct=j&amp;q=&amp;esrc=s&amp;source=images&amp;cd=&amp;cad=rja&amp;uact=8&amp;ved=&amp;url=http://www.bayburtpomem.pol.tr/&amp;psig=AFQjCNG7vKWKV5vHw-7-nIwfMA9D8G4Q9w&amp;ust=1481197406224680&amp;psig=AFQjCNG7vKWKV5vHw-7-nIwfMA9D8G4Q9w&amp;ust=1481197406224680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jpeg"/><Relationship Id="rId5" Type="http://schemas.openxmlformats.org/officeDocument/2006/relationships/hyperlink" Target="http://www.google.com.tr/url?sa=i&amp;rct=j&amp;q=&amp;esrc=s&amp;source=images&amp;cd=&amp;ved=0ahUKEwiyudC9gOLQAhXLWxoKHal5DR0QjRwIBw&amp;url=http://www.google.com.tr/url?sa=i&amp;rct=j&amp;q=&amp;esrc=s&amp;source=images&amp;cd=&amp;cad=rja&amp;uact=8&amp;ved=&amp;url=http://www.bayburtpomem.pol.tr/&amp;psig=AFQjCNG7vKWKV5vHw-7-nIwfMA9D8G4Q9w&amp;ust=1481197406224680&amp;psig=AFQjCNG7vKWKV5vHw-7-nIwfMA9D8G4Q9w&amp;ust=1481197406224680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r/url?sa=i&amp;rct=j&amp;q=&amp;esrc=s&amp;source=images&amp;cd=&amp;ved=0ahUKEwiyudC9gOLQAhXLWxoKHal5DR0QjRwIBw&amp;url=http://www.google.com.tr/url?sa=i&amp;rct=j&amp;q=&amp;esrc=s&amp;source=images&amp;cd=&amp;cad=rja&amp;uact=8&amp;ved=&amp;url=http://www.bayburtpomem.pol.tr/&amp;psig=AFQjCNG7vKWKV5vHw-7-nIwfMA9D8G4Q9w&amp;ust=1481197406224680&amp;psig=AFQjCNG7vKWKV5vHw-7-nIwfMA9D8G4Q9w&amp;ust=1481197406224680" TargetMode="Externa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30016" y="2492896"/>
            <a:ext cx="5760169" cy="1872208"/>
          </a:xfrm>
        </p:spPr>
        <p:txBody>
          <a:bodyPr/>
          <a:lstStyle/>
          <a:p>
            <a:r>
              <a:rPr lang="tr-TR" dirty="0" smtClean="0"/>
              <a:t>5116-Akreditifli İthalat Projesi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 smtClean="0"/>
              <a:t>26.12.2017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tr-TR" sz="2000" dirty="0" smtClean="0">
                <a:solidFill>
                  <a:srgbClr val="FFFFFF"/>
                </a:solidFill>
                <a:latin typeface="Arial" charset="0"/>
              </a:rPr>
              <a:t>PEGA Süreç Yapısı 6/7</a:t>
            </a:r>
            <a:endParaRPr lang="tr-TR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5" name="TextBox 4"/>
          <p:cNvSpPr txBox="1"/>
          <p:nvPr>
            <p:custDataLst>
              <p:tags r:id="rId1"/>
            </p:custDataLst>
          </p:nvPr>
        </p:nvSpPr>
        <p:spPr>
          <a:xfrm>
            <a:off x="171451" y="847384"/>
            <a:ext cx="1965574" cy="3726725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6" name="Rectangle 2"/>
          <p:cNvSpPr txBox="1"/>
          <p:nvPr/>
        </p:nvSpPr>
        <p:spPr>
          <a:xfrm>
            <a:off x="312363" y="939072"/>
            <a:ext cx="11310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tr-TR" sz="1400" b="1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İş Tipleri</a:t>
            </a:r>
            <a:endParaRPr lang="tr-TR" sz="1400" b="1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pic>
        <p:nvPicPr>
          <p:cNvPr id="16" name="Resim 15" descr="pega 7 ile ilgili görsel sonucu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171451" y="4653135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4"/>
          <p:cNvSpPr>
            <a:spLocks/>
          </p:cNvSpPr>
          <p:nvPr/>
        </p:nvSpPr>
        <p:spPr>
          <a:xfrm>
            <a:off x="2393124" y="2370477"/>
            <a:ext cx="2177469" cy="11179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3178B1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tr-TR" sz="900" kern="0" dirty="0" err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8" name="Rectangle 152"/>
          <p:cNvSpPr/>
          <p:nvPr/>
        </p:nvSpPr>
        <p:spPr>
          <a:xfrm>
            <a:off x="2554369" y="267326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Yurtdışı Kapama Talebi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52"/>
          <p:cNvSpPr/>
          <p:nvPr/>
        </p:nvSpPr>
        <p:spPr>
          <a:xfrm>
            <a:off x="3555061" y="267326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0" name="Rectangle 120"/>
          <p:cNvSpPr/>
          <p:nvPr/>
        </p:nvSpPr>
        <p:spPr>
          <a:xfrm>
            <a:off x="2393125" y="2370477"/>
            <a:ext cx="2177468" cy="217657"/>
          </a:xfrm>
          <a:prstGeom prst="rect">
            <a:avLst/>
          </a:prstGeom>
          <a:solidFill>
            <a:srgbClr val="3178B1"/>
          </a:solidFill>
          <a:ln w="9525" cap="flat" cmpd="sng" algn="ctr">
            <a:solidFill>
              <a:srgbClr val="3178B1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DİTKOB</a:t>
            </a:r>
            <a:endParaRPr lang="tr-TR" sz="900" b="1" kern="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21" name="Straight Connector 73"/>
          <p:cNvCxnSpPr>
            <a:endCxn id="19" idx="1"/>
          </p:cNvCxnSpPr>
          <p:nvPr/>
        </p:nvCxnSpPr>
        <p:spPr>
          <a:xfrm>
            <a:off x="3419872" y="3024567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 21"/>
          <p:cNvGrpSpPr/>
          <p:nvPr/>
        </p:nvGrpSpPr>
        <p:grpSpPr>
          <a:xfrm>
            <a:off x="3627069" y="1008592"/>
            <a:ext cx="2091522" cy="1117963"/>
            <a:chOff x="3704614" y="1491109"/>
            <a:chExt cx="3190604" cy="1117963"/>
          </a:xfrm>
        </p:grpSpPr>
        <p:sp>
          <p:nvSpPr>
            <p:cNvPr id="23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25" name="Rectangle 104"/>
          <p:cNvSpPr/>
          <p:nvPr/>
        </p:nvSpPr>
        <p:spPr>
          <a:xfrm>
            <a:off x="2281070" y="845009"/>
            <a:ext cx="6769042" cy="3729100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26" name="Rectangle 152"/>
          <p:cNvSpPr/>
          <p:nvPr/>
        </p:nvSpPr>
        <p:spPr>
          <a:xfrm>
            <a:off x="2554369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Müşteri Kapama Talebinin İletilmesi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8" name="Rectangle 152"/>
          <p:cNvSpPr/>
          <p:nvPr/>
        </p:nvSpPr>
        <p:spPr>
          <a:xfrm>
            <a:off x="3700484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Kapama Talebinin Muhabire Bildirilmesi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152"/>
          <p:cNvSpPr/>
          <p:nvPr/>
        </p:nvSpPr>
        <p:spPr>
          <a:xfrm>
            <a:off x="4708596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Yanıta İstinaden İşlemin Yapılması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393124" y="1014893"/>
            <a:ext cx="1161937" cy="1117963"/>
            <a:chOff x="2393124" y="1014893"/>
            <a:chExt cx="2177469" cy="1117963"/>
          </a:xfrm>
        </p:grpSpPr>
        <p:sp>
          <p:nvSpPr>
            <p:cNvPr id="30" name="Rectangle 14"/>
            <p:cNvSpPr>
              <a:spLocks/>
            </p:cNvSpPr>
            <p:nvPr/>
          </p:nvSpPr>
          <p:spPr>
            <a:xfrm>
              <a:off x="2393124" y="1014893"/>
              <a:ext cx="2177469" cy="1117963"/>
            </a:xfrm>
            <a:prstGeom prst="rect">
              <a:avLst/>
            </a:prstGeom>
            <a:noFill/>
            <a:ln w="19050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1" name="Rectangle 120"/>
            <p:cNvSpPr/>
            <p:nvPr/>
          </p:nvSpPr>
          <p:spPr>
            <a:xfrm>
              <a:off x="2393125" y="1014893"/>
              <a:ext cx="2177468" cy="217657"/>
            </a:xfrm>
            <a:prstGeom prst="rect">
              <a:avLst/>
            </a:prstGeom>
            <a:solidFill>
              <a:srgbClr val="5EC6E3"/>
            </a:solidFill>
            <a:ln w="9525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Şube</a:t>
              </a:r>
            </a:p>
          </p:txBody>
        </p:sp>
      </p:grpSp>
      <p:cxnSp>
        <p:nvCxnSpPr>
          <p:cNvPr id="33" name="Straight Connector 73"/>
          <p:cNvCxnSpPr/>
          <p:nvPr/>
        </p:nvCxnSpPr>
        <p:spPr>
          <a:xfrm>
            <a:off x="3419872" y="1668983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3"/>
          <p:cNvCxnSpPr/>
          <p:nvPr/>
        </p:nvCxnSpPr>
        <p:spPr>
          <a:xfrm>
            <a:off x="4564580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04"/>
          <p:cNvSpPr/>
          <p:nvPr/>
        </p:nvSpPr>
        <p:spPr>
          <a:xfrm>
            <a:off x="2281070" y="4642157"/>
            <a:ext cx="6769042" cy="1750258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36" name="Metin kutusu 35"/>
          <p:cNvSpPr txBox="1"/>
          <p:nvPr/>
        </p:nvSpPr>
        <p:spPr>
          <a:xfrm>
            <a:off x="2393124" y="4748951"/>
            <a:ext cx="342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Sistem Tarafından Yapılacaklar: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Akreditif Kapama (S5)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Masraf/Komisyon Tahsilatı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Risk Çıkışı</a:t>
            </a:r>
            <a:endParaRPr lang="tr-TR" sz="1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3" name="Picture 2" descr="e-posta görsel ile ilgili görsel sonucu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78" y="1301628"/>
            <a:ext cx="539854" cy="5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Metin kutusu 43"/>
          <p:cNvSpPr txBox="1"/>
          <p:nvPr/>
        </p:nvSpPr>
        <p:spPr>
          <a:xfrm>
            <a:off x="5881970" y="1838583"/>
            <a:ext cx="1108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900" dirty="0" smtClean="0">
                <a:solidFill>
                  <a:srgbClr val="000000"/>
                </a:solidFill>
                <a:latin typeface="Arial" charset="0"/>
              </a:rPr>
              <a:t>Kapama Bildirim</a:t>
            </a:r>
            <a:endParaRPr lang="tr-TR" sz="9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5" name="Straight Connector 73"/>
          <p:cNvCxnSpPr/>
          <p:nvPr/>
        </p:nvCxnSpPr>
        <p:spPr>
          <a:xfrm>
            <a:off x="5582007" y="1668983"/>
            <a:ext cx="473171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52"/>
          <p:cNvSpPr/>
          <p:nvPr/>
        </p:nvSpPr>
        <p:spPr>
          <a:xfrm>
            <a:off x="4801495" y="267326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Şube Kapama Yanıtı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grpSp>
        <p:nvGrpSpPr>
          <p:cNvPr id="48" name="Grup 47"/>
          <p:cNvGrpSpPr/>
          <p:nvPr/>
        </p:nvGrpSpPr>
        <p:grpSpPr>
          <a:xfrm>
            <a:off x="4640250" y="2370477"/>
            <a:ext cx="1161937" cy="1117963"/>
            <a:chOff x="2393124" y="1014893"/>
            <a:chExt cx="2177469" cy="1117963"/>
          </a:xfrm>
        </p:grpSpPr>
        <p:sp>
          <p:nvSpPr>
            <p:cNvPr id="49" name="Rectangle 14"/>
            <p:cNvSpPr>
              <a:spLocks/>
            </p:cNvSpPr>
            <p:nvPr/>
          </p:nvSpPr>
          <p:spPr>
            <a:xfrm>
              <a:off x="2393124" y="1014893"/>
              <a:ext cx="2177469" cy="1117963"/>
            </a:xfrm>
            <a:prstGeom prst="rect">
              <a:avLst/>
            </a:prstGeom>
            <a:noFill/>
            <a:ln w="19050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0" name="Rectangle 120"/>
            <p:cNvSpPr/>
            <p:nvPr/>
          </p:nvSpPr>
          <p:spPr>
            <a:xfrm>
              <a:off x="2393125" y="1014893"/>
              <a:ext cx="2177468" cy="217657"/>
            </a:xfrm>
            <a:prstGeom prst="rect">
              <a:avLst/>
            </a:prstGeom>
            <a:solidFill>
              <a:srgbClr val="5EC6E3"/>
            </a:solidFill>
            <a:ln w="9525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Şube</a:t>
              </a:r>
            </a:p>
          </p:txBody>
        </p:sp>
      </p:grpSp>
      <p:cxnSp>
        <p:nvCxnSpPr>
          <p:cNvPr id="52" name="Straight Connector 73"/>
          <p:cNvCxnSpPr>
            <a:endCxn id="47" idx="1"/>
          </p:cNvCxnSpPr>
          <p:nvPr/>
        </p:nvCxnSpPr>
        <p:spPr>
          <a:xfrm>
            <a:off x="4424274" y="3024567"/>
            <a:ext cx="377221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 53"/>
          <p:cNvGrpSpPr/>
          <p:nvPr/>
        </p:nvGrpSpPr>
        <p:grpSpPr>
          <a:xfrm>
            <a:off x="5868145" y="2370477"/>
            <a:ext cx="1008112" cy="1117963"/>
            <a:chOff x="3704614" y="1491109"/>
            <a:chExt cx="3190604" cy="1117963"/>
          </a:xfrm>
        </p:grpSpPr>
        <p:sp>
          <p:nvSpPr>
            <p:cNvPr id="55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6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58" name="Rectangle 152"/>
          <p:cNvSpPr/>
          <p:nvPr/>
        </p:nvSpPr>
        <p:spPr>
          <a:xfrm>
            <a:off x="5940152" y="2679564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Yanıta İstinaden İşlemin Yapılması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51" name="Straight Connector 73"/>
          <p:cNvCxnSpPr/>
          <p:nvPr/>
        </p:nvCxnSpPr>
        <p:spPr>
          <a:xfrm>
            <a:off x="5666998" y="3024567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940152" y="4509120"/>
            <a:ext cx="3130253" cy="2282400"/>
            <a:chOff x="6012160" y="3725800"/>
            <a:chExt cx="3130253" cy="3132200"/>
          </a:xfrm>
        </p:grpSpPr>
        <p:sp>
          <p:nvSpPr>
            <p:cNvPr id="53" name="Dikdörtgen 52"/>
            <p:cNvSpPr/>
            <p:nvPr/>
          </p:nvSpPr>
          <p:spPr>
            <a:xfrm>
              <a:off x="6012160" y="3725800"/>
              <a:ext cx="3130253" cy="3132200"/>
            </a:xfrm>
            <a:prstGeom prst="rect">
              <a:avLst/>
            </a:prstGeom>
            <a:solidFill>
              <a:srgbClr val="E1FF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tr-TR" sz="1800">
                <a:solidFill>
                  <a:srgbClr val="FFFFFF"/>
                </a:solidFill>
              </a:endParaRPr>
            </a:p>
          </p:txBody>
        </p:sp>
        <p:sp>
          <p:nvSpPr>
            <p:cNvPr id="57" name="Metin kutusu 56"/>
            <p:cNvSpPr txBox="1"/>
            <p:nvPr/>
          </p:nvSpPr>
          <p:spPr>
            <a:xfrm>
              <a:off x="6012160" y="3779748"/>
              <a:ext cx="3037952" cy="1900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Hiç bedel kalmaması durumunda otomatik kapama yapılması</a:t>
              </a:r>
            </a:p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İptalden doğan Damga </a:t>
              </a:r>
              <a:r>
                <a:rPr lang="tr-TR" sz="1400" dirty="0">
                  <a:solidFill>
                    <a:srgbClr val="2D2D8A"/>
                  </a:solidFill>
                  <a:latin typeface="Arial" charset="0"/>
                </a:rPr>
                <a:t>V</a:t>
              </a: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ergisi tahsilatının dışarıda bırakılması</a:t>
              </a:r>
            </a:p>
            <a:p>
              <a:pPr marL="342900" indent="-342900" algn="l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endParaRPr lang="tr-TR" sz="1400" dirty="0">
                <a:solidFill>
                  <a:srgbClr val="2D2D8A"/>
                </a:solidFill>
                <a:latin typeface="Arial" charset="0"/>
              </a:endParaRPr>
            </a:p>
          </p:txBody>
        </p:sp>
      </p:grpSp>
      <p:sp>
        <p:nvSpPr>
          <p:cNvPr id="59" name="Rectangle 75"/>
          <p:cNvSpPr>
            <a:spLocks/>
          </p:cNvSpPr>
          <p:nvPr/>
        </p:nvSpPr>
        <p:spPr>
          <a:xfrm>
            <a:off x="312362" y="12481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Akreditif </a:t>
            </a: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Açılışı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60" name="Rectangle 76"/>
          <p:cNvSpPr>
            <a:spLocks/>
          </p:cNvSpPr>
          <p:nvPr/>
        </p:nvSpPr>
        <p:spPr>
          <a:xfrm>
            <a:off x="312362" y="206840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Transfer</a:t>
            </a:r>
          </a:p>
        </p:txBody>
      </p:sp>
      <p:sp>
        <p:nvSpPr>
          <p:cNvPr id="61" name="Rectangle 77"/>
          <p:cNvSpPr>
            <a:spLocks/>
          </p:cNvSpPr>
          <p:nvPr/>
        </p:nvSpPr>
        <p:spPr>
          <a:xfrm>
            <a:off x="312362" y="247853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Tadilat</a:t>
            </a:r>
          </a:p>
        </p:txBody>
      </p:sp>
      <p:sp>
        <p:nvSpPr>
          <p:cNvPr id="62" name="Rectangle 79"/>
          <p:cNvSpPr>
            <a:spLocks/>
          </p:cNvSpPr>
          <p:nvPr/>
        </p:nvSpPr>
        <p:spPr>
          <a:xfrm>
            <a:off x="312362" y="3298784"/>
            <a:ext cx="1968708" cy="368161"/>
          </a:xfrm>
          <a:prstGeom prst="rect">
            <a:avLst/>
          </a:prstGeom>
          <a:solidFill>
            <a:srgbClr val="113C8B"/>
          </a:solidFill>
          <a:ln w="9525" cap="flat" cmpd="sng" algn="ctr">
            <a:solidFill>
              <a:srgbClr val="113C8B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Kapama</a:t>
            </a:r>
          </a:p>
        </p:txBody>
      </p:sp>
      <p:sp>
        <p:nvSpPr>
          <p:cNvPr id="63" name="Rectangle 80"/>
          <p:cNvSpPr>
            <a:spLocks/>
          </p:cNvSpPr>
          <p:nvPr/>
        </p:nvSpPr>
        <p:spPr>
          <a:xfrm>
            <a:off x="312362" y="3708911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Yazışma</a:t>
            </a:r>
          </a:p>
        </p:txBody>
      </p:sp>
      <p:sp>
        <p:nvSpPr>
          <p:cNvPr id="64" name="Rectangle 81"/>
          <p:cNvSpPr>
            <a:spLocks/>
          </p:cNvSpPr>
          <p:nvPr/>
        </p:nvSpPr>
        <p:spPr>
          <a:xfrm>
            <a:off x="312362" y="28886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Tatbik/MT754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65" name="Rectangle 82"/>
          <p:cNvSpPr>
            <a:spLocks/>
          </p:cNvSpPr>
          <p:nvPr/>
        </p:nvSpPr>
        <p:spPr>
          <a:xfrm>
            <a:off x="312362" y="16582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Vesaik İnceleme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 bwMode="auto">
          <a:xfrm>
            <a:off x="431084" y="188640"/>
            <a:ext cx="871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kern="0" noProof="0" dirty="0" smtClean="0"/>
              <a:t>Pega </a:t>
            </a:r>
            <a:r>
              <a:rPr kumimoji="0" lang="tr-T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</a:rPr>
              <a:t>Süreç Yapısı</a:t>
            </a:r>
            <a:endParaRPr kumimoji="0" lang="tr-TR" sz="25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 56"/>
          <p:cNvGrpSpPr/>
          <p:nvPr/>
        </p:nvGrpSpPr>
        <p:grpSpPr>
          <a:xfrm>
            <a:off x="2393124" y="2339846"/>
            <a:ext cx="1161937" cy="1117963"/>
            <a:chOff x="2393124" y="1014893"/>
            <a:chExt cx="2177469" cy="1117963"/>
          </a:xfrm>
        </p:grpSpPr>
        <p:sp>
          <p:nvSpPr>
            <p:cNvPr id="59" name="Rectangle 14"/>
            <p:cNvSpPr>
              <a:spLocks/>
            </p:cNvSpPr>
            <p:nvPr/>
          </p:nvSpPr>
          <p:spPr>
            <a:xfrm>
              <a:off x="2393124" y="1014893"/>
              <a:ext cx="2177469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tr-TR" sz="900" kern="0" dirty="0" err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0" name="Rectangle 120"/>
            <p:cNvSpPr/>
            <p:nvPr/>
          </p:nvSpPr>
          <p:spPr>
            <a:xfrm>
              <a:off x="2393125" y="1014893"/>
              <a:ext cx="2177468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  <a:endParaRPr lang="tr-TR" sz="900" b="1" kern="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53" name="Rectangle 152"/>
          <p:cNvSpPr/>
          <p:nvPr/>
        </p:nvSpPr>
        <p:spPr>
          <a:xfrm>
            <a:off x="2554369" y="2642632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Yazışmanın eklenmesi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tr-TR" sz="2000" dirty="0" smtClean="0">
                <a:solidFill>
                  <a:srgbClr val="FFFFFF"/>
                </a:solidFill>
                <a:latin typeface="Arial" charset="0"/>
              </a:rPr>
              <a:t>PEGA Süreç Yapısı 7/7</a:t>
            </a:r>
            <a:endParaRPr lang="tr-TR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5" name="TextBox 4"/>
          <p:cNvSpPr txBox="1"/>
          <p:nvPr>
            <p:custDataLst>
              <p:tags r:id="rId1"/>
            </p:custDataLst>
          </p:nvPr>
        </p:nvSpPr>
        <p:spPr>
          <a:xfrm>
            <a:off x="171451" y="847384"/>
            <a:ext cx="1965574" cy="3726725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6" name="Rectangle 2"/>
          <p:cNvSpPr txBox="1"/>
          <p:nvPr/>
        </p:nvSpPr>
        <p:spPr>
          <a:xfrm>
            <a:off x="312363" y="939072"/>
            <a:ext cx="11310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tr-TR" sz="1400" b="1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İş Tipleri</a:t>
            </a:r>
            <a:endParaRPr lang="tr-TR" sz="1400" b="1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pic>
        <p:nvPicPr>
          <p:cNvPr id="16" name="Resim 15" descr="pega 7 ile ilgili görsel sonucu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171451" y="4653135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2" name="Grup 21"/>
          <p:cNvGrpSpPr/>
          <p:nvPr/>
        </p:nvGrpSpPr>
        <p:grpSpPr>
          <a:xfrm>
            <a:off x="3627069" y="1008592"/>
            <a:ext cx="1160955" cy="1117963"/>
            <a:chOff x="3704614" y="1491109"/>
            <a:chExt cx="3190604" cy="1117963"/>
          </a:xfrm>
        </p:grpSpPr>
        <p:sp>
          <p:nvSpPr>
            <p:cNvPr id="23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25" name="Rectangle 104"/>
          <p:cNvSpPr/>
          <p:nvPr/>
        </p:nvSpPr>
        <p:spPr>
          <a:xfrm>
            <a:off x="2281070" y="845009"/>
            <a:ext cx="6769042" cy="3729100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26" name="Rectangle 152"/>
          <p:cNvSpPr/>
          <p:nvPr/>
        </p:nvSpPr>
        <p:spPr>
          <a:xfrm>
            <a:off x="2554369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Yazışma Başlatılması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152"/>
          <p:cNvSpPr/>
          <p:nvPr/>
        </p:nvSpPr>
        <p:spPr>
          <a:xfrm>
            <a:off x="3707904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Yanıtın Gönderilmesi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393124" y="1014893"/>
            <a:ext cx="1161937" cy="1117963"/>
            <a:chOff x="2393124" y="1014893"/>
            <a:chExt cx="2177469" cy="1117963"/>
          </a:xfrm>
        </p:grpSpPr>
        <p:sp>
          <p:nvSpPr>
            <p:cNvPr id="30" name="Rectangle 14"/>
            <p:cNvSpPr>
              <a:spLocks/>
            </p:cNvSpPr>
            <p:nvPr/>
          </p:nvSpPr>
          <p:spPr>
            <a:xfrm>
              <a:off x="2393124" y="1014893"/>
              <a:ext cx="2177469" cy="1117963"/>
            </a:xfrm>
            <a:prstGeom prst="rect">
              <a:avLst/>
            </a:prstGeom>
            <a:noFill/>
            <a:ln w="19050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1" name="Rectangle 120"/>
            <p:cNvSpPr/>
            <p:nvPr/>
          </p:nvSpPr>
          <p:spPr>
            <a:xfrm>
              <a:off x="2393125" y="1014893"/>
              <a:ext cx="2177468" cy="217657"/>
            </a:xfrm>
            <a:prstGeom prst="rect">
              <a:avLst/>
            </a:prstGeom>
            <a:solidFill>
              <a:srgbClr val="5EC6E3"/>
            </a:solidFill>
            <a:ln w="9525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Şube</a:t>
              </a:r>
            </a:p>
          </p:txBody>
        </p:sp>
      </p:grpSp>
      <p:cxnSp>
        <p:nvCxnSpPr>
          <p:cNvPr id="33" name="Straight Connector 73"/>
          <p:cNvCxnSpPr/>
          <p:nvPr/>
        </p:nvCxnSpPr>
        <p:spPr>
          <a:xfrm>
            <a:off x="3419872" y="1668983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04"/>
          <p:cNvSpPr/>
          <p:nvPr/>
        </p:nvSpPr>
        <p:spPr>
          <a:xfrm>
            <a:off x="2281070" y="4642157"/>
            <a:ext cx="6769042" cy="1750258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36" name="Metin kutusu 35"/>
          <p:cNvSpPr txBox="1"/>
          <p:nvPr/>
        </p:nvSpPr>
        <p:spPr>
          <a:xfrm>
            <a:off x="2393124" y="4748951"/>
            <a:ext cx="657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Sistem Tarafından Yapılacaklar: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Bulunmamaktadır.</a:t>
            </a:r>
          </a:p>
        </p:txBody>
      </p:sp>
      <p:cxnSp>
        <p:nvCxnSpPr>
          <p:cNvPr id="61" name="Straight Connector 73"/>
          <p:cNvCxnSpPr/>
          <p:nvPr/>
        </p:nvCxnSpPr>
        <p:spPr>
          <a:xfrm flipH="1">
            <a:off x="3347864" y="1772816"/>
            <a:ext cx="360040" cy="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940152" y="4365375"/>
            <a:ext cx="3132000" cy="2474470"/>
            <a:chOff x="5980111" y="4293096"/>
            <a:chExt cx="3157314" cy="2563807"/>
          </a:xfrm>
        </p:grpSpPr>
        <p:sp>
          <p:nvSpPr>
            <p:cNvPr id="32" name="Dikdörtgen 31"/>
            <p:cNvSpPr/>
            <p:nvPr/>
          </p:nvSpPr>
          <p:spPr>
            <a:xfrm>
              <a:off x="6007172" y="4293096"/>
              <a:ext cx="3130253" cy="2536381"/>
            </a:xfrm>
            <a:prstGeom prst="rect">
              <a:avLst/>
            </a:prstGeom>
            <a:solidFill>
              <a:srgbClr val="E1FF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tr-TR" sz="1800">
                <a:solidFill>
                  <a:srgbClr val="FFFFFF"/>
                </a:solidFill>
              </a:endParaRPr>
            </a:p>
          </p:txBody>
        </p:sp>
        <p:sp>
          <p:nvSpPr>
            <p:cNvPr id="34" name="Metin kutusu 33"/>
            <p:cNvSpPr txBox="1"/>
            <p:nvPr/>
          </p:nvSpPr>
          <p:spPr>
            <a:xfrm>
              <a:off x="5980111" y="4305796"/>
              <a:ext cx="3157313" cy="255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tr-TR" sz="1400" dirty="0">
                  <a:solidFill>
                    <a:srgbClr val="2D2D8A"/>
                  </a:solidFill>
                  <a:latin typeface="Arial" charset="0"/>
                </a:rPr>
                <a:t>Şube ile DİTKOB arasındaki yazışmalar:</a:t>
              </a:r>
            </a:p>
            <a:p>
              <a:pPr marL="285750" indent="-28575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>
                  <a:solidFill>
                    <a:srgbClr val="2D2D8A"/>
                  </a:solidFill>
                  <a:latin typeface="Arial" charset="0"/>
                </a:rPr>
                <a:t>Akreditif dışındaki vesaik iade talepleri</a:t>
              </a:r>
            </a:p>
            <a:p>
              <a:pPr marL="285750" indent="-28575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err="1">
                  <a:solidFill>
                    <a:srgbClr val="2D2D8A"/>
                  </a:solidFill>
                  <a:latin typeface="Arial" charset="0"/>
                </a:rPr>
                <a:t>UFKB'den</a:t>
              </a:r>
              <a:r>
                <a:rPr lang="tr-TR" sz="1400" dirty="0">
                  <a:solidFill>
                    <a:srgbClr val="2D2D8A"/>
                  </a:solidFill>
                  <a:latin typeface="Arial" charset="0"/>
                </a:rPr>
                <a:t> alınan fiyatlama</a:t>
              </a:r>
            </a:p>
            <a:p>
              <a:pPr marL="285750" indent="-28575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Nakliyat Sigortası yazışmaları</a:t>
              </a:r>
              <a:endParaRPr lang="tr-TR" sz="1400" dirty="0">
                <a:solidFill>
                  <a:srgbClr val="2D2D8A"/>
                </a:solidFill>
                <a:latin typeface="Arial" charset="0"/>
              </a:endParaRPr>
            </a:p>
            <a:p>
              <a:pPr marL="285750" indent="-28575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>
                  <a:solidFill>
                    <a:srgbClr val="2D2D8A"/>
                  </a:solidFill>
                  <a:latin typeface="Arial" charset="0"/>
                </a:rPr>
                <a:t>Müşteriye gönderilen fakslar</a:t>
              </a:r>
            </a:p>
            <a:p>
              <a:pPr marL="285750" indent="-28575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>
                  <a:solidFill>
                    <a:srgbClr val="2D2D8A"/>
                  </a:solidFill>
                  <a:latin typeface="Arial" charset="0"/>
                </a:rPr>
                <a:t>TBY/VİBY Talepleri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tr-TR" sz="1400" dirty="0">
                <a:solidFill>
                  <a:srgbClr val="2D2D8A"/>
                </a:solidFill>
                <a:latin typeface="Arial" charset="0"/>
              </a:endParaRP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tr-TR" sz="1400" dirty="0">
                  <a:solidFill>
                    <a:srgbClr val="2D2D8A"/>
                  </a:solidFill>
                  <a:latin typeface="Arial" charset="0"/>
                </a:rPr>
                <a:t>Muhabir Bankayla Yapılan Swift Yazışmaları</a:t>
              </a:r>
            </a:p>
          </p:txBody>
        </p:sp>
      </p:grpSp>
      <p:sp>
        <p:nvSpPr>
          <p:cNvPr id="37" name="Rectangle 75"/>
          <p:cNvSpPr>
            <a:spLocks/>
          </p:cNvSpPr>
          <p:nvPr/>
        </p:nvSpPr>
        <p:spPr>
          <a:xfrm>
            <a:off x="312362" y="12481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Akreditif </a:t>
            </a: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Açılışı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38" name="Rectangle 76"/>
          <p:cNvSpPr>
            <a:spLocks/>
          </p:cNvSpPr>
          <p:nvPr/>
        </p:nvSpPr>
        <p:spPr>
          <a:xfrm>
            <a:off x="312362" y="206840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Transfer</a:t>
            </a:r>
          </a:p>
        </p:txBody>
      </p:sp>
      <p:sp>
        <p:nvSpPr>
          <p:cNvPr id="39" name="Rectangle 77"/>
          <p:cNvSpPr>
            <a:spLocks/>
          </p:cNvSpPr>
          <p:nvPr/>
        </p:nvSpPr>
        <p:spPr>
          <a:xfrm>
            <a:off x="312362" y="247853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Tadilat</a:t>
            </a:r>
          </a:p>
        </p:txBody>
      </p:sp>
      <p:sp>
        <p:nvSpPr>
          <p:cNvPr id="40" name="Rectangle 79"/>
          <p:cNvSpPr>
            <a:spLocks/>
          </p:cNvSpPr>
          <p:nvPr/>
        </p:nvSpPr>
        <p:spPr>
          <a:xfrm>
            <a:off x="312362" y="32987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Kapama</a:t>
            </a:r>
          </a:p>
        </p:txBody>
      </p:sp>
      <p:sp>
        <p:nvSpPr>
          <p:cNvPr id="41" name="Rectangle 80"/>
          <p:cNvSpPr>
            <a:spLocks/>
          </p:cNvSpPr>
          <p:nvPr/>
        </p:nvSpPr>
        <p:spPr>
          <a:xfrm>
            <a:off x="312362" y="3708911"/>
            <a:ext cx="1968708" cy="368161"/>
          </a:xfrm>
          <a:prstGeom prst="rect">
            <a:avLst/>
          </a:prstGeom>
          <a:solidFill>
            <a:srgbClr val="113C8B"/>
          </a:solidFill>
          <a:ln w="9525" cap="flat" cmpd="sng" algn="ctr">
            <a:solidFill>
              <a:srgbClr val="113C8B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Yazışma</a:t>
            </a:r>
          </a:p>
        </p:txBody>
      </p:sp>
      <p:sp>
        <p:nvSpPr>
          <p:cNvPr id="42" name="Rectangle 81"/>
          <p:cNvSpPr>
            <a:spLocks/>
          </p:cNvSpPr>
          <p:nvPr/>
        </p:nvSpPr>
        <p:spPr>
          <a:xfrm>
            <a:off x="312362" y="28886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Tatbik/MT754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43" name="Rectangle 82"/>
          <p:cNvSpPr>
            <a:spLocks/>
          </p:cNvSpPr>
          <p:nvPr/>
        </p:nvSpPr>
        <p:spPr>
          <a:xfrm>
            <a:off x="312362" y="16582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Vesaik İnceleme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431084" y="188640"/>
            <a:ext cx="871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kern="0" noProof="0" dirty="0" smtClean="0"/>
              <a:t>Pega </a:t>
            </a:r>
            <a:r>
              <a:rPr kumimoji="0" lang="tr-T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</a:rPr>
              <a:t>Süreç Yapısı</a:t>
            </a:r>
            <a:endParaRPr kumimoji="0" lang="tr-TR" sz="25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Plan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10.03.2017 tarihli ilk plan</a:t>
            </a:r>
            <a:endParaRPr lang="tr-T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OTLSHAPE_TB_00000000000000000000000000000000_ScaleContainer"/>
          <p:cNvSpPr/>
          <p:nvPr>
            <p:custDataLst>
              <p:tags r:id="rId1"/>
            </p:custDataLst>
          </p:nvPr>
        </p:nvSpPr>
        <p:spPr>
          <a:xfrm>
            <a:off x="179512" y="1412776"/>
            <a:ext cx="4248472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</a:p>
        </p:txBody>
      </p:sp>
      <p:sp>
        <p:nvSpPr>
          <p:cNvPr id="8" name="OTLSHAPE_TB_00000000000000000000000000000000_ScaleContainer"/>
          <p:cNvSpPr/>
          <p:nvPr>
            <p:custDataLst>
              <p:tags r:id="rId2"/>
            </p:custDataLst>
          </p:nvPr>
        </p:nvSpPr>
        <p:spPr>
          <a:xfrm>
            <a:off x="4427984" y="1412776"/>
            <a:ext cx="446449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</a:p>
        </p:txBody>
      </p:sp>
      <p:cxnSp>
        <p:nvCxnSpPr>
          <p:cNvPr id="9" name="OTLSHAPE_M_aa70fc281bce451299881a2e6348b9d8_Connector1"/>
          <p:cNvCxnSpPr/>
          <p:nvPr>
            <p:custDataLst>
              <p:tags r:id="rId3"/>
            </p:custDataLst>
          </p:nvPr>
        </p:nvCxnSpPr>
        <p:spPr>
          <a:xfrm>
            <a:off x="1522264" y="1780728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TLSHAPE_M_aa70fc281bce451299881a2e6348b9d8_Shape"/>
          <p:cNvSpPr/>
          <p:nvPr>
            <p:custDataLst>
              <p:tags r:id="rId4"/>
            </p:custDataLst>
          </p:nvPr>
        </p:nvSpPr>
        <p:spPr>
          <a:xfrm rot="16200000">
            <a:off x="1538520" y="2420888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0491" y="2276872"/>
            <a:ext cx="88729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Analiz Sonu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15.05.2017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19" y="3820978"/>
            <a:ext cx="874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 smtClean="0">
                <a:solidFill>
                  <a:srgbClr val="000099"/>
                </a:solidFill>
                <a:latin typeface="+mn-lt"/>
              </a:rPr>
              <a:t>13.09.2017 tarihli değişen plan </a:t>
            </a:r>
            <a:r>
              <a:rPr lang="tr-TR" sz="900" dirty="0" smtClean="0">
                <a:solidFill>
                  <a:srgbClr val="000099"/>
                </a:solidFill>
                <a:latin typeface="+mn-lt"/>
              </a:rPr>
              <a:t>(Öncelik </a:t>
            </a:r>
            <a:r>
              <a:rPr lang="tr-TR" sz="900" dirty="0" smtClean="0">
                <a:solidFill>
                  <a:srgbClr val="000099"/>
                </a:solidFill>
                <a:latin typeface="+mn-lt"/>
              </a:rPr>
              <a:t>değişikliği*, süreç </a:t>
            </a:r>
            <a:r>
              <a:rPr lang="tr-TR" sz="900" dirty="0" smtClean="0">
                <a:solidFill>
                  <a:srgbClr val="000099"/>
                </a:solidFill>
                <a:latin typeface="+mn-lt"/>
              </a:rPr>
              <a:t>akışlarındaki değişiklikler ve devam eden analiz aktiviteleri </a:t>
            </a:r>
            <a:r>
              <a:rPr lang="tr-TR" sz="900" dirty="0" smtClean="0">
                <a:solidFill>
                  <a:srgbClr val="000099"/>
                </a:solidFill>
                <a:latin typeface="+mn-lt"/>
              </a:rPr>
              <a:t>nedeniyle)</a:t>
            </a:r>
            <a:endParaRPr lang="tr-TR" sz="900" dirty="0">
              <a:solidFill>
                <a:srgbClr val="000099"/>
              </a:solidFill>
              <a:latin typeface="+mn-lt"/>
            </a:endParaRPr>
          </a:p>
        </p:txBody>
      </p:sp>
      <p:cxnSp>
        <p:nvCxnSpPr>
          <p:cNvPr id="12" name="OTLSHAPE_M_aa70fc281bce451299881a2e6348b9d8_Connector1"/>
          <p:cNvCxnSpPr/>
          <p:nvPr>
            <p:custDataLst>
              <p:tags r:id="rId5"/>
            </p:custDataLst>
          </p:nvPr>
        </p:nvCxnSpPr>
        <p:spPr>
          <a:xfrm>
            <a:off x="2843808" y="1772816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TLSHAPE_M_aa70fc281bce451299881a2e6348b9d8_Shape"/>
          <p:cNvSpPr/>
          <p:nvPr>
            <p:custDataLst>
              <p:tags r:id="rId6"/>
            </p:custDataLst>
          </p:nvPr>
        </p:nvSpPr>
        <p:spPr>
          <a:xfrm rot="16200000">
            <a:off x="2860064" y="2412976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5710" y="2306461"/>
            <a:ext cx="77523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UAT çıkış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11.09.2017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OTLSHAPE_M_aa70fc281bce451299881a2e6348b9d8_Connector1"/>
          <p:cNvCxnSpPr/>
          <p:nvPr>
            <p:custDataLst>
              <p:tags r:id="rId7"/>
            </p:custDataLst>
          </p:nvPr>
        </p:nvCxnSpPr>
        <p:spPr>
          <a:xfrm>
            <a:off x="3707904" y="1772815"/>
            <a:ext cx="0" cy="1296145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TLSHAPE_M_aa70fc281bce451299881a2e6348b9d8_Shape"/>
          <p:cNvSpPr/>
          <p:nvPr>
            <p:custDataLst>
              <p:tags r:id="rId8"/>
            </p:custDataLst>
          </p:nvPr>
        </p:nvSpPr>
        <p:spPr>
          <a:xfrm rot="16200000">
            <a:off x="3722252" y="2903860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6497" y="2773094"/>
            <a:ext cx="115411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Pilot çıkış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22.11.2017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OTLSHAPE_M_aa70fc281bce451299881a2e6348b9d8_Connector1"/>
          <p:cNvCxnSpPr/>
          <p:nvPr>
            <p:custDataLst>
              <p:tags r:id="rId9"/>
            </p:custDataLst>
          </p:nvPr>
        </p:nvCxnSpPr>
        <p:spPr>
          <a:xfrm>
            <a:off x="4716016" y="1802405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TLSHAPE_M_aa70fc281bce451299881a2e6348b9d8_Shape"/>
          <p:cNvSpPr/>
          <p:nvPr>
            <p:custDataLst>
              <p:tags r:id="rId10"/>
            </p:custDataLst>
          </p:nvPr>
        </p:nvSpPr>
        <p:spPr>
          <a:xfrm rot="16200000">
            <a:off x="4725160" y="2442565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83" y="2336050"/>
            <a:ext cx="120728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Tüm Şubelerde Yaygınlaşma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21.01.2018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278951" y="4385644"/>
            <a:ext cx="4248472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2017</a:t>
            </a: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4527423" y="4385644"/>
            <a:ext cx="446449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2018</a:t>
            </a:r>
          </a:p>
        </p:txBody>
      </p:sp>
      <p:cxnSp>
        <p:nvCxnSpPr>
          <p:cNvPr id="28" name="OTLSHAPE_M_aa70fc281bce451299881a2e6348b9d8_Connector1"/>
          <p:cNvCxnSpPr/>
          <p:nvPr>
            <p:custDataLst>
              <p:tags r:id="rId13"/>
            </p:custDataLst>
          </p:nvPr>
        </p:nvCxnSpPr>
        <p:spPr>
          <a:xfrm>
            <a:off x="3322464" y="4753596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TLSHAPE_M_aa70fc281bce451299881a2e6348b9d8_Shape"/>
          <p:cNvSpPr/>
          <p:nvPr>
            <p:custDataLst>
              <p:tags r:id="rId14"/>
            </p:custDataLst>
          </p:nvPr>
        </p:nvSpPr>
        <p:spPr>
          <a:xfrm rot="16200000">
            <a:off x="3338720" y="5393756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0691" y="5249740"/>
            <a:ext cx="88729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Analiz Sonu</a:t>
            </a:r>
          </a:p>
          <a:p>
            <a:pPr marL="0" indent="0">
              <a:buNone/>
            </a:pPr>
            <a:r>
              <a:rPr lang="tr-TR" sz="800" dirty="0" smtClean="0"/>
              <a:t>09.10.2017</a:t>
            </a:r>
            <a:endParaRPr lang="tr-TR" sz="800" dirty="0"/>
          </a:p>
        </p:txBody>
      </p:sp>
      <p:cxnSp>
        <p:nvCxnSpPr>
          <p:cNvPr id="31" name="OTLSHAPE_M_aa70fc281bce451299881a2e6348b9d8_Connector1"/>
          <p:cNvCxnSpPr/>
          <p:nvPr>
            <p:custDataLst>
              <p:tags r:id="rId15"/>
            </p:custDataLst>
          </p:nvPr>
        </p:nvCxnSpPr>
        <p:spPr>
          <a:xfrm>
            <a:off x="4374941" y="4745684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TLSHAPE_M_aa70fc281bce451299881a2e6348b9d8_Shape"/>
          <p:cNvSpPr/>
          <p:nvPr>
            <p:custDataLst>
              <p:tags r:id="rId16"/>
            </p:custDataLst>
          </p:nvPr>
        </p:nvSpPr>
        <p:spPr>
          <a:xfrm rot="16200000">
            <a:off x="4391197" y="5385844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6843" y="5279329"/>
            <a:ext cx="77523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UAT çıkış</a:t>
            </a:r>
          </a:p>
          <a:p>
            <a:pPr marL="0" indent="0">
              <a:buNone/>
            </a:pPr>
            <a:r>
              <a:rPr lang="tr-TR" sz="800" dirty="0" smtClean="0"/>
              <a:t>25.12.2017</a:t>
            </a:r>
            <a:endParaRPr lang="tr-TR" sz="800" dirty="0"/>
          </a:p>
        </p:txBody>
      </p:sp>
      <p:cxnSp>
        <p:nvCxnSpPr>
          <p:cNvPr id="34" name="OTLSHAPE_M_aa70fc281bce451299881a2e6348b9d8_Connector1"/>
          <p:cNvCxnSpPr/>
          <p:nvPr>
            <p:custDataLst>
              <p:tags r:id="rId17"/>
            </p:custDataLst>
          </p:nvPr>
        </p:nvCxnSpPr>
        <p:spPr>
          <a:xfrm>
            <a:off x="5317521" y="4745683"/>
            <a:ext cx="0" cy="1296145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TLSHAPE_M_aa70fc281bce451299881a2e6348b9d8_Shape"/>
          <p:cNvSpPr/>
          <p:nvPr>
            <p:custDataLst>
              <p:tags r:id="rId18"/>
            </p:custDataLst>
          </p:nvPr>
        </p:nvSpPr>
        <p:spPr>
          <a:xfrm rot="16200000">
            <a:off x="5331869" y="5876728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6114" y="5745962"/>
            <a:ext cx="115411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Pilot çıkış</a:t>
            </a:r>
          </a:p>
          <a:p>
            <a:pPr marL="0" indent="0">
              <a:buNone/>
            </a:pPr>
            <a:r>
              <a:rPr lang="tr-TR" sz="800" dirty="0" smtClean="0"/>
              <a:t>25.02.2018</a:t>
            </a:r>
            <a:endParaRPr lang="tr-TR" sz="800" dirty="0"/>
          </a:p>
        </p:txBody>
      </p:sp>
      <p:cxnSp>
        <p:nvCxnSpPr>
          <p:cNvPr id="37" name="OTLSHAPE_M_aa70fc281bce451299881a2e6348b9d8_Connector1"/>
          <p:cNvCxnSpPr/>
          <p:nvPr>
            <p:custDataLst>
              <p:tags r:id="rId19"/>
            </p:custDataLst>
          </p:nvPr>
        </p:nvCxnSpPr>
        <p:spPr>
          <a:xfrm>
            <a:off x="6516216" y="4775273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TLSHAPE_M_aa70fc281bce451299881a2e6348b9d8_Shape"/>
          <p:cNvSpPr/>
          <p:nvPr>
            <p:custDataLst>
              <p:tags r:id="rId20"/>
            </p:custDataLst>
          </p:nvPr>
        </p:nvSpPr>
        <p:spPr>
          <a:xfrm rot="16200000">
            <a:off x="6525360" y="5415433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7083" y="5308918"/>
            <a:ext cx="120728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Tüm Şubelerde Yaygınlaşma</a:t>
            </a:r>
          </a:p>
          <a:p>
            <a:pPr marL="0" indent="0">
              <a:buNone/>
            </a:pPr>
            <a:r>
              <a:rPr lang="tr-TR" sz="800" dirty="0" smtClean="0"/>
              <a:t>27.05.2018</a:t>
            </a:r>
            <a:endParaRPr lang="tr-TR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78951" y="6093876"/>
            <a:ext cx="8740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800" dirty="0" smtClean="0">
                <a:solidFill>
                  <a:srgbClr val="000099"/>
                </a:solidFill>
                <a:latin typeface="+mn-lt"/>
              </a:rPr>
              <a:t>* Western Union iş cep uygulaması</a:t>
            </a:r>
            <a:endParaRPr lang="tr-TR" sz="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1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Mevcut Durum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23528" y="1293494"/>
            <a:ext cx="8136904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+mn-lt"/>
              </a:rPr>
              <a:t>Tadilat ve transfer</a:t>
            </a:r>
            <a:r>
              <a:rPr lang="tr-TR" sz="2000" dirty="0">
                <a:latin typeface="+mn-lt"/>
              </a:rPr>
              <a:t> </a:t>
            </a:r>
            <a:r>
              <a:rPr lang="tr-TR" sz="2000" dirty="0" smtClean="0">
                <a:latin typeface="+mn-lt"/>
              </a:rPr>
              <a:t>süreç analizlerinin beklenenden uzun sürmesi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+mn-lt"/>
              </a:rPr>
              <a:t>Süreçlerin karmaşıklığı; süreç sayısının ve </a:t>
            </a:r>
            <a:r>
              <a:rPr lang="tr-TR" sz="2000" dirty="0" smtClean="0">
                <a:latin typeface="+mn-lt"/>
              </a:rPr>
              <a:t>entegrasyon </a:t>
            </a:r>
            <a:r>
              <a:rPr lang="tr-TR" sz="2000" dirty="0" smtClean="0">
                <a:latin typeface="+mn-lt"/>
              </a:rPr>
              <a:t>noktalarının fazlalığı</a:t>
            </a:r>
            <a:endParaRPr lang="tr-TR" sz="2000" dirty="0" smtClean="0">
              <a:solidFill>
                <a:srgbClr val="FF0000"/>
              </a:solidFill>
              <a:latin typeface="+mn-lt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+mn-lt"/>
              </a:rPr>
              <a:t>Yaklaşık 40 adet servis entegrasyonu(sadece dış ticaret için yeni geliştirildi)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+mn-lt"/>
              </a:rPr>
              <a:t>Tümü yenilenen anasistem uygulamaları(parasal işlemler, muhasebe ve risk)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+mn-lt"/>
              </a:rPr>
              <a:t>Analizler yapıldıkça süreç akışlarında meydana gelen değişiklikler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+mn-lt"/>
              </a:rPr>
              <a:t>Fiyatlama </a:t>
            </a:r>
            <a:r>
              <a:rPr lang="tr-TR" sz="2000" dirty="0">
                <a:latin typeface="+mn-lt"/>
              </a:rPr>
              <a:t>e</a:t>
            </a:r>
            <a:r>
              <a:rPr lang="tr-TR" sz="2000" dirty="0" smtClean="0">
                <a:latin typeface="+mn-lt"/>
              </a:rPr>
              <a:t>ntegrasyonu konusundaki karar sürecinin uzaması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tr-TR" sz="2000" dirty="0">
              <a:latin typeface="+mn-lt"/>
            </a:endParaRPr>
          </a:p>
          <a:p>
            <a:pPr algn="l"/>
            <a:r>
              <a:rPr lang="tr-TR" sz="2000" dirty="0" smtClean="0">
                <a:latin typeface="+mn-lt"/>
              </a:rPr>
              <a:t>projede yeni hedef tarih belirleme ihtiyacına yol açmıştır.</a:t>
            </a:r>
            <a:endParaRPr lang="tr-T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8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Yeni Plan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40" name="OTLSHAPE_TB_00000000000000000000000000000000_ScaleContainer"/>
          <p:cNvSpPr/>
          <p:nvPr>
            <p:custDataLst>
              <p:tags r:id="rId1"/>
            </p:custDataLst>
          </p:nvPr>
        </p:nvSpPr>
        <p:spPr>
          <a:xfrm>
            <a:off x="323528" y="2280990"/>
            <a:ext cx="4248472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2017</a:t>
            </a:r>
          </a:p>
        </p:txBody>
      </p:sp>
      <p:sp>
        <p:nvSpPr>
          <p:cNvPr id="41" name="OTLSHAPE_TB_00000000000000000000000000000000_ScaleContainer"/>
          <p:cNvSpPr/>
          <p:nvPr>
            <p:custDataLst>
              <p:tags r:id="rId2"/>
            </p:custDataLst>
          </p:nvPr>
        </p:nvSpPr>
        <p:spPr>
          <a:xfrm>
            <a:off x="4572000" y="2280990"/>
            <a:ext cx="446449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2018</a:t>
            </a:r>
          </a:p>
        </p:txBody>
      </p:sp>
      <p:cxnSp>
        <p:nvCxnSpPr>
          <p:cNvPr id="42" name="OTLSHAPE_M_aa70fc281bce451299881a2e6348b9d8_Connector1"/>
          <p:cNvCxnSpPr/>
          <p:nvPr>
            <p:custDataLst>
              <p:tags r:id="rId3"/>
            </p:custDataLst>
          </p:nvPr>
        </p:nvCxnSpPr>
        <p:spPr>
          <a:xfrm>
            <a:off x="4451395" y="2648942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TLSHAPE_M_aa70fc281bce451299881a2e6348b9d8_Shape"/>
          <p:cNvSpPr/>
          <p:nvPr>
            <p:custDataLst>
              <p:tags r:id="rId4"/>
            </p:custDataLst>
          </p:nvPr>
        </p:nvSpPr>
        <p:spPr>
          <a:xfrm rot="16200000">
            <a:off x="4467651" y="3289102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48803" y="3219132"/>
            <a:ext cx="88729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Analiz Sonu</a:t>
            </a:r>
          </a:p>
          <a:p>
            <a:pPr marL="0" indent="0">
              <a:buNone/>
            </a:pPr>
            <a:r>
              <a:rPr lang="tr-TR" sz="800" dirty="0" smtClean="0"/>
              <a:t>????????</a:t>
            </a:r>
            <a:endParaRPr lang="tr-TR" sz="800" dirty="0"/>
          </a:p>
        </p:txBody>
      </p:sp>
      <p:cxnSp>
        <p:nvCxnSpPr>
          <p:cNvPr id="45" name="OTLSHAPE_M_aa70fc281bce451299881a2e6348b9d8_Connector1"/>
          <p:cNvCxnSpPr/>
          <p:nvPr>
            <p:custDataLst>
              <p:tags r:id="rId5"/>
            </p:custDataLst>
          </p:nvPr>
        </p:nvCxnSpPr>
        <p:spPr>
          <a:xfrm>
            <a:off x="5364088" y="2641030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TLSHAPE_M_aa70fc281bce451299881a2e6348b9d8_Shape"/>
          <p:cNvSpPr/>
          <p:nvPr>
            <p:custDataLst>
              <p:tags r:id="rId6"/>
            </p:custDataLst>
          </p:nvPr>
        </p:nvSpPr>
        <p:spPr>
          <a:xfrm rot="16200000">
            <a:off x="5380344" y="3281190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5990" y="3174675"/>
            <a:ext cx="775237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Geliştirme</a:t>
            </a:r>
          </a:p>
          <a:p>
            <a:pPr marL="0" indent="0">
              <a:buNone/>
            </a:pPr>
            <a:r>
              <a:rPr lang="tr-TR" sz="1000" dirty="0" smtClean="0"/>
              <a:t>Sonu</a:t>
            </a:r>
          </a:p>
          <a:p>
            <a:pPr marL="0" indent="0">
              <a:buNone/>
            </a:pPr>
            <a:r>
              <a:rPr lang="tr-TR" sz="800" dirty="0" smtClean="0"/>
              <a:t>????????</a:t>
            </a:r>
            <a:endParaRPr lang="tr-TR" sz="800" dirty="0"/>
          </a:p>
        </p:txBody>
      </p:sp>
      <p:cxnSp>
        <p:nvCxnSpPr>
          <p:cNvPr id="48" name="OTLSHAPE_M_aa70fc281bce451299881a2e6348b9d8_Connector1"/>
          <p:cNvCxnSpPr/>
          <p:nvPr>
            <p:custDataLst>
              <p:tags r:id="rId7"/>
            </p:custDataLst>
          </p:nvPr>
        </p:nvCxnSpPr>
        <p:spPr>
          <a:xfrm>
            <a:off x="6325633" y="2641029"/>
            <a:ext cx="0" cy="1296145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TLSHAPE_M_aa70fc281bce451299881a2e6348b9d8_Shape"/>
          <p:cNvSpPr/>
          <p:nvPr>
            <p:custDataLst>
              <p:tags r:id="rId8"/>
            </p:custDataLst>
          </p:nvPr>
        </p:nvSpPr>
        <p:spPr>
          <a:xfrm rot="16200000">
            <a:off x="6339981" y="3772074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4226" y="3641308"/>
            <a:ext cx="115411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Pilot çıkış</a:t>
            </a:r>
          </a:p>
          <a:p>
            <a:pPr marL="0" indent="0">
              <a:buNone/>
            </a:pPr>
            <a:r>
              <a:rPr lang="tr-TR" sz="800" dirty="0" smtClean="0"/>
              <a:t>???????</a:t>
            </a:r>
            <a:endParaRPr lang="tr-TR" sz="800" dirty="0"/>
          </a:p>
        </p:txBody>
      </p:sp>
      <p:cxnSp>
        <p:nvCxnSpPr>
          <p:cNvPr id="51" name="OTLSHAPE_M_aa70fc281bce451299881a2e6348b9d8_Connector1"/>
          <p:cNvCxnSpPr/>
          <p:nvPr>
            <p:custDataLst>
              <p:tags r:id="rId9"/>
            </p:custDataLst>
          </p:nvPr>
        </p:nvCxnSpPr>
        <p:spPr>
          <a:xfrm>
            <a:off x="7092280" y="2670619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TLSHAPE_M_aa70fc281bce451299881a2e6348b9d8_Shape"/>
          <p:cNvSpPr/>
          <p:nvPr>
            <p:custDataLst>
              <p:tags r:id="rId10"/>
            </p:custDataLst>
          </p:nvPr>
        </p:nvSpPr>
        <p:spPr>
          <a:xfrm rot="16200000">
            <a:off x="7101424" y="3310779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53147" y="3204264"/>
            <a:ext cx="120728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Tüm Şubelerde Yaygınlaşma</a:t>
            </a:r>
          </a:p>
          <a:p>
            <a:pPr marL="0" indent="0">
              <a:buNone/>
            </a:pPr>
            <a:r>
              <a:rPr lang="tr-TR" sz="800" dirty="0" smtClean="0"/>
              <a:t>??????????</a:t>
            </a:r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30253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i="1" dirty="0" smtClean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i="1" dirty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i="1" dirty="0" smtClean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r>
              <a:rPr lang="tr-TR" sz="3600" dirty="0" smtClean="0"/>
              <a:t>Teşekkürler..</a:t>
            </a:r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dirty="0" smtClean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Biterken...</a:t>
            </a:r>
            <a:endParaRPr lang="tr-TR" sz="2500" i="1" dirty="0"/>
          </a:p>
        </p:txBody>
      </p:sp>
    </p:spTree>
    <p:extLst>
      <p:ext uri="{BB962C8B-B14F-4D97-AF65-F5344CB8AC3E}">
        <p14:creationId xmlns:p14="http://schemas.microsoft.com/office/powerpoint/2010/main" val="15233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99"/>
          <p:cNvSpPr txBox="1"/>
          <p:nvPr/>
        </p:nvSpPr>
        <p:spPr>
          <a:xfrm>
            <a:off x="583354" y="2593066"/>
            <a:ext cx="2111253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Risk Girişi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1" name="TextBox 201"/>
          <p:cNvSpPr txBox="1"/>
          <p:nvPr/>
        </p:nvSpPr>
        <p:spPr>
          <a:xfrm>
            <a:off x="244274" y="3613602"/>
            <a:ext cx="2450333" cy="297279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Komisyon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2" name="Rectangle 202"/>
          <p:cNvSpPr/>
          <p:nvPr/>
        </p:nvSpPr>
        <p:spPr>
          <a:xfrm>
            <a:off x="244292" y="3826499"/>
            <a:ext cx="2450315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Komisyon tahsilatı için MF ekranı kullanılmaktadır.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43" name="TextBox 203"/>
          <p:cNvSpPr txBox="1"/>
          <p:nvPr/>
        </p:nvSpPr>
        <p:spPr>
          <a:xfrm>
            <a:off x="1119013" y="4642695"/>
            <a:ext cx="157559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>
                <a:solidFill>
                  <a:srgbClr val="000000"/>
                </a:solidFill>
                <a:latin typeface="Arial"/>
                <a:ea typeface="ＭＳ Ｐゴシック"/>
              </a:rPr>
              <a:t>Sinerji - Yazışma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4" name="Rectangle 204"/>
          <p:cNvSpPr/>
          <p:nvPr/>
        </p:nvSpPr>
        <p:spPr>
          <a:xfrm>
            <a:off x="244292" y="4855557"/>
            <a:ext cx="2450315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>
                <a:solidFill>
                  <a:srgbClr val="000000"/>
                </a:solidFill>
                <a:latin typeface="+mn-lt"/>
                <a:ea typeface="ＭＳ Ｐゴシック"/>
              </a:rPr>
              <a:t>Şube ve DİTKOB arasındaki tüm yazışmalar sinerji üzerinden yapılmaktadır.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45" name="TextBox 205"/>
          <p:cNvSpPr txBox="1"/>
          <p:nvPr/>
        </p:nvSpPr>
        <p:spPr>
          <a:xfrm>
            <a:off x="6558313" y="2593067"/>
            <a:ext cx="67342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BOSS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6" name="Rectangle 206"/>
          <p:cNvSpPr/>
          <p:nvPr/>
        </p:nvSpPr>
        <p:spPr>
          <a:xfrm>
            <a:off x="6558315" y="2805964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Vadeli işlemler için vade takibi BOSS uygulamasından yapılmaktadır.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47" name="TextBox 207"/>
          <p:cNvSpPr txBox="1"/>
          <p:nvPr/>
        </p:nvSpPr>
        <p:spPr>
          <a:xfrm>
            <a:off x="6558338" y="3613603"/>
            <a:ext cx="796278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MERVA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8" name="Rectangle 208"/>
          <p:cNvSpPr/>
          <p:nvPr/>
        </p:nvSpPr>
        <p:spPr>
          <a:xfrm>
            <a:off x="6558316" y="3826500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FF0000"/>
                </a:solidFill>
                <a:latin typeface="+mn-lt"/>
                <a:ea typeface="ＭＳ Ｐゴシック"/>
              </a:rPr>
              <a:t>SWIFT yazışmaları sistemle entegre olmayan Merva üzerinden yapılmaktadır.Paygate Maestro</a:t>
            </a:r>
            <a:endParaRPr lang="id-ID" sz="1100" dirty="0">
              <a:solidFill>
                <a:srgbClr val="FF0000"/>
              </a:solidFill>
              <a:latin typeface="+mn-lt"/>
              <a:ea typeface="ＭＳ Ｐゴシック"/>
            </a:endParaRPr>
          </a:p>
        </p:txBody>
      </p:sp>
      <p:sp>
        <p:nvSpPr>
          <p:cNvPr id="49" name="TextBox 209"/>
          <p:cNvSpPr txBox="1"/>
          <p:nvPr/>
        </p:nvSpPr>
        <p:spPr>
          <a:xfrm>
            <a:off x="6558314" y="4642696"/>
            <a:ext cx="2172232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Excel – Hesap Makinesi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50" name="Rectangle 210"/>
          <p:cNvSpPr/>
          <p:nvPr/>
        </p:nvSpPr>
        <p:spPr>
          <a:xfrm>
            <a:off x="6558316" y="4855557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İş takibi için </a:t>
            </a:r>
            <a:r>
              <a:rPr lang="tr-TR" sz="1100" dirty="0" err="1" smtClean="0">
                <a:solidFill>
                  <a:srgbClr val="000000"/>
                </a:solidFill>
                <a:latin typeface="+mn-lt"/>
                <a:ea typeface="ＭＳ Ｐゴシック"/>
              </a:rPr>
              <a:t>excel</a:t>
            </a:r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, masraf/komisyon hesaplamaları için hesap makinesi kullanılmaktadır.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51" name="Rectangle 7"/>
          <p:cNvSpPr/>
          <p:nvPr/>
        </p:nvSpPr>
        <p:spPr>
          <a:xfrm>
            <a:off x="2795603" y="2593105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2" name="Rectangle 211"/>
          <p:cNvSpPr/>
          <p:nvPr/>
        </p:nvSpPr>
        <p:spPr>
          <a:xfrm>
            <a:off x="2795603" y="3628447"/>
            <a:ext cx="537821" cy="597579"/>
          </a:xfrm>
          <a:prstGeom prst="rect">
            <a:avLst/>
          </a:prstGeom>
          <a:solidFill>
            <a:srgbClr val="5EC6E3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3" name="Rectangle 212"/>
          <p:cNvSpPr/>
          <p:nvPr/>
        </p:nvSpPr>
        <p:spPr>
          <a:xfrm>
            <a:off x="2757360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4" name="Rectangle 213"/>
          <p:cNvSpPr/>
          <p:nvPr/>
        </p:nvSpPr>
        <p:spPr>
          <a:xfrm>
            <a:off x="5825008" y="2593104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5" name="Rectangle 214"/>
          <p:cNvSpPr/>
          <p:nvPr/>
        </p:nvSpPr>
        <p:spPr>
          <a:xfrm>
            <a:off x="5825008" y="3628446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6" name="Rectangle 215"/>
          <p:cNvSpPr/>
          <p:nvPr/>
        </p:nvSpPr>
        <p:spPr>
          <a:xfrm>
            <a:off x="5825008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7" name="Rectangle 34"/>
          <p:cNvSpPr/>
          <p:nvPr/>
        </p:nvSpPr>
        <p:spPr>
          <a:xfrm>
            <a:off x="107504" y="2827609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Risk girişi için NM ekranı kullanılmaktadır.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931165" y="3789215"/>
            <a:ext cx="260868" cy="289796"/>
            <a:chOff x="7938" y="-3175"/>
            <a:chExt cx="8029575" cy="8027988"/>
          </a:xfrm>
          <a:solidFill>
            <a:srgbClr val="FFFFFF"/>
          </a:solidFill>
        </p:grpSpPr>
        <p:sp>
          <p:nvSpPr>
            <p:cNvPr id="64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65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40152" y="2708920"/>
            <a:ext cx="392226" cy="40675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68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15876" y="2706686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70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71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72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sp>
        <p:nvSpPr>
          <p:cNvPr id="75" name="Metin kutusu 7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chemeClr val="bg1"/>
                </a:solidFill>
              </a:rPr>
              <a:t>Mevcut Durum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39" name="TextBox 199"/>
          <p:cNvSpPr txBox="1"/>
          <p:nvPr/>
        </p:nvSpPr>
        <p:spPr>
          <a:xfrm>
            <a:off x="312702" y="1607314"/>
            <a:ext cx="2381905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Dosya Açılışı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76" name="TextBox 205"/>
          <p:cNvSpPr txBox="1"/>
          <p:nvPr/>
        </p:nvSpPr>
        <p:spPr>
          <a:xfrm>
            <a:off x="6558313" y="1607315"/>
            <a:ext cx="1240887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Sinerji - DYS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77" name="Rectangle 206"/>
          <p:cNvSpPr/>
          <p:nvPr/>
        </p:nvSpPr>
        <p:spPr>
          <a:xfrm>
            <a:off x="6558314" y="1820212"/>
            <a:ext cx="2406173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lvl="0" algn="just"/>
            <a:r>
              <a:rPr lang="tr-TR" sz="1100" dirty="0">
                <a:solidFill>
                  <a:srgbClr val="000000"/>
                </a:solidFill>
                <a:latin typeface="+mn-lt"/>
                <a:ea typeface="ＭＳ Ｐゴシック"/>
              </a:rPr>
              <a:t>İşlemlere ilişkin dokümanlar </a:t>
            </a:r>
            <a:r>
              <a:rPr lang="tr-TR" sz="1100" dirty="0" err="1">
                <a:solidFill>
                  <a:srgbClr val="000000"/>
                </a:solidFill>
                <a:latin typeface="+mn-lt"/>
                <a:ea typeface="ＭＳ Ｐゴシック"/>
              </a:rPr>
              <a:t>DYS’ye</a:t>
            </a:r>
            <a:r>
              <a:rPr lang="tr-TR" sz="1100" dirty="0">
                <a:solidFill>
                  <a:srgbClr val="000000"/>
                </a:solidFill>
                <a:latin typeface="+mn-lt"/>
                <a:ea typeface="ＭＳ Ｐゴシック"/>
              </a:rPr>
              <a:t> taranmakta ve tarihçesi aynı yerde tutulmaktadır.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2795603" y="1607353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9" name="Rectangle 213"/>
          <p:cNvSpPr/>
          <p:nvPr/>
        </p:nvSpPr>
        <p:spPr>
          <a:xfrm>
            <a:off x="5825008" y="1607352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0" name="Rectangle 34"/>
          <p:cNvSpPr/>
          <p:nvPr/>
        </p:nvSpPr>
        <p:spPr>
          <a:xfrm>
            <a:off x="107504" y="1841857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Dosya açılışı için S5 ekranı kullanılmaktadır. 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grpSp>
        <p:nvGrpSpPr>
          <p:cNvPr id="81" name="Group 65"/>
          <p:cNvGrpSpPr/>
          <p:nvPr/>
        </p:nvGrpSpPr>
        <p:grpSpPr>
          <a:xfrm>
            <a:off x="6003013" y="1798182"/>
            <a:ext cx="268034" cy="24222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84" name="Group 68"/>
          <p:cNvGrpSpPr/>
          <p:nvPr/>
        </p:nvGrpSpPr>
        <p:grpSpPr>
          <a:xfrm>
            <a:off x="2915876" y="1720934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1604967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2562034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3573016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folder icon ile ilgili görsel sonucu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21" y="1700808"/>
            <a:ext cx="493379" cy="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wift icon ile ilgili görsel sonucu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11" y="3677632"/>
            <a:ext cx="548394" cy="54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alculator 2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691648"/>
            <a:ext cx="537552" cy="5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mail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89" y="4691440"/>
            <a:ext cx="522100" cy="5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low icon ile ilgili görsel sonucu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r="2775"/>
          <a:stretch/>
        </p:blipFill>
        <p:spPr bwMode="auto">
          <a:xfrm>
            <a:off x="3445518" y="2233617"/>
            <a:ext cx="2278610" cy="24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Metin kutusu 89"/>
          <p:cNvSpPr txBox="1"/>
          <p:nvPr/>
        </p:nvSpPr>
        <p:spPr>
          <a:xfrm>
            <a:off x="179512" y="9087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latin typeface="+mj-lt"/>
              </a:rPr>
              <a:t>Mevcut durumda, akreditif uygulamasında birçok farklı uygulama ve ekran kullanılmaktadır.</a:t>
            </a:r>
            <a:endParaRPr lang="tr-TR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Mevcut Akış</a:t>
            </a:r>
            <a:endParaRPr lang="tr-TR" sz="2500" i="1" dirty="0"/>
          </a:p>
        </p:txBody>
      </p:sp>
    </p:spTree>
    <p:extLst>
      <p:ext uri="{BB962C8B-B14F-4D97-AF65-F5344CB8AC3E}">
        <p14:creationId xmlns:p14="http://schemas.microsoft.com/office/powerpoint/2010/main" val="33462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23"/>
          <p:cNvSpPr/>
          <p:nvPr/>
        </p:nvSpPr>
        <p:spPr>
          <a:xfrm>
            <a:off x="3491880" y="4855557"/>
            <a:ext cx="2278610" cy="19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20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5724128" y="3573016"/>
            <a:ext cx="3418285" cy="843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20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Metin kutusu 7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chemeClr val="bg1"/>
                </a:solidFill>
              </a:rPr>
              <a:t>Hedef Durum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80" name="Metin kutusu 79"/>
          <p:cNvSpPr txBox="1"/>
          <p:nvPr/>
        </p:nvSpPr>
        <p:spPr>
          <a:xfrm>
            <a:off x="179512" y="9087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latin typeface="+mj-lt"/>
              </a:rPr>
              <a:t>Hedef yapıda, yalnızca PEGA ve </a:t>
            </a:r>
            <a:r>
              <a:rPr lang="tr-TR" sz="1600" dirty="0" err="1" smtClean="0">
                <a:solidFill>
                  <a:srgbClr val="002060"/>
                </a:solidFill>
                <a:latin typeface="+mj-lt"/>
              </a:rPr>
              <a:t>PayGate</a:t>
            </a:r>
            <a:r>
              <a:rPr lang="tr-TR" sz="1600" dirty="0" smtClean="0">
                <a:solidFill>
                  <a:srgbClr val="002060"/>
                </a:solidFill>
                <a:latin typeface="+mj-lt"/>
              </a:rPr>
              <a:t> Maestro üzerinden işlemler gerçekleştirilecektir.</a:t>
            </a:r>
            <a:endParaRPr lang="tr-TR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1" name="TextBox 199"/>
          <p:cNvSpPr txBox="1"/>
          <p:nvPr/>
        </p:nvSpPr>
        <p:spPr>
          <a:xfrm>
            <a:off x="583354" y="2593066"/>
            <a:ext cx="2111253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Risk Girişi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2" name="TextBox 201"/>
          <p:cNvSpPr txBox="1"/>
          <p:nvPr/>
        </p:nvSpPr>
        <p:spPr>
          <a:xfrm>
            <a:off x="244274" y="3613602"/>
            <a:ext cx="2450333" cy="297279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Komisyon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3" name="Rectangle 202"/>
          <p:cNvSpPr/>
          <p:nvPr/>
        </p:nvSpPr>
        <p:spPr>
          <a:xfrm>
            <a:off x="244292" y="3826499"/>
            <a:ext cx="2450315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Komisyon tahsilatı için MF ekranı kullanılmaktadır.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84" name="TextBox 203"/>
          <p:cNvSpPr txBox="1"/>
          <p:nvPr/>
        </p:nvSpPr>
        <p:spPr>
          <a:xfrm>
            <a:off x="1119013" y="4642695"/>
            <a:ext cx="157559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>
                <a:solidFill>
                  <a:srgbClr val="000000"/>
                </a:solidFill>
                <a:latin typeface="Arial"/>
                <a:ea typeface="ＭＳ Ｐゴシック"/>
              </a:rPr>
              <a:t>Sinerji - Yazışma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5" name="Rectangle 204"/>
          <p:cNvSpPr/>
          <p:nvPr/>
        </p:nvSpPr>
        <p:spPr>
          <a:xfrm>
            <a:off x="244292" y="4855557"/>
            <a:ext cx="2450315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>
                <a:solidFill>
                  <a:srgbClr val="000000"/>
                </a:solidFill>
                <a:latin typeface="+mj-lt"/>
                <a:ea typeface="ＭＳ Ｐゴシック"/>
              </a:rPr>
              <a:t>Şube ve DİTKOB arasındaki tüm yazışmalar sinerji üzerinden yapılmaktadır.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86" name="TextBox 205"/>
          <p:cNvSpPr txBox="1"/>
          <p:nvPr/>
        </p:nvSpPr>
        <p:spPr>
          <a:xfrm>
            <a:off x="6558313" y="2593067"/>
            <a:ext cx="67342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BOSS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7" name="Rectangle 206"/>
          <p:cNvSpPr/>
          <p:nvPr/>
        </p:nvSpPr>
        <p:spPr>
          <a:xfrm>
            <a:off x="6558315" y="2805964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Vadeli işlemler için vade takibi BOSS uygulamasından yapılmaktadır.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88" name="TextBox 207"/>
          <p:cNvSpPr txBox="1"/>
          <p:nvPr/>
        </p:nvSpPr>
        <p:spPr>
          <a:xfrm>
            <a:off x="6558338" y="3613603"/>
            <a:ext cx="1615990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PayGate</a:t>
            </a:r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Maestro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9" name="Rectangle 208"/>
          <p:cNvSpPr/>
          <p:nvPr/>
        </p:nvSpPr>
        <p:spPr>
          <a:xfrm>
            <a:off x="6558316" y="3826500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SWIFT yazışmaları sistemle entegre olmayan </a:t>
            </a:r>
            <a:r>
              <a:rPr lang="tr-TR" sz="11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PayGate</a:t>
            </a:r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 Maestro üzerinden yapılacaktır.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90" name="TextBox 209"/>
          <p:cNvSpPr txBox="1"/>
          <p:nvPr/>
        </p:nvSpPr>
        <p:spPr>
          <a:xfrm>
            <a:off x="6558314" y="4642696"/>
            <a:ext cx="2172232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Excel – Hesap Makinesi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91" name="Rectangle 210"/>
          <p:cNvSpPr/>
          <p:nvPr/>
        </p:nvSpPr>
        <p:spPr>
          <a:xfrm>
            <a:off x="6558316" y="4855557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İş takibi için </a:t>
            </a:r>
            <a:r>
              <a:rPr lang="tr-TR" sz="11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excel</a:t>
            </a:r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, masraf/komisyon hesaplamaları için hesap makinesi kullanılmaktadır.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92" name="Rectangle 7"/>
          <p:cNvSpPr/>
          <p:nvPr/>
        </p:nvSpPr>
        <p:spPr>
          <a:xfrm>
            <a:off x="2795603" y="2593105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3" name="Rectangle 211"/>
          <p:cNvSpPr/>
          <p:nvPr/>
        </p:nvSpPr>
        <p:spPr>
          <a:xfrm>
            <a:off x="2795603" y="3628447"/>
            <a:ext cx="537821" cy="597579"/>
          </a:xfrm>
          <a:prstGeom prst="rect">
            <a:avLst/>
          </a:prstGeom>
          <a:solidFill>
            <a:srgbClr val="5EC6E3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4" name="Rectangle 212"/>
          <p:cNvSpPr/>
          <p:nvPr/>
        </p:nvSpPr>
        <p:spPr>
          <a:xfrm>
            <a:off x="2757360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95" name="Rectangle 213"/>
          <p:cNvSpPr/>
          <p:nvPr/>
        </p:nvSpPr>
        <p:spPr>
          <a:xfrm>
            <a:off x="5825008" y="2593104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6" name="Rectangle 214"/>
          <p:cNvSpPr/>
          <p:nvPr/>
        </p:nvSpPr>
        <p:spPr>
          <a:xfrm>
            <a:off x="5825008" y="3628446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97" name="Rectangle 215"/>
          <p:cNvSpPr/>
          <p:nvPr/>
        </p:nvSpPr>
        <p:spPr>
          <a:xfrm>
            <a:off x="5825008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98" name="Rectangle 34"/>
          <p:cNvSpPr/>
          <p:nvPr/>
        </p:nvSpPr>
        <p:spPr>
          <a:xfrm>
            <a:off x="107504" y="2827609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Risk girişi için NM ekranı kullanılmaktadır.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grpSp>
        <p:nvGrpSpPr>
          <p:cNvPr id="99" name="Group 62"/>
          <p:cNvGrpSpPr/>
          <p:nvPr/>
        </p:nvGrpSpPr>
        <p:grpSpPr>
          <a:xfrm>
            <a:off x="2931165" y="3789215"/>
            <a:ext cx="260868" cy="289796"/>
            <a:chOff x="7938" y="-3175"/>
            <a:chExt cx="8029575" cy="8027988"/>
          </a:xfrm>
          <a:solidFill>
            <a:srgbClr val="FFFFFF"/>
          </a:solidFill>
        </p:grpSpPr>
        <p:sp>
          <p:nvSpPr>
            <p:cNvPr id="100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1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102" name="Group 65"/>
          <p:cNvGrpSpPr/>
          <p:nvPr/>
        </p:nvGrpSpPr>
        <p:grpSpPr>
          <a:xfrm>
            <a:off x="5940152" y="2708920"/>
            <a:ext cx="392226" cy="40675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103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4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105" name="Group 68"/>
          <p:cNvGrpSpPr/>
          <p:nvPr/>
        </p:nvGrpSpPr>
        <p:grpSpPr>
          <a:xfrm>
            <a:off x="2915876" y="2706686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106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7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8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sp>
        <p:nvSpPr>
          <p:cNvPr id="109" name="TextBox 199"/>
          <p:cNvSpPr txBox="1"/>
          <p:nvPr/>
        </p:nvSpPr>
        <p:spPr>
          <a:xfrm>
            <a:off x="312702" y="1607314"/>
            <a:ext cx="2381905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Dosya Açılışı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110" name="TextBox 205"/>
          <p:cNvSpPr txBox="1"/>
          <p:nvPr/>
        </p:nvSpPr>
        <p:spPr>
          <a:xfrm>
            <a:off x="6558313" y="1607315"/>
            <a:ext cx="1240887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Sinerji - DYS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111" name="Rectangle 206"/>
          <p:cNvSpPr/>
          <p:nvPr/>
        </p:nvSpPr>
        <p:spPr>
          <a:xfrm>
            <a:off x="6558314" y="1820212"/>
            <a:ext cx="2406173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lvl="0" algn="just"/>
            <a:r>
              <a:rPr lang="tr-TR" sz="1100" dirty="0">
                <a:solidFill>
                  <a:srgbClr val="000000"/>
                </a:solidFill>
                <a:latin typeface="+mj-lt"/>
                <a:ea typeface="ＭＳ Ｐゴシック"/>
              </a:rPr>
              <a:t>İşlemlere ilişkin dokümanlar </a:t>
            </a:r>
            <a:r>
              <a:rPr lang="tr-TR" sz="1100" dirty="0" err="1">
                <a:solidFill>
                  <a:srgbClr val="000000"/>
                </a:solidFill>
                <a:latin typeface="+mj-lt"/>
                <a:ea typeface="ＭＳ Ｐゴシック"/>
              </a:rPr>
              <a:t>DYS’ye</a:t>
            </a:r>
            <a:r>
              <a:rPr lang="tr-TR" sz="1100" dirty="0">
                <a:solidFill>
                  <a:srgbClr val="000000"/>
                </a:solidFill>
                <a:latin typeface="+mj-lt"/>
                <a:ea typeface="ＭＳ Ｐゴシック"/>
              </a:rPr>
              <a:t> taranmakta ve tarihçesi aynı yerde tutulmaktadır.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112" name="Rectangle 7"/>
          <p:cNvSpPr/>
          <p:nvPr/>
        </p:nvSpPr>
        <p:spPr>
          <a:xfrm>
            <a:off x="2795603" y="1607353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3" name="Rectangle 213"/>
          <p:cNvSpPr/>
          <p:nvPr/>
        </p:nvSpPr>
        <p:spPr>
          <a:xfrm>
            <a:off x="5825008" y="1607352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4" name="Rectangle 34"/>
          <p:cNvSpPr/>
          <p:nvPr/>
        </p:nvSpPr>
        <p:spPr>
          <a:xfrm>
            <a:off x="107504" y="1841857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Dosya açılışı için S5 ekranı kullanılmaktadır. 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grpSp>
        <p:nvGrpSpPr>
          <p:cNvPr id="115" name="Group 65"/>
          <p:cNvGrpSpPr/>
          <p:nvPr/>
        </p:nvGrpSpPr>
        <p:grpSpPr>
          <a:xfrm>
            <a:off x="6003013" y="1798182"/>
            <a:ext cx="268034" cy="24222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116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17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118" name="Group 68"/>
          <p:cNvGrpSpPr/>
          <p:nvPr/>
        </p:nvGrpSpPr>
        <p:grpSpPr>
          <a:xfrm>
            <a:off x="2915876" y="1720934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119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0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1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1604967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2562034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3573016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5" descr="folder icon ile ilgili görsel sonucu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21" y="1700808"/>
            <a:ext cx="493379" cy="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9" descr="swift icon ile ilgili görsel sonucu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11" y="3677632"/>
            <a:ext cx="548394" cy="54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1" descr="calculator 2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691648"/>
            <a:ext cx="537552" cy="5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3" descr="email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89" y="4691440"/>
            <a:ext cx="522100" cy="5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7" descr="flow icon ile ilgili görsel sonucu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r="2775"/>
          <a:stretch/>
        </p:blipFill>
        <p:spPr bwMode="auto">
          <a:xfrm>
            <a:off x="3445518" y="2233617"/>
            <a:ext cx="2278610" cy="24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Resim 129" descr="pega 7 ile ilgili görsel sonucu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3635896" y="4975299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899592" y="1412776"/>
            <a:ext cx="1656184" cy="46085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/>
          <p:nvPr/>
        </p:nvCxnSpPr>
        <p:spPr>
          <a:xfrm flipH="1">
            <a:off x="583354" y="1412776"/>
            <a:ext cx="1972422" cy="46085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/>
          <p:cNvCxnSpPr/>
          <p:nvPr/>
        </p:nvCxnSpPr>
        <p:spPr>
          <a:xfrm>
            <a:off x="6660232" y="1412776"/>
            <a:ext cx="1800200" cy="198285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Düz Bağlayıcı 134"/>
          <p:cNvCxnSpPr/>
          <p:nvPr/>
        </p:nvCxnSpPr>
        <p:spPr>
          <a:xfrm flipH="1">
            <a:off x="6804248" y="1412776"/>
            <a:ext cx="1512168" cy="203435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Düz Bağlayıcı 135"/>
          <p:cNvCxnSpPr/>
          <p:nvPr/>
        </p:nvCxnSpPr>
        <p:spPr>
          <a:xfrm flipH="1">
            <a:off x="6660232" y="4509120"/>
            <a:ext cx="1656184" cy="105579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/>
          <p:cNvCxnSpPr/>
          <p:nvPr/>
        </p:nvCxnSpPr>
        <p:spPr>
          <a:xfrm>
            <a:off x="6804248" y="4509120"/>
            <a:ext cx="1728192" cy="105579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Hedef</a:t>
            </a:r>
            <a:r>
              <a:rPr lang="tr-TR" dirty="0" smtClean="0"/>
              <a:t> </a:t>
            </a:r>
            <a:r>
              <a:rPr lang="tr-TR" dirty="0" smtClean="0"/>
              <a:t>Akış</a:t>
            </a:r>
            <a:endParaRPr lang="tr-TR" sz="2500" i="1" dirty="0"/>
          </a:p>
        </p:txBody>
      </p:sp>
    </p:spTree>
    <p:extLst>
      <p:ext uri="{BB962C8B-B14F-4D97-AF65-F5344CB8AC3E}">
        <p14:creationId xmlns:p14="http://schemas.microsoft.com/office/powerpoint/2010/main" val="37852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Kapsam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5" name="TextBox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7504" y="836712"/>
            <a:ext cx="8893335" cy="5544616"/>
          </a:xfrm>
          <a:prstGeom prst="rect">
            <a:avLst/>
          </a:prstGeom>
          <a:solidFill>
            <a:srgbClr val="FFFFFF"/>
          </a:solidFill>
          <a:ln w="19050">
            <a:solidFill>
              <a:srgbClr val="BBE0E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685" tIns="72685" rIns="72685" bIns="72685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9135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71600" y="1196752"/>
            <a:ext cx="5760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Arial" charset="0"/>
              </a:rPr>
              <a:t>Tüm Akreditif Süreçleri (Pega)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tr-TR" sz="1200" dirty="0" smtClean="0">
                <a:latin typeface="Arial" charset="0"/>
              </a:rPr>
              <a:t>Taslak, Tatbik, Kapama, Dosya Açılış, Tadilat/güncelleme, Transfer, Vesaik muhasebe işlemlerinin Pega süreçleri içerisinden tetiklenmesi(TS, S5, NM)</a:t>
            </a:r>
            <a:endParaRPr lang="tr-TR" sz="1400" dirty="0" smtClean="0">
              <a:latin typeface="Arial" charset="0"/>
            </a:endParaRP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rgbClr val="000000"/>
                </a:solidFill>
                <a:latin typeface="Arial" charset="0"/>
              </a:rPr>
              <a:t> Karınca Entegrasyonları</a:t>
            </a:r>
            <a:endParaRPr lang="tr-TR" sz="1200" dirty="0" smtClean="0">
              <a:solidFill>
                <a:srgbClr val="000000"/>
              </a:solidFill>
              <a:latin typeface="Arial" charset="0"/>
            </a:endParaRP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Ürün Yönetimi 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Hesap Yönetimi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Masraf Komisyon </a:t>
            </a:r>
            <a:r>
              <a:rPr lang="tr-TR" sz="1200" dirty="0" smtClean="0">
                <a:latin typeface="Arial" charset="0"/>
              </a:rPr>
              <a:t>Modülü(Fiyatlama- tahsilat)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Portföy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Event </a:t>
            </a:r>
            <a:r>
              <a:rPr lang="tr-TR" sz="1200" dirty="0" smtClean="0">
                <a:latin typeface="Arial" charset="0"/>
              </a:rPr>
              <a:t>Log(dekont üretimi)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rgbClr val="000000"/>
                </a:solidFill>
                <a:latin typeface="Arial" charset="0"/>
              </a:rPr>
              <a:t> Diğer Entegrasyonlar</a:t>
            </a:r>
            <a:endParaRPr lang="tr-TR" sz="1200" dirty="0" smtClean="0">
              <a:solidFill>
                <a:srgbClr val="000000"/>
              </a:solidFill>
              <a:latin typeface="Arial" charset="0"/>
            </a:endParaRP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Yetersiz bakiye </a:t>
            </a: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tarama   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latin typeface="Arial" charset="0"/>
              </a:rPr>
              <a:t> Yeni bildirim altyapısı gönderileri</a:t>
            </a:r>
            <a:endParaRPr lang="tr-TR" sz="1200" dirty="0">
              <a:latin typeface="Arial" charset="0"/>
            </a:endParaRP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OFSAA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1200" dirty="0" smtClean="0">
                <a:latin typeface="Arial" charset="0"/>
              </a:rPr>
              <a:t>EFAY   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KYU(Limit Risk Modülü)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Yeni </a:t>
            </a:r>
            <a:r>
              <a:rPr lang="tr-TR" sz="1200" dirty="0">
                <a:solidFill>
                  <a:srgbClr val="000000"/>
                </a:solidFill>
                <a:latin typeface="Arial" charset="0"/>
              </a:rPr>
              <a:t>Fiyatlama Altyapısı </a:t>
            </a: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Entegrasyonu(Servis)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Özellikli Akreditifler(Mixed Payment Konsorsiyum</a:t>
            </a: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endParaRPr lang="tr-TR" sz="1200" dirty="0">
              <a:solidFill>
                <a:srgbClr val="000000"/>
              </a:solidFill>
              <a:latin typeface="Arial" charset="0"/>
            </a:endParaRP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endParaRPr lang="tr-TR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37"/>
          <p:cNvSpPr txBox="1"/>
          <p:nvPr/>
        </p:nvSpPr>
        <p:spPr>
          <a:xfrm>
            <a:off x="179512" y="1291680"/>
            <a:ext cx="154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400" dirty="0" smtClean="0">
                <a:latin typeface="Arial" charset="0"/>
              </a:rPr>
              <a:t>I. Faz</a:t>
            </a:r>
            <a:endParaRPr lang="en-US" sz="1400" dirty="0">
              <a:latin typeface="Arial" charset="0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147888" y="4469553"/>
            <a:ext cx="154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II.Faz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1042671" y="4437112"/>
            <a:ext cx="5230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tr-T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Internet görüntüleme ve talimat iletimi</a:t>
            </a: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Yeni Fiyatlama Altyapısı Entegrasyonu(Süreç) 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NAP Entegrasyonları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Sorunlu Krediler Entegrasyonu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Otomatik akreditif kapatma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Damga </a:t>
            </a:r>
            <a:r>
              <a:rPr lang="tr-T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Vergisi, Sigorta </a:t>
            </a: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Entegrasyonları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Başvuru Modülü </a:t>
            </a:r>
          </a:p>
          <a:p>
            <a:pPr marL="0"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Inspector (Yasaklı kelime, şüpheli işlem sorgusu</a:t>
            </a: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Muhabir Verimliliği entegrasyonu</a:t>
            </a:r>
            <a:endParaRPr lang="tr-TR" sz="1200" dirty="0" smtClean="0">
              <a:solidFill>
                <a:srgbClr val="FF0000"/>
              </a:solidFill>
              <a:latin typeface="Arial" charset="0"/>
            </a:endParaRP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Otomatik Swift Oluşturma</a:t>
            </a:r>
            <a:endParaRPr lang="tr-TR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54465" y="4468642"/>
            <a:ext cx="8512815" cy="0"/>
          </a:xfrm>
          <a:prstGeom prst="line">
            <a:avLst/>
          </a:prstGeom>
          <a:noFill/>
          <a:ln w="9525" cap="rnd">
            <a:solidFill>
              <a:srgbClr val="FFFFFF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4" name="Straight Connector 11"/>
          <p:cNvCxnSpPr/>
          <p:nvPr/>
        </p:nvCxnSpPr>
        <p:spPr bwMode="auto">
          <a:xfrm>
            <a:off x="251521" y="1196752"/>
            <a:ext cx="8640960" cy="0"/>
          </a:xfrm>
          <a:prstGeom prst="line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34"/>
          <p:cNvSpPr txBox="1"/>
          <p:nvPr/>
        </p:nvSpPr>
        <p:spPr>
          <a:xfrm>
            <a:off x="215489" y="846510"/>
            <a:ext cx="154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Faz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1975620" y="846511"/>
            <a:ext cx="1876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Kapsam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34"/>
          <p:cNvSpPr txBox="1"/>
          <p:nvPr/>
        </p:nvSpPr>
        <p:spPr>
          <a:xfrm>
            <a:off x="6986267" y="846509"/>
            <a:ext cx="668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Test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7985891" y="836712"/>
            <a:ext cx="8153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Üretim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34"/>
          <p:cNvSpPr txBox="1"/>
          <p:nvPr/>
        </p:nvSpPr>
        <p:spPr>
          <a:xfrm>
            <a:off x="6941918" y="1359931"/>
            <a:ext cx="941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Aralık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2017</a:t>
            </a:r>
            <a:endParaRPr lang="en-US" sz="1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34"/>
          <p:cNvSpPr txBox="1"/>
          <p:nvPr/>
        </p:nvSpPr>
        <p:spPr>
          <a:xfrm>
            <a:off x="7985892" y="1359931"/>
            <a:ext cx="815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Şubat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2018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(Pilot)</a:t>
            </a:r>
            <a:endParaRPr lang="en-US" sz="1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34"/>
          <p:cNvSpPr txBox="1"/>
          <p:nvPr/>
        </p:nvSpPr>
        <p:spPr>
          <a:xfrm>
            <a:off x="6804248" y="4444370"/>
            <a:ext cx="20882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Master Plan’da 2018 II.yarısı için planlama yapılmıştır.</a:t>
            </a:r>
            <a:endParaRPr lang="en-US" sz="15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4"/>
          <p:cNvSpPr>
            <a:spLocks/>
          </p:cNvSpPr>
          <p:nvPr/>
        </p:nvSpPr>
        <p:spPr>
          <a:xfrm>
            <a:off x="2393124" y="2586501"/>
            <a:ext cx="2177469" cy="11179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3178B1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tr-TR" sz="900" kern="0" dirty="0" err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51" name="Rectangle 152"/>
          <p:cNvSpPr/>
          <p:nvPr/>
        </p:nvSpPr>
        <p:spPr>
          <a:xfrm>
            <a:off x="2554369" y="2889287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Akreditif Açılışı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52" name="Rectangle 152"/>
          <p:cNvSpPr/>
          <p:nvPr/>
        </p:nvSpPr>
        <p:spPr>
          <a:xfrm>
            <a:off x="3555061" y="2889287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54" name="Rectangle 120"/>
          <p:cNvSpPr/>
          <p:nvPr/>
        </p:nvSpPr>
        <p:spPr>
          <a:xfrm>
            <a:off x="2393125" y="2586501"/>
            <a:ext cx="2177468" cy="217657"/>
          </a:xfrm>
          <a:prstGeom prst="rect">
            <a:avLst/>
          </a:prstGeom>
          <a:solidFill>
            <a:srgbClr val="3178B1"/>
          </a:solidFill>
          <a:ln w="9525" cap="flat" cmpd="sng" algn="ctr">
            <a:solidFill>
              <a:srgbClr val="3178B1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DİTKOB</a:t>
            </a:r>
            <a:endParaRPr lang="tr-TR" sz="900" b="1" kern="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55" name="Straight Connector 73"/>
          <p:cNvCxnSpPr>
            <a:endCxn id="52" idx="1"/>
          </p:cNvCxnSpPr>
          <p:nvPr/>
        </p:nvCxnSpPr>
        <p:spPr>
          <a:xfrm>
            <a:off x="3419872" y="3240591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 1"/>
          <p:cNvGrpSpPr/>
          <p:nvPr/>
        </p:nvGrpSpPr>
        <p:grpSpPr>
          <a:xfrm>
            <a:off x="4642601" y="1224616"/>
            <a:ext cx="2091522" cy="1117963"/>
            <a:chOff x="3704614" y="1491109"/>
            <a:chExt cx="3190604" cy="1117963"/>
          </a:xfrm>
        </p:grpSpPr>
        <p:sp>
          <p:nvSpPr>
            <p:cNvPr id="36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7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5" name="Metin kutusu 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tr-TR" sz="2000" dirty="0" smtClean="0">
                <a:solidFill>
                  <a:srgbClr val="FFFFFF"/>
                </a:solidFill>
                <a:latin typeface="Arial" charset="0"/>
              </a:rPr>
              <a:t>PEGA Süreç Yapısı 1/7</a:t>
            </a:r>
            <a:endParaRPr lang="tr-TR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9" name="Rectangle 104"/>
          <p:cNvSpPr/>
          <p:nvPr/>
        </p:nvSpPr>
        <p:spPr>
          <a:xfrm>
            <a:off x="2281070" y="845009"/>
            <a:ext cx="6769042" cy="3729100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15" name="TextBox 4"/>
          <p:cNvSpPr txBox="1"/>
          <p:nvPr>
            <p:custDataLst>
              <p:tags r:id="rId1"/>
            </p:custDataLst>
          </p:nvPr>
        </p:nvSpPr>
        <p:spPr>
          <a:xfrm>
            <a:off x="171451" y="847384"/>
            <a:ext cx="1965574" cy="3726725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6" name="Rectangle 2"/>
          <p:cNvSpPr txBox="1"/>
          <p:nvPr/>
        </p:nvSpPr>
        <p:spPr>
          <a:xfrm>
            <a:off x="312363" y="939072"/>
            <a:ext cx="11310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tr-TR" sz="1400" b="1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İş Tipleri</a:t>
            </a:r>
            <a:endParaRPr lang="tr-TR" sz="1400" b="1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17" name="Rectangle 75"/>
          <p:cNvSpPr>
            <a:spLocks/>
          </p:cNvSpPr>
          <p:nvPr/>
        </p:nvSpPr>
        <p:spPr>
          <a:xfrm>
            <a:off x="312362" y="1248159"/>
            <a:ext cx="1968708" cy="368161"/>
          </a:xfrm>
          <a:prstGeom prst="rect">
            <a:avLst/>
          </a:prstGeom>
          <a:solidFill>
            <a:srgbClr val="113C8B"/>
          </a:solidFill>
          <a:ln w="9525" cap="flat" cmpd="sng" algn="ctr">
            <a:solidFill>
              <a:srgbClr val="113C8B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Akreditif </a:t>
            </a:r>
            <a:r>
              <a:rPr lang="tr-TR" sz="1200" b="1" kern="0" dirty="0" smtClean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 </a:t>
            </a: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Açılışı</a:t>
            </a:r>
          </a:p>
        </p:txBody>
      </p:sp>
      <p:sp>
        <p:nvSpPr>
          <p:cNvPr id="118" name="Rectangle 76"/>
          <p:cNvSpPr>
            <a:spLocks/>
          </p:cNvSpPr>
          <p:nvPr/>
        </p:nvSpPr>
        <p:spPr>
          <a:xfrm>
            <a:off x="312362" y="206840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Transfer</a:t>
            </a:r>
          </a:p>
        </p:txBody>
      </p:sp>
      <p:sp>
        <p:nvSpPr>
          <p:cNvPr id="119" name="Rectangle 77"/>
          <p:cNvSpPr>
            <a:spLocks/>
          </p:cNvSpPr>
          <p:nvPr/>
        </p:nvSpPr>
        <p:spPr>
          <a:xfrm>
            <a:off x="312362" y="247853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Tadilat</a:t>
            </a:r>
          </a:p>
        </p:txBody>
      </p:sp>
      <p:sp>
        <p:nvSpPr>
          <p:cNvPr id="121" name="Rectangle 79"/>
          <p:cNvSpPr>
            <a:spLocks/>
          </p:cNvSpPr>
          <p:nvPr/>
        </p:nvSpPr>
        <p:spPr>
          <a:xfrm>
            <a:off x="312362" y="32987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Kapama</a:t>
            </a:r>
          </a:p>
        </p:txBody>
      </p:sp>
      <p:sp>
        <p:nvSpPr>
          <p:cNvPr id="122" name="Rectangle 80"/>
          <p:cNvSpPr>
            <a:spLocks/>
          </p:cNvSpPr>
          <p:nvPr/>
        </p:nvSpPr>
        <p:spPr>
          <a:xfrm>
            <a:off x="312362" y="3708911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Yazışma</a:t>
            </a:r>
          </a:p>
        </p:txBody>
      </p:sp>
      <p:sp>
        <p:nvSpPr>
          <p:cNvPr id="123" name="Rectangle 81"/>
          <p:cNvSpPr>
            <a:spLocks/>
          </p:cNvSpPr>
          <p:nvPr/>
        </p:nvSpPr>
        <p:spPr>
          <a:xfrm>
            <a:off x="312362" y="28886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Tatbik/MT754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24" name="Rectangle 82"/>
          <p:cNvSpPr>
            <a:spLocks/>
          </p:cNvSpPr>
          <p:nvPr/>
        </p:nvSpPr>
        <p:spPr>
          <a:xfrm>
            <a:off x="312362" y="16582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Vesaik İnceleme</a:t>
            </a:r>
          </a:p>
        </p:txBody>
      </p:sp>
      <p:sp>
        <p:nvSpPr>
          <p:cNvPr id="22" name="Rectangle 152"/>
          <p:cNvSpPr/>
          <p:nvPr/>
        </p:nvSpPr>
        <p:spPr>
          <a:xfrm>
            <a:off x="2554369" y="153370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Akreditif Teklifinin İletilmesi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3" name="Rectangle 152"/>
          <p:cNvSpPr/>
          <p:nvPr/>
        </p:nvSpPr>
        <p:spPr>
          <a:xfrm>
            <a:off x="3555061" y="153370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Şube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4" name="Rectangle 152"/>
          <p:cNvSpPr/>
          <p:nvPr/>
        </p:nvSpPr>
        <p:spPr>
          <a:xfrm>
            <a:off x="4716016" y="153370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Taslağın Oluşturulması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5" name="Rectangle 152"/>
          <p:cNvSpPr/>
          <p:nvPr/>
        </p:nvSpPr>
        <p:spPr>
          <a:xfrm>
            <a:off x="5724128" y="153370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6" name="Rectangle 152"/>
          <p:cNvSpPr/>
          <p:nvPr/>
        </p:nvSpPr>
        <p:spPr>
          <a:xfrm>
            <a:off x="6948264" y="153370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Taslağın Müşteriye Sunulması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52"/>
          <p:cNvSpPr/>
          <p:nvPr/>
        </p:nvSpPr>
        <p:spPr>
          <a:xfrm>
            <a:off x="7956376" y="153370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Açılış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>
          <a:xfrm>
            <a:off x="2393124" y="1230917"/>
            <a:ext cx="2177469" cy="1117963"/>
          </a:xfrm>
          <a:prstGeom prst="rect">
            <a:avLst/>
          </a:prstGeom>
          <a:noFill/>
          <a:ln w="19050" cap="flat" cmpd="sng" algn="ctr">
            <a:solidFill>
              <a:srgbClr val="5EC6E3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900" kern="0" dirty="0" err="1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3" name="Rectangle 120"/>
          <p:cNvSpPr/>
          <p:nvPr/>
        </p:nvSpPr>
        <p:spPr>
          <a:xfrm>
            <a:off x="2393125" y="1230917"/>
            <a:ext cx="2177468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Şube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>
          <a:xfrm>
            <a:off x="6787019" y="1230917"/>
            <a:ext cx="2177469" cy="1117963"/>
          </a:xfrm>
          <a:prstGeom prst="rect">
            <a:avLst/>
          </a:prstGeom>
          <a:noFill/>
          <a:ln w="19050" cap="flat" cmpd="sng" algn="ctr">
            <a:solidFill>
              <a:srgbClr val="5EC6E3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900" kern="0" dirty="0" err="1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0" name="Rectangle 120"/>
          <p:cNvSpPr/>
          <p:nvPr/>
        </p:nvSpPr>
        <p:spPr>
          <a:xfrm>
            <a:off x="6787020" y="1230917"/>
            <a:ext cx="2177468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Şube</a:t>
            </a:r>
          </a:p>
        </p:txBody>
      </p:sp>
      <p:cxnSp>
        <p:nvCxnSpPr>
          <p:cNvPr id="41" name="Straight Connector 73"/>
          <p:cNvCxnSpPr>
            <a:endCxn id="23" idx="1"/>
          </p:cNvCxnSpPr>
          <p:nvPr/>
        </p:nvCxnSpPr>
        <p:spPr>
          <a:xfrm>
            <a:off x="3419872" y="1885007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73"/>
          <p:cNvCxnSpPr/>
          <p:nvPr/>
        </p:nvCxnSpPr>
        <p:spPr>
          <a:xfrm>
            <a:off x="4435404" y="1885007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73"/>
          <p:cNvCxnSpPr/>
          <p:nvPr/>
        </p:nvCxnSpPr>
        <p:spPr>
          <a:xfrm>
            <a:off x="5580112" y="1885007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73"/>
          <p:cNvCxnSpPr/>
          <p:nvPr/>
        </p:nvCxnSpPr>
        <p:spPr>
          <a:xfrm>
            <a:off x="7821187" y="1885007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73"/>
          <p:cNvCxnSpPr/>
          <p:nvPr/>
        </p:nvCxnSpPr>
        <p:spPr>
          <a:xfrm>
            <a:off x="6595032" y="1885007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04"/>
          <p:cNvCxnSpPr>
            <a:cxnSpLocks/>
          </p:cNvCxnSpPr>
          <p:nvPr/>
        </p:nvCxnSpPr>
        <p:spPr>
          <a:xfrm flipH="1">
            <a:off x="6766204" y="2390783"/>
            <a:ext cx="542" cy="197697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-posta görsel ile ilgili görsel sonucu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93" y="2604013"/>
            <a:ext cx="539854" cy="5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6343885" y="3140968"/>
            <a:ext cx="1108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900" dirty="0" smtClean="0">
                <a:solidFill>
                  <a:srgbClr val="000000"/>
                </a:solidFill>
                <a:latin typeface="Arial" charset="0"/>
              </a:rPr>
              <a:t>Taslak Bildirim</a:t>
            </a:r>
            <a:endParaRPr lang="tr-TR" sz="9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up 6"/>
          <p:cNvGrpSpPr/>
          <p:nvPr/>
        </p:nvGrpSpPr>
        <p:grpSpPr>
          <a:xfrm>
            <a:off x="4902883" y="2949245"/>
            <a:ext cx="1108435" cy="767787"/>
            <a:chOff x="4089923" y="3957357"/>
            <a:chExt cx="1108435" cy="767787"/>
          </a:xfrm>
        </p:grpSpPr>
        <p:pic>
          <p:nvPicPr>
            <p:cNvPr id="62" name="Picture 2" descr="e-posta görsel ile ilgili görsel sonucu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131" y="3957357"/>
              <a:ext cx="539854" cy="58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Metin kutusu 62"/>
            <p:cNvSpPr txBox="1"/>
            <p:nvPr/>
          </p:nvSpPr>
          <p:spPr>
            <a:xfrm>
              <a:off x="4089923" y="4494312"/>
              <a:ext cx="1108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tr-TR" sz="900" dirty="0" smtClean="0">
                  <a:solidFill>
                    <a:srgbClr val="000000"/>
                  </a:solidFill>
                  <a:latin typeface="Arial" charset="0"/>
                </a:rPr>
                <a:t>Açılış Bildirim</a:t>
              </a:r>
              <a:endParaRPr lang="tr-TR" sz="9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4" name="Rectangle 104"/>
          <p:cNvSpPr/>
          <p:nvPr/>
        </p:nvSpPr>
        <p:spPr>
          <a:xfrm>
            <a:off x="2281070" y="4642157"/>
            <a:ext cx="6769042" cy="1750258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2393124" y="4748951"/>
            <a:ext cx="6571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Sistem Tarafından Yapılacaklar: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Müşteri ve Kredi Bilgilerinin Getirilmesi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Kredi Limit Kontrolü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Masraf/Komisyon için Hesap Bakiyesi Kontrolü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Akreditif Açılışı (S5)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Muhasebe Kaydı (NM)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Komisyon Tahsilatı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tr-TR" sz="1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6" name="Resim 65" descr="pega 7 ile ilgili görsel sonucu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171451" y="4653135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Grup 12"/>
          <p:cNvGrpSpPr/>
          <p:nvPr/>
        </p:nvGrpSpPr>
        <p:grpSpPr>
          <a:xfrm>
            <a:off x="5940152" y="4509120"/>
            <a:ext cx="3130253" cy="2283891"/>
            <a:chOff x="6012160" y="3725800"/>
            <a:chExt cx="3130253" cy="3132200"/>
          </a:xfrm>
        </p:grpSpPr>
        <p:sp>
          <p:nvSpPr>
            <p:cNvPr id="3" name="Dikdörtgen 2"/>
            <p:cNvSpPr/>
            <p:nvPr/>
          </p:nvSpPr>
          <p:spPr>
            <a:xfrm>
              <a:off x="6012160" y="3725800"/>
              <a:ext cx="3130253" cy="3132200"/>
            </a:xfrm>
            <a:prstGeom prst="rect">
              <a:avLst/>
            </a:prstGeom>
            <a:solidFill>
              <a:srgbClr val="E1FF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tr-TR" sz="1800">
                <a:solidFill>
                  <a:srgbClr val="FFFFFF"/>
                </a:solidFill>
              </a:endParaRPr>
            </a:p>
          </p:txBody>
        </p:sp>
        <p:sp>
          <p:nvSpPr>
            <p:cNvPr id="6" name="Metin kutusu 5"/>
            <p:cNvSpPr txBox="1"/>
            <p:nvPr/>
          </p:nvSpPr>
          <p:spPr>
            <a:xfrm>
              <a:off x="6012160" y="3779748"/>
              <a:ext cx="3037952" cy="2785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Karar Noktaları:</a:t>
              </a:r>
            </a:p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Açılış aşamasında masraf/komisyon için müşteri hesabı müsait değilse şubenin işlemi gönderememesi</a:t>
              </a:r>
            </a:p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Taslakların komisyon almak üzere saydırılması</a:t>
              </a:r>
            </a:p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İlk taslak ve son açılış onayında müdüriyet onayı olması</a:t>
              </a:r>
              <a:endParaRPr lang="tr-TR" sz="1400" dirty="0">
                <a:solidFill>
                  <a:srgbClr val="2D2D8A"/>
                </a:solidFill>
                <a:latin typeface="Arial" charset="0"/>
              </a:endParaRPr>
            </a:p>
          </p:txBody>
        </p:sp>
      </p:grpSp>
      <p:sp>
        <p:nvSpPr>
          <p:cNvPr id="50" name="Rectangle 120"/>
          <p:cNvSpPr/>
          <p:nvPr/>
        </p:nvSpPr>
        <p:spPr>
          <a:xfrm>
            <a:off x="2379733" y="930860"/>
            <a:ext cx="6588000" cy="21765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7200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Fiyatlama  - Kredi Tahsisi</a:t>
            </a:r>
          </a:p>
        </p:txBody>
      </p:sp>
      <p:cxnSp>
        <p:nvCxnSpPr>
          <p:cNvPr id="56" name="Straight Connector 73"/>
          <p:cNvCxnSpPr>
            <a:endCxn id="62" idx="1"/>
          </p:cNvCxnSpPr>
          <p:nvPr/>
        </p:nvCxnSpPr>
        <p:spPr>
          <a:xfrm flipV="1">
            <a:off x="4442579" y="3241994"/>
            <a:ext cx="633512" cy="16596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73"/>
          <p:cNvCxnSpPr/>
          <p:nvPr/>
        </p:nvCxnSpPr>
        <p:spPr>
          <a:xfrm>
            <a:off x="2420587" y="3240591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 bwMode="auto">
          <a:xfrm>
            <a:off x="431084" y="188640"/>
            <a:ext cx="871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kern="0" noProof="0" dirty="0" smtClean="0"/>
              <a:t>Pega </a:t>
            </a:r>
            <a:r>
              <a:rPr kumimoji="0" lang="tr-T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</a:rPr>
              <a:t>Süreç Yapısı</a:t>
            </a:r>
            <a:endParaRPr kumimoji="0" lang="tr-TR" sz="25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2393124" y="1014893"/>
            <a:ext cx="4339116" cy="1117963"/>
            <a:chOff x="2393124" y="1014893"/>
            <a:chExt cx="3272401" cy="1117963"/>
          </a:xfrm>
        </p:grpSpPr>
        <p:sp>
          <p:nvSpPr>
            <p:cNvPr id="24" name="Rectangle 14"/>
            <p:cNvSpPr>
              <a:spLocks/>
            </p:cNvSpPr>
            <p:nvPr/>
          </p:nvSpPr>
          <p:spPr>
            <a:xfrm>
              <a:off x="2393124" y="1014893"/>
              <a:ext cx="3271946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tr-TR" sz="900" kern="0" dirty="0" err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5" name="Rectangle 120"/>
            <p:cNvSpPr/>
            <p:nvPr/>
          </p:nvSpPr>
          <p:spPr>
            <a:xfrm>
              <a:off x="2393125" y="1014893"/>
              <a:ext cx="3272400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  <a:endParaRPr lang="tr-TR" sz="900" b="1" kern="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7" name="Grup 6"/>
          <p:cNvGrpSpPr/>
          <p:nvPr/>
        </p:nvGrpSpPr>
        <p:grpSpPr>
          <a:xfrm>
            <a:off x="6804248" y="1014893"/>
            <a:ext cx="1044000" cy="1117963"/>
            <a:chOff x="5796135" y="1014893"/>
            <a:chExt cx="1296145" cy="1117963"/>
          </a:xfrm>
        </p:grpSpPr>
        <p:sp>
          <p:nvSpPr>
            <p:cNvPr id="17" name="Rectangle 14"/>
            <p:cNvSpPr>
              <a:spLocks/>
            </p:cNvSpPr>
            <p:nvPr/>
          </p:nvSpPr>
          <p:spPr>
            <a:xfrm>
              <a:off x="5796135" y="1014893"/>
              <a:ext cx="1296145" cy="1117963"/>
            </a:xfrm>
            <a:prstGeom prst="rect">
              <a:avLst/>
            </a:prstGeom>
            <a:noFill/>
            <a:ln w="19050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tr-TR" sz="900" kern="0" dirty="0" err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0" name="Rectangle 120"/>
            <p:cNvSpPr/>
            <p:nvPr/>
          </p:nvSpPr>
          <p:spPr>
            <a:xfrm>
              <a:off x="5796136" y="1014893"/>
              <a:ext cx="1296144" cy="217657"/>
            </a:xfrm>
            <a:prstGeom prst="rect">
              <a:avLst/>
            </a:prstGeom>
            <a:solidFill>
              <a:srgbClr val="5EC6E3"/>
            </a:solidFill>
            <a:ln w="9525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tr-TR" sz="900" b="1" kern="0" dirty="0">
                  <a:solidFill>
                    <a:srgbClr val="FFFFFF"/>
                  </a:solidFill>
                  <a:latin typeface="Arial"/>
                  <a:ea typeface="ＭＳ Ｐゴシック"/>
                </a:rPr>
                <a:t>Şube</a:t>
              </a:r>
            </a:p>
          </p:txBody>
        </p:sp>
      </p:grpSp>
      <p:sp>
        <p:nvSpPr>
          <p:cNvPr id="5" name="Metin kutusu 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tr-TR" sz="2000" dirty="0" smtClean="0">
                <a:solidFill>
                  <a:srgbClr val="FFFFFF"/>
                </a:solidFill>
                <a:latin typeface="Arial" charset="0"/>
              </a:rPr>
              <a:t>PEGA Süreç Yapısı 2/7</a:t>
            </a:r>
            <a:endParaRPr lang="tr-TR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9" name="Rectangle 104"/>
          <p:cNvSpPr/>
          <p:nvPr/>
        </p:nvSpPr>
        <p:spPr>
          <a:xfrm>
            <a:off x="2281070" y="845008"/>
            <a:ext cx="6768000" cy="3729600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14" name="TextBox 4"/>
          <p:cNvSpPr txBox="1"/>
          <p:nvPr>
            <p:custDataLst>
              <p:tags r:id="rId1"/>
            </p:custDataLst>
          </p:nvPr>
        </p:nvSpPr>
        <p:spPr>
          <a:xfrm>
            <a:off x="171451" y="4642157"/>
            <a:ext cx="1965574" cy="1485834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5" name="TextBox 4"/>
          <p:cNvSpPr txBox="1"/>
          <p:nvPr>
            <p:custDataLst>
              <p:tags r:id="rId2"/>
            </p:custDataLst>
          </p:nvPr>
        </p:nvSpPr>
        <p:spPr>
          <a:xfrm>
            <a:off x="171451" y="847384"/>
            <a:ext cx="1965574" cy="3726725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6" name="Rectangle 2"/>
          <p:cNvSpPr txBox="1"/>
          <p:nvPr/>
        </p:nvSpPr>
        <p:spPr>
          <a:xfrm>
            <a:off x="312363" y="939072"/>
            <a:ext cx="11310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tr-TR" sz="1400" b="1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İş Tipleri</a:t>
            </a:r>
            <a:endParaRPr lang="tr-TR" sz="1400" b="1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pic>
        <p:nvPicPr>
          <p:cNvPr id="16" name="Resim 15" descr="pega 7 ile ilgili görsel sonucu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171451" y="4653135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52"/>
          <p:cNvSpPr/>
          <p:nvPr/>
        </p:nvSpPr>
        <p:spPr>
          <a:xfrm>
            <a:off x="5724128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Rezervli Dokümanların Şubeye Bildirimi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2" name="Rectangle 152"/>
          <p:cNvSpPr/>
          <p:nvPr/>
        </p:nvSpPr>
        <p:spPr>
          <a:xfrm>
            <a:off x="2554369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Vesaik Girişi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3" name="Rectangle 152"/>
          <p:cNvSpPr/>
          <p:nvPr/>
        </p:nvSpPr>
        <p:spPr>
          <a:xfrm>
            <a:off x="3555061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Vesaik İnceleme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26" name="Straight Connector 73"/>
          <p:cNvCxnSpPr>
            <a:endCxn id="23" idx="1"/>
          </p:cNvCxnSpPr>
          <p:nvPr/>
        </p:nvCxnSpPr>
        <p:spPr>
          <a:xfrm>
            <a:off x="3419872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52"/>
          <p:cNvSpPr/>
          <p:nvPr/>
        </p:nvSpPr>
        <p:spPr>
          <a:xfrm>
            <a:off x="4542649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Vesaik 2. İnceleme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30" name="Straight Connector 73"/>
          <p:cNvCxnSpPr/>
          <p:nvPr/>
        </p:nvCxnSpPr>
        <p:spPr>
          <a:xfrm>
            <a:off x="7756062" y="2852936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19"/>
          <p:cNvCxnSpPr>
            <a:endCxn id="46" idx="1"/>
          </p:cNvCxnSpPr>
          <p:nvPr/>
        </p:nvCxnSpPr>
        <p:spPr>
          <a:xfrm rot="16200000" flipH="1">
            <a:off x="4484470" y="2743569"/>
            <a:ext cx="2436979" cy="287811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3"/>
          <p:cNvCxnSpPr/>
          <p:nvPr/>
        </p:nvCxnSpPr>
        <p:spPr>
          <a:xfrm>
            <a:off x="5438941" y="1668983"/>
            <a:ext cx="25921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52"/>
          <p:cNvSpPr/>
          <p:nvPr/>
        </p:nvSpPr>
        <p:spPr>
          <a:xfrm>
            <a:off x="6887007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Rezerv </a:t>
            </a:r>
            <a:r>
              <a:rPr lang="tr-TR" sz="1000" dirty="0" err="1" smtClean="0">
                <a:solidFill>
                  <a:srgbClr val="000000"/>
                </a:solidFill>
              </a:rPr>
              <a:t>Red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44" name="Rectangle 152"/>
          <p:cNvSpPr/>
          <p:nvPr/>
        </p:nvSpPr>
        <p:spPr>
          <a:xfrm>
            <a:off x="7884368" y="2505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Vesaik Teslimi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46" name="Rectangle 179"/>
          <p:cNvSpPr/>
          <p:nvPr/>
        </p:nvSpPr>
        <p:spPr>
          <a:xfrm>
            <a:off x="5846865" y="3997136"/>
            <a:ext cx="1588430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      Transfer</a:t>
            </a:r>
          </a:p>
        </p:txBody>
      </p:sp>
      <p:cxnSp>
        <p:nvCxnSpPr>
          <p:cNvPr id="47" name="Straight Connector 73"/>
          <p:cNvCxnSpPr/>
          <p:nvPr/>
        </p:nvCxnSpPr>
        <p:spPr>
          <a:xfrm>
            <a:off x="6595032" y="1668983"/>
            <a:ext cx="291975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 48"/>
          <p:cNvGrpSpPr/>
          <p:nvPr/>
        </p:nvGrpSpPr>
        <p:grpSpPr>
          <a:xfrm>
            <a:off x="7956376" y="1014893"/>
            <a:ext cx="1044000" cy="1117963"/>
            <a:chOff x="5796135" y="1014893"/>
            <a:chExt cx="1296145" cy="1117963"/>
          </a:xfrm>
        </p:grpSpPr>
        <p:sp>
          <p:nvSpPr>
            <p:cNvPr id="50" name="Rectangle 14"/>
            <p:cNvSpPr>
              <a:spLocks/>
            </p:cNvSpPr>
            <p:nvPr/>
          </p:nvSpPr>
          <p:spPr>
            <a:xfrm>
              <a:off x="5796135" y="1014893"/>
              <a:ext cx="1296145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tr-TR" sz="900" kern="0" dirty="0" err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1" name="Rectangle 120"/>
            <p:cNvSpPr/>
            <p:nvPr/>
          </p:nvSpPr>
          <p:spPr>
            <a:xfrm>
              <a:off x="5796136" y="1014893"/>
              <a:ext cx="129614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tr-TR" sz="900" b="1" kern="0" dirty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52" name="Rectangle 152"/>
          <p:cNvSpPr/>
          <p:nvPr/>
        </p:nvSpPr>
        <p:spPr>
          <a:xfrm>
            <a:off x="8039135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Vesaik </a:t>
            </a:r>
            <a:r>
              <a:rPr lang="tr-TR" sz="1000" dirty="0" err="1" smtClean="0">
                <a:solidFill>
                  <a:srgbClr val="000000"/>
                </a:solidFill>
              </a:rPr>
              <a:t>İadesı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53" name="Straight Connector 73"/>
          <p:cNvCxnSpPr>
            <a:endCxn id="52" idx="1"/>
          </p:cNvCxnSpPr>
          <p:nvPr/>
        </p:nvCxnSpPr>
        <p:spPr>
          <a:xfrm>
            <a:off x="7766026" y="1668983"/>
            <a:ext cx="27310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 55"/>
          <p:cNvGrpSpPr/>
          <p:nvPr/>
        </p:nvGrpSpPr>
        <p:grpSpPr>
          <a:xfrm>
            <a:off x="6804248" y="2196175"/>
            <a:ext cx="2196128" cy="1117963"/>
            <a:chOff x="5796135" y="1014893"/>
            <a:chExt cx="1296145" cy="1117963"/>
          </a:xfrm>
        </p:grpSpPr>
        <p:sp>
          <p:nvSpPr>
            <p:cNvPr id="57" name="Rectangle 14"/>
            <p:cNvSpPr>
              <a:spLocks/>
            </p:cNvSpPr>
            <p:nvPr/>
          </p:nvSpPr>
          <p:spPr>
            <a:xfrm>
              <a:off x="5796135" y="1014893"/>
              <a:ext cx="1296145" cy="1117963"/>
            </a:xfrm>
            <a:prstGeom prst="rect">
              <a:avLst/>
            </a:prstGeom>
            <a:noFill/>
            <a:ln w="19050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tr-TR" sz="900" kern="0" dirty="0" err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8" name="Rectangle 120"/>
            <p:cNvSpPr/>
            <p:nvPr/>
          </p:nvSpPr>
          <p:spPr>
            <a:xfrm>
              <a:off x="5796136" y="1014893"/>
              <a:ext cx="1296144" cy="217657"/>
            </a:xfrm>
            <a:prstGeom prst="rect">
              <a:avLst/>
            </a:prstGeom>
            <a:solidFill>
              <a:srgbClr val="5EC6E3"/>
            </a:solidFill>
            <a:ln w="9525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tr-TR" sz="900" b="1" kern="0" dirty="0">
                  <a:solidFill>
                    <a:srgbClr val="FFFFFF"/>
                  </a:solidFill>
                  <a:latin typeface="Arial"/>
                  <a:ea typeface="ＭＳ Ｐゴシック"/>
                </a:rPr>
                <a:t>Şube</a:t>
              </a:r>
            </a:p>
          </p:txBody>
        </p:sp>
      </p:grpSp>
      <p:sp>
        <p:nvSpPr>
          <p:cNvPr id="59" name="Rectangle 152"/>
          <p:cNvSpPr/>
          <p:nvPr/>
        </p:nvSpPr>
        <p:spPr>
          <a:xfrm>
            <a:off x="6887007" y="2498961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Rezerv Kabul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61" name="Elbow Connector 219"/>
          <p:cNvCxnSpPr/>
          <p:nvPr/>
        </p:nvCxnSpPr>
        <p:spPr>
          <a:xfrm>
            <a:off x="6546230" y="1668984"/>
            <a:ext cx="289176" cy="1188000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73"/>
          <p:cNvCxnSpPr/>
          <p:nvPr/>
        </p:nvCxnSpPr>
        <p:spPr>
          <a:xfrm>
            <a:off x="4421650" y="1649526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70"/>
          <p:cNvCxnSpPr>
            <a:endCxn id="44" idx="2"/>
          </p:cNvCxnSpPr>
          <p:nvPr/>
        </p:nvCxnSpPr>
        <p:spPr>
          <a:xfrm flipV="1">
            <a:off x="5559054" y="3208288"/>
            <a:ext cx="2757362" cy="220712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 42"/>
          <p:cNvGrpSpPr/>
          <p:nvPr/>
        </p:nvGrpSpPr>
        <p:grpSpPr>
          <a:xfrm>
            <a:off x="7640029" y="3813341"/>
            <a:ext cx="1108435" cy="767787"/>
            <a:chOff x="3305091" y="2462407"/>
            <a:chExt cx="1108435" cy="767787"/>
          </a:xfrm>
        </p:grpSpPr>
        <p:pic>
          <p:nvPicPr>
            <p:cNvPr id="74" name="Picture 2" descr="e-posta görsel ile ilgili görsel sonucu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299" y="2462407"/>
              <a:ext cx="539854" cy="58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Metin kutusu 74"/>
            <p:cNvSpPr txBox="1"/>
            <p:nvPr/>
          </p:nvSpPr>
          <p:spPr>
            <a:xfrm>
              <a:off x="3305091" y="2999362"/>
              <a:ext cx="1108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tr-TR" sz="900" dirty="0" smtClean="0">
                  <a:solidFill>
                    <a:srgbClr val="000000"/>
                  </a:solidFill>
                  <a:latin typeface="Arial" charset="0"/>
                </a:rPr>
                <a:t>Bakiye </a:t>
              </a:r>
              <a:r>
                <a:rPr lang="tr-TR" sz="900" dirty="0" err="1" smtClean="0">
                  <a:solidFill>
                    <a:srgbClr val="000000"/>
                  </a:solidFill>
                  <a:latin typeface="Arial" charset="0"/>
                </a:rPr>
                <a:t>Müsaitlik</a:t>
              </a:r>
              <a:endParaRPr lang="tr-TR" sz="9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cxnSp>
        <p:nvCxnSpPr>
          <p:cNvPr id="78" name="Elbow Connector 219"/>
          <p:cNvCxnSpPr>
            <a:stCxn id="44" idx="3"/>
            <a:endCxn id="74" idx="3"/>
          </p:cNvCxnSpPr>
          <p:nvPr/>
        </p:nvCxnSpPr>
        <p:spPr>
          <a:xfrm flipH="1">
            <a:off x="8353091" y="2856984"/>
            <a:ext cx="395373" cy="1249106"/>
          </a:xfrm>
          <a:prstGeom prst="bentConnector3">
            <a:avLst>
              <a:gd name="adj1" fmla="val -5781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73"/>
          <p:cNvCxnSpPr>
            <a:stCxn id="74" idx="1"/>
            <a:endCxn id="46" idx="3"/>
          </p:cNvCxnSpPr>
          <p:nvPr/>
        </p:nvCxnSpPr>
        <p:spPr>
          <a:xfrm flipH="1" flipV="1">
            <a:off x="7435295" y="4105965"/>
            <a:ext cx="377942" cy="125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04"/>
          <p:cNvSpPr/>
          <p:nvPr/>
        </p:nvSpPr>
        <p:spPr>
          <a:xfrm>
            <a:off x="2281070" y="4642157"/>
            <a:ext cx="6769042" cy="1750258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86" name="Metin kutusu 85"/>
          <p:cNvSpPr txBox="1"/>
          <p:nvPr/>
        </p:nvSpPr>
        <p:spPr>
          <a:xfrm>
            <a:off x="2393124" y="4748951"/>
            <a:ext cx="657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Sistem Tarafından Yapılacaklar: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Vade Takibi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Damga Vergisi Tahsilatı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Vesaik Giriş/Çıkış Nazım Muhasebeleri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NAP Bildirimi</a:t>
            </a:r>
          </a:p>
        </p:txBody>
      </p:sp>
      <p:sp>
        <p:nvSpPr>
          <p:cNvPr id="55" name="Rectangle 75"/>
          <p:cNvSpPr>
            <a:spLocks/>
          </p:cNvSpPr>
          <p:nvPr/>
        </p:nvSpPr>
        <p:spPr>
          <a:xfrm>
            <a:off x="312362" y="12481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Akreditif </a:t>
            </a: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Açılışı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60" name="Rectangle 76"/>
          <p:cNvSpPr>
            <a:spLocks/>
          </p:cNvSpPr>
          <p:nvPr/>
        </p:nvSpPr>
        <p:spPr>
          <a:xfrm>
            <a:off x="312362" y="206840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Transfer</a:t>
            </a:r>
          </a:p>
        </p:txBody>
      </p:sp>
      <p:sp>
        <p:nvSpPr>
          <p:cNvPr id="63" name="Rectangle 77"/>
          <p:cNvSpPr>
            <a:spLocks/>
          </p:cNvSpPr>
          <p:nvPr/>
        </p:nvSpPr>
        <p:spPr>
          <a:xfrm>
            <a:off x="312362" y="247853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Tadilat</a:t>
            </a:r>
          </a:p>
        </p:txBody>
      </p:sp>
      <p:sp>
        <p:nvSpPr>
          <p:cNvPr id="64" name="Rectangle 79"/>
          <p:cNvSpPr>
            <a:spLocks/>
          </p:cNvSpPr>
          <p:nvPr/>
        </p:nvSpPr>
        <p:spPr>
          <a:xfrm>
            <a:off x="312362" y="32987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Kapama</a:t>
            </a:r>
          </a:p>
        </p:txBody>
      </p:sp>
      <p:sp>
        <p:nvSpPr>
          <p:cNvPr id="65" name="Rectangle 80"/>
          <p:cNvSpPr>
            <a:spLocks/>
          </p:cNvSpPr>
          <p:nvPr/>
        </p:nvSpPr>
        <p:spPr>
          <a:xfrm>
            <a:off x="312362" y="3708911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Yazışma</a:t>
            </a:r>
          </a:p>
        </p:txBody>
      </p:sp>
      <p:sp>
        <p:nvSpPr>
          <p:cNvPr id="67" name="Rectangle 81"/>
          <p:cNvSpPr>
            <a:spLocks/>
          </p:cNvSpPr>
          <p:nvPr/>
        </p:nvSpPr>
        <p:spPr>
          <a:xfrm>
            <a:off x="312362" y="28886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Tatbik/MT754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69" name="Rectangle 82"/>
          <p:cNvSpPr>
            <a:spLocks/>
          </p:cNvSpPr>
          <p:nvPr/>
        </p:nvSpPr>
        <p:spPr>
          <a:xfrm>
            <a:off x="312362" y="1658284"/>
            <a:ext cx="1968708" cy="368161"/>
          </a:xfrm>
          <a:prstGeom prst="rect">
            <a:avLst/>
          </a:prstGeom>
          <a:solidFill>
            <a:srgbClr val="113C8B"/>
          </a:solidFill>
          <a:ln w="9525" cap="flat" cmpd="sng" algn="ctr">
            <a:solidFill>
              <a:srgbClr val="113C8B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Vesaik İnceleme</a:t>
            </a:r>
          </a:p>
        </p:txBody>
      </p:sp>
      <p:pic>
        <p:nvPicPr>
          <p:cNvPr id="1028" name="Picture 4" descr="alarm cloc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02580"/>
            <a:ext cx="218508" cy="2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5568550" y="3212976"/>
            <a:ext cx="1451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050" dirty="0" smtClean="0">
                <a:solidFill>
                  <a:srgbClr val="000000"/>
                </a:solidFill>
                <a:latin typeface="Arial" charset="0"/>
              </a:rPr>
              <a:t>Vadeli</a:t>
            </a:r>
            <a:endParaRPr lang="tr-TR" sz="105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Metin kutusu 69"/>
          <p:cNvSpPr txBox="1"/>
          <p:nvPr/>
        </p:nvSpPr>
        <p:spPr>
          <a:xfrm>
            <a:off x="5568549" y="3789040"/>
            <a:ext cx="1750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050" dirty="0" smtClean="0">
                <a:solidFill>
                  <a:srgbClr val="000000"/>
                </a:solidFill>
                <a:latin typeface="Arial" charset="0"/>
              </a:rPr>
              <a:t>Görüldüğünde Ödemeli</a:t>
            </a:r>
            <a:endParaRPr lang="tr-TR" sz="105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Metin kutusu 70"/>
          <p:cNvSpPr txBox="1"/>
          <p:nvPr/>
        </p:nvSpPr>
        <p:spPr>
          <a:xfrm>
            <a:off x="5220071" y="1196752"/>
            <a:ext cx="62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50" dirty="0" smtClean="0">
                <a:solidFill>
                  <a:srgbClr val="000000"/>
                </a:solidFill>
                <a:latin typeface="Arial" charset="0"/>
              </a:rPr>
              <a:t>Rezerv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50" dirty="0" smtClean="0">
                <a:solidFill>
                  <a:srgbClr val="000000"/>
                </a:solidFill>
                <a:latin typeface="Arial" charset="0"/>
              </a:rPr>
              <a:t>var</a:t>
            </a:r>
            <a:endParaRPr lang="tr-TR" sz="105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Metin kutusu 71"/>
          <p:cNvSpPr txBox="1"/>
          <p:nvPr/>
        </p:nvSpPr>
        <p:spPr>
          <a:xfrm>
            <a:off x="5220071" y="2339658"/>
            <a:ext cx="62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50" dirty="0" smtClean="0">
                <a:solidFill>
                  <a:srgbClr val="000000"/>
                </a:solidFill>
                <a:latin typeface="Arial" charset="0"/>
              </a:rPr>
              <a:t>Rezerv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50" dirty="0" smtClean="0">
                <a:solidFill>
                  <a:srgbClr val="000000"/>
                </a:solidFill>
                <a:latin typeface="Arial" charset="0"/>
              </a:rPr>
              <a:t>yok</a:t>
            </a:r>
            <a:endParaRPr lang="tr-TR" sz="105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 bwMode="auto">
          <a:xfrm>
            <a:off x="431084" y="188640"/>
            <a:ext cx="871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kern="0" noProof="0" dirty="0" smtClean="0"/>
              <a:t>Pega </a:t>
            </a:r>
            <a:r>
              <a:rPr kumimoji="0" lang="tr-T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</a:rPr>
              <a:t>Süreç Yapısı</a:t>
            </a:r>
            <a:endParaRPr kumimoji="0" lang="tr-TR" sz="25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/>
          <p:cNvSpPr>
            <a:spLocks/>
          </p:cNvSpPr>
          <p:nvPr/>
        </p:nvSpPr>
        <p:spPr>
          <a:xfrm>
            <a:off x="2393124" y="1014893"/>
            <a:ext cx="2177469" cy="11179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3178B1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tr-TR" sz="900" kern="0" dirty="0" err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tr-TR" sz="2000" dirty="0" smtClean="0">
                <a:solidFill>
                  <a:srgbClr val="FFFFFF"/>
                </a:solidFill>
                <a:latin typeface="Arial" charset="0"/>
              </a:rPr>
              <a:t>PEGA Süreç Yapısı 3/7</a:t>
            </a:r>
            <a:endParaRPr lang="tr-TR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5" name="TextBox 4"/>
          <p:cNvSpPr txBox="1"/>
          <p:nvPr>
            <p:custDataLst>
              <p:tags r:id="rId1"/>
            </p:custDataLst>
          </p:nvPr>
        </p:nvSpPr>
        <p:spPr>
          <a:xfrm>
            <a:off x="171451" y="847384"/>
            <a:ext cx="1965574" cy="3726725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6" name="Rectangle 2"/>
          <p:cNvSpPr txBox="1"/>
          <p:nvPr/>
        </p:nvSpPr>
        <p:spPr>
          <a:xfrm>
            <a:off x="312363" y="939072"/>
            <a:ext cx="11310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tr-TR" sz="1400" b="1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İş Tipleri</a:t>
            </a:r>
            <a:endParaRPr lang="tr-TR" sz="1400" b="1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6" name="Rectangle 104"/>
          <p:cNvSpPr/>
          <p:nvPr/>
        </p:nvSpPr>
        <p:spPr>
          <a:xfrm>
            <a:off x="2281070" y="845009"/>
            <a:ext cx="6769042" cy="3729100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7" name="Rectangle 104"/>
          <p:cNvSpPr/>
          <p:nvPr/>
        </p:nvSpPr>
        <p:spPr>
          <a:xfrm>
            <a:off x="2281070" y="4642157"/>
            <a:ext cx="6769042" cy="1750258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pic>
        <p:nvPicPr>
          <p:cNvPr id="18" name="Resim 17" descr="pega 7 ile ilgili görsel sonucu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171451" y="4653135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Rectangle 152"/>
          <p:cNvSpPr/>
          <p:nvPr/>
        </p:nvSpPr>
        <p:spPr>
          <a:xfrm>
            <a:off x="2554369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Transfer Bilgi Girişi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5" name="Rectangle 152"/>
          <p:cNvSpPr/>
          <p:nvPr/>
        </p:nvSpPr>
        <p:spPr>
          <a:xfrm>
            <a:off x="3555061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20"/>
          <p:cNvSpPr/>
          <p:nvPr/>
        </p:nvSpPr>
        <p:spPr>
          <a:xfrm>
            <a:off x="2393125" y="1014893"/>
            <a:ext cx="2177468" cy="217657"/>
          </a:xfrm>
          <a:prstGeom prst="rect">
            <a:avLst/>
          </a:prstGeom>
          <a:solidFill>
            <a:srgbClr val="3178B1"/>
          </a:solidFill>
          <a:ln w="9525" cap="flat" cmpd="sng" algn="ctr">
            <a:solidFill>
              <a:srgbClr val="3178B1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DİTKOB</a:t>
            </a:r>
            <a:endParaRPr lang="tr-TR" sz="900" b="1" kern="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28" name="Straight Connector 73"/>
          <p:cNvCxnSpPr>
            <a:endCxn id="25" idx="1"/>
          </p:cNvCxnSpPr>
          <p:nvPr/>
        </p:nvCxnSpPr>
        <p:spPr>
          <a:xfrm>
            <a:off x="3419872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3"/>
          <p:cNvCxnSpPr>
            <a:endCxn id="31" idx="1"/>
          </p:cNvCxnSpPr>
          <p:nvPr/>
        </p:nvCxnSpPr>
        <p:spPr>
          <a:xfrm>
            <a:off x="4435404" y="1668983"/>
            <a:ext cx="424628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52"/>
          <p:cNvSpPr/>
          <p:nvPr/>
        </p:nvSpPr>
        <p:spPr>
          <a:xfrm>
            <a:off x="4860032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Bedelin TL Transferi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698787" y="1014893"/>
            <a:ext cx="1169357" cy="1117963"/>
            <a:chOff x="4698787" y="1014893"/>
            <a:chExt cx="2177469" cy="1117963"/>
          </a:xfrm>
        </p:grpSpPr>
        <p:sp>
          <p:nvSpPr>
            <p:cNvPr id="30" name="Rectangle 14"/>
            <p:cNvSpPr>
              <a:spLocks/>
            </p:cNvSpPr>
            <p:nvPr/>
          </p:nvSpPr>
          <p:spPr>
            <a:xfrm>
              <a:off x="4698787" y="1014893"/>
              <a:ext cx="2177469" cy="1117963"/>
            </a:xfrm>
            <a:prstGeom prst="rect">
              <a:avLst/>
            </a:prstGeom>
            <a:noFill/>
            <a:ln w="19050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tr-TR" sz="900" kern="0" dirty="0" err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120"/>
            <p:cNvSpPr/>
            <p:nvPr/>
          </p:nvSpPr>
          <p:spPr>
            <a:xfrm>
              <a:off x="4698788" y="1014893"/>
              <a:ext cx="2177468" cy="217657"/>
            </a:xfrm>
            <a:prstGeom prst="rect">
              <a:avLst/>
            </a:prstGeom>
            <a:solidFill>
              <a:srgbClr val="5EC6E3"/>
            </a:solidFill>
            <a:ln w="9525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tr-TR" sz="900" b="1" kern="0" dirty="0">
                  <a:solidFill>
                    <a:srgbClr val="FFFFFF"/>
                  </a:solidFill>
                  <a:latin typeface="Arial"/>
                  <a:ea typeface="ＭＳ Ｐゴシック"/>
                </a:rPr>
                <a:t>Şube</a:t>
              </a:r>
            </a:p>
          </p:txBody>
        </p:sp>
      </p:grpSp>
      <p:sp>
        <p:nvSpPr>
          <p:cNvPr id="37" name="Rectangle 152"/>
          <p:cNvSpPr/>
          <p:nvPr/>
        </p:nvSpPr>
        <p:spPr>
          <a:xfrm>
            <a:off x="4860032" y="2535322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Vesaik Teslimi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4698787" y="2232536"/>
            <a:ext cx="1169357" cy="1117963"/>
            <a:chOff x="4698787" y="1014893"/>
            <a:chExt cx="2177469" cy="1117963"/>
          </a:xfrm>
        </p:grpSpPr>
        <p:sp>
          <p:nvSpPr>
            <p:cNvPr id="39" name="Rectangle 14"/>
            <p:cNvSpPr>
              <a:spLocks/>
            </p:cNvSpPr>
            <p:nvPr/>
          </p:nvSpPr>
          <p:spPr>
            <a:xfrm>
              <a:off x="4698787" y="1014893"/>
              <a:ext cx="2177469" cy="1117963"/>
            </a:xfrm>
            <a:prstGeom prst="rect">
              <a:avLst/>
            </a:prstGeom>
            <a:noFill/>
            <a:ln w="19050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tr-TR" sz="900" kern="0" dirty="0" err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0" name="Rectangle 120"/>
            <p:cNvSpPr/>
            <p:nvPr/>
          </p:nvSpPr>
          <p:spPr>
            <a:xfrm>
              <a:off x="4698788" y="1014893"/>
              <a:ext cx="2177468" cy="217657"/>
            </a:xfrm>
            <a:prstGeom prst="rect">
              <a:avLst/>
            </a:prstGeom>
            <a:solidFill>
              <a:srgbClr val="5EC6E3"/>
            </a:solidFill>
            <a:ln w="9525" cap="flat" cmpd="sng" algn="ctr">
              <a:solidFill>
                <a:srgbClr val="5EC6E3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tr-TR" sz="900" b="1" kern="0" dirty="0">
                  <a:solidFill>
                    <a:srgbClr val="FFFFFF"/>
                  </a:solidFill>
                  <a:latin typeface="Arial"/>
                  <a:ea typeface="ＭＳ Ｐゴシック"/>
                </a:rPr>
                <a:t>Şube</a:t>
              </a:r>
            </a:p>
          </p:txBody>
        </p:sp>
      </p:grpSp>
      <p:cxnSp>
        <p:nvCxnSpPr>
          <p:cNvPr id="41" name="Elbow Connector 219"/>
          <p:cNvCxnSpPr>
            <a:endCxn id="37" idx="1"/>
          </p:cNvCxnSpPr>
          <p:nvPr/>
        </p:nvCxnSpPr>
        <p:spPr>
          <a:xfrm rot="16200000" flipH="1">
            <a:off x="4113411" y="2140006"/>
            <a:ext cx="1195258" cy="297983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19"/>
          <p:cNvCxnSpPr>
            <a:stCxn id="31" idx="3"/>
            <a:endCxn id="37" idx="3"/>
          </p:cNvCxnSpPr>
          <p:nvPr/>
        </p:nvCxnSpPr>
        <p:spPr>
          <a:xfrm>
            <a:off x="5724128" y="1668984"/>
            <a:ext cx="12700" cy="121764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/>
          <p:cNvSpPr txBox="1"/>
          <p:nvPr/>
        </p:nvSpPr>
        <p:spPr>
          <a:xfrm>
            <a:off x="2393124" y="4748951"/>
            <a:ext cx="657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Sistem Tarafından Yapılacaklar: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Transfer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Risk Çıkışı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Vesaik Çıkışı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Takibe Atma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Masraf/Komisyon Tahsilatı</a:t>
            </a:r>
          </a:p>
        </p:txBody>
      </p:sp>
      <p:grpSp>
        <p:nvGrpSpPr>
          <p:cNvPr id="3" name="Grup 2"/>
          <p:cNvGrpSpPr/>
          <p:nvPr/>
        </p:nvGrpSpPr>
        <p:grpSpPr>
          <a:xfrm>
            <a:off x="5940152" y="4530976"/>
            <a:ext cx="3130253" cy="2286081"/>
            <a:chOff x="6012160" y="3725800"/>
            <a:chExt cx="3130253" cy="3137251"/>
          </a:xfrm>
        </p:grpSpPr>
        <p:sp>
          <p:nvSpPr>
            <p:cNvPr id="34" name="Dikdörtgen 33"/>
            <p:cNvSpPr/>
            <p:nvPr/>
          </p:nvSpPr>
          <p:spPr>
            <a:xfrm>
              <a:off x="6012160" y="3725800"/>
              <a:ext cx="3130253" cy="3132200"/>
            </a:xfrm>
            <a:prstGeom prst="rect">
              <a:avLst/>
            </a:prstGeom>
            <a:solidFill>
              <a:srgbClr val="E1FF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tr-TR" sz="1800">
                <a:solidFill>
                  <a:srgbClr val="FFFFFF"/>
                </a:solidFill>
              </a:endParaRPr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6012160" y="3779748"/>
              <a:ext cx="3037952" cy="3083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Karar Noktaları:</a:t>
              </a:r>
            </a:p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Transfer için müşteri hesabı müsait değilse bedelin </a:t>
              </a:r>
              <a:r>
                <a:rPr lang="tr-TR" sz="1400" dirty="0" err="1" smtClean="0">
                  <a:solidFill>
                    <a:srgbClr val="2D2D8A"/>
                  </a:solidFill>
                  <a:latin typeface="Arial" charset="0"/>
                </a:rPr>
                <a:t>FYB’nin</a:t>
              </a: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 belirleyeceği hesaptan karşılanması,</a:t>
              </a:r>
            </a:p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Şubelerin </a:t>
              </a:r>
              <a:r>
                <a:rPr lang="tr-TR" sz="1400" dirty="0" err="1" smtClean="0">
                  <a:solidFill>
                    <a:srgbClr val="2D2D8A"/>
                  </a:solidFill>
                  <a:latin typeface="Arial" charset="0"/>
                </a:rPr>
                <a:t>valör</a:t>
              </a: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 süresini müşteriye kullandırarak geç ödeme taleplerinin karşılanmaması,</a:t>
              </a:r>
            </a:p>
            <a:p>
              <a:pPr marL="342900" indent="-342900" algn="l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endParaRPr lang="tr-TR" sz="1400" dirty="0">
                <a:solidFill>
                  <a:srgbClr val="2D2D8A"/>
                </a:solidFill>
                <a:latin typeface="Arial" charset="0"/>
              </a:endParaRPr>
            </a:p>
          </p:txBody>
        </p:sp>
      </p:grpSp>
      <p:sp>
        <p:nvSpPr>
          <p:cNvPr id="36" name="Rectangle 75"/>
          <p:cNvSpPr>
            <a:spLocks/>
          </p:cNvSpPr>
          <p:nvPr/>
        </p:nvSpPr>
        <p:spPr>
          <a:xfrm>
            <a:off x="312362" y="12481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Akreditif </a:t>
            </a: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Açılışı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42" name="Rectangle 76"/>
          <p:cNvSpPr>
            <a:spLocks/>
          </p:cNvSpPr>
          <p:nvPr/>
        </p:nvSpPr>
        <p:spPr>
          <a:xfrm>
            <a:off x="312362" y="2068409"/>
            <a:ext cx="1968708" cy="368161"/>
          </a:xfrm>
          <a:prstGeom prst="rect">
            <a:avLst/>
          </a:prstGeom>
          <a:solidFill>
            <a:srgbClr val="113C8B"/>
          </a:solidFill>
          <a:ln w="9525" cap="flat" cmpd="sng" algn="ctr">
            <a:solidFill>
              <a:srgbClr val="113C8B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Transfer</a:t>
            </a:r>
          </a:p>
        </p:txBody>
      </p:sp>
      <p:sp>
        <p:nvSpPr>
          <p:cNvPr id="44" name="Rectangle 77"/>
          <p:cNvSpPr>
            <a:spLocks/>
          </p:cNvSpPr>
          <p:nvPr/>
        </p:nvSpPr>
        <p:spPr>
          <a:xfrm>
            <a:off x="312362" y="247853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Tadilat</a:t>
            </a:r>
          </a:p>
        </p:txBody>
      </p:sp>
      <p:sp>
        <p:nvSpPr>
          <p:cNvPr id="45" name="Rectangle 79"/>
          <p:cNvSpPr>
            <a:spLocks/>
          </p:cNvSpPr>
          <p:nvPr/>
        </p:nvSpPr>
        <p:spPr>
          <a:xfrm>
            <a:off x="312362" y="32987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Kapama</a:t>
            </a:r>
          </a:p>
        </p:txBody>
      </p:sp>
      <p:sp>
        <p:nvSpPr>
          <p:cNvPr id="46" name="Rectangle 80"/>
          <p:cNvSpPr>
            <a:spLocks/>
          </p:cNvSpPr>
          <p:nvPr/>
        </p:nvSpPr>
        <p:spPr>
          <a:xfrm>
            <a:off x="312362" y="3708911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Yazışma</a:t>
            </a:r>
          </a:p>
        </p:txBody>
      </p:sp>
      <p:sp>
        <p:nvSpPr>
          <p:cNvPr id="47" name="Rectangle 81"/>
          <p:cNvSpPr>
            <a:spLocks/>
          </p:cNvSpPr>
          <p:nvPr/>
        </p:nvSpPr>
        <p:spPr>
          <a:xfrm>
            <a:off x="312362" y="28886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Tatbik/MT754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48" name="Rectangle 82"/>
          <p:cNvSpPr>
            <a:spLocks/>
          </p:cNvSpPr>
          <p:nvPr/>
        </p:nvSpPr>
        <p:spPr>
          <a:xfrm>
            <a:off x="312362" y="16582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Vesaik İnceleme</a:t>
            </a:r>
          </a:p>
        </p:txBody>
      </p:sp>
      <p:sp>
        <p:nvSpPr>
          <p:cNvPr id="50" name="Title 1"/>
          <p:cNvSpPr txBox="1">
            <a:spLocks/>
          </p:cNvSpPr>
          <p:nvPr/>
        </p:nvSpPr>
        <p:spPr bwMode="auto">
          <a:xfrm>
            <a:off x="431084" y="188640"/>
            <a:ext cx="871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kern="0" noProof="0" dirty="0" smtClean="0"/>
              <a:t>Pega </a:t>
            </a:r>
            <a:r>
              <a:rPr kumimoji="0" lang="tr-T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</a:rPr>
              <a:t>Süreç Yapısı</a:t>
            </a:r>
            <a:endParaRPr kumimoji="0" lang="tr-TR" sz="25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tr-TR" sz="2000" dirty="0" smtClean="0">
                <a:solidFill>
                  <a:srgbClr val="FFFFFF"/>
                </a:solidFill>
                <a:latin typeface="Arial" charset="0"/>
              </a:rPr>
              <a:t>PEGA Süreç Yapısı 4/7</a:t>
            </a:r>
            <a:endParaRPr lang="tr-TR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5" name="TextBox 4"/>
          <p:cNvSpPr txBox="1"/>
          <p:nvPr>
            <p:custDataLst>
              <p:tags r:id="rId1"/>
            </p:custDataLst>
          </p:nvPr>
        </p:nvSpPr>
        <p:spPr>
          <a:xfrm>
            <a:off x="171451" y="847384"/>
            <a:ext cx="1965574" cy="3726725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6" name="Rectangle 2"/>
          <p:cNvSpPr txBox="1"/>
          <p:nvPr/>
        </p:nvSpPr>
        <p:spPr>
          <a:xfrm>
            <a:off x="312363" y="939072"/>
            <a:ext cx="11310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tr-TR" sz="1400" b="1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İş Tipleri</a:t>
            </a:r>
            <a:endParaRPr lang="tr-TR" sz="1400" b="1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>
          <a:xfrm>
            <a:off x="2393124" y="2204864"/>
            <a:ext cx="3254582" cy="11179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3178B1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tr-TR" sz="900" kern="0" dirty="0" err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7" name="Rectangle 152"/>
          <p:cNvSpPr/>
          <p:nvPr/>
        </p:nvSpPr>
        <p:spPr>
          <a:xfrm>
            <a:off x="2554369" y="2507650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Muhabir Banka Görüş Sorma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52"/>
          <p:cNvSpPr/>
          <p:nvPr/>
        </p:nvSpPr>
        <p:spPr>
          <a:xfrm>
            <a:off x="3555061" y="2507650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Tadilat İşlemi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20"/>
          <p:cNvSpPr/>
          <p:nvPr/>
        </p:nvSpPr>
        <p:spPr>
          <a:xfrm>
            <a:off x="2393124" y="2204864"/>
            <a:ext cx="3254581" cy="217657"/>
          </a:xfrm>
          <a:prstGeom prst="rect">
            <a:avLst/>
          </a:prstGeom>
          <a:solidFill>
            <a:srgbClr val="3178B1"/>
          </a:solidFill>
          <a:ln w="9525" cap="flat" cmpd="sng" algn="ctr">
            <a:solidFill>
              <a:srgbClr val="3178B1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DİTKOB</a:t>
            </a:r>
            <a:endParaRPr lang="tr-TR" sz="900" b="1" kern="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20" name="Straight Connector 73"/>
          <p:cNvCxnSpPr>
            <a:endCxn id="18" idx="1"/>
          </p:cNvCxnSpPr>
          <p:nvPr/>
        </p:nvCxnSpPr>
        <p:spPr>
          <a:xfrm>
            <a:off x="3419872" y="2858954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/>
          <p:cNvGrpSpPr/>
          <p:nvPr/>
        </p:nvGrpSpPr>
        <p:grpSpPr>
          <a:xfrm>
            <a:off x="4642601" y="1008592"/>
            <a:ext cx="2091522" cy="1117963"/>
            <a:chOff x="3704614" y="1491109"/>
            <a:chExt cx="3190604" cy="1117963"/>
          </a:xfrm>
        </p:grpSpPr>
        <p:sp>
          <p:nvSpPr>
            <p:cNvPr id="22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3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24" name="Rectangle 104"/>
          <p:cNvSpPr/>
          <p:nvPr/>
        </p:nvSpPr>
        <p:spPr>
          <a:xfrm>
            <a:off x="2281070" y="845009"/>
            <a:ext cx="6769042" cy="3729100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25" name="Rectangle 152"/>
          <p:cNvSpPr/>
          <p:nvPr/>
        </p:nvSpPr>
        <p:spPr>
          <a:xfrm>
            <a:off x="2554369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Tadilat Talebinin İletilmesi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6" name="Rectangle 152"/>
          <p:cNvSpPr/>
          <p:nvPr/>
        </p:nvSpPr>
        <p:spPr>
          <a:xfrm>
            <a:off x="3555061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Şube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52"/>
          <p:cNvSpPr/>
          <p:nvPr/>
        </p:nvSpPr>
        <p:spPr>
          <a:xfrm>
            <a:off x="4716016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Tadilat Talebinin Değerlendirilmesi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8" name="Rectangle 152"/>
          <p:cNvSpPr/>
          <p:nvPr/>
        </p:nvSpPr>
        <p:spPr>
          <a:xfrm>
            <a:off x="5724128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152"/>
          <p:cNvSpPr/>
          <p:nvPr/>
        </p:nvSpPr>
        <p:spPr>
          <a:xfrm>
            <a:off x="6948264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Şube Tadilat  Değerlendirme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152"/>
          <p:cNvSpPr/>
          <p:nvPr/>
        </p:nvSpPr>
        <p:spPr>
          <a:xfrm>
            <a:off x="7956376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Şube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31" name="Rectangle 14"/>
          <p:cNvSpPr>
            <a:spLocks/>
          </p:cNvSpPr>
          <p:nvPr/>
        </p:nvSpPr>
        <p:spPr>
          <a:xfrm>
            <a:off x="2393124" y="1014893"/>
            <a:ext cx="2177469" cy="1117963"/>
          </a:xfrm>
          <a:prstGeom prst="rect">
            <a:avLst/>
          </a:prstGeom>
          <a:noFill/>
          <a:ln w="19050" cap="flat" cmpd="sng" algn="ctr">
            <a:solidFill>
              <a:srgbClr val="5EC6E3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900" kern="0" dirty="0" err="1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2" name="Rectangle 120"/>
          <p:cNvSpPr/>
          <p:nvPr/>
        </p:nvSpPr>
        <p:spPr>
          <a:xfrm>
            <a:off x="2393125" y="1014893"/>
            <a:ext cx="2177468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Şube</a:t>
            </a:r>
          </a:p>
        </p:txBody>
      </p:sp>
      <p:sp>
        <p:nvSpPr>
          <p:cNvPr id="33" name="Rectangle 14"/>
          <p:cNvSpPr>
            <a:spLocks/>
          </p:cNvSpPr>
          <p:nvPr/>
        </p:nvSpPr>
        <p:spPr>
          <a:xfrm>
            <a:off x="6787019" y="1014893"/>
            <a:ext cx="2177469" cy="1117963"/>
          </a:xfrm>
          <a:prstGeom prst="rect">
            <a:avLst/>
          </a:prstGeom>
          <a:noFill/>
          <a:ln w="19050" cap="flat" cmpd="sng" algn="ctr">
            <a:solidFill>
              <a:srgbClr val="5EC6E3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900" kern="0" dirty="0" err="1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4" name="Rectangle 120"/>
          <p:cNvSpPr/>
          <p:nvPr/>
        </p:nvSpPr>
        <p:spPr>
          <a:xfrm>
            <a:off x="6787020" y="1014893"/>
            <a:ext cx="2177468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Şube</a:t>
            </a:r>
          </a:p>
        </p:txBody>
      </p:sp>
      <p:cxnSp>
        <p:nvCxnSpPr>
          <p:cNvPr id="35" name="Straight Connector 73"/>
          <p:cNvCxnSpPr>
            <a:endCxn id="26" idx="1"/>
          </p:cNvCxnSpPr>
          <p:nvPr/>
        </p:nvCxnSpPr>
        <p:spPr>
          <a:xfrm>
            <a:off x="3419872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3"/>
          <p:cNvCxnSpPr/>
          <p:nvPr/>
        </p:nvCxnSpPr>
        <p:spPr>
          <a:xfrm>
            <a:off x="4435404" y="1668983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3"/>
          <p:cNvCxnSpPr/>
          <p:nvPr/>
        </p:nvCxnSpPr>
        <p:spPr>
          <a:xfrm>
            <a:off x="5580112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3"/>
          <p:cNvCxnSpPr/>
          <p:nvPr/>
        </p:nvCxnSpPr>
        <p:spPr>
          <a:xfrm>
            <a:off x="7821187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3"/>
          <p:cNvCxnSpPr/>
          <p:nvPr/>
        </p:nvCxnSpPr>
        <p:spPr>
          <a:xfrm>
            <a:off x="6595032" y="1668983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e-posta görsel ile ilgili görsel sonucu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49" y="2422521"/>
            <a:ext cx="539854" cy="5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etin kutusu 44"/>
          <p:cNvSpPr txBox="1"/>
          <p:nvPr/>
        </p:nvSpPr>
        <p:spPr>
          <a:xfrm>
            <a:off x="5759041" y="2959476"/>
            <a:ext cx="1108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900" dirty="0" smtClean="0">
                <a:solidFill>
                  <a:srgbClr val="000000"/>
                </a:solidFill>
                <a:latin typeface="Arial" charset="0"/>
              </a:rPr>
              <a:t>Değişiklik Bildirim</a:t>
            </a:r>
            <a:endParaRPr lang="tr-TR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104"/>
          <p:cNvSpPr/>
          <p:nvPr/>
        </p:nvSpPr>
        <p:spPr>
          <a:xfrm>
            <a:off x="2281070" y="4642157"/>
            <a:ext cx="6769042" cy="1750258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2393124" y="4748951"/>
            <a:ext cx="657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Sistem Tarafından Yapılacaklar: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Kredi Limit Kontrolü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Masraf/Komisyon için Hesap Bakiyesi Kontrolü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Akreditif Değişikliği (S5)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Masraf/Komisyon Tahsilatı</a:t>
            </a:r>
            <a:endParaRPr lang="tr-TR" sz="1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8" name="Resim 47" descr="pega 7 ile ilgili görsel sonucu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171451" y="4653135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Rectangle 75"/>
          <p:cNvSpPr>
            <a:spLocks/>
          </p:cNvSpPr>
          <p:nvPr/>
        </p:nvSpPr>
        <p:spPr>
          <a:xfrm>
            <a:off x="312362" y="12481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Akreditif </a:t>
            </a: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Açılışı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52" name="Rectangle 76"/>
          <p:cNvSpPr>
            <a:spLocks/>
          </p:cNvSpPr>
          <p:nvPr/>
        </p:nvSpPr>
        <p:spPr>
          <a:xfrm>
            <a:off x="312362" y="206840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Transfer</a:t>
            </a:r>
          </a:p>
        </p:txBody>
      </p:sp>
      <p:sp>
        <p:nvSpPr>
          <p:cNvPr id="53" name="Rectangle 77"/>
          <p:cNvSpPr>
            <a:spLocks/>
          </p:cNvSpPr>
          <p:nvPr/>
        </p:nvSpPr>
        <p:spPr>
          <a:xfrm>
            <a:off x="312362" y="2478534"/>
            <a:ext cx="1968708" cy="368161"/>
          </a:xfrm>
          <a:prstGeom prst="rect">
            <a:avLst/>
          </a:prstGeom>
          <a:solidFill>
            <a:srgbClr val="113C8B"/>
          </a:solidFill>
          <a:ln w="9525" cap="flat" cmpd="sng" algn="ctr">
            <a:solidFill>
              <a:srgbClr val="113C8B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Tadilat</a:t>
            </a:r>
          </a:p>
        </p:txBody>
      </p:sp>
      <p:sp>
        <p:nvSpPr>
          <p:cNvPr id="54" name="Rectangle 79"/>
          <p:cNvSpPr>
            <a:spLocks/>
          </p:cNvSpPr>
          <p:nvPr/>
        </p:nvSpPr>
        <p:spPr>
          <a:xfrm>
            <a:off x="312362" y="32987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Kapama</a:t>
            </a:r>
          </a:p>
        </p:txBody>
      </p:sp>
      <p:sp>
        <p:nvSpPr>
          <p:cNvPr id="55" name="Rectangle 80"/>
          <p:cNvSpPr>
            <a:spLocks/>
          </p:cNvSpPr>
          <p:nvPr/>
        </p:nvSpPr>
        <p:spPr>
          <a:xfrm>
            <a:off x="312362" y="3708911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Yazışma</a:t>
            </a:r>
          </a:p>
        </p:txBody>
      </p:sp>
      <p:sp>
        <p:nvSpPr>
          <p:cNvPr id="56" name="Rectangle 81"/>
          <p:cNvSpPr>
            <a:spLocks/>
          </p:cNvSpPr>
          <p:nvPr/>
        </p:nvSpPr>
        <p:spPr>
          <a:xfrm>
            <a:off x="312362" y="28886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Tatbik/MT754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57" name="Rectangle 82"/>
          <p:cNvSpPr>
            <a:spLocks/>
          </p:cNvSpPr>
          <p:nvPr/>
        </p:nvSpPr>
        <p:spPr>
          <a:xfrm>
            <a:off x="312362" y="16582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Vesaik İnceleme</a:t>
            </a:r>
          </a:p>
        </p:txBody>
      </p:sp>
      <p:sp>
        <p:nvSpPr>
          <p:cNvPr id="58" name="Rectangle 152"/>
          <p:cNvSpPr/>
          <p:nvPr/>
        </p:nvSpPr>
        <p:spPr>
          <a:xfrm>
            <a:off x="4570593" y="2507650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59" name="Straight Connector 73"/>
          <p:cNvCxnSpPr>
            <a:endCxn id="58" idx="1"/>
          </p:cNvCxnSpPr>
          <p:nvPr/>
        </p:nvCxnSpPr>
        <p:spPr>
          <a:xfrm>
            <a:off x="4435404" y="2858954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3"/>
          <p:cNvCxnSpPr/>
          <p:nvPr/>
        </p:nvCxnSpPr>
        <p:spPr>
          <a:xfrm>
            <a:off x="2419180" y="2858954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73"/>
          <p:cNvCxnSpPr/>
          <p:nvPr/>
        </p:nvCxnSpPr>
        <p:spPr>
          <a:xfrm>
            <a:off x="5506549" y="2858954"/>
            <a:ext cx="425700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 61"/>
          <p:cNvGrpSpPr/>
          <p:nvPr/>
        </p:nvGrpSpPr>
        <p:grpSpPr>
          <a:xfrm>
            <a:off x="2408470" y="3391157"/>
            <a:ext cx="2091522" cy="1117963"/>
            <a:chOff x="3704614" y="1491109"/>
            <a:chExt cx="3190604" cy="1117963"/>
          </a:xfrm>
        </p:grpSpPr>
        <p:sp>
          <p:nvSpPr>
            <p:cNvPr id="63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4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65" name="Rectangle 152"/>
          <p:cNvSpPr/>
          <p:nvPr/>
        </p:nvSpPr>
        <p:spPr>
          <a:xfrm>
            <a:off x="2481885" y="3700244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Yurtdışı Tadilat Talebi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66" name="Rectangle 152"/>
          <p:cNvSpPr/>
          <p:nvPr/>
        </p:nvSpPr>
        <p:spPr>
          <a:xfrm>
            <a:off x="3489997" y="3700244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67" name="Straight Connector 73"/>
          <p:cNvCxnSpPr/>
          <p:nvPr/>
        </p:nvCxnSpPr>
        <p:spPr>
          <a:xfrm>
            <a:off x="3345981" y="4051548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52"/>
          <p:cNvSpPr/>
          <p:nvPr/>
        </p:nvSpPr>
        <p:spPr>
          <a:xfrm>
            <a:off x="4738443" y="369394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Müşteriye İletilmesi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69" name="Rectangle 152"/>
          <p:cNvSpPr/>
          <p:nvPr/>
        </p:nvSpPr>
        <p:spPr>
          <a:xfrm>
            <a:off x="5746555" y="369394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Şube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70" name="Rectangle 14"/>
          <p:cNvSpPr>
            <a:spLocks/>
          </p:cNvSpPr>
          <p:nvPr/>
        </p:nvSpPr>
        <p:spPr>
          <a:xfrm>
            <a:off x="4577198" y="3391157"/>
            <a:ext cx="2177469" cy="1117963"/>
          </a:xfrm>
          <a:prstGeom prst="rect">
            <a:avLst/>
          </a:prstGeom>
          <a:noFill/>
          <a:ln w="19050" cap="flat" cmpd="sng" algn="ctr">
            <a:solidFill>
              <a:srgbClr val="5EC6E3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900" kern="0" dirty="0" err="1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71" name="Rectangle 120"/>
          <p:cNvSpPr/>
          <p:nvPr/>
        </p:nvSpPr>
        <p:spPr>
          <a:xfrm>
            <a:off x="4577199" y="3391157"/>
            <a:ext cx="2177468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Şube</a:t>
            </a:r>
          </a:p>
        </p:txBody>
      </p:sp>
      <p:cxnSp>
        <p:nvCxnSpPr>
          <p:cNvPr id="72" name="Straight Connector 73"/>
          <p:cNvCxnSpPr/>
          <p:nvPr/>
        </p:nvCxnSpPr>
        <p:spPr>
          <a:xfrm>
            <a:off x="5611366" y="4045247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 74"/>
          <p:cNvGrpSpPr/>
          <p:nvPr/>
        </p:nvGrpSpPr>
        <p:grpSpPr>
          <a:xfrm>
            <a:off x="6852466" y="3391157"/>
            <a:ext cx="2091522" cy="1117963"/>
            <a:chOff x="3704614" y="1491109"/>
            <a:chExt cx="3190604" cy="1117963"/>
          </a:xfrm>
        </p:grpSpPr>
        <p:sp>
          <p:nvSpPr>
            <p:cNvPr id="76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77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78" name="Rectangle 152"/>
          <p:cNvSpPr/>
          <p:nvPr/>
        </p:nvSpPr>
        <p:spPr>
          <a:xfrm>
            <a:off x="6925881" y="3700244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Tadilat İşlemi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79" name="Rectangle 152"/>
          <p:cNvSpPr/>
          <p:nvPr/>
        </p:nvSpPr>
        <p:spPr>
          <a:xfrm>
            <a:off x="7933993" y="3700244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cxnSp>
        <p:nvCxnSpPr>
          <p:cNvPr id="80" name="Straight Connector 73"/>
          <p:cNvCxnSpPr/>
          <p:nvPr/>
        </p:nvCxnSpPr>
        <p:spPr>
          <a:xfrm>
            <a:off x="7789977" y="4051548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73"/>
          <p:cNvCxnSpPr>
            <a:endCxn id="68" idx="1"/>
          </p:cNvCxnSpPr>
          <p:nvPr/>
        </p:nvCxnSpPr>
        <p:spPr>
          <a:xfrm flipV="1">
            <a:off x="4374155" y="4045248"/>
            <a:ext cx="364288" cy="630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73"/>
          <p:cNvCxnSpPr/>
          <p:nvPr/>
        </p:nvCxnSpPr>
        <p:spPr>
          <a:xfrm flipV="1">
            <a:off x="6611988" y="4045248"/>
            <a:ext cx="324000" cy="630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 bwMode="auto">
          <a:xfrm>
            <a:off x="431084" y="188640"/>
            <a:ext cx="871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kern="0" noProof="0" dirty="0" smtClean="0"/>
              <a:t>Pega </a:t>
            </a:r>
            <a:r>
              <a:rPr kumimoji="0" lang="tr-T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</a:rPr>
              <a:t>Süreç Yapısı</a:t>
            </a:r>
            <a:endParaRPr kumimoji="0" lang="tr-TR" sz="25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tr-TR" sz="2000" dirty="0" smtClean="0">
                <a:solidFill>
                  <a:srgbClr val="FFFFFF"/>
                </a:solidFill>
                <a:latin typeface="Arial" charset="0"/>
              </a:rPr>
              <a:t>PEGA Süreç Yapısı 5/7</a:t>
            </a:r>
            <a:endParaRPr lang="tr-TR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5" name="TextBox 4"/>
          <p:cNvSpPr txBox="1"/>
          <p:nvPr>
            <p:custDataLst>
              <p:tags r:id="rId1"/>
            </p:custDataLst>
          </p:nvPr>
        </p:nvSpPr>
        <p:spPr>
          <a:xfrm>
            <a:off x="171451" y="847384"/>
            <a:ext cx="1965574" cy="3726725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DCDCD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latin typeface="Helvetica Neue" panose="02000403000000020004" pitchFamily="50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16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16" name="Rectangle 2"/>
          <p:cNvSpPr txBox="1"/>
          <p:nvPr/>
        </p:nvSpPr>
        <p:spPr>
          <a:xfrm>
            <a:off x="312363" y="939072"/>
            <a:ext cx="11310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tr-TR" sz="1400" b="1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İş Tipleri</a:t>
            </a:r>
            <a:endParaRPr lang="tr-TR" sz="1400" b="1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pic>
        <p:nvPicPr>
          <p:cNvPr id="16" name="Resim 15" descr="pega 7 ile ilgili görsel sonucu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171451" y="4653135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4"/>
          <p:cNvSpPr>
            <a:spLocks/>
          </p:cNvSpPr>
          <p:nvPr/>
        </p:nvSpPr>
        <p:spPr>
          <a:xfrm>
            <a:off x="2393124" y="2370477"/>
            <a:ext cx="2177469" cy="11179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3178B1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tr-TR" sz="900" kern="0" dirty="0" err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8" name="Rectangle 152"/>
          <p:cNvSpPr/>
          <p:nvPr/>
        </p:nvSpPr>
        <p:spPr>
          <a:xfrm>
            <a:off x="2554369" y="267326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MT754-Ödeme </a:t>
            </a:r>
            <a:r>
              <a:rPr lang="tr-TR" sz="1000" dirty="0" err="1">
                <a:solidFill>
                  <a:srgbClr val="000000"/>
                </a:solidFill>
              </a:rPr>
              <a:t>K</a:t>
            </a:r>
            <a:r>
              <a:rPr lang="tr-TR" sz="1000" dirty="0" err="1" smtClean="0">
                <a:solidFill>
                  <a:srgbClr val="000000"/>
                </a:solidFill>
              </a:rPr>
              <a:t>abul’ün</a:t>
            </a:r>
            <a:r>
              <a:rPr lang="tr-TR" sz="1000" dirty="0" smtClean="0">
                <a:solidFill>
                  <a:srgbClr val="000000"/>
                </a:solidFill>
              </a:rPr>
              <a:t> İşleme Alınması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52"/>
          <p:cNvSpPr/>
          <p:nvPr/>
        </p:nvSpPr>
        <p:spPr>
          <a:xfrm>
            <a:off x="3555061" y="2673263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0" name="Rectangle 120"/>
          <p:cNvSpPr/>
          <p:nvPr/>
        </p:nvSpPr>
        <p:spPr>
          <a:xfrm>
            <a:off x="2393125" y="2370477"/>
            <a:ext cx="2177468" cy="217657"/>
          </a:xfrm>
          <a:prstGeom prst="rect">
            <a:avLst/>
          </a:prstGeom>
          <a:solidFill>
            <a:srgbClr val="3178B1"/>
          </a:solidFill>
          <a:ln w="9525" cap="flat" cmpd="sng" algn="ctr">
            <a:solidFill>
              <a:srgbClr val="3178B1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DİTKOB</a:t>
            </a:r>
            <a:endParaRPr lang="tr-TR" sz="900" b="1" kern="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21" name="Straight Connector 73"/>
          <p:cNvCxnSpPr>
            <a:endCxn id="19" idx="1"/>
          </p:cNvCxnSpPr>
          <p:nvPr/>
        </p:nvCxnSpPr>
        <p:spPr>
          <a:xfrm>
            <a:off x="3419872" y="3024567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 21"/>
          <p:cNvGrpSpPr/>
          <p:nvPr/>
        </p:nvGrpSpPr>
        <p:grpSpPr>
          <a:xfrm>
            <a:off x="4642601" y="1008592"/>
            <a:ext cx="2091522" cy="1117963"/>
            <a:chOff x="3704614" y="1491109"/>
            <a:chExt cx="3190604" cy="1117963"/>
          </a:xfrm>
        </p:grpSpPr>
        <p:sp>
          <p:nvSpPr>
            <p:cNvPr id="23" name="Rectangle 150"/>
            <p:cNvSpPr/>
            <p:nvPr/>
          </p:nvSpPr>
          <p:spPr>
            <a:xfrm>
              <a:off x="3704615" y="1491109"/>
              <a:ext cx="3190603" cy="111796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tr-TR" sz="900" kern="0" dirty="0" err="1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Rectangle 151"/>
            <p:cNvSpPr/>
            <p:nvPr/>
          </p:nvSpPr>
          <p:spPr>
            <a:xfrm>
              <a:off x="3704614" y="1491109"/>
              <a:ext cx="3190604" cy="217657"/>
            </a:xfrm>
            <a:prstGeom prst="rect">
              <a:avLst/>
            </a:prstGeom>
            <a:solidFill>
              <a:srgbClr val="3178B1"/>
            </a:solidFill>
            <a:ln w="9525" cap="flat" cmpd="sng" algn="ctr">
              <a:solidFill>
                <a:srgbClr val="3178B1"/>
              </a:solidFill>
              <a:prstDash val="solid"/>
            </a:ln>
            <a:effectLst/>
          </p:spPr>
          <p:txBody>
            <a:bodyPr lIns="72000" r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tr-TR" sz="900" b="1" kern="0" dirty="0" smtClean="0">
                  <a:solidFill>
                    <a:srgbClr val="FFFFFF"/>
                  </a:solidFill>
                  <a:latin typeface="Arial"/>
                  <a:ea typeface="ＭＳ Ｐゴシック"/>
                </a:rPr>
                <a:t>DİTKOB</a:t>
              </a:r>
            </a:p>
          </p:txBody>
        </p:sp>
      </p:grpSp>
      <p:sp>
        <p:nvSpPr>
          <p:cNvPr id="25" name="Rectangle 104"/>
          <p:cNvSpPr/>
          <p:nvPr/>
        </p:nvSpPr>
        <p:spPr>
          <a:xfrm>
            <a:off x="2281070" y="845009"/>
            <a:ext cx="6769042" cy="3729100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26" name="Rectangle 152"/>
          <p:cNvSpPr/>
          <p:nvPr/>
        </p:nvSpPr>
        <p:spPr>
          <a:xfrm>
            <a:off x="2554369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Tatbik Talebinin İletilmesi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52"/>
          <p:cNvSpPr/>
          <p:nvPr/>
        </p:nvSpPr>
        <p:spPr>
          <a:xfrm>
            <a:off x="3555061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Şube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8" name="Rectangle 152"/>
          <p:cNvSpPr/>
          <p:nvPr/>
        </p:nvSpPr>
        <p:spPr>
          <a:xfrm>
            <a:off x="4716016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Tatbik Talebinin Değerlendirilmesi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152"/>
          <p:cNvSpPr/>
          <p:nvPr/>
        </p:nvSpPr>
        <p:spPr>
          <a:xfrm>
            <a:off x="5724128" y="1317679"/>
            <a:ext cx="864096" cy="70260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DİTKOB Onay</a:t>
            </a:r>
            <a:endParaRPr lang="tr-TR" sz="1000" baseline="30000" dirty="0" smtClean="0">
              <a:solidFill>
                <a:srgbClr val="000000"/>
              </a:solidFill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>
          <a:xfrm>
            <a:off x="2393124" y="1014893"/>
            <a:ext cx="2177469" cy="1117963"/>
          </a:xfrm>
          <a:prstGeom prst="rect">
            <a:avLst/>
          </a:prstGeom>
          <a:noFill/>
          <a:ln w="19050" cap="flat" cmpd="sng" algn="ctr">
            <a:solidFill>
              <a:srgbClr val="5EC6E3"/>
            </a:solidFill>
            <a:prstDash val="solid"/>
          </a:ln>
          <a:effectLst/>
        </p:spPr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tr-TR" sz="900" kern="0" dirty="0" err="1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3" name="Rectangle 120"/>
          <p:cNvSpPr/>
          <p:nvPr/>
        </p:nvSpPr>
        <p:spPr>
          <a:xfrm>
            <a:off x="2393125" y="1014893"/>
            <a:ext cx="2177468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Şube</a:t>
            </a:r>
          </a:p>
        </p:txBody>
      </p:sp>
      <p:cxnSp>
        <p:nvCxnSpPr>
          <p:cNvPr id="36" name="Straight Connector 73"/>
          <p:cNvCxnSpPr>
            <a:endCxn id="27" idx="1"/>
          </p:cNvCxnSpPr>
          <p:nvPr/>
        </p:nvCxnSpPr>
        <p:spPr>
          <a:xfrm>
            <a:off x="3419872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3"/>
          <p:cNvCxnSpPr/>
          <p:nvPr/>
        </p:nvCxnSpPr>
        <p:spPr>
          <a:xfrm>
            <a:off x="4435404" y="1668983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3"/>
          <p:cNvCxnSpPr/>
          <p:nvPr/>
        </p:nvCxnSpPr>
        <p:spPr>
          <a:xfrm>
            <a:off x="5580112" y="1668983"/>
            <a:ext cx="135189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04"/>
          <p:cNvSpPr/>
          <p:nvPr/>
        </p:nvSpPr>
        <p:spPr>
          <a:xfrm>
            <a:off x="2281070" y="4642157"/>
            <a:ext cx="6769042" cy="1750258"/>
          </a:xfrm>
          <a:prstGeom prst="rect">
            <a:avLst/>
          </a:prstGeom>
          <a:noFill/>
          <a:ln w="15875" cap="flat" cmpd="sng" algn="ctr">
            <a:solidFill>
              <a:srgbClr val="113C8B"/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600" kern="0" dirty="0" smtClean="0">
              <a:solidFill>
                <a:srgbClr val="000000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2393124" y="4748951"/>
            <a:ext cx="657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Sistem Tarafından Yapılacaklar: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Vade Takibi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Hesap Bakiyesi Kontrolü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Masraf/Komisyon Tahsilatı</a:t>
            </a:r>
          </a:p>
          <a:p>
            <a:pPr marL="171450" indent="-171450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NAP Bildirimi</a:t>
            </a:r>
            <a:endParaRPr lang="tr-TR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179"/>
          <p:cNvSpPr/>
          <p:nvPr/>
        </p:nvSpPr>
        <p:spPr>
          <a:xfrm>
            <a:off x="6876256" y="1560155"/>
            <a:ext cx="1588430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Transfer</a:t>
            </a:r>
          </a:p>
        </p:txBody>
      </p:sp>
      <p:cxnSp>
        <p:nvCxnSpPr>
          <p:cNvPr id="50" name="Straight Connector 73"/>
          <p:cNvCxnSpPr/>
          <p:nvPr/>
        </p:nvCxnSpPr>
        <p:spPr>
          <a:xfrm>
            <a:off x="6592825" y="1668983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79"/>
          <p:cNvSpPr/>
          <p:nvPr/>
        </p:nvSpPr>
        <p:spPr>
          <a:xfrm>
            <a:off x="4695692" y="2915738"/>
            <a:ext cx="1588430" cy="217657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</p:spPr>
        <p:txBody>
          <a:bodyPr lIns="72000" rIns="0"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900" b="1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Transfer</a:t>
            </a:r>
          </a:p>
        </p:txBody>
      </p:sp>
      <p:cxnSp>
        <p:nvCxnSpPr>
          <p:cNvPr id="52" name="Straight Connector 73"/>
          <p:cNvCxnSpPr/>
          <p:nvPr/>
        </p:nvCxnSpPr>
        <p:spPr>
          <a:xfrm>
            <a:off x="4412261" y="3024566"/>
            <a:ext cx="28061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 1"/>
          <p:cNvGrpSpPr/>
          <p:nvPr/>
        </p:nvGrpSpPr>
        <p:grpSpPr>
          <a:xfrm>
            <a:off x="5940152" y="4530976"/>
            <a:ext cx="3130253" cy="2282400"/>
            <a:chOff x="6012160" y="3725800"/>
            <a:chExt cx="3130253" cy="3132200"/>
          </a:xfrm>
        </p:grpSpPr>
        <p:sp>
          <p:nvSpPr>
            <p:cNvPr id="39" name="Dikdörtgen 38"/>
            <p:cNvSpPr/>
            <p:nvPr/>
          </p:nvSpPr>
          <p:spPr>
            <a:xfrm>
              <a:off x="6012160" y="3725800"/>
              <a:ext cx="3130253" cy="3132200"/>
            </a:xfrm>
            <a:prstGeom prst="rect">
              <a:avLst/>
            </a:prstGeom>
            <a:solidFill>
              <a:srgbClr val="E1FF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tr-TR" sz="1800">
                <a:solidFill>
                  <a:srgbClr val="FFFFFF"/>
                </a:solidFill>
              </a:endParaRPr>
            </a:p>
          </p:txBody>
        </p:sp>
        <p:sp>
          <p:nvSpPr>
            <p:cNvPr id="40" name="Metin kutusu 39"/>
            <p:cNvSpPr txBox="1"/>
            <p:nvPr/>
          </p:nvSpPr>
          <p:spPr>
            <a:xfrm>
              <a:off x="6012160" y="3779748"/>
              <a:ext cx="30379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Karar Noktaları:</a:t>
              </a:r>
            </a:p>
            <a:p>
              <a:pPr marL="342900" indent="-342900" algn="just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r>
                <a:rPr lang="tr-TR" sz="1400" dirty="0" smtClean="0">
                  <a:solidFill>
                    <a:srgbClr val="2D2D8A"/>
                  </a:solidFill>
                  <a:latin typeface="Arial" charset="0"/>
                </a:rPr>
                <a:t>Ciro komisyonu alınması</a:t>
              </a:r>
            </a:p>
            <a:p>
              <a:pPr marL="342900" indent="-342900" algn="l">
                <a:spcBef>
                  <a:spcPct val="0"/>
                </a:spcBef>
                <a:buClrTx/>
                <a:buFont typeface="Wingdings" pitchFamily="2" charset="2"/>
                <a:buChar char="§"/>
              </a:pPr>
              <a:endParaRPr lang="tr-TR" sz="1400" dirty="0">
                <a:solidFill>
                  <a:srgbClr val="2D2D8A"/>
                </a:solidFill>
                <a:latin typeface="Arial" charset="0"/>
              </a:endParaRPr>
            </a:p>
          </p:txBody>
        </p:sp>
      </p:grpSp>
      <p:sp>
        <p:nvSpPr>
          <p:cNvPr id="41" name="Rectangle 75"/>
          <p:cNvSpPr>
            <a:spLocks/>
          </p:cNvSpPr>
          <p:nvPr/>
        </p:nvSpPr>
        <p:spPr>
          <a:xfrm>
            <a:off x="312362" y="124815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Akreditif </a:t>
            </a: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Açılışı</a:t>
            </a:r>
            <a:endParaRPr lang="tr-TR" sz="1200" b="1" kern="0" dirty="0">
              <a:solidFill>
                <a:srgbClr val="3178B1"/>
              </a:solidFill>
              <a:latin typeface="Helvetica Neue" panose="02000403000000020004" pitchFamily="50" charset="0"/>
              <a:ea typeface="ＭＳ Ｐゴシック"/>
            </a:endParaRPr>
          </a:p>
        </p:txBody>
      </p:sp>
      <p:sp>
        <p:nvSpPr>
          <p:cNvPr id="42" name="Rectangle 76"/>
          <p:cNvSpPr>
            <a:spLocks/>
          </p:cNvSpPr>
          <p:nvPr/>
        </p:nvSpPr>
        <p:spPr>
          <a:xfrm>
            <a:off x="312362" y="2068409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Transfer</a:t>
            </a:r>
          </a:p>
        </p:txBody>
      </p:sp>
      <p:sp>
        <p:nvSpPr>
          <p:cNvPr id="43" name="Rectangle 77"/>
          <p:cNvSpPr>
            <a:spLocks/>
          </p:cNvSpPr>
          <p:nvPr/>
        </p:nvSpPr>
        <p:spPr>
          <a:xfrm>
            <a:off x="312362" y="247853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Tadilat</a:t>
            </a:r>
          </a:p>
        </p:txBody>
      </p:sp>
      <p:sp>
        <p:nvSpPr>
          <p:cNvPr id="44" name="Rectangle 79"/>
          <p:cNvSpPr>
            <a:spLocks/>
          </p:cNvSpPr>
          <p:nvPr/>
        </p:nvSpPr>
        <p:spPr>
          <a:xfrm>
            <a:off x="312362" y="32987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Kapama</a:t>
            </a:r>
          </a:p>
        </p:txBody>
      </p:sp>
      <p:sp>
        <p:nvSpPr>
          <p:cNvPr id="45" name="Rectangle 80"/>
          <p:cNvSpPr>
            <a:spLocks/>
          </p:cNvSpPr>
          <p:nvPr/>
        </p:nvSpPr>
        <p:spPr>
          <a:xfrm>
            <a:off x="312362" y="3708911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1200" b="1" kern="0" dirty="0" smtClean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Yazışma</a:t>
            </a:r>
          </a:p>
        </p:txBody>
      </p:sp>
      <p:sp>
        <p:nvSpPr>
          <p:cNvPr id="46" name="Rectangle 81"/>
          <p:cNvSpPr>
            <a:spLocks/>
          </p:cNvSpPr>
          <p:nvPr/>
        </p:nvSpPr>
        <p:spPr>
          <a:xfrm>
            <a:off x="312362" y="2888659"/>
            <a:ext cx="1968708" cy="368161"/>
          </a:xfrm>
          <a:prstGeom prst="rect">
            <a:avLst/>
          </a:prstGeom>
          <a:solidFill>
            <a:srgbClr val="113C8B"/>
          </a:solidFill>
          <a:ln w="9525" cap="flat" cmpd="sng" algn="ctr">
            <a:solidFill>
              <a:srgbClr val="113C8B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FFFFFF"/>
                </a:solidFill>
                <a:latin typeface="Helvetica Neue" panose="02000403000000020004" pitchFamily="50" charset="0"/>
                <a:ea typeface="ＭＳ Ｐゴシック"/>
              </a:rPr>
              <a:t>Tatbik/MT754</a:t>
            </a:r>
          </a:p>
        </p:txBody>
      </p:sp>
      <p:sp>
        <p:nvSpPr>
          <p:cNvPr id="53" name="Rectangle 82"/>
          <p:cNvSpPr>
            <a:spLocks/>
          </p:cNvSpPr>
          <p:nvPr/>
        </p:nvSpPr>
        <p:spPr>
          <a:xfrm>
            <a:off x="312362" y="1658284"/>
            <a:ext cx="1666075" cy="368161"/>
          </a:xfrm>
          <a:prstGeom prst="rect">
            <a:avLst/>
          </a:prstGeom>
          <a:solidFill>
            <a:srgbClr val="5EC6E3"/>
          </a:solidFill>
          <a:ln w="9525" cap="flat" cmpd="sng" algn="ctr">
            <a:solidFill>
              <a:srgbClr val="5EC6E3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tr-TR" sz="1200" b="1" kern="0" dirty="0">
                <a:solidFill>
                  <a:srgbClr val="3178B1"/>
                </a:solidFill>
                <a:latin typeface="Helvetica Neue" panose="02000403000000020004" pitchFamily="50" charset="0"/>
                <a:ea typeface="ＭＳ Ｐゴシック"/>
              </a:rPr>
              <a:t>Vesaik İnceleme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 bwMode="auto">
          <a:xfrm>
            <a:off x="431084" y="188640"/>
            <a:ext cx="871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kern="0" noProof="0" dirty="0" smtClean="0"/>
              <a:t>Pega </a:t>
            </a:r>
            <a:r>
              <a:rPr kumimoji="0" lang="tr-T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</a:rPr>
              <a:t>Süreç Yapısı</a:t>
            </a:r>
            <a:endParaRPr kumimoji="0" lang="tr-TR" sz="25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1_şablon">
  <a:themeElements>
    <a:clrScheme name="1_şablon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1_şabl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lnDef>
  </a:objectDefaults>
  <a:extraClrSchemeLst>
    <a:extraClrScheme>
      <a:clrScheme name="1_şablon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şablon">
  <a:themeElements>
    <a:clrScheme name="1_şablon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1_şabl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lnDef>
  </a:objectDefaults>
  <a:extraClrSchemeLst>
    <a:extraClrScheme>
      <a:clrScheme name="1_şablon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796771C978F4CB95C613357BA328C" ma:contentTypeVersion="" ma:contentTypeDescription="Create a new document." ma:contentTypeScope="" ma:versionID="4b6e348273e7a481070179f964f17b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C878ED-0227-4257-945B-87504D0C2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464561-CB5C-40AD-9796-29CD186A479F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1F14219-4A7A-4291-A04E-1EB24E0799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19396</TotalTime>
  <Words>1056</Words>
  <Application>Microsoft Office PowerPoint</Application>
  <PresentationFormat>On-screen Show (4:3)</PresentationFormat>
  <Paragraphs>359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ＭＳ Ｐゴシック</vt:lpstr>
      <vt:lpstr>Arial</vt:lpstr>
      <vt:lpstr>Arial Tur</vt:lpstr>
      <vt:lpstr>Calibri</vt:lpstr>
      <vt:lpstr>Elephant</vt:lpstr>
      <vt:lpstr>Helvetica Neue</vt:lpstr>
      <vt:lpstr>Source Sans Pro Light</vt:lpstr>
      <vt:lpstr>Tahoma</vt:lpstr>
      <vt:lpstr>Wingdings</vt:lpstr>
      <vt:lpstr>1_şablon</vt:lpstr>
      <vt:lpstr>3_şablon</vt:lpstr>
      <vt:lpstr>Blank</vt:lpstr>
      <vt:lpstr>1_Blank</vt:lpstr>
      <vt:lpstr>Microsoft PowerPoint 97-2003 Presentation</vt:lpstr>
      <vt:lpstr>PowerPoint Presentation</vt:lpstr>
      <vt:lpstr>Mevcut Akış</vt:lpstr>
      <vt:lpstr>Hedef Akış</vt:lpstr>
      <vt:lpstr>Kapsam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</vt:lpstr>
      <vt:lpstr>Mevcut Durum</vt:lpstr>
      <vt:lpstr>Yeni Plan</vt:lpstr>
      <vt:lpstr>Biterken...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PRJXXX - Proje Adı</dc:title>
  <dc:creator>Yekbun Yavuz</dc:creator>
  <cp:lastModifiedBy>Serhat Değirmenci</cp:lastModifiedBy>
  <cp:revision>1506</cp:revision>
  <cp:lastPrinted>2012-05-03T11:19:47Z</cp:lastPrinted>
  <dcterms:created xsi:type="dcterms:W3CDTF">2005-12-16T23:06:50Z</dcterms:created>
  <dcterms:modified xsi:type="dcterms:W3CDTF">2017-12-21T08:58:03Z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ContentTypeId">
    <vt:lpwstr>0x0101009C7796771C978F4CB95C613357BA328C</vt:lpwstr>
  </property>
</Properties>
</file>