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3739" r:id="rId5"/>
  </p:sldMasterIdLst>
  <p:notesMasterIdLst>
    <p:notesMasterId r:id="rId15"/>
  </p:notesMasterIdLst>
  <p:handoutMasterIdLst>
    <p:handoutMasterId r:id="rId16"/>
  </p:handoutMasterIdLst>
  <p:sldIdLst>
    <p:sldId id="420" r:id="rId6"/>
    <p:sldId id="614" r:id="rId7"/>
    <p:sldId id="615" r:id="rId8"/>
    <p:sldId id="607" r:id="rId9"/>
    <p:sldId id="606" r:id="rId10"/>
    <p:sldId id="609" r:id="rId11"/>
    <p:sldId id="610" r:id="rId12"/>
    <p:sldId id="613" r:id="rId13"/>
    <p:sldId id="605" r:id="rId14"/>
  </p:sldIdLst>
  <p:sldSz cx="9144000" cy="6858000" type="screen4x3"/>
  <p:notesSz cx="6724650" cy="9774238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Elephant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6699"/>
    <a:srgbClr val="92D050"/>
    <a:srgbClr val="99FF66"/>
    <a:srgbClr val="00FF00"/>
    <a:srgbClr val="FF9900"/>
    <a:srgbClr val="66FF66"/>
    <a:srgbClr val="D7E4BC"/>
    <a:srgbClr val="E4B75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0" autoAdjust="0"/>
    <p:restoredTop sz="93445" autoAdjust="0"/>
  </p:normalViewPr>
  <p:slideViewPr>
    <p:cSldViewPr>
      <p:cViewPr varScale="1">
        <p:scale>
          <a:sx n="104" d="100"/>
          <a:sy n="104" d="100"/>
        </p:scale>
        <p:origin x="9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70" y="-96"/>
      </p:cViewPr>
      <p:guideLst>
        <p:guide orient="horz" pos="3079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9083" y="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383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9083" y="928383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8539909D-6DD5-4F51-B702-1FD9C8651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1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9083" y="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2466" y="4642765"/>
            <a:ext cx="5379720" cy="439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383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9083" y="9283830"/>
            <a:ext cx="2914014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9" tIns="45739" rIns="91479" bIns="4573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5B19D47-75B6-4CA8-99EA-936D55BE7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0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çı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30016" y="3963588"/>
            <a:ext cx="5760169" cy="914400"/>
          </a:xfrm>
        </p:spPr>
        <p:txBody>
          <a:bodyPr/>
          <a:lstStyle>
            <a:lvl1pPr marL="0" indent="0" algn="ctr">
              <a:buNone/>
              <a:defRPr lang="en-US" sz="4000" b="1" kern="1200" dirty="0" smtClean="0">
                <a:solidFill>
                  <a:srgbClr val="000099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tr-TR" dirty="0" smtClean="0"/>
              <a:t>Proje Adı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1797471" y="1196752"/>
            <a:ext cx="5625259" cy="2376264"/>
          </a:xfrm>
        </p:spPr>
        <p:txBody>
          <a:bodyPr/>
          <a:lstStyle>
            <a:lvl1pPr marL="0" indent="0" algn="ctr">
              <a:buNone/>
              <a:defRPr sz="3600" baseline="0"/>
            </a:lvl1pPr>
          </a:lstStyle>
          <a:p>
            <a:r>
              <a:rPr lang="tr-TR" dirty="0" smtClean="0"/>
              <a:t>Proje ile İlgili Bir Resim</a:t>
            </a:r>
            <a:endParaRPr lang="tr-T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701888" y="5454052"/>
            <a:ext cx="3816424" cy="504056"/>
          </a:xfrm>
        </p:spPr>
        <p:txBody>
          <a:bodyPr/>
          <a:lstStyle>
            <a:lvl1pPr marL="0" indent="0" algn="ctr">
              <a:buNone/>
              <a:defRPr lang="en-US" sz="20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84200" indent="0">
              <a:buNone/>
              <a:defRPr/>
            </a:lvl2pPr>
            <a:lvl3pPr marL="1022350" indent="0">
              <a:buNone/>
              <a:defRPr/>
            </a:lvl3pPr>
            <a:lvl4pPr marL="1492250" indent="0">
              <a:buNone/>
              <a:defRPr/>
            </a:lvl4pPr>
            <a:lvl5pPr marL="1941513" indent="0">
              <a:buNone/>
              <a:defRPr/>
            </a:lvl5pPr>
          </a:lstStyle>
          <a:p>
            <a:pPr lvl="0"/>
            <a:r>
              <a:rPr lang="tr-TR" dirty="0" smtClean="0"/>
              <a:t>GG Ay Yıl</a:t>
            </a:r>
            <a:endParaRPr lang="en-US" dirty="0" smtClean="0"/>
          </a:p>
        </p:txBody>
      </p:sp>
      <p:pic>
        <p:nvPicPr>
          <p:cNvPr id="20" name="Picture 19" descr="02v4.jpg"/>
          <p:cNvPicPr>
            <a:picLocks noChangeAspect="1"/>
          </p:cNvPicPr>
          <p:nvPr userDrawn="1"/>
        </p:nvPicPr>
        <p:blipFill>
          <a:blip r:embed="rId2" cstate="print"/>
          <a:srcRect t="84567"/>
          <a:stretch>
            <a:fillRect/>
          </a:stretch>
        </p:blipFill>
        <p:spPr>
          <a:xfrm>
            <a:off x="0" y="6064158"/>
            <a:ext cx="9144000" cy="793842"/>
          </a:xfrm>
          <a:prstGeom prst="rect">
            <a:avLst/>
          </a:prstGeom>
        </p:spPr>
      </p:pic>
      <p:pic>
        <p:nvPicPr>
          <p:cNvPr id="21" name="Picture 13" descr="Softtech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2172" y="125413"/>
            <a:ext cx="1948953" cy="73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080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902575" cy="808037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66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5759" y="1143032"/>
            <a:ext cx="2820697" cy="22859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467544" y="836712"/>
            <a:ext cx="770413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lvl="0" indent="-342900" algn="l">
              <a:buFont typeface="Arial" pitchFamily="34" charset="0"/>
              <a:buChar char="•"/>
            </a:pPr>
            <a:r>
              <a:rPr lang="tr-TR" sz="1400" b="1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Hedeflenen Kazanımlar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tr-TR" sz="1400" b="1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Proje Yönetimi Beklentileri</a:t>
            </a:r>
            <a:endParaRPr lang="tr-TR" sz="1400" b="1" kern="1200" dirty="0" smtClean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tr-T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Müşteri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noProof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Müşteri Yapısı 2011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noProof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Müşteri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noProof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Çözüm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noProof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noProof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Müşteri Bileşenleri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tr-TR" sz="14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Kredi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Hedef Yapı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Talep</a:t>
            </a:r>
            <a:r>
              <a:rPr lang="tr-TR" sz="1300" b="1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– Modül İlişkisi</a:t>
            </a:r>
            <a:endParaRPr lang="tr-TR" sz="1300" b="1" kern="1200" dirty="0" smtClean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Yol Haritası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Kazanımlar 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tr-TR" sz="14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Mevduat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Hedef Yapı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Talep</a:t>
            </a:r>
            <a:r>
              <a:rPr lang="tr-TR" sz="1300" b="1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– Modül İlişkisi</a:t>
            </a:r>
            <a:endParaRPr lang="tr-TR" sz="1300" b="1" kern="1200" dirty="0" smtClean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Yol Haritası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13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Kazanımlar 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tr-TR" sz="1400" b="1" kern="120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Ürün Yönetimi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51520" y="22017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600" b="1" kern="1200" baseline="0" dirty="0" smtClean="0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rPr>
              <a:t>Gündem</a:t>
            </a:r>
            <a:endParaRPr lang="tr-TR" sz="3600" b="1" kern="1200" baseline="0" dirty="0">
              <a:solidFill>
                <a:srgbClr val="003399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977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it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67544" y="116632"/>
            <a:ext cx="2748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3600" b="1" kern="1200" baseline="0" dirty="0" smtClean="0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rPr>
              <a:t>Organizasyon</a:t>
            </a:r>
            <a:endParaRPr lang="tr-TR" sz="3600" b="1" kern="1200" baseline="0" dirty="0">
              <a:solidFill>
                <a:srgbClr val="003399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55576" y="836712"/>
            <a:ext cx="470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tr-TR" sz="2400" b="1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Yönlendirme ve Ön Onay Komiteleri</a:t>
            </a:r>
          </a:p>
        </p:txBody>
      </p:sp>
      <p:sp>
        <p:nvSpPr>
          <p:cNvPr id="2" name="Rounded Rectangle 1"/>
          <p:cNvSpPr/>
          <p:nvPr userDrawn="1"/>
        </p:nvSpPr>
        <p:spPr bwMode="auto">
          <a:xfrm>
            <a:off x="323528" y="1484784"/>
            <a:ext cx="4104456" cy="4464496"/>
          </a:xfrm>
          <a:prstGeom prst="roundRect">
            <a:avLst>
              <a:gd name="adj" fmla="val 108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tr-T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Yönlendirme Komitesi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4788024" y="1518636"/>
            <a:ext cx="4104456" cy="4430644"/>
          </a:xfrm>
          <a:prstGeom prst="roundRect">
            <a:avLst>
              <a:gd name="adj" fmla="val 108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tr-T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Ön Onay Komitesi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68312" y="2276474"/>
            <a:ext cx="3815655" cy="26646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32424" y="2276872"/>
            <a:ext cx="3815655" cy="26646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79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67544" y="116632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3600" b="1" kern="1200" baseline="0" dirty="0" smtClean="0">
                <a:solidFill>
                  <a:srgbClr val="003399"/>
                </a:solidFill>
                <a:latin typeface="Calibri" pitchFamily="34" charset="0"/>
                <a:ea typeface="+mj-ea"/>
                <a:cs typeface="+mj-cs"/>
              </a:rPr>
              <a:t>Riskler</a:t>
            </a:r>
            <a:endParaRPr lang="tr-TR" sz="3600" b="1" kern="1200" baseline="0" dirty="0">
              <a:solidFill>
                <a:srgbClr val="003399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75370" y="1484784"/>
            <a:ext cx="7993260" cy="23762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34878" y="4797152"/>
            <a:ext cx="8064251" cy="144016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aseline="0"/>
            </a:lvl1pPr>
            <a:lvl2pPr marL="584200" indent="0">
              <a:buNone/>
              <a:defRPr lang="tr-TR" sz="1200" i="1" kern="1200" baseline="0" smtClean="0">
                <a:solidFill>
                  <a:schemeClr val="tx1"/>
                </a:solidFill>
                <a:effectLst/>
                <a:latin typeface="Arial" pitchFamily="34" charset="0"/>
              </a:defRPr>
            </a:lvl2pPr>
          </a:lstStyle>
          <a:p>
            <a:r>
              <a:rPr lang="tr-TR" dirty="0" smtClean="0"/>
              <a:t>Not: Çağdaştan destek alınacak.</a:t>
            </a:r>
            <a:endParaRPr lang="tr-TR" sz="1200" i="1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tr-TR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56000" y="835200"/>
            <a:ext cx="6913214" cy="474439"/>
          </a:xfrm>
        </p:spPr>
        <p:txBody>
          <a:bodyPr/>
          <a:lstStyle>
            <a:lvl1pPr marL="0" indent="0">
              <a:buNone/>
              <a:defRPr lang="tr-TR" sz="2400" b="1" i="1" kern="1200" dirty="0">
                <a:solidFill>
                  <a:srgbClr val="00B0F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84200" indent="0">
              <a:buNone/>
              <a:defRPr/>
            </a:lvl2pPr>
            <a:lvl3pPr marL="1022350" indent="0">
              <a:buNone/>
              <a:defRPr/>
            </a:lvl3pPr>
            <a:lvl4pPr marL="1492250" indent="0">
              <a:buNone/>
              <a:defRPr/>
            </a:lvl4pPr>
            <a:lvl5pPr marL="1941513" indent="0">
              <a:buNone/>
              <a:defRPr/>
            </a:lvl5pPr>
          </a:lstStyle>
          <a:p>
            <a:pPr lvl="0"/>
            <a:r>
              <a:rPr lang="tr-TR" dirty="0" smtClean="0"/>
              <a:t>Alt Başlık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10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902575" cy="808037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çı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30016" y="3963588"/>
            <a:ext cx="5760169" cy="914400"/>
          </a:xfrm>
        </p:spPr>
        <p:txBody>
          <a:bodyPr/>
          <a:lstStyle>
            <a:lvl1pPr marL="0" indent="0" algn="ctr">
              <a:buNone/>
              <a:defRPr lang="en-US" sz="4000" b="1" kern="1200" dirty="0" smtClean="0">
                <a:solidFill>
                  <a:srgbClr val="000099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tr-TR" dirty="0" smtClean="0"/>
              <a:t>Proje Adı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1797471" y="1196752"/>
            <a:ext cx="5625259" cy="2376264"/>
          </a:xfrm>
        </p:spPr>
        <p:txBody>
          <a:bodyPr/>
          <a:lstStyle>
            <a:lvl1pPr marL="0" indent="0" algn="ctr">
              <a:buNone/>
              <a:defRPr sz="3600" baseline="0"/>
            </a:lvl1pPr>
          </a:lstStyle>
          <a:p>
            <a:r>
              <a:rPr lang="tr-TR" dirty="0" smtClean="0"/>
              <a:t>Proje ile İlgili Bir Resim</a:t>
            </a:r>
            <a:endParaRPr lang="tr-T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701888" y="5454052"/>
            <a:ext cx="3816424" cy="504056"/>
          </a:xfrm>
        </p:spPr>
        <p:txBody>
          <a:bodyPr/>
          <a:lstStyle>
            <a:lvl1pPr marL="0" indent="0" algn="ctr">
              <a:buNone/>
              <a:defRPr lang="en-US" sz="20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84200" indent="0">
              <a:buNone/>
              <a:defRPr/>
            </a:lvl2pPr>
            <a:lvl3pPr marL="1022350" indent="0">
              <a:buNone/>
              <a:defRPr/>
            </a:lvl3pPr>
            <a:lvl4pPr marL="1492250" indent="0">
              <a:buNone/>
              <a:defRPr/>
            </a:lvl4pPr>
            <a:lvl5pPr marL="1941513" indent="0">
              <a:buNone/>
              <a:defRPr/>
            </a:lvl5pPr>
          </a:lstStyle>
          <a:p>
            <a:pPr lvl="0"/>
            <a:r>
              <a:rPr lang="tr-TR" dirty="0" smtClean="0"/>
              <a:t>GG Ay Yıl</a:t>
            </a:r>
            <a:endParaRPr lang="en-US" dirty="0" smtClean="0"/>
          </a:p>
        </p:txBody>
      </p:sp>
      <p:pic>
        <p:nvPicPr>
          <p:cNvPr id="20" name="Picture 19" descr="02v4.jpg"/>
          <p:cNvPicPr>
            <a:picLocks noChangeAspect="1"/>
          </p:cNvPicPr>
          <p:nvPr userDrawn="1"/>
        </p:nvPicPr>
        <p:blipFill>
          <a:blip r:embed="rId2" cstate="print"/>
          <a:srcRect t="84567"/>
          <a:stretch>
            <a:fillRect/>
          </a:stretch>
        </p:blipFill>
        <p:spPr>
          <a:xfrm>
            <a:off x="0" y="6064158"/>
            <a:ext cx="9144000" cy="793842"/>
          </a:xfrm>
          <a:prstGeom prst="rect">
            <a:avLst/>
          </a:prstGeom>
        </p:spPr>
      </p:pic>
      <p:pic>
        <p:nvPicPr>
          <p:cNvPr id="21" name="Picture 13" descr="Softtech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2172" y="125413"/>
            <a:ext cx="1948953" cy="73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Logo_IsBankasi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-88"/>
            <a:ext cx="2167427" cy="86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943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5759" y="1143032"/>
            <a:ext cx="2820697" cy="22859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467544" y="836712"/>
            <a:ext cx="770413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Hedeflenen Kazanımlar</a:t>
            </a:r>
          </a:p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6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Müşteri 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Müşteri Yapısı 2011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Müşteri Bileşenleri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Müşteri 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Çözüm</a:t>
            </a:r>
          </a:p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Kredi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Hedef Yapı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Yol Haritası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Kazanımlar 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Talep – Modül İlişkisi</a:t>
            </a:r>
          </a:p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Mevduat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Hedef Yapı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Beklentiler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Yol Haritası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Kazanımlar </a:t>
            </a:r>
          </a:p>
          <a:p>
            <a:pPr marL="800100" lvl="1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Talep – Modül İlişkisi</a:t>
            </a:r>
            <a:endParaRPr lang="tr-TR" sz="1600" b="1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Kaynak Planları</a:t>
            </a:r>
          </a:p>
          <a:p>
            <a:pPr marL="342900" indent="-342900" algn="l">
              <a:buClr>
                <a:srgbClr val="000000"/>
              </a:buClr>
              <a:buFont typeface="Arial" pitchFamily="34" charset="0"/>
              <a:buChar char="•"/>
            </a:pPr>
            <a:r>
              <a:rPr lang="tr-TR" sz="1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Ürün Yönetimi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115200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tr-TR" sz="3600" b="1" dirty="0" smtClean="0">
                <a:solidFill>
                  <a:srgbClr val="003399"/>
                </a:solidFill>
                <a:latin typeface="Calibri" pitchFamily="34" charset="0"/>
              </a:rPr>
              <a:t>Gündem</a:t>
            </a:r>
            <a:endParaRPr lang="tr-TR" sz="3600" b="1" dirty="0">
              <a:solidFill>
                <a:srgbClr val="00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it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67544" y="116632"/>
            <a:ext cx="2748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000000"/>
              </a:buClr>
            </a:pPr>
            <a:r>
              <a:rPr lang="tr-TR" sz="3600" b="1" dirty="0" smtClean="0">
                <a:solidFill>
                  <a:srgbClr val="003399"/>
                </a:solidFill>
                <a:latin typeface="Calibri" pitchFamily="34" charset="0"/>
              </a:rPr>
              <a:t>Organizasyon</a:t>
            </a:r>
            <a:endParaRPr lang="tr-TR" sz="3600" b="1" dirty="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55576" y="836712"/>
            <a:ext cx="470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tr-TR" sz="2400" b="1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Yönlendirme ve Ön Onay Komiteleri</a:t>
            </a:r>
          </a:p>
        </p:txBody>
      </p:sp>
      <p:sp>
        <p:nvSpPr>
          <p:cNvPr id="2" name="Rounded Rectangle 1"/>
          <p:cNvSpPr/>
          <p:nvPr userDrawn="1"/>
        </p:nvSpPr>
        <p:spPr bwMode="auto">
          <a:xfrm>
            <a:off x="323528" y="1484784"/>
            <a:ext cx="4104456" cy="4464496"/>
          </a:xfrm>
          <a:prstGeom prst="roundRect">
            <a:avLst>
              <a:gd name="adj" fmla="val 108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69900" indent="-469900">
              <a:buClr>
                <a:srgbClr val="000000"/>
              </a:buClr>
            </a:pPr>
            <a:r>
              <a:rPr lang="tr-TR" sz="2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Yönlendirme Komitesi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4788024" y="1518636"/>
            <a:ext cx="4104456" cy="4430644"/>
          </a:xfrm>
          <a:prstGeom prst="roundRect">
            <a:avLst>
              <a:gd name="adj" fmla="val 108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69900" indent="-469900">
              <a:buClr>
                <a:srgbClr val="000000"/>
              </a:buClr>
            </a:pPr>
            <a:r>
              <a:rPr lang="tr-TR" sz="2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Ön Onay Komitesi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68312" y="2276474"/>
            <a:ext cx="3815655" cy="26646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32424" y="2276872"/>
            <a:ext cx="3815655" cy="26646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017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67544" y="116632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000000"/>
              </a:buClr>
            </a:pPr>
            <a:r>
              <a:rPr lang="tr-TR" sz="3600" b="1" dirty="0" smtClean="0">
                <a:solidFill>
                  <a:srgbClr val="003399"/>
                </a:solidFill>
                <a:latin typeface="Calibri" pitchFamily="34" charset="0"/>
              </a:rPr>
              <a:t>Riskler</a:t>
            </a:r>
            <a:endParaRPr lang="tr-TR" sz="3600" b="1" dirty="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75370" y="1484784"/>
            <a:ext cx="7993260" cy="23762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34878" y="4797152"/>
            <a:ext cx="8064251" cy="144016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aseline="0"/>
            </a:lvl1pPr>
            <a:lvl2pPr marL="584200" indent="0">
              <a:buNone/>
              <a:defRPr lang="tr-TR" sz="1200" i="1" kern="1200" baseline="0" smtClean="0">
                <a:solidFill>
                  <a:schemeClr val="tx1"/>
                </a:solidFill>
                <a:effectLst/>
                <a:latin typeface="Arial" pitchFamily="34" charset="0"/>
              </a:defRPr>
            </a:lvl2pPr>
          </a:lstStyle>
          <a:p>
            <a:r>
              <a:rPr lang="tr-TR" dirty="0" smtClean="0"/>
              <a:t>Not: Çağdaştan destek alınacak.</a:t>
            </a:r>
            <a:endParaRPr lang="tr-TR" sz="1200" i="1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tr-TR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56000" y="835200"/>
            <a:ext cx="6913214" cy="474439"/>
          </a:xfrm>
        </p:spPr>
        <p:txBody>
          <a:bodyPr/>
          <a:lstStyle>
            <a:lvl1pPr marL="0" indent="0">
              <a:buNone/>
              <a:defRPr lang="tr-TR" sz="2400" b="1" i="1" kern="1200" dirty="0">
                <a:solidFill>
                  <a:srgbClr val="00B0F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84200" indent="0">
              <a:buNone/>
              <a:defRPr/>
            </a:lvl2pPr>
            <a:lvl3pPr marL="1022350" indent="0">
              <a:buNone/>
              <a:defRPr/>
            </a:lvl3pPr>
            <a:lvl4pPr marL="1492250" indent="0">
              <a:buNone/>
              <a:defRPr/>
            </a:lvl4pPr>
            <a:lvl5pPr marL="1941513" indent="0">
              <a:buNone/>
              <a:defRPr/>
            </a:lvl5pPr>
          </a:lstStyle>
          <a:p>
            <a:pPr lvl="0"/>
            <a:r>
              <a:rPr lang="tr-TR" dirty="0" smtClean="0"/>
              <a:t>Alt Başlık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5921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1.ppt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2.ppt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79025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624"/>
            <a:ext cx="790257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Asıl başlık stili için tıklatın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 smtClean="0">
                <a:latin typeface="Arial Tur"/>
              </a:defRPr>
            </a:lvl1pPr>
          </a:lstStyle>
          <a:p>
            <a:pPr>
              <a:defRPr/>
            </a:pPr>
            <a:r>
              <a:rPr lang="tr-TR" smtClean="0"/>
              <a:t>6 Şubat 2012</a:t>
            </a:r>
            <a:endParaRPr lang="tr-TR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 smtClean="0">
                <a:latin typeface="Arial Tur"/>
              </a:defRPr>
            </a:lvl1pPr>
          </a:lstStyle>
          <a:p>
            <a:pPr>
              <a:defRPr/>
            </a:pPr>
            <a:r>
              <a:rPr lang="tr-TR" smtClean="0"/>
              <a:t>ANKA Yönlendirme Komitesi Toplantısı</a:t>
            </a:r>
            <a:endParaRPr lang="tr-TR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smtClean="0">
                <a:latin typeface="+mn-lt"/>
              </a:defRPr>
            </a:lvl1pPr>
          </a:lstStyle>
          <a:p>
            <a:pPr>
              <a:defRPr/>
            </a:pPr>
            <a:fld id="{081B77F6-0380-4DDD-9F3B-02256131FDB2}" type="slidenum">
              <a:rPr lang="tr-TR"/>
              <a:pPr>
                <a:defRPr/>
              </a:pPr>
              <a:t>‹#›</a:t>
            </a:fld>
            <a:endParaRPr lang="tr-TR">
              <a:latin typeface="Arial Tur"/>
            </a:endParaRPr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graphicFrame>
        <p:nvGraphicFramePr>
          <p:cNvPr id="1026" name="Object 8"/>
          <p:cNvGraphicFramePr>
            <a:graphicFrameLocks/>
          </p:cNvGraphicFramePr>
          <p:nvPr/>
        </p:nvGraphicFramePr>
        <p:xfrm>
          <a:off x="0" y="0"/>
          <a:ext cx="12700" cy="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" r:id="rId8" imgW="12600" imgH="12600" progId="PowerPoint.Show.8">
                  <p:embed/>
                </p:oleObj>
              </mc:Choice>
              <mc:Fallback>
                <p:oleObj r:id="rId8" imgW="12600" imgH="12600" progId="PowerPoint.Show.8">
                  <p:embed/>
                  <p:pic>
                    <p:nvPicPr>
                      <p:cNvPr id="0" name="Picture 12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2857" t="-26285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700" cy="1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66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5" name="Line 9"/>
          <p:cNvSpPr>
            <a:spLocks noChangeShapeType="1"/>
          </p:cNvSpPr>
          <p:nvPr/>
        </p:nvSpPr>
        <p:spPr bwMode="auto">
          <a:xfrm>
            <a:off x="468313" y="836786"/>
            <a:ext cx="8243887" cy="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tr-TR"/>
          </a:p>
        </p:txBody>
      </p:sp>
      <p:pic>
        <p:nvPicPr>
          <p:cNvPr id="12" name="Picture 11" descr="02v4.jpg"/>
          <p:cNvPicPr>
            <a:picLocks noChangeAspect="1"/>
          </p:cNvPicPr>
          <p:nvPr userDrawn="1"/>
        </p:nvPicPr>
        <p:blipFill>
          <a:blip r:embed="rId10" cstate="print"/>
          <a:srcRect t="84567"/>
          <a:stretch>
            <a:fillRect/>
          </a:stretch>
        </p:blipFill>
        <p:spPr>
          <a:xfrm>
            <a:off x="0" y="6064158"/>
            <a:ext cx="9144000" cy="7938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7" r:id="rId3"/>
    <p:sldLayoutId id="2147483720" r:id="rId4"/>
    <p:sldLayoutId id="2147483707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355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334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355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79025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624"/>
            <a:ext cx="790257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Asıl başlık stili için tıklatın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 smtClean="0">
                <a:latin typeface="Arial Tur"/>
              </a:defRPr>
            </a:lvl1pPr>
          </a:lstStyle>
          <a:p>
            <a:pPr>
              <a:defRPr/>
            </a:pPr>
            <a:r>
              <a:rPr lang="tr-TR">
                <a:solidFill>
                  <a:srgbClr val="000000"/>
                </a:solidFill>
              </a:rPr>
              <a:t>6 Şubat 2012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 smtClean="0">
                <a:latin typeface="Arial Tur"/>
              </a:defRPr>
            </a:lvl1pPr>
          </a:lstStyle>
          <a:p>
            <a:pPr>
              <a:defRPr/>
            </a:pPr>
            <a:r>
              <a:rPr lang="tr-TR">
                <a:solidFill>
                  <a:srgbClr val="000000"/>
                </a:solidFill>
              </a:rPr>
              <a:t>ANKA Yönlendirme Komitesi Toplantısı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smtClean="0">
                <a:latin typeface="+mn-lt"/>
              </a:defRPr>
            </a:lvl1pPr>
          </a:lstStyle>
          <a:p>
            <a:pPr>
              <a:defRPr/>
            </a:pPr>
            <a:fld id="{081B77F6-0380-4DDD-9F3B-02256131FDB2}" type="slidenum">
              <a:rPr lang="tr-T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000000"/>
              </a:solidFill>
              <a:latin typeface="Arial Tur"/>
            </a:endParaRPr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defRPr/>
            </a:pPr>
            <a:endParaRPr lang="tr-TR">
              <a:solidFill>
                <a:srgbClr val="000000"/>
              </a:solidFill>
            </a:endParaRPr>
          </a:p>
        </p:txBody>
      </p:sp>
      <p:graphicFrame>
        <p:nvGraphicFramePr>
          <p:cNvPr id="1026" name="Object 8"/>
          <p:cNvGraphicFramePr>
            <a:graphicFrameLocks/>
          </p:cNvGraphicFramePr>
          <p:nvPr/>
        </p:nvGraphicFramePr>
        <p:xfrm>
          <a:off x="0" y="0"/>
          <a:ext cx="12700" cy="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r:id="rId8" imgW="12600" imgH="12600" progId="PowerPoint.Show.8">
                  <p:embed/>
                </p:oleObj>
              </mc:Choice>
              <mc:Fallback>
                <p:oleObj r:id="rId8" imgW="12600" imgH="12600" progId="PowerPoint.Show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2857" t="-26285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700" cy="1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66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5" name="Line 9"/>
          <p:cNvSpPr>
            <a:spLocks noChangeShapeType="1"/>
          </p:cNvSpPr>
          <p:nvPr/>
        </p:nvSpPr>
        <p:spPr bwMode="auto">
          <a:xfrm>
            <a:off x="468313" y="836786"/>
            <a:ext cx="8243887" cy="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Clr>
                <a:srgbClr val="000000"/>
              </a:buClr>
              <a:defRPr/>
            </a:pPr>
            <a:endParaRPr lang="tr-TR">
              <a:solidFill>
                <a:srgbClr val="000000"/>
              </a:solidFill>
            </a:endParaRPr>
          </a:p>
        </p:txBody>
      </p:sp>
      <p:pic>
        <p:nvPicPr>
          <p:cNvPr id="12" name="Picture 11" descr="02v4.jpg"/>
          <p:cNvPicPr>
            <a:picLocks noChangeAspect="1"/>
          </p:cNvPicPr>
          <p:nvPr userDrawn="1"/>
        </p:nvPicPr>
        <p:blipFill>
          <a:blip r:embed="rId10" cstate="print"/>
          <a:srcRect t="84567"/>
          <a:stretch>
            <a:fillRect/>
          </a:stretch>
        </p:blipFill>
        <p:spPr>
          <a:xfrm>
            <a:off x="0" y="6064158"/>
            <a:ext cx="9144000" cy="7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355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334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355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355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google.com.tr/url?sa=i&amp;rct=j&amp;q=&amp;esrc=s&amp;source=images&amp;cd=&amp;cad=rja&amp;uact=8&amp;ved=0ahUKEwjd6_qLiuTQAhUEbBoKHZJYBPoQjRwIBw&amp;url=http://www.graphicsfuel.com/2012/03/folder-icon-psd/&amp;psig=AFQjCNFxbGsMJhRfY5aRfARtGKygfdmtMA&amp;ust=1481268697877328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www.google.com.tr/url?sa=i&amp;rct=j&amp;q=&amp;esrc=s&amp;source=images&amp;cd=&amp;cad=rja&amp;uact=8&amp;ved=0ahUKEwizmLjEiuTQAhXNyRoKHbCxDqgQjRwIBw&amp;url=https://icons8.com/web-app/37632/swift&amp;bvm=bv.140915558,d.d2s&amp;psig=AFQjCNHlF3rRHruULdCLVlZ4HSwdw1DhvA&amp;ust=1481268804502796" TargetMode="External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openxmlformats.org/officeDocument/2006/relationships/hyperlink" Target="http://www.google.com.tr/url?sa=i&amp;rct=j&amp;q=&amp;esrc=s&amp;source=images&amp;cd=&amp;cad=rja&amp;uact=8&amp;ved=0ahUKEwjJirq6jOTQAhVM2BoKHe7ODOYQjRwIBw&amp;url=http://www.keywordhut.com/aWNvbiBwcm9jZXNz/&amp;bvm=bv.140915558,d.d2s&amp;psig=AFQjCNGkt3dbq1mecQMWdAgU1WetQOinfQ&amp;ust=148126924665451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google.com.tr/url?sa=i&amp;rct=j&amp;q=&amp;esrc=s&amp;source=images&amp;cd=&amp;cad=rja&amp;uact=8&amp;ved=0ahUKEwjd6_qLiuTQAhUEbBoKHZJYBPoQjRwIBw&amp;url=http://www.graphicsfuel.com/2012/03/folder-icon-psd/&amp;psig=AFQjCNFxbGsMJhRfY5aRfARtGKygfdmtMA&amp;ust=1481268697877328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hyperlink" Target="https://www.google.com.tr/url?sa=i&amp;rct=j&amp;q=&amp;esrc=s&amp;source=images&amp;cd=&amp;cad=rja&amp;uact=8&amp;ved=0ahUKEwizmLjEiuTQAhXNyRoKHbCxDqgQjRwIBw&amp;url=https://icons8.com/web-app/37632/swift&amp;bvm=bv.140915558,d.d2s&amp;psig=AFQjCNHlF3rRHruULdCLVlZ4HSwdw1DhvA&amp;ust=1481268804502796" TargetMode="External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openxmlformats.org/officeDocument/2006/relationships/hyperlink" Target="http://www.google.com.tr/url?sa=i&amp;rct=j&amp;q=&amp;esrc=s&amp;source=images&amp;cd=&amp;cad=rja&amp;uact=8&amp;ved=0ahUKEwjJirq6jOTQAhVM2BoKHe7ODOYQjRwIBw&amp;url=http://www.keywordhut.com/aWNvbiBwcm9jZXNz/&amp;bvm=bv.140915558,d.d2s&amp;psig=AFQjCNGkt3dbq1mecQMWdAgU1WetQOinfQ&amp;ust=14812692466545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30016" y="2492896"/>
            <a:ext cx="5760169" cy="1872208"/>
          </a:xfrm>
        </p:spPr>
        <p:txBody>
          <a:bodyPr/>
          <a:lstStyle/>
          <a:p>
            <a:r>
              <a:rPr lang="tr-TR" dirty="0" smtClean="0"/>
              <a:t>5116-Akreditifli İthalat Projesi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 smtClean="0"/>
              <a:t>26.12.2017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99"/>
          <p:cNvSpPr txBox="1"/>
          <p:nvPr/>
        </p:nvSpPr>
        <p:spPr>
          <a:xfrm>
            <a:off x="583354" y="2593066"/>
            <a:ext cx="2111253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Risk Girişi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41" name="TextBox 201"/>
          <p:cNvSpPr txBox="1"/>
          <p:nvPr/>
        </p:nvSpPr>
        <p:spPr>
          <a:xfrm>
            <a:off x="244274" y="3613602"/>
            <a:ext cx="2450333" cy="297279"/>
          </a:xfrm>
          <a:prstGeom prst="rect">
            <a:avLst/>
          </a:prstGeom>
          <a:noFill/>
        </p:spPr>
        <p:txBody>
          <a:bodyPr wrap="squar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Komisyon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42" name="Rectangle 202"/>
          <p:cNvSpPr/>
          <p:nvPr/>
        </p:nvSpPr>
        <p:spPr>
          <a:xfrm>
            <a:off x="244292" y="3826499"/>
            <a:ext cx="2450315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Komisyon tahsilatı için MF ekranı kullanılmaktadır.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43" name="TextBox 203"/>
          <p:cNvSpPr txBox="1"/>
          <p:nvPr/>
        </p:nvSpPr>
        <p:spPr>
          <a:xfrm>
            <a:off x="1119013" y="4642695"/>
            <a:ext cx="1575594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>
                <a:solidFill>
                  <a:srgbClr val="000000"/>
                </a:solidFill>
                <a:latin typeface="Arial"/>
                <a:ea typeface="ＭＳ Ｐゴシック"/>
              </a:rPr>
              <a:t>Sinerji - Yazışma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44" name="Rectangle 204"/>
          <p:cNvSpPr/>
          <p:nvPr/>
        </p:nvSpPr>
        <p:spPr>
          <a:xfrm>
            <a:off x="244292" y="4855557"/>
            <a:ext cx="2450315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>
                <a:solidFill>
                  <a:srgbClr val="000000"/>
                </a:solidFill>
                <a:latin typeface="+mn-lt"/>
                <a:ea typeface="ＭＳ Ｐゴシック"/>
              </a:rPr>
              <a:t>Şube ve DİTKOB arasındaki tüm yazışmalar sinerji üzerinden yapılmaktadır.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45" name="TextBox 205"/>
          <p:cNvSpPr txBox="1"/>
          <p:nvPr/>
        </p:nvSpPr>
        <p:spPr>
          <a:xfrm>
            <a:off x="6558313" y="2593067"/>
            <a:ext cx="673424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BOSS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46" name="Rectangle 206"/>
          <p:cNvSpPr/>
          <p:nvPr/>
        </p:nvSpPr>
        <p:spPr>
          <a:xfrm>
            <a:off x="6558315" y="2805964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Vadeli işlemler için vade takibi BOSS uygulamasından yapılmaktadır.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47" name="TextBox 207"/>
          <p:cNvSpPr txBox="1"/>
          <p:nvPr/>
        </p:nvSpPr>
        <p:spPr>
          <a:xfrm>
            <a:off x="6558338" y="3613603"/>
            <a:ext cx="796278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MERVA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48" name="Rectangle 208"/>
          <p:cNvSpPr/>
          <p:nvPr/>
        </p:nvSpPr>
        <p:spPr>
          <a:xfrm>
            <a:off x="6558316" y="3826500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SWIFT yazışmaları sistemle entegre olmayan </a:t>
            </a:r>
            <a:r>
              <a:rPr lang="tr-TR" sz="1100" dirty="0" err="1" smtClean="0">
                <a:solidFill>
                  <a:srgbClr val="000000"/>
                </a:solidFill>
                <a:latin typeface="+mn-lt"/>
                <a:ea typeface="ＭＳ Ｐゴシック"/>
              </a:rPr>
              <a:t>Merva</a:t>
            </a:r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 üzerinden yapılmaktadır.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49" name="TextBox 209"/>
          <p:cNvSpPr txBox="1"/>
          <p:nvPr/>
        </p:nvSpPr>
        <p:spPr>
          <a:xfrm>
            <a:off x="6558314" y="4642696"/>
            <a:ext cx="2172232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Excel – Hesap Makinesi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50" name="Rectangle 210"/>
          <p:cNvSpPr/>
          <p:nvPr/>
        </p:nvSpPr>
        <p:spPr>
          <a:xfrm>
            <a:off x="6558316" y="4855557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İş takibi için </a:t>
            </a:r>
            <a:r>
              <a:rPr lang="tr-TR" sz="1100" dirty="0" err="1" smtClean="0">
                <a:solidFill>
                  <a:srgbClr val="000000"/>
                </a:solidFill>
                <a:latin typeface="+mn-lt"/>
                <a:ea typeface="ＭＳ Ｐゴシック"/>
              </a:rPr>
              <a:t>excel</a:t>
            </a:r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, masraf/komisyon hesaplamaları için hesap makinesi kullanılmaktadır.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51" name="Rectangle 7"/>
          <p:cNvSpPr/>
          <p:nvPr/>
        </p:nvSpPr>
        <p:spPr>
          <a:xfrm>
            <a:off x="2795603" y="2593105"/>
            <a:ext cx="537821" cy="597579"/>
          </a:xfrm>
          <a:prstGeom prst="rect">
            <a:avLst/>
          </a:prstGeom>
          <a:solidFill>
            <a:srgbClr val="DCF2F9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2" name="Rectangle 211"/>
          <p:cNvSpPr/>
          <p:nvPr/>
        </p:nvSpPr>
        <p:spPr>
          <a:xfrm>
            <a:off x="2795603" y="3628447"/>
            <a:ext cx="537821" cy="597579"/>
          </a:xfrm>
          <a:prstGeom prst="rect">
            <a:avLst/>
          </a:prstGeom>
          <a:solidFill>
            <a:srgbClr val="5EC6E3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3" name="Rectangle 212"/>
          <p:cNvSpPr/>
          <p:nvPr/>
        </p:nvSpPr>
        <p:spPr>
          <a:xfrm>
            <a:off x="2757360" y="4637490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54" name="Rectangle 213"/>
          <p:cNvSpPr/>
          <p:nvPr/>
        </p:nvSpPr>
        <p:spPr>
          <a:xfrm>
            <a:off x="5825008" y="2593104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5" name="Rectangle 214"/>
          <p:cNvSpPr/>
          <p:nvPr/>
        </p:nvSpPr>
        <p:spPr>
          <a:xfrm>
            <a:off x="5825008" y="3628446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56" name="Rectangle 215"/>
          <p:cNvSpPr/>
          <p:nvPr/>
        </p:nvSpPr>
        <p:spPr>
          <a:xfrm>
            <a:off x="5825008" y="4637490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57" name="Rectangle 34"/>
          <p:cNvSpPr/>
          <p:nvPr/>
        </p:nvSpPr>
        <p:spPr>
          <a:xfrm>
            <a:off x="107504" y="2827609"/>
            <a:ext cx="2587103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Risk girişi için NM ekranı kullanılmaktadır.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931165" y="3789215"/>
            <a:ext cx="260868" cy="289796"/>
            <a:chOff x="7938" y="-3175"/>
            <a:chExt cx="8029575" cy="8027988"/>
          </a:xfrm>
          <a:solidFill>
            <a:srgbClr val="FFFFFF"/>
          </a:solidFill>
        </p:grpSpPr>
        <p:sp>
          <p:nvSpPr>
            <p:cNvPr id="64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65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40152" y="2708920"/>
            <a:ext cx="392226" cy="406750"/>
            <a:chOff x="3175" y="0"/>
            <a:chExt cx="9269413" cy="7539038"/>
          </a:xfrm>
          <a:solidFill>
            <a:srgbClr val="FFFFFF"/>
          </a:solidFill>
        </p:grpSpPr>
        <p:sp>
          <p:nvSpPr>
            <p:cNvPr id="67" name="Freeform 28"/>
            <p:cNvSpPr>
              <a:spLocks noEditPoints="1"/>
            </p:cNvSpPr>
            <p:nvPr/>
          </p:nvSpPr>
          <p:spPr bwMode="auto">
            <a:xfrm>
              <a:off x="3175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251 h 2007"/>
                <a:gd name="T4" fmla="*/ 118 w 2469"/>
                <a:gd name="T5" fmla="*/ 251 h 2007"/>
                <a:gd name="T6" fmla="*/ 118 w 2469"/>
                <a:gd name="T7" fmla="*/ 1489 h 2007"/>
                <a:gd name="T8" fmla="*/ 1168 w 2469"/>
                <a:gd name="T9" fmla="*/ 1489 h 2007"/>
                <a:gd name="T10" fmla="*/ 1168 w 2469"/>
                <a:gd name="T11" fmla="*/ 1818 h 2007"/>
                <a:gd name="T12" fmla="*/ 855 w 2469"/>
                <a:gd name="T13" fmla="*/ 1818 h 2007"/>
                <a:gd name="T14" fmla="*/ 732 w 2469"/>
                <a:gd name="T15" fmla="*/ 1923 h 2007"/>
                <a:gd name="T16" fmla="*/ 732 w 2469"/>
                <a:gd name="T17" fmla="*/ 2007 h 2007"/>
                <a:gd name="T18" fmla="*/ 1738 w 2469"/>
                <a:gd name="T19" fmla="*/ 2007 h 2007"/>
                <a:gd name="T20" fmla="*/ 1738 w 2469"/>
                <a:gd name="T21" fmla="*/ 1923 h 2007"/>
                <a:gd name="T22" fmla="*/ 1614 w 2469"/>
                <a:gd name="T23" fmla="*/ 1818 h 2007"/>
                <a:gd name="T24" fmla="*/ 1302 w 2469"/>
                <a:gd name="T25" fmla="*/ 1818 h 2007"/>
                <a:gd name="T26" fmla="*/ 1302 w 2469"/>
                <a:gd name="T27" fmla="*/ 1489 h 2007"/>
                <a:gd name="T28" fmla="*/ 2351 w 2469"/>
                <a:gd name="T29" fmla="*/ 1489 h 2007"/>
                <a:gd name="T30" fmla="*/ 2351 w 2469"/>
                <a:gd name="T31" fmla="*/ 251 h 2007"/>
                <a:gd name="T32" fmla="*/ 2469 w 2469"/>
                <a:gd name="T33" fmla="*/ 251 h 2007"/>
                <a:gd name="T34" fmla="*/ 2469 w 2469"/>
                <a:gd name="T35" fmla="*/ 0 h 2007"/>
                <a:gd name="T36" fmla="*/ 0 w 2469"/>
                <a:gd name="T37" fmla="*/ 0 h 2007"/>
                <a:gd name="T38" fmla="*/ 2217 w 2469"/>
                <a:gd name="T39" fmla="*/ 1355 h 2007"/>
                <a:gd name="T40" fmla="*/ 253 w 2469"/>
                <a:gd name="T41" fmla="*/ 1355 h 2007"/>
                <a:gd name="T42" fmla="*/ 253 w 2469"/>
                <a:gd name="T43" fmla="*/ 257 h 2007"/>
                <a:gd name="T44" fmla="*/ 2217 w 2469"/>
                <a:gd name="T45" fmla="*/ 257 h 2007"/>
                <a:gd name="T46" fmla="*/ 2217 w 2469"/>
                <a:gd name="T47" fmla="*/ 1355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68" name="Freeform 29"/>
            <p:cNvSpPr>
              <a:spLocks noEditPoints="1"/>
            </p:cNvSpPr>
            <p:nvPr/>
          </p:nvSpPr>
          <p:spPr bwMode="auto">
            <a:xfrm>
              <a:off x="1466850" y="1352550"/>
              <a:ext cx="6345238" cy="3349625"/>
            </a:xfrm>
            <a:custGeom>
              <a:avLst/>
              <a:gdLst>
                <a:gd name="T0" fmla="*/ 113 w 1690"/>
                <a:gd name="T1" fmla="*/ 892 h 892"/>
                <a:gd name="T2" fmla="*/ 227 w 1690"/>
                <a:gd name="T3" fmla="*/ 778 h 892"/>
                <a:gd name="T4" fmla="*/ 218 w 1690"/>
                <a:gd name="T5" fmla="*/ 735 h 892"/>
                <a:gd name="T6" fmla="*/ 472 w 1690"/>
                <a:gd name="T7" fmla="*/ 530 h 892"/>
                <a:gd name="T8" fmla="*/ 549 w 1690"/>
                <a:gd name="T9" fmla="*/ 560 h 892"/>
                <a:gd name="T10" fmla="*/ 646 w 1690"/>
                <a:gd name="T11" fmla="*/ 507 h 892"/>
                <a:gd name="T12" fmla="*/ 897 w 1690"/>
                <a:gd name="T13" fmla="*/ 637 h 892"/>
                <a:gd name="T14" fmla="*/ 895 w 1690"/>
                <a:gd name="T15" fmla="*/ 659 h 892"/>
                <a:gd name="T16" fmla="*/ 1008 w 1690"/>
                <a:gd name="T17" fmla="*/ 773 h 892"/>
                <a:gd name="T18" fmla="*/ 1122 w 1690"/>
                <a:gd name="T19" fmla="*/ 659 h 892"/>
                <a:gd name="T20" fmla="*/ 1109 w 1690"/>
                <a:gd name="T21" fmla="*/ 607 h 892"/>
                <a:gd name="T22" fmla="*/ 1520 w 1690"/>
                <a:gd name="T23" fmla="*/ 213 h 892"/>
                <a:gd name="T24" fmla="*/ 1576 w 1690"/>
                <a:gd name="T25" fmla="*/ 228 h 892"/>
                <a:gd name="T26" fmla="*/ 1690 w 1690"/>
                <a:gd name="T27" fmla="*/ 114 h 892"/>
                <a:gd name="T28" fmla="*/ 1576 w 1690"/>
                <a:gd name="T29" fmla="*/ 0 h 892"/>
                <a:gd name="T30" fmla="*/ 1463 w 1690"/>
                <a:gd name="T31" fmla="*/ 114 h 892"/>
                <a:gd name="T32" fmla="*/ 1475 w 1690"/>
                <a:gd name="T33" fmla="*/ 167 h 892"/>
                <a:gd name="T34" fmla="*/ 1065 w 1690"/>
                <a:gd name="T35" fmla="*/ 561 h 892"/>
                <a:gd name="T36" fmla="*/ 1008 w 1690"/>
                <a:gd name="T37" fmla="*/ 546 h 892"/>
                <a:gd name="T38" fmla="*/ 926 w 1690"/>
                <a:gd name="T39" fmla="*/ 581 h 892"/>
                <a:gd name="T40" fmla="*/ 663 w 1690"/>
                <a:gd name="T41" fmla="*/ 444 h 892"/>
                <a:gd name="T42" fmla="*/ 549 w 1690"/>
                <a:gd name="T43" fmla="*/ 333 h 892"/>
                <a:gd name="T44" fmla="*/ 436 w 1690"/>
                <a:gd name="T45" fmla="*/ 446 h 892"/>
                <a:gd name="T46" fmla="*/ 439 w 1690"/>
                <a:gd name="T47" fmla="*/ 474 h 892"/>
                <a:gd name="T48" fmla="*/ 178 w 1690"/>
                <a:gd name="T49" fmla="*/ 685 h 892"/>
                <a:gd name="T50" fmla="*/ 113 w 1690"/>
                <a:gd name="T51" fmla="*/ 665 h 892"/>
                <a:gd name="T52" fmla="*/ 0 w 1690"/>
                <a:gd name="T53" fmla="*/ 778 h 892"/>
                <a:gd name="T54" fmla="*/ 113 w 1690"/>
                <a:gd name="T55" fmla="*/ 892 h 892"/>
                <a:gd name="T56" fmla="*/ 1576 w 1690"/>
                <a:gd name="T57" fmla="*/ 64 h 892"/>
                <a:gd name="T58" fmla="*/ 1626 w 1690"/>
                <a:gd name="T59" fmla="*/ 114 h 892"/>
                <a:gd name="T60" fmla="*/ 1576 w 1690"/>
                <a:gd name="T61" fmla="*/ 164 h 892"/>
                <a:gd name="T62" fmla="*/ 1526 w 1690"/>
                <a:gd name="T63" fmla="*/ 114 h 892"/>
                <a:gd name="T64" fmla="*/ 1576 w 1690"/>
                <a:gd name="T65" fmla="*/ 64 h 892"/>
                <a:gd name="T66" fmla="*/ 1008 w 1690"/>
                <a:gd name="T67" fmla="*/ 609 h 892"/>
                <a:gd name="T68" fmla="*/ 1058 w 1690"/>
                <a:gd name="T69" fmla="*/ 659 h 892"/>
                <a:gd name="T70" fmla="*/ 1008 w 1690"/>
                <a:gd name="T71" fmla="*/ 709 h 892"/>
                <a:gd name="T72" fmla="*/ 958 w 1690"/>
                <a:gd name="T73" fmla="*/ 659 h 892"/>
                <a:gd name="T74" fmla="*/ 1008 w 1690"/>
                <a:gd name="T75" fmla="*/ 609 h 892"/>
                <a:gd name="T76" fmla="*/ 549 w 1690"/>
                <a:gd name="T77" fmla="*/ 396 h 892"/>
                <a:gd name="T78" fmla="*/ 599 w 1690"/>
                <a:gd name="T79" fmla="*/ 446 h 892"/>
                <a:gd name="T80" fmla="*/ 549 w 1690"/>
                <a:gd name="T81" fmla="*/ 496 h 892"/>
                <a:gd name="T82" fmla="*/ 500 w 1690"/>
                <a:gd name="T83" fmla="*/ 446 h 892"/>
                <a:gd name="T84" fmla="*/ 549 w 1690"/>
                <a:gd name="T85" fmla="*/ 396 h 892"/>
                <a:gd name="T86" fmla="*/ 113 w 1690"/>
                <a:gd name="T87" fmla="*/ 728 h 892"/>
                <a:gd name="T88" fmla="*/ 163 w 1690"/>
                <a:gd name="T89" fmla="*/ 778 h 892"/>
                <a:gd name="T90" fmla="*/ 113 w 1690"/>
                <a:gd name="T91" fmla="*/ 828 h 892"/>
                <a:gd name="T92" fmla="*/ 63 w 1690"/>
                <a:gd name="T93" fmla="*/ 778 h 892"/>
                <a:gd name="T94" fmla="*/ 113 w 1690"/>
                <a:gd name="T95" fmla="*/ 72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15876" y="2706686"/>
            <a:ext cx="314192" cy="349103"/>
            <a:chOff x="998489" y="706129"/>
            <a:chExt cx="256404" cy="256404"/>
          </a:xfrm>
          <a:solidFill>
            <a:srgbClr val="FFFFFF"/>
          </a:solidFill>
        </p:grpSpPr>
        <p:sp>
          <p:nvSpPr>
            <p:cNvPr id="70" name="Freeform 84"/>
            <p:cNvSpPr>
              <a:spLocks noEditPoints="1"/>
            </p:cNvSpPr>
            <p:nvPr/>
          </p:nvSpPr>
          <p:spPr bwMode="auto">
            <a:xfrm>
              <a:off x="998489" y="706129"/>
              <a:ext cx="256404" cy="256404"/>
            </a:xfrm>
            <a:custGeom>
              <a:avLst/>
              <a:gdLst>
                <a:gd name="T0" fmla="*/ 200 w 234"/>
                <a:gd name="T1" fmla="*/ 88 h 234"/>
                <a:gd name="T2" fmla="*/ 209 w 234"/>
                <a:gd name="T3" fmla="*/ 60 h 234"/>
                <a:gd name="T4" fmla="*/ 193 w 234"/>
                <a:gd name="T5" fmla="*/ 27 h 234"/>
                <a:gd name="T6" fmla="*/ 174 w 234"/>
                <a:gd name="T7" fmla="*/ 25 h 234"/>
                <a:gd name="T8" fmla="*/ 146 w 234"/>
                <a:gd name="T9" fmla="*/ 34 h 234"/>
                <a:gd name="T10" fmla="*/ 127 w 234"/>
                <a:gd name="T11" fmla="*/ 0 h 234"/>
                <a:gd name="T12" fmla="*/ 93 w 234"/>
                <a:gd name="T13" fmla="*/ 12 h 234"/>
                <a:gd name="T14" fmla="*/ 79 w 234"/>
                <a:gd name="T15" fmla="*/ 38 h 234"/>
                <a:gd name="T16" fmla="*/ 52 w 234"/>
                <a:gd name="T17" fmla="*/ 23 h 234"/>
                <a:gd name="T18" fmla="*/ 28 w 234"/>
                <a:gd name="T19" fmla="*/ 41 h 234"/>
                <a:gd name="T20" fmla="*/ 38 w 234"/>
                <a:gd name="T21" fmla="*/ 79 h 234"/>
                <a:gd name="T22" fmla="*/ 12 w 234"/>
                <a:gd name="T23" fmla="*/ 93 h 234"/>
                <a:gd name="T24" fmla="*/ 0 w 234"/>
                <a:gd name="T25" fmla="*/ 127 h 234"/>
                <a:gd name="T26" fmla="*/ 35 w 234"/>
                <a:gd name="T27" fmla="*/ 146 h 234"/>
                <a:gd name="T28" fmla="*/ 26 w 234"/>
                <a:gd name="T29" fmla="*/ 174 h 234"/>
                <a:gd name="T30" fmla="*/ 42 w 234"/>
                <a:gd name="T31" fmla="*/ 207 h 234"/>
                <a:gd name="T32" fmla="*/ 60 w 234"/>
                <a:gd name="T33" fmla="*/ 208 h 234"/>
                <a:gd name="T34" fmla="*/ 89 w 234"/>
                <a:gd name="T35" fmla="*/ 200 h 234"/>
                <a:gd name="T36" fmla="*/ 107 w 234"/>
                <a:gd name="T37" fmla="*/ 234 h 234"/>
                <a:gd name="T38" fmla="*/ 142 w 234"/>
                <a:gd name="T39" fmla="*/ 222 h 234"/>
                <a:gd name="T40" fmla="*/ 155 w 234"/>
                <a:gd name="T41" fmla="*/ 196 h 234"/>
                <a:gd name="T42" fmla="*/ 183 w 234"/>
                <a:gd name="T43" fmla="*/ 211 h 234"/>
                <a:gd name="T44" fmla="*/ 207 w 234"/>
                <a:gd name="T45" fmla="*/ 192 h 234"/>
                <a:gd name="T46" fmla="*/ 196 w 234"/>
                <a:gd name="T47" fmla="*/ 155 h 234"/>
                <a:gd name="T48" fmla="*/ 222 w 234"/>
                <a:gd name="T49" fmla="*/ 141 h 234"/>
                <a:gd name="T50" fmla="*/ 234 w 234"/>
                <a:gd name="T51" fmla="*/ 107 h 234"/>
                <a:gd name="T52" fmla="*/ 197 w 234"/>
                <a:gd name="T53" fmla="*/ 131 h 234"/>
                <a:gd name="T54" fmla="*/ 183 w 234"/>
                <a:gd name="T55" fmla="*/ 149 h 234"/>
                <a:gd name="T56" fmla="*/ 197 w 234"/>
                <a:gd name="T57" fmla="*/ 182 h 234"/>
                <a:gd name="T58" fmla="*/ 164 w 234"/>
                <a:gd name="T59" fmla="*/ 184 h 234"/>
                <a:gd name="T60" fmla="*/ 149 w 234"/>
                <a:gd name="T61" fmla="*/ 183 h 234"/>
                <a:gd name="T62" fmla="*/ 132 w 234"/>
                <a:gd name="T63" fmla="*/ 197 h 234"/>
                <a:gd name="T64" fmla="*/ 107 w 234"/>
                <a:gd name="T65" fmla="*/ 219 h 234"/>
                <a:gd name="T66" fmla="*/ 93 w 234"/>
                <a:gd name="T67" fmla="*/ 186 h 234"/>
                <a:gd name="T68" fmla="*/ 79 w 234"/>
                <a:gd name="T69" fmla="*/ 181 h 234"/>
                <a:gd name="T70" fmla="*/ 52 w 234"/>
                <a:gd name="T71" fmla="*/ 196 h 234"/>
                <a:gd name="T72" fmla="*/ 51 w 234"/>
                <a:gd name="T73" fmla="*/ 163 h 234"/>
                <a:gd name="T74" fmla="*/ 48 w 234"/>
                <a:gd name="T75" fmla="*/ 141 h 234"/>
                <a:gd name="T76" fmla="*/ 15 w 234"/>
                <a:gd name="T77" fmla="*/ 127 h 234"/>
                <a:gd name="T78" fmla="*/ 37 w 234"/>
                <a:gd name="T79" fmla="*/ 102 h 234"/>
                <a:gd name="T80" fmla="*/ 52 w 234"/>
                <a:gd name="T81" fmla="*/ 85 h 234"/>
                <a:gd name="T82" fmla="*/ 38 w 234"/>
                <a:gd name="T83" fmla="*/ 52 h 234"/>
                <a:gd name="T84" fmla="*/ 71 w 234"/>
                <a:gd name="T85" fmla="*/ 50 h 234"/>
                <a:gd name="T86" fmla="*/ 85 w 234"/>
                <a:gd name="T87" fmla="*/ 51 h 234"/>
                <a:gd name="T88" fmla="*/ 103 w 234"/>
                <a:gd name="T89" fmla="*/ 37 h 234"/>
                <a:gd name="T90" fmla="*/ 127 w 234"/>
                <a:gd name="T91" fmla="*/ 15 h 234"/>
                <a:gd name="T92" fmla="*/ 141 w 234"/>
                <a:gd name="T93" fmla="*/ 48 h 234"/>
                <a:gd name="T94" fmla="*/ 155 w 234"/>
                <a:gd name="T95" fmla="*/ 53 h 234"/>
                <a:gd name="T96" fmla="*/ 183 w 234"/>
                <a:gd name="T97" fmla="*/ 38 h 234"/>
                <a:gd name="T98" fmla="*/ 184 w 234"/>
                <a:gd name="T99" fmla="*/ 71 h 234"/>
                <a:gd name="T100" fmla="*/ 186 w 234"/>
                <a:gd name="T101" fmla="*/ 93 h 234"/>
                <a:gd name="T102" fmla="*/ 220 w 234"/>
                <a:gd name="T103" fmla="*/ 107 h 234"/>
                <a:gd name="T104" fmla="*/ 197 w 234"/>
                <a:gd name="T105" fmla="*/ 1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234">
                  <a:moveTo>
                    <a:pt x="222" y="93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8" y="82"/>
                    <a:pt x="196" y="79"/>
                  </a:cubicBezTo>
                  <a:cubicBezTo>
                    <a:pt x="209" y="60"/>
                    <a:pt x="209" y="60"/>
                    <a:pt x="209" y="60"/>
                  </a:cubicBezTo>
                  <a:cubicBezTo>
                    <a:pt x="213" y="54"/>
                    <a:pt x="212" y="46"/>
                    <a:pt x="207" y="41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0" y="24"/>
                    <a:pt x="186" y="23"/>
                    <a:pt x="183" y="23"/>
                  </a:cubicBezTo>
                  <a:cubicBezTo>
                    <a:pt x="180" y="23"/>
                    <a:pt x="177" y="24"/>
                    <a:pt x="174" y="25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2" y="37"/>
                    <a:pt x="149" y="35"/>
                    <a:pt x="146" y="34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0" y="5"/>
                    <a:pt x="134" y="0"/>
                    <a:pt x="1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0" y="0"/>
                    <a:pt x="94" y="5"/>
                    <a:pt x="93" y="12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5" y="35"/>
                    <a:pt x="82" y="37"/>
                    <a:pt x="79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8" y="24"/>
                    <a:pt x="55" y="23"/>
                    <a:pt x="52" y="23"/>
                  </a:cubicBezTo>
                  <a:cubicBezTo>
                    <a:pt x="48" y="23"/>
                    <a:pt x="45" y="24"/>
                    <a:pt x="42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3" y="46"/>
                    <a:pt x="22" y="54"/>
                    <a:pt x="26" y="60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2"/>
                    <a:pt x="36" y="85"/>
                    <a:pt x="35" y="88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4"/>
                    <a:pt x="0" y="100"/>
                    <a:pt x="0" y="1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4"/>
                    <a:pt x="5" y="140"/>
                    <a:pt x="12" y="141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6" y="149"/>
                    <a:pt x="37" y="152"/>
                    <a:pt x="38" y="15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2" y="180"/>
                    <a:pt x="23" y="188"/>
                    <a:pt x="28" y="192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5" y="209"/>
                    <a:pt x="48" y="211"/>
                    <a:pt x="52" y="211"/>
                  </a:cubicBezTo>
                  <a:cubicBezTo>
                    <a:pt x="55" y="211"/>
                    <a:pt x="58" y="210"/>
                    <a:pt x="60" y="208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82" y="197"/>
                    <a:pt x="85" y="198"/>
                    <a:pt x="89" y="200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4" y="229"/>
                    <a:pt x="100" y="234"/>
                    <a:pt x="107" y="234"/>
                  </a:cubicBezTo>
                  <a:cubicBezTo>
                    <a:pt x="127" y="234"/>
                    <a:pt x="127" y="234"/>
                    <a:pt x="127" y="234"/>
                  </a:cubicBezTo>
                  <a:cubicBezTo>
                    <a:pt x="134" y="234"/>
                    <a:pt x="140" y="229"/>
                    <a:pt x="142" y="222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49" y="198"/>
                    <a:pt x="152" y="197"/>
                    <a:pt x="155" y="196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7" y="210"/>
                    <a:pt x="180" y="211"/>
                    <a:pt x="183" y="211"/>
                  </a:cubicBezTo>
                  <a:cubicBezTo>
                    <a:pt x="186" y="211"/>
                    <a:pt x="190" y="209"/>
                    <a:pt x="193" y="207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12" y="188"/>
                    <a:pt x="213" y="180"/>
                    <a:pt x="209" y="174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198" y="152"/>
                    <a:pt x="199" y="149"/>
                    <a:pt x="200" y="146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9" y="140"/>
                    <a:pt x="234" y="134"/>
                    <a:pt x="234" y="127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4" y="100"/>
                    <a:pt x="229" y="94"/>
                    <a:pt x="222" y="93"/>
                  </a:cubicBezTo>
                  <a:close/>
                  <a:moveTo>
                    <a:pt x="197" y="131"/>
                  </a:moveTo>
                  <a:cubicBezTo>
                    <a:pt x="192" y="132"/>
                    <a:pt x="188" y="136"/>
                    <a:pt x="186" y="141"/>
                  </a:cubicBezTo>
                  <a:cubicBezTo>
                    <a:pt x="185" y="143"/>
                    <a:pt x="184" y="146"/>
                    <a:pt x="183" y="149"/>
                  </a:cubicBezTo>
                  <a:cubicBezTo>
                    <a:pt x="181" y="153"/>
                    <a:pt x="181" y="159"/>
                    <a:pt x="184" y="16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61" y="182"/>
                    <a:pt x="158" y="181"/>
                    <a:pt x="155" y="181"/>
                  </a:cubicBezTo>
                  <a:cubicBezTo>
                    <a:pt x="153" y="181"/>
                    <a:pt x="151" y="182"/>
                    <a:pt x="149" y="183"/>
                  </a:cubicBezTo>
                  <a:cubicBezTo>
                    <a:pt x="147" y="184"/>
                    <a:pt x="144" y="185"/>
                    <a:pt x="141" y="186"/>
                  </a:cubicBezTo>
                  <a:cubicBezTo>
                    <a:pt x="136" y="187"/>
                    <a:pt x="133" y="192"/>
                    <a:pt x="132" y="197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2" y="192"/>
                    <a:pt x="98" y="187"/>
                    <a:pt x="93" y="186"/>
                  </a:cubicBezTo>
                  <a:cubicBezTo>
                    <a:pt x="91" y="185"/>
                    <a:pt x="88" y="184"/>
                    <a:pt x="85" y="183"/>
                  </a:cubicBezTo>
                  <a:cubicBezTo>
                    <a:pt x="83" y="182"/>
                    <a:pt x="81" y="181"/>
                    <a:pt x="79" y="181"/>
                  </a:cubicBezTo>
                  <a:cubicBezTo>
                    <a:pt x="76" y="181"/>
                    <a:pt x="73" y="182"/>
                    <a:pt x="71" y="18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4" y="159"/>
                    <a:pt x="54" y="153"/>
                    <a:pt x="52" y="149"/>
                  </a:cubicBezTo>
                  <a:cubicBezTo>
                    <a:pt x="50" y="146"/>
                    <a:pt x="49" y="144"/>
                    <a:pt x="48" y="141"/>
                  </a:cubicBezTo>
                  <a:cubicBezTo>
                    <a:pt x="47" y="136"/>
                    <a:pt x="43" y="132"/>
                    <a:pt x="37" y="1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3" y="101"/>
                    <a:pt x="47" y="98"/>
                    <a:pt x="48" y="93"/>
                  </a:cubicBezTo>
                  <a:cubicBezTo>
                    <a:pt x="49" y="90"/>
                    <a:pt x="50" y="88"/>
                    <a:pt x="52" y="85"/>
                  </a:cubicBezTo>
                  <a:cubicBezTo>
                    <a:pt x="54" y="80"/>
                    <a:pt x="54" y="75"/>
                    <a:pt x="51" y="7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2"/>
                    <a:pt x="76" y="53"/>
                    <a:pt x="79" y="53"/>
                  </a:cubicBezTo>
                  <a:cubicBezTo>
                    <a:pt x="81" y="53"/>
                    <a:pt x="83" y="52"/>
                    <a:pt x="85" y="51"/>
                  </a:cubicBezTo>
                  <a:cubicBezTo>
                    <a:pt x="88" y="50"/>
                    <a:pt x="91" y="49"/>
                    <a:pt x="93" y="48"/>
                  </a:cubicBezTo>
                  <a:cubicBezTo>
                    <a:pt x="98" y="46"/>
                    <a:pt x="102" y="42"/>
                    <a:pt x="103" y="37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3" y="42"/>
                    <a:pt x="136" y="46"/>
                    <a:pt x="141" y="48"/>
                  </a:cubicBezTo>
                  <a:cubicBezTo>
                    <a:pt x="144" y="49"/>
                    <a:pt x="147" y="50"/>
                    <a:pt x="149" y="51"/>
                  </a:cubicBezTo>
                  <a:cubicBezTo>
                    <a:pt x="151" y="52"/>
                    <a:pt x="153" y="53"/>
                    <a:pt x="155" y="53"/>
                  </a:cubicBezTo>
                  <a:cubicBezTo>
                    <a:pt x="158" y="53"/>
                    <a:pt x="161" y="52"/>
                    <a:pt x="164" y="50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1" y="75"/>
                    <a:pt x="181" y="80"/>
                    <a:pt x="183" y="85"/>
                  </a:cubicBezTo>
                  <a:cubicBezTo>
                    <a:pt x="184" y="88"/>
                    <a:pt x="185" y="90"/>
                    <a:pt x="186" y="93"/>
                  </a:cubicBezTo>
                  <a:cubicBezTo>
                    <a:pt x="188" y="98"/>
                    <a:pt x="192" y="101"/>
                    <a:pt x="197" y="102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27"/>
                    <a:pt x="220" y="127"/>
                    <a:pt x="220" y="127"/>
                  </a:cubicBezTo>
                  <a:lnTo>
                    <a:pt x="19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71" name="Freeform 85"/>
            <p:cNvSpPr>
              <a:spLocks noEditPoints="1"/>
            </p:cNvSpPr>
            <p:nvPr/>
          </p:nvSpPr>
          <p:spPr bwMode="auto">
            <a:xfrm>
              <a:off x="1070689" y="778792"/>
              <a:ext cx="112003" cy="111540"/>
            </a:xfrm>
            <a:custGeom>
              <a:avLst/>
              <a:gdLst>
                <a:gd name="T0" fmla="*/ 51 w 102"/>
                <a:gd name="T1" fmla="*/ 0 h 102"/>
                <a:gd name="T2" fmla="*/ 0 w 102"/>
                <a:gd name="T3" fmla="*/ 51 h 102"/>
                <a:gd name="T4" fmla="*/ 51 w 102"/>
                <a:gd name="T5" fmla="*/ 102 h 102"/>
                <a:gd name="T6" fmla="*/ 102 w 102"/>
                <a:gd name="T7" fmla="*/ 51 h 102"/>
                <a:gd name="T8" fmla="*/ 51 w 102"/>
                <a:gd name="T9" fmla="*/ 0 h 102"/>
                <a:gd name="T10" fmla="*/ 51 w 102"/>
                <a:gd name="T11" fmla="*/ 96 h 102"/>
                <a:gd name="T12" fmla="*/ 7 w 102"/>
                <a:gd name="T13" fmla="*/ 51 h 102"/>
                <a:gd name="T14" fmla="*/ 51 w 102"/>
                <a:gd name="T15" fmla="*/ 6 h 102"/>
                <a:gd name="T16" fmla="*/ 96 w 102"/>
                <a:gd name="T17" fmla="*/ 51 h 102"/>
                <a:gd name="T18" fmla="*/ 51 w 102"/>
                <a:gd name="T1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2" y="79"/>
                    <a:pt x="102" y="51"/>
                  </a:cubicBezTo>
                  <a:cubicBezTo>
                    <a:pt x="102" y="23"/>
                    <a:pt x="80" y="0"/>
                    <a:pt x="51" y="0"/>
                  </a:cubicBezTo>
                  <a:close/>
                  <a:moveTo>
                    <a:pt x="51" y="96"/>
                  </a:moveTo>
                  <a:cubicBezTo>
                    <a:pt x="27" y="96"/>
                    <a:pt x="7" y="76"/>
                    <a:pt x="7" y="51"/>
                  </a:cubicBezTo>
                  <a:cubicBezTo>
                    <a:pt x="7" y="26"/>
                    <a:pt x="27" y="6"/>
                    <a:pt x="51" y="6"/>
                  </a:cubicBezTo>
                  <a:cubicBezTo>
                    <a:pt x="76" y="6"/>
                    <a:pt x="96" y="26"/>
                    <a:pt x="96" y="51"/>
                  </a:cubicBezTo>
                  <a:cubicBezTo>
                    <a:pt x="96" y="76"/>
                    <a:pt x="76" y="96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72" name="Freeform 86"/>
            <p:cNvSpPr>
              <a:spLocks noEditPoints="1"/>
            </p:cNvSpPr>
            <p:nvPr/>
          </p:nvSpPr>
          <p:spPr bwMode="auto">
            <a:xfrm>
              <a:off x="1094756" y="802859"/>
              <a:ext cx="64795" cy="63407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29 w 59"/>
                <a:gd name="T11" fmla="*/ 51 h 58"/>
                <a:gd name="T12" fmla="*/ 7 w 59"/>
                <a:gd name="T13" fmla="*/ 29 h 58"/>
                <a:gd name="T14" fmla="*/ 29 w 59"/>
                <a:gd name="T15" fmla="*/ 7 h 58"/>
                <a:gd name="T16" fmla="*/ 51 w 59"/>
                <a:gd name="T17" fmla="*/ 29 h 58"/>
                <a:gd name="T18" fmla="*/ 29 w 59"/>
                <a:gd name="T1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sp>
        <p:nvSpPr>
          <p:cNvPr id="75" name="Metin kutusu 7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 smtClean="0">
                <a:solidFill>
                  <a:schemeClr val="bg1"/>
                </a:solidFill>
              </a:rPr>
              <a:t>Mevcut Durum</a:t>
            </a:r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39" name="TextBox 199"/>
          <p:cNvSpPr txBox="1"/>
          <p:nvPr/>
        </p:nvSpPr>
        <p:spPr>
          <a:xfrm>
            <a:off x="312702" y="1607314"/>
            <a:ext cx="2381905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Dosya Açılışı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76" name="TextBox 205"/>
          <p:cNvSpPr txBox="1"/>
          <p:nvPr/>
        </p:nvSpPr>
        <p:spPr>
          <a:xfrm>
            <a:off x="6558313" y="1607315"/>
            <a:ext cx="1240887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Sinerji - DYS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77" name="Rectangle 206"/>
          <p:cNvSpPr/>
          <p:nvPr/>
        </p:nvSpPr>
        <p:spPr>
          <a:xfrm>
            <a:off x="6558314" y="1820212"/>
            <a:ext cx="2406173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lvl="0" algn="just"/>
            <a:r>
              <a:rPr lang="tr-TR" sz="1100" dirty="0">
                <a:solidFill>
                  <a:srgbClr val="000000"/>
                </a:solidFill>
                <a:latin typeface="+mn-lt"/>
                <a:ea typeface="ＭＳ Ｐゴシック"/>
              </a:rPr>
              <a:t>İşlemlere ilişkin dokümanlar </a:t>
            </a:r>
            <a:r>
              <a:rPr lang="tr-TR" sz="1100" dirty="0" err="1">
                <a:solidFill>
                  <a:srgbClr val="000000"/>
                </a:solidFill>
                <a:latin typeface="+mn-lt"/>
                <a:ea typeface="ＭＳ Ｐゴシック"/>
              </a:rPr>
              <a:t>DYS’ye</a:t>
            </a:r>
            <a:r>
              <a:rPr lang="tr-TR" sz="1100" dirty="0">
                <a:solidFill>
                  <a:srgbClr val="000000"/>
                </a:solidFill>
                <a:latin typeface="+mn-lt"/>
                <a:ea typeface="ＭＳ Ｐゴシック"/>
              </a:rPr>
              <a:t> taranmakta ve tarihçesi aynı yerde tutulmaktadır.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sp>
        <p:nvSpPr>
          <p:cNvPr id="78" name="Rectangle 7"/>
          <p:cNvSpPr/>
          <p:nvPr/>
        </p:nvSpPr>
        <p:spPr>
          <a:xfrm>
            <a:off x="2795603" y="1607353"/>
            <a:ext cx="537821" cy="597579"/>
          </a:xfrm>
          <a:prstGeom prst="rect">
            <a:avLst/>
          </a:prstGeom>
          <a:solidFill>
            <a:srgbClr val="DCF2F9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9" name="Rectangle 213"/>
          <p:cNvSpPr/>
          <p:nvPr/>
        </p:nvSpPr>
        <p:spPr>
          <a:xfrm>
            <a:off x="5825008" y="1607352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0" name="Rectangle 34"/>
          <p:cNvSpPr/>
          <p:nvPr/>
        </p:nvSpPr>
        <p:spPr>
          <a:xfrm>
            <a:off x="107504" y="1841857"/>
            <a:ext cx="2587103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n-lt"/>
                <a:ea typeface="ＭＳ Ｐゴシック"/>
              </a:rPr>
              <a:t>Dosya açılışı için S5 ekranı kullanılmaktadır. </a:t>
            </a:r>
            <a:endParaRPr lang="id-ID" sz="1100" dirty="0">
              <a:solidFill>
                <a:srgbClr val="000000"/>
              </a:solidFill>
              <a:latin typeface="+mn-lt"/>
              <a:ea typeface="ＭＳ Ｐゴシック"/>
            </a:endParaRPr>
          </a:p>
        </p:txBody>
      </p:sp>
      <p:grpSp>
        <p:nvGrpSpPr>
          <p:cNvPr id="81" name="Group 65"/>
          <p:cNvGrpSpPr/>
          <p:nvPr/>
        </p:nvGrpSpPr>
        <p:grpSpPr>
          <a:xfrm>
            <a:off x="6003013" y="1798182"/>
            <a:ext cx="268034" cy="242220"/>
            <a:chOff x="3175" y="0"/>
            <a:chExt cx="9269413" cy="7539038"/>
          </a:xfrm>
          <a:solidFill>
            <a:srgbClr val="FFFFFF"/>
          </a:solidFill>
        </p:grpSpPr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3175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251 h 2007"/>
                <a:gd name="T4" fmla="*/ 118 w 2469"/>
                <a:gd name="T5" fmla="*/ 251 h 2007"/>
                <a:gd name="T6" fmla="*/ 118 w 2469"/>
                <a:gd name="T7" fmla="*/ 1489 h 2007"/>
                <a:gd name="T8" fmla="*/ 1168 w 2469"/>
                <a:gd name="T9" fmla="*/ 1489 h 2007"/>
                <a:gd name="T10" fmla="*/ 1168 w 2469"/>
                <a:gd name="T11" fmla="*/ 1818 h 2007"/>
                <a:gd name="T12" fmla="*/ 855 w 2469"/>
                <a:gd name="T13" fmla="*/ 1818 h 2007"/>
                <a:gd name="T14" fmla="*/ 732 w 2469"/>
                <a:gd name="T15" fmla="*/ 1923 h 2007"/>
                <a:gd name="T16" fmla="*/ 732 w 2469"/>
                <a:gd name="T17" fmla="*/ 2007 h 2007"/>
                <a:gd name="T18" fmla="*/ 1738 w 2469"/>
                <a:gd name="T19" fmla="*/ 2007 h 2007"/>
                <a:gd name="T20" fmla="*/ 1738 w 2469"/>
                <a:gd name="T21" fmla="*/ 1923 h 2007"/>
                <a:gd name="T22" fmla="*/ 1614 w 2469"/>
                <a:gd name="T23" fmla="*/ 1818 h 2007"/>
                <a:gd name="T24" fmla="*/ 1302 w 2469"/>
                <a:gd name="T25" fmla="*/ 1818 h 2007"/>
                <a:gd name="T26" fmla="*/ 1302 w 2469"/>
                <a:gd name="T27" fmla="*/ 1489 h 2007"/>
                <a:gd name="T28" fmla="*/ 2351 w 2469"/>
                <a:gd name="T29" fmla="*/ 1489 h 2007"/>
                <a:gd name="T30" fmla="*/ 2351 w 2469"/>
                <a:gd name="T31" fmla="*/ 251 h 2007"/>
                <a:gd name="T32" fmla="*/ 2469 w 2469"/>
                <a:gd name="T33" fmla="*/ 251 h 2007"/>
                <a:gd name="T34" fmla="*/ 2469 w 2469"/>
                <a:gd name="T35" fmla="*/ 0 h 2007"/>
                <a:gd name="T36" fmla="*/ 0 w 2469"/>
                <a:gd name="T37" fmla="*/ 0 h 2007"/>
                <a:gd name="T38" fmla="*/ 2217 w 2469"/>
                <a:gd name="T39" fmla="*/ 1355 h 2007"/>
                <a:gd name="T40" fmla="*/ 253 w 2469"/>
                <a:gd name="T41" fmla="*/ 1355 h 2007"/>
                <a:gd name="T42" fmla="*/ 253 w 2469"/>
                <a:gd name="T43" fmla="*/ 257 h 2007"/>
                <a:gd name="T44" fmla="*/ 2217 w 2469"/>
                <a:gd name="T45" fmla="*/ 257 h 2007"/>
                <a:gd name="T46" fmla="*/ 2217 w 2469"/>
                <a:gd name="T47" fmla="*/ 1355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1466850" y="1352550"/>
              <a:ext cx="6345238" cy="3349625"/>
            </a:xfrm>
            <a:custGeom>
              <a:avLst/>
              <a:gdLst>
                <a:gd name="T0" fmla="*/ 113 w 1690"/>
                <a:gd name="T1" fmla="*/ 892 h 892"/>
                <a:gd name="T2" fmla="*/ 227 w 1690"/>
                <a:gd name="T3" fmla="*/ 778 h 892"/>
                <a:gd name="T4" fmla="*/ 218 w 1690"/>
                <a:gd name="T5" fmla="*/ 735 h 892"/>
                <a:gd name="T6" fmla="*/ 472 w 1690"/>
                <a:gd name="T7" fmla="*/ 530 h 892"/>
                <a:gd name="T8" fmla="*/ 549 w 1690"/>
                <a:gd name="T9" fmla="*/ 560 h 892"/>
                <a:gd name="T10" fmla="*/ 646 w 1690"/>
                <a:gd name="T11" fmla="*/ 507 h 892"/>
                <a:gd name="T12" fmla="*/ 897 w 1690"/>
                <a:gd name="T13" fmla="*/ 637 h 892"/>
                <a:gd name="T14" fmla="*/ 895 w 1690"/>
                <a:gd name="T15" fmla="*/ 659 h 892"/>
                <a:gd name="T16" fmla="*/ 1008 w 1690"/>
                <a:gd name="T17" fmla="*/ 773 h 892"/>
                <a:gd name="T18" fmla="*/ 1122 w 1690"/>
                <a:gd name="T19" fmla="*/ 659 h 892"/>
                <a:gd name="T20" fmla="*/ 1109 w 1690"/>
                <a:gd name="T21" fmla="*/ 607 h 892"/>
                <a:gd name="T22" fmla="*/ 1520 w 1690"/>
                <a:gd name="T23" fmla="*/ 213 h 892"/>
                <a:gd name="T24" fmla="*/ 1576 w 1690"/>
                <a:gd name="T25" fmla="*/ 228 h 892"/>
                <a:gd name="T26" fmla="*/ 1690 w 1690"/>
                <a:gd name="T27" fmla="*/ 114 h 892"/>
                <a:gd name="T28" fmla="*/ 1576 w 1690"/>
                <a:gd name="T29" fmla="*/ 0 h 892"/>
                <a:gd name="T30" fmla="*/ 1463 w 1690"/>
                <a:gd name="T31" fmla="*/ 114 h 892"/>
                <a:gd name="T32" fmla="*/ 1475 w 1690"/>
                <a:gd name="T33" fmla="*/ 167 h 892"/>
                <a:gd name="T34" fmla="*/ 1065 w 1690"/>
                <a:gd name="T35" fmla="*/ 561 h 892"/>
                <a:gd name="T36" fmla="*/ 1008 w 1690"/>
                <a:gd name="T37" fmla="*/ 546 h 892"/>
                <a:gd name="T38" fmla="*/ 926 w 1690"/>
                <a:gd name="T39" fmla="*/ 581 h 892"/>
                <a:gd name="T40" fmla="*/ 663 w 1690"/>
                <a:gd name="T41" fmla="*/ 444 h 892"/>
                <a:gd name="T42" fmla="*/ 549 w 1690"/>
                <a:gd name="T43" fmla="*/ 333 h 892"/>
                <a:gd name="T44" fmla="*/ 436 w 1690"/>
                <a:gd name="T45" fmla="*/ 446 h 892"/>
                <a:gd name="T46" fmla="*/ 439 w 1690"/>
                <a:gd name="T47" fmla="*/ 474 h 892"/>
                <a:gd name="T48" fmla="*/ 178 w 1690"/>
                <a:gd name="T49" fmla="*/ 685 h 892"/>
                <a:gd name="T50" fmla="*/ 113 w 1690"/>
                <a:gd name="T51" fmla="*/ 665 h 892"/>
                <a:gd name="T52" fmla="*/ 0 w 1690"/>
                <a:gd name="T53" fmla="*/ 778 h 892"/>
                <a:gd name="T54" fmla="*/ 113 w 1690"/>
                <a:gd name="T55" fmla="*/ 892 h 892"/>
                <a:gd name="T56" fmla="*/ 1576 w 1690"/>
                <a:gd name="T57" fmla="*/ 64 h 892"/>
                <a:gd name="T58" fmla="*/ 1626 w 1690"/>
                <a:gd name="T59" fmla="*/ 114 h 892"/>
                <a:gd name="T60" fmla="*/ 1576 w 1690"/>
                <a:gd name="T61" fmla="*/ 164 h 892"/>
                <a:gd name="T62" fmla="*/ 1526 w 1690"/>
                <a:gd name="T63" fmla="*/ 114 h 892"/>
                <a:gd name="T64" fmla="*/ 1576 w 1690"/>
                <a:gd name="T65" fmla="*/ 64 h 892"/>
                <a:gd name="T66" fmla="*/ 1008 w 1690"/>
                <a:gd name="T67" fmla="*/ 609 h 892"/>
                <a:gd name="T68" fmla="*/ 1058 w 1690"/>
                <a:gd name="T69" fmla="*/ 659 h 892"/>
                <a:gd name="T70" fmla="*/ 1008 w 1690"/>
                <a:gd name="T71" fmla="*/ 709 h 892"/>
                <a:gd name="T72" fmla="*/ 958 w 1690"/>
                <a:gd name="T73" fmla="*/ 659 h 892"/>
                <a:gd name="T74" fmla="*/ 1008 w 1690"/>
                <a:gd name="T75" fmla="*/ 609 h 892"/>
                <a:gd name="T76" fmla="*/ 549 w 1690"/>
                <a:gd name="T77" fmla="*/ 396 h 892"/>
                <a:gd name="T78" fmla="*/ 599 w 1690"/>
                <a:gd name="T79" fmla="*/ 446 h 892"/>
                <a:gd name="T80" fmla="*/ 549 w 1690"/>
                <a:gd name="T81" fmla="*/ 496 h 892"/>
                <a:gd name="T82" fmla="*/ 500 w 1690"/>
                <a:gd name="T83" fmla="*/ 446 h 892"/>
                <a:gd name="T84" fmla="*/ 549 w 1690"/>
                <a:gd name="T85" fmla="*/ 396 h 892"/>
                <a:gd name="T86" fmla="*/ 113 w 1690"/>
                <a:gd name="T87" fmla="*/ 728 h 892"/>
                <a:gd name="T88" fmla="*/ 163 w 1690"/>
                <a:gd name="T89" fmla="*/ 778 h 892"/>
                <a:gd name="T90" fmla="*/ 113 w 1690"/>
                <a:gd name="T91" fmla="*/ 828 h 892"/>
                <a:gd name="T92" fmla="*/ 63 w 1690"/>
                <a:gd name="T93" fmla="*/ 778 h 892"/>
                <a:gd name="T94" fmla="*/ 113 w 1690"/>
                <a:gd name="T95" fmla="*/ 72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84" name="Group 68"/>
          <p:cNvGrpSpPr/>
          <p:nvPr/>
        </p:nvGrpSpPr>
        <p:grpSpPr>
          <a:xfrm>
            <a:off x="2915876" y="1720934"/>
            <a:ext cx="314192" cy="349103"/>
            <a:chOff x="998489" y="706129"/>
            <a:chExt cx="256404" cy="256404"/>
          </a:xfrm>
          <a:solidFill>
            <a:srgbClr val="FFFFFF"/>
          </a:solidFill>
        </p:grpSpPr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998489" y="706129"/>
              <a:ext cx="256404" cy="256404"/>
            </a:xfrm>
            <a:custGeom>
              <a:avLst/>
              <a:gdLst>
                <a:gd name="T0" fmla="*/ 200 w 234"/>
                <a:gd name="T1" fmla="*/ 88 h 234"/>
                <a:gd name="T2" fmla="*/ 209 w 234"/>
                <a:gd name="T3" fmla="*/ 60 h 234"/>
                <a:gd name="T4" fmla="*/ 193 w 234"/>
                <a:gd name="T5" fmla="*/ 27 h 234"/>
                <a:gd name="T6" fmla="*/ 174 w 234"/>
                <a:gd name="T7" fmla="*/ 25 h 234"/>
                <a:gd name="T8" fmla="*/ 146 w 234"/>
                <a:gd name="T9" fmla="*/ 34 h 234"/>
                <a:gd name="T10" fmla="*/ 127 w 234"/>
                <a:gd name="T11" fmla="*/ 0 h 234"/>
                <a:gd name="T12" fmla="*/ 93 w 234"/>
                <a:gd name="T13" fmla="*/ 12 h 234"/>
                <a:gd name="T14" fmla="*/ 79 w 234"/>
                <a:gd name="T15" fmla="*/ 38 h 234"/>
                <a:gd name="T16" fmla="*/ 52 w 234"/>
                <a:gd name="T17" fmla="*/ 23 h 234"/>
                <a:gd name="T18" fmla="*/ 28 w 234"/>
                <a:gd name="T19" fmla="*/ 41 h 234"/>
                <a:gd name="T20" fmla="*/ 38 w 234"/>
                <a:gd name="T21" fmla="*/ 79 h 234"/>
                <a:gd name="T22" fmla="*/ 12 w 234"/>
                <a:gd name="T23" fmla="*/ 93 h 234"/>
                <a:gd name="T24" fmla="*/ 0 w 234"/>
                <a:gd name="T25" fmla="*/ 127 h 234"/>
                <a:gd name="T26" fmla="*/ 35 w 234"/>
                <a:gd name="T27" fmla="*/ 146 h 234"/>
                <a:gd name="T28" fmla="*/ 26 w 234"/>
                <a:gd name="T29" fmla="*/ 174 h 234"/>
                <a:gd name="T30" fmla="*/ 42 w 234"/>
                <a:gd name="T31" fmla="*/ 207 h 234"/>
                <a:gd name="T32" fmla="*/ 60 w 234"/>
                <a:gd name="T33" fmla="*/ 208 h 234"/>
                <a:gd name="T34" fmla="*/ 89 w 234"/>
                <a:gd name="T35" fmla="*/ 200 h 234"/>
                <a:gd name="T36" fmla="*/ 107 w 234"/>
                <a:gd name="T37" fmla="*/ 234 h 234"/>
                <a:gd name="T38" fmla="*/ 142 w 234"/>
                <a:gd name="T39" fmla="*/ 222 h 234"/>
                <a:gd name="T40" fmla="*/ 155 w 234"/>
                <a:gd name="T41" fmla="*/ 196 h 234"/>
                <a:gd name="T42" fmla="*/ 183 w 234"/>
                <a:gd name="T43" fmla="*/ 211 h 234"/>
                <a:gd name="T44" fmla="*/ 207 w 234"/>
                <a:gd name="T45" fmla="*/ 192 h 234"/>
                <a:gd name="T46" fmla="*/ 196 w 234"/>
                <a:gd name="T47" fmla="*/ 155 h 234"/>
                <a:gd name="T48" fmla="*/ 222 w 234"/>
                <a:gd name="T49" fmla="*/ 141 h 234"/>
                <a:gd name="T50" fmla="*/ 234 w 234"/>
                <a:gd name="T51" fmla="*/ 107 h 234"/>
                <a:gd name="T52" fmla="*/ 197 w 234"/>
                <a:gd name="T53" fmla="*/ 131 h 234"/>
                <a:gd name="T54" fmla="*/ 183 w 234"/>
                <a:gd name="T55" fmla="*/ 149 h 234"/>
                <a:gd name="T56" fmla="*/ 197 w 234"/>
                <a:gd name="T57" fmla="*/ 182 h 234"/>
                <a:gd name="T58" fmla="*/ 164 w 234"/>
                <a:gd name="T59" fmla="*/ 184 h 234"/>
                <a:gd name="T60" fmla="*/ 149 w 234"/>
                <a:gd name="T61" fmla="*/ 183 h 234"/>
                <a:gd name="T62" fmla="*/ 132 w 234"/>
                <a:gd name="T63" fmla="*/ 197 h 234"/>
                <a:gd name="T64" fmla="*/ 107 w 234"/>
                <a:gd name="T65" fmla="*/ 219 h 234"/>
                <a:gd name="T66" fmla="*/ 93 w 234"/>
                <a:gd name="T67" fmla="*/ 186 h 234"/>
                <a:gd name="T68" fmla="*/ 79 w 234"/>
                <a:gd name="T69" fmla="*/ 181 h 234"/>
                <a:gd name="T70" fmla="*/ 52 w 234"/>
                <a:gd name="T71" fmla="*/ 196 h 234"/>
                <a:gd name="T72" fmla="*/ 51 w 234"/>
                <a:gd name="T73" fmla="*/ 163 h 234"/>
                <a:gd name="T74" fmla="*/ 48 w 234"/>
                <a:gd name="T75" fmla="*/ 141 h 234"/>
                <a:gd name="T76" fmla="*/ 15 w 234"/>
                <a:gd name="T77" fmla="*/ 127 h 234"/>
                <a:gd name="T78" fmla="*/ 37 w 234"/>
                <a:gd name="T79" fmla="*/ 102 h 234"/>
                <a:gd name="T80" fmla="*/ 52 w 234"/>
                <a:gd name="T81" fmla="*/ 85 h 234"/>
                <a:gd name="T82" fmla="*/ 38 w 234"/>
                <a:gd name="T83" fmla="*/ 52 h 234"/>
                <a:gd name="T84" fmla="*/ 71 w 234"/>
                <a:gd name="T85" fmla="*/ 50 h 234"/>
                <a:gd name="T86" fmla="*/ 85 w 234"/>
                <a:gd name="T87" fmla="*/ 51 h 234"/>
                <a:gd name="T88" fmla="*/ 103 w 234"/>
                <a:gd name="T89" fmla="*/ 37 h 234"/>
                <a:gd name="T90" fmla="*/ 127 w 234"/>
                <a:gd name="T91" fmla="*/ 15 h 234"/>
                <a:gd name="T92" fmla="*/ 141 w 234"/>
                <a:gd name="T93" fmla="*/ 48 h 234"/>
                <a:gd name="T94" fmla="*/ 155 w 234"/>
                <a:gd name="T95" fmla="*/ 53 h 234"/>
                <a:gd name="T96" fmla="*/ 183 w 234"/>
                <a:gd name="T97" fmla="*/ 38 h 234"/>
                <a:gd name="T98" fmla="*/ 184 w 234"/>
                <a:gd name="T99" fmla="*/ 71 h 234"/>
                <a:gd name="T100" fmla="*/ 186 w 234"/>
                <a:gd name="T101" fmla="*/ 93 h 234"/>
                <a:gd name="T102" fmla="*/ 220 w 234"/>
                <a:gd name="T103" fmla="*/ 107 h 234"/>
                <a:gd name="T104" fmla="*/ 197 w 234"/>
                <a:gd name="T105" fmla="*/ 1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234">
                  <a:moveTo>
                    <a:pt x="222" y="93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8" y="82"/>
                    <a:pt x="196" y="79"/>
                  </a:cubicBezTo>
                  <a:cubicBezTo>
                    <a:pt x="209" y="60"/>
                    <a:pt x="209" y="60"/>
                    <a:pt x="209" y="60"/>
                  </a:cubicBezTo>
                  <a:cubicBezTo>
                    <a:pt x="213" y="54"/>
                    <a:pt x="212" y="46"/>
                    <a:pt x="207" y="41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0" y="24"/>
                    <a:pt x="186" y="23"/>
                    <a:pt x="183" y="23"/>
                  </a:cubicBezTo>
                  <a:cubicBezTo>
                    <a:pt x="180" y="23"/>
                    <a:pt x="177" y="24"/>
                    <a:pt x="174" y="25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2" y="37"/>
                    <a:pt x="149" y="35"/>
                    <a:pt x="146" y="34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0" y="5"/>
                    <a:pt x="134" y="0"/>
                    <a:pt x="1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0" y="0"/>
                    <a:pt x="94" y="5"/>
                    <a:pt x="93" y="12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5" y="35"/>
                    <a:pt x="82" y="37"/>
                    <a:pt x="79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8" y="24"/>
                    <a:pt x="55" y="23"/>
                    <a:pt x="52" y="23"/>
                  </a:cubicBezTo>
                  <a:cubicBezTo>
                    <a:pt x="48" y="23"/>
                    <a:pt x="45" y="24"/>
                    <a:pt x="42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3" y="46"/>
                    <a:pt x="22" y="54"/>
                    <a:pt x="26" y="60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2"/>
                    <a:pt x="36" y="85"/>
                    <a:pt x="35" y="88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4"/>
                    <a:pt x="0" y="100"/>
                    <a:pt x="0" y="1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4"/>
                    <a:pt x="5" y="140"/>
                    <a:pt x="12" y="141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6" y="149"/>
                    <a:pt x="37" y="152"/>
                    <a:pt x="38" y="15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2" y="180"/>
                    <a:pt x="23" y="188"/>
                    <a:pt x="28" y="192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5" y="209"/>
                    <a:pt x="48" y="211"/>
                    <a:pt x="52" y="211"/>
                  </a:cubicBezTo>
                  <a:cubicBezTo>
                    <a:pt x="55" y="211"/>
                    <a:pt x="58" y="210"/>
                    <a:pt x="60" y="208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82" y="197"/>
                    <a:pt x="85" y="198"/>
                    <a:pt x="89" y="200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4" y="229"/>
                    <a:pt x="100" y="234"/>
                    <a:pt x="107" y="234"/>
                  </a:cubicBezTo>
                  <a:cubicBezTo>
                    <a:pt x="127" y="234"/>
                    <a:pt x="127" y="234"/>
                    <a:pt x="127" y="234"/>
                  </a:cubicBezTo>
                  <a:cubicBezTo>
                    <a:pt x="134" y="234"/>
                    <a:pt x="140" y="229"/>
                    <a:pt x="142" y="222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49" y="198"/>
                    <a:pt x="152" y="197"/>
                    <a:pt x="155" y="196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7" y="210"/>
                    <a:pt x="180" y="211"/>
                    <a:pt x="183" y="211"/>
                  </a:cubicBezTo>
                  <a:cubicBezTo>
                    <a:pt x="186" y="211"/>
                    <a:pt x="190" y="209"/>
                    <a:pt x="193" y="207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12" y="188"/>
                    <a:pt x="213" y="180"/>
                    <a:pt x="209" y="174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198" y="152"/>
                    <a:pt x="199" y="149"/>
                    <a:pt x="200" y="146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9" y="140"/>
                    <a:pt x="234" y="134"/>
                    <a:pt x="234" y="127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4" y="100"/>
                    <a:pt x="229" y="94"/>
                    <a:pt x="222" y="93"/>
                  </a:cubicBezTo>
                  <a:close/>
                  <a:moveTo>
                    <a:pt x="197" y="131"/>
                  </a:moveTo>
                  <a:cubicBezTo>
                    <a:pt x="192" y="132"/>
                    <a:pt x="188" y="136"/>
                    <a:pt x="186" y="141"/>
                  </a:cubicBezTo>
                  <a:cubicBezTo>
                    <a:pt x="185" y="143"/>
                    <a:pt x="184" y="146"/>
                    <a:pt x="183" y="149"/>
                  </a:cubicBezTo>
                  <a:cubicBezTo>
                    <a:pt x="181" y="153"/>
                    <a:pt x="181" y="159"/>
                    <a:pt x="184" y="16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61" y="182"/>
                    <a:pt x="158" y="181"/>
                    <a:pt x="155" y="181"/>
                  </a:cubicBezTo>
                  <a:cubicBezTo>
                    <a:pt x="153" y="181"/>
                    <a:pt x="151" y="182"/>
                    <a:pt x="149" y="183"/>
                  </a:cubicBezTo>
                  <a:cubicBezTo>
                    <a:pt x="147" y="184"/>
                    <a:pt x="144" y="185"/>
                    <a:pt x="141" y="186"/>
                  </a:cubicBezTo>
                  <a:cubicBezTo>
                    <a:pt x="136" y="187"/>
                    <a:pt x="133" y="192"/>
                    <a:pt x="132" y="197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2" y="192"/>
                    <a:pt x="98" y="187"/>
                    <a:pt x="93" y="186"/>
                  </a:cubicBezTo>
                  <a:cubicBezTo>
                    <a:pt x="91" y="185"/>
                    <a:pt x="88" y="184"/>
                    <a:pt x="85" y="183"/>
                  </a:cubicBezTo>
                  <a:cubicBezTo>
                    <a:pt x="83" y="182"/>
                    <a:pt x="81" y="181"/>
                    <a:pt x="79" y="181"/>
                  </a:cubicBezTo>
                  <a:cubicBezTo>
                    <a:pt x="76" y="181"/>
                    <a:pt x="73" y="182"/>
                    <a:pt x="71" y="18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4" y="159"/>
                    <a:pt x="54" y="153"/>
                    <a:pt x="52" y="149"/>
                  </a:cubicBezTo>
                  <a:cubicBezTo>
                    <a:pt x="50" y="146"/>
                    <a:pt x="49" y="144"/>
                    <a:pt x="48" y="141"/>
                  </a:cubicBezTo>
                  <a:cubicBezTo>
                    <a:pt x="47" y="136"/>
                    <a:pt x="43" y="132"/>
                    <a:pt x="37" y="1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3" y="101"/>
                    <a:pt x="47" y="98"/>
                    <a:pt x="48" y="93"/>
                  </a:cubicBezTo>
                  <a:cubicBezTo>
                    <a:pt x="49" y="90"/>
                    <a:pt x="50" y="88"/>
                    <a:pt x="52" y="85"/>
                  </a:cubicBezTo>
                  <a:cubicBezTo>
                    <a:pt x="54" y="80"/>
                    <a:pt x="54" y="75"/>
                    <a:pt x="51" y="7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2"/>
                    <a:pt x="76" y="53"/>
                    <a:pt x="79" y="53"/>
                  </a:cubicBezTo>
                  <a:cubicBezTo>
                    <a:pt x="81" y="53"/>
                    <a:pt x="83" y="52"/>
                    <a:pt x="85" y="51"/>
                  </a:cubicBezTo>
                  <a:cubicBezTo>
                    <a:pt x="88" y="50"/>
                    <a:pt x="91" y="49"/>
                    <a:pt x="93" y="48"/>
                  </a:cubicBezTo>
                  <a:cubicBezTo>
                    <a:pt x="98" y="46"/>
                    <a:pt x="102" y="42"/>
                    <a:pt x="103" y="37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3" y="42"/>
                    <a:pt x="136" y="46"/>
                    <a:pt x="141" y="48"/>
                  </a:cubicBezTo>
                  <a:cubicBezTo>
                    <a:pt x="144" y="49"/>
                    <a:pt x="147" y="50"/>
                    <a:pt x="149" y="51"/>
                  </a:cubicBezTo>
                  <a:cubicBezTo>
                    <a:pt x="151" y="52"/>
                    <a:pt x="153" y="53"/>
                    <a:pt x="155" y="53"/>
                  </a:cubicBezTo>
                  <a:cubicBezTo>
                    <a:pt x="158" y="53"/>
                    <a:pt x="161" y="52"/>
                    <a:pt x="164" y="50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1" y="75"/>
                    <a:pt x="181" y="80"/>
                    <a:pt x="183" y="85"/>
                  </a:cubicBezTo>
                  <a:cubicBezTo>
                    <a:pt x="184" y="88"/>
                    <a:pt x="185" y="90"/>
                    <a:pt x="186" y="93"/>
                  </a:cubicBezTo>
                  <a:cubicBezTo>
                    <a:pt x="188" y="98"/>
                    <a:pt x="192" y="101"/>
                    <a:pt x="197" y="102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27"/>
                    <a:pt x="220" y="127"/>
                    <a:pt x="220" y="127"/>
                  </a:cubicBezTo>
                  <a:lnTo>
                    <a:pt x="19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1070689" y="778792"/>
              <a:ext cx="112003" cy="111540"/>
            </a:xfrm>
            <a:custGeom>
              <a:avLst/>
              <a:gdLst>
                <a:gd name="T0" fmla="*/ 51 w 102"/>
                <a:gd name="T1" fmla="*/ 0 h 102"/>
                <a:gd name="T2" fmla="*/ 0 w 102"/>
                <a:gd name="T3" fmla="*/ 51 h 102"/>
                <a:gd name="T4" fmla="*/ 51 w 102"/>
                <a:gd name="T5" fmla="*/ 102 h 102"/>
                <a:gd name="T6" fmla="*/ 102 w 102"/>
                <a:gd name="T7" fmla="*/ 51 h 102"/>
                <a:gd name="T8" fmla="*/ 51 w 102"/>
                <a:gd name="T9" fmla="*/ 0 h 102"/>
                <a:gd name="T10" fmla="*/ 51 w 102"/>
                <a:gd name="T11" fmla="*/ 96 h 102"/>
                <a:gd name="T12" fmla="*/ 7 w 102"/>
                <a:gd name="T13" fmla="*/ 51 h 102"/>
                <a:gd name="T14" fmla="*/ 51 w 102"/>
                <a:gd name="T15" fmla="*/ 6 h 102"/>
                <a:gd name="T16" fmla="*/ 96 w 102"/>
                <a:gd name="T17" fmla="*/ 51 h 102"/>
                <a:gd name="T18" fmla="*/ 51 w 102"/>
                <a:gd name="T1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2" y="79"/>
                    <a:pt x="102" y="51"/>
                  </a:cubicBezTo>
                  <a:cubicBezTo>
                    <a:pt x="102" y="23"/>
                    <a:pt x="80" y="0"/>
                    <a:pt x="51" y="0"/>
                  </a:cubicBezTo>
                  <a:close/>
                  <a:moveTo>
                    <a:pt x="51" y="96"/>
                  </a:moveTo>
                  <a:cubicBezTo>
                    <a:pt x="27" y="96"/>
                    <a:pt x="7" y="76"/>
                    <a:pt x="7" y="51"/>
                  </a:cubicBezTo>
                  <a:cubicBezTo>
                    <a:pt x="7" y="26"/>
                    <a:pt x="27" y="6"/>
                    <a:pt x="51" y="6"/>
                  </a:cubicBezTo>
                  <a:cubicBezTo>
                    <a:pt x="76" y="6"/>
                    <a:pt x="96" y="26"/>
                    <a:pt x="96" y="51"/>
                  </a:cubicBezTo>
                  <a:cubicBezTo>
                    <a:pt x="96" y="76"/>
                    <a:pt x="76" y="96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1094756" y="802859"/>
              <a:ext cx="64795" cy="63407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29 w 59"/>
                <a:gd name="T11" fmla="*/ 51 h 58"/>
                <a:gd name="T12" fmla="*/ 7 w 59"/>
                <a:gd name="T13" fmla="*/ 29 h 58"/>
                <a:gd name="T14" fmla="*/ 29 w 59"/>
                <a:gd name="T15" fmla="*/ 7 h 58"/>
                <a:gd name="T16" fmla="*/ 51 w 59"/>
                <a:gd name="T17" fmla="*/ 29 h 58"/>
                <a:gd name="T18" fmla="*/ 29 w 59"/>
                <a:gd name="T1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1604967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2562034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3573016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folder icon ile ilgili görsel sonucu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21" y="1700808"/>
            <a:ext cx="493379" cy="4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wift icon ile ilgili görsel sonucu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11" y="3677632"/>
            <a:ext cx="548394" cy="54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alculator 2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691648"/>
            <a:ext cx="537552" cy="53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mail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89" y="4691440"/>
            <a:ext cx="522100" cy="5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flow icon ile ilgili görsel sonucu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r="2775"/>
          <a:stretch/>
        </p:blipFill>
        <p:spPr bwMode="auto">
          <a:xfrm>
            <a:off x="3445518" y="2233617"/>
            <a:ext cx="2278610" cy="24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Metin kutusu 89"/>
          <p:cNvSpPr txBox="1"/>
          <p:nvPr/>
        </p:nvSpPr>
        <p:spPr>
          <a:xfrm>
            <a:off x="179512" y="90872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  <a:latin typeface="+mj-lt"/>
              </a:rPr>
              <a:t>Mevcut durumda, akreditif açılışı için birçok farklı uygulama ve ekran kullanılmaktadır.</a:t>
            </a:r>
            <a:endParaRPr lang="tr-TR"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Mevcut Akış</a:t>
            </a:r>
            <a:endParaRPr lang="tr-TR" sz="2500" i="1" dirty="0"/>
          </a:p>
        </p:txBody>
      </p:sp>
    </p:spTree>
    <p:extLst>
      <p:ext uri="{BB962C8B-B14F-4D97-AF65-F5344CB8AC3E}">
        <p14:creationId xmlns:p14="http://schemas.microsoft.com/office/powerpoint/2010/main" val="33462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kdörtgen 23"/>
          <p:cNvSpPr/>
          <p:nvPr/>
        </p:nvSpPr>
        <p:spPr>
          <a:xfrm>
            <a:off x="3491880" y="4855557"/>
            <a:ext cx="2278610" cy="19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20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5724128" y="3573016"/>
            <a:ext cx="3418285" cy="843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20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Metin kutusu 74"/>
          <p:cNvSpPr txBox="1"/>
          <p:nvPr/>
        </p:nvSpPr>
        <p:spPr>
          <a:xfrm>
            <a:off x="4139952" y="148570"/>
            <a:ext cx="491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 smtClean="0">
                <a:solidFill>
                  <a:schemeClr val="bg1"/>
                </a:solidFill>
              </a:rPr>
              <a:t>Hedef Durum</a:t>
            </a:r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80" name="Metin kutusu 79"/>
          <p:cNvSpPr txBox="1"/>
          <p:nvPr/>
        </p:nvSpPr>
        <p:spPr>
          <a:xfrm>
            <a:off x="179512" y="90872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  <a:latin typeface="+mj-lt"/>
              </a:rPr>
              <a:t>Hedef yapıda, yalnızca PEGA ve </a:t>
            </a:r>
            <a:r>
              <a:rPr lang="tr-TR" sz="1600" dirty="0" err="1" smtClean="0">
                <a:solidFill>
                  <a:srgbClr val="002060"/>
                </a:solidFill>
                <a:latin typeface="+mj-lt"/>
              </a:rPr>
              <a:t>PayGate</a:t>
            </a:r>
            <a:r>
              <a:rPr lang="tr-TR" sz="1600" dirty="0" smtClean="0">
                <a:solidFill>
                  <a:srgbClr val="002060"/>
                </a:solidFill>
                <a:latin typeface="+mj-lt"/>
              </a:rPr>
              <a:t> Maestro üzerinden işlemler gerçekleştirilecektir.</a:t>
            </a:r>
            <a:endParaRPr lang="tr-TR"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1" name="TextBox 199"/>
          <p:cNvSpPr txBox="1"/>
          <p:nvPr/>
        </p:nvSpPr>
        <p:spPr>
          <a:xfrm>
            <a:off x="583354" y="2593066"/>
            <a:ext cx="2111253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Risk Girişi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82" name="TextBox 201"/>
          <p:cNvSpPr txBox="1"/>
          <p:nvPr/>
        </p:nvSpPr>
        <p:spPr>
          <a:xfrm>
            <a:off x="244274" y="3613602"/>
            <a:ext cx="2450333" cy="297279"/>
          </a:xfrm>
          <a:prstGeom prst="rect">
            <a:avLst/>
          </a:prstGeom>
          <a:noFill/>
        </p:spPr>
        <p:txBody>
          <a:bodyPr wrap="squar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Komisyon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83" name="Rectangle 202"/>
          <p:cNvSpPr/>
          <p:nvPr/>
        </p:nvSpPr>
        <p:spPr>
          <a:xfrm>
            <a:off x="244292" y="3826499"/>
            <a:ext cx="2450315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Komisyon tahsilatı için MF ekranı kullanılmaktadır.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84" name="TextBox 203"/>
          <p:cNvSpPr txBox="1"/>
          <p:nvPr/>
        </p:nvSpPr>
        <p:spPr>
          <a:xfrm>
            <a:off x="1119013" y="4642695"/>
            <a:ext cx="1575594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>
                <a:solidFill>
                  <a:srgbClr val="000000"/>
                </a:solidFill>
                <a:latin typeface="Arial"/>
                <a:ea typeface="ＭＳ Ｐゴシック"/>
              </a:rPr>
              <a:t>Sinerji - Yazışma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85" name="Rectangle 204"/>
          <p:cNvSpPr/>
          <p:nvPr/>
        </p:nvSpPr>
        <p:spPr>
          <a:xfrm>
            <a:off x="244292" y="4855557"/>
            <a:ext cx="2450315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>
                <a:solidFill>
                  <a:srgbClr val="000000"/>
                </a:solidFill>
                <a:latin typeface="+mj-lt"/>
                <a:ea typeface="ＭＳ Ｐゴシック"/>
              </a:rPr>
              <a:t>Şube ve DİTKOB arasındaki tüm yazışmalar sinerji üzerinden yapılmaktadır.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86" name="TextBox 205"/>
          <p:cNvSpPr txBox="1"/>
          <p:nvPr/>
        </p:nvSpPr>
        <p:spPr>
          <a:xfrm>
            <a:off x="6558313" y="2593067"/>
            <a:ext cx="673424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BOSS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87" name="Rectangle 206"/>
          <p:cNvSpPr/>
          <p:nvPr/>
        </p:nvSpPr>
        <p:spPr>
          <a:xfrm>
            <a:off x="6558315" y="2805964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Vadeli işlemler için vade takibi BOSS uygulamasından yapılmaktadır.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88" name="TextBox 207"/>
          <p:cNvSpPr txBox="1"/>
          <p:nvPr/>
        </p:nvSpPr>
        <p:spPr>
          <a:xfrm>
            <a:off x="6558338" y="3613603"/>
            <a:ext cx="1615990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PayGate</a:t>
            </a:r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Maestro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89" name="Rectangle 208"/>
          <p:cNvSpPr/>
          <p:nvPr/>
        </p:nvSpPr>
        <p:spPr>
          <a:xfrm>
            <a:off x="6558316" y="3826500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SWIFT yazışmaları sistemle entegre olmayan </a:t>
            </a:r>
            <a:r>
              <a:rPr lang="tr-TR" sz="11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PayGate</a:t>
            </a:r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 Maestro üzerinden yapılacaktır.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90" name="TextBox 209"/>
          <p:cNvSpPr txBox="1"/>
          <p:nvPr/>
        </p:nvSpPr>
        <p:spPr>
          <a:xfrm>
            <a:off x="6558314" y="4642696"/>
            <a:ext cx="2172232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Excel – Hesap Makinesi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91" name="Rectangle 210"/>
          <p:cNvSpPr/>
          <p:nvPr/>
        </p:nvSpPr>
        <p:spPr>
          <a:xfrm>
            <a:off x="6558316" y="4855557"/>
            <a:ext cx="2406172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just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İş takibi için </a:t>
            </a:r>
            <a:r>
              <a:rPr lang="tr-TR" sz="11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excel</a:t>
            </a:r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, masraf/komisyon hesaplamaları için hesap makinesi kullanılmaktadır.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92" name="Rectangle 7"/>
          <p:cNvSpPr/>
          <p:nvPr/>
        </p:nvSpPr>
        <p:spPr>
          <a:xfrm>
            <a:off x="2795603" y="2593105"/>
            <a:ext cx="537821" cy="597579"/>
          </a:xfrm>
          <a:prstGeom prst="rect">
            <a:avLst/>
          </a:prstGeom>
          <a:solidFill>
            <a:srgbClr val="DCF2F9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3" name="Rectangle 211"/>
          <p:cNvSpPr/>
          <p:nvPr/>
        </p:nvSpPr>
        <p:spPr>
          <a:xfrm>
            <a:off x="2795603" y="3628447"/>
            <a:ext cx="537821" cy="597579"/>
          </a:xfrm>
          <a:prstGeom prst="rect">
            <a:avLst/>
          </a:prstGeom>
          <a:solidFill>
            <a:srgbClr val="5EC6E3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4" name="Rectangle 212"/>
          <p:cNvSpPr/>
          <p:nvPr/>
        </p:nvSpPr>
        <p:spPr>
          <a:xfrm>
            <a:off x="2757360" y="4637490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95" name="Rectangle 213"/>
          <p:cNvSpPr/>
          <p:nvPr/>
        </p:nvSpPr>
        <p:spPr>
          <a:xfrm>
            <a:off x="5825008" y="2593104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6" name="Rectangle 214"/>
          <p:cNvSpPr/>
          <p:nvPr/>
        </p:nvSpPr>
        <p:spPr>
          <a:xfrm>
            <a:off x="5825008" y="3628446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97" name="Rectangle 215"/>
          <p:cNvSpPr/>
          <p:nvPr/>
        </p:nvSpPr>
        <p:spPr>
          <a:xfrm>
            <a:off x="5825008" y="4637490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400" kern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98" name="Rectangle 34"/>
          <p:cNvSpPr/>
          <p:nvPr/>
        </p:nvSpPr>
        <p:spPr>
          <a:xfrm>
            <a:off x="107504" y="2827609"/>
            <a:ext cx="2587103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Risk girişi için NM ekranı kullanılmaktadır.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grpSp>
        <p:nvGrpSpPr>
          <p:cNvPr id="99" name="Group 62"/>
          <p:cNvGrpSpPr/>
          <p:nvPr/>
        </p:nvGrpSpPr>
        <p:grpSpPr>
          <a:xfrm>
            <a:off x="2931165" y="3789215"/>
            <a:ext cx="260868" cy="289796"/>
            <a:chOff x="7938" y="-3175"/>
            <a:chExt cx="8029575" cy="8027988"/>
          </a:xfrm>
          <a:solidFill>
            <a:srgbClr val="FFFFFF"/>
          </a:solidFill>
        </p:grpSpPr>
        <p:sp>
          <p:nvSpPr>
            <p:cNvPr id="100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01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102" name="Group 65"/>
          <p:cNvGrpSpPr/>
          <p:nvPr/>
        </p:nvGrpSpPr>
        <p:grpSpPr>
          <a:xfrm>
            <a:off x="5940152" y="2708920"/>
            <a:ext cx="392226" cy="406750"/>
            <a:chOff x="3175" y="0"/>
            <a:chExt cx="9269413" cy="7539038"/>
          </a:xfrm>
          <a:solidFill>
            <a:srgbClr val="FFFFFF"/>
          </a:solidFill>
        </p:grpSpPr>
        <p:sp>
          <p:nvSpPr>
            <p:cNvPr id="103" name="Freeform 28"/>
            <p:cNvSpPr>
              <a:spLocks noEditPoints="1"/>
            </p:cNvSpPr>
            <p:nvPr/>
          </p:nvSpPr>
          <p:spPr bwMode="auto">
            <a:xfrm>
              <a:off x="3175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251 h 2007"/>
                <a:gd name="T4" fmla="*/ 118 w 2469"/>
                <a:gd name="T5" fmla="*/ 251 h 2007"/>
                <a:gd name="T6" fmla="*/ 118 w 2469"/>
                <a:gd name="T7" fmla="*/ 1489 h 2007"/>
                <a:gd name="T8" fmla="*/ 1168 w 2469"/>
                <a:gd name="T9" fmla="*/ 1489 h 2007"/>
                <a:gd name="T10" fmla="*/ 1168 w 2469"/>
                <a:gd name="T11" fmla="*/ 1818 h 2007"/>
                <a:gd name="T12" fmla="*/ 855 w 2469"/>
                <a:gd name="T13" fmla="*/ 1818 h 2007"/>
                <a:gd name="T14" fmla="*/ 732 w 2469"/>
                <a:gd name="T15" fmla="*/ 1923 h 2007"/>
                <a:gd name="T16" fmla="*/ 732 w 2469"/>
                <a:gd name="T17" fmla="*/ 2007 h 2007"/>
                <a:gd name="T18" fmla="*/ 1738 w 2469"/>
                <a:gd name="T19" fmla="*/ 2007 h 2007"/>
                <a:gd name="T20" fmla="*/ 1738 w 2469"/>
                <a:gd name="T21" fmla="*/ 1923 h 2007"/>
                <a:gd name="T22" fmla="*/ 1614 w 2469"/>
                <a:gd name="T23" fmla="*/ 1818 h 2007"/>
                <a:gd name="T24" fmla="*/ 1302 w 2469"/>
                <a:gd name="T25" fmla="*/ 1818 h 2007"/>
                <a:gd name="T26" fmla="*/ 1302 w 2469"/>
                <a:gd name="T27" fmla="*/ 1489 h 2007"/>
                <a:gd name="T28" fmla="*/ 2351 w 2469"/>
                <a:gd name="T29" fmla="*/ 1489 h 2007"/>
                <a:gd name="T30" fmla="*/ 2351 w 2469"/>
                <a:gd name="T31" fmla="*/ 251 h 2007"/>
                <a:gd name="T32" fmla="*/ 2469 w 2469"/>
                <a:gd name="T33" fmla="*/ 251 h 2007"/>
                <a:gd name="T34" fmla="*/ 2469 w 2469"/>
                <a:gd name="T35" fmla="*/ 0 h 2007"/>
                <a:gd name="T36" fmla="*/ 0 w 2469"/>
                <a:gd name="T37" fmla="*/ 0 h 2007"/>
                <a:gd name="T38" fmla="*/ 2217 w 2469"/>
                <a:gd name="T39" fmla="*/ 1355 h 2007"/>
                <a:gd name="T40" fmla="*/ 253 w 2469"/>
                <a:gd name="T41" fmla="*/ 1355 h 2007"/>
                <a:gd name="T42" fmla="*/ 253 w 2469"/>
                <a:gd name="T43" fmla="*/ 257 h 2007"/>
                <a:gd name="T44" fmla="*/ 2217 w 2469"/>
                <a:gd name="T45" fmla="*/ 257 h 2007"/>
                <a:gd name="T46" fmla="*/ 2217 w 2469"/>
                <a:gd name="T47" fmla="*/ 1355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04" name="Freeform 29"/>
            <p:cNvSpPr>
              <a:spLocks noEditPoints="1"/>
            </p:cNvSpPr>
            <p:nvPr/>
          </p:nvSpPr>
          <p:spPr bwMode="auto">
            <a:xfrm>
              <a:off x="1466850" y="1352550"/>
              <a:ext cx="6345238" cy="3349625"/>
            </a:xfrm>
            <a:custGeom>
              <a:avLst/>
              <a:gdLst>
                <a:gd name="T0" fmla="*/ 113 w 1690"/>
                <a:gd name="T1" fmla="*/ 892 h 892"/>
                <a:gd name="T2" fmla="*/ 227 w 1690"/>
                <a:gd name="T3" fmla="*/ 778 h 892"/>
                <a:gd name="T4" fmla="*/ 218 w 1690"/>
                <a:gd name="T5" fmla="*/ 735 h 892"/>
                <a:gd name="T6" fmla="*/ 472 w 1690"/>
                <a:gd name="T7" fmla="*/ 530 h 892"/>
                <a:gd name="T8" fmla="*/ 549 w 1690"/>
                <a:gd name="T9" fmla="*/ 560 h 892"/>
                <a:gd name="T10" fmla="*/ 646 w 1690"/>
                <a:gd name="T11" fmla="*/ 507 h 892"/>
                <a:gd name="T12" fmla="*/ 897 w 1690"/>
                <a:gd name="T13" fmla="*/ 637 h 892"/>
                <a:gd name="T14" fmla="*/ 895 w 1690"/>
                <a:gd name="T15" fmla="*/ 659 h 892"/>
                <a:gd name="T16" fmla="*/ 1008 w 1690"/>
                <a:gd name="T17" fmla="*/ 773 h 892"/>
                <a:gd name="T18" fmla="*/ 1122 w 1690"/>
                <a:gd name="T19" fmla="*/ 659 h 892"/>
                <a:gd name="T20" fmla="*/ 1109 w 1690"/>
                <a:gd name="T21" fmla="*/ 607 h 892"/>
                <a:gd name="T22" fmla="*/ 1520 w 1690"/>
                <a:gd name="T23" fmla="*/ 213 h 892"/>
                <a:gd name="T24" fmla="*/ 1576 w 1690"/>
                <a:gd name="T25" fmla="*/ 228 h 892"/>
                <a:gd name="T26" fmla="*/ 1690 w 1690"/>
                <a:gd name="T27" fmla="*/ 114 h 892"/>
                <a:gd name="T28" fmla="*/ 1576 w 1690"/>
                <a:gd name="T29" fmla="*/ 0 h 892"/>
                <a:gd name="T30" fmla="*/ 1463 w 1690"/>
                <a:gd name="T31" fmla="*/ 114 h 892"/>
                <a:gd name="T32" fmla="*/ 1475 w 1690"/>
                <a:gd name="T33" fmla="*/ 167 h 892"/>
                <a:gd name="T34" fmla="*/ 1065 w 1690"/>
                <a:gd name="T35" fmla="*/ 561 h 892"/>
                <a:gd name="T36" fmla="*/ 1008 w 1690"/>
                <a:gd name="T37" fmla="*/ 546 h 892"/>
                <a:gd name="T38" fmla="*/ 926 w 1690"/>
                <a:gd name="T39" fmla="*/ 581 h 892"/>
                <a:gd name="T40" fmla="*/ 663 w 1690"/>
                <a:gd name="T41" fmla="*/ 444 h 892"/>
                <a:gd name="T42" fmla="*/ 549 w 1690"/>
                <a:gd name="T43" fmla="*/ 333 h 892"/>
                <a:gd name="T44" fmla="*/ 436 w 1690"/>
                <a:gd name="T45" fmla="*/ 446 h 892"/>
                <a:gd name="T46" fmla="*/ 439 w 1690"/>
                <a:gd name="T47" fmla="*/ 474 h 892"/>
                <a:gd name="T48" fmla="*/ 178 w 1690"/>
                <a:gd name="T49" fmla="*/ 685 h 892"/>
                <a:gd name="T50" fmla="*/ 113 w 1690"/>
                <a:gd name="T51" fmla="*/ 665 h 892"/>
                <a:gd name="T52" fmla="*/ 0 w 1690"/>
                <a:gd name="T53" fmla="*/ 778 h 892"/>
                <a:gd name="T54" fmla="*/ 113 w 1690"/>
                <a:gd name="T55" fmla="*/ 892 h 892"/>
                <a:gd name="T56" fmla="*/ 1576 w 1690"/>
                <a:gd name="T57" fmla="*/ 64 h 892"/>
                <a:gd name="T58" fmla="*/ 1626 w 1690"/>
                <a:gd name="T59" fmla="*/ 114 h 892"/>
                <a:gd name="T60" fmla="*/ 1576 w 1690"/>
                <a:gd name="T61" fmla="*/ 164 h 892"/>
                <a:gd name="T62" fmla="*/ 1526 w 1690"/>
                <a:gd name="T63" fmla="*/ 114 h 892"/>
                <a:gd name="T64" fmla="*/ 1576 w 1690"/>
                <a:gd name="T65" fmla="*/ 64 h 892"/>
                <a:gd name="T66" fmla="*/ 1008 w 1690"/>
                <a:gd name="T67" fmla="*/ 609 h 892"/>
                <a:gd name="T68" fmla="*/ 1058 w 1690"/>
                <a:gd name="T69" fmla="*/ 659 h 892"/>
                <a:gd name="T70" fmla="*/ 1008 w 1690"/>
                <a:gd name="T71" fmla="*/ 709 h 892"/>
                <a:gd name="T72" fmla="*/ 958 w 1690"/>
                <a:gd name="T73" fmla="*/ 659 h 892"/>
                <a:gd name="T74" fmla="*/ 1008 w 1690"/>
                <a:gd name="T75" fmla="*/ 609 h 892"/>
                <a:gd name="T76" fmla="*/ 549 w 1690"/>
                <a:gd name="T77" fmla="*/ 396 h 892"/>
                <a:gd name="T78" fmla="*/ 599 w 1690"/>
                <a:gd name="T79" fmla="*/ 446 h 892"/>
                <a:gd name="T80" fmla="*/ 549 w 1690"/>
                <a:gd name="T81" fmla="*/ 496 h 892"/>
                <a:gd name="T82" fmla="*/ 500 w 1690"/>
                <a:gd name="T83" fmla="*/ 446 h 892"/>
                <a:gd name="T84" fmla="*/ 549 w 1690"/>
                <a:gd name="T85" fmla="*/ 396 h 892"/>
                <a:gd name="T86" fmla="*/ 113 w 1690"/>
                <a:gd name="T87" fmla="*/ 728 h 892"/>
                <a:gd name="T88" fmla="*/ 163 w 1690"/>
                <a:gd name="T89" fmla="*/ 778 h 892"/>
                <a:gd name="T90" fmla="*/ 113 w 1690"/>
                <a:gd name="T91" fmla="*/ 828 h 892"/>
                <a:gd name="T92" fmla="*/ 63 w 1690"/>
                <a:gd name="T93" fmla="*/ 778 h 892"/>
                <a:gd name="T94" fmla="*/ 113 w 1690"/>
                <a:gd name="T95" fmla="*/ 72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105" name="Group 68"/>
          <p:cNvGrpSpPr/>
          <p:nvPr/>
        </p:nvGrpSpPr>
        <p:grpSpPr>
          <a:xfrm>
            <a:off x="2915876" y="2706686"/>
            <a:ext cx="314192" cy="349103"/>
            <a:chOff x="998489" y="706129"/>
            <a:chExt cx="256404" cy="256404"/>
          </a:xfrm>
          <a:solidFill>
            <a:srgbClr val="FFFFFF"/>
          </a:solidFill>
        </p:grpSpPr>
        <p:sp>
          <p:nvSpPr>
            <p:cNvPr id="106" name="Freeform 84"/>
            <p:cNvSpPr>
              <a:spLocks noEditPoints="1"/>
            </p:cNvSpPr>
            <p:nvPr/>
          </p:nvSpPr>
          <p:spPr bwMode="auto">
            <a:xfrm>
              <a:off x="998489" y="706129"/>
              <a:ext cx="256404" cy="256404"/>
            </a:xfrm>
            <a:custGeom>
              <a:avLst/>
              <a:gdLst>
                <a:gd name="T0" fmla="*/ 200 w 234"/>
                <a:gd name="T1" fmla="*/ 88 h 234"/>
                <a:gd name="T2" fmla="*/ 209 w 234"/>
                <a:gd name="T3" fmla="*/ 60 h 234"/>
                <a:gd name="T4" fmla="*/ 193 w 234"/>
                <a:gd name="T5" fmla="*/ 27 h 234"/>
                <a:gd name="T6" fmla="*/ 174 w 234"/>
                <a:gd name="T7" fmla="*/ 25 h 234"/>
                <a:gd name="T8" fmla="*/ 146 w 234"/>
                <a:gd name="T9" fmla="*/ 34 h 234"/>
                <a:gd name="T10" fmla="*/ 127 w 234"/>
                <a:gd name="T11" fmla="*/ 0 h 234"/>
                <a:gd name="T12" fmla="*/ 93 w 234"/>
                <a:gd name="T13" fmla="*/ 12 h 234"/>
                <a:gd name="T14" fmla="*/ 79 w 234"/>
                <a:gd name="T15" fmla="*/ 38 h 234"/>
                <a:gd name="T16" fmla="*/ 52 w 234"/>
                <a:gd name="T17" fmla="*/ 23 h 234"/>
                <a:gd name="T18" fmla="*/ 28 w 234"/>
                <a:gd name="T19" fmla="*/ 41 h 234"/>
                <a:gd name="T20" fmla="*/ 38 w 234"/>
                <a:gd name="T21" fmla="*/ 79 h 234"/>
                <a:gd name="T22" fmla="*/ 12 w 234"/>
                <a:gd name="T23" fmla="*/ 93 h 234"/>
                <a:gd name="T24" fmla="*/ 0 w 234"/>
                <a:gd name="T25" fmla="*/ 127 h 234"/>
                <a:gd name="T26" fmla="*/ 35 w 234"/>
                <a:gd name="T27" fmla="*/ 146 h 234"/>
                <a:gd name="T28" fmla="*/ 26 w 234"/>
                <a:gd name="T29" fmla="*/ 174 h 234"/>
                <a:gd name="T30" fmla="*/ 42 w 234"/>
                <a:gd name="T31" fmla="*/ 207 h 234"/>
                <a:gd name="T32" fmla="*/ 60 w 234"/>
                <a:gd name="T33" fmla="*/ 208 h 234"/>
                <a:gd name="T34" fmla="*/ 89 w 234"/>
                <a:gd name="T35" fmla="*/ 200 h 234"/>
                <a:gd name="T36" fmla="*/ 107 w 234"/>
                <a:gd name="T37" fmla="*/ 234 h 234"/>
                <a:gd name="T38" fmla="*/ 142 w 234"/>
                <a:gd name="T39" fmla="*/ 222 h 234"/>
                <a:gd name="T40" fmla="*/ 155 w 234"/>
                <a:gd name="T41" fmla="*/ 196 h 234"/>
                <a:gd name="T42" fmla="*/ 183 w 234"/>
                <a:gd name="T43" fmla="*/ 211 h 234"/>
                <a:gd name="T44" fmla="*/ 207 w 234"/>
                <a:gd name="T45" fmla="*/ 192 h 234"/>
                <a:gd name="T46" fmla="*/ 196 w 234"/>
                <a:gd name="T47" fmla="*/ 155 h 234"/>
                <a:gd name="T48" fmla="*/ 222 w 234"/>
                <a:gd name="T49" fmla="*/ 141 h 234"/>
                <a:gd name="T50" fmla="*/ 234 w 234"/>
                <a:gd name="T51" fmla="*/ 107 h 234"/>
                <a:gd name="T52" fmla="*/ 197 w 234"/>
                <a:gd name="T53" fmla="*/ 131 h 234"/>
                <a:gd name="T54" fmla="*/ 183 w 234"/>
                <a:gd name="T55" fmla="*/ 149 h 234"/>
                <a:gd name="T56" fmla="*/ 197 w 234"/>
                <a:gd name="T57" fmla="*/ 182 h 234"/>
                <a:gd name="T58" fmla="*/ 164 w 234"/>
                <a:gd name="T59" fmla="*/ 184 h 234"/>
                <a:gd name="T60" fmla="*/ 149 w 234"/>
                <a:gd name="T61" fmla="*/ 183 h 234"/>
                <a:gd name="T62" fmla="*/ 132 w 234"/>
                <a:gd name="T63" fmla="*/ 197 h 234"/>
                <a:gd name="T64" fmla="*/ 107 w 234"/>
                <a:gd name="T65" fmla="*/ 219 h 234"/>
                <a:gd name="T66" fmla="*/ 93 w 234"/>
                <a:gd name="T67" fmla="*/ 186 h 234"/>
                <a:gd name="T68" fmla="*/ 79 w 234"/>
                <a:gd name="T69" fmla="*/ 181 h 234"/>
                <a:gd name="T70" fmla="*/ 52 w 234"/>
                <a:gd name="T71" fmla="*/ 196 h 234"/>
                <a:gd name="T72" fmla="*/ 51 w 234"/>
                <a:gd name="T73" fmla="*/ 163 h 234"/>
                <a:gd name="T74" fmla="*/ 48 w 234"/>
                <a:gd name="T75" fmla="*/ 141 h 234"/>
                <a:gd name="T76" fmla="*/ 15 w 234"/>
                <a:gd name="T77" fmla="*/ 127 h 234"/>
                <a:gd name="T78" fmla="*/ 37 w 234"/>
                <a:gd name="T79" fmla="*/ 102 h 234"/>
                <a:gd name="T80" fmla="*/ 52 w 234"/>
                <a:gd name="T81" fmla="*/ 85 h 234"/>
                <a:gd name="T82" fmla="*/ 38 w 234"/>
                <a:gd name="T83" fmla="*/ 52 h 234"/>
                <a:gd name="T84" fmla="*/ 71 w 234"/>
                <a:gd name="T85" fmla="*/ 50 h 234"/>
                <a:gd name="T86" fmla="*/ 85 w 234"/>
                <a:gd name="T87" fmla="*/ 51 h 234"/>
                <a:gd name="T88" fmla="*/ 103 w 234"/>
                <a:gd name="T89" fmla="*/ 37 h 234"/>
                <a:gd name="T90" fmla="*/ 127 w 234"/>
                <a:gd name="T91" fmla="*/ 15 h 234"/>
                <a:gd name="T92" fmla="*/ 141 w 234"/>
                <a:gd name="T93" fmla="*/ 48 h 234"/>
                <a:gd name="T94" fmla="*/ 155 w 234"/>
                <a:gd name="T95" fmla="*/ 53 h 234"/>
                <a:gd name="T96" fmla="*/ 183 w 234"/>
                <a:gd name="T97" fmla="*/ 38 h 234"/>
                <a:gd name="T98" fmla="*/ 184 w 234"/>
                <a:gd name="T99" fmla="*/ 71 h 234"/>
                <a:gd name="T100" fmla="*/ 186 w 234"/>
                <a:gd name="T101" fmla="*/ 93 h 234"/>
                <a:gd name="T102" fmla="*/ 220 w 234"/>
                <a:gd name="T103" fmla="*/ 107 h 234"/>
                <a:gd name="T104" fmla="*/ 197 w 234"/>
                <a:gd name="T105" fmla="*/ 1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234">
                  <a:moveTo>
                    <a:pt x="222" y="93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8" y="82"/>
                    <a:pt x="196" y="79"/>
                  </a:cubicBezTo>
                  <a:cubicBezTo>
                    <a:pt x="209" y="60"/>
                    <a:pt x="209" y="60"/>
                    <a:pt x="209" y="60"/>
                  </a:cubicBezTo>
                  <a:cubicBezTo>
                    <a:pt x="213" y="54"/>
                    <a:pt x="212" y="46"/>
                    <a:pt x="207" y="41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0" y="24"/>
                    <a:pt x="186" y="23"/>
                    <a:pt x="183" y="23"/>
                  </a:cubicBezTo>
                  <a:cubicBezTo>
                    <a:pt x="180" y="23"/>
                    <a:pt x="177" y="24"/>
                    <a:pt x="174" y="25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2" y="37"/>
                    <a:pt x="149" y="35"/>
                    <a:pt x="146" y="34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0" y="5"/>
                    <a:pt x="134" y="0"/>
                    <a:pt x="1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0" y="0"/>
                    <a:pt x="94" y="5"/>
                    <a:pt x="93" y="12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5" y="35"/>
                    <a:pt x="82" y="37"/>
                    <a:pt x="79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8" y="24"/>
                    <a:pt x="55" y="23"/>
                    <a:pt x="52" y="23"/>
                  </a:cubicBezTo>
                  <a:cubicBezTo>
                    <a:pt x="48" y="23"/>
                    <a:pt x="45" y="24"/>
                    <a:pt x="42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3" y="46"/>
                    <a:pt x="22" y="54"/>
                    <a:pt x="26" y="60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2"/>
                    <a:pt x="36" y="85"/>
                    <a:pt x="35" y="88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4"/>
                    <a:pt x="0" y="100"/>
                    <a:pt x="0" y="1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4"/>
                    <a:pt x="5" y="140"/>
                    <a:pt x="12" y="141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6" y="149"/>
                    <a:pt x="37" y="152"/>
                    <a:pt x="38" y="15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2" y="180"/>
                    <a:pt x="23" y="188"/>
                    <a:pt x="28" y="192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5" y="209"/>
                    <a:pt x="48" y="211"/>
                    <a:pt x="52" y="211"/>
                  </a:cubicBezTo>
                  <a:cubicBezTo>
                    <a:pt x="55" y="211"/>
                    <a:pt x="58" y="210"/>
                    <a:pt x="60" y="208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82" y="197"/>
                    <a:pt x="85" y="198"/>
                    <a:pt x="89" y="200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4" y="229"/>
                    <a:pt x="100" y="234"/>
                    <a:pt x="107" y="234"/>
                  </a:cubicBezTo>
                  <a:cubicBezTo>
                    <a:pt x="127" y="234"/>
                    <a:pt x="127" y="234"/>
                    <a:pt x="127" y="234"/>
                  </a:cubicBezTo>
                  <a:cubicBezTo>
                    <a:pt x="134" y="234"/>
                    <a:pt x="140" y="229"/>
                    <a:pt x="142" y="222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49" y="198"/>
                    <a:pt x="152" y="197"/>
                    <a:pt x="155" y="196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7" y="210"/>
                    <a:pt x="180" y="211"/>
                    <a:pt x="183" y="211"/>
                  </a:cubicBezTo>
                  <a:cubicBezTo>
                    <a:pt x="186" y="211"/>
                    <a:pt x="190" y="209"/>
                    <a:pt x="193" y="207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12" y="188"/>
                    <a:pt x="213" y="180"/>
                    <a:pt x="209" y="174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198" y="152"/>
                    <a:pt x="199" y="149"/>
                    <a:pt x="200" y="146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9" y="140"/>
                    <a:pt x="234" y="134"/>
                    <a:pt x="234" y="127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4" y="100"/>
                    <a:pt x="229" y="94"/>
                    <a:pt x="222" y="93"/>
                  </a:cubicBezTo>
                  <a:close/>
                  <a:moveTo>
                    <a:pt x="197" y="131"/>
                  </a:moveTo>
                  <a:cubicBezTo>
                    <a:pt x="192" y="132"/>
                    <a:pt x="188" y="136"/>
                    <a:pt x="186" y="141"/>
                  </a:cubicBezTo>
                  <a:cubicBezTo>
                    <a:pt x="185" y="143"/>
                    <a:pt x="184" y="146"/>
                    <a:pt x="183" y="149"/>
                  </a:cubicBezTo>
                  <a:cubicBezTo>
                    <a:pt x="181" y="153"/>
                    <a:pt x="181" y="159"/>
                    <a:pt x="184" y="16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61" y="182"/>
                    <a:pt x="158" y="181"/>
                    <a:pt x="155" y="181"/>
                  </a:cubicBezTo>
                  <a:cubicBezTo>
                    <a:pt x="153" y="181"/>
                    <a:pt x="151" y="182"/>
                    <a:pt x="149" y="183"/>
                  </a:cubicBezTo>
                  <a:cubicBezTo>
                    <a:pt x="147" y="184"/>
                    <a:pt x="144" y="185"/>
                    <a:pt x="141" y="186"/>
                  </a:cubicBezTo>
                  <a:cubicBezTo>
                    <a:pt x="136" y="187"/>
                    <a:pt x="133" y="192"/>
                    <a:pt x="132" y="197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2" y="192"/>
                    <a:pt x="98" y="187"/>
                    <a:pt x="93" y="186"/>
                  </a:cubicBezTo>
                  <a:cubicBezTo>
                    <a:pt x="91" y="185"/>
                    <a:pt x="88" y="184"/>
                    <a:pt x="85" y="183"/>
                  </a:cubicBezTo>
                  <a:cubicBezTo>
                    <a:pt x="83" y="182"/>
                    <a:pt x="81" y="181"/>
                    <a:pt x="79" y="181"/>
                  </a:cubicBezTo>
                  <a:cubicBezTo>
                    <a:pt x="76" y="181"/>
                    <a:pt x="73" y="182"/>
                    <a:pt x="71" y="18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4" y="159"/>
                    <a:pt x="54" y="153"/>
                    <a:pt x="52" y="149"/>
                  </a:cubicBezTo>
                  <a:cubicBezTo>
                    <a:pt x="50" y="146"/>
                    <a:pt x="49" y="144"/>
                    <a:pt x="48" y="141"/>
                  </a:cubicBezTo>
                  <a:cubicBezTo>
                    <a:pt x="47" y="136"/>
                    <a:pt x="43" y="132"/>
                    <a:pt x="37" y="1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3" y="101"/>
                    <a:pt x="47" y="98"/>
                    <a:pt x="48" y="93"/>
                  </a:cubicBezTo>
                  <a:cubicBezTo>
                    <a:pt x="49" y="90"/>
                    <a:pt x="50" y="88"/>
                    <a:pt x="52" y="85"/>
                  </a:cubicBezTo>
                  <a:cubicBezTo>
                    <a:pt x="54" y="80"/>
                    <a:pt x="54" y="75"/>
                    <a:pt x="51" y="7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2"/>
                    <a:pt x="76" y="53"/>
                    <a:pt x="79" y="53"/>
                  </a:cubicBezTo>
                  <a:cubicBezTo>
                    <a:pt x="81" y="53"/>
                    <a:pt x="83" y="52"/>
                    <a:pt x="85" y="51"/>
                  </a:cubicBezTo>
                  <a:cubicBezTo>
                    <a:pt x="88" y="50"/>
                    <a:pt x="91" y="49"/>
                    <a:pt x="93" y="48"/>
                  </a:cubicBezTo>
                  <a:cubicBezTo>
                    <a:pt x="98" y="46"/>
                    <a:pt x="102" y="42"/>
                    <a:pt x="103" y="37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3" y="42"/>
                    <a:pt x="136" y="46"/>
                    <a:pt x="141" y="48"/>
                  </a:cubicBezTo>
                  <a:cubicBezTo>
                    <a:pt x="144" y="49"/>
                    <a:pt x="147" y="50"/>
                    <a:pt x="149" y="51"/>
                  </a:cubicBezTo>
                  <a:cubicBezTo>
                    <a:pt x="151" y="52"/>
                    <a:pt x="153" y="53"/>
                    <a:pt x="155" y="53"/>
                  </a:cubicBezTo>
                  <a:cubicBezTo>
                    <a:pt x="158" y="53"/>
                    <a:pt x="161" y="52"/>
                    <a:pt x="164" y="50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1" y="75"/>
                    <a:pt x="181" y="80"/>
                    <a:pt x="183" y="85"/>
                  </a:cubicBezTo>
                  <a:cubicBezTo>
                    <a:pt x="184" y="88"/>
                    <a:pt x="185" y="90"/>
                    <a:pt x="186" y="93"/>
                  </a:cubicBezTo>
                  <a:cubicBezTo>
                    <a:pt x="188" y="98"/>
                    <a:pt x="192" y="101"/>
                    <a:pt x="197" y="102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27"/>
                    <a:pt x="220" y="127"/>
                    <a:pt x="220" y="127"/>
                  </a:cubicBezTo>
                  <a:lnTo>
                    <a:pt x="19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07" name="Freeform 85"/>
            <p:cNvSpPr>
              <a:spLocks noEditPoints="1"/>
            </p:cNvSpPr>
            <p:nvPr/>
          </p:nvSpPr>
          <p:spPr bwMode="auto">
            <a:xfrm>
              <a:off x="1070689" y="778792"/>
              <a:ext cx="112003" cy="111540"/>
            </a:xfrm>
            <a:custGeom>
              <a:avLst/>
              <a:gdLst>
                <a:gd name="T0" fmla="*/ 51 w 102"/>
                <a:gd name="T1" fmla="*/ 0 h 102"/>
                <a:gd name="T2" fmla="*/ 0 w 102"/>
                <a:gd name="T3" fmla="*/ 51 h 102"/>
                <a:gd name="T4" fmla="*/ 51 w 102"/>
                <a:gd name="T5" fmla="*/ 102 h 102"/>
                <a:gd name="T6" fmla="*/ 102 w 102"/>
                <a:gd name="T7" fmla="*/ 51 h 102"/>
                <a:gd name="T8" fmla="*/ 51 w 102"/>
                <a:gd name="T9" fmla="*/ 0 h 102"/>
                <a:gd name="T10" fmla="*/ 51 w 102"/>
                <a:gd name="T11" fmla="*/ 96 h 102"/>
                <a:gd name="T12" fmla="*/ 7 w 102"/>
                <a:gd name="T13" fmla="*/ 51 h 102"/>
                <a:gd name="T14" fmla="*/ 51 w 102"/>
                <a:gd name="T15" fmla="*/ 6 h 102"/>
                <a:gd name="T16" fmla="*/ 96 w 102"/>
                <a:gd name="T17" fmla="*/ 51 h 102"/>
                <a:gd name="T18" fmla="*/ 51 w 102"/>
                <a:gd name="T1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2" y="79"/>
                    <a:pt x="102" y="51"/>
                  </a:cubicBezTo>
                  <a:cubicBezTo>
                    <a:pt x="102" y="23"/>
                    <a:pt x="80" y="0"/>
                    <a:pt x="51" y="0"/>
                  </a:cubicBezTo>
                  <a:close/>
                  <a:moveTo>
                    <a:pt x="51" y="96"/>
                  </a:moveTo>
                  <a:cubicBezTo>
                    <a:pt x="27" y="96"/>
                    <a:pt x="7" y="76"/>
                    <a:pt x="7" y="51"/>
                  </a:cubicBezTo>
                  <a:cubicBezTo>
                    <a:pt x="7" y="26"/>
                    <a:pt x="27" y="6"/>
                    <a:pt x="51" y="6"/>
                  </a:cubicBezTo>
                  <a:cubicBezTo>
                    <a:pt x="76" y="6"/>
                    <a:pt x="96" y="26"/>
                    <a:pt x="96" y="51"/>
                  </a:cubicBezTo>
                  <a:cubicBezTo>
                    <a:pt x="96" y="76"/>
                    <a:pt x="76" y="96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08" name="Freeform 86"/>
            <p:cNvSpPr>
              <a:spLocks noEditPoints="1"/>
            </p:cNvSpPr>
            <p:nvPr/>
          </p:nvSpPr>
          <p:spPr bwMode="auto">
            <a:xfrm>
              <a:off x="1094756" y="802859"/>
              <a:ext cx="64795" cy="63407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29 w 59"/>
                <a:gd name="T11" fmla="*/ 51 h 58"/>
                <a:gd name="T12" fmla="*/ 7 w 59"/>
                <a:gd name="T13" fmla="*/ 29 h 58"/>
                <a:gd name="T14" fmla="*/ 29 w 59"/>
                <a:gd name="T15" fmla="*/ 7 h 58"/>
                <a:gd name="T16" fmla="*/ 51 w 59"/>
                <a:gd name="T17" fmla="*/ 29 h 58"/>
                <a:gd name="T18" fmla="*/ 29 w 59"/>
                <a:gd name="T1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sp>
        <p:nvSpPr>
          <p:cNvPr id="109" name="TextBox 199"/>
          <p:cNvSpPr txBox="1"/>
          <p:nvPr/>
        </p:nvSpPr>
        <p:spPr>
          <a:xfrm>
            <a:off x="312702" y="1607314"/>
            <a:ext cx="2381905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pPr algn="r"/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Web Şube – Dosya Açılışı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110" name="TextBox 205"/>
          <p:cNvSpPr txBox="1"/>
          <p:nvPr/>
        </p:nvSpPr>
        <p:spPr>
          <a:xfrm>
            <a:off x="6558313" y="1607315"/>
            <a:ext cx="1240887" cy="297279"/>
          </a:xfrm>
          <a:prstGeom prst="rect">
            <a:avLst/>
          </a:prstGeom>
          <a:noFill/>
        </p:spPr>
        <p:txBody>
          <a:bodyPr wrap="none" lIns="81043" tIns="40522" rIns="81043" bIns="40522" rtlCol="0">
            <a:spAutoFit/>
          </a:bodyPr>
          <a:lstStyle/>
          <a:p>
            <a:r>
              <a:rPr lang="tr-TR" sz="1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Sinerji - DYS</a:t>
            </a:r>
            <a:endParaRPr lang="id-ID" sz="1400" b="1" dirty="0">
              <a:solidFill>
                <a:srgbClr val="000000"/>
              </a:solidFill>
              <a:latin typeface="Source Sans Pro Light"/>
              <a:ea typeface="ＭＳ Ｐゴシック"/>
            </a:endParaRPr>
          </a:p>
        </p:txBody>
      </p:sp>
      <p:sp>
        <p:nvSpPr>
          <p:cNvPr id="111" name="Rectangle 206"/>
          <p:cNvSpPr/>
          <p:nvPr/>
        </p:nvSpPr>
        <p:spPr>
          <a:xfrm>
            <a:off x="6558314" y="1820212"/>
            <a:ext cx="2406173" cy="589667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lvl="0" algn="just"/>
            <a:r>
              <a:rPr lang="tr-TR" sz="1100" dirty="0">
                <a:solidFill>
                  <a:srgbClr val="000000"/>
                </a:solidFill>
                <a:latin typeface="+mj-lt"/>
                <a:ea typeface="ＭＳ Ｐゴシック"/>
              </a:rPr>
              <a:t>İşlemlere ilişkin dokümanlar </a:t>
            </a:r>
            <a:r>
              <a:rPr lang="tr-TR" sz="1100" dirty="0" err="1">
                <a:solidFill>
                  <a:srgbClr val="000000"/>
                </a:solidFill>
                <a:latin typeface="+mj-lt"/>
                <a:ea typeface="ＭＳ Ｐゴシック"/>
              </a:rPr>
              <a:t>DYS’ye</a:t>
            </a:r>
            <a:r>
              <a:rPr lang="tr-TR" sz="1100" dirty="0">
                <a:solidFill>
                  <a:srgbClr val="000000"/>
                </a:solidFill>
                <a:latin typeface="+mj-lt"/>
                <a:ea typeface="ＭＳ Ｐゴシック"/>
              </a:rPr>
              <a:t> taranmakta ve tarihçesi aynı yerde tutulmaktadır.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112" name="Rectangle 7"/>
          <p:cNvSpPr/>
          <p:nvPr/>
        </p:nvSpPr>
        <p:spPr>
          <a:xfrm>
            <a:off x="2795603" y="1607353"/>
            <a:ext cx="537821" cy="597579"/>
          </a:xfrm>
          <a:prstGeom prst="rect">
            <a:avLst/>
          </a:prstGeom>
          <a:solidFill>
            <a:srgbClr val="DCF2F9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3" name="Rectangle 213"/>
          <p:cNvSpPr/>
          <p:nvPr/>
        </p:nvSpPr>
        <p:spPr>
          <a:xfrm>
            <a:off x="5825008" y="1607352"/>
            <a:ext cx="619200" cy="630000"/>
          </a:xfrm>
          <a:prstGeom prst="rect">
            <a:avLst/>
          </a:prstGeom>
          <a:solidFill>
            <a:srgbClr val="113C8B"/>
          </a:solidFill>
          <a:ln w="25400" cap="flat" cmpd="sng" algn="ctr">
            <a:noFill/>
            <a:prstDash val="solid"/>
          </a:ln>
          <a:effectLst/>
        </p:spPr>
        <p:txBody>
          <a:bodyPr lIns="81043" tIns="40522" rIns="81043" bIns="4052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4" name="Rectangle 34"/>
          <p:cNvSpPr/>
          <p:nvPr/>
        </p:nvSpPr>
        <p:spPr>
          <a:xfrm>
            <a:off x="107504" y="1841857"/>
            <a:ext cx="2587103" cy="420390"/>
          </a:xfrm>
          <a:prstGeom prst="rect">
            <a:avLst/>
          </a:prstGeom>
        </p:spPr>
        <p:txBody>
          <a:bodyPr wrap="square" lIns="81043" tIns="40522" rIns="81043" bIns="40522">
            <a:spAutoFit/>
          </a:bodyPr>
          <a:lstStyle/>
          <a:p>
            <a:pPr algn="r"/>
            <a:r>
              <a:rPr lang="tr-TR" sz="1100" dirty="0" smtClean="0">
                <a:solidFill>
                  <a:srgbClr val="000000"/>
                </a:solidFill>
                <a:latin typeface="+mj-lt"/>
                <a:ea typeface="ＭＳ Ｐゴシック"/>
              </a:rPr>
              <a:t>Dosya açılışı için S5 ekranı kullanılmaktadır. </a:t>
            </a:r>
            <a:endParaRPr lang="id-ID" sz="1100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grpSp>
        <p:nvGrpSpPr>
          <p:cNvPr id="115" name="Group 65"/>
          <p:cNvGrpSpPr/>
          <p:nvPr/>
        </p:nvGrpSpPr>
        <p:grpSpPr>
          <a:xfrm>
            <a:off x="6003013" y="1798182"/>
            <a:ext cx="268034" cy="242220"/>
            <a:chOff x="3175" y="0"/>
            <a:chExt cx="9269413" cy="7539038"/>
          </a:xfrm>
          <a:solidFill>
            <a:srgbClr val="FFFFFF"/>
          </a:solidFill>
        </p:grpSpPr>
        <p:sp>
          <p:nvSpPr>
            <p:cNvPr id="116" name="Freeform 28"/>
            <p:cNvSpPr>
              <a:spLocks noEditPoints="1"/>
            </p:cNvSpPr>
            <p:nvPr/>
          </p:nvSpPr>
          <p:spPr bwMode="auto">
            <a:xfrm>
              <a:off x="3175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251 h 2007"/>
                <a:gd name="T4" fmla="*/ 118 w 2469"/>
                <a:gd name="T5" fmla="*/ 251 h 2007"/>
                <a:gd name="T6" fmla="*/ 118 w 2469"/>
                <a:gd name="T7" fmla="*/ 1489 h 2007"/>
                <a:gd name="T8" fmla="*/ 1168 w 2469"/>
                <a:gd name="T9" fmla="*/ 1489 h 2007"/>
                <a:gd name="T10" fmla="*/ 1168 w 2469"/>
                <a:gd name="T11" fmla="*/ 1818 h 2007"/>
                <a:gd name="T12" fmla="*/ 855 w 2469"/>
                <a:gd name="T13" fmla="*/ 1818 h 2007"/>
                <a:gd name="T14" fmla="*/ 732 w 2469"/>
                <a:gd name="T15" fmla="*/ 1923 h 2007"/>
                <a:gd name="T16" fmla="*/ 732 w 2469"/>
                <a:gd name="T17" fmla="*/ 2007 h 2007"/>
                <a:gd name="T18" fmla="*/ 1738 w 2469"/>
                <a:gd name="T19" fmla="*/ 2007 h 2007"/>
                <a:gd name="T20" fmla="*/ 1738 w 2469"/>
                <a:gd name="T21" fmla="*/ 1923 h 2007"/>
                <a:gd name="T22" fmla="*/ 1614 w 2469"/>
                <a:gd name="T23" fmla="*/ 1818 h 2007"/>
                <a:gd name="T24" fmla="*/ 1302 w 2469"/>
                <a:gd name="T25" fmla="*/ 1818 h 2007"/>
                <a:gd name="T26" fmla="*/ 1302 w 2469"/>
                <a:gd name="T27" fmla="*/ 1489 h 2007"/>
                <a:gd name="T28" fmla="*/ 2351 w 2469"/>
                <a:gd name="T29" fmla="*/ 1489 h 2007"/>
                <a:gd name="T30" fmla="*/ 2351 w 2469"/>
                <a:gd name="T31" fmla="*/ 251 h 2007"/>
                <a:gd name="T32" fmla="*/ 2469 w 2469"/>
                <a:gd name="T33" fmla="*/ 251 h 2007"/>
                <a:gd name="T34" fmla="*/ 2469 w 2469"/>
                <a:gd name="T35" fmla="*/ 0 h 2007"/>
                <a:gd name="T36" fmla="*/ 0 w 2469"/>
                <a:gd name="T37" fmla="*/ 0 h 2007"/>
                <a:gd name="T38" fmla="*/ 2217 w 2469"/>
                <a:gd name="T39" fmla="*/ 1355 h 2007"/>
                <a:gd name="T40" fmla="*/ 253 w 2469"/>
                <a:gd name="T41" fmla="*/ 1355 h 2007"/>
                <a:gd name="T42" fmla="*/ 253 w 2469"/>
                <a:gd name="T43" fmla="*/ 257 h 2007"/>
                <a:gd name="T44" fmla="*/ 2217 w 2469"/>
                <a:gd name="T45" fmla="*/ 257 h 2007"/>
                <a:gd name="T46" fmla="*/ 2217 w 2469"/>
                <a:gd name="T47" fmla="*/ 1355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17" name="Freeform 29"/>
            <p:cNvSpPr>
              <a:spLocks noEditPoints="1"/>
            </p:cNvSpPr>
            <p:nvPr/>
          </p:nvSpPr>
          <p:spPr bwMode="auto">
            <a:xfrm>
              <a:off x="1466850" y="1352550"/>
              <a:ext cx="6345238" cy="3349625"/>
            </a:xfrm>
            <a:custGeom>
              <a:avLst/>
              <a:gdLst>
                <a:gd name="T0" fmla="*/ 113 w 1690"/>
                <a:gd name="T1" fmla="*/ 892 h 892"/>
                <a:gd name="T2" fmla="*/ 227 w 1690"/>
                <a:gd name="T3" fmla="*/ 778 h 892"/>
                <a:gd name="T4" fmla="*/ 218 w 1690"/>
                <a:gd name="T5" fmla="*/ 735 h 892"/>
                <a:gd name="T6" fmla="*/ 472 w 1690"/>
                <a:gd name="T7" fmla="*/ 530 h 892"/>
                <a:gd name="T8" fmla="*/ 549 w 1690"/>
                <a:gd name="T9" fmla="*/ 560 h 892"/>
                <a:gd name="T10" fmla="*/ 646 w 1690"/>
                <a:gd name="T11" fmla="*/ 507 h 892"/>
                <a:gd name="T12" fmla="*/ 897 w 1690"/>
                <a:gd name="T13" fmla="*/ 637 h 892"/>
                <a:gd name="T14" fmla="*/ 895 w 1690"/>
                <a:gd name="T15" fmla="*/ 659 h 892"/>
                <a:gd name="T16" fmla="*/ 1008 w 1690"/>
                <a:gd name="T17" fmla="*/ 773 h 892"/>
                <a:gd name="T18" fmla="*/ 1122 w 1690"/>
                <a:gd name="T19" fmla="*/ 659 h 892"/>
                <a:gd name="T20" fmla="*/ 1109 w 1690"/>
                <a:gd name="T21" fmla="*/ 607 h 892"/>
                <a:gd name="T22" fmla="*/ 1520 w 1690"/>
                <a:gd name="T23" fmla="*/ 213 h 892"/>
                <a:gd name="T24" fmla="*/ 1576 w 1690"/>
                <a:gd name="T25" fmla="*/ 228 h 892"/>
                <a:gd name="T26" fmla="*/ 1690 w 1690"/>
                <a:gd name="T27" fmla="*/ 114 h 892"/>
                <a:gd name="T28" fmla="*/ 1576 w 1690"/>
                <a:gd name="T29" fmla="*/ 0 h 892"/>
                <a:gd name="T30" fmla="*/ 1463 w 1690"/>
                <a:gd name="T31" fmla="*/ 114 h 892"/>
                <a:gd name="T32" fmla="*/ 1475 w 1690"/>
                <a:gd name="T33" fmla="*/ 167 h 892"/>
                <a:gd name="T34" fmla="*/ 1065 w 1690"/>
                <a:gd name="T35" fmla="*/ 561 h 892"/>
                <a:gd name="T36" fmla="*/ 1008 w 1690"/>
                <a:gd name="T37" fmla="*/ 546 h 892"/>
                <a:gd name="T38" fmla="*/ 926 w 1690"/>
                <a:gd name="T39" fmla="*/ 581 h 892"/>
                <a:gd name="T40" fmla="*/ 663 w 1690"/>
                <a:gd name="T41" fmla="*/ 444 h 892"/>
                <a:gd name="T42" fmla="*/ 549 w 1690"/>
                <a:gd name="T43" fmla="*/ 333 h 892"/>
                <a:gd name="T44" fmla="*/ 436 w 1690"/>
                <a:gd name="T45" fmla="*/ 446 h 892"/>
                <a:gd name="T46" fmla="*/ 439 w 1690"/>
                <a:gd name="T47" fmla="*/ 474 h 892"/>
                <a:gd name="T48" fmla="*/ 178 w 1690"/>
                <a:gd name="T49" fmla="*/ 685 h 892"/>
                <a:gd name="T50" fmla="*/ 113 w 1690"/>
                <a:gd name="T51" fmla="*/ 665 h 892"/>
                <a:gd name="T52" fmla="*/ 0 w 1690"/>
                <a:gd name="T53" fmla="*/ 778 h 892"/>
                <a:gd name="T54" fmla="*/ 113 w 1690"/>
                <a:gd name="T55" fmla="*/ 892 h 892"/>
                <a:gd name="T56" fmla="*/ 1576 w 1690"/>
                <a:gd name="T57" fmla="*/ 64 h 892"/>
                <a:gd name="T58" fmla="*/ 1626 w 1690"/>
                <a:gd name="T59" fmla="*/ 114 h 892"/>
                <a:gd name="T60" fmla="*/ 1576 w 1690"/>
                <a:gd name="T61" fmla="*/ 164 h 892"/>
                <a:gd name="T62" fmla="*/ 1526 w 1690"/>
                <a:gd name="T63" fmla="*/ 114 h 892"/>
                <a:gd name="T64" fmla="*/ 1576 w 1690"/>
                <a:gd name="T65" fmla="*/ 64 h 892"/>
                <a:gd name="T66" fmla="*/ 1008 w 1690"/>
                <a:gd name="T67" fmla="*/ 609 h 892"/>
                <a:gd name="T68" fmla="*/ 1058 w 1690"/>
                <a:gd name="T69" fmla="*/ 659 h 892"/>
                <a:gd name="T70" fmla="*/ 1008 w 1690"/>
                <a:gd name="T71" fmla="*/ 709 h 892"/>
                <a:gd name="T72" fmla="*/ 958 w 1690"/>
                <a:gd name="T73" fmla="*/ 659 h 892"/>
                <a:gd name="T74" fmla="*/ 1008 w 1690"/>
                <a:gd name="T75" fmla="*/ 609 h 892"/>
                <a:gd name="T76" fmla="*/ 549 w 1690"/>
                <a:gd name="T77" fmla="*/ 396 h 892"/>
                <a:gd name="T78" fmla="*/ 599 w 1690"/>
                <a:gd name="T79" fmla="*/ 446 h 892"/>
                <a:gd name="T80" fmla="*/ 549 w 1690"/>
                <a:gd name="T81" fmla="*/ 496 h 892"/>
                <a:gd name="T82" fmla="*/ 500 w 1690"/>
                <a:gd name="T83" fmla="*/ 446 h 892"/>
                <a:gd name="T84" fmla="*/ 549 w 1690"/>
                <a:gd name="T85" fmla="*/ 396 h 892"/>
                <a:gd name="T86" fmla="*/ 113 w 1690"/>
                <a:gd name="T87" fmla="*/ 728 h 892"/>
                <a:gd name="T88" fmla="*/ 163 w 1690"/>
                <a:gd name="T89" fmla="*/ 778 h 892"/>
                <a:gd name="T90" fmla="*/ 113 w 1690"/>
                <a:gd name="T91" fmla="*/ 828 h 892"/>
                <a:gd name="T92" fmla="*/ 63 w 1690"/>
                <a:gd name="T93" fmla="*/ 778 h 892"/>
                <a:gd name="T94" fmla="*/ 113 w 1690"/>
                <a:gd name="T95" fmla="*/ 72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grpSp>
        <p:nvGrpSpPr>
          <p:cNvPr id="118" name="Group 68"/>
          <p:cNvGrpSpPr/>
          <p:nvPr/>
        </p:nvGrpSpPr>
        <p:grpSpPr>
          <a:xfrm>
            <a:off x="2915876" y="1720934"/>
            <a:ext cx="314192" cy="349103"/>
            <a:chOff x="998489" y="706129"/>
            <a:chExt cx="256404" cy="256404"/>
          </a:xfrm>
          <a:solidFill>
            <a:srgbClr val="FFFFFF"/>
          </a:solidFill>
        </p:grpSpPr>
        <p:sp>
          <p:nvSpPr>
            <p:cNvPr id="119" name="Freeform 84"/>
            <p:cNvSpPr>
              <a:spLocks noEditPoints="1"/>
            </p:cNvSpPr>
            <p:nvPr/>
          </p:nvSpPr>
          <p:spPr bwMode="auto">
            <a:xfrm>
              <a:off x="998489" y="706129"/>
              <a:ext cx="256404" cy="256404"/>
            </a:xfrm>
            <a:custGeom>
              <a:avLst/>
              <a:gdLst>
                <a:gd name="T0" fmla="*/ 200 w 234"/>
                <a:gd name="T1" fmla="*/ 88 h 234"/>
                <a:gd name="T2" fmla="*/ 209 w 234"/>
                <a:gd name="T3" fmla="*/ 60 h 234"/>
                <a:gd name="T4" fmla="*/ 193 w 234"/>
                <a:gd name="T5" fmla="*/ 27 h 234"/>
                <a:gd name="T6" fmla="*/ 174 w 234"/>
                <a:gd name="T7" fmla="*/ 25 h 234"/>
                <a:gd name="T8" fmla="*/ 146 w 234"/>
                <a:gd name="T9" fmla="*/ 34 h 234"/>
                <a:gd name="T10" fmla="*/ 127 w 234"/>
                <a:gd name="T11" fmla="*/ 0 h 234"/>
                <a:gd name="T12" fmla="*/ 93 w 234"/>
                <a:gd name="T13" fmla="*/ 12 h 234"/>
                <a:gd name="T14" fmla="*/ 79 w 234"/>
                <a:gd name="T15" fmla="*/ 38 h 234"/>
                <a:gd name="T16" fmla="*/ 52 w 234"/>
                <a:gd name="T17" fmla="*/ 23 h 234"/>
                <a:gd name="T18" fmla="*/ 28 w 234"/>
                <a:gd name="T19" fmla="*/ 41 h 234"/>
                <a:gd name="T20" fmla="*/ 38 w 234"/>
                <a:gd name="T21" fmla="*/ 79 h 234"/>
                <a:gd name="T22" fmla="*/ 12 w 234"/>
                <a:gd name="T23" fmla="*/ 93 h 234"/>
                <a:gd name="T24" fmla="*/ 0 w 234"/>
                <a:gd name="T25" fmla="*/ 127 h 234"/>
                <a:gd name="T26" fmla="*/ 35 w 234"/>
                <a:gd name="T27" fmla="*/ 146 h 234"/>
                <a:gd name="T28" fmla="*/ 26 w 234"/>
                <a:gd name="T29" fmla="*/ 174 h 234"/>
                <a:gd name="T30" fmla="*/ 42 w 234"/>
                <a:gd name="T31" fmla="*/ 207 h 234"/>
                <a:gd name="T32" fmla="*/ 60 w 234"/>
                <a:gd name="T33" fmla="*/ 208 h 234"/>
                <a:gd name="T34" fmla="*/ 89 w 234"/>
                <a:gd name="T35" fmla="*/ 200 h 234"/>
                <a:gd name="T36" fmla="*/ 107 w 234"/>
                <a:gd name="T37" fmla="*/ 234 h 234"/>
                <a:gd name="T38" fmla="*/ 142 w 234"/>
                <a:gd name="T39" fmla="*/ 222 h 234"/>
                <a:gd name="T40" fmla="*/ 155 w 234"/>
                <a:gd name="T41" fmla="*/ 196 h 234"/>
                <a:gd name="T42" fmla="*/ 183 w 234"/>
                <a:gd name="T43" fmla="*/ 211 h 234"/>
                <a:gd name="T44" fmla="*/ 207 w 234"/>
                <a:gd name="T45" fmla="*/ 192 h 234"/>
                <a:gd name="T46" fmla="*/ 196 w 234"/>
                <a:gd name="T47" fmla="*/ 155 h 234"/>
                <a:gd name="T48" fmla="*/ 222 w 234"/>
                <a:gd name="T49" fmla="*/ 141 h 234"/>
                <a:gd name="T50" fmla="*/ 234 w 234"/>
                <a:gd name="T51" fmla="*/ 107 h 234"/>
                <a:gd name="T52" fmla="*/ 197 w 234"/>
                <a:gd name="T53" fmla="*/ 131 h 234"/>
                <a:gd name="T54" fmla="*/ 183 w 234"/>
                <a:gd name="T55" fmla="*/ 149 h 234"/>
                <a:gd name="T56" fmla="*/ 197 w 234"/>
                <a:gd name="T57" fmla="*/ 182 h 234"/>
                <a:gd name="T58" fmla="*/ 164 w 234"/>
                <a:gd name="T59" fmla="*/ 184 h 234"/>
                <a:gd name="T60" fmla="*/ 149 w 234"/>
                <a:gd name="T61" fmla="*/ 183 h 234"/>
                <a:gd name="T62" fmla="*/ 132 w 234"/>
                <a:gd name="T63" fmla="*/ 197 h 234"/>
                <a:gd name="T64" fmla="*/ 107 w 234"/>
                <a:gd name="T65" fmla="*/ 219 h 234"/>
                <a:gd name="T66" fmla="*/ 93 w 234"/>
                <a:gd name="T67" fmla="*/ 186 h 234"/>
                <a:gd name="T68" fmla="*/ 79 w 234"/>
                <a:gd name="T69" fmla="*/ 181 h 234"/>
                <a:gd name="T70" fmla="*/ 52 w 234"/>
                <a:gd name="T71" fmla="*/ 196 h 234"/>
                <a:gd name="T72" fmla="*/ 51 w 234"/>
                <a:gd name="T73" fmla="*/ 163 h 234"/>
                <a:gd name="T74" fmla="*/ 48 w 234"/>
                <a:gd name="T75" fmla="*/ 141 h 234"/>
                <a:gd name="T76" fmla="*/ 15 w 234"/>
                <a:gd name="T77" fmla="*/ 127 h 234"/>
                <a:gd name="T78" fmla="*/ 37 w 234"/>
                <a:gd name="T79" fmla="*/ 102 h 234"/>
                <a:gd name="T80" fmla="*/ 52 w 234"/>
                <a:gd name="T81" fmla="*/ 85 h 234"/>
                <a:gd name="T82" fmla="*/ 38 w 234"/>
                <a:gd name="T83" fmla="*/ 52 h 234"/>
                <a:gd name="T84" fmla="*/ 71 w 234"/>
                <a:gd name="T85" fmla="*/ 50 h 234"/>
                <a:gd name="T86" fmla="*/ 85 w 234"/>
                <a:gd name="T87" fmla="*/ 51 h 234"/>
                <a:gd name="T88" fmla="*/ 103 w 234"/>
                <a:gd name="T89" fmla="*/ 37 h 234"/>
                <a:gd name="T90" fmla="*/ 127 w 234"/>
                <a:gd name="T91" fmla="*/ 15 h 234"/>
                <a:gd name="T92" fmla="*/ 141 w 234"/>
                <a:gd name="T93" fmla="*/ 48 h 234"/>
                <a:gd name="T94" fmla="*/ 155 w 234"/>
                <a:gd name="T95" fmla="*/ 53 h 234"/>
                <a:gd name="T96" fmla="*/ 183 w 234"/>
                <a:gd name="T97" fmla="*/ 38 h 234"/>
                <a:gd name="T98" fmla="*/ 184 w 234"/>
                <a:gd name="T99" fmla="*/ 71 h 234"/>
                <a:gd name="T100" fmla="*/ 186 w 234"/>
                <a:gd name="T101" fmla="*/ 93 h 234"/>
                <a:gd name="T102" fmla="*/ 220 w 234"/>
                <a:gd name="T103" fmla="*/ 107 h 234"/>
                <a:gd name="T104" fmla="*/ 197 w 234"/>
                <a:gd name="T105" fmla="*/ 1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234">
                  <a:moveTo>
                    <a:pt x="222" y="93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8" y="82"/>
                    <a:pt x="196" y="79"/>
                  </a:cubicBezTo>
                  <a:cubicBezTo>
                    <a:pt x="209" y="60"/>
                    <a:pt x="209" y="60"/>
                    <a:pt x="209" y="60"/>
                  </a:cubicBezTo>
                  <a:cubicBezTo>
                    <a:pt x="213" y="54"/>
                    <a:pt x="212" y="46"/>
                    <a:pt x="207" y="41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0" y="24"/>
                    <a:pt x="186" y="23"/>
                    <a:pt x="183" y="23"/>
                  </a:cubicBezTo>
                  <a:cubicBezTo>
                    <a:pt x="180" y="23"/>
                    <a:pt x="177" y="24"/>
                    <a:pt x="174" y="25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2" y="37"/>
                    <a:pt x="149" y="35"/>
                    <a:pt x="146" y="34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0" y="5"/>
                    <a:pt x="134" y="0"/>
                    <a:pt x="1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0" y="0"/>
                    <a:pt x="94" y="5"/>
                    <a:pt x="93" y="12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5" y="35"/>
                    <a:pt x="82" y="37"/>
                    <a:pt x="79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8" y="24"/>
                    <a:pt x="55" y="23"/>
                    <a:pt x="52" y="23"/>
                  </a:cubicBezTo>
                  <a:cubicBezTo>
                    <a:pt x="48" y="23"/>
                    <a:pt x="45" y="24"/>
                    <a:pt x="42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3" y="46"/>
                    <a:pt x="22" y="54"/>
                    <a:pt x="26" y="60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2"/>
                    <a:pt x="36" y="85"/>
                    <a:pt x="35" y="88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4"/>
                    <a:pt x="0" y="100"/>
                    <a:pt x="0" y="1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4"/>
                    <a:pt x="5" y="140"/>
                    <a:pt x="12" y="141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6" y="149"/>
                    <a:pt x="37" y="152"/>
                    <a:pt x="38" y="15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2" y="180"/>
                    <a:pt x="23" y="188"/>
                    <a:pt x="28" y="192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5" y="209"/>
                    <a:pt x="48" y="211"/>
                    <a:pt x="52" y="211"/>
                  </a:cubicBezTo>
                  <a:cubicBezTo>
                    <a:pt x="55" y="211"/>
                    <a:pt x="58" y="210"/>
                    <a:pt x="60" y="208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82" y="197"/>
                    <a:pt x="85" y="198"/>
                    <a:pt x="89" y="200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4" y="229"/>
                    <a:pt x="100" y="234"/>
                    <a:pt x="107" y="234"/>
                  </a:cubicBezTo>
                  <a:cubicBezTo>
                    <a:pt x="127" y="234"/>
                    <a:pt x="127" y="234"/>
                    <a:pt x="127" y="234"/>
                  </a:cubicBezTo>
                  <a:cubicBezTo>
                    <a:pt x="134" y="234"/>
                    <a:pt x="140" y="229"/>
                    <a:pt x="142" y="222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49" y="198"/>
                    <a:pt x="152" y="197"/>
                    <a:pt x="155" y="196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7" y="210"/>
                    <a:pt x="180" y="211"/>
                    <a:pt x="183" y="211"/>
                  </a:cubicBezTo>
                  <a:cubicBezTo>
                    <a:pt x="186" y="211"/>
                    <a:pt x="190" y="209"/>
                    <a:pt x="193" y="207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12" y="188"/>
                    <a:pt x="213" y="180"/>
                    <a:pt x="209" y="174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198" y="152"/>
                    <a:pt x="199" y="149"/>
                    <a:pt x="200" y="146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9" y="140"/>
                    <a:pt x="234" y="134"/>
                    <a:pt x="234" y="127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4" y="100"/>
                    <a:pt x="229" y="94"/>
                    <a:pt x="222" y="93"/>
                  </a:cubicBezTo>
                  <a:close/>
                  <a:moveTo>
                    <a:pt x="197" y="131"/>
                  </a:moveTo>
                  <a:cubicBezTo>
                    <a:pt x="192" y="132"/>
                    <a:pt x="188" y="136"/>
                    <a:pt x="186" y="141"/>
                  </a:cubicBezTo>
                  <a:cubicBezTo>
                    <a:pt x="185" y="143"/>
                    <a:pt x="184" y="146"/>
                    <a:pt x="183" y="149"/>
                  </a:cubicBezTo>
                  <a:cubicBezTo>
                    <a:pt x="181" y="153"/>
                    <a:pt x="181" y="159"/>
                    <a:pt x="184" y="16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61" y="182"/>
                    <a:pt x="158" y="181"/>
                    <a:pt x="155" y="181"/>
                  </a:cubicBezTo>
                  <a:cubicBezTo>
                    <a:pt x="153" y="181"/>
                    <a:pt x="151" y="182"/>
                    <a:pt x="149" y="183"/>
                  </a:cubicBezTo>
                  <a:cubicBezTo>
                    <a:pt x="147" y="184"/>
                    <a:pt x="144" y="185"/>
                    <a:pt x="141" y="186"/>
                  </a:cubicBezTo>
                  <a:cubicBezTo>
                    <a:pt x="136" y="187"/>
                    <a:pt x="133" y="192"/>
                    <a:pt x="132" y="197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2" y="192"/>
                    <a:pt x="98" y="187"/>
                    <a:pt x="93" y="186"/>
                  </a:cubicBezTo>
                  <a:cubicBezTo>
                    <a:pt x="91" y="185"/>
                    <a:pt x="88" y="184"/>
                    <a:pt x="85" y="183"/>
                  </a:cubicBezTo>
                  <a:cubicBezTo>
                    <a:pt x="83" y="182"/>
                    <a:pt x="81" y="181"/>
                    <a:pt x="79" y="181"/>
                  </a:cubicBezTo>
                  <a:cubicBezTo>
                    <a:pt x="76" y="181"/>
                    <a:pt x="73" y="182"/>
                    <a:pt x="71" y="18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4" y="159"/>
                    <a:pt x="54" y="153"/>
                    <a:pt x="52" y="149"/>
                  </a:cubicBezTo>
                  <a:cubicBezTo>
                    <a:pt x="50" y="146"/>
                    <a:pt x="49" y="144"/>
                    <a:pt x="48" y="141"/>
                  </a:cubicBezTo>
                  <a:cubicBezTo>
                    <a:pt x="47" y="136"/>
                    <a:pt x="43" y="132"/>
                    <a:pt x="37" y="1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3" y="101"/>
                    <a:pt x="47" y="98"/>
                    <a:pt x="48" y="93"/>
                  </a:cubicBezTo>
                  <a:cubicBezTo>
                    <a:pt x="49" y="90"/>
                    <a:pt x="50" y="88"/>
                    <a:pt x="52" y="85"/>
                  </a:cubicBezTo>
                  <a:cubicBezTo>
                    <a:pt x="54" y="80"/>
                    <a:pt x="54" y="75"/>
                    <a:pt x="51" y="7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2"/>
                    <a:pt x="76" y="53"/>
                    <a:pt x="79" y="53"/>
                  </a:cubicBezTo>
                  <a:cubicBezTo>
                    <a:pt x="81" y="53"/>
                    <a:pt x="83" y="52"/>
                    <a:pt x="85" y="51"/>
                  </a:cubicBezTo>
                  <a:cubicBezTo>
                    <a:pt x="88" y="50"/>
                    <a:pt x="91" y="49"/>
                    <a:pt x="93" y="48"/>
                  </a:cubicBezTo>
                  <a:cubicBezTo>
                    <a:pt x="98" y="46"/>
                    <a:pt x="102" y="42"/>
                    <a:pt x="103" y="37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3" y="42"/>
                    <a:pt x="136" y="46"/>
                    <a:pt x="141" y="48"/>
                  </a:cubicBezTo>
                  <a:cubicBezTo>
                    <a:pt x="144" y="49"/>
                    <a:pt x="147" y="50"/>
                    <a:pt x="149" y="51"/>
                  </a:cubicBezTo>
                  <a:cubicBezTo>
                    <a:pt x="151" y="52"/>
                    <a:pt x="153" y="53"/>
                    <a:pt x="155" y="53"/>
                  </a:cubicBezTo>
                  <a:cubicBezTo>
                    <a:pt x="158" y="53"/>
                    <a:pt x="161" y="52"/>
                    <a:pt x="164" y="50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1" y="75"/>
                    <a:pt x="181" y="80"/>
                    <a:pt x="183" y="85"/>
                  </a:cubicBezTo>
                  <a:cubicBezTo>
                    <a:pt x="184" y="88"/>
                    <a:pt x="185" y="90"/>
                    <a:pt x="186" y="93"/>
                  </a:cubicBezTo>
                  <a:cubicBezTo>
                    <a:pt x="188" y="98"/>
                    <a:pt x="192" y="101"/>
                    <a:pt x="197" y="102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27"/>
                    <a:pt x="220" y="127"/>
                    <a:pt x="220" y="127"/>
                  </a:cubicBezTo>
                  <a:lnTo>
                    <a:pt x="19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20" name="Freeform 85"/>
            <p:cNvSpPr>
              <a:spLocks noEditPoints="1"/>
            </p:cNvSpPr>
            <p:nvPr/>
          </p:nvSpPr>
          <p:spPr bwMode="auto">
            <a:xfrm>
              <a:off x="1070689" y="778792"/>
              <a:ext cx="112003" cy="111540"/>
            </a:xfrm>
            <a:custGeom>
              <a:avLst/>
              <a:gdLst>
                <a:gd name="T0" fmla="*/ 51 w 102"/>
                <a:gd name="T1" fmla="*/ 0 h 102"/>
                <a:gd name="T2" fmla="*/ 0 w 102"/>
                <a:gd name="T3" fmla="*/ 51 h 102"/>
                <a:gd name="T4" fmla="*/ 51 w 102"/>
                <a:gd name="T5" fmla="*/ 102 h 102"/>
                <a:gd name="T6" fmla="*/ 102 w 102"/>
                <a:gd name="T7" fmla="*/ 51 h 102"/>
                <a:gd name="T8" fmla="*/ 51 w 102"/>
                <a:gd name="T9" fmla="*/ 0 h 102"/>
                <a:gd name="T10" fmla="*/ 51 w 102"/>
                <a:gd name="T11" fmla="*/ 96 h 102"/>
                <a:gd name="T12" fmla="*/ 7 w 102"/>
                <a:gd name="T13" fmla="*/ 51 h 102"/>
                <a:gd name="T14" fmla="*/ 51 w 102"/>
                <a:gd name="T15" fmla="*/ 6 h 102"/>
                <a:gd name="T16" fmla="*/ 96 w 102"/>
                <a:gd name="T17" fmla="*/ 51 h 102"/>
                <a:gd name="T18" fmla="*/ 51 w 102"/>
                <a:gd name="T1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2" y="79"/>
                    <a:pt x="102" y="51"/>
                  </a:cubicBezTo>
                  <a:cubicBezTo>
                    <a:pt x="102" y="23"/>
                    <a:pt x="80" y="0"/>
                    <a:pt x="51" y="0"/>
                  </a:cubicBezTo>
                  <a:close/>
                  <a:moveTo>
                    <a:pt x="51" y="96"/>
                  </a:moveTo>
                  <a:cubicBezTo>
                    <a:pt x="27" y="96"/>
                    <a:pt x="7" y="76"/>
                    <a:pt x="7" y="51"/>
                  </a:cubicBezTo>
                  <a:cubicBezTo>
                    <a:pt x="7" y="26"/>
                    <a:pt x="27" y="6"/>
                    <a:pt x="51" y="6"/>
                  </a:cubicBezTo>
                  <a:cubicBezTo>
                    <a:pt x="76" y="6"/>
                    <a:pt x="96" y="26"/>
                    <a:pt x="96" y="51"/>
                  </a:cubicBezTo>
                  <a:cubicBezTo>
                    <a:pt x="96" y="76"/>
                    <a:pt x="76" y="96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  <p:sp>
          <p:nvSpPr>
            <p:cNvPr id="121" name="Freeform 86"/>
            <p:cNvSpPr>
              <a:spLocks noEditPoints="1"/>
            </p:cNvSpPr>
            <p:nvPr/>
          </p:nvSpPr>
          <p:spPr bwMode="auto">
            <a:xfrm>
              <a:off x="1094756" y="802859"/>
              <a:ext cx="64795" cy="63407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29 w 59"/>
                <a:gd name="T11" fmla="*/ 51 h 58"/>
                <a:gd name="T12" fmla="*/ 7 w 59"/>
                <a:gd name="T13" fmla="*/ 29 h 58"/>
                <a:gd name="T14" fmla="*/ 29 w 59"/>
                <a:gd name="T15" fmla="*/ 7 h 58"/>
                <a:gd name="T16" fmla="*/ 51 w 59"/>
                <a:gd name="T17" fmla="*/ 29 h 58"/>
                <a:gd name="T18" fmla="*/ 29 w 59"/>
                <a:gd name="T1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/>
              </a:endParaRPr>
            </a:p>
          </p:txBody>
        </p:sp>
      </p:grp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1604967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2562034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6" y="3573016"/>
            <a:ext cx="619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5" descr="folder icon ile ilgili görsel sonucu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21" y="1700808"/>
            <a:ext cx="493379" cy="4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9" descr="swift icon ile ilgili görsel sonucu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11" y="3677632"/>
            <a:ext cx="548394" cy="54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1" descr="calculator 2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691648"/>
            <a:ext cx="537552" cy="53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3" descr="email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89" y="4691440"/>
            <a:ext cx="522100" cy="5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7" descr="flow icon ile ilgili görsel sonucu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r="2775"/>
          <a:stretch/>
        </p:blipFill>
        <p:spPr bwMode="auto">
          <a:xfrm>
            <a:off x="3445518" y="2233617"/>
            <a:ext cx="2278610" cy="24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Resim 129" descr="pega 7 ile ilgili görsel sonucu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r="50202" b="9184"/>
          <a:stretch/>
        </p:blipFill>
        <p:spPr bwMode="auto">
          <a:xfrm>
            <a:off x="3635896" y="4975299"/>
            <a:ext cx="1965574" cy="174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899592" y="1412776"/>
            <a:ext cx="1656184" cy="46085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/>
          <p:nvPr/>
        </p:nvCxnSpPr>
        <p:spPr>
          <a:xfrm flipH="1">
            <a:off x="583354" y="1412776"/>
            <a:ext cx="1972422" cy="46085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/>
          <p:cNvCxnSpPr/>
          <p:nvPr/>
        </p:nvCxnSpPr>
        <p:spPr>
          <a:xfrm>
            <a:off x="6660232" y="1412776"/>
            <a:ext cx="1800200" cy="198285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Düz Bağlayıcı 134"/>
          <p:cNvCxnSpPr/>
          <p:nvPr/>
        </p:nvCxnSpPr>
        <p:spPr>
          <a:xfrm flipH="1">
            <a:off x="6804248" y="1412776"/>
            <a:ext cx="1512168" cy="203435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Düz Bağlayıcı 135"/>
          <p:cNvCxnSpPr/>
          <p:nvPr/>
        </p:nvCxnSpPr>
        <p:spPr>
          <a:xfrm flipH="1">
            <a:off x="6660232" y="4509120"/>
            <a:ext cx="1656184" cy="105579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/>
          <p:cNvCxnSpPr/>
          <p:nvPr/>
        </p:nvCxnSpPr>
        <p:spPr>
          <a:xfrm>
            <a:off x="6804248" y="4509120"/>
            <a:ext cx="1728192" cy="105579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Mevcut Akış</a:t>
            </a:r>
            <a:endParaRPr lang="tr-TR" sz="2500" i="1" dirty="0"/>
          </a:p>
        </p:txBody>
      </p:sp>
    </p:spTree>
    <p:extLst>
      <p:ext uri="{BB962C8B-B14F-4D97-AF65-F5344CB8AC3E}">
        <p14:creationId xmlns:p14="http://schemas.microsoft.com/office/powerpoint/2010/main" val="37852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Kapsam</a:t>
            </a:r>
            <a:endParaRPr lang="tr-TR" sz="25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</p:txBody>
      </p:sp>
      <p:sp>
        <p:nvSpPr>
          <p:cNvPr id="5" name="TextBox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7504" y="836712"/>
            <a:ext cx="8893335" cy="5544616"/>
          </a:xfrm>
          <a:prstGeom prst="rect">
            <a:avLst/>
          </a:prstGeom>
          <a:solidFill>
            <a:srgbClr val="FFFFFF"/>
          </a:solidFill>
          <a:ln w="19050">
            <a:solidFill>
              <a:srgbClr val="BBE0E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685" tIns="72685" rIns="72685" bIns="72685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9135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214252" y="1309289"/>
            <a:ext cx="5760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Arial" charset="0"/>
              </a:rPr>
              <a:t>Tüm Akreditif Süreçleri (Pega)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Dosya Açılış, Tadilat, Transfer, Vesaik muhasebe işlemlerinin Pega süreçleri içerisinden tetiklenmesi(TS, S5, NM)</a:t>
            </a:r>
            <a:endParaRPr lang="tr-TR" sz="1400" dirty="0" smtClean="0">
              <a:solidFill>
                <a:srgbClr val="000000"/>
              </a:solidFill>
              <a:latin typeface="Arial" charset="0"/>
            </a:endParaRP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rgbClr val="000000"/>
                </a:solidFill>
                <a:latin typeface="Arial" charset="0"/>
              </a:rPr>
              <a:t> Karınca Entegrasyonları</a:t>
            </a:r>
            <a:endParaRPr lang="tr-TR" sz="1200" dirty="0" smtClean="0">
              <a:solidFill>
                <a:srgbClr val="000000"/>
              </a:solidFill>
              <a:latin typeface="Arial" charset="0"/>
            </a:endParaRP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Ürün Yönetimi 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Hesap Yönetimi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Masraf Komisyon Modülü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Portföy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Event Log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rgbClr val="000000"/>
                </a:solidFill>
                <a:latin typeface="Arial" charset="0"/>
              </a:rPr>
              <a:t> Diğer Entegrasyonlar</a:t>
            </a:r>
            <a:endParaRPr lang="tr-TR" sz="1200" dirty="0" smtClean="0">
              <a:solidFill>
                <a:srgbClr val="000000"/>
              </a:solidFill>
              <a:latin typeface="Arial" charset="0"/>
            </a:endParaRP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>
                <a:solidFill>
                  <a:srgbClr val="000000"/>
                </a:solidFill>
                <a:latin typeface="Arial" charset="0"/>
              </a:rPr>
              <a:t> Yetersiz bakiye tarama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OFSAA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KYU(Limit Risk Modülü)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 Inspector (Yasaklı kelime, şüpheli işlem sorgusu)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>
                <a:solidFill>
                  <a:srgbClr val="000000"/>
                </a:solidFill>
                <a:latin typeface="Arial" charset="0"/>
              </a:rPr>
              <a:t> Yeni Fiyatlama Altyapısı </a:t>
            </a:r>
            <a:r>
              <a:rPr lang="tr-TR" sz="1200" dirty="0" smtClean="0">
                <a:solidFill>
                  <a:srgbClr val="000000"/>
                </a:solidFill>
                <a:latin typeface="Arial" charset="0"/>
              </a:rPr>
              <a:t>Entegrasyonu(Servis)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200" dirty="0">
                <a:solidFill>
                  <a:srgbClr val="000000"/>
                </a:solidFill>
                <a:latin typeface="Arial" charset="0"/>
              </a:rPr>
              <a:t> Özellikli Akreditifler(Mixed Payment Konsorsiyum)</a:t>
            </a:r>
          </a:p>
          <a:p>
            <a:pPr lvl="1" algn="l">
              <a:spcBef>
                <a:spcPct val="0"/>
              </a:spcBef>
              <a:buClrTx/>
              <a:buFont typeface="Wingdings" pitchFamily="2" charset="2"/>
              <a:buChar char="§"/>
            </a:pPr>
            <a:endParaRPr lang="tr-TR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37"/>
          <p:cNvSpPr txBox="1"/>
          <p:nvPr/>
        </p:nvSpPr>
        <p:spPr>
          <a:xfrm>
            <a:off x="179512" y="1291680"/>
            <a:ext cx="154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400" dirty="0" smtClean="0">
                <a:solidFill>
                  <a:srgbClr val="FF0000"/>
                </a:solidFill>
                <a:latin typeface="Arial" charset="0"/>
              </a:rPr>
              <a:t>I. Faz</a:t>
            </a:r>
            <a:endParaRPr lang="en-US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147888" y="4469553"/>
            <a:ext cx="154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II.Faz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1285323" y="4437112"/>
            <a:ext cx="4870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tr-TR" sz="1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Internet görüntüleme ve talimat iletimi</a:t>
            </a: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Yeni Fiyatlama Altyapısı Entegrasyonu(Süreç) 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NAP Entegrasyonları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Sorunlu Krediler Entegrasyonu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Otomatik akreditif kapatma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Damga </a:t>
            </a:r>
            <a:r>
              <a:rPr lang="tr-TR" sz="1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Vergisi, Sigorta </a:t>
            </a: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Entegrasyonları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Başvuru Modülü </a:t>
            </a: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Kalan </a:t>
            </a:r>
            <a:r>
              <a:rPr lang="tr-TR" sz="14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altyapı iyileştirmeleri </a:t>
            </a:r>
            <a:endParaRPr lang="tr-TR" sz="14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algn="l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Otomatik Swift Oluşturma</a:t>
            </a:r>
            <a:endParaRPr lang="tr-TR" sz="1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254465" y="4407769"/>
            <a:ext cx="8512815" cy="0"/>
          </a:xfrm>
          <a:prstGeom prst="line">
            <a:avLst/>
          </a:prstGeom>
          <a:noFill/>
          <a:ln w="9525" cap="rnd">
            <a:solidFill>
              <a:srgbClr val="FFFFFF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4" name="Straight Connector 11"/>
          <p:cNvCxnSpPr/>
          <p:nvPr/>
        </p:nvCxnSpPr>
        <p:spPr bwMode="auto">
          <a:xfrm>
            <a:off x="251521" y="1196752"/>
            <a:ext cx="8640960" cy="0"/>
          </a:xfrm>
          <a:prstGeom prst="line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34"/>
          <p:cNvSpPr txBox="1"/>
          <p:nvPr/>
        </p:nvSpPr>
        <p:spPr>
          <a:xfrm>
            <a:off x="215489" y="846510"/>
            <a:ext cx="154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b="1" dirty="0" smtClean="0">
                <a:solidFill>
                  <a:srgbClr val="000000"/>
                </a:solidFill>
                <a:latin typeface="Arial" charset="0"/>
              </a:rPr>
              <a:t>Faz</a:t>
            </a:r>
            <a:endParaRPr lang="en-US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1975620" y="846511"/>
            <a:ext cx="1876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b="1" dirty="0" smtClean="0">
                <a:solidFill>
                  <a:srgbClr val="000000"/>
                </a:solidFill>
                <a:latin typeface="Arial" charset="0"/>
              </a:rPr>
              <a:t>Kapsam</a:t>
            </a:r>
            <a:endParaRPr lang="en-US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34"/>
          <p:cNvSpPr txBox="1"/>
          <p:nvPr/>
        </p:nvSpPr>
        <p:spPr>
          <a:xfrm>
            <a:off x="6986267" y="846509"/>
            <a:ext cx="668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b="1" dirty="0" smtClean="0">
                <a:solidFill>
                  <a:srgbClr val="000000"/>
                </a:solidFill>
                <a:latin typeface="Arial" charset="0"/>
              </a:rPr>
              <a:t>Test</a:t>
            </a:r>
            <a:endParaRPr lang="en-US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Box 34"/>
          <p:cNvSpPr txBox="1"/>
          <p:nvPr/>
        </p:nvSpPr>
        <p:spPr>
          <a:xfrm>
            <a:off x="7985891" y="836712"/>
            <a:ext cx="8153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b="1" dirty="0" smtClean="0">
                <a:solidFill>
                  <a:srgbClr val="000000"/>
                </a:solidFill>
                <a:latin typeface="Arial" charset="0"/>
              </a:rPr>
              <a:t>Üretim</a:t>
            </a:r>
            <a:endParaRPr lang="en-US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34"/>
          <p:cNvSpPr txBox="1"/>
          <p:nvPr/>
        </p:nvSpPr>
        <p:spPr>
          <a:xfrm>
            <a:off x="6941918" y="1359931"/>
            <a:ext cx="941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Arial" charset="0"/>
              </a:rPr>
              <a:t>Aralık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Arial" charset="0"/>
              </a:rPr>
              <a:t>2017</a:t>
            </a:r>
            <a:endParaRPr lang="en-US" sz="15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34"/>
          <p:cNvSpPr txBox="1"/>
          <p:nvPr/>
        </p:nvSpPr>
        <p:spPr>
          <a:xfrm>
            <a:off x="7985892" y="1359931"/>
            <a:ext cx="8153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Arial" charset="0"/>
              </a:rPr>
              <a:t>Şubat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Arial" charset="0"/>
              </a:rPr>
              <a:t>2018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Arial" charset="0"/>
              </a:rPr>
              <a:t>(Pilot)</a:t>
            </a:r>
            <a:endParaRPr lang="en-US" sz="15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Box 34"/>
          <p:cNvSpPr txBox="1"/>
          <p:nvPr/>
        </p:nvSpPr>
        <p:spPr>
          <a:xfrm>
            <a:off x="6444208" y="4411217"/>
            <a:ext cx="2448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tr-TR" sz="15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Master Plan’da 2018 II.yarısı için planlama yapılmıştır.</a:t>
            </a:r>
            <a:endParaRPr lang="en-US" sz="15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Süreçler</a:t>
            </a:r>
            <a:endParaRPr lang="tr-TR" sz="25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6676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Hedef Tarihler</a:t>
            </a:r>
            <a:endParaRPr lang="tr-TR" sz="25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İlk plan-10.03.2017</a:t>
            </a:r>
            <a:endParaRPr lang="tr-T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OTLSHAPE_TB_00000000000000000000000000000000_ScaleContainer"/>
          <p:cNvSpPr/>
          <p:nvPr>
            <p:custDataLst>
              <p:tags r:id="rId1"/>
            </p:custDataLst>
          </p:nvPr>
        </p:nvSpPr>
        <p:spPr>
          <a:xfrm>
            <a:off x="179512" y="1412776"/>
            <a:ext cx="4248472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tr-T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TLSHAPE_TB_00000000000000000000000000000000_ScaleContainer"/>
          <p:cNvSpPr/>
          <p:nvPr>
            <p:custDataLst>
              <p:tags r:id="rId2"/>
            </p:custDataLst>
          </p:nvPr>
        </p:nvSpPr>
        <p:spPr>
          <a:xfrm>
            <a:off x="4427984" y="1412776"/>
            <a:ext cx="4464496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2018</a:t>
            </a:r>
            <a:endParaRPr lang="tr-T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OTLSHAPE_M_aa70fc281bce451299881a2e6348b9d8_Connector1"/>
          <p:cNvCxnSpPr/>
          <p:nvPr>
            <p:custDataLst>
              <p:tags r:id="rId3"/>
            </p:custDataLst>
          </p:nvPr>
        </p:nvCxnSpPr>
        <p:spPr>
          <a:xfrm>
            <a:off x="1522264" y="1780728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TLSHAPE_M_aa70fc281bce451299881a2e6348b9d8_Shape"/>
          <p:cNvSpPr/>
          <p:nvPr>
            <p:custDataLst>
              <p:tags r:id="rId4"/>
            </p:custDataLst>
          </p:nvPr>
        </p:nvSpPr>
        <p:spPr>
          <a:xfrm rot="16200000">
            <a:off x="1538520" y="2420888"/>
            <a:ext cx="165100" cy="1651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0491" y="2276872"/>
            <a:ext cx="887293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>
                <a:solidFill>
                  <a:schemeClr val="bg1">
                    <a:lumMod val="50000"/>
                  </a:schemeClr>
                </a:solidFill>
              </a:rPr>
              <a:t>Analiz Sonu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>
                    <a:lumMod val="50000"/>
                  </a:schemeClr>
                </a:solidFill>
              </a:rPr>
              <a:t>15.05.2017</a:t>
            </a:r>
            <a:endParaRPr lang="tr-T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19" y="3820978"/>
            <a:ext cx="874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dirty="0" smtClean="0">
                <a:solidFill>
                  <a:srgbClr val="000099"/>
                </a:solidFill>
                <a:latin typeface="+mn-lt"/>
              </a:rPr>
              <a:t>CR sonucu oluşan plan-13.09.2017 </a:t>
            </a:r>
            <a:r>
              <a:rPr lang="tr-TR" sz="1200" dirty="0" smtClean="0">
                <a:solidFill>
                  <a:srgbClr val="000099"/>
                </a:solidFill>
                <a:latin typeface="+mn-lt"/>
              </a:rPr>
              <a:t>(Western Union iş cep ve devam eden analiz aktiviteleri kaynaklı)</a:t>
            </a:r>
            <a:endParaRPr lang="tr-TR" sz="1200" dirty="0">
              <a:solidFill>
                <a:srgbClr val="000099"/>
              </a:solidFill>
              <a:latin typeface="+mn-lt"/>
            </a:endParaRPr>
          </a:p>
        </p:txBody>
      </p:sp>
      <p:cxnSp>
        <p:nvCxnSpPr>
          <p:cNvPr id="12" name="OTLSHAPE_M_aa70fc281bce451299881a2e6348b9d8_Connector1"/>
          <p:cNvCxnSpPr/>
          <p:nvPr>
            <p:custDataLst>
              <p:tags r:id="rId5"/>
            </p:custDataLst>
          </p:nvPr>
        </p:nvCxnSpPr>
        <p:spPr>
          <a:xfrm>
            <a:off x="2843808" y="1772816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TLSHAPE_M_aa70fc281bce451299881a2e6348b9d8_Shape"/>
          <p:cNvSpPr/>
          <p:nvPr>
            <p:custDataLst>
              <p:tags r:id="rId6"/>
            </p:custDataLst>
          </p:nvPr>
        </p:nvSpPr>
        <p:spPr>
          <a:xfrm rot="16200000">
            <a:off x="2860064" y="2412976"/>
            <a:ext cx="165100" cy="1651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5710" y="2306461"/>
            <a:ext cx="77523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>
                <a:solidFill>
                  <a:schemeClr val="bg1">
                    <a:lumMod val="50000"/>
                  </a:schemeClr>
                </a:solidFill>
              </a:rPr>
              <a:t>UAT çıkış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>
                    <a:lumMod val="50000"/>
                  </a:schemeClr>
                </a:solidFill>
              </a:rPr>
              <a:t>11.09.2017</a:t>
            </a:r>
            <a:endParaRPr lang="tr-T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OTLSHAPE_M_aa70fc281bce451299881a2e6348b9d8_Connector1"/>
          <p:cNvCxnSpPr/>
          <p:nvPr>
            <p:custDataLst>
              <p:tags r:id="rId7"/>
            </p:custDataLst>
          </p:nvPr>
        </p:nvCxnSpPr>
        <p:spPr>
          <a:xfrm>
            <a:off x="3707904" y="1772815"/>
            <a:ext cx="0" cy="1296145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TLSHAPE_M_aa70fc281bce451299881a2e6348b9d8_Shape"/>
          <p:cNvSpPr/>
          <p:nvPr>
            <p:custDataLst>
              <p:tags r:id="rId8"/>
            </p:custDataLst>
          </p:nvPr>
        </p:nvSpPr>
        <p:spPr>
          <a:xfrm rot="16200000">
            <a:off x="3722252" y="2903860"/>
            <a:ext cx="165100" cy="1651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6497" y="2773094"/>
            <a:ext cx="115411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>
                <a:solidFill>
                  <a:schemeClr val="bg1">
                    <a:lumMod val="50000"/>
                  </a:schemeClr>
                </a:solidFill>
              </a:rPr>
              <a:t>Pilot çıkış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>
                    <a:lumMod val="50000"/>
                  </a:schemeClr>
                </a:solidFill>
              </a:rPr>
              <a:t>22.11.2017</a:t>
            </a:r>
            <a:endParaRPr lang="tr-T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OTLSHAPE_M_aa70fc281bce451299881a2e6348b9d8_Connector1"/>
          <p:cNvCxnSpPr/>
          <p:nvPr>
            <p:custDataLst>
              <p:tags r:id="rId9"/>
            </p:custDataLst>
          </p:nvPr>
        </p:nvCxnSpPr>
        <p:spPr>
          <a:xfrm>
            <a:off x="4716016" y="1802405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TLSHAPE_M_aa70fc281bce451299881a2e6348b9d8_Shape"/>
          <p:cNvSpPr/>
          <p:nvPr>
            <p:custDataLst>
              <p:tags r:id="rId10"/>
            </p:custDataLst>
          </p:nvPr>
        </p:nvSpPr>
        <p:spPr>
          <a:xfrm rot="16200000">
            <a:off x="4725160" y="2442565"/>
            <a:ext cx="165100" cy="1651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83" y="2336050"/>
            <a:ext cx="1207285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>
                <a:solidFill>
                  <a:schemeClr val="bg1">
                    <a:lumMod val="50000"/>
                  </a:schemeClr>
                </a:solidFill>
              </a:rPr>
              <a:t>Tüm Şubelerde Yaygınlaşma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>
                    <a:lumMod val="50000"/>
                  </a:schemeClr>
                </a:solidFill>
              </a:rPr>
              <a:t>21.01.2018</a:t>
            </a:r>
            <a:endParaRPr lang="tr-T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278951" y="4385644"/>
            <a:ext cx="4248472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000099"/>
                </a:solidFill>
              </a:rPr>
              <a:t>2017</a:t>
            </a:r>
            <a:endParaRPr lang="tr-TR" sz="2400" dirty="0" smtClean="0">
              <a:solidFill>
                <a:srgbClr val="000099"/>
              </a:solidFill>
            </a:endParaRPr>
          </a:p>
        </p:txBody>
      </p:sp>
      <p:sp>
        <p:nvSpPr>
          <p:cNvPr id="27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4527423" y="4385644"/>
            <a:ext cx="4464496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000099"/>
                </a:solidFill>
              </a:rPr>
              <a:t>2018</a:t>
            </a:r>
            <a:endParaRPr lang="tr-TR" sz="2400" dirty="0" smtClean="0">
              <a:solidFill>
                <a:srgbClr val="000099"/>
              </a:solidFill>
            </a:endParaRPr>
          </a:p>
        </p:txBody>
      </p:sp>
      <p:cxnSp>
        <p:nvCxnSpPr>
          <p:cNvPr id="28" name="OTLSHAPE_M_aa70fc281bce451299881a2e6348b9d8_Connector1"/>
          <p:cNvCxnSpPr/>
          <p:nvPr>
            <p:custDataLst>
              <p:tags r:id="rId13"/>
            </p:custDataLst>
          </p:nvPr>
        </p:nvCxnSpPr>
        <p:spPr>
          <a:xfrm>
            <a:off x="3322464" y="4753596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TLSHAPE_M_aa70fc281bce451299881a2e6348b9d8_Shape"/>
          <p:cNvSpPr/>
          <p:nvPr>
            <p:custDataLst>
              <p:tags r:id="rId14"/>
            </p:custDataLst>
          </p:nvPr>
        </p:nvSpPr>
        <p:spPr>
          <a:xfrm rot="16200000">
            <a:off x="3338720" y="5393756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0691" y="5249740"/>
            <a:ext cx="887293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Analiz Sonu</a:t>
            </a:r>
          </a:p>
          <a:p>
            <a:pPr marL="0" indent="0">
              <a:buNone/>
            </a:pPr>
            <a:r>
              <a:rPr lang="tr-TR" sz="800" dirty="0" smtClean="0"/>
              <a:t>09.10.2017</a:t>
            </a:r>
            <a:endParaRPr lang="tr-TR" sz="800" dirty="0"/>
          </a:p>
        </p:txBody>
      </p:sp>
      <p:cxnSp>
        <p:nvCxnSpPr>
          <p:cNvPr id="31" name="OTLSHAPE_M_aa70fc281bce451299881a2e6348b9d8_Connector1"/>
          <p:cNvCxnSpPr/>
          <p:nvPr>
            <p:custDataLst>
              <p:tags r:id="rId15"/>
            </p:custDataLst>
          </p:nvPr>
        </p:nvCxnSpPr>
        <p:spPr>
          <a:xfrm>
            <a:off x="4374941" y="4745684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TLSHAPE_M_aa70fc281bce451299881a2e6348b9d8_Shape"/>
          <p:cNvSpPr/>
          <p:nvPr>
            <p:custDataLst>
              <p:tags r:id="rId16"/>
            </p:custDataLst>
          </p:nvPr>
        </p:nvSpPr>
        <p:spPr>
          <a:xfrm rot="16200000">
            <a:off x="4391197" y="5385844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16843" y="5279329"/>
            <a:ext cx="77523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UAT çıkış</a:t>
            </a:r>
          </a:p>
          <a:p>
            <a:pPr marL="0" indent="0">
              <a:buNone/>
            </a:pPr>
            <a:r>
              <a:rPr lang="tr-TR" sz="800" dirty="0" smtClean="0"/>
              <a:t>25.12.2017</a:t>
            </a:r>
            <a:endParaRPr lang="tr-TR" sz="800" dirty="0"/>
          </a:p>
        </p:txBody>
      </p:sp>
      <p:cxnSp>
        <p:nvCxnSpPr>
          <p:cNvPr id="34" name="OTLSHAPE_M_aa70fc281bce451299881a2e6348b9d8_Connector1"/>
          <p:cNvCxnSpPr/>
          <p:nvPr>
            <p:custDataLst>
              <p:tags r:id="rId17"/>
            </p:custDataLst>
          </p:nvPr>
        </p:nvCxnSpPr>
        <p:spPr>
          <a:xfrm>
            <a:off x="5317521" y="4745683"/>
            <a:ext cx="0" cy="1296145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TLSHAPE_M_aa70fc281bce451299881a2e6348b9d8_Shape"/>
          <p:cNvSpPr/>
          <p:nvPr>
            <p:custDataLst>
              <p:tags r:id="rId18"/>
            </p:custDataLst>
          </p:nvPr>
        </p:nvSpPr>
        <p:spPr>
          <a:xfrm rot="16200000">
            <a:off x="5331869" y="5876728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6114" y="5745962"/>
            <a:ext cx="115411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Pilot çıkış</a:t>
            </a:r>
          </a:p>
          <a:p>
            <a:pPr marL="0" indent="0">
              <a:buNone/>
            </a:pPr>
            <a:r>
              <a:rPr lang="tr-TR" sz="800" dirty="0" smtClean="0"/>
              <a:t>25.02.2018</a:t>
            </a:r>
            <a:endParaRPr lang="tr-TR" sz="800" dirty="0"/>
          </a:p>
        </p:txBody>
      </p:sp>
      <p:cxnSp>
        <p:nvCxnSpPr>
          <p:cNvPr id="37" name="OTLSHAPE_M_aa70fc281bce451299881a2e6348b9d8_Connector1"/>
          <p:cNvCxnSpPr/>
          <p:nvPr>
            <p:custDataLst>
              <p:tags r:id="rId19"/>
            </p:custDataLst>
          </p:nvPr>
        </p:nvCxnSpPr>
        <p:spPr>
          <a:xfrm>
            <a:off x="6516216" y="4775273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TLSHAPE_M_aa70fc281bce451299881a2e6348b9d8_Shape"/>
          <p:cNvSpPr/>
          <p:nvPr>
            <p:custDataLst>
              <p:tags r:id="rId20"/>
            </p:custDataLst>
          </p:nvPr>
        </p:nvSpPr>
        <p:spPr>
          <a:xfrm rot="16200000">
            <a:off x="6525360" y="5415433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77083" y="5308918"/>
            <a:ext cx="1207285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Tüm Şubelerde Yaygınlaşma</a:t>
            </a:r>
          </a:p>
          <a:p>
            <a:pPr marL="0" indent="0">
              <a:buNone/>
            </a:pPr>
            <a:r>
              <a:rPr lang="tr-TR" sz="800" dirty="0" smtClean="0"/>
              <a:t>27.05.2018</a:t>
            </a:r>
            <a:endParaRPr lang="tr-TR" sz="800" dirty="0"/>
          </a:p>
        </p:txBody>
      </p:sp>
    </p:spTree>
    <p:extLst>
      <p:ext uri="{BB962C8B-B14F-4D97-AF65-F5344CB8AC3E}">
        <p14:creationId xmlns:p14="http://schemas.microsoft.com/office/powerpoint/2010/main" val="34241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Mevcut Durum</a:t>
            </a:r>
            <a:endParaRPr lang="tr-TR" sz="25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951067"/>
            <a:ext cx="81369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dirty="0" smtClean="0">
                <a:latin typeface="+mn-lt"/>
              </a:rPr>
              <a:t>Risk unsuru taşıyan konular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tr-TR" sz="2000" dirty="0" smtClean="0"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+mn-lt"/>
              </a:rPr>
              <a:t>Çok sayıda ve karmaşık süreç bulunması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+mn-lt"/>
              </a:rPr>
              <a:t>Çok sayıda entegrasyon ihtiyacı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+mn-lt"/>
              </a:rPr>
              <a:t>Analizi finalize olmamış süreçlerdeki belirsizlikler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tr-TR" sz="2000" dirty="0">
              <a:latin typeface="+mn-lt"/>
            </a:endParaRPr>
          </a:p>
          <a:p>
            <a:pPr algn="l"/>
            <a:r>
              <a:rPr lang="tr-TR" sz="2000" dirty="0" smtClean="0">
                <a:latin typeface="+mn-lt"/>
              </a:rPr>
              <a:t>projede yeni hedef tarih belirleme ihtiyacına yol açmıştır.</a:t>
            </a:r>
            <a:endParaRPr lang="tr-TR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1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Yeni Hedefler</a:t>
            </a:r>
            <a:endParaRPr lang="tr-TR" sz="25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/>
          </a:p>
          <a:p>
            <a:pPr marL="0" lvl="2" indent="0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18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519" y="940658"/>
            <a:ext cx="874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dirty="0" smtClean="0">
                <a:solidFill>
                  <a:srgbClr val="000099"/>
                </a:solidFill>
                <a:latin typeface="+mn-lt"/>
              </a:rPr>
              <a:t>CR sonucu oluşan plan-13.09.2017 </a:t>
            </a:r>
            <a:r>
              <a:rPr lang="tr-TR" sz="1200" dirty="0" smtClean="0">
                <a:solidFill>
                  <a:srgbClr val="000099"/>
                </a:solidFill>
                <a:latin typeface="+mn-lt"/>
              </a:rPr>
              <a:t>(Western Union iş cep ve devam eden analiz aktiviteleri kaynaklı)</a:t>
            </a:r>
            <a:endParaRPr lang="tr-TR" sz="12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6" name="OTLSHAPE_TB_00000000000000000000000000000000_ScaleContainer"/>
          <p:cNvSpPr/>
          <p:nvPr>
            <p:custDataLst>
              <p:tags r:id="rId1"/>
            </p:custDataLst>
          </p:nvPr>
        </p:nvSpPr>
        <p:spPr>
          <a:xfrm>
            <a:off x="278951" y="1473386"/>
            <a:ext cx="4248472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000099"/>
                </a:solidFill>
              </a:rPr>
              <a:t>2017</a:t>
            </a:r>
            <a:endParaRPr lang="tr-TR" sz="2400" dirty="0" smtClean="0">
              <a:solidFill>
                <a:srgbClr val="000099"/>
              </a:solidFill>
            </a:endParaRPr>
          </a:p>
        </p:txBody>
      </p:sp>
      <p:sp>
        <p:nvSpPr>
          <p:cNvPr id="27" name="OTLSHAPE_TB_00000000000000000000000000000000_ScaleContainer"/>
          <p:cNvSpPr/>
          <p:nvPr>
            <p:custDataLst>
              <p:tags r:id="rId2"/>
            </p:custDataLst>
          </p:nvPr>
        </p:nvSpPr>
        <p:spPr>
          <a:xfrm>
            <a:off x="4527423" y="1473386"/>
            <a:ext cx="4464496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000099"/>
                </a:solidFill>
              </a:rPr>
              <a:t>2018</a:t>
            </a:r>
            <a:endParaRPr lang="tr-TR" sz="2400" dirty="0" smtClean="0">
              <a:solidFill>
                <a:srgbClr val="000099"/>
              </a:solidFill>
            </a:endParaRPr>
          </a:p>
        </p:txBody>
      </p:sp>
      <p:cxnSp>
        <p:nvCxnSpPr>
          <p:cNvPr id="28" name="OTLSHAPE_M_aa70fc281bce451299881a2e6348b9d8_Connector1"/>
          <p:cNvCxnSpPr/>
          <p:nvPr>
            <p:custDataLst>
              <p:tags r:id="rId3"/>
            </p:custDataLst>
          </p:nvPr>
        </p:nvCxnSpPr>
        <p:spPr>
          <a:xfrm>
            <a:off x="3322464" y="1841338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TLSHAPE_M_aa70fc281bce451299881a2e6348b9d8_Shape"/>
          <p:cNvSpPr/>
          <p:nvPr>
            <p:custDataLst>
              <p:tags r:id="rId4"/>
            </p:custDataLst>
          </p:nvPr>
        </p:nvSpPr>
        <p:spPr>
          <a:xfrm rot="16200000">
            <a:off x="3338720" y="2481498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0691" y="2337482"/>
            <a:ext cx="887293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Analiz Sonu</a:t>
            </a:r>
          </a:p>
          <a:p>
            <a:pPr marL="0" indent="0">
              <a:buNone/>
            </a:pPr>
            <a:r>
              <a:rPr lang="tr-TR" sz="800" dirty="0" smtClean="0"/>
              <a:t>09.10.2017</a:t>
            </a:r>
            <a:endParaRPr lang="tr-TR" sz="800" dirty="0"/>
          </a:p>
        </p:txBody>
      </p:sp>
      <p:cxnSp>
        <p:nvCxnSpPr>
          <p:cNvPr id="31" name="OTLSHAPE_M_aa70fc281bce451299881a2e6348b9d8_Connector1"/>
          <p:cNvCxnSpPr/>
          <p:nvPr>
            <p:custDataLst>
              <p:tags r:id="rId5"/>
            </p:custDataLst>
          </p:nvPr>
        </p:nvCxnSpPr>
        <p:spPr>
          <a:xfrm>
            <a:off x="4374941" y="1833426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TLSHAPE_M_aa70fc281bce451299881a2e6348b9d8_Shape"/>
          <p:cNvSpPr/>
          <p:nvPr>
            <p:custDataLst>
              <p:tags r:id="rId6"/>
            </p:custDataLst>
          </p:nvPr>
        </p:nvSpPr>
        <p:spPr>
          <a:xfrm rot="16200000">
            <a:off x="4391197" y="2473586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16843" y="2367071"/>
            <a:ext cx="775237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Geliştirme</a:t>
            </a:r>
          </a:p>
          <a:p>
            <a:pPr marL="0" indent="0">
              <a:buNone/>
            </a:pPr>
            <a:r>
              <a:rPr lang="tr-TR" sz="1000" dirty="0" smtClean="0"/>
              <a:t>Sonu</a:t>
            </a:r>
          </a:p>
          <a:p>
            <a:pPr marL="0" indent="0">
              <a:buNone/>
            </a:pPr>
            <a:r>
              <a:rPr lang="tr-TR" sz="800" dirty="0" smtClean="0"/>
              <a:t>25.12.2017</a:t>
            </a:r>
            <a:endParaRPr lang="tr-TR" sz="800" dirty="0"/>
          </a:p>
        </p:txBody>
      </p:sp>
      <p:cxnSp>
        <p:nvCxnSpPr>
          <p:cNvPr id="34" name="OTLSHAPE_M_aa70fc281bce451299881a2e6348b9d8_Connector1"/>
          <p:cNvCxnSpPr/>
          <p:nvPr>
            <p:custDataLst>
              <p:tags r:id="rId7"/>
            </p:custDataLst>
          </p:nvPr>
        </p:nvCxnSpPr>
        <p:spPr>
          <a:xfrm>
            <a:off x="5317521" y="1833425"/>
            <a:ext cx="0" cy="1296145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TLSHAPE_M_aa70fc281bce451299881a2e6348b9d8_Shape"/>
          <p:cNvSpPr/>
          <p:nvPr>
            <p:custDataLst>
              <p:tags r:id="rId8"/>
            </p:custDataLst>
          </p:nvPr>
        </p:nvSpPr>
        <p:spPr>
          <a:xfrm rot="16200000">
            <a:off x="5331869" y="2964470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6114" y="2833704"/>
            <a:ext cx="115411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Pilot çıkış</a:t>
            </a:r>
          </a:p>
          <a:p>
            <a:pPr marL="0" indent="0">
              <a:buNone/>
            </a:pPr>
            <a:r>
              <a:rPr lang="tr-TR" sz="800" dirty="0" smtClean="0"/>
              <a:t>25.02.2018</a:t>
            </a:r>
            <a:endParaRPr lang="tr-TR" sz="800" dirty="0"/>
          </a:p>
        </p:txBody>
      </p:sp>
      <p:cxnSp>
        <p:nvCxnSpPr>
          <p:cNvPr id="37" name="OTLSHAPE_M_aa70fc281bce451299881a2e6348b9d8_Connector1"/>
          <p:cNvCxnSpPr/>
          <p:nvPr>
            <p:custDataLst>
              <p:tags r:id="rId9"/>
            </p:custDataLst>
          </p:nvPr>
        </p:nvCxnSpPr>
        <p:spPr>
          <a:xfrm>
            <a:off x="6516216" y="1863015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TLSHAPE_M_aa70fc281bce451299881a2e6348b9d8_Shape"/>
          <p:cNvSpPr/>
          <p:nvPr>
            <p:custDataLst>
              <p:tags r:id="rId10"/>
            </p:custDataLst>
          </p:nvPr>
        </p:nvSpPr>
        <p:spPr>
          <a:xfrm rot="16200000">
            <a:off x="6525360" y="2503175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77083" y="2396660"/>
            <a:ext cx="1207285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Tüm Şubelerde Yaygınlaşma</a:t>
            </a:r>
          </a:p>
          <a:p>
            <a:pPr marL="0" indent="0">
              <a:buNone/>
            </a:pPr>
            <a:r>
              <a:rPr lang="tr-TR" sz="800" dirty="0" smtClean="0"/>
              <a:t>27.05.2018</a:t>
            </a:r>
            <a:endParaRPr lang="tr-TR" sz="800" dirty="0"/>
          </a:p>
        </p:txBody>
      </p:sp>
      <p:sp>
        <p:nvSpPr>
          <p:cNvPr id="40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323528" y="4113128"/>
            <a:ext cx="4248472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000099"/>
                </a:solidFill>
              </a:rPr>
              <a:t>2017</a:t>
            </a:r>
            <a:endParaRPr lang="tr-TR" sz="2400" dirty="0" smtClean="0">
              <a:solidFill>
                <a:srgbClr val="000099"/>
              </a:solidFill>
            </a:endParaRPr>
          </a:p>
        </p:txBody>
      </p:sp>
      <p:sp>
        <p:nvSpPr>
          <p:cNvPr id="41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4572000" y="4113128"/>
            <a:ext cx="4464496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000099"/>
                </a:solidFill>
              </a:rPr>
              <a:t>2018</a:t>
            </a:r>
            <a:endParaRPr lang="tr-TR" sz="2400" dirty="0" smtClean="0">
              <a:solidFill>
                <a:srgbClr val="000099"/>
              </a:solidFill>
            </a:endParaRPr>
          </a:p>
        </p:txBody>
      </p:sp>
      <p:cxnSp>
        <p:nvCxnSpPr>
          <p:cNvPr id="42" name="OTLSHAPE_M_aa70fc281bce451299881a2e6348b9d8_Connector1"/>
          <p:cNvCxnSpPr/>
          <p:nvPr>
            <p:custDataLst>
              <p:tags r:id="rId13"/>
            </p:custDataLst>
          </p:nvPr>
        </p:nvCxnSpPr>
        <p:spPr>
          <a:xfrm>
            <a:off x="4451395" y="4481080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TLSHAPE_M_aa70fc281bce451299881a2e6348b9d8_Shape"/>
          <p:cNvSpPr/>
          <p:nvPr>
            <p:custDataLst>
              <p:tags r:id="rId14"/>
            </p:custDataLst>
          </p:nvPr>
        </p:nvSpPr>
        <p:spPr>
          <a:xfrm rot="16200000">
            <a:off x="4467651" y="5121240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48803" y="5051270"/>
            <a:ext cx="887293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Analiz Sonu</a:t>
            </a:r>
          </a:p>
          <a:p>
            <a:pPr marL="0" indent="0">
              <a:buNone/>
            </a:pPr>
            <a:r>
              <a:rPr lang="tr-TR" sz="800" dirty="0" smtClean="0"/>
              <a:t>????????</a:t>
            </a:r>
            <a:endParaRPr lang="tr-TR" sz="800" dirty="0"/>
          </a:p>
        </p:txBody>
      </p:sp>
      <p:cxnSp>
        <p:nvCxnSpPr>
          <p:cNvPr id="45" name="OTLSHAPE_M_aa70fc281bce451299881a2e6348b9d8_Connector1"/>
          <p:cNvCxnSpPr/>
          <p:nvPr>
            <p:custDataLst>
              <p:tags r:id="rId15"/>
            </p:custDataLst>
          </p:nvPr>
        </p:nvCxnSpPr>
        <p:spPr>
          <a:xfrm>
            <a:off x="5364088" y="4473168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TLSHAPE_M_aa70fc281bce451299881a2e6348b9d8_Shape"/>
          <p:cNvSpPr/>
          <p:nvPr>
            <p:custDataLst>
              <p:tags r:id="rId16"/>
            </p:custDataLst>
          </p:nvPr>
        </p:nvSpPr>
        <p:spPr>
          <a:xfrm rot="16200000">
            <a:off x="5380344" y="5113328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05990" y="5006813"/>
            <a:ext cx="775237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Geliştirme</a:t>
            </a:r>
          </a:p>
          <a:p>
            <a:pPr marL="0" indent="0">
              <a:buNone/>
            </a:pPr>
            <a:r>
              <a:rPr lang="tr-TR" sz="1000" dirty="0" smtClean="0"/>
              <a:t>Sonu</a:t>
            </a:r>
          </a:p>
          <a:p>
            <a:pPr marL="0" indent="0">
              <a:buNone/>
            </a:pPr>
            <a:r>
              <a:rPr lang="tr-TR" sz="800" dirty="0" smtClean="0"/>
              <a:t>????????</a:t>
            </a:r>
            <a:endParaRPr lang="tr-TR" sz="800" dirty="0"/>
          </a:p>
        </p:txBody>
      </p:sp>
      <p:cxnSp>
        <p:nvCxnSpPr>
          <p:cNvPr id="48" name="OTLSHAPE_M_aa70fc281bce451299881a2e6348b9d8_Connector1"/>
          <p:cNvCxnSpPr/>
          <p:nvPr>
            <p:custDataLst>
              <p:tags r:id="rId17"/>
            </p:custDataLst>
          </p:nvPr>
        </p:nvCxnSpPr>
        <p:spPr>
          <a:xfrm>
            <a:off x="6325633" y="4473167"/>
            <a:ext cx="0" cy="1296145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TLSHAPE_M_aa70fc281bce451299881a2e6348b9d8_Shape"/>
          <p:cNvSpPr/>
          <p:nvPr>
            <p:custDataLst>
              <p:tags r:id="rId18"/>
            </p:custDataLst>
          </p:nvPr>
        </p:nvSpPr>
        <p:spPr>
          <a:xfrm rot="16200000">
            <a:off x="6339981" y="5604212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4226" y="5473446"/>
            <a:ext cx="115411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Pilot çıkış</a:t>
            </a:r>
          </a:p>
          <a:p>
            <a:pPr marL="0" indent="0">
              <a:buNone/>
            </a:pPr>
            <a:r>
              <a:rPr lang="tr-TR" sz="800" dirty="0" smtClean="0"/>
              <a:t>???????</a:t>
            </a:r>
            <a:endParaRPr lang="tr-TR" sz="800" dirty="0"/>
          </a:p>
        </p:txBody>
      </p:sp>
      <p:cxnSp>
        <p:nvCxnSpPr>
          <p:cNvPr id="51" name="OTLSHAPE_M_aa70fc281bce451299881a2e6348b9d8_Connector1"/>
          <p:cNvCxnSpPr/>
          <p:nvPr>
            <p:custDataLst>
              <p:tags r:id="rId19"/>
            </p:custDataLst>
          </p:nvPr>
        </p:nvCxnSpPr>
        <p:spPr>
          <a:xfrm>
            <a:off x="7092280" y="4502757"/>
            <a:ext cx="0" cy="791568"/>
          </a:xfrm>
          <a:prstGeom prst="line">
            <a:avLst/>
          </a:prstGeom>
          <a:noFill/>
          <a:ln w="9525" cap="flat" cmpd="sng" algn="ctr">
            <a:solidFill>
              <a:srgbClr val="113C8B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TLSHAPE_M_aa70fc281bce451299881a2e6348b9d8_Shape"/>
          <p:cNvSpPr/>
          <p:nvPr>
            <p:custDataLst>
              <p:tags r:id="rId20"/>
            </p:custDataLst>
          </p:nvPr>
        </p:nvSpPr>
        <p:spPr>
          <a:xfrm rot="16200000">
            <a:off x="7101424" y="5142917"/>
            <a:ext cx="165100" cy="165100"/>
          </a:xfrm>
          <a:prstGeom prst="flowChartMerge">
            <a:avLst/>
          </a:prstGeom>
          <a:solidFill>
            <a:srgbClr val="113C8B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53147" y="5036402"/>
            <a:ext cx="1207285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 algn="l">
              <a:buFont typeface="Arial" pitchFamily="34" charset="0"/>
              <a:buChar char="•"/>
              <a:defRPr sz="2000">
                <a:latin typeface="+mn-lt"/>
              </a:defRPr>
            </a:lvl1pPr>
          </a:lstStyle>
          <a:p>
            <a:pPr marL="0" indent="0">
              <a:buNone/>
            </a:pPr>
            <a:r>
              <a:rPr lang="tr-TR" sz="1000" dirty="0" smtClean="0"/>
              <a:t>Tüm Şubelerde Yaygınlaşma</a:t>
            </a:r>
          </a:p>
          <a:p>
            <a:pPr marL="0" indent="0">
              <a:buNone/>
            </a:pPr>
            <a:r>
              <a:rPr lang="tr-TR" sz="800" dirty="0" smtClean="0"/>
              <a:t>??????????</a:t>
            </a:r>
            <a:endParaRPr lang="tr-TR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23528" y="3532946"/>
            <a:ext cx="874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dirty="0" smtClean="0">
                <a:solidFill>
                  <a:srgbClr val="000099"/>
                </a:solidFill>
                <a:latin typeface="+mn-lt"/>
              </a:rPr>
              <a:t>Yeni hedefler</a:t>
            </a:r>
            <a:endParaRPr lang="tr-TR" sz="12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8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27075"/>
            <a:ext cx="8712968" cy="5238229"/>
          </a:xfrm>
        </p:spPr>
        <p:txBody>
          <a:bodyPr/>
          <a:lstStyle/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3600" i="1" dirty="0" smtClean="0"/>
          </a:p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3600" i="1" dirty="0"/>
          </a:p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3600" i="1" dirty="0" smtClean="0"/>
          </a:p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r>
              <a:rPr lang="tr-TR" sz="3600" dirty="0" smtClean="0"/>
              <a:t>Teşekkürler..</a:t>
            </a:r>
          </a:p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3600" dirty="0" smtClean="0"/>
          </a:p>
          <a:p>
            <a:pPr marL="0" lvl="2" indent="0" algn="ctr" defTabSz="355600">
              <a:spcBef>
                <a:spcPts val="600"/>
              </a:spcBef>
              <a:spcAft>
                <a:spcPts val="600"/>
              </a:spcAft>
              <a:buSzPct val="70000"/>
              <a:buNone/>
              <a:tabLst>
                <a:tab pos="261938" algn="l"/>
              </a:tabLst>
            </a:pPr>
            <a:endParaRPr lang="tr-TR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84" y="188640"/>
            <a:ext cx="8712916" cy="646331"/>
          </a:xfrm>
        </p:spPr>
        <p:txBody>
          <a:bodyPr/>
          <a:lstStyle/>
          <a:p>
            <a:r>
              <a:rPr lang="tr-TR" dirty="0" smtClean="0"/>
              <a:t>Biterken...</a:t>
            </a:r>
            <a:endParaRPr lang="tr-TR" sz="2500" i="1" dirty="0"/>
          </a:p>
        </p:txBody>
      </p:sp>
    </p:spTree>
    <p:extLst>
      <p:ext uri="{BB962C8B-B14F-4D97-AF65-F5344CB8AC3E}">
        <p14:creationId xmlns:p14="http://schemas.microsoft.com/office/powerpoint/2010/main" val="15233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şablon">
  <a:themeElements>
    <a:clrScheme name="1_şablon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1_şabl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69900" marR="0" indent="-469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lephan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69900" marR="0" indent="-469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lephant" pitchFamily="18" charset="0"/>
          </a:defRPr>
        </a:defPPr>
      </a:lstStyle>
    </a:lnDef>
  </a:objectDefaults>
  <a:extraClrSchemeLst>
    <a:extraClrScheme>
      <a:clrScheme name="1_şablon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şablon">
  <a:themeElements>
    <a:clrScheme name="1_şablon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1_şabl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69900" marR="0" indent="-469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lephan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69900" marR="0" indent="-469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lephant" pitchFamily="18" charset="0"/>
          </a:defRPr>
        </a:defPPr>
      </a:lstStyle>
    </a:lnDef>
  </a:objectDefaults>
  <a:extraClrSchemeLst>
    <a:extraClrScheme>
      <a:clrScheme name="1_şablon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şablon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şablon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796771C978F4CB95C613357BA328C" ma:contentTypeVersion="" ma:contentTypeDescription="Create a new document." ma:contentTypeScope="" ma:versionID="4b6e348273e7a481070179f964f17ba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C878ED-0227-4257-945B-87504D0C2E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464561-CB5C-40AD-9796-29CD186A479F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1F14219-4A7A-4291-A04E-1EB24E0799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19263</TotalTime>
  <Words>515</Words>
  <Application>Microsoft Office PowerPoint</Application>
  <PresentationFormat>On-screen Show (4:3)</PresentationFormat>
  <Paragraphs>154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ＭＳ Ｐゴシック</vt:lpstr>
      <vt:lpstr>Arial</vt:lpstr>
      <vt:lpstr>Arial Tur</vt:lpstr>
      <vt:lpstr>Calibri</vt:lpstr>
      <vt:lpstr>Elephant</vt:lpstr>
      <vt:lpstr>Source Sans Pro Light</vt:lpstr>
      <vt:lpstr>Tahoma</vt:lpstr>
      <vt:lpstr>Wingdings</vt:lpstr>
      <vt:lpstr>1_şablon</vt:lpstr>
      <vt:lpstr>3_şablon</vt:lpstr>
      <vt:lpstr>Microsoft PowerPoint 97-2003 Presentation</vt:lpstr>
      <vt:lpstr>PowerPoint Presentation</vt:lpstr>
      <vt:lpstr>Mevcut Akış</vt:lpstr>
      <vt:lpstr>Mevcut Akış</vt:lpstr>
      <vt:lpstr>Kapsam</vt:lpstr>
      <vt:lpstr>Süreçler</vt:lpstr>
      <vt:lpstr>Hedef Tarihler</vt:lpstr>
      <vt:lpstr>Mevcut Durum</vt:lpstr>
      <vt:lpstr>Yeni Hedefler</vt:lpstr>
      <vt:lpstr>Biterken...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PRJXXX - Proje Adı</dc:title>
  <dc:creator>Yekbun Yavuz</dc:creator>
  <cp:lastModifiedBy>Serhat Değirmenci</cp:lastModifiedBy>
  <cp:revision>1482</cp:revision>
  <cp:lastPrinted>2012-05-03T11:19:47Z</cp:lastPrinted>
  <dcterms:created xsi:type="dcterms:W3CDTF">2005-12-16T23:06:50Z</dcterms:created>
  <dcterms:modified xsi:type="dcterms:W3CDTF">2017-12-18T11:39:40Z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ContentTypeId">
    <vt:lpwstr>0x0101009C7796771C978F4CB95C613357BA328C</vt:lpwstr>
  </property>
</Properties>
</file>