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8" r:id="rId4"/>
    <p:sldId id="260" r:id="rId5"/>
    <p:sldId id="268" r:id="rId6"/>
    <p:sldId id="269" r:id="rId7"/>
    <p:sldId id="270" r:id="rId8"/>
    <p:sldId id="271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üseyin Berk IŞILDAK" initials="HBI" lastIdx="2" clrIdx="0">
    <p:extLst>
      <p:ext uri="{19B8F6BF-5375-455C-9EA6-DF929625EA0E}">
        <p15:presenceInfo xmlns:p15="http://schemas.microsoft.com/office/powerpoint/2012/main" userId="Hüseyin Berk IŞILD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5E1FED-7366-4262-AFB5-272535252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53A1DA2-E899-404A-AC3B-086C96A22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7EAD2B-ECD8-4EE5-8788-5A8DD8DF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5BD9AF-2DC9-4651-93A6-737F7ABB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5CC673-3836-43AD-BE2F-87602322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403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4393DF-21A4-4791-A478-4398B825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C013DAE-F642-42FA-ACCA-7BC5FF27A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7CA134-0AAB-4505-BE2B-CAB37353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D120FA-8A36-4B6B-A0CC-30287F9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F8D25F-C4C5-44AD-9213-7F25A05A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903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DD5A520-6012-46B2-B4F8-B1ADE7972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EEB094E-E558-4B91-8929-6A5227777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B72070-5BF8-4C26-BA9C-6E87C8AD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BC6721-E48C-4792-BDF0-74670594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9F061D-BD0E-4726-A70F-3A1176F7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0044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785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659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3743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9714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163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8358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23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CE8D7B-3A40-4D25-9C0D-F9CB84C9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6050B9-981E-4407-9B96-E5A369866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29D734-8282-40C6-80DC-DC4918F2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15DFFB3-C478-47C5-9447-86F98168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127F05-66B1-4686-9792-4040BEA0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6448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0920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7633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497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8508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5162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6736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21273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7456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814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F01992-496B-4E08-AFD9-D9312E8D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3802C2F-DDAD-46E9-985B-432FB8B1C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A03DF5-AE4A-415E-ABF2-4643A3CA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757C2E8-5460-4696-A36E-3A272C8B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F32873-AFB4-4971-8A14-85500ED5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100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76FC95-CDD6-4506-9AB6-C0F72CE8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11E898-0944-48C9-8FF5-DD3113911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44822C6-3F49-4F49-A84D-782A9A452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8AD301C-0214-4F15-87C6-8F3546B3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0D593B1-CD0D-4541-B406-01A6938D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C10AA81-7EA3-486E-ACC6-539836B6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51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558E2C-2F8C-49ED-93AC-C90A12B6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7939B44-1112-4FC8-80C2-052318B92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3DD9E46-D013-49A5-B55B-026D551FE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CA88138-AD22-4452-907E-198E04BF1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878B8C8-9E1D-443E-BFF6-FE7BC79FE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B4C98E5-AD7C-4682-B95B-0880DE3E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52FCC7D-C641-4CCC-BEDC-472CE959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C543BCB-5CDF-4473-8E3B-DCB4AA66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25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23542F-F32E-4960-8C16-42C37826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DC77E8A-F0D8-4981-8EA2-928A78BA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C4930B1-0204-4FEF-9EA0-E24CEBAB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3F08462-EC02-4E63-B339-9C1AE0D3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149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4EE5189-BD40-43B2-955A-A435A893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C29A162-AF53-47D8-A774-6BB03AA1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D4E37F2-CD38-4482-8DBB-E0DC9351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387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49DD35-8627-4AFB-A555-5FB74B0D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01845-0257-4929-98B2-2728BC1C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DF6125D-596E-4BE4-BDAE-1CEFE46B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70AD672-A0F3-413F-BEF1-DA430219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DC9416-DD8E-4655-B66B-72846213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CF045C5-1FDC-47A2-9CE6-11216953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26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FFF18F-9BB7-4D09-815A-E0D59350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B8093B6-1D48-49A7-973C-FA77A4947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A8F29BB-ECA8-47E3-94D5-916009C7F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8F04E4D-D587-4BAD-85C3-F3869233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6EF1291-D6AA-45F1-8F8D-FECF3AD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F47EF9-0D56-45FF-A3FB-2EADB4D1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9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AE545B8-945E-47F7-BFB6-EDB40CFD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4276A0F-71F4-4EC2-BAB7-52207FE71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1A9CC0-33F8-4F6B-B2FA-E7684A002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58CB-57EE-4850-90C9-676BCBFAD9DA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C17B98-D751-418C-AD61-362C6D72E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7C406FF-93B9-4311-9D09-8DC1B243A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9A47-4B65-455A-8B9E-E8ABA4AACE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85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3A8456F-9713-4654-A0FC-B6B08D6EAE9B}" type="datetimeFigureOut">
              <a:rPr lang="tr-TR" smtClean="0"/>
              <a:t>7.01.2022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806559C-2555-4E0C-93BF-581557DBF6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1079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çizim içeren bir resim&#10;&#10;Açıklama otomatik olarak oluşturuldu">
            <a:extLst>
              <a:ext uri="{FF2B5EF4-FFF2-40B4-BE49-F238E27FC236}">
                <a16:creationId xmlns:a16="http://schemas.microsoft.com/office/drawing/2014/main" id="{683ED56F-A25C-49BA-A641-1DD0DBE5DD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1701" cy="6858000"/>
          </a:xfrm>
          <a:prstGeom prst="rect">
            <a:avLst/>
          </a:prstGeom>
        </p:spPr>
      </p:pic>
      <p:sp>
        <p:nvSpPr>
          <p:cNvPr id="3" name="Başlık 2">
            <a:extLst>
              <a:ext uri="{FF2B5EF4-FFF2-40B4-BE49-F238E27FC236}">
                <a16:creationId xmlns:a16="http://schemas.microsoft.com/office/drawing/2014/main" id="{8DF260F7-6472-4130-A4A1-F7517F0A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FB-CPU </a:t>
            </a:r>
            <a:r>
              <a:rPr lang="tr-TR" sz="4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SystemVerilog</a:t>
            </a:r>
            <a:r>
              <a:rPr lang="tr-TR" sz="4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4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Testbench</a:t>
            </a:r>
            <a:r>
              <a:rPr lang="tr-TR" sz="4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tr-T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1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3" y="505460"/>
            <a:ext cx="9905998" cy="1122680"/>
          </a:xfrm>
        </p:spPr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hazırlayanlar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1757680"/>
            <a:ext cx="9905998" cy="3515360"/>
          </a:xfrm>
        </p:spPr>
        <p:txBody>
          <a:bodyPr>
            <a:normAutofit/>
          </a:bodyPr>
          <a:lstStyle/>
          <a:p>
            <a:pPr indent="0" algn="l">
              <a:lnSpc>
                <a:spcPct val="150000"/>
              </a:lnSpc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tr-TR" sz="3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SERHAT ERDOĞAN</a:t>
            </a:r>
          </a:p>
          <a:p>
            <a:pPr indent="0" algn="l">
              <a:lnSpc>
                <a:spcPct val="150000"/>
              </a:lnSpc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tr-TR" sz="3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HÜSEYİN BERK IŞILDAK</a:t>
            </a:r>
          </a:p>
        </p:txBody>
      </p:sp>
    </p:spTree>
    <p:extLst>
      <p:ext uri="{BB962C8B-B14F-4D97-AF65-F5344CB8AC3E}">
        <p14:creationId xmlns:p14="http://schemas.microsoft.com/office/powerpoint/2010/main" val="405473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3" y="860566"/>
            <a:ext cx="9905998" cy="1122680"/>
          </a:xfrm>
        </p:spPr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PROJENİN amacı: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1757680"/>
            <a:ext cx="9905998" cy="3515360"/>
          </a:xfrm>
        </p:spPr>
        <p:txBody>
          <a:bodyPr/>
          <a:lstStyle/>
          <a:p>
            <a:pPr indent="173990" algn="just">
              <a:lnSpc>
                <a:spcPct val="115000"/>
              </a:lnSpc>
              <a:spcAft>
                <a:spcPts val="600"/>
              </a:spcAft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kapsamında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dijital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tasarım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dersinde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tamamlanan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FB-CPU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işlemcisinin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SystemVerilog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dili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ile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otonom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kontrolünü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yapan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doğrulama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ortamı</a:t>
            </a: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geliştirilecektir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tr-T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73990" algn="just">
              <a:lnSpc>
                <a:spcPct val="115000"/>
              </a:lnSpc>
              <a:spcAft>
                <a:spcPts val="600"/>
              </a:spcAft>
            </a:pPr>
            <a:r>
              <a:rPr lang="tr-TR" sz="1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Anahtar Kelimeler </a:t>
            </a:r>
            <a:r>
              <a:rPr lang="tr-TR" sz="18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— FPGA, CPU, </a:t>
            </a:r>
            <a:r>
              <a:rPr lang="tr-TR" sz="1800" b="1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SystemVerilog</a:t>
            </a:r>
            <a:r>
              <a:rPr lang="tr-TR" sz="18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  <a:r>
              <a:rPr lang="tr-TR" sz="1800" b="1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Verilog</a:t>
            </a:r>
            <a:r>
              <a:rPr lang="tr-TR" sz="1800" b="1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endParaRPr lang="tr-TR" sz="1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2880" algn="l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endParaRPr lang="tr-TR" sz="18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513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7" y="0"/>
            <a:ext cx="9905998" cy="1122680"/>
          </a:xfrm>
        </p:spPr>
        <p:txBody>
          <a:bodyPr>
            <a:normAutofit/>
          </a:bodyPr>
          <a:lstStyle/>
          <a:p>
            <a:pPr lvl="0" algn="ctr" fontAlgn="base">
              <a:lnSpc>
                <a:spcPct val="150000"/>
              </a:lnSpc>
              <a:spcBef>
                <a:spcPts val="800"/>
              </a:spcBef>
              <a:spcAft>
                <a:spcPts val="400"/>
              </a:spcAft>
              <a:buSzPts val="1000"/>
              <a:tabLst>
                <a:tab pos="137160" algn="l"/>
                <a:tab pos="365760" algn="l"/>
              </a:tabLst>
            </a:pPr>
            <a:r>
              <a:rPr lang="tr-TR" b="1" kern="0" cap="small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GİRİŞ</a:t>
            </a:r>
            <a:endParaRPr lang="tr-TR" b="1" u="none" strike="noStrike" kern="0" cap="small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63" y="1313795"/>
            <a:ext cx="10064672" cy="463424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tr-TR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tb_fbcpu.sv dosyasında iki adet sınıf tanımı yapılmıştır. Bunlar;</a:t>
            </a:r>
            <a:endParaRPr lang="tr-TR" sz="26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255"/>
              </a:spcAft>
            </a:pPr>
            <a:r>
              <a:rPr lang="tr-TR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dosyaSinifi</a:t>
            </a:r>
            <a:endParaRPr lang="tr-TR" sz="26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tr-TR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testSinifi</a:t>
            </a:r>
            <a:endParaRPr lang="tr-TR" sz="26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tr-TR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 sınıflardan objeler türetilerek </a:t>
            </a:r>
            <a:r>
              <a:rPr lang="tr-TR" sz="2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</a:t>
            </a:r>
            <a:r>
              <a:rPr lang="tr-TR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begin</a:t>
            </a:r>
            <a:r>
              <a:rPr lang="tr-TR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bloğu içerisinde sınıfın çeşitli fonksiyon ve değişkenleri kullanılarak FBCPU test edilmektedir.</a:t>
            </a:r>
            <a:endParaRPr lang="tr-TR" sz="26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tr-TR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tr-TR" sz="26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tr-TR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 kapsamında </a:t>
            </a:r>
            <a:r>
              <a:rPr lang="tr-TR" sz="2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dosyaSinifi</a:t>
            </a:r>
            <a:r>
              <a:rPr lang="tr-TR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ve </a:t>
            </a:r>
            <a:r>
              <a:rPr lang="tr-TR" sz="2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testSinifi</a:t>
            </a:r>
            <a:r>
              <a:rPr lang="tr-TR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isimli sınıfların boş bırakılan sınıf içerikleri doldurulacaktır. Aşağıda </a:t>
            </a:r>
            <a:r>
              <a:rPr lang="tr-TR" sz="2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dosyaSinifi</a:t>
            </a:r>
            <a:r>
              <a:rPr lang="tr-TR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ve </a:t>
            </a:r>
            <a:r>
              <a:rPr lang="tr-TR" sz="2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testSinifi</a:t>
            </a:r>
            <a:r>
              <a:rPr lang="tr-TR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isimli sınıfların içerdiği değişken ve fonksiyonlar verilmektedir. </a:t>
            </a:r>
            <a:r>
              <a:rPr lang="tr-TR" sz="2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testSinifi</a:t>
            </a:r>
            <a:r>
              <a:rPr lang="tr-TR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isimli sınıf </a:t>
            </a:r>
            <a:r>
              <a:rPr lang="tr-TR" sz="2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dosyaSinifi</a:t>
            </a:r>
            <a:r>
              <a:rPr lang="tr-TR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sınıfından kalıtım yapılmıştır.</a:t>
            </a:r>
            <a:endParaRPr lang="tr-TR" sz="26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tr-TR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 kapsamında geliştirilen </a:t>
            </a:r>
            <a:r>
              <a:rPr lang="tr-TR" sz="2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testbench</a:t>
            </a:r>
            <a:r>
              <a:rPr lang="tr-TR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hatalı bir FBCPU kodu ile denenerek </a:t>
            </a:r>
            <a:r>
              <a:rPr lang="tr-TR" sz="2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testbench</a:t>
            </a:r>
            <a:r>
              <a:rPr lang="tr-TR" sz="2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görevinin doğru yerine getirip getirmediği kontrol edilecektir.</a:t>
            </a:r>
            <a:endParaRPr lang="tr-TR" sz="26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indent="182880" algn="just">
              <a:lnSpc>
                <a:spcPct val="150000"/>
              </a:lnSpc>
              <a:spcAft>
                <a:spcPts val="600"/>
              </a:spcAft>
              <a:tabLst>
                <a:tab pos="182880" algn="l"/>
              </a:tabLst>
            </a:pPr>
            <a:endParaRPr lang="tr-TR" sz="18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285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7" y="0"/>
            <a:ext cx="9905998" cy="1122680"/>
          </a:xfrm>
        </p:spPr>
        <p:txBody>
          <a:bodyPr>
            <a:normAutofit/>
          </a:bodyPr>
          <a:lstStyle/>
          <a:p>
            <a:pPr lvl="0" algn="ctr" fontAlgn="base">
              <a:lnSpc>
                <a:spcPct val="150000"/>
              </a:lnSpc>
              <a:spcBef>
                <a:spcPts val="800"/>
              </a:spcBef>
              <a:spcAft>
                <a:spcPts val="400"/>
              </a:spcAft>
              <a:buSzPts val="1000"/>
              <a:tabLst>
                <a:tab pos="137160" algn="l"/>
                <a:tab pos="365760" algn="l"/>
              </a:tabLst>
            </a:pPr>
            <a:r>
              <a:rPr lang="tr-TR" b="1" u="none" strike="noStrike" kern="0" cap="small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SİSTEM MİMARİSİ</a:t>
            </a:r>
            <a:endParaRPr lang="tr-TR" b="1" u="none" strike="noStrike" kern="0" cap="small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63" y="1313795"/>
            <a:ext cx="10064672" cy="463424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Aşağıda </a:t>
            </a:r>
            <a:r>
              <a:rPr lang="tr-T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dosyaSinifi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isimli sınıfın fonksiyonları açıklanmıştır. 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255"/>
              </a:spcAft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():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Constructor’dır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Tüm değişkenleri 0’a atamaktadır. 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255"/>
              </a:spcAft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dosyayiInitializeEt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girisDosyaAdi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):Kendisine verilen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argümandaki dosya adı ile dosyayı açmaya çalışır. Dosya açıldığında geriye dönen file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descriptor’u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fileDescriptor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değişkenine atar. Dosya başarılı olarak açılırsa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fileInitialized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değişkeni 1 olur, diğer durumda ise 0 olur. Fonksiyon geriye başarılı iken 1, değil iken 0 döndürür. 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255"/>
              </a:spcAft>
              <a:buNone/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dosyadanOku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():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fileInitialize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değişkeni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dosyadan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satır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okuyup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bunları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memAddr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değişkenlerine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yazar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Dosyanın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sonuna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erişildiğinde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fileInitialize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değişkenini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yapar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Dosyadan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her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başarılı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okunan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satır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için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lineCount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değişkenini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arttırır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Başarılı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okunmalarda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fonksiyon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geriye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diğer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durumda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döndürür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tr-TR" sz="18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155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92" y="2653931"/>
            <a:ext cx="4942785" cy="1122680"/>
          </a:xfrm>
        </p:spPr>
        <p:txBody>
          <a:bodyPr>
            <a:normAutofit/>
          </a:bodyPr>
          <a:lstStyle/>
          <a:p>
            <a:pPr lvl="0" algn="ctr" fontAlgn="base">
              <a:lnSpc>
                <a:spcPct val="150000"/>
              </a:lnSpc>
              <a:spcBef>
                <a:spcPts val="800"/>
              </a:spcBef>
              <a:spcAft>
                <a:spcPts val="400"/>
              </a:spcAft>
              <a:buSzPts val="1000"/>
              <a:tabLst>
                <a:tab pos="137160" algn="l"/>
                <a:tab pos="365760" algn="l"/>
              </a:tabLst>
            </a:pPr>
            <a:r>
              <a:rPr lang="tr-TR" b="1" kern="0" cap="small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DOSYA SINIFI</a:t>
            </a:r>
            <a:endParaRPr lang="tr-TR" b="1" u="none" strike="noStrike" kern="0" cap="small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E26C3828-BE16-4ACA-B3DD-C7FE350F0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047" y="3609477"/>
            <a:ext cx="5610123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78ECA0F-F970-43AE-B806-17AD62AD4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046" y="67036"/>
            <a:ext cx="5610124" cy="3542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4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7" y="0"/>
            <a:ext cx="9905998" cy="1122680"/>
          </a:xfrm>
        </p:spPr>
        <p:txBody>
          <a:bodyPr>
            <a:normAutofit/>
          </a:bodyPr>
          <a:lstStyle/>
          <a:p>
            <a:pPr lvl="0" algn="ctr" fontAlgn="base">
              <a:lnSpc>
                <a:spcPct val="150000"/>
              </a:lnSpc>
              <a:spcBef>
                <a:spcPts val="800"/>
              </a:spcBef>
              <a:spcAft>
                <a:spcPts val="400"/>
              </a:spcAft>
              <a:buSzPts val="1000"/>
              <a:tabLst>
                <a:tab pos="137160" algn="l"/>
                <a:tab pos="365760" algn="l"/>
              </a:tabLst>
            </a:pPr>
            <a:r>
              <a:rPr lang="tr-TR" b="1" u="none" strike="noStrike" kern="0" cap="small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SİSTEM MİMARİSİ</a:t>
            </a:r>
            <a:endParaRPr lang="tr-TR" b="1" u="none" strike="noStrike" kern="0" cap="small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63" y="1313795"/>
            <a:ext cx="10064672" cy="463424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Aşağıda </a:t>
            </a:r>
            <a:r>
              <a:rPr lang="tr-T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testSinifi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isimli sınıfın fonksiyonları açıklanmıştır. 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245"/>
              </a:spcAft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():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Constructor’dır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testNo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değişkenini 0’a atar ve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girisDosyasi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cikisDosyasi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değişkenlerini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ile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eder. 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245"/>
              </a:spcAft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testNoAyarla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girisTestNo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testNo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değişkenine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girisTestNo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argümanını yazar 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245"/>
              </a:spcAft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testInitializeEt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(): Sınıfın içinde bulunan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testNo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değişkenin değerine göre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girisDosyasi.dosyayiInitializeEt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fonksiyonu ile input1, input2, input3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txt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dosyalarından birini açar (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örn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girisDosyasi.dosyayiInitializeEt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("input1.txt")) ve çıkış dosyalarından output1, output2, output3 dosyalarından birini açar. Dosyaların açılmasında sorun olursa $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finish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komutu ile simülasyonu durdurur 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kontrolEt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(reg [7:0]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memLocation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reg [21:0]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expectedValue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):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Kendisine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argüman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olarak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verilen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memLocation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bilgisini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kullanarak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BRAM’deki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adres’e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bakar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adresteki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içeriğin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değeri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expectedValue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değerini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karşılaştırır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Aynı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simülasyon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başarılı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olarak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çıktı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değil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simülasyon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hatalı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olarak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çıktı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18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608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92" y="2653931"/>
            <a:ext cx="4942785" cy="1122680"/>
          </a:xfrm>
        </p:spPr>
        <p:txBody>
          <a:bodyPr>
            <a:normAutofit/>
          </a:bodyPr>
          <a:lstStyle/>
          <a:p>
            <a:pPr lvl="0" algn="ctr" fontAlgn="base">
              <a:lnSpc>
                <a:spcPct val="150000"/>
              </a:lnSpc>
              <a:spcBef>
                <a:spcPts val="800"/>
              </a:spcBef>
              <a:spcAft>
                <a:spcPts val="400"/>
              </a:spcAft>
              <a:buSzPts val="1000"/>
              <a:tabLst>
                <a:tab pos="137160" algn="l"/>
                <a:tab pos="365760" algn="l"/>
              </a:tabLst>
            </a:pPr>
            <a:r>
              <a:rPr lang="tr-TR" b="1" kern="0" cap="small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TEST SINIFI</a:t>
            </a:r>
            <a:endParaRPr lang="tr-TR" b="1" u="none" strike="noStrike" kern="0" cap="small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60DC5DB1-305C-4DF6-8C38-7209283ED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538" y="176283"/>
            <a:ext cx="5921307" cy="3501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69FF0061-3E93-459E-90EC-F9F342981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538" y="3677570"/>
            <a:ext cx="5921307" cy="3004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68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35000"/>
            <a:ext cx="9905998" cy="1122680"/>
          </a:xfrm>
        </p:spPr>
        <p:txBody>
          <a:bodyPr>
            <a:normAutofit/>
          </a:bodyPr>
          <a:lstStyle/>
          <a:p>
            <a:pPr lvl="0" algn="ctr" fontAlgn="base">
              <a:lnSpc>
                <a:spcPct val="150000"/>
              </a:lnSpc>
              <a:spcBef>
                <a:spcPts val="800"/>
              </a:spcBef>
              <a:spcAft>
                <a:spcPts val="400"/>
              </a:spcAft>
              <a:buSzPts val="1000"/>
              <a:tabLst>
                <a:tab pos="137160" algn="l"/>
                <a:tab pos="365760" algn="l"/>
              </a:tabLst>
            </a:pPr>
            <a:r>
              <a:rPr lang="tr-TR" b="1" u="none" strike="noStrike" kern="0" cap="small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Kullanılan Yazılım</a:t>
            </a:r>
            <a:endParaRPr lang="tr-TR" b="1" u="none" strike="noStrike" kern="0" cap="small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1757680"/>
            <a:ext cx="9905998" cy="35153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Bu proje kapsamında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Xilinx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Vivado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Design Suite kullanılmıştır.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lnSpc>
                <a:spcPct val="115000"/>
              </a:lnSpc>
              <a:buNone/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Vivado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Design Suite, Xilinx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tarafından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donanım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tanımlama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tasarımlarının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sentezi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analizi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için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üretilmiş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yazılım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paketidir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Xilinx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ISE'nin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yerini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alır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çip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geliştirme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üst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düzey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sentez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üzerinde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için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ek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özellikler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sunar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spcAft>
                <a:spcPts val="600"/>
              </a:spcAft>
              <a:buNone/>
              <a:tabLst>
                <a:tab pos="182880" algn="l"/>
              </a:tabLst>
            </a:pPr>
            <a:endParaRPr lang="tr-TR" sz="18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428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66D53B-4EBA-422D-B539-987B13A6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62280"/>
            <a:ext cx="9905998" cy="1122680"/>
          </a:xfrm>
        </p:spPr>
        <p:txBody>
          <a:bodyPr/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sonuçlar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5DEABA-4DD6-4EB3-AB88-00AE77D1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3" y="1482572"/>
            <a:ext cx="9905998" cy="41902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kapsamında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geliştirilen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testbench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hatalı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FBCPU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denenerek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testbench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görevinin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doğru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yerine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getirip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getirmediği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kontrol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edilmiştir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projemizde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elde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ettiğimiz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sonuçlara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göre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düzgün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çalışan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CPU’dan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alınan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sonuçların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doğru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olduğunu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gözlemleyebiliyoruz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Ancak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hatalı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çalışan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CPU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koyarsak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testbench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hatalı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olduğunu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bize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söyleyecektir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Bu proje ile birlikte  dijital tasarım dersinde tamamlanan FB-CPU işlemcisinin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SystemVerilog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dili ile otonom kontrolünü yapan bir doğrulama ortamı geliştirdik ve bir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testbenchin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nasıl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geliştirleceğini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öğrenmiş olduk.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SystemVerilog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diline olan bilgimiz arttı ve </a:t>
            </a:r>
            <a:r>
              <a:rPr lang="tr-TR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Vivado</a:t>
            </a:r>
            <a:r>
              <a:rPr lang="tr-T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uygulamasını kullanmayı daha iyi öğrenmiş olduk.</a:t>
            </a:r>
            <a:endParaRPr lang="tr-T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</a:pPr>
            <a:endParaRPr lang="tr-TR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839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ğ Gözü">
  <a:themeElements>
    <a:clrScheme name="Ağ Göz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Ağ Göz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ğ Göz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551</Words>
  <Application>Microsoft Office PowerPoint</Application>
  <PresentationFormat>Geniş ekran</PresentationFormat>
  <Paragraphs>38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Times New Roman</vt:lpstr>
      <vt:lpstr>Office Teması</vt:lpstr>
      <vt:lpstr>Ağ Gözü</vt:lpstr>
      <vt:lpstr>FB-CPU SystemVerilog Testbench </vt:lpstr>
      <vt:lpstr>PROJENİN amacı:</vt:lpstr>
      <vt:lpstr>GİRİŞ</vt:lpstr>
      <vt:lpstr>SİSTEM MİMARİSİ</vt:lpstr>
      <vt:lpstr>DOSYA SINIFI</vt:lpstr>
      <vt:lpstr>SİSTEM MİMARİSİ</vt:lpstr>
      <vt:lpstr>TEST SINIFI</vt:lpstr>
      <vt:lpstr>Kullanılan Yazılım</vt:lpstr>
      <vt:lpstr>sonuçlar</vt:lpstr>
      <vt:lpstr>hazırlayanlar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Tabanlı İşlemci Tasarımı</dc:title>
  <dc:creator>Hüseyin Berk IŞILDAK</dc:creator>
  <cp:lastModifiedBy>Hüseyin Berk IŞILDAK</cp:lastModifiedBy>
  <cp:revision>10</cp:revision>
  <dcterms:created xsi:type="dcterms:W3CDTF">2021-05-28T15:51:49Z</dcterms:created>
  <dcterms:modified xsi:type="dcterms:W3CDTF">2022-01-07T13:04:07Z</dcterms:modified>
</cp:coreProperties>
</file>