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40" r:id="rId5"/>
  </p:sldMasterIdLst>
  <p:notesMasterIdLst>
    <p:notesMasterId r:id="rId23"/>
  </p:notesMasterIdLst>
  <p:sldIdLst>
    <p:sldId id="257" r:id="rId6"/>
    <p:sldId id="258" r:id="rId7"/>
    <p:sldId id="259" r:id="rId8"/>
    <p:sldId id="272" r:id="rId9"/>
    <p:sldId id="274" r:id="rId10"/>
    <p:sldId id="273" r:id="rId11"/>
    <p:sldId id="260" r:id="rId12"/>
    <p:sldId id="261" r:id="rId13"/>
    <p:sldId id="262" r:id="rId14"/>
    <p:sldId id="263" r:id="rId15"/>
    <p:sldId id="275" r:id="rId16"/>
    <p:sldId id="276" r:id="rId17"/>
    <p:sldId id="266" r:id="rId18"/>
    <p:sldId id="277" r:id="rId19"/>
    <p:sldId id="278" r:id="rId20"/>
    <p:sldId id="279" r:id="rId21"/>
    <p:sldId id="271"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AB285-0871-4B95-B471-B2C157E54AB7}" type="datetimeFigureOut">
              <a:rPr lang="tr-TR" smtClean="0"/>
              <a:t>15.01.2021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AC813-1563-4F70-AC99-D3D6AD0EF3D5}" type="slidenum">
              <a:rPr lang="tr-TR" smtClean="0"/>
              <a:t>‹#›</a:t>
            </a:fld>
            <a:endParaRPr lang="tr-TR"/>
          </a:p>
        </p:txBody>
      </p:sp>
    </p:spTree>
    <p:extLst>
      <p:ext uri="{BB962C8B-B14F-4D97-AF65-F5344CB8AC3E}">
        <p14:creationId xmlns:p14="http://schemas.microsoft.com/office/powerpoint/2010/main" val="392903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5FF1EF-59EC-4EDE-B24D-1BF74211E2A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26416B5-A170-403A-A05F-D7C3C3317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48B239D-D597-4AEA-B4C0-4E60C8253FA3}"/>
              </a:ext>
            </a:extLst>
          </p:cNvPr>
          <p:cNvSpPr>
            <a:spLocks noGrp="1"/>
          </p:cNvSpPr>
          <p:nvPr>
            <p:ph type="dt" sz="half" idx="10"/>
          </p:nvPr>
        </p:nvSpPr>
        <p:spPr/>
        <p:txBody>
          <a:body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CBBB971E-B2F2-4DA0-B3C5-8E58D32CB5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529A97-8C73-43F3-B94F-EB380214788F}"/>
              </a:ext>
            </a:extLst>
          </p:cNvPr>
          <p:cNvSpPr>
            <a:spLocks noGrp="1"/>
          </p:cNvSpPr>
          <p:nvPr>
            <p:ph type="sldNum" sz="quarter" idx="12"/>
          </p:nvPr>
        </p:nvSpPr>
        <p:spPr/>
        <p:txBody>
          <a:bodyPr/>
          <a:lstStyle/>
          <a:p>
            <a:fld id="{95C33F19-CBF1-44DC-B8CA-D286934BEC54}" type="slidenum">
              <a:rPr lang="tr-TR" smtClean="0"/>
              <a:t>‹#›</a:t>
            </a:fld>
            <a:endParaRPr lang="tr-TR"/>
          </a:p>
        </p:txBody>
      </p:sp>
    </p:spTree>
    <p:extLst>
      <p:ext uri="{BB962C8B-B14F-4D97-AF65-F5344CB8AC3E}">
        <p14:creationId xmlns:p14="http://schemas.microsoft.com/office/powerpoint/2010/main" val="390808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3A8456F-9713-4654-A0FC-B6B08D6EAE9B}" type="datetimeFigureOut">
              <a:rPr lang="tr-TR" smtClean="0"/>
              <a:t>15.01.2021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06559C-2555-4E0C-93BF-581557DBF616}" type="slidenum">
              <a:rPr lang="tr-TR" smtClean="0"/>
              <a:t>‹#›</a:t>
            </a:fld>
            <a:endParaRPr lang="tr-TR"/>
          </a:p>
        </p:txBody>
      </p:sp>
    </p:spTree>
    <p:extLst>
      <p:ext uri="{BB962C8B-B14F-4D97-AF65-F5344CB8AC3E}">
        <p14:creationId xmlns:p14="http://schemas.microsoft.com/office/powerpoint/2010/main" val="60804836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63CEF1C-49AE-4E9C-9084-4C021227D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3D28DA1-7AAD-4A53-9D09-2341D8A7FA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F9FB852-D51F-4B4E-ADB9-6226A28AF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75912-064C-433E-9BEA-A9B9704E54DD}" type="datetimeFigureOut">
              <a:rPr lang="tr-TR" smtClean="0"/>
              <a:t>15.01.2021</a:t>
            </a:fld>
            <a:endParaRPr lang="tr-TR"/>
          </a:p>
        </p:txBody>
      </p:sp>
      <p:sp>
        <p:nvSpPr>
          <p:cNvPr id="5" name="Alt Bilgi Yer Tutucusu 4">
            <a:extLst>
              <a:ext uri="{FF2B5EF4-FFF2-40B4-BE49-F238E27FC236}">
                <a16:creationId xmlns:a16="http://schemas.microsoft.com/office/drawing/2014/main" id="{B3024457-DFC0-46C7-B84B-B7A75A95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2DA8797-FDF6-466C-BBE5-E7488FBEF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33F19-CBF1-44DC-B8CA-D286934BEC54}" type="slidenum">
              <a:rPr lang="tr-TR" smtClean="0"/>
              <a:t>‹#›</a:t>
            </a:fld>
            <a:endParaRPr lang="tr-TR"/>
          </a:p>
        </p:txBody>
      </p:sp>
    </p:spTree>
    <p:extLst>
      <p:ext uri="{BB962C8B-B14F-4D97-AF65-F5344CB8AC3E}">
        <p14:creationId xmlns:p14="http://schemas.microsoft.com/office/powerpoint/2010/main" val="8484485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3A8456F-9713-4654-A0FC-B6B08D6EAE9B}" type="datetimeFigureOut">
              <a:rPr lang="tr-TR" smtClean="0"/>
              <a:t>15.01.2021</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806559C-2555-4E0C-93BF-581557DBF616}" type="slidenum">
              <a:rPr lang="tr-TR" smtClean="0"/>
              <a:t>‹#›</a:t>
            </a:fld>
            <a:endParaRPr lang="tr-TR"/>
          </a:p>
        </p:txBody>
      </p:sp>
    </p:spTree>
    <p:extLst>
      <p:ext uri="{BB962C8B-B14F-4D97-AF65-F5344CB8AC3E}">
        <p14:creationId xmlns:p14="http://schemas.microsoft.com/office/powerpoint/2010/main" val="3570425297"/>
      </p:ext>
    </p:extLst>
  </p:cSld>
  <p:clrMap bg1="dk1" tx1="lt1" bg2="dk2" tx2="lt2" accent1="accent1" accent2="accent2" accent3="accent3" accent4="accent4" accent5="accent5" accent6="accent6" hlink="hlink" folHlink="folHlink"/>
  <p:sldLayoutIdLst>
    <p:sldLayoutId id="2147483842" r:id="rId1"/>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33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çizim içeren bir resim&#10;&#10;Açıklama otomatik olarak oluşturuldu">
            <a:extLst>
              <a:ext uri="{FF2B5EF4-FFF2-40B4-BE49-F238E27FC236}">
                <a16:creationId xmlns:a16="http://schemas.microsoft.com/office/drawing/2014/main" id="{B5AF855D-DE6F-440C-B666-5756F04FF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48098"/>
            <a:ext cx="10905066" cy="4961804"/>
          </a:xfrm>
          <a:prstGeom prst="rect">
            <a:avLst/>
          </a:prstGeom>
        </p:spPr>
      </p:pic>
      <p:sp>
        <p:nvSpPr>
          <p:cNvPr id="6" name="Metin kutusu 5">
            <a:extLst>
              <a:ext uri="{FF2B5EF4-FFF2-40B4-BE49-F238E27FC236}">
                <a16:creationId xmlns:a16="http://schemas.microsoft.com/office/drawing/2014/main" id="{5BB78E4B-FEB7-41F0-8A62-AE2B032E115A}"/>
              </a:ext>
            </a:extLst>
          </p:cNvPr>
          <p:cNvSpPr txBox="1"/>
          <p:nvPr/>
        </p:nvSpPr>
        <p:spPr>
          <a:xfrm>
            <a:off x="2000655" y="1275574"/>
            <a:ext cx="8190690" cy="646331"/>
          </a:xfrm>
          <a:prstGeom prst="rect">
            <a:avLst/>
          </a:prstGeom>
          <a:noFill/>
        </p:spPr>
        <p:txBody>
          <a:bodyPr wrap="square" rtlCol="0">
            <a:spAutoFit/>
          </a:bodyPr>
          <a:lstStyle/>
          <a:p>
            <a:pPr algn="ctr"/>
            <a:r>
              <a:rPr lang="tr-TR" sz="3600" dirty="0">
                <a:solidFill>
                  <a:schemeClr val="bg1"/>
                </a:solidFill>
              </a:rPr>
              <a:t>FBU-CPU RTL TASARIMI</a:t>
            </a:r>
          </a:p>
        </p:txBody>
      </p:sp>
    </p:spTree>
    <p:extLst>
      <p:ext uri="{BB962C8B-B14F-4D97-AF65-F5344CB8AC3E}">
        <p14:creationId xmlns:p14="http://schemas.microsoft.com/office/powerpoint/2010/main" val="19532171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62597821-E1A5-4222-A840-C8B3735CF5A5}"/>
              </a:ext>
            </a:extLst>
          </p:cNvPr>
          <p:cNvSpPr txBox="1"/>
          <p:nvPr/>
        </p:nvSpPr>
        <p:spPr>
          <a:xfrm>
            <a:off x="1770558" y="751864"/>
            <a:ext cx="8879179" cy="830997"/>
          </a:xfrm>
          <a:prstGeom prst="rect">
            <a:avLst/>
          </a:prstGeom>
          <a:noFill/>
        </p:spPr>
        <p:txBody>
          <a:bodyPr wrap="square" rtlCol="0">
            <a:spAutoFit/>
          </a:bodyPr>
          <a:lstStyle/>
          <a:p>
            <a:pPr algn="ctr"/>
            <a:r>
              <a:rPr lang="tr-TR" sz="4800" dirty="0"/>
              <a:t>Durum==2</a:t>
            </a:r>
          </a:p>
        </p:txBody>
      </p:sp>
      <p:pic>
        <p:nvPicPr>
          <p:cNvPr id="3" name="Resim 2">
            <a:extLst>
              <a:ext uri="{FF2B5EF4-FFF2-40B4-BE49-F238E27FC236}">
                <a16:creationId xmlns:a16="http://schemas.microsoft.com/office/drawing/2014/main" id="{89B6A477-0C00-4EB6-8629-29277F124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781" y="2329115"/>
            <a:ext cx="5114400" cy="4268028"/>
          </a:xfrm>
          <a:prstGeom prst="rect">
            <a:avLst/>
          </a:prstGeom>
        </p:spPr>
      </p:pic>
    </p:spTree>
    <p:extLst>
      <p:ext uri="{BB962C8B-B14F-4D97-AF65-F5344CB8AC3E}">
        <p14:creationId xmlns:p14="http://schemas.microsoft.com/office/powerpoint/2010/main" val="30749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62597821-E1A5-4222-A840-C8B3735CF5A5}"/>
              </a:ext>
            </a:extLst>
          </p:cNvPr>
          <p:cNvSpPr txBox="1"/>
          <p:nvPr/>
        </p:nvSpPr>
        <p:spPr>
          <a:xfrm>
            <a:off x="1656410" y="743475"/>
            <a:ext cx="8879179" cy="830997"/>
          </a:xfrm>
          <a:prstGeom prst="rect">
            <a:avLst/>
          </a:prstGeom>
          <a:noFill/>
        </p:spPr>
        <p:txBody>
          <a:bodyPr wrap="square" rtlCol="0">
            <a:spAutoFit/>
          </a:bodyPr>
          <a:lstStyle/>
          <a:p>
            <a:pPr algn="ctr"/>
            <a:r>
              <a:rPr lang="tr-TR" sz="4800" dirty="0"/>
              <a:t>Durum==3</a:t>
            </a:r>
          </a:p>
        </p:txBody>
      </p:sp>
      <p:pic>
        <p:nvPicPr>
          <p:cNvPr id="5" name="Resim 4" descr="metin içeren bir resim&#10;&#10;Açıklama otomatik olarak oluşturuldu">
            <a:extLst>
              <a:ext uri="{FF2B5EF4-FFF2-40B4-BE49-F238E27FC236}">
                <a16:creationId xmlns:a16="http://schemas.microsoft.com/office/drawing/2014/main" id="{58692687-FA62-4221-8DB9-B5747A840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458" y="2203701"/>
            <a:ext cx="5006801" cy="4479769"/>
          </a:xfrm>
          <a:prstGeom prst="rect">
            <a:avLst/>
          </a:prstGeom>
        </p:spPr>
      </p:pic>
    </p:spTree>
    <p:extLst>
      <p:ext uri="{BB962C8B-B14F-4D97-AF65-F5344CB8AC3E}">
        <p14:creationId xmlns:p14="http://schemas.microsoft.com/office/powerpoint/2010/main" val="78954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62597821-E1A5-4222-A840-C8B3735CF5A5}"/>
              </a:ext>
            </a:extLst>
          </p:cNvPr>
          <p:cNvSpPr txBox="1"/>
          <p:nvPr/>
        </p:nvSpPr>
        <p:spPr>
          <a:xfrm>
            <a:off x="1656409" y="1297149"/>
            <a:ext cx="8879179" cy="830997"/>
          </a:xfrm>
          <a:prstGeom prst="rect">
            <a:avLst/>
          </a:prstGeom>
          <a:noFill/>
        </p:spPr>
        <p:txBody>
          <a:bodyPr wrap="square" rtlCol="0">
            <a:spAutoFit/>
          </a:bodyPr>
          <a:lstStyle/>
          <a:p>
            <a:pPr algn="ctr"/>
            <a:r>
              <a:rPr lang="tr-TR" sz="4800" dirty="0"/>
              <a:t>Durum==4</a:t>
            </a:r>
          </a:p>
        </p:txBody>
      </p:sp>
      <p:pic>
        <p:nvPicPr>
          <p:cNvPr id="5" name="Resim 4">
            <a:extLst>
              <a:ext uri="{FF2B5EF4-FFF2-40B4-BE49-F238E27FC236}">
                <a16:creationId xmlns:a16="http://schemas.microsoft.com/office/drawing/2014/main" id="{79042BBD-6F38-4604-B50F-E5B996D75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153" y="2614975"/>
            <a:ext cx="6039693" cy="3515216"/>
          </a:xfrm>
          <a:prstGeom prst="rect">
            <a:avLst/>
          </a:prstGeom>
        </p:spPr>
      </p:pic>
    </p:spTree>
    <p:extLst>
      <p:ext uri="{BB962C8B-B14F-4D97-AF65-F5344CB8AC3E}">
        <p14:creationId xmlns:p14="http://schemas.microsoft.com/office/powerpoint/2010/main" val="99354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6196150-91F7-4FD9-88A3-AAB59DF03BF3}"/>
              </a:ext>
            </a:extLst>
          </p:cNvPr>
          <p:cNvSpPr txBox="1"/>
          <p:nvPr/>
        </p:nvSpPr>
        <p:spPr>
          <a:xfrm>
            <a:off x="3397541" y="444617"/>
            <a:ext cx="5268285" cy="984885"/>
          </a:xfrm>
          <a:prstGeom prst="rect">
            <a:avLst/>
          </a:prstGeom>
          <a:noFill/>
        </p:spPr>
        <p:txBody>
          <a:bodyPr wrap="square" rtlCol="0">
            <a:spAutoFit/>
          </a:bodyPr>
          <a:lstStyle/>
          <a:p>
            <a:pPr algn="ctr"/>
            <a:r>
              <a:rPr lang="tr-TR" sz="4000" b="1" u="none" strike="noStrike" kern="0" cap="small" dirty="0">
                <a:effectLst/>
                <a:latin typeface="Times New Roman" panose="02020603050405020304" pitchFamily="18" charset="0"/>
                <a:ea typeface="MS Mincho" panose="020B0400000000000000" pitchFamily="49" charset="-128"/>
              </a:rPr>
              <a:t>Kullanılan Yazılım</a:t>
            </a:r>
            <a:endParaRPr lang="tr-TR" sz="4000" b="1" u="none" strike="noStrike" kern="0" cap="small" dirty="0">
              <a:effectLst/>
              <a:latin typeface="Times New Roman" panose="02020603050405020304" pitchFamily="18" charset="0"/>
            </a:endParaRPr>
          </a:p>
          <a:p>
            <a:endParaRPr lang="tr-TR" dirty="0"/>
          </a:p>
        </p:txBody>
      </p:sp>
      <p:sp>
        <p:nvSpPr>
          <p:cNvPr id="4" name="Metin kutusu 3">
            <a:extLst>
              <a:ext uri="{FF2B5EF4-FFF2-40B4-BE49-F238E27FC236}">
                <a16:creationId xmlns:a16="http://schemas.microsoft.com/office/drawing/2014/main" id="{BF758839-296E-45B4-8920-96A44B23543F}"/>
              </a:ext>
            </a:extLst>
          </p:cNvPr>
          <p:cNvSpPr txBox="1"/>
          <p:nvPr/>
        </p:nvSpPr>
        <p:spPr>
          <a:xfrm>
            <a:off x="906012" y="1429502"/>
            <a:ext cx="4345496" cy="984885"/>
          </a:xfrm>
          <a:prstGeom prst="rect">
            <a:avLst/>
          </a:prstGeom>
          <a:noFill/>
        </p:spPr>
        <p:txBody>
          <a:bodyPr wrap="square" rtlCol="0">
            <a:spAutoFit/>
          </a:bodyPr>
          <a:lstStyle/>
          <a:p>
            <a:r>
              <a:rPr lang="tr-TR" sz="2000" dirty="0">
                <a:effectLst/>
                <a:latin typeface="Times New Roman" panose="02020603050405020304" pitchFamily="18" charset="0"/>
                <a:ea typeface="MS Mincho" panose="02020609040205080304" pitchFamily="49" charset="-128"/>
              </a:rPr>
              <a:t>Projede 3 tane test yazılımı kullanıldı</a:t>
            </a:r>
          </a:p>
          <a:p>
            <a:r>
              <a:rPr lang="tr-TR" sz="2000" dirty="0">
                <a:latin typeface="Times New Roman" panose="02020603050405020304" pitchFamily="18" charset="0"/>
                <a:ea typeface="MS Mincho" panose="02020609040205080304" pitchFamily="49" charset="-128"/>
              </a:rPr>
              <a:t>1.TEST YAZILIMI</a:t>
            </a:r>
            <a:endParaRPr lang="tr-TR" sz="2000" dirty="0">
              <a:effectLst/>
              <a:latin typeface="Times New Roman" panose="02020603050405020304" pitchFamily="18" charset="0"/>
              <a:ea typeface="Times New Roman" panose="02020603050405020304" pitchFamily="18" charset="0"/>
            </a:endParaRPr>
          </a:p>
          <a:p>
            <a:endParaRPr lang="tr-TR" dirty="0"/>
          </a:p>
        </p:txBody>
      </p:sp>
      <p:sp>
        <p:nvSpPr>
          <p:cNvPr id="5" name="Metin kutusu 4">
            <a:extLst>
              <a:ext uri="{FF2B5EF4-FFF2-40B4-BE49-F238E27FC236}">
                <a16:creationId xmlns:a16="http://schemas.microsoft.com/office/drawing/2014/main" id="{C60AE09C-07C4-42C5-B7BA-D87AFB760A78}"/>
              </a:ext>
            </a:extLst>
          </p:cNvPr>
          <p:cNvSpPr txBox="1"/>
          <p:nvPr/>
        </p:nvSpPr>
        <p:spPr>
          <a:xfrm>
            <a:off x="1006680" y="2265027"/>
            <a:ext cx="6677636" cy="923330"/>
          </a:xfrm>
          <a:prstGeom prst="rect">
            <a:avLst/>
          </a:prstGeom>
          <a:noFill/>
        </p:spPr>
        <p:txBody>
          <a:bodyPr wrap="square" rtlCol="0">
            <a:spAutoFit/>
          </a:bodyPr>
          <a:lstStyle/>
          <a:p>
            <a:r>
              <a:rPr lang="tr-TR" sz="1800" dirty="0">
                <a:effectLst/>
                <a:latin typeface="Times New Roman" panose="02020603050405020304" pitchFamily="18" charset="0"/>
                <a:ea typeface="MS Mincho" panose="02020609040205080304" pitchFamily="49" charset="-128"/>
              </a:rPr>
              <a:t>50 ve 51. Adresteki iki sayının toplamını 52 </a:t>
            </a:r>
            <a:r>
              <a:rPr lang="tr-TR" sz="1800" dirty="0" err="1">
                <a:effectLst/>
                <a:latin typeface="Times New Roman" panose="02020603050405020304" pitchFamily="18" charset="0"/>
                <a:ea typeface="MS Mincho" panose="02020609040205080304" pitchFamily="49" charset="-128"/>
              </a:rPr>
              <a:t>nolu</a:t>
            </a:r>
            <a:r>
              <a:rPr lang="tr-TR" sz="1800" dirty="0">
                <a:effectLst/>
                <a:latin typeface="Times New Roman" panose="02020603050405020304" pitchFamily="18" charset="0"/>
                <a:ea typeface="MS Mincho" panose="02020609040205080304" pitchFamily="49" charset="-128"/>
              </a:rPr>
              <a:t> adrese kaydeden uygulama.</a:t>
            </a: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12" name="Resim 11">
            <a:extLst>
              <a:ext uri="{FF2B5EF4-FFF2-40B4-BE49-F238E27FC236}">
                <a16:creationId xmlns:a16="http://schemas.microsoft.com/office/drawing/2014/main" id="{278413CC-C76C-4078-A226-2374F9126C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29562" y="3060044"/>
            <a:ext cx="3200400" cy="1219200"/>
          </a:xfrm>
          <a:prstGeom prst="rect">
            <a:avLst/>
          </a:prstGeom>
          <a:noFill/>
          <a:ln>
            <a:noFill/>
          </a:ln>
        </p:spPr>
      </p:pic>
      <p:sp>
        <p:nvSpPr>
          <p:cNvPr id="10" name="Metin kutusu 9">
            <a:extLst>
              <a:ext uri="{FF2B5EF4-FFF2-40B4-BE49-F238E27FC236}">
                <a16:creationId xmlns:a16="http://schemas.microsoft.com/office/drawing/2014/main" id="{FB71AD76-6BD1-4112-B3FB-FCCB56BD2F47}"/>
              </a:ext>
            </a:extLst>
          </p:cNvPr>
          <p:cNvSpPr txBox="1"/>
          <p:nvPr/>
        </p:nvSpPr>
        <p:spPr>
          <a:xfrm>
            <a:off x="1006680" y="4488109"/>
            <a:ext cx="6249797" cy="1200329"/>
          </a:xfrm>
          <a:prstGeom prst="rect">
            <a:avLst/>
          </a:prstGeom>
          <a:noFill/>
        </p:spPr>
        <p:txBody>
          <a:bodyPr wrap="square" rtlCol="0">
            <a:spAutoFit/>
          </a:bodyPr>
          <a:lstStyle/>
          <a:p>
            <a:r>
              <a:rPr lang="tr-TR" sz="1800" dirty="0">
                <a:effectLst/>
                <a:latin typeface="Calibri" panose="020F0502020204030204" pitchFamily="34" charset="0"/>
                <a:ea typeface="Times New Roman" panose="02020603050405020304" pitchFamily="18" charset="0"/>
              </a:rPr>
              <a:t>50. Adresteki değeri LOD komutuyla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içerisine alıp ADD komutuyla 51. Adresteki değeri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içerisindeki değerle toplanır sonra STO komutuyla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içerisinde ki değeri 52. adrese yazıp Halt komutuyla işlemi sonlandırır.</a:t>
            </a:r>
            <a:endParaRPr lang="tr-TR" dirty="0"/>
          </a:p>
        </p:txBody>
      </p:sp>
    </p:spTree>
    <p:extLst>
      <p:ext uri="{BB962C8B-B14F-4D97-AF65-F5344CB8AC3E}">
        <p14:creationId xmlns:p14="http://schemas.microsoft.com/office/powerpoint/2010/main" val="355062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6196150-91F7-4FD9-88A3-AAB59DF03BF3}"/>
              </a:ext>
            </a:extLst>
          </p:cNvPr>
          <p:cNvSpPr txBox="1"/>
          <p:nvPr/>
        </p:nvSpPr>
        <p:spPr>
          <a:xfrm>
            <a:off x="3397541" y="444617"/>
            <a:ext cx="5268285" cy="984885"/>
          </a:xfrm>
          <a:prstGeom prst="rect">
            <a:avLst/>
          </a:prstGeom>
          <a:noFill/>
        </p:spPr>
        <p:txBody>
          <a:bodyPr wrap="square" rtlCol="0">
            <a:spAutoFit/>
          </a:bodyPr>
          <a:lstStyle/>
          <a:p>
            <a:pPr algn="ctr"/>
            <a:r>
              <a:rPr lang="tr-TR" sz="4000" b="1" u="none" strike="noStrike" kern="0" cap="small" dirty="0">
                <a:effectLst/>
                <a:latin typeface="Times New Roman" panose="02020603050405020304" pitchFamily="18" charset="0"/>
                <a:ea typeface="MS Mincho" panose="020B0400000000000000" pitchFamily="49" charset="-128"/>
              </a:rPr>
              <a:t>Kullanılan Yazılım</a:t>
            </a:r>
            <a:endParaRPr lang="tr-TR" sz="4000" b="1" u="none" strike="noStrike" kern="0" cap="small" dirty="0">
              <a:effectLst/>
              <a:latin typeface="Times New Roman" panose="02020603050405020304" pitchFamily="18" charset="0"/>
            </a:endParaRPr>
          </a:p>
          <a:p>
            <a:endParaRPr lang="tr-TR" dirty="0"/>
          </a:p>
        </p:txBody>
      </p:sp>
      <p:sp>
        <p:nvSpPr>
          <p:cNvPr id="4" name="Metin kutusu 3">
            <a:extLst>
              <a:ext uri="{FF2B5EF4-FFF2-40B4-BE49-F238E27FC236}">
                <a16:creationId xmlns:a16="http://schemas.microsoft.com/office/drawing/2014/main" id="{BF758839-296E-45B4-8920-96A44B23543F}"/>
              </a:ext>
            </a:extLst>
          </p:cNvPr>
          <p:cNvSpPr txBox="1"/>
          <p:nvPr/>
        </p:nvSpPr>
        <p:spPr>
          <a:xfrm>
            <a:off x="906012" y="1429502"/>
            <a:ext cx="4345496" cy="984885"/>
          </a:xfrm>
          <a:prstGeom prst="rect">
            <a:avLst/>
          </a:prstGeom>
          <a:noFill/>
        </p:spPr>
        <p:txBody>
          <a:bodyPr wrap="square" rtlCol="0">
            <a:spAutoFit/>
          </a:bodyPr>
          <a:lstStyle/>
          <a:p>
            <a:r>
              <a:rPr lang="tr-TR" sz="2000" dirty="0">
                <a:effectLst/>
                <a:latin typeface="Times New Roman" panose="02020603050405020304" pitchFamily="18" charset="0"/>
                <a:ea typeface="MS Mincho" panose="02020609040205080304" pitchFamily="49" charset="-128"/>
              </a:rPr>
              <a:t>Projede 3 tane test yazılımı kullanıldı</a:t>
            </a:r>
          </a:p>
          <a:p>
            <a:r>
              <a:rPr lang="tr-TR" sz="2000" dirty="0">
                <a:latin typeface="Times New Roman" panose="02020603050405020304" pitchFamily="18" charset="0"/>
                <a:ea typeface="MS Mincho" panose="02020609040205080304" pitchFamily="49" charset="-128"/>
              </a:rPr>
              <a:t>2.TEST YAZILIMI</a:t>
            </a:r>
            <a:endParaRPr lang="tr-TR" sz="2000" dirty="0">
              <a:effectLst/>
              <a:latin typeface="Times New Roman" panose="02020603050405020304" pitchFamily="18" charset="0"/>
              <a:ea typeface="Times New Roman" panose="02020603050405020304" pitchFamily="18" charset="0"/>
            </a:endParaRPr>
          </a:p>
          <a:p>
            <a:endParaRPr lang="tr-TR" dirty="0"/>
          </a:p>
        </p:txBody>
      </p:sp>
      <p:sp>
        <p:nvSpPr>
          <p:cNvPr id="5" name="Metin kutusu 4">
            <a:extLst>
              <a:ext uri="{FF2B5EF4-FFF2-40B4-BE49-F238E27FC236}">
                <a16:creationId xmlns:a16="http://schemas.microsoft.com/office/drawing/2014/main" id="{C60AE09C-07C4-42C5-B7BA-D87AFB760A78}"/>
              </a:ext>
            </a:extLst>
          </p:cNvPr>
          <p:cNvSpPr txBox="1"/>
          <p:nvPr/>
        </p:nvSpPr>
        <p:spPr>
          <a:xfrm>
            <a:off x="419451" y="2275551"/>
            <a:ext cx="6677636" cy="923330"/>
          </a:xfrm>
          <a:prstGeom prst="rect">
            <a:avLst/>
          </a:prstGeom>
          <a:noFill/>
        </p:spPr>
        <p:txBody>
          <a:bodyPr wrap="square" rtlCol="0">
            <a:spAutoFit/>
          </a:bodyPr>
          <a:lstStyle/>
          <a:p>
            <a:pPr marL="457200" algn="just"/>
            <a:r>
              <a:rPr lang="tr-TR" sz="1800" dirty="0">
                <a:effectLst/>
                <a:latin typeface="Times New Roman" panose="02020603050405020304" pitchFamily="18" charset="0"/>
                <a:ea typeface="MS Mincho" panose="02020609040205080304" pitchFamily="49" charset="-128"/>
              </a:rPr>
              <a:t>Bellekte 50 ve 51. Adresteki iki sayının çarpımını 52 </a:t>
            </a:r>
            <a:r>
              <a:rPr lang="tr-TR" sz="1800" dirty="0" err="1">
                <a:effectLst/>
                <a:latin typeface="Times New Roman" panose="02020603050405020304" pitchFamily="18" charset="0"/>
                <a:ea typeface="MS Mincho" panose="02020609040205080304" pitchFamily="49" charset="-128"/>
              </a:rPr>
              <a:t>nolu</a:t>
            </a:r>
            <a:r>
              <a:rPr lang="tr-TR" sz="1800" dirty="0">
                <a:effectLst/>
                <a:latin typeface="Times New Roman" panose="02020603050405020304" pitchFamily="18" charset="0"/>
                <a:ea typeface="MS Mincho" panose="02020609040205080304" pitchFamily="49" charset="-128"/>
              </a:rPr>
              <a:t> adrese kaydeden uygulama.</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10" name="Metin kutusu 9">
            <a:extLst>
              <a:ext uri="{FF2B5EF4-FFF2-40B4-BE49-F238E27FC236}">
                <a16:creationId xmlns:a16="http://schemas.microsoft.com/office/drawing/2014/main" id="{FB71AD76-6BD1-4112-B3FB-FCCB56BD2F47}"/>
              </a:ext>
            </a:extLst>
          </p:cNvPr>
          <p:cNvSpPr txBox="1"/>
          <p:nvPr/>
        </p:nvSpPr>
        <p:spPr>
          <a:xfrm>
            <a:off x="1006680" y="4488109"/>
            <a:ext cx="6249797" cy="1754326"/>
          </a:xfrm>
          <a:prstGeom prst="rect">
            <a:avLst/>
          </a:prstGeom>
          <a:noFill/>
        </p:spPr>
        <p:txBody>
          <a:bodyPr wrap="square" rtlCol="0">
            <a:spAutoFit/>
          </a:bodyPr>
          <a:lstStyle/>
          <a:p>
            <a:pPr algn="l"/>
            <a:r>
              <a:rPr lang="tr-TR" sz="1800" dirty="0">
                <a:effectLst/>
                <a:latin typeface="Calibri" panose="020F0502020204030204" pitchFamily="34" charset="0"/>
                <a:ea typeface="Times New Roman" panose="02020603050405020304" pitchFamily="18" charset="0"/>
              </a:rPr>
              <a:t>LOD komutuyla 50. Adresteki değeri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içerisine alıp ADD komutuyla 51. Adresteki değeri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içerisindeki değer ile çarptıktan sonra yeniden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içerisine yazar. STO komutuyla </a:t>
            </a:r>
            <a:r>
              <a:rPr lang="tr-TR" sz="1800" dirty="0" err="1">
                <a:effectLst/>
                <a:latin typeface="Calibri" panose="020F0502020204030204" pitchFamily="34" charset="0"/>
                <a:ea typeface="Times New Roman" panose="02020603050405020304" pitchFamily="18" charset="0"/>
              </a:rPr>
              <a:t>ACC’nin</a:t>
            </a:r>
            <a:r>
              <a:rPr lang="tr-TR" sz="1800" dirty="0">
                <a:effectLst/>
                <a:latin typeface="Calibri" panose="020F0502020204030204" pitchFamily="34" charset="0"/>
                <a:ea typeface="Times New Roman" panose="02020603050405020304" pitchFamily="18" charset="0"/>
              </a:rPr>
              <a:t> içerisindeki değeri 52. adrese yazıp halt komutuyla işlemi sonlandırır.</a:t>
            </a:r>
            <a:endParaRPr lang="tr-TR" sz="1800" dirty="0">
              <a:effectLst/>
              <a:latin typeface="Times New Roman" panose="02020603050405020304" pitchFamily="18" charset="0"/>
              <a:ea typeface="Times New Roman" panose="02020603050405020304" pitchFamily="18" charset="0"/>
            </a:endParaRPr>
          </a:p>
          <a:p>
            <a:pPr algn="l"/>
            <a:r>
              <a:rPr lang="tr-TR" sz="1800" dirty="0">
                <a:effectLst/>
                <a:latin typeface="Calibri" panose="020F0502020204030204" pitchFamily="34"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p:txBody>
      </p:sp>
      <p:pic>
        <p:nvPicPr>
          <p:cNvPr id="7" name="Resim 6">
            <a:extLst>
              <a:ext uri="{FF2B5EF4-FFF2-40B4-BE49-F238E27FC236}">
                <a16:creationId xmlns:a16="http://schemas.microsoft.com/office/drawing/2014/main" id="{B44DD1D2-0697-4A22-A7A8-F9707C1FE5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6153" y="3052592"/>
            <a:ext cx="3521411" cy="1391022"/>
          </a:xfrm>
          <a:prstGeom prst="rect">
            <a:avLst/>
          </a:prstGeom>
          <a:noFill/>
          <a:ln>
            <a:noFill/>
          </a:ln>
        </p:spPr>
      </p:pic>
    </p:spTree>
    <p:extLst>
      <p:ext uri="{BB962C8B-B14F-4D97-AF65-F5344CB8AC3E}">
        <p14:creationId xmlns:p14="http://schemas.microsoft.com/office/powerpoint/2010/main" val="3347446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6196150-91F7-4FD9-88A3-AAB59DF03BF3}"/>
              </a:ext>
            </a:extLst>
          </p:cNvPr>
          <p:cNvSpPr txBox="1"/>
          <p:nvPr/>
        </p:nvSpPr>
        <p:spPr>
          <a:xfrm>
            <a:off x="3397541" y="444617"/>
            <a:ext cx="5268285" cy="984885"/>
          </a:xfrm>
          <a:prstGeom prst="rect">
            <a:avLst/>
          </a:prstGeom>
          <a:noFill/>
        </p:spPr>
        <p:txBody>
          <a:bodyPr wrap="square" rtlCol="0">
            <a:spAutoFit/>
          </a:bodyPr>
          <a:lstStyle/>
          <a:p>
            <a:pPr algn="ctr"/>
            <a:r>
              <a:rPr lang="tr-TR" sz="4000" b="1" u="none" strike="noStrike" kern="0" cap="small" dirty="0">
                <a:effectLst/>
                <a:latin typeface="Times New Roman" panose="02020603050405020304" pitchFamily="18" charset="0"/>
                <a:ea typeface="MS Mincho" panose="020B0400000000000000" pitchFamily="49" charset="-128"/>
              </a:rPr>
              <a:t>Kullanılan Yazılım</a:t>
            </a:r>
            <a:endParaRPr lang="tr-TR" sz="4000" b="1" u="none" strike="noStrike" kern="0" cap="small" dirty="0">
              <a:effectLst/>
              <a:latin typeface="Times New Roman" panose="02020603050405020304" pitchFamily="18" charset="0"/>
            </a:endParaRPr>
          </a:p>
          <a:p>
            <a:endParaRPr lang="tr-TR" dirty="0"/>
          </a:p>
        </p:txBody>
      </p:sp>
      <p:sp>
        <p:nvSpPr>
          <p:cNvPr id="4" name="Metin kutusu 3">
            <a:extLst>
              <a:ext uri="{FF2B5EF4-FFF2-40B4-BE49-F238E27FC236}">
                <a16:creationId xmlns:a16="http://schemas.microsoft.com/office/drawing/2014/main" id="{BF758839-296E-45B4-8920-96A44B23543F}"/>
              </a:ext>
            </a:extLst>
          </p:cNvPr>
          <p:cNvSpPr txBox="1"/>
          <p:nvPr/>
        </p:nvSpPr>
        <p:spPr>
          <a:xfrm>
            <a:off x="906012" y="1429502"/>
            <a:ext cx="4345496" cy="984885"/>
          </a:xfrm>
          <a:prstGeom prst="rect">
            <a:avLst/>
          </a:prstGeom>
          <a:noFill/>
        </p:spPr>
        <p:txBody>
          <a:bodyPr wrap="square" rtlCol="0">
            <a:spAutoFit/>
          </a:bodyPr>
          <a:lstStyle/>
          <a:p>
            <a:r>
              <a:rPr lang="tr-TR" sz="2000" dirty="0">
                <a:effectLst/>
                <a:latin typeface="Times New Roman" panose="02020603050405020304" pitchFamily="18" charset="0"/>
                <a:ea typeface="MS Mincho" panose="02020609040205080304" pitchFamily="49" charset="-128"/>
              </a:rPr>
              <a:t>Projede 3 tane test yazılımı kullanıldı</a:t>
            </a:r>
          </a:p>
          <a:p>
            <a:r>
              <a:rPr lang="tr-TR" sz="2000" dirty="0">
                <a:latin typeface="Times New Roman" panose="02020603050405020304" pitchFamily="18" charset="0"/>
                <a:ea typeface="MS Mincho" panose="02020609040205080304" pitchFamily="49" charset="-128"/>
              </a:rPr>
              <a:t>3.TEST YAZILIMI</a:t>
            </a:r>
            <a:endParaRPr lang="tr-TR" sz="2000" dirty="0">
              <a:effectLst/>
              <a:latin typeface="Times New Roman" panose="02020603050405020304" pitchFamily="18" charset="0"/>
              <a:ea typeface="Times New Roman" panose="02020603050405020304" pitchFamily="18" charset="0"/>
            </a:endParaRPr>
          </a:p>
          <a:p>
            <a:endParaRPr lang="tr-TR" dirty="0"/>
          </a:p>
        </p:txBody>
      </p:sp>
      <p:sp>
        <p:nvSpPr>
          <p:cNvPr id="5" name="Metin kutusu 4">
            <a:extLst>
              <a:ext uri="{FF2B5EF4-FFF2-40B4-BE49-F238E27FC236}">
                <a16:creationId xmlns:a16="http://schemas.microsoft.com/office/drawing/2014/main" id="{C60AE09C-07C4-42C5-B7BA-D87AFB760A78}"/>
              </a:ext>
            </a:extLst>
          </p:cNvPr>
          <p:cNvSpPr txBox="1"/>
          <p:nvPr/>
        </p:nvSpPr>
        <p:spPr>
          <a:xfrm>
            <a:off x="1006680" y="2265027"/>
            <a:ext cx="6677636" cy="1200329"/>
          </a:xfrm>
          <a:prstGeom prst="rect">
            <a:avLst/>
          </a:prstGeom>
          <a:noFill/>
        </p:spPr>
        <p:txBody>
          <a:bodyPr wrap="square" rtlCol="0">
            <a:spAutoFit/>
          </a:bodyPr>
          <a:lstStyle/>
          <a:p>
            <a:pPr algn="l"/>
            <a:r>
              <a:rPr lang="tr-TR" sz="1800" dirty="0">
                <a:effectLst/>
                <a:latin typeface="Calibri" panose="020F0502020204030204" pitchFamily="34" charset="0"/>
                <a:ea typeface="Times New Roman" panose="02020603050405020304" pitchFamily="18" charset="0"/>
              </a:rPr>
              <a:t>Çarpma operasyonu kullanmadan 50. Adresteki sayıyı 51. </a:t>
            </a:r>
            <a:r>
              <a:rPr lang="tr-TR" sz="1800" dirty="0" err="1">
                <a:effectLst/>
                <a:latin typeface="Calibri" panose="020F0502020204030204" pitchFamily="34" charset="0"/>
                <a:ea typeface="Times New Roman" panose="02020603050405020304" pitchFamily="18" charset="0"/>
              </a:rPr>
              <a:t>Adresdeki</a:t>
            </a:r>
            <a:r>
              <a:rPr lang="tr-TR" sz="1800" dirty="0">
                <a:effectLst/>
                <a:latin typeface="Calibri" panose="020F0502020204030204" pitchFamily="34" charset="0"/>
                <a:ea typeface="Times New Roman" panose="02020603050405020304" pitchFamily="18" charset="0"/>
              </a:rPr>
              <a:t> sayı kere toplayıp 52 </a:t>
            </a:r>
            <a:r>
              <a:rPr lang="tr-TR" sz="1800" dirty="0" err="1">
                <a:effectLst/>
                <a:latin typeface="Calibri" panose="020F0502020204030204" pitchFamily="34" charset="0"/>
                <a:ea typeface="Times New Roman" panose="02020603050405020304" pitchFamily="18" charset="0"/>
              </a:rPr>
              <a:t>nolu</a:t>
            </a:r>
            <a:r>
              <a:rPr lang="tr-TR" sz="1800" dirty="0">
                <a:effectLst/>
                <a:latin typeface="Calibri" panose="020F0502020204030204" pitchFamily="34" charset="0"/>
                <a:ea typeface="Times New Roman" panose="02020603050405020304" pitchFamily="18" charset="0"/>
              </a:rPr>
              <a:t> adrese yazıldı.</a:t>
            </a:r>
            <a:endParaRPr lang="tr-TR" sz="1800" dirty="0">
              <a:effectLst/>
              <a:latin typeface="Times New Roman" panose="02020603050405020304" pitchFamily="18" charset="0"/>
              <a:ea typeface="Times New Roman" panose="02020603050405020304" pitchFamily="18" charset="0"/>
            </a:endParaRPr>
          </a:p>
          <a:p>
            <a:pPr algn="l"/>
            <a:r>
              <a:rPr lang="tr-TR" sz="1800" dirty="0">
                <a:effectLst/>
                <a:latin typeface="Calibri" panose="020F0502020204030204" pitchFamily="34"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endParaRPr lang="tr-TR" dirty="0"/>
          </a:p>
        </p:txBody>
      </p:sp>
      <p:pic>
        <p:nvPicPr>
          <p:cNvPr id="7" name="Resim 6">
            <a:extLst>
              <a:ext uri="{FF2B5EF4-FFF2-40B4-BE49-F238E27FC236}">
                <a16:creationId xmlns:a16="http://schemas.microsoft.com/office/drawing/2014/main" id="{E9882FF6-B2D4-4B74-8C21-84D2CB7C9AAC}"/>
              </a:ext>
            </a:extLst>
          </p:cNvPr>
          <p:cNvPicPr/>
          <p:nvPr/>
        </p:nvPicPr>
        <p:blipFill>
          <a:blip r:embed="rId2">
            <a:extLst>
              <a:ext uri="{28A0092B-C50C-407E-A947-70E740481C1C}">
                <a14:useLocalDpi xmlns:a14="http://schemas.microsoft.com/office/drawing/2010/main" val="0"/>
              </a:ext>
            </a:extLst>
          </a:blip>
          <a:stretch>
            <a:fillRect/>
          </a:stretch>
        </p:blipFill>
        <p:spPr>
          <a:xfrm>
            <a:off x="1006679" y="3249911"/>
            <a:ext cx="6269609" cy="3163471"/>
          </a:xfrm>
          <a:prstGeom prst="rect">
            <a:avLst/>
          </a:prstGeom>
        </p:spPr>
      </p:pic>
    </p:spTree>
    <p:extLst>
      <p:ext uri="{BB962C8B-B14F-4D97-AF65-F5344CB8AC3E}">
        <p14:creationId xmlns:p14="http://schemas.microsoft.com/office/powerpoint/2010/main" val="113757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6196150-91F7-4FD9-88A3-AAB59DF03BF3}"/>
              </a:ext>
            </a:extLst>
          </p:cNvPr>
          <p:cNvSpPr txBox="1"/>
          <p:nvPr/>
        </p:nvSpPr>
        <p:spPr>
          <a:xfrm>
            <a:off x="3397541" y="444617"/>
            <a:ext cx="5268285" cy="984885"/>
          </a:xfrm>
          <a:prstGeom prst="rect">
            <a:avLst/>
          </a:prstGeom>
          <a:noFill/>
        </p:spPr>
        <p:txBody>
          <a:bodyPr wrap="square" rtlCol="0">
            <a:spAutoFit/>
          </a:bodyPr>
          <a:lstStyle/>
          <a:p>
            <a:pPr algn="ctr"/>
            <a:r>
              <a:rPr lang="tr-TR" sz="4000" b="1" u="none" strike="noStrike" kern="0" cap="small" dirty="0">
                <a:effectLst/>
                <a:latin typeface="Times New Roman" panose="02020603050405020304" pitchFamily="18" charset="0"/>
                <a:ea typeface="MS Mincho" panose="020B0400000000000000" pitchFamily="49" charset="-128"/>
              </a:rPr>
              <a:t>SONUÇLAR</a:t>
            </a:r>
            <a:endParaRPr lang="tr-TR" sz="4000" b="1" u="none" strike="noStrike" kern="0" cap="small" dirty="0">
              <a:effectLst/>
              <a:latin typeface="Times New Roman" panose="02020603050405020304" pitchFamily="18" charset="0"/>
            </a:endParaRPr>
          </a:p>
          <a:p>
            <a:endParaRPr lang="tr-TR" dirty="0"/>
          </a:p>
        </p:txBody>
      </p:sp>
      <p:sp>
        <p:nvSpPr>
          <p:cNvPr id="5" name="Metin kutusu 4">
            <a:extLst>
              <a:ext uri="{FF2B5EF4-FFF2-40B4-BE49-F238E27FC236}">
                <a16:creationId xmlns:a16="http://schemas.microsoft.com/office/drawing/2014/main" id="{C60AE09C-07C4-42C5-B7BA-D87AFB760A78}"/>
              </a:ext>
            </a:extLst>
          </p:cNvPr>
          <p:cNvSpPr txBox="1"/>
          <p:nvPr/>
        </p:nvSpPr>
        <p:spPr>
          <a:xfrm>
            <a:off x="1006680" y="2265027"/>
            <a:ext cx="6677636" cy="2031325"/>
          </a:xfrm>
          <a:prstGeom prst="rect">
            <a:avLst/>
          </a:prstGeom>
          <a:noFill/>
        </p:spPr>
        <p:txBody>
          <a:bodyPr wrap="square" rtlCol="0">
            <a:spAutoFit/>
          </a:bodyPr>
          <a:lstStyle/>
          <a:p>
            <a:pPr algn="l"/>
            <a:r>
              <a:rPr lang="tr-TR" sz="1800" dirty="0" err="1">
                <a:effectLst/>
                <a:latin typeface="Calibri" panose="020F0502020204030204" pitchFamily="34" charset="0"/>
                <a:ea typeface="Times New Roman" panose="02020603050405020304" pitchFamily="18" charset="0"/>
              </a:rPr>
              <a:t>Xilinx</a:t>
            </a:r>
            <a:r>
              <a:rPr lang="tr-TR" sz="1800" dirty="0">
                <a:effectLst/>
                <a:latin typeface="Calibri" panose="020F0502020204030204" pitchFamily="34" charset="0"/>
                <a:ea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rPr>
              <a:t>Vivado</a:t>
            </a:r>
            <a:r>
              <a:rPr lang="tr-TR" sz="1800" dirty="0">
                <a:effectLst/>
                <a:latin typeface="Calibri" panose="020F0502020204030204" pitchFamily="34" charset="0"/>
                <a:ea typeface="Times New Roman" panose="02020603050405020304" pitchFamily="18" charset="0"/>
              </a:rPr>
              <a:t> Design Suite tasarım aracını kullanarak bir işlemcinin nasıl tasarımı yapıldığını öğrenmiş olduk böylelikle </a:t>
            </a:r>
            <a:r>
              <a:rPr lang="tr-TR" sz="1800" dirty="0" err="1">
                <a:effectLst/>
                <a:latin typeface="Calibri" panose="020F0502020204030204" pitchFamily="34" charset="0"/>
                <a:ea typeface="Times New Roman" panose="02020603050405020304" pitchFamily="18" charset="0"/>
              </a:rPr>
              <a:t>Xilinx</a:t>
            </a:r>
            <a:r>
              <a:rPr lang="tr-TR" sz="1800" dirty="0">
                <a:effectLst/>
                <a:latin typeface="Calibri" panose="020F0502020204030204" pitchFamily="34" charset="0"/>
                <a:ea typeface="Times New Roman" panose="02020603050405020304" pitchFamily="18" charset="0"/>
              </a:rPr>
              <a:t> </a:t>
            </a:r>
            <a:r>
              <a:rPr lang="tr-TR" sz="1800" dirty="0" err="1">
                <a:effectLst/>
                <a:latin typeface="Calibri" panose="020F0502020204030204" pitchFamily="34" charset="0"/>
                <a:ea typeface="Times New Roman" panose="02020603050405020304" pitchFamily="18" charset="0"/>
              </a:rPr>
              <a:t>Vivado</a:t>
            </a:r>
            <a:r>
              <a:rPr lang="tr-TR" sz="1800" dirty="0">
                <a:effectLst/>
                <a:latin typeface="Calibri" panose="020F0502020204030204" pitchFamily="34" charset="0"/>
                <a:ea typeface="Times New Roman" panose="02020603050405020304" pitchFamily="18" charset="0"/>
              </a:rPr>
              <a:t> Design Suite tasarım aracını da iyice öğrenmiş bulunduk. Tasarım aracında kodların nasıl ifade edildiğini öğrendik. Proje süresince basit bir işlemci nasıl işliyor öğrenilmiş oldu.</a:t>
            </a:r>
            <a:endParaRPr lang="tr-TR" sz="1800" dirty="0">
              <a:effectLst/>
              <a:latin typeface="Times New Roman" panose="02020603050405020304" pitchFamily="18" charset="0"/>
              <a:ea typeface="Times New Roman" panose="02020603050405020304" pitchFamily="18" charset="0"/>
            </a:endParaRPr>
          </a:p>
          <a:p>
            <a:pPr algn="l"/>
            <a:r>
              <a:rPr lang="tr-TR" sz="1800" dirty="0">
                <a:effectLst/>
                <a:latin typeface="Calibri" panose="020F0502020204030204" pitchFamily="34"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78076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F7BF-EBB3-4DCF-9C87-57B96638A3FC}"/>
              </a:ext>
            </a:extLst>
          </p:cNvPr>
          <p:cNvSpPr>
            <a:spLocks noGrp="1"/>
          </p:cNvSpPr>
          <p:nvPr>
            <p:ph type="title"/>
          </p:nvPr>
        </p:nvSpPr>
        <p:spPr/>
        <p:txBody>
          <a:bodyPr/>
          <a:lstStyle/>
          <a:p>
            <a:r>
              <a:rPr lang="tr-TR" dirty="0"/>
              <a:t>Projeyi hazırlayanlar</a:t>
            </a:r>
          </a:p>
        </p:txBody>
      </p:sp>
      <p:sp>
        <p:nvSpPr>
          <p:cNvPr id="3" name="İçerik Yer Tutucusu 2">
            <a:extLst>
              <a:ext uri="{FF2B5EF4-FFF2-40B4-BE49-F238E27FC236}">
                <a16:creationId xmlns:a16="http://schemas.microsoft.com/office/drawing/2014/main" id="{B8E0BE43-DD53-45B7-ADAB-76CACA074B63}"/>
              </a:ext>
            </a:extLst>
          </p:cNvPr>
          <p:cNvSpPr>
            <a:spLocks noGrp="1"/>
          </p:cNvSpPr>
          <p:nvPr>
            <p:ph idx="1"/>
          </p:nvPr>
        </p:nvSpPr>
        <p:spPr>
          <a:xfrm>
            <a:off x="1141413" y="1976119"/>
            <a:ext cx="9905998" cy="3581401"/>
          </a:xfrm>
        </p:spPr>
        <p:txBody>
          <a:bodyPr/>
          <a:lstStyle/>
          <a:p>
            <a:r>
              <a:rPr lang="tr-TR" dirty="0"/>
              <a:t>HÜSEYİN BERK IŞILDAK</a:t>
            </a:r>
          </a:p>
          <a:p>
            <a:r>
              <a:rPr lang="tr-TR" dirty="0"/>
              <a:t>SERHAT ERDOĞAN</a:t>
            </a:r>
          </a:p>
        </p:txBody>
      </p:sp>
    </p:spTree>
    <p:extLst>
      <p:ext uri="{BB962C8B-B14F-4D97-AF65-F5344CB8AC3E}">
        <p14:creationId xmlns:p14="http://schemas.microsoft.com/office/powerpoint/2010/main" val="339870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66D53B-4EBA-422D-B539-987B13A6B3BA}"/>
              </a:ext>
            </a:extLst>
          </p:cNvPr>
          <p:cNvSpPr>
            <a:spLocks noGrp="1"/>
          </p:cNvSpPr>
          <p:nvPr>
            <p:ph type="title"/>
          </p:nvPr>
        </p:nvSpPr>
        <p:spPr>
          <a:xfrm>
            <a:off x="277813" y="505460"/>
            <a:ext cx="9905998" cy="1122680"/>
          </a:xfrm>
        </p:spPr>
        <p:txBody>
          <a:bodyPr/>
          <a:lstStyle/>
          <a:p>
            <a:r>
              <a:rPr lang="tr-TR" dirty="0"/>
              <a:t>   PROJENİN amacı:</a:t>
            </a:r>
          </a:p>
        </p:txBody>
      </p:sp>
      <p:sp>
        <p:nvSpPr>
          <p:cNvPr id="3" name="İçerik Yer Tutucusu 2">
            <a:extLst>
              <a:ext uri="{FF2B5EF4-FFF2-40B4-BE49-F238E27FC236}">
                <a16:creationId xmlns:a16="http://schemas.microsoft.com/office/drawing/2014/main" id="{C65DEABA-4DD6-4EB3-AB88-00AE77D1B851}"/>
              </a:ext>
            </a:extLst>
          </p:cNvPr>
          <p:cNvSpPr>
            <a:spLocks noGrp="1"/>
          </p:cNvSpPr>
          <p:nvPr>
            <p:ph idx="1"/>
          </p:nvPr>
        </p:nvSpPr>
        <p:spPr>
          <a:xfrm>
            <a:off x="277813" y="1757680"/>
            <a:ext cx="9905998" cy="3515360"/>
          </a:xfrm>
        </p:spPr>
        <p:txBody>
          <a:bodyPr>
            <a:normAutofit/>
          </a:bodyPr>
          <a:lstStyle/>
          <a:p>
            <a:r>
              <a:rPr lang="tr-TR" sz="1800" i="1" dirty="0"/>
              <a:t>Bu proje kapsamında FB-CPU isminde bir işlemcinin </a:t>
            </a:r>
            <a:r>
              <a:rPr lang="tr-TR" sz="1800" i="1" dirty="0" err="1"/>
              <a:t>Verilog</a:t>
            </a:r>
            <a:r>
              <a:rPr lang="tr-TR" sz="1800" i="1" dirty="0"/>
              <a:t> dili ile RTL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Kullanılacak Basys3 FPGA geliştirme kartı üzerinde FBCPU </a:t>
            </a:r>
            <a:r>
              <a:rPr lang="tr-TR" sz="1800" i="1" dirty="0" err="1"/>
              <a:t>demo’su</a:t>
            </a:r>
            <a:r>
              <a:rPr lang="tr-TR" sz="1800" i="1" dirty="0"/>
              <a:t> yapılmasıdır.</a:t>
            </a:r>
          </a:p>
        </p:txBody>
      </p:sp>
    </p:spTree>
    <p:extLst>
      <p:ext uri="{BB962C8B-B14F-4D97-AF65-F5344CB8AC3E}">
        <p14:creationId xmlns:p14="http://schemas.microsoft.com/office/powerpoint/2010/main" val="33651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10F789-C7F8-44F3-80B3-0D43A00987E8}"/>
              </a:ext>
            </a:extLst>
          </p:cNvPr>
          <p:cNvSpPr>
            <a:spLocks noGrp="1"/>
          </p:cNvSpPr>
          <p:nvPr>
            <p:ph type="title"/>
          </p:nvPr>
        </p:nvSpPr>
        <p:spPr>
          <a:xfrm>
            <a:off x="-890" y="550877"/>
            <a:ext cx="9905998" cy="1905000"/>
          </a:xfrm>
        </p:spPr>
        <p:txBody>
          <a:bodyPr/>
          <a:lstStyle/>
          <a:p>
            <a:r>
              <a:rPr lang="tr-TR" dirty="0"/>
              <a:t>      Kullanılan araçlar:</a:t>
            </a:r>
          </a:p>
        </p:txBody>
      </p:sp>
      <p:sp>
        <p:nvSpPr>
          <p:cNvPr id="5" name="Metin kutusu 4">
            <a:extLst>
              <a:ext uri="{FF2B5EF4-FFF2-40B4-BE49-F238E27FC236}">
                <a16:creationId xmlns:a16="http://schemas.microsoft.com/office/drawing/2014/main" id="{B9D65D24-8B24-4555-A2DA-E42991E49B15}"/>
              </a:ext>
            </a:extLst>
          </p:cNvPr>
          <p:cNvSpPr txBox="1"/>
          <p:nvPr/>
        </p:nvSpPr>
        <p:spPr>
          <a:xfrm>
            <a:off x="0" y="2324799"/>
            <a:ext cx="8179267" cy="2862322"/>
          </a:xfrm>
          <a:prstGeom prst="rect">
            <a:avLst/>
          </a:prstGeom>
          <a:noFill/>
        </p:spPr>
        <p:txBody>
          <a:bodyPr wrap="square" rtlCol="0">
            <a:spAutoFit/>
          </a:bodyPr>
          <a:lstStyle/>
          <a:p>
            <a:r>
              <a:rPr lang="tr-TR" b="1" dirty="0">
                <a:solidFill>
                  <a:schemeClr val="bg1"/>
                </a:solidFill>
              </a:rPr>
              <a:t> </a:t>
            </a:r>
            <a:r>
              <a:rPr lang="tr-TR" b="1" dirty="0" err="1">
                <a:solidFill>
                  <a:schemeClr val="bg1"/>
                </a:solidFill>
              </a:rPr>
              <a:t>Von</a:t>
            </a:r>
            <a:r>
              <a:rPr lang="tr-TR" b="1" dirty="0">
                <a:solidFill>
                  <a:schemeClr val="bg1"/>
                </a:solidFill>
              </a:rPr>
              <a:t> </a:t>
            </a:r>
            <a:r>
              <a:rPr lang="tr-TR" b="1" dirty="0" err="1">
                <a:solidFill>
                  <a:schemeClr val="bg1"/>
                </a:solidFill>
              </a:rPr>
              <a:t>Neumann</a:t>
            </a:r>
            <a:r>
              <a:rPr lang="tr-TR" b="1" dirty="0">
                <a:solidFill>
                  <a:schemeClr val="bg1"/>
                </a:solidFill>
              </a:rPr>
              <a:t> Simülatörü:</a:t>
            </a:r>
            <a:r>
              <a:rPr lang="tr-TR" dirty="0">
                <a:solidFill>
                  <a:schemeClr val="bg1"/>
                </a:solidFill>
              </a:rPr>
              <a:t> </a:t>
            </a:r>
          </a:p>
          <a:p>
            <a:r>
              <a:rPr lang="tr-TR" dirty="0"/>
              <a:t> FB-CPU’nun mimarisini görselleştiren, veri akışının gözlemlenebildiği </a:t>
            </a:r>
            <a:r>
              <a:rPr lang="tr-TR" dirty="0" err="1"/>
              <a:t>Von</a:t>
            </a:r>
            <a:r>
              <a:rPr lang="tr-TR" dirty="0"/>
              <a:t> </a:t>
            </a:r>
            <a:r>
              <a:rPr lang="tr-TR" dirty="0" err="1"/>
              <a:t>Neumann</a:t>
            </a:r>
            <a:r>
              <a:rPr lang="tr-TR" dirty="0"/>
              <a:t> Simülatörü kullanılacaktır.</a:t>
            </a:r>
          </a:p>
          <a:p>
            <a:endParaRPr lang="tr-TR" dirty="0"/>
          </a:p>
          <a:p>
            <a:r>
              <a:rPr lang="tr-TR" b="1" dirty="0">
                <a:solidFill>
                  <a:schemeClr val="bg1"/>
                </a:solidFill>
              </a:rPr>
              <a:t> </a:t>
            </a:r>
            <a:r>
              <a:rPr lang="tr-TR" b="1" dirty="0" err="1">
                <a:solidFill>
                  <a:schemeClr val="bg1"/>
                </a:solidFill>
              </a:rPr>
              <a:t>Xilinx</a:t>
            </a:r>
            <a:r>
              <a:rPr lang="tr-TR" b="1" dirty="0">
                <a:solidFill>
                  <a:schemeClr val="bg1"/>
                </a:solidFill>
              </a:rPr>
              <a:t> </a:t>
            </a:r>
            <a:r>
              <a:rPr lang="tr-TR" b="1" dirty="0" err="1">
                <a:solidFill>
                  <a:schemeClr val="bg1"/>
                </a:solidFill>
              </a:rPr>
              <a:t>Vivado</a:t>
            </a:r>
            <a:r>
              <a:rPr lang="tr-TR" b="1" dirty="0">
                <a:solidFill>
                  <a:schemeClr val="bg1"/>
                </a:solidFill>
              </a:rPr>
              <a:t> Design Suite :</a:t>
            </a:r>
          </a:p>
          <a:p>
            <a:r>
              <a:rPr lang="tr-TR" dirty="0"/>
              <a:t> </a:t>
            </a:r>
            <a:r>
              <a:rPr lang="tr-TR" dirty="0" err="1"/>
              <a:t>Xilinx</a:t>
            </a:r>
            <a:r>
              <a:rPr lang="tr-TR" dirty="0"/>
              <a:t> </a:t>
            </a:r>
            <a:r>
              <a:rPr lang="tr-TR" dirty="0" err="1"/>
              <a:t>Vivado</a:t>
            </a:r>
            <a:r>
              <a:rPr lang="tr-TR" dirty="0"/>
              <a:t> Design Suite, FPGA geliştirme kartları üzerinde çalışmalar           yapmak için gerekli olan tasarımı oluşturmak için kullanılmaktadır. </a:t>
            </a:r>
            <a:r>
              <a:rPr lang="tr-TR" dirty="0" err="1"/>
              <a:t>Verilog</a:t>
            </a:r>
            <a:r>
              <a:rPr lang="tr-TR" dirty="0"/>
              <a:t>, VHDL vb.. donanım tasarım dillerini alarak, </a:t>
            </a:r>
            <a:r>
              <a:rPr lang="tr-TR" dirty="0" err="1"/>
              <a:t>FPGA’e</a:t>
            </a:r>
            <a:r>
              <a:rPr lang="tr-TR" dirty="0"/>
              <a:t> </a:t>
            </a:r>
            <a:r>
              <a:rPr lang="tr-TR" dirty="0" err="1"/>
              <a:t>konfigüre</a:t>
            </a:r>
            <a:r>
              <a:rPr lang="tr-TR" dirty="0"/>
              <a:t> edilebilecek (</a:t>
            </a:r>
            <a:r>
              <a:rPr lang="tr-TR" dirty="0" err="1"/>
              <a:t>Xilinx</a:t>
            </a:r>
            <a:r>
              <a:rPr lang="tr-TR" dirty="0"/>
              <a:t> firması </a:t>
            </a:r>
            <a:r>
              <a:rPr lang="tr-TR" dirty="0" err="1"/>
              <a:t>FPGA’leri</a:t>
            </a:r>
            <a:r>
              <a:rPr lang="tr-TR" dirty="0"/>
              <a:t> için .bit uzantılı dosyalar) tasarım dosyasını oluşturur. </a:t>
            </a:r>
          </a:p>
        </p:txBody>
      </p:sp>
    </p:spTree>
    <p:extLst>
      <p:ext uri="{BB962C8B-B14F-4D97-AF65-F5344CB8AC3E}">
        <p14:creationId xmlns:p14="http://schemas.microsoft.com/office/powerpoint/2010/main" val="311730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903DB-DC10-4D04-AE30-5D752F4779FD}"/>
              </a:ext>
            </a:extLst>
          </p:cNvPr>
          <p:cNvSpPr>
            <a:spLocks noGrp="1"/>
          </p:cNvSpPr>
          <p:nvPr>
            <p:ph type="title"/>
          </p:nvPr>
        </p:nvSpPr>
        <p:spPr>
          <a:xfrm>
            <a:off x="1143001" y="242319"/>
            <a:ext cx="9905998" cy="1905000"/>
          </a:xfrm>
        </p:spPr>
        <p:txBody>
          <a:bodyPr/>
          <a:lstStyle/>
          <a:p>
            <a:pPr algn="ctr"/>
            <a:r>
              <a:rPr lang="tr-TR" dirty="0" err="1"/>
              <a:t>Von</a:t>
            </a:r>
            <a:r>
              <a:rPr lang="tr-TR" dirty="0"/>
              <a:t> </a:t>
            </a:r>
            <a:r>
              <a:rPr lang="tr-TR" dirty="0" err="1"/>
              <a:t>Neumann</a:t>
            </a:r>
            <a:r>
              <a:rPr lang="tr-TR" dirty="0"/>
              <a:t> Mimarisi</a:t>
            </a:r>
          </a:p>
        </p:txBody>
      </p:sp>
      <p:pic>
        <p:nvPicPr>
          <p:cNvPr id="4" name="Resim 3">
            <a:extLst>
              <a:ext uri="{FF2B5EF4-FFF2-40B4-BE49-F238E27FC236}">
                <a16:creationId xmlns:a16="http://schemas.microsoft.com/office/drawing/2014/main" id="{52A0DF2E-7650-432F-8996-97E108D45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189" y="1853268"/>
            <a:ext cx="4762500" cy="3524250"/>
          </a:xfrm>
          <a:prstGeom prst="rect">
            <a:avLst/>
          </a:prstGeom>
        </p:spPr>
      </p:pic>
      <p:sp>
        <p:nvSpPr>
          <p:cNvPr id="6" name="Metin kutusu 5">
            <a:extLst>
              <a:ext uri="{FF2B5EF4-FFF2-40B4-BE49-F238E27FC236}">
                <a16:creationId xmlns:a16="http://schemas.microsoft.com/office/drawing/2014/main" id="{6A804DFB-95A4-4D43-8794-9038A7F0D05F}"/>
              </a:ext>
            </a:extLst>
          </p:cNvPr>
          <p:cNvSpPr txBox="1"/>
          <p:nvPr/>
        </p:nvSpPr>
        <p:spPr>
          <a:xfrm>
            <a:off x="680034" y="2147319"/>
            <a:ext cx="5041784" cy="2677656"/>
          </a:xfrm>
          <a:prstGeom prst="rect">
            <a:avLst/>
          </a:prstGeom>
          <a:noFill/>
        </p:spPr>
        <p:txBody>
          <a:bodyPr wrap="square" rtlCol="0">
            <a:spAutoFit/>
          </a:bodyPr>
          <a:lstStyle/>
          <a:p>
            <a:r>
              <a:rPr lang="tr-TR" sz="2800" dirty="0"/>
              <a:t>Temel olarak 4 elemanı vardır.</a:t>
            </a:r>
          </a:p>
          <a:p>
            <a:r>
              <a:rPr lang="tr-TR" sz="2800" dirty="0"/>
              <a:t> • Saklayıcılar </a:t>
            </a:r>
          </a:p>
          <a:p>
            <a:r>
              <a:rPr lang="tr-TR" sz="2800" dirty="0"/>
              <a:t>• Bellek (RAM) </a:t>
            </a:r>
          </a:p>
          <a:p>
            <a:r>
              <a:rPr lang="tr-TR" sz="2800" dirty="0"/>
              <a:t>• İşlem Ünitesi (ALU) </a:t>
            </a:r>
          </a:p>
          <a:p>
            <a:r>
              <a:rPr lang="tr-TR" sz="2800" dirty="0"/>
              <a:t>• Kontrol Ünitesi</a:t>
            </a:r>
          </a:p>
        </p:txBody>
      </p:sp>
    </p:spTree>
    <p:extLst>
      <p:ext uri="{BB962C8B-B14F-4D97-AF65-F5344CB8AC3E}">
        <p14:creationId xmlns:p14="http://schemas.microsoft.com/office/powerpoint/2010/main" val="28890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6A804DFB-95A4-4D43-8794-9038A7F0D05F}"/>
              </a:ext>
            </a:extLst>
          </p:cNvPr>
          <p:cNvSpPr txBox="1"/>
          <p:nvPr/>
        </p:nvSpPr>
        <p:spPr>
          <a:xfrm>
            <a:off x="803524" y="698582"/>
            <a:ext cx="10721140" cy="2328843"/>
          </a:xfrm>
          <a:prstGeom prst="rect">
            <a:avLst/>
          </a:prstGeom>
          <a:noFill/>
        </p:spPr>
        <p:txBody>
          <a:bodyPr wrap="square" rtlCol="0">
            <a:spAutoFit/>
          </a:bodyPr>
          <a:lstStyle/>
          <a:p>
            <a:pPr algn="l" defTabSz="914400">
              <a:lnSpc>
                <a:spcPct val="100000"/>
              </a:lnSpc>
              <a:spcBef>
                <a:spcPts val="1000"/>
              </a:spcBef>
              <a:tabLst>
                <a:tab pos="152400" algn="l"/>
                <a:tab pos="304800" algn="l"/>
                <a:tab pos="457200" algn="l"/>
                <a:tab pos="622300" algn="l"/>
                <a:tab pos="774700" algn="l"/>
                <a:tab pos="927100" algn="l"/>
                <a:tab pos="1092200" algn="l"/>
                <a:tab pos="1244600" algn="l"/>
                <a:tab pos="1397000" algn="l"/>
                <a:tab pos="1562100" algn="l"/>
                <a:tab pos="1714500" algn="l"/>
                <a:tab pos="1866900" algn="l"/>
              </a:tabLst>
              <a:defRPr sz="2464" spc="0">
                <a:solidFill>
                  <a:srgbClr val="FFFFFF"/>
                </a:solidFill>
                <a:latin typeface="Avenir Next Medium"/>
                <a:ea typeface="Avenir Next Medium"/>
                <a:cs typeface="Avenir Next Medium"/>
                <a:sym typeface="Avenir Next Medium"/>
              </a:defRPr>
            </a:pPr>
            <a:r>
              <a:rPr lang="tr-TR" sz="1400" dirty="0"/>
              <a:t>Şekildeki giriş-çıkış portlarına bağlı olan bellek sinyalleri aşağıda verilmektedir.</a:t>
            </a:r>
            <a:endParaRPr lang="tr-TR" sz="1400" dirty="0">
              <a:latin typeface="Times New Roman"/>
              <a:ea typeface="Times New Roman"/>
              <a:cs typeface="Times New Roman"/>
              <a:sym typeface="Times New Roman"/>
            </a:endParaRPr>
          </a:p>
          <a:p>
            <a:pPr algn="l" defTabSz="914400">
              <a:lnSpc>
                <a:spcPct val="100000"/>
              </a:lnSpc>
              <a:spcBef>
                <a:spcPts val="1000"/>
              </a:spcBef>
              <a:tabLst>
                <a:tab pos="152400" algn="l"/>
                <a:tab pos="304800" algn="l"/>
                <a:tab pos="457200" algn="l"/>
                <a:tab pos="622300" algn="l"/>
                <a:tab pos="774700" algn="l"/>
                <a:tab pos="927100" algn="l"/>
                <a:tab pos="1092200" algn="l"/>
                <a:tab pos="1244600" algn="l"/>
                <a:tab pos="1397000" algn="l"/>
                <a:tab pos="1562100" algn="l"/>
                <a:tab pos="1714500" algn="l"/>
                <a:tab pos="1866900" algn="l"/>
              </a:tabLst>
              <a:defRPr sz="2464" spc="0">
                <a:solidFill>
                  <a:srgbClr val="FFFFFF"/>
                </a:solidFill>
                <a:latin typeface="Avenir Next Medium"/>
                <a:ea typeface="Avenir Next Medium"/>
                <a:cs typeface="Avenir Next Medium"/>
                <a:sym typeface="Avenir Next Medium"/>
              </a:defRPr>
            </a:pPr>
            <a:r>
              <a:rPr lang="tr-TR" sz="1400" dirty="0"/>
              <a:t>• </a:t>
            </a:r>
            <a:r>
              <a:rPr lang="tr-TR" sz="1400" b="1" dirty="0">
                <a:latin typeface="Avenir Next Regular"/>
                <a:ea typeface="Avenir Next Regular"/>
                <a:cs typeface="Avenir Next Regular"/>
                <a:sym typeface="Avenir Next Regular"/>
              </a:rPr>
              <a:t>MAR (6 Bit):</a:t>
            </a:r>
            <a:r>
              <a:rPr lang="tr-TR" sz="1400" dirty="0"/>
              <a:t> Memory </a:t>
            </a:r>
            <a:r>
              <a:rPr lang="tr-TR" sz="1400" dirty="0" err="1"/>
              <a:t>Address</a:t>
            </a:r>
            <a:r>
              <a:rPr lang="tr-TR" sz="1400" dirty="0"/>
              <a:t> </a:t>
            </a:r>
            <a:r>
              <a:rPr lang="tr-TR" sz="1400" dirty="0" err="1"/>
              <a:t>Register</a:t>
            </a:r>
            <a:r>
              <a:rPr lang="tr-TR" sz="1400" dirty="0"/>
              <a:t> isminde bir saklayıcıdır. Bu saklayıcı </a:t>
            </a:r>
            <a:r>
              <a:rPr lang="tr-TR" sz="1400" dirty="0" err="1"/>
              <a:t>RAM’in</a:t>
            </a:r>
            <a:r>
              <a:rPr lang="tr-TR" sz="1400" dirty="0"/>
              <a:t> adres girişine bağlanmıştır. </a:t>
            </a:r>
            <a:r>
              <a:rPr lang="tr-TR" sz="1400" dirty="0" err="1"/>
              <a:t>RAM’in</a:t>
            </a:r>
            <a:r>
              <a:rPr lang="tr-TR" sz="1400" dirty="0"/>
              <a:t> 2^6 </a:t>
            </a:r>
            <a:r>
              <a:rPr lang="tr-TR" sz="1400" dirty="0" err="1"/>
              <a:t>lokasyonu</a:t>
            </a:r>
            <a:r>
              <a:rPr lang="tr-TR" sz="1400" dirty="0"/>
              <a:t> olduğu için MAR 6 bitliktir. Saklayıcı </a:t>
            </a:r>
            <a:r>
              <a:rPr lang="tr-TR" sz="1400" dirty="0" err="1"/>
              <a:t>RAM’in</a:t>
            </a:r>
            <a:r>
              <a:rPr lang="tr-TR" sz="1400" dirty="0"/>
              <a:t> içerisindedir.</a:t>
            </a:r>
            <a:endParaRPr lang="tr-TR" sz="1400" dirty="0">
              <a:latin typeface="Times New Roman"/>
              <a:ea typeface="Times New Roman"/>
              <a:cs typeface="Times New Roman"/>
              <a:sym typeface="Times New Roman"/>
            </a:endParaRPr>
          </a:p>
          <a:p>
            <a:pPr algn="l" defTabSz="914400">
              <a:lnSpc>
                <a:spcPct val="100000"/>
              </a:lnSpc>
              <a:spcBef>
                <a:spcPts val="1000"/>
              </a:spcBef>
              <a:tabLst>
                <a:tab pos="152400" algn="l"/>
                <a:tab pos="304800" algn="l"/>
                <a:tab pos="457200" algn="l"/>
                <a:tab pos="622300" algn="l"/>
                <a:tab pos="774700" algn="l"/>
                <a:tab pos="927100" algn="l"/>
                <a:tab pos="1092200" algn="l"/>
                <a:tab pos="1244600" algn="l"/>
                <a:tab pos="1397000" algn="l"/>
                <a:tab pos="1562100" algn="l"/>
                <a:tab pos="1714500" algn="l"/>
                <a:tab pos="1866900" algn="l"/>
              </a:tabLst>
              <a:defRPr sz="2464" spc="0">
                <a:solidFill>
                  <a:srgbClr val="FFFFFF"/>
                </a:solidFill>
                <a:latin typeface="Avenir Next Medium"/>
                <a:ea typeface="Avenir Next Medium"/>
                <a:cs typeface="Avenir Next Medium"/>
                <a:sym typeface="Avenir Next Medium"/>
              </a:defRPr>
            </a:pPr>
            <a:r>
              <a:rPr lang="tr-TR" sz="1400" dirty="0"/>
              <a:t>• </a:t>
            </a:r>
            <a:r>
              <a:rPr lang="tr-TR" sz="1400" b="1" dirty="0" err="1">
                <a:latin typeface="Avenir Next Regular"/>
                <a:ea typeface="Avenir Next Regular"/>
                <a:cs typeface="Avenir Next Regular"/>
                <a:sym typeface="Avenir Next Regular"/>
              </a:rPr>
              <a:t>MDRIn</a:t>
            </a:r>
            <a:r>
              <a:rPr lang="tr-TR" sz="1400" b="1" dirty="0">
                <a:latin typeface="Avenir Next Regular"/>
                <a:ea typeface="Avenir Next Regular"/>
                <a:cs typeface="Avenir Next Regular"/>
                <a:sym typeface="Avenir Next Regular"/>
              </a:rPr>
              <a:t> (10 Bit):</a:t>
            </a:r>
            <a:r>
              <a:rPr lang="tr-TR" sz="1400" dirty="0"/>
              <a:t> Memory Data </a:t>
            </a:r>
            <a:r>
              <a:rPr lang="tr-TR" sz="1400" dirty="0" err="1"/>
              <a:t>Register</a:t>
            </a:r>
            <a:r>
              <a:rPr lang="tr-TR" sz="1400" dirty="0"/>
              <a:t> </a:t>
            </a:r>
            <a:r>
              <a:rPr lang="tr-TR" sz="1400" dirty="0" err="1"/>
              <a:t>In</a:t>
            </a:r>
            <a:r>
              <a:rPr lang="tr-TR" sz="1400" dirty="0"/>
              <a:t>, </a:t>
            </a:r>
            <a:r>
              <a:rPr lang="tr-TR" sz="1400" dirty="0" err="1"/>
              <a:t>RAM’e</a:t>
            </a:r>
            <a:r>
              <a:rPr lang="tr-TR" sz="1400" dirty="0"/>
              <a:t> bir veri yazılacağı zaman kullanılan saklayıcıdır. </a:t>
            </a:r>
            <a:r>
              <a:rPr lang="tr-TR" sz="1400" dirty="0" err="1"/>
              <a:t>RAM’in</a:t>
            </a:r>
            <a:r>
              <a:rPr lang="tr-TR" sz="1400" dirty="0"/>
              <a:t> bir </a:t>
            </a:r>
            <a:r>
              <a:rPr lang="tr-TR" sz="1400" dirty="0" err="1"/>
              <a:t>lokasyonu</a:t>
            </a:r>
            <a:r>
              <a:rPr lang="tr-TR" sz="1400" dirty="0"/>
              <a:t> 10 bitlik olmasından ötürü, saklayıcı 10 bittir. Saklayıcı </a:t>
            </a:r>
            <a:r>
              <a:rPr lang="tr-TR" sz="1400" dirty="0" err="1"/>
              <a:t>RAM’in</a:t>
            </a:r>
            <a:r>
              <a:rPr lang="tr-TR" sz="1400" dirty="0"/>
              <a:t> içerisindedir.</a:t>
            </a:r>
            <a:endParaRPr lang="tr-TR" sz="1400" dirty="0">
              <a:latin typeface="Times New Roman"/>
              <a:ea typeface="Times New Roman"/>
              <a:cs typeface="Times New Roman"/>
              <a:sym typeface="Times New Roman"/>
            </a:endParaRPr>
          </a:p>
          <a:p>
            <a:pPr algn="l" defTabSz="914400">
              <a:lnSpc>
                <a:spcPct val="100000"/>
              </a:lnSpc>
              <a:spcBef>
                <a:spcPts val="1000"/>
              </a:spcBef>
              <a:tabLst>
                <a:tab pos="152400" algn="l"/>
                <a:tab pos="304800" algn="l"/>
                <a:tab pos="457200" algn="l"/>
                <a:tab pos="622300" algn="l"/>
                <a:tab pos="774700" algn="l"/>
                <a:tab pos="927100" algn="l"/>
                <a:tab pos="1092200" algn="l"/>
                <a:tab pos="1244600" algn="l"/>
                <a:tab pos="1397000" algn="l"/>
                <a:tab pos="1562100" algn="l"/>
                <a:tab pos="1714500" algn="l"/>
                <a:tab pos="1866900" algn="l"/>
              </a:tabLst>
              <a:defRPr sz="2464" spc="0">
                <a:solidFill>
                  <a:srgbClr val="FFFFFF"/>
                </a:solidFill>
                <a:latin typeface="Avenir Next Medium"/>
                <a:ea typeface="Avenir Next Medium"/>
                <a:cs typeface="Avenir Next Medium"/>
                <a:sym typeface="Avenir Next Medium"/>
              </a:defRPr>
            </a:pPr>
            <a:r>
              <a:rPr lang="tr-TR" sz="1400" dirty="0"/>
              <a:t>• </a:t>
            </a:r>
            <a:r>
              <a:rPr lang="tr-TR" sz="1400" b="1" dirty="0" err="1">
                <a:latin typeface="Avenir Next Regular"/>
                <a:ea typeface="Avenir Next Regular"/>
                <a:cs typeface="Avenir Next Regular"/>
                <a:sym typeface="Avenir Next Regular"/>
              </a:rPr>
              <a:t>RAMWr</a:t>
            </a:r>
            <a:r>
              <a:rPr lang="tr-TR" sz="1400" b="1" dirty="0">
                <a:latin typeface="Avenir Next Regular"/>
                <a:ea typeface="Avenir Next Regular"/>
                <a:cs typeface="Avenir Next Regular"/>
                <a:sym typeface="Avenir Next Regular"/>
              </a:rPr>
              <a:t> (1 Bit):</a:t>
            </a:r>
            <a:r>
              <a:rPr lang="tr-TR" sz="1400" dirty="0"/>
              <a:t> </a:t>
            </a:r>
            <a:r>
              <a:rPr lang="tr-TR" sz="1400" dirty="0" err="1"/>
              <a:t>RAM’e</a:t>
            </a:r>
            <a:r>
              <a:rPr lang="tr-TR" sz="1400" dirty="0"/>
              <a:t> veri yazılacağı durumlarda aktif edilmektedir. 1 olmadığı durumlarda </a:t>
            </a:r>
            <a:r>
              <a:rPr lang="tr-TR" sz="1400" dirty="0" err="1"/>
              <a:t>RAM’e</a:t>
            </a:r>
            <a:r>
              <a:rPr lang="tr-TR" sz="1400" dirty="0"/>
              <a:t> veri yazılmaz. Saklayıcı </a:t>
            </a:r>
            <a:r>
              <a:rPr lang="tr-TR" sz="1400" dirty="0" err="1"/>
              <a:t>RAM’in</a:t>
            </a:r>
            <a:r>
              <a:rPr lang="tr-TR" sz="1400" dirty="0"/>
              <a:t> içerisindedir.</a:t>
            </a:r>
            <a:endParaRPr lang="tr-TR" sz="1400" dirty="0">
              <a:latin typeface="Times New Roman"/>
              <a:ea typeface="Times New Roman"/>
              <a:cs typeface="Times New Roman"/>
              <a:sym typeface="Times New Roman"/>
            </a:endParaRPr>
          </a:p>
          <a:p>
            <a:pPr algn="l" defTabSz="914400">
              <a:lnSpc>
                <a:spcPct val="100000"/>
              </a:lnSpc>
              <a:spcBef>
                <a:spcPts val="1000"/>
              </a:spcBef>
              <a:tabLst>
                <a:tab pos="152400" algn="l"/>
                <a:tab pos="304800" algn="l"/>
                <a:tab pos="457200" algn="l"/>
                <a:tab pos="622300" algn="l"/>
                <a:tab pos="774700" algn="l"/>
                <a:tab pos="927100" algn="l"/>
                <a:tab pos="1092200" algn="l"/>
                <a:tab pos="1244600" algn="l"/>
                <a:tab pos="1397000" algn="l"/>
                <a:tab pos="1562100" algn="l"/>
                <a:tab pos="1714500" algn="l"/>
                <a:tab pos="1866900" algn="l"/>
              </a:tabLst>
              <a:defRPr sz="2464" spc="0">
                <a:solidFill>
                  <a:srgbClr val="FFFFFF"/>
                </a:solidFill>
                <a:latin typeface="Avenir Next Medium"/>
                <a:ea typeface="Avenir Next Medium"/>
                <a:cs typeface="Avenir Next Medium"/>
                <a:sym typeface="Avenir Next Medium"/>
              </a:defRPr>
            </a:pPr>
            <a:r>
              <a:rPr lang="tr-TR" sz="1400" dirty="0"/>
              <a:t>• </a:t>
            </a:r>
            <a:r>
              <a:rPr lang="tr-TR" sz="1400" b="1" dirty="0" err="1">
                <a:latin typeface="Avenir Next Regular"/>
                <a:ea typeface="Avenir Next Regular"/>
                <a:cs typeface="Avenir Next Regular"/>
                <a:sym typeface="Avenir Next Regular"/>
              </a:rPr>
              <a:t>MDROut</a:t>
            </a:r>
            <a:r>
              <a:rPr lang="tr-TR" sz="1400" b="1" dirty="0">
                <a:latin typeface="Avenir Next Regular"/>
                <a:ea typeface="Avenir Next Regular"/>
                <a:cs typeface="Avenir Next Regular"/>
                <a:sym typeface="Avenir Next Regular"/>
              </a:rPr>
              <a:t> (10 Bit): </a:t>
            </a:r>
            <a:r>
              <a:rPr lang="tr-TR" sz="1400" dirty="0"/>
              <a:t>Memory Data </a:t>
            </a:r>
            <a:r>
              <a:rPr lang="tr-TR" sz="1400" dirty="0" err="1"/>
              <a:t>Register</a:t>
            </a:r>
            <a:r>
              <a:rPr lang="tr-TR" sz="1400" dirty="0"/>
              <a:t>, </a:t>
            </a:r>
            <a:r>
              <a:rPr lang="tr-TR" sz="1400" dirty="0" err="1"/>
              <a:t>RAM’den</a:t>
            </a:r>
            <a:r>
              <a:rPr lang="tr-TR" sz="1400" dirty="0"/>
              <a:t> veri okunacağı zaman kullanılan saklayıcıdır. </a:t>
            </a:r>
            <a:r>
              <a:rPr lang="tr-TR" sz="1400" dirty="0" err="1"/>
              <a:t>RAM’in</a:t>
            </a:r>
            <a:r>
              <a:rPr lang="tr-TR" sz="1400" dirty="0"/>
              <a:t> bir </a:t>
            </a:r>
            <a:r>
              <a:rPr lang="tr-TR" sz="1400" dirty="0" err="1"/>
              <a:t>lokasyonu</a:t>
            </a:r>
            <a:r>
              <a:rPr lang="tr-TR" sz="1400" dirty="0"/>
              <a:t> 10 bit olmasından dolayı, saklayıcı 10 bittir. Saklayıcı </a:t>
            </a:r>
            <a:r>
              <a:rPr lang="tr-TR" sz="1400" dirty="0" err="1"/>
              <a:t>RAM’in</a:t>
            </a:r>
            <a:r>
              <a:rPr lang="tr-TR" sz="1400" dirty="0"/>
              <a:t> içerisindedir.</a:t>
            </a:r>
          </a:p>
        </p:txBody>
      </p:sp>
      <p:pic>
        <p:nvPicPr>
          <p:cNvPr id="5" name="Resim 4">
            <a:extLst>
              <a:ext uri="{FF2B5EF4-FFF2-40B4-BE49-F238E27FC236}">
                <a16:creationId xmlns:a16="http://schemas.microsoft.com/office/drawing/2014/main" id="{1A7504EA-7093-42B7-A5EE-EB8F48B7B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356" y="3245539"/>
            <a:ext cx="7603287" cy="3196449"/>
          </a:xfrm>
          <a:prstGeom prst="rect">
            <a:avLst/>
          </a:prstGeom>
        </p:spPr>
      </p:pic>
    </p:spTree>
    <p:extLst>
      <p:ext uri="{BB962C8B-B14F-4D97-AF65-F5344CB8AC3E}">
        <p14:creationId xmlns:p14="http://schemas.microsoft.com/office/powerpoint/2010/main" val="372624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903DB-DC10-4D04-AE30-5D752F4779FD}"/>
              </a:ext>
            </a:extLst>
          </p:cNvPr>
          <p:cNvSpPr>
            <a:spLocks noGrp="1"/>
          </p:cNvSpPr>
          <p:nvPr>
            <p:ph type="title"/>
          </p:nvPr>
        </p:nvSpPr>
        <p:spPr>
          <a:xfrm>
            <a:off x="1216403" y="40546"/>
            <a:ext cx="9905998" cy="1905000"/>
          </a:xfrm>
        </p:spPr>
        <p:txBody>
          <a:bodyPr/>
          <a:lstStyle/>
          <a:p>
            <a:pPr algn="ctr"/>
            <a:r>
              <a:rPr lang="tr-TR" dirty="0"/>
              <a:t>FB-CPU’nun desteklediği operasyonlar</a:t>
            </a:r>
          </a:p>
        </p:txBody>
      </p:sp>
      <p:pic>
        <p:nvPicPr>
          <p:cNvPr id="4" name="Resim 3" descr="tablo içeren bir resim&#10;&#10;Açıklama otomatik olarak oluşturuldu">
            <a:extLst>
              <a:ext uri="{FF2B5EF4-FFF2-40B4-BE49-F238E27FC236}">
                <a16:creationId xmlns:a16="http://schemas.microsoft.com/office/drawing/2014/main" id="{403BF0C6-F9B9-4D7C-9C3A-F57446B22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787" y="1618464"/>
            <a:ext cx="6448425" cy="4905375"/>
          </a:xfrm>
          <a:prstGeom prst="rect">
            <a:avLst/>
          </a:prstGeom>
        </p:spPr>
      </p:pic>
    </p:spTree>
    <p:extLst>
      <p:ext uri="{BB962C8B-B14F-4D97-AF65-F5344CB8AC3E}">
        <p14:creationId xmlns:p14="http://schemas.microsoft.com/office/powerpoint/2010/main" val="142609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903DB-DC10-4D04-AE30-5D752F4779FD}"/>
              </a:ext>
            </a:extLst>
          </p:cNvPr>
          <p:cNvSpPr>
            <a:spLocks noGrp="1"/>
          </p:cNvSpPr>
          <p:nvPr>
            <p:ph type="title"/>
          </p:nvPr>
        </p:nvSpPr>
        <p:spPr>
          <a:xfrm>
            <a:off x="1233181" y="334161"/>
            <a:ext cx="9905998" cy="1905000"/>
          </a:xfrm>
        </p:spPr>
        <p:txBody>
          <a:bodyPr/>
          <a:lstStyle/>
          <a:p>
            <a:pPr algn="ctr"/>
            <a:r>
              <a:rPr lang="tr-TR" dirty="0"/>
              <a:t>FB-CPU’nun durum diyagramı</a:t>
            </a:r>
          </a:p>
        </p:txBody>
      </p:sp>
      <p:pic>
        <p:nvPicPr>
          <p:cNvPr id="5" name="Resim 4">
            <a:extLst>
              <a:ext uri="{FF2B5EF4-FFF2-40B4-BE49-F238E27FC236}">
                <a16:creationId xmlns:a16="http://schemas.microsoft.com/office/drawing/2014/main" id="{70DDD8CE-9835-2645-BB04-5B10872349C9}"/>
              </a:ext>
            </a:extLst>
          </p:cNvPr>
          <p:cNvPicPr>
            <a:picLocks noChangeAspect="1"/>
          </p:cNvPicPr>
          <p:nvPr/>
        </p:nvPicPr>
        <p:blipFill>
          <a:blip r:embed="rId2"/>
          <a:stretch>
            <a:fillRect/>
          </a:stretch>
        </p:blipFill>
        <p:spPr>
          <a:xfrm>
            <a:off x="2676905" y="1991337"/>
            <a:ext cx="7153311" cy="4201028"/>
          </a:xfrm>
          <a:prstGeom prst="rect">
            <a:avLst/>
          </a:prstGeom>
        </p:spPr>
      </p:pic>
    </p:spTree>
    <p:extLst>
      <p:ext uri="{BB962C8B-B14F-4D97-AF65-F5344CB8AC3E}">
        <p14:creationId xmlns:p14="http://schemas.microsoft.com/office/powerpoint/2010/main" val="27342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34239-6042-4CD8-95FB-FF1DE0291C78}"/>
              </a:ext>
            </a:extLst>
          </p:cNvPr>
          <p:cNvSpPr>
            <a:spLocks noGrp="1"/>
          </p:cNvSpPr>
          <p:nvPr>
            <p:ph type="title"/>
          </p:nvPr>
        </p:nvSpPr>
        <p:spPr>
          <a:xfrm>
            <a:off x="3522840" y="-19901"/>
            <a:ext cx="4673204" cy="2763101"/>
          </a:xfrm>
        </p:spPr>
        <p:txBody>
          <a:bodyPr>
            <a:normAutofit/>
          </a:bodyPr>
          <a:lstStyle/>
          <a:p>
            <a:r>
              <a:rPr lang="tr-TR" sz="6000" dirty="0"/>
              <a:t>Durum==0 </a:t>
            </a:r>
            <a:endParaRPr lang="tr-TR" sz="1800" dirty="0">
              <a:solidFill>
                <a:schemeClr val="tx1"/>
              </a:solidFill>
            </a:endParaRPr>
          </a:p>
        </p:txBody>
      </p:sp>
      <p:pic>
        <p:nvPicPr>
          <p:cNvPr id="4" name="Resim 3" descr="metin içeren bir resim&#10;&#10;Açıklama otomatik olarak oluşturuldu">
            <a:extLst>
              <a:ext uri="{FF2B5EF4-FFF2-40B4-BE49-F238E27FC236}">
                <a16:creationId xmlns:a16="http://schemas.microsoft.com/office/drawing/2014/main" id="{A73C0E3F-1FBA-4DB3-9D3F-F4321CD7A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236" y="2201084"/>
            <a:ext cx="5440412" cy="3448901"/>
          </a:xfrm>
          <a:prstGeom prst="rect">
            <a:avLst/>
          </a:prstGeom>
        </p:spPr>
      </p:pic>
    </p:spTree>
    <p:extLst>
      <p:ext uri="{BB962C8B-B14F-4D97-AF65-F5344CB8AC3E}">
        <p14:creationId xmlns:p14="http://schemas.microsoft.com/office/powerpoint/2010/main" val="382973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1CD1EAD4-AA88-4F63-B3DC-B5BB348F3908}"/>
              </a:ext>
            </a:extLst>
          </p:cNvPr>
          <p:cNvSpPr txBox="1"/>
          <p:nvPr/>
        </p:nvSpPr>
        <p:spPr>
          <a:xfrm>
            <a:off x="637563" y="2413337"/>
            <a:ext cx="5033395" cy="1015663"/>
          </a:xfrm>
          <a:prstGeom prst="rect">
            <a:avLst/>
          </a:prstGeom>
          <a:noFill/>
        </p:spPr>
        <p:txBody>
          <a:bodyPr wrap="square" rtlCol="0">
            <a:spAutoFit/>
          </a:bodyPr>
          <a:lstStyle/>
          <a:p>
            <a:r>
              <a:rPr lang="tr-TR" sz="6000" dirty="0"/>
              <a:t>Durum==1</a:t>
            </a:r>
          </a:p>
        </p:txBody>
      </p:sp>
      <p:pic>
        <p:nvPicPr>
          <p:cNvPr id="3" name="Resim 2">
            <a:extLst>
              <a:ext uri="{FF2B5EF4-FFF2-40B4-BE49-F238E27FC236}">
                <a16:creationId xmlns:a16="http://schemas.microsoft.com/office/drawing/2014/main" id="{AFFB048A-5529-4465-9F3A-4BE8B233F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747" y="1376388"/>
            <a:ext cx="5903323" cy="3601883"/>
          </a:xfrm>
          <a:prstGeom prst="rect">
            <a:avLst/>
          </a:prstGeom>
        </p:spPr>
      </p:pic>
    </p:spTree>
    <p:extLst>
      <p:ext uri="{BB962C8B-B14F-4D97-AF65-F5344CB8AC3E}">
        <p14:creationId xmlns:p14="http://schemas.microsoft.com/office/powerpoint/2010/main" val="226203585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624C438F8109C247BCE299F60765BEBD" ma:contentTypeVersion="2" ma:contentTypeDescription="Yeni belge oluşturun." ma:contentTypeScope="" ma:versionID="770441b18750a9eb424dc8c2adc5814c">
  <xsd:schema xmlns:xsd="http://www.w3.org/2001/XMLSchema" xmlns:xs="http://www.w3.org/2001/XMLSchema" xmlns:p="http://schemas.microsoft.com/office/2006/metadata/properties" xmlns:ns3="d8f01664-7442-4bfc-ae5e-480e142fab6a" targetNamespace="http://schemas.microsoft.com/office/2006/metadata/properties" ma:root="true" ma:fieldsID="6b972f5a49ce1b9ad06c40b710a6c5e3" ns3:_="">
    <xsd:import namespace="d8f01664-7442-4bfc-ae5e-480e142fab6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01664-7442-4bfc-ae5e-480e142fa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A1602A-392E-40F8-B3A4-06FFD642B4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01664-7442-4bfc-ae5e-480e142fab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5E4D30-39F7-4D2A-AADB-187BB2F75336}">
  <ds:schemaRefs>
    <ds:schemaRef ds:uri="d8f01664-7442-4bfc-ae5e-480e142fab6a"/>
    <ds:schemaRef ds:uri="http://schemas.microsoft.com/office/2006/documentManagement/types"/>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AA09542D-96ED-4675-8189-90D5D5787D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247</TotalTime>
  <Words>535</Words>
  <Application>Microsoft Office PowerPoint</Application>
  <PresentationFormat>Geniş ekran</PresentationFormat>
  <Paragraphs>49</Paragraphs>
  <Slides>17</Slides>
  <Notes>0</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17</vt:i4>
      </vt:variant>
    </vt:vector>
  </HeadingPairs>
  <TitlesOfParts>
    <vt:vector size="26" baseType="lpstr">
      <vt:lpstr>Arial</vt:lpstr>
      <vt:lpstr>Avenir Next Medium</vt:lpstr>
      <vt:lpstr>Avenir Next Regular</vt:lpstr>
      <vt:lpstr>Calibri</vt:lpstr>
      <vt:lpstr>Calibri Light</vt:lpstr>
      <vt:lpstr>Century Gothic</vt:lpstr>
      <vt:lpstr>Times New Roman</vt:lpstr>
      <vt:lpstr>Office Teması</vt:lpstr>
      <vt:lpstr>Ağ Gözü</vt:lpstr>
      <vt:lpstr>PowerPoint Sunusu</vt:lpstr>
      <vt:lpstr>   PROJENİN amacı:</vt:lpstr>
      <vt:lpstr>      Kullanılan araçlar:</vt:lpstr>
      <vt:lpstr>Von Neumann Mimarisi</vt:lpstr>
      <vt:lpstr>PowerPoint Sunusu</vt:lpstr>
      <vt:lpstr>FB-CPU’nun desteklediği operasyonlar</vt:lpstr>
      <vt:lpstr>FB-CPU’nun durum diyagramı</vt:lpstr>
      <vt:lpstr>Durum==0 </vt:lpstr>
      <vt:lpstr>PowerPoint Sunusu</vt:lpstr>
      <vt:lpstr>PowerPoint Sunusu</vt:lpstr>
      <vt:lpstr>PowerPoint Sunusu</vt:lpstr>
      <vt:lpstr>PowerPoint Sunusu</vt:lpstr>
      <vt:lpstr>PowerPoint Sunusu</vt:lpstr>
      <vt:lpstr>PowerPoint Sunusu</vt:lpstr>
      <vt:lpstr>PowerPoint Sunusu</vt:lpstr>
      <vt:lpstr>PowerPoint Sunusu</vt:lpstr>
      <vt:lpstr>Projeyi 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Hüseyin Berk IŞILDAK</dc:creator>
  <cp:lastModifiedBy>Hüseyin Berk IŞILDAK</cp:lastModifiedBy>
  <cp:revision>12</cp:revision>
  <dcterms:created xsi:type="dcterms:W3CDTF">2021-01-14T22:30:41Z</dcterms:created>
  <dcterms:modified xsi:type="dcterms:W3CDTF">2021-01-15T13:32:21Z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0x010100624C438F8109C247BCE299F60765BEBD</vt:lpwstr>
  </property>
</Properties>
</file>