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1"/>
  </p:sldMasterIdLst>
  <p:notesMasterIdLst>
    <p:notesMasterId r:id="rId11"/>
  </p:notesMasterIdLst>
  <p:sldIdLst>
    <p:sldId id="256" r:id="rId2"/>
    <p:sldId id="257" r:id="rId3"/>
    <p:sldId id="259" r:id="rId4"/>
    <p:sldId id="260" r:id="rId5"/>
    <p:sldId id="263" r:id="rId6"/>
    <p:sldId id="264" r:id="rId7"/>
    <p:sldId id="265"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hat Erdogan" initials="SE" lastIdx="1" clrIdx="0">
    <p:extLst>
      <p:ext uri="{19B8F6BF-5375-455C-9EA6-DF929625EA0E}">
        <p15:presenceInfo xmlns:p15="http://schemas.microsoft.com/office/powerpoint/2012/main" userId="912e73251ba86c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3T15:26:46.264"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6ADF7-61CF-4C34-A0D1-BAED6658CA5D}" type="datetimeFigureOut">
              <a:rPr lang="tr-TR" smtClean="0"/>
              <a:t>13.01.2020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174E8-C852-4639-812B-62D139AC7ACA}" type="slidenum">
              <a:rPr lang="tr-TR" smtClean="0"/>
              <a:t>‹#›</a:t>
            </a:fld>
            <a:endParaRPr lang="tr-TR"/>
          </a:p>
        </p:txBody>
      </p:sp>
    </p:spTree>
    <p:extLst>
      <p:ext uri="{BB962C8B-B14F-4D97-AF65-F5344CB8AC3E}">
        <p14:creationId xmlns:p14="http://schemas.microsoft.com/office/powerpoint/2010/main" val="1242227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1195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80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385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6838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4E6425-0181-43F2-84FC-787E803FD2F8}"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65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3628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57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851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464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6E86A4C-8E40-4F87-A4F0-01A0687C5742}"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1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BE451C3-0FF4-47C4-B829-773ADF60F88C}"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503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BE451C3-0FF4-47C4-B829-773ADF60F88C}" type="datetimeFigureOut">
              <a:rPr lang="en-US" smtClean="0"/>
              <a:t>1/13/2020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99476"/>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B7091A-7E9C-45E8-B4B8-831F07A25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A7EE626-B530-46D6-8DFA-F7CCBAB93F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E16B9833-CCDE-4DEF-8D9C-0374880A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C2CC7F6-4DA9-40BE-9788-4ED6B0A85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098DBD-F19D-467D-BA4D-814BD652E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FEF6C70E-8448-40F4-8AFA-2E982338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a:extLst>
              <a:ext uri="{FF2B5EF4-FFF2-40B4-BE49-F238E27FC236}">
                <a16:creationId xmlns:a16="http://schemas.microsoft.com/office/drawing/2014/main" id="{2448177C-24F3-4B85-B303-D99F76EF0B6F}"/>
              </a:ext>
            </a:extLst>
          </p:cNvPr>
          <p:cNvPicPr>
            <a:picLocks noChangeAspect="1"/>
          </p:cNvPicPr>
          <p:nvPr/>
        </p:nvPicPr>
        <p:blipFill rotWithShape="1">
          <a:blip r:embed="rId5"/>
          <a:srcRect r="444"/>
          <a:stretch/>
        </p:blipFill>
        <p:spPr>
          <a:xfrm>
            <a:off x="20" y="10"/>
            <a:ext cx="12191980" cy="6857990"/>
          </a:xfrm>
          <a:prstGeom prst="rect">
            <a:avLst/>
          </a:prstGeom>
        </p:spPr>
      </p:pic>
      <p:pic>
        <p:nvPicPr>
          <p:cNvPr id="24" name="Picture 23">
            <a:extLst>
              <a:ext uri="{FF2B5EF4-FFF2-40B4-BE49-F238E27FC236}">
                <a16:creationId xmlns:a16="http://schemas.microsoft.com/office/drawing/2014/main" id="{EBC13146-63E0-4D14-B79C-7E99450874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25">
            <a:extLst>
              <a:ext uri="{FF2B5EF4-FFF2-40B4-BE49-F238E27FC236}">
                <a16:creationId xmlns:a16="http://schemas.microsoft.com/office/drawing/2014/main" id="{41A68530-F475-4B42-A8ED-EEC89EC09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Metin kutusu 7">
            <a:extLst>
              <a:ext uri="{FF2B5EF4-FFF2-40B4-BE49-F238E27FC236}">
                <a16:creationId xmlns:a16="http://schemas.microsoft.com/office/drawing/2014/main" id="{5D8E6534-FC45-4FFD-B0FD-40C17F410284}"/>
              </a:ext>
            </a:extLst>
          </p:cNvPr>
          <p:cNvSpPr txBox="1"/>
          <p:nvPr/>
        </p:nvSpPr>
        <p:spPr>
          <a:xfrm>
            <a:off x="3823066" y="430643"/>
            <a:ext cx="3688830" cy="707886"/>
          </a:xfrm>
          <a:prstGeom prst="rect">
            <a:avLst/>
          </a:prstGeom>
          <a:noFill/>
        </p:spPr>
        <p:txBody>
          <a:bodyPr wrap="none" rtlCol="0">
            <a:spAutoFit/>
          </a:bodyPr>
          <a:lstStyle/>
          <a:p>
            <a:r>
              <a:rPr lang="tr-TR" sz="4000" dirty="0"/>
              <a:t>PONG OYUNU</a:t>
            </a:r>
          </a:p>
        </p:txBody>
      </p:sp>
    </p:spTree>
    <p:extLst>
      <p:ext uri="{BB962C8B-B14F-4D97-AF65-F5344CB8AC3E}">
        <p14:creationId xmlns:p14="http://schemas.microsoft.com/office/powerpoint/2010/main" val="316085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E85BBA-2615-4C82-904E-6393E0764DF4}"/>
              </a:ext>
            </a:extLst>
          </p:cNvPr>
          <p:cNvSpPr>
            <a:spLocks noGrp="1"/>
          </p:cNvSpPr>
          <p:nvPr>
            <p:ph type="title"/>
          </p:nvPr>
        </p:nvSpPr>
        <p:spPr>
          <a:xfrm>
            <a:off x="0" y="381929"/>
            <a:ext cx="2457342" cy="908985"/>
          </a:xfrm>
        </p:spPr>
        <p:txBody>
          <a:bodyPr>
            <a:normAutofit/>
          </a:bodyPr>
          <a:lstStyle/>
          <a:p>
            <a:r>
              <a:rPr lang="tr-TR" dirty="0">
                <a:latin typeface="Baskerville Old Face" panose="02020602080505020303" pitchFamily="18" charset="0"/>
              </a:rPr>
              <a:t>Tanım:</a:t>
            </a:r>
          </a:p>
        </p:txBody>
      </p:sp>
      <p:sp>
        <p:nvSpPr>
          <p:cNvPr id="3" name="İçerik Yer Tutucusu 2">
            <a:extLst>
              <a:ext uri="{FF2B5EF4-FFF2-40B4-BE49-F238E27FC236}">
                <a16:creationId xmlns:a16="http://schemas.microsoft.com/office/drawing/2014/main" id="{C6E096D3-28B3-4BF6-9E3B-49A0C3F14C0C}"/>
              </a:ext>
            </a:extLst>
          </p:cNvPr>
          <p:cNvSpPr>
            <a:spLocks noGrp="1"/>
          </p:cNvSpPr>
          <p:nvPr>
            <p:ph idx="1"/>
          </p:nvPr>
        </p:nvSpPr>
        <p:spPr>
          <a:xfrm>
            <a:off x="703556" y="598456"/>
            <a:ext cx="10131425" cy="4074160"/>
          </a:xfrm>
        </p:spPr>
        <p:txBody>
          <a:bodyPr/>
          <a:lstStyle/>
          <a:p>
            <a:r>
              <a:rPr lang="tr-TR" sz="2800" b="1" dirty="0" err="1">
                <a:latin typeface="Bahnschrift Condensed" panose="020B0502040204020203" pitchFamily="34" charset="0"/>
              </a:rPr>
              <a:t>Pong</a:t>
            </a:r>
            <a:r>
              <a:rPr lang="tr-TR" sz="2800" b="1" dirty="0">
                <a:latin typeface="Bahnschrift Condensed" panose="020B0502040204020203" pitchFamily="34" charset="0"/>
              </a:rPr>
              <a:t> Oyunu, 2 boyutlu grafiklere sahip bir tenis oyunudur. Tek kişilik bir oyundur. Bilgisayar’a karşı yarışılır. Görsel içeriğin hazırlanması için SDL (Simple </a:t>
            </a:r>
            <a:r>
              <a:rPr lang="tr-TR" sz="2800" b="1" dirty="0" err="1">
                <a:latin typeface="Bahnschrift Condensed" panose="020B0502040204020203" pitchFamily="34" charset="0"/>
              </a:rPr>
              <a:t>DirectMedia</a:t>
            </a:r>
            <a:r>
              <a:rPr lang="tr-TR" sz="2800" b="1" dirty="0">
                <a:latin typeface="Bahnschrift Condensed" panose="020B0502040204020203" pitchFamily="34" charset="0"/>
              </a:rPr>
              <a:t> </a:t>
            </a:r>
            <a:r>
              <a:rPr lang="tr-TR" sz="2800" b="1" dirty="0" err="1">
                <a:latin typeface="Bahnschrift Condensed" panose="020B0502040204020203" pitchFamily="34" charset="0"/>
              </a:rPr>
              <a:t>Layer</a:t>
            </a:r>
            <a:r>
              <a:rPr lang="tr-TR" sz="2800" b="1" dirty="0">
                <a:latin typeface="Bahnschrift Condensed" panose="020B0502040204020203" pitchFamily="34" charset="0"/>
              </a:rPr>
              <a:t>) kütüphanesi kullanılmaktadır. Verilen başlangıç tasarımının üzerine </a:t>
            </a:r>
            <a:r>
              <a:rPr lang="tr-TR" sz="2800" b="1" dirty="0" err="1">
                <a:latin typeface="Bahnschrift Condensed" panose="020B0502040204020203" pitchFamily="34" charset="0"/>
              </a:rPr>
              <a:t>bilgisayar’ın</a:t>
            </a:r>
            <a:r>
              <a:rPr lang="tr-TR" sz="2800" b="1" dirty="0">
                <a:latin typeface="Bahnschrift Condensed" panose="020B0502040204020203" pitchFamily="34" charset="0"/>
              </a:rPr>
              <a:t> otonom hareketlerini yapacak bir algoritma geliştirilmiştir.  </a:t>
            </a:r>
          </a:p>
          <a:p>
            <a:endParaRPr lang="tr-TR" dirty="0"/>
          </a:p>
        </p:txBody>
      </p:sp>
      <p:pic>
        <p:nvPicPr>
          <p:cNvPr id="5" name="Resim 4">
            <a:extLst>
              <a:ext uri="{FF2B5EF4-FFF2-40B4-BE49-F238E27FC236}">
                <a16:creationId xmlns:a16="http://schemas.microsoft.com/office/drawing/2014/main" id="{64909A35-328F-4091-BD30-4492257A254E}"/>
              </a:ext>
            </a:extLst>
          </p:cNvPr>
          <p:cNvPicPr>
            <a:picLocks noChangeAspect="1"/>
          </p:cNvPicPr>
          <p:nvPr/>
        </p:nvPicPr>
        <p:blipFill>
          <a:blip r:embed="rId2"/>
          <a:stretch>
            <a:fillRect/>
          </a:stretch>
        </p:blipFill>
        <p:spPr>
          <a:xfrm>
            <a:off x="3725464" y="3743016"/>
            <a:ext cx="3785045" cy="2866733"/>
          </a:xfrm>
          <a:prstGeom prst="rect">
            <a:avLst/>
          </a:prstGeom>
        </p:spPr>
      </p:pic>
    </p:spTree>
    <p:extLst>
      <p:ext uri="{BB962C8B-B14F-4D97-AF65-F5344CB8AC3E}">
        <p14:creationId xmlns:p14="http://schemas.microsoft.com/office/powerpoint/2010/main" val="378838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5CA490-C755-4B25-A958-3E266CB12144}"/>
              </a:ext>
            </a:extLst>
          </p:cNvPr>
          <p:cNvSpPr>
            <a:spLocks noGrp="1"/>
          </p:cNvSpPr>
          <p:nvPr>
            <p:ph type="title"/>
          </p:nvPr>
        </p:nvSpPr>
        <p:spPr>
          <a:xfrm>
            <a:off x="1271281" y="808056"/>
            <a:ext cx="3886646" cy="958600"/>
          </a:xfrm>
        </p:spPr>
        <p:txBody>
          <a:bodyPr/>
          <a:lstStyle/>
          <a:p>
            <a:r>
              <a:rPr lang="tr-TR" dirty="0"/>
              <a:t>Kullanılan Araçlar:</a:t>
            </a:r>
          </a:p>
        </p:txBody>
      </p:sp>
      <p:sp>
        <p:nvSpPr>
          <p:cNvPr id="3" name="İçerik Yer Tutucusu 2">
            <a:extLst>
              <a:ext uri="{FF2B5EF4-FFF2-40B4-BE49-F238E27FC236}">
                <a16:creationId xmlns:a16="http://schemas.microsoft.com/office/drawing/2014/main" id="{3C6A7AB3-A57C-466B-843C-F826F55C7540}"/>
              </a:ext>
            </a:extLst>
          </p:cNvPr>
          <p:cNvSpPr>
            <a:spLocks noGrp="1"/>
          </p:cNvSpPr>
          <p:nvPr>
            <p:ph idx="1"/>
          </p:nvPr>
        </p:nvSpPr>
        <p:spPr>
          <a:xfrm>
            <a:off x="1557358" y="960163"/>
            <a:ext cx="5216304" cy="2928257"/>
          </a:xfrm>
        </p:spPr>
        <p:txBody>
          <a:bodyPr>
            <a:normAutofit/>
          </a:bodyPr>
          <a:lstStyle/>
          <a:p>
            <a:r>
              <a:rPr lang="tr-TR" dirty="0"/>
              <a:t>Microsoft </a:t>
            </a:r>
            <a:r>
              <a:rPr lang="tr-TR" dirty="0" err="1"/>
              <a:t>visual</a:t>
            </a:r>
            <a:r>
              <a:rPr lang="tr-TR" dirty="0"/>
              <a:t> </a:t>
            </a:r>
            <a:r>
              <a:rPr lang="tr-TR" dirty="0" err="1"/>
              <a:t>Studio</a:t>
            </a:r>
            <a:endParaRPr lang="tr-TR" dirty="0"/>
          </a:p>
          <a:p>
            <a:r>
              <a:rPr lang="tr-TR" dirty="0"/>
              <a:t>SDL2 </a:t>
            </a:r>
            <a:r>
              <a:rPr lang="tr-TR" b="1" dirty="0">
                <a:latin typeface="Bahnschrift Condensed" panose="020B0502040204020203" pitchFamily="34" charset="0"/>
              </a:rPr>
              <a:t>(Simple </a:t>
            </a:r>
            <a:r>
              <a:rPr lang="tr-TR" b="1" dirty="0" err="1">
                <a:latin typeface="Bahnschrift Condensed" panose="020B0502040204020203" pitchFamily="34" charset="0"/>
              </a:rPr>
              <a:t>DirectMedia</a:t>
            </a:r>
            <a:r>
              <a:rPr lang="tr-TR" b="1" dirty="0">
                <a:latin typeface="Bahnschrift Condensed" panose="020B0502040204020203" pitchFamily="34" charset="0"/>
              </a:rPr>
              <a:t> </a:t>
            </a:r>
            <a:r>
              <a:rPr lang="tr-TR" b="1" dirty="0" err="1">
                <a:latin typeface="Bahnschrift Condensed" panose="020B0502040204020203" pitchFamily="34" charset="0"/>
              </a:rPr>
              <a:t>Layer</a:t>
            </a:r>
            <a:r>
              <a:rPr lang="tr-TR" b="1" dirty="0">
                <a:latin typeface="Bahnschrift Condensed" panose="020B0502040204020203" pitchFamily="34" charset="0"/>
              </a:rPr>
              <a:t>)</a:t>
            </a:r>
            <a:r>
              <a:rPr lang="tr-TR" dirty="0"/>
              <a:t> Kütüphanesi</a:t>
            </a:r>
          </a:p>
        </p:txBody>
      </p:sp>
      <p:pic>
        <p:nvPicPr>
          <p:cNvPr id="5" name="Resim 4">
            <a:extLst>
              <a:ext uri="{FF2B5EF4-FFF2-40B4-BE49-F238E27FC236}">
                <a16:creationId xmlns:a16="http://schemas.microsoft.com/office/drawing/2014/main" id="{F2192C4B-32F2-4936-8EC6-A1DCDC7BF586}"/>
              </a:ext>
            </a:extLst>
          </p:cNvPr>
          <p:cNvPicPr>
            <a:picLocks noChangeAspect="1"/>
          </p:cNvPicPr>
          <p:nvPr/>
        </p:nvPicPr>
        <p:blipFill>
          <a:blip r:embed="rId2"/>
          <a:stretch>
            <a:fillRect/>
          </a:stretch>
        </p:blipFill>
        <p:spPr>
          <a:xfrm>
            <a:off x="1557358" y="3204839"/>
            <a:ext cx="5282214" cy="3273489"/>
          </a:xfrm>
          <a:prstGeom prst="rect">
            <a:avLst/>
          </a:prstGeom>
        </p:spPr>
      </p:pic>
    </p:spTree>
    <p:extLst>
      <p:ext uri="{BB962C8B-B14F-4D97-AF65-F5344CB8AC3E}">
        <p14:creationId xmlns:p14="http://schemas.microsoft.com/office/powerpoint/2010/main" val="21295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EBB144F6-279A-4289-8FC1-3EEA90099B38}"/>
              </a:ext>
            </a:extLst>
          </p:cNvPr>
          <p:cNvSpPr txBox="1"/>
          <p:nvPr/>
        </p:nvSpPr>
        <p:spPr>
          <a:xfrm>
            <a:off x="1604106" y="1114265"/>
            <a:ext cx="7324079" cy="2831544"/>
          </a:xfrm>
          <a:prstGeom prst="rect">
            <a:avLst/>
          </a:prstGeom>
          <a:noFill/>
        </p:spPr>
        <p:txBody>
          <a:bodyPr wrap="square" rtlCol="0">
            <a:spAutoFit/>
          </a:bodyPr>
          <a:lstStyle/>
          <a:p>
            <a:r>
              <a:rPr lang="tr-TR" sz="2000" dirty="0">
                <a:latin typeface="Berlin Sans FB Demi" panose="020E0802020502020306" pitchFamily="34" charset="0"/>
              </a:rPr>
              <a:t>Ana ekranda iken </a:t>
            </a:r>
            <a:r>
              <a:rPr lang="tr-TR" sz="2000" dirty="0" err="1">
                <a:latin typeface="Berlin Sans FB Demi" panose="020E0802020502020306" pitchFamily="34" charset="0"/>
              </a:rPr>
              <a:t>space</a:t>
            </a:r>
            <a:r>
              <a:rPr lang="tr-TR" sz="2000" dirty="0">
                <a:latin typeface="Berlin Sans FB Demi" panose="020E0802020502020306" pitchFamily="34" charset="0"/>
              </a:rPr>
              <a:t> tuşuna basıldığında oyun başlamaktadır.  </a:t>
            </a:r>
          </a:p>
          <a:p>
            <a:r>
              <a:rPr lang="tr-TR" sz="2000" dirty="0">
                <a:latin typeface="Berlin Sans FB Demi" panose="020E0802020502020306" pitchFamily="34" charset="0"/>
              </a:rPr>
              <a:t>Oyuncu kendi raketini yukarı ve aşağı yön tuşları ile kontrol etmektedir.  </a:t>
            </a:r>
          </a:p>
          <a:p>
            <a:r>
              <a:rPr lang="tr-TR" sz="2000" dirty="0">
                <a:latin typeface="Berlin Sans FB Demi" panose="020E0802020502020306" pitchFamily="34" charset="0"/>
              </a:rPr>
              <a:t>Bilgisayar’ın raketi ise verilen başlangıç tasarımında hareketsizdir. </a:t>
            </a:r>
            <a:r>
              <a:rPr lang="tr-TR" sz="2000" dirty="0" err="1">
                <a:latin typeface="Berlin Sans FB Demi" panose="020E0802020502020306" pitchFamily="34" charset="0"/>
              </a:rPr>
              <a:t>Resim’de</a:t>
            </a:r>
            <a:r>
              <a:rPr lang="tr-TR" sz="2000" dirty="0">
                <a:latin typeface="Berlin Sans FB Demi" panose="020E0802020502020306" pitchFamily="34" charset="0"/>
              </a:rPr>
              <a:t> oyun başladıktan sonraki ekran verilmektedir. </a:t>
            </a:r>
            <a:r>
              <a:rPr lang="tr-TR" sz="2000" dirty="0" err="1">
                <a:latin typeface="Berlin Sans FB Demi" panose="020E0802020502020306" pitchFamily="34" charset="0"/>
              </a:rPr>
              <a:t>Esc</a:t>
            </a:r>
            <a:r>
              <a:rPr lang="tr-TR" sz="2000" dirty="0">
                <a:latin typeface="Berlin Sans FB Demi" panose="020E0802020502020306" pitchFamily="34" charset="0"/>
              </a:rPr>
              <a:t> tuşuna basıldığında uygulama kendini kapatmaktadır.</a:t>
            </a:r>
          </a:p>
          <a:p>
            <a:r>
              <a:rPr lang="tr-TR" dirty="0"/>
              <a:t> </a:t>
            </a:r>
          </a:p>
        </p:txBody>
      </p:sp>
      <p:pic>
        <p:nvPicPr>
          <p:cNvPr id="6" name="Resim 5">
            <a:extLst>
              <a:ext uri="{FF2B5EF4-FFF2-40B4-BE49-F238E27FC236}">
                <a16:creationId xmlns:a16="http://schemas.microsoft.com/office/drawing/2014/main" id="{9023577D-061A-47A4-A0C9-5215CE9B9691}"/>
              </a:ext>
            </a:extLst>
          </p:cNvPr>
          <p:cNvPicPr>
            <a:picLocks noChangeAspect="1"/>
          </p:cNvPicPr>
          <p:nvPr/>
        </p:nvPicPr>
        <p:blipFill>
          <a:blip r:embed="rId2"/>
          <a:stretch>
            <a:fillRect/>
          </a:stretch>
        </p:blipFill>
        <p:spPr>
          <a:xfrm>
            <a:off x="3977196" y="3883665"/>
            <a:ext cx="3941685" cy="2820134"/>
          </a:xfrm>
          <a:prstGeom prst="rect">
            <a:avLst/>
          </a:prstGeom>
        </p:spPr>
      </p:pic>
      <p:sp>
        <p:nvSpPr>
          <p:cNvPr id="7" name="Metin kutusu 6">
            <a:extLst>
              <a:ext uri="{FF2B5EF4-FFF2-40B4-BE49-F238E27FC236}">
                <a16:creationId xmlns:a16="http://schemas.microsoft.com/office/drawing/2014/main" id="{71CC1947-39F0-4247-9D87-8FFE95A288FB}"/>
              </a:ext>
            </a:extLst>
          </p:cNvPr>
          <p:cNvSpPr txBox="1"/>
          <p:nvPr/>
        </p:nvSpPr>
        <p:spPr>
          <a:xfrm>
            <a:off x="1604106" y="417251"/>
            <a:ext cx="3071674" cy="461665"/>
          </a:xfrm>
          <a:prstGeom prst="rect">
            <a:avLst/>
          </a:prstGeom>
          <a:noFill/>
        </p:spPr>
        <p:txBody>
          <a:bodyPr wrap="square" rtlCol="0">
            <a:spAutoFit/>
          </a:bodyPr>
          <a:lstStyle/>
          <a:p>
            <a:r>
              <a:rPr lang="tr-TR" sz="2400" dirty="0">
                <a:latin typeface="Arial Rounded MT Bold" panose="020F0704030504030204" pitchFamily="34" charset="0"/>
              </a:rPr>
              <a:t>Oyunun ilk hali</a:t>
            </a:r>
          </a:p>
        </p:txBody>
      </p:sp>
    </p:spTree>
    <p:extLst>
      <p:ext uri="{BB962C8B-B14F-4D97-AF65-F5344CB8AC3E}">
        <p14:creationId xmlns:p14="http://schemas.microsoft.com/office/powerpoint/2010/main" val="84688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40CEB0A-1A34-4316-94AD-1E5C045823E0}"/>
              </a:ext>
            </a:extLst>
          </p:cNvPr>
          <p:cNvSpPr>
            <a:spLocks noGrp="1"/>
          </p:cNvSpPr>
          <p:nvPr>
            <p:ph idx="1"/>
          </p:nvPr>
        </p:nvSpPr>
        <p:spPr>
          <a:xfrm>
            <a:off x="1566236" y="402714"/>
            <a:ext cx="7796540" cy="3997828"/>
          </a:xfrm>
        </p:spPr>
        <p:txBody>
          <a:bodyPr>
            <a:normAutofit fontScale="85000" lnSpcReduction="10000"/>
          </a:bodyPr>
          <a:lstStyle/>
          <a:p>
            <a:r>
              <a:rPr lang="tr-TR" dirty="0">
                <a:latin typeface="Arial Rounded MT Bold" panose="020F0704030504030204" pitchFamily="34" charset="0"/>
              </a:rPr>
              <a:t>Verilen başlangıç kodunun 236. Satırında </a:t>
            </a:r>
            <a:r>
              <a:rPr lang="tr-TR" dirty="0" err="1">
                <a:latin typeface="Arial Rounded MT Bold" panose="020F0704030504030204" pitchFamily="34" charset="0"/>
              </a:rPr>
              <a:t>move_paddle_ai</a:t>
            </a:r>
            <a:r>
              <a:rPr lang="tr-TR" dirty="0">
                <a:latin typeface="Arial Rounded MT Bold" panose="020F0704030504030204" pitchFamily="34" charset="0"/>
              </a:rPr>
              <a:t> isminde bir fonksiyon bulunmaktadır. Bu fonksiyon </a:t>
            </a:r>
            <a:r>
              <a:rPr lang="tr-TR" dirty="0" err="1">
                <a:latin typeface="Arial Rounded MT Bold" panose="020F0704030504030204" pitchFamily="34" charset="0"/>
              </a:rPr>
              <a:t>bilgisayar’ın</a:t>
            </a:r>
            <a:r>
              <a:rPr lang="tr-TR" dirty="0">
                <a:latin typeface="Arial Rounded MT Bold" panose="020F0704030504030204" pitchFamily="34" charset="0"/>
              </a:rPr>
              <a:t> raketinin kontrol ettiren fonksiyondur. Top sağa doğru giderken (Yani oyuncunun üzerine doğru gelirken, kendi raketini merkeze getiren bir kod parçacık örneği verilmiştir.) Ancak topun kendi üzerine doğru geldiği durumdaki kod parçacığı eksiktir.</a:t>
            </a:r>
          </a:p>
          <a:p>
            <a:r>
              <a:rPr lang="tr-TR" dirty="0">
                <a:latin typeface="Arial Rounded MT Bold" panose="020F0704030504030204" pitchFamily="34" charset="0"/>
              </a:rPr>
              <a:t>Doldurulması gereken yer 262. Satırdaki else bloğudur. Doldurulurken kullanılan parametreler aşağıdadır.</a:t>
            </a:r>
          </a:p>
          <a:p>
            <a:r>
              <a:rPr lang="tr-TR" dirty="0">
                <a:latin typeface="Arial Rounded MT Bold" panose="020F0704030504030204" pitchFamily="34" charset="0"/>
              </a:rPr>
              <a:t> • Top hızı </a:t>
            </a:r>
          </a:p>
          <a:p>
            <a:r>
              <a:rPr lang="tr-TR" dirty="0">
                <a:latin typeface="Arial Rounded MT Bold" panose="020F0704030504030204" pitchFamily="34" charset="0"/>
              </a:rPr>
              <a:t> • </a:t>
            </a:r>
            <a:r>
              <a:rPr lang="tr-TR" dirty="0" err="1">
                <a:latin typeface="Arial Rounded MT Bold" panose="020F0704030504030204" pitchFamily="34" charset="0"/>
              </a:rPr>
              <a:t>ball.dx</a:t>
            </a:r>
            <a:endParaRPr lang="tr-TR" dirty="0">
              <a:latin typeface="Arial Rounded MT Bold" panose="020F0704030504030204" pitchFamily="34" charset="0"/>
            </a:endParaRPr>
          </a:p>
          <a:p>
            <a:r>
              <a:rPr lang="tr-TR" dirty="0">
                <a:latin typeface="Arial Rounded MT Bold" panose="020F0704030504030204" pitchFamily="34" charset="0"/>
              </a:rPr>
              <a:t> • </a:t>
            </a:r>
            <a:r>
              <a:rPr lang="tr-TR" dirty="0" err="1">
                <a:latin typeface="Arial Rounded MT Bold" panose="020F0704030504030204" pitchFamily="34" charset="0"/>
              </a:rPr>
              <a:t>ball.dy</a:t>
            </a:r>
            <a:r>
              <a:rPr lang="tr-TR" dirty="0">
                <a:latin typeface="Arial Rounded MT Bold" panose="020F0704030504030204" pitchFamily="34" charset="0"/>
              </a:rPr>
              <a:t> </a:t>
            </a:r>
          </a:p>
        </p:txBody>
      </p:sp>
      <p:pic>
        <p:nvPicPr>
          <p:cNvPr id="5" name="Resim 4">
            <a:extLst>
              <a:ext uri="{FF2B5EF4-FFF2-40B4-BE49-F238E27FC236}">
                <a16:creationId xmlns:a16="http://schemas.microsoft.com/office/drawing/2014/main" id="{8E8984E8-ECBE-4A84-9EAA-1595200DD2E5}"/>
              </a:ext>
            </a:extLst>
          </p:cNvPr>
          <p:cNvPicPr>
            <a:picLocks noChangeAspect="1"/>
          </p:cNvPicPr>
          <p:nvPr/>
        </p:nvPicPr>
        <p:blipFill>
          <a:blip r:embed="rId2"/>
          <a:stretch>
            <a:fillRect/>
          </a:stretch>
        </p:blipFill>
        <p:spPr>
          <a:xfrm>
            <a:off x="4009745" y="3134864"/>
            <a:ext cx="6886465" cy="3532266"/>
          </a:xfrm>
          <a:prstGeom prst="rect">
            <a:avLst/>
          </a:prstGeom>
        </p:spPr>
      </p:pic>
    </p:spTree>
    <p:extLst>
      <p:ext uri="{BB962C8B-B14F-4D97-AF65-F5344CB8AC3E}">
        <p14:creationId xmlns:p14="http://schemas.microsoft.com/office/powerpoint/2010/main" val="386800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251AA7-4F29-4080-83DF-5DE4FF9CD639}"/>
              </a:ext>
            </a:extLst>
          </p:cNvPr>
          <p:cNvSpPr>
            <a:spLocks noGrp="1"/>
          </p:cNvSpPr>
          <p:nvPr>
            <p:ph idx="1"/>
          </p:nvPr>
        </p:nvSpPr>
        <p:spPr>
          <a:xfrm>
            <a:off x="1406436" y="1055832"/>
            <a:ext cx="8687473" cy="4746335"/>
          </a:xfrm>
        </p:spPr>
        <p:txBody>
          <a:bodyPr>
            <a:normAutofit fontScale="92500" lnSpcReduction="10000"/>
          </a:bodyPr>
          <a:lstStyle/>
          <a:p>
            <a:r>
              <a:rPr lang="tr-TR" dirty="0">
                <a:latin typeface="Arial Rounded MT Bold" panose="020F0704030504030204" pitchFamily="34" charset="0"/>
              </a:rPr>
              <a:t>Bu değerlere göre </a:t>
            </a:r>
            <a:r>
              <a:rPr lang="tr-TR" dirty="0" err="1">
                <a:latin typeface="Arial Rounded MT Bold" panose="020F0704030504030204" pitchFamily="34" charset="0"/>
              </a:rPr>
              <a:t>paddle</a:t>
            </a:r>
            <a:r>
              <a:rPr lang="tr-TR" dirty="0">
                <a:latin typeface="Arial Rounded MT Bold" panose="020F0704030504030204" pitchFamily="34" charset="0"/>
              </a:rPr>
              <a:t>[0].</a:t>
            </a:r>
            <a:r>
              <a:rPr lang="tr-TR" dirty="0" err="1">
                <a:latin typeface="Arial Rounded MT Bold" panose="020F0704030504030204" pitchFamily="34" charset="0"/>
              </a:rPr>
              <a:t>y’ın</a:t>
            </a:r>
            <a:r>
              <a:rPr lang="tr-TR" dirty="0">
                <a:latin typeface="Arial Rounded MT Bold" panose="020F0704030504030204" pitchFamily="34" charset="0"/>
              </a:rPr>
              <a:t> değeri arttırıp azaltılarak, raketin hareketi sağlanmıştır. Sistemin oyun başladıktan sonra 509 </a:t>
            </a:r>
            <a:r>
              <a:rPr lang="tr-TR" dirty="0" err="1">
                <a:latin typeface="Arial Rounded MT Bold" panose="020F0704030504030204" pitchFamily="34" charset="0"/>
              </a:rPr>
              <a:t>nolu</a:t>
            </a:r>
            <a:r>
              <a:rPr lang="tr-TR" dirty="0">
                <a:latin typeface="Arial Rounded MT Bold" panose="020F0704030504030204" pitchFamily="34" charset="0"/>
              </a:rPr>
              <a:t> satırdaki döngüye girmektedir. Bu döngüde 568 </a:t>
            </a:r>
            <a:r>
              <a:rPr lang="tr-TR" dirty="0" err="1">
                <a:latin typeface="Arial Rounded MT Bold" panose="020F0704030504030204" pitchFamily="34" charset="0"/>
              </a:rPr>
              <a:t>nolu</a:t>
            </a:r>
            <a:r>
              <a:rPr lang="tr-TR" dirty="0">
                <a:latin typeface="Arial Rounded MT Bold" panose="020F0704030504030204" pitchFamily="34" charset="0"/>
              </a:rPr>
              <a:t> satıdaki durum 1 olduğunda, aşağıdaki işlemler sırayla yapılmaktadır. </a:t>
            </a:r>
          </a:p>
          <a:p>
            <a:r>
              <a:rPr lang="tr-TR" dirty="0">
                <a:latin typeface="Arial Rounded MT Bold" panose="020F0704030504030204" pitchFamily="34" charset="0"/>
              </a:rPr>
              <a:t>• Skor kontrolü </a:t>
            </a:r>
          </a:p>
          <a:p>
            <a:r>
              <a:rPr lang="tr-TR" dirty="0">
                <a:latin typeface="Arial Rounded MT Bold" panose="020F0704030504030204" pitchFamily="34" charset="0"/>
              </a:rPr>
              <a:t>• Bilgisayarın raketinin hareketi </a:t>
            </a:r>
          </a:p>
          <a:p>
            <a:r>
              <a:rPr lang="tr-TR" dirty="0">
                <a:latin typeface="Arial Rounded MT Bold" panose="020F0704030504030204" pitchFamily="34" charset="0"/>
              </a:rPr>
              <a:t>• Topun hareketi </a:t>
            </a:r>
          </a:p>
          <a:p>
            <a:r>
              <a:rPr lang="tr-TR" dirty="0">
                <a:latin typeface="Arial Rounded MT Bold" panose="020F0704030504030204" pitchFamily="34" charset="0"/>
              </a:rPr>
              <a:t>• Ortadaki çizginin çizimi </a:t>
            </a:r>
          </a:p>
          <a:p>
            <a:r>
              <a:rPr lang="tr-TR" dirty="0">
                <a:latin typeface="Arial Rounded MT Bold" panose="020F0704030504030204" pitchFamily="34" charset="0"/>
              </a:rPr>
              <a:t>• Raketlerin çizimi </a:t>
            </a:r>
          </a:p>
          <a:p>
            <a:r>
              <a:rPr lang="tr-TR" dirty="0">
                <a:latin typeface="Arial Rounded MT Bold" panose="020F0704030504030204" pitchFamily="34" charset="0"/>
              </a:rPr>
              <a:t>• Topun çizimi </a:t>
            </a:r>
          </a:p>
          <a:p>
            <a:r>
              <a:rPr lang="tr-TR" dirty="0">
                <a:latin typeface="Arial Rounded MT Bold" panose="020F0704030504030204" pitchFamily="34" charset="0"/>
              </a:rPr>
              <a:t>• Oyuncu skorlarının çizimi </a:t>
            </a:r>
          </a:p>
        </p:txBody>
      </p:sp>
    </p:spTree>
    <p:extLst>
      <p:ext uri="{BB962C8B-B14F-4D97-AF65-F5344CB8AC3E}">
        <p14:creationId xmlns:p14="http://schemas.microsoft.com/office/powerpoint/2010/main" val="177053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48D8F69-0DE0-4DC5-891D-3B6548ACE19C}"/>
              </a:ext>
            </a:extLst>
          </p:cNvPr>
          <p:cNvPicPr>
            <a:picLocks noGrp="1" noChangeAspect="1"/>
          </p:cNvPicPr>
          <p:nvPr>
            <p:ph idx="1"/>
          </p:nvPr>
        </p:nvPicPr>
        <p:blipFill>
          <a:blip r:embed="rId2"/>
          <a:stretch>
            <a:fillRect/>
          </a:stretch>
        </p:blipFill>
        <p:spPr>
          <a:xfrm>
            <a:off x="927574" y="1540274"/>
            <a:ext cx="10426965" cy="5317726"/>
          </a:xfrm>
        </p:spPr>
      </p:pic>
      <p:sp>
        <p:nvSpPr>
          <p:cNvPr id="6" name="Metin kutusu 5">
            <a:extLst>
              <a:ext uri="{FF2B5EF4-FFF2-40B4-BE49-F238E27FC236}">
                <a16:creationId xmlns:a16="http://schemas.microsoft.com/office/drawing/2014/main" id="{CA4AE6AF-F618-4E2C-A2A3-CEF1A8903046}"/>
              </a:ext>
            </a:extLst>
          </p:cNvPr>
          <p:cNvSpPr txBox="1"/>
          <p:nvPr/>
        </p:nvSpPr>
        <p:spPr>
          <a:xfrm>
            <a:off x="1439662" y="408373"/>
            <a:ext cx="9312676" cy="646331"/>
          </a:xfrm>
          <a:prstGeom prst="rect">
            <a:avLst/>
          </a:prstGeom>
          <a:noFill/>
        </p:spPr>
        <p:txBody>
          <a:bodyPr wrap="square" rtlCol="0">
            <a:spAutoFit/>
          </a:bodyPr>
          <a:lstStyle/>
          <a:p>
            <a:r>
              <a:rPr lang="fr-FR" dirty="0">
                <a:latin typeface="Arial Rounded MT Bold" panose="020F0704030504030204" pitchFamily="34" charset="0"/>
              </a:rPr>
              <a:t>SDL_SCANCODE_F1, SDL_SCANCODE_F2 ve SDL_SCANCODE_F</a:t>
            </a:r>
            <a:r>
              <a:rPr lang="tr-TR" dirty="0">
                <a:latin typeface="Arial Rounded MT Bold" panose="020F0704030504030204" pitchFamily="34" charset="0"/>
              </a:rPr>
              <a:t>3 </a:t>
            </a:r>
          </a:p>
          <a:p>
            <a:r>
              <a:rPr lang="tr-TR" dirty="0">
                <a:latin typeface="Arial Rounded MT Bold" panose="020F0704030504030204" pitchFamily="34" charset="0"/>
              </a:rPr>
              <a:t>3 adet zorluk </a:t>
            </a:r>
            <a:r>
              <a:rPr lang="tr-TR" dirty="0" err="1">
                <a:latin typeface="Arial Rounded MT Bold" panose="020F0704030504030204" pitchFamily="34" charset="0"/>
              </a:rPr>
              <a:t>modu</a:t>
            </a:r>
            <a:r>
              <a:rPr lang="tr-TR" dirty="0">
                <a:latin typeface="Arial Rounded MT Bold" panose="020F0704030504030204" pitchFamily="34" charset="0"/>
              </a:rPr>
              <a:t> için tuş atama kod parçaları aşağıdaki görseldeki gibidir.</a:t>
            </a:r>
          </a:p>
        </p:txBody>
      </p:sp>
    </p:spTree>
    <p:extLst>
      <p:ext uri="{BB962C8B-B14F-4D97-AF65-F5344CB8AC3E}">
        <p14:creationId xmlns:p14="http://schemas.microsoft.com/office/powerpoint/2010/main" val="66510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7CC2C4-85CA-4B87-BA9A-3967738B29BA}"/>
              </a:ext>
            </a:extLst>
          </p:cNvPr>
          <p:cNvSpPr>
            <a:spLocks noGrp="1"/>
          </p:cNvSpPr>
          <p:nvPr>
            <p:ph type="title"/>
          </p:nvPr>
        </p:nvSpPr>
        <p:spPr>
          <a:xfrm>
            <a:off x="268103" y="1118774"/>
            <a:ext cx="3069901" cy="488084"/>
          </a:xfrm>
        </p:spPr>
        <p:txBody>
          <a:bodyPr>
            <a:normAutofit fontScale="90000"/>
          </a:bodyPr>
          <a:lstStyle/>
          <a:p>
            <a:r>
              <a:rPr lang="tr-TR" dirty="0">
                <a:latin typeface="Arial Rounded MT Bold" panose="020F0704030504030204" pitchFamily="34" charset="0"/>
              </a:rPr>
              <a:t>Zorluklar:</a:t>
            </a:r>
          </a:p>
        </p:txBody>
      </p:sp>
      <p:sp>
        <p:nvSpPr>
          <p:cNvPr id="3" name="İçerik Yer Tutucusu 2">
            <a:extLst>
              <a:ext uri="{FF2B5EF4-FFF2-40B4-BE49-F238E27FC236}">
                <a16:creationId xmlns:a16="http://schemas.microsoft.com/office/drawing/2014/main" id="{B4F4D67A-18AF-4F67-A305-8CE38AE8726A}"/>
              </a:ext>
            </a:extLst>
          </p:cNvPr>
          <p:cNvSpPr>
            <a:spLocks noGrp="1"/>
          </p:cNvSpPr>
          <p:nvPr>
            <p:ph idx="1"/>
          </p:nvPr>
        </p:nvSpPr>
        <p:spPr>
          <a:xfrm>
            <a:off x="1237762" y="1606858"/>
            <a:ext cx="7796540" cy="3997828"/>
          </a:xfrm>
        </p:spPr>
        <p:txBody>
          <a:bodyPr/>
          <a:lstStyle/>
          <a:p>
            <a:r>
              <a:rPr lang="tr-TR" dirty="0">
                <a:latin typeface="Arial Rounded MT Bold" panose="020F0704030504030204" pitchFamily="34" charset="0"/>
              </a:rPr>
              <a:t>Kolay </a:t>
            </a:r>
            <a:r>
              <a:rPr lang="tr-TR" dirty="0" err="1">
                <a:latin typeface="Arial Rounded MT Bold" panose="020F0704030504030204" pitchFamily="34" charset="0"/>
              </a:rPr>
              <a:t>modunda</a:t>
            </a:r>
            <a:r>
              <a:rPr lang="tr-TR" dirty="0">
                <a:latin typeface="Arial Rounded MT Bold" panose="020F0704030504030204" pitchFamily="34" charset="0"/>
              </a:rPr>
              <a:t> raket yavaş hareket etmeli, genellikle topu karşılayamamaktadır.  </a:t>
            </a:r>
          </a:p>
          <a:p>
            <a:r>
              <a:rPr lang="tr-TR" dirty="0">
                <a:latin typeface="Arial Rounded MT Bold" panose="020F0704030504030204" pitchFamily="34" charset="0"/>
              </a:rPr>
              <a:t>Zor </a:t>
            </a:r>
            <a:r>
              <a:rPr lang="tr-TR" dirty="0" err="1">
                <a:latin typeface="Arial Rounded MT Bold" panose="020F0704030504030204" pitchFamily="34" charset="0"/>
              </a:rPr>
              <a:t>modunda</a:t>
            </a:r>
            <a:r>
              <a:rPr lang="tr-TR" dirty="0">
                <a:latin typeface="Arial Rounded MT Bold" panose="020F0704030504030204" pitchFamily="34" charset="0"/>
              </a:rPr>
              <a:t> raket hızlı hareket etmeli, çoğu zaman topu karşılamaktadır. </a:t>
            </a:r>
          </a:p>
          <a:p>
            <a:r>
              <a:rPr lang="tr-TR" dirty="0">
                <a:latin typeface="Arial Rounded MT Bold" panose="020F0704030504030204" pitchFamily="34" charset="0"/>
              </a:rPr>
              <a:t>İmkansız </a:t>
            </a:r>
            <a:r>
              <a:rPr lang="tr-TR" dirty="0" err="1">
                <a:latin typeface="Arial Rounded MT Bold" panose="020F0704030504030204" pitchFamily="34" charset="0"/>
              </a:rPr>
              <a:t>modunda</a:t>
            </a:r>
            <a:r>
              <a:rPr lang="tr-TR" dirty="0">
                <a:latin typeface="Arial Rounded MT Bold" panose="020F0704030504030204" pitchFamily="34" charset="0"/>
              </a:rPr>
              <a:t> raket hızlı hareket edip, sayı kaçırmamaktadır.</a:t>
            </a:r>
          </a:p>
        </p:txBody>
      </p:sp>
    </p:spTree>
    <p:extLst>
      <p:ext uri="{BB962C8B-B14F-4D97-AF65-F5344CB8AC3E}">
        <p14:creationId xmlns:p14="http://schemas.microsoft.com/office/powerpoint/2010/main" val="342508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6AD120-07B5-4575-A68E-DEE850D0FFAB}"/>
              </a:ext>
            </a:extLst>
          </p:cNvPr>
          <p:cNvSpPr>
            <a:spLocks noGrp="1"/>
          </p:cNvSpPr>
          <p:nvPr>
            <p:ph type="title"/>
          </p:nvPr>
        </p:nvSpPr>
        <p:spPr>
          <a:xfrm>
            <a:off x="114300" y="802841"/>
            <a:ext cx="3626414" cy="1077229"/>
          </a:xfrm>
        </p:spPr>
        <p:txBody>
          <a:bodyPr/>
          <a:lstStyle/>
          <a:p>
            <a:r>
              <a:rPr lang="tr-TR" dirty="0"/>
              <a:t>Hazırlayanlar:</a:t>
            </a:r>
          </a:p>
        </p:txBody>
      </p:sp>
      <p:sp>
        <p:nvSpPr>
          <p:cNvPr id="3" name="İçerik Yer Tutucusu 2">
            <a:extLst>
              <a:ext uri="{FF2B5EF4-FFF2-40B4-BE49-F238E27FC236}">
                <a16:creationId xmlns:a16="http://schemas.microsoft.com/office/drawing/2014/main" id="{05EDFBF4-07C3-43AC-9958-938DEF6A1363}"/>
              </a:ext>
            </a:extLst>
          </p:cNvPr>
          <p:cNvSpPr>
            <a:spLocks noGrp="1"/>
          </p:cNvSpPr>
          <p:nvPr>
            <p:ph idx="1"/>
          </p:nvPr>
        </p:nvSpPr>
        <p:spPr>
          <a:xfrm>
            <a:off x="973374" y="1518716"/>
            <a:ext cx="7796540" cy="3997828"/>
          </a:xfrm>
        </p:spPr>
        <p:txBody>
          <a:bodyPr/>
          <a:lstStyle/>
          <a:p>
            <a:endParaRPr lang="tr-TR" dirty="0"/>
          </a:p>
          <a:p>
            <a:r>
              <a:rPr lang="tr-TR" dirty="0"/>
              <a:t>Hüseyin Berk Işıldak</a:t>
            </a:r>
          </a:p>
          <a:p>
            <a:r>
              <a:rPr lang="tr-TR" dirty="0"/>
              <a:t>Serhat Erdoğan</a:t>
            </a:r>
          </a:p>
          <a:p>
            <a:endParaRPr lang="tr-TR" dirty="0"/>
          </a:p>
          <a:p>
            <a:r>
              <a:rPr lang="tr-TR" dirty="0"/>
              <a:t>İzlediğiniz için teşekkürler.</a:t>
            </a:r>
          </a:p>
          <a:p>
            <a:pPr marL="6160" indent="0">
              <a:buNone/>
            </a:pPr>
            <a:endParaRPr lang="tr-TR" dirty="0"/>
          </a:p>
          <a:p>
            <a:endParaRPr lang="tr-TR" dirty="0"/>
          </a:p>
          <a:p>
            <a:endParaRPr lang="tr-TR" dirty="0"/>
          </a:p>
        </p:txBody>
      </p:sp>
    </p:spTree>
    <p:extLst>
      <p:ext uri="{BB962C8B-B14F-4D97-AF65-F5344CB8AC3E}">
        <p14:creationId xmlns:p14="http://schemas.microsoft.com/office/powerpoint/2010/main" val="242394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334</Words>
  <Application>Microsoft Office PowerPoint</Application>
  <PresentationFormat>Geniş ekran</PresentationFormat>
  <Paragraphs>37</Paragraphs>
  <Slides>9</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9</vt:i4>
      </vt:variant>
    </vt:vector>
  </HeadingPairs>
  <TitlesOfParts>
    <vt:vector size="19" baseType="lpstr">
      <vt:lpstr>Arial</vt:lpstr>
      <vt:lpstr>Arial Rounded MT Bold</vt:lpstr>
      <vt:lpstr>Bahnschrift Condensed</vt:lpstr>
      <vt:lpstr>Baskerville Old Face</vt:lpstr>
      <vt:lpstr>Berlin Sans FB Demi</vt:lpstr>
      <vt:lpstr>Calibri</vt:lpstr>
      <vt:lpstr>MS Shell Dlg 2</vt:lpstr>
      <vt:lpstr>Wingdings</vt:lpstr>
      <vt:lpstr>Wingdings 3</vt:lpstr>
      <vt:lpstr>Madison</vt:lpstr>
      <vt:lpstr>PowerPoint Sunusu</vt:lpstr>
      <vt:lpstr>Tanım:</vt:lpstr>
      <vt:lpstr>Kullanılan Araçlar:</vt:lpstr>
      <vt:lpstr>PowerPoint Sunusu</vt:lpstr>
      <vt:lpstr>PowerPoint Sunusu</vt:lpstr>
      <vt:lpstr>PowerPoint Sunusu</vt:lpstr>
      <vt:lpstr>PowerPoint Sunusu</vt:lpstr>
      <vt:lpstr>Zorluklar:</vt:lpstr>
      <vt:lpstr>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HÜSEYİN BERK IŞILDAK</dc:creator>
  <cp:lastModifiedBy>HÜSEYİN BERK IŞILDAK</cp:lastModifiedBy>
  <cp:revision>4</cp:revision>
  <dcterms:created xsi:type="dcterms:W3CDTF">2020-01-13T20:44:04Z</dcterms:created>
  <dcterms:modified xsi:type="dcterms:W3CDTF">2020-01-13T21:56:50Z</dcterms:modified>
</cp:coreProperties>
</file>