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Lst>
  <p:sldSz cx="12188825" cy="6858000"/>
  <p:notesSz cx="6858000" cy="9144000"/>
  <p:embeddedFontLst>
    <p:embeddedFont>
      <p:font typeface="Lora" panose="020B0604020202020204" charset="-94"/>
      <p:regular r:id="rId32"/>
      <p:bold r:id="rId33"/>
      <p:italic r:id="rId34"/>
      <p:boldItalic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42ACFE-A15E-4E3D-9ECE-A295FC5ACF74}">
  <a:tblStyle styleId="{C042ACFE-A15E-4E3D-9ECE-A295FC5ACF7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FEF"/>
          </a:solidFill>
        </a:fill>
      </a:tcStyle>
    </a:wholeTbl>
    <a:band1H>
      <a:tcTxStyle/>
      <a:tcStyle>
        <a:tcBdr/>
        <a:fill>
          <a:solidFill>
            <a:srgbClr val="CADDDD"/>
          </a:solidFill>
        </a:fill>
      </a:tcStyle>
    </a:band1H>
    <a:band2H>
      <a:tcTxStyle/>
      <a:tcStyle>
        <a:tcBdr/>
      </a:tcStyle>
    </a:band2H>
    <a:band1V>
      <a:tcTxStyle/>
      <a:tcStyle>
        <a:tcBdr/>
        <a:fill>
          <a:solidFill>
            <a:srgbClr val="CADDDD"/>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60"/>
        <p:guide pos="383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769525d5f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5769525d5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769b4db7d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5769b4db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769b4db7d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5769b4db7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769b4db7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5769b4db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76a14d3c4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576a14d3c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769b4db7d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5769b4db7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76a14d3c4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576a14d3c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576a14d3c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576a14d3c4_0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576a14d3c4_0_3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5769b4db7d_0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5769b4db7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76a14d3c4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g576a14d3c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769b4db7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769b4db7d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5769b4db7d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769b4db7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769b4db7d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5769b4db7d_0_3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769b4db7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769b4db7d_0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5769b4db7d_0_4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769b4db7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769b4db7d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5769b4db7d_0_5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9"/>
        <p:cNvGrpSpPr/>
        <p:nvPr/>
      </p:nvGrpSpPr>
      <p:grpSpPr>
        <a:xfrm>
          <a:off x="0" y="0"/>
          <a:ext cx="0" cy="0"/>
          <a:chOff x="0" y="0"/>
          <a:chExt cx="0" cy="0"/>
        </a:xfrm>
      </p:grpSpPr>
      <p:grpSp>
        <p:nvGrpSpPr>
          <p:cNvPr id="20" name="Google Shape;20;p2"/>
          <p:cNvGrpSpPr/>
          <p:nvPr/>
        </p:nvGrpSpPr>
        <p:grpSpPr>
          <a:xfrm>
            <a:off x="7516443" y="4145281"/>
            <a:ext cx="4686117" cy="2731406"/>
            <a:chOff x="5638800" y="3108960"/>
            <a:chExt cx="3515503" cy="2048555"/>
          </a:xfrm>
        </p:grpSpPr>
        <p:cxnSp>
          <p:nvCxnSpPr>
            <p:cNvPr id="21" name="Google Shape;21;p2"/>
            <p:cNvCxnSpPr/>
            <p:nvPr/>
          </p:nvCxnSpPr>
          <p:spPr>
            <a:xfrm rot="10800000" flipH="1">
              <a:off x="5638800" y="3108960"/>
              <a:ext cx="3515503" cy="2037116"/>
            </a:xfrm>
            <a:prstGeom prst="straightConnector1">
              <a:avLst/>
            </a:prstGeom>
            <a:noFill/>
            <a:ln w="38100" cap="flat" cmpd="sng">
              <a:solidFill>
                <a:srgbClr val="007272"/>
              </a:solidFill>
              <a:prstDash val="solid"/>
              <a:miter lim="800000"/>
              <a:headEnd type="none" w="sm" len="sm"/>
              <a:tailEnd type="none" w="sm" len="sm"/>
            </a:ln>
          </p:spPr>
        </p:cxnSp>
        <p:cxnSp>
          <p:nvCxnSpPr>
            <p:cNvPr id="22" name="Google Shape;22;p2"/>
            <p:cNvCxnSpPr/>
            <p:nvPr/>
          </p:nvCxnSpPr>
          <p:spPr>
            <a:xfrm rot="10800000" flipH="1">
              <a:off x="6004643" y="3333750"/>
              <a:ext cx="3149660" cy="1823765"/>
            </a:xfrm>
            <a:prstGeom prst="straightConnector1">
              <a:avLst/>
            </a:prstGeom>
            <a:noFill/>
            <a:ln w="28575" cap="flat" cmpd="sng">
              <a:solidFill>
                <a:srgbClr val="007272"/>
              </a:solidFill>
              <a:prstDash val="solid"/>
              <a:miter lim="800000"/>
              <a:headEnd type="none" w="sm" len="sm"/>
              <a:tailEnd type="none" w="sm" len="sm"/>
            </a:ln>
          </p:spPr>
        </p:cxnSp>
        <p:cxnSp>
          <p:nvCxnSpPr>
            <p:cNvPr id="23" name="Google Shape;23;p2"/>
            <p:cNvCxnSpPr/>
            <p:nvPr/>
          </p:nvCxnSpPr>
          <p:spPr>
            <a:xfrm rot="10800000" flipH="1">
              <a:off x="6388342" y="3549891"/>
              <a:ext cx="2765961" cy="1600149"/>
            </a:xfrm>
            <a:prstGeom prst="straightConnector1">
              <a:avLst/>
            </a:prstGeom>
            <a:noFill/>
            <a:ln w="25400" cap="flat" cmpd="sng">
              <a:solidFill>
                <a:srgbClr val="004C4C"/>
              </a:solidFill>
              <a:prstDash val="solid"/>
              <a:miter lim="800000"/>
              <a:headEnd type="none" w="sm" len="sm"/>
              <a:tailEnd type="none" w="sm" len="sm"/>
            </a:ln>
          </p:spPr>
        </p:cxnSp>
      </p:grpSp>
      <p:grpSp>
        <p:nvGrpSpPr>
          <p:cNvPr id="24" name="Google Shape;24;p2"/>
          <p:cNvGrpSpPr/>
          <p:nvPr/>
        </p:nvGrpSpPr>
        <p:grpSpPr>
          <a:xfrm>
            <a:off x="-8915" y="6057149"/>
            <a:ext cx="5498725" cy="820207"/>
            <a:chOff x="-6689" y="4553748"/>
            <a:chExt cx="4125118" cy="615155"/>
          </a:xfrm>
        </p:grpSpPr>
        <p:sp>
          <p:nvSpPr>
            <p:cNvPr id="25" name="Google Shape;25;p2"/>
            <p:cNvSpPr/>
            <p:nvPr/>
          </p:nvSpPr>
          <p:spPr>
            <a:xfrm rot="-5400000">
              <a:off x="1754302" y="2802395"/>
              <a:ext cx="612775" cy="4115481"/>
            </a:xfrm>
            <a:custGeom>
              <a:avLst/>
              <a:gdLst/>
              <a:ahLst/>
              <a:cxnLst/>
              <a:rect l="l" t="t" r="r" b="b"/>
              <a:pathLst>
                <a:path w="612775" h="4115481" extrusionOk="0">
                  <a:moveTo>
                    <a:pt x="0" y="4115481"/>
                  </a:moveTo>
                  <a:lnTo>
                    <a:pt x="612775" y="3180443"/>
                  </a:lnTo>
                  <a:lnTo>
                    <a:pt x="612775" y="0"/>
                  </a:lnTo>
                </a:path>
              </a:pathLst>
            </a:custGeom>
            <a:noFill/>
            <a:ln w="38100"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6" name="Google Shape;26;p2"/>
            <p:cNvSpPr/>
            <p:nvPr/>
          </p:nvSpPr>
          <p:spPr>
            <a:xfrm rot="-5400000">
              <a:off x="1604659" y="3152814"/>
              <a:ext cx="410751" cy="3621427"/>
            </a:xfrm>
            <a:custGeom>
              <a:avLst/>
              <a:gdLst/>
              <a:ahLst/>
              <a:cxnLst/>
              <a:rect l="l" t="t" r="r" b="b"/>
              <a:pathLst>
                <a:path w="410751" h="3621427" extrusionOk="0">
                  <a:moveTo>
                    <a:pt x="0" y="3621427"/>
                  </a:moveTo>
                  <a:lnTo>
                    <a:pt x="410751" y="2998251"/>
                  </a:lnTo>
                  <a:cubicBezTo>
                    <a:pt x="410359" y="2065358"/>
                    <a:pt x="406339" y="932893"/>
                    <a:pt x="405947" y="0"/>
                  </a:cubicBezTo>
                </a:path>
              </a:pathLst>
            </a:custGeom>
            <a:noFill/>
            <a:ln w="28575"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7" name="Google Shape;27;p2"/>
            <p:cNvSpPr/>
            <p:nvPr/>
          </p:nvSpPr>
          <p:spPr>
            <a:xfrm rot="-5400000">
              <a:off x="1462308" y="3453376"/>
              <a:ext cx="241768" cy="3179761"/>
            </a:xfrm>
            <a:custGeom>
              <a:avLst/>
              <a:gdLst/>
              <a:ahLst/>
              <a:cxnLst/>
              <a:rect l="l" t="t" r="r" b="b"/>
              <a:pathLst>
                <a:path w="241768" h="3179761" extrusionOk="0">
                  <a:moveTo>
                    <a:pt x="0" y="3179761"/>
                  </a:moveTo>
                  <a:lnTo>
                    <a:pt x="238919" y="2819370"/>
                  </a:lnTo>
                  <a:cubicBezTo>
                    <a:pt x="238654" y="1947313"/>
                    <a:pt x="242019" y="872057"/>
                    <a:pt x="241754" y="0"/>
                  </a:cubicBezTo>
                </a:path>
              </a:pathLst>
            </a:custGeom>
            <a:noFill/>
            <a:ln w="25400" cap="flat" cmpd="sng">
              <a:solidFill>
                <a:srgbClr val="004C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grpSp>
      <p:sp>
        <p:nvSpPr>
          <p:cNvPr id="28" name="Google Shape;28;p2"/>
          <p:cNvSpPr txBox="1">
            <a:spLocks noGrp="1"/>
          </p:cNvSpPr>
          <p:nvPr>
            <p:ph type="ctrTitle"/>
          </p:nvPr>
        </p:nvSpPr>
        <p:spPr>
          <a:xfrm>
            <a:off x="1625176" y="584200"/>
            <a:ext cx="8735325" cy="2000251"/>
          </a:xfrm>
          <a:prstGeom prst="rect">
            <a:avLst/>
          </a:prstGeom>
          <a:noFill/>
          <a:ln>
            <a:noFill/>
          </a:ln>
        </p:spPr>
        <p:txBody>
          <a:bodyPr spcFirstLastPara="1" wrap="square" lIns="121875" tIns="60925" rIns="121875" bIns="60925" anchor="b" anchorCtr="0"/>
          <a:lstStyle>
            <a:lvl1pPr lvl="0" algn="l">
              <a:lnSpc>
                <a:spcPct val="9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
          <p:cNvSpPr txBox="1">
            <a:spLocks noGrp="1"/>
          </p:cNvSpPr>
          <p:nvPr>
            <p:ph type="subTitle" idx="1"/>
          </p:nvPr>
        </p:nvSpPr>
        <p:spPr>
          <a:xfrm>
            <a:off x="1625176" y="2616200"/>
            <a:ext cx="8735325" cy="1752600"/>
          </a:xfrm>
          <a:prstGeom prst="rect">
            <a:avLst/>
          </a:prstGeom>
          <a:noFill/>
          <a:ln>
            <a:noFill/>
          </a:ln>
        </p:spPr>
        <p:txBody>
          <a:bodyPr spcFirstLastPara="1" wrap="square" lIns="121875" tIns="60925" rIns="121875" bIns="60925" anchor="t" anchorCtr="0"/>
          <a:lstStyle>
            <a:lvl1pPr lvl="0" algn="l">
              <a:lnSpc>
                <a:spcPct val="90000"/>
              </a:lnSpc>
              <a:spcBef>
                <a:spcPts val="0"/>
              </a:spcBef>
              <a:spcAft>
                <a:spcPts val="0"/>
              </a:spcAft>
              <a:buSzPts val="2800"/>
              <a:buNone/>
              <a:defRPr sz="2800" cap="none">
                <a:solidFill>
                  <a:schemeClr val="accent1"/>
                </a:solidFill>
              </a:defRPr>
            </a:lvl1pPr>
            <a:lvl2pPr lvl="1" algn="ctr">
              <a:lnSpc>
                <a:spcPct val="90000"/>
              </a:lnSpc>
              <a:spcBef>
                <a:spcPts val="800"/>
              </a:spcBef>
              <a:spcAft>
                <a:spcPts val="0"/>
              </a:spcAft>
              <a:buSzPts val="1920"/>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a:endParaRPr/>
          </a:p>
        </p:txBody>
      </p:sp>
      <p:sp>
        <p:nvSpPr>
          <p:cNvPr id="30" name="Google Shape;30;p2"/>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1"/>
          <p:cNvSpPr txBox="1">
            <a:spLocks noGrp="1"/>
          </p:cNvSpPr>
          <p:nvPr>
            <p:ph type="body" idx="1"/>
          </p:nvPr>
        </p:nvSpPr>
        <p:spPr>
          <a:xfrm rot="5400000">
            <a:off x="4167998" y="-1247317"/>
            <a:ext cx="4462272" cy="10360501"/>
          </a:xfrm>
          <a:prstGeom prst="rect">
            <a:avLst/>
          </a:prstGeom>
          <a:noFill/>
          <a:ln>
            <a:noFill/>
          </a:ln>
        </p:spPr>
        <p:txBody>
          <a:bodyPr spcFirstLastPara="1" wrap="square" lIns="121875" tIns="60925" rIns="121875" bIns="60925" anchor="t" anchorCtr="0"/>
          <a:lstStyle>
            <a:lvl1pPr marL="457200" lvl="0" indent="-342900" algn="l">
              <a:lnSpc>
                <a:spcPct val="90000"/>
              </a:lnSpc>
              <a:spcBef>
                <a:spcPts val="1600"/>
              </a:spcBef>
              <a:spcAft>
                <a:spcPts val="0"/>
              </a:spcAft>
              <a:buSzPts val="1800"/>
              <a:buChar char="•"/>
              <a:defRPr/>
            </a:lvl1pPr>
            <a:lvl2pPr marL="914400" lvl="1" indent="-320040" algn="l">
              <a:lnSpc>
                <a:spcPct val="90000"/>
              </a:lnSpc>
              <a:spcBef>
                <a:spcPts val="8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91" name="Google Shape;91;p11"/>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rot="5400000">
            <a:off x="7414141" y="2006957"/>
            <a:ext cx="5588000" cy="2742486"/>
          </a:xfrm>
          <a:prstGeom prst="rect">
            <a:avLst/>
          </a:prstGeom>
          <a:noFill/>
          <a:ln>
            <a:noFill/>
          </a:ln>
        </p:spPr>
        <p:txBody>
          <a:bodyPr spcFirstLastPara="1" wrap="square" lIns="121875" tIns="60925" rIns="121875" bIns="60925" anchor="b"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2132316" y="-329234"/>
            <a:ext cx="5588000" cy="7414869"/>
          </a:xfrm>
          <a:prstGeom prst="rect">
            <a:avLst/>
          </a:prstGeom>
          <a:noFill/>
          <a:ln>
            <a:noFill/>
          </a:ln>
        </p:spPr>
        <p:txBody>
          <a:bodyPr spcFirstLastPara="1" wrap="square" lIns="121875" tIns="60925" rIns="121875" bIns="60925" anchor="t" anchorCtr="0"/>
          <a:lstStyle>
            <a:lvl1pPr marL="457200" lvl="0" indent="-342900" algn="l">
              <a:lnSpc>
                <a:spcPct val="90000"/>
              </a:lnSpc>
              <a:spcBef>
                <a:spcPts val="1600"/>
              </a:spcBef>
              <a:spcAft>
                <a:spcPts val="0"/>
              </a:spcAft>
              <a:buSzPts val="1800"/>
              <a:buChar char="•"/>
              <a:defRPr/>
            </a:lvl1pPr>
            <a:lvl2pPr marL="914400" lvl="1" indent="-320040" algn="l">
              <a:lnSpc>
                <a:spcPct val="90000"/>
              </a:lnSpc>
              <a:spcBef>
                <a:spcPts val="8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97" name="Google Shape;97;p12"/>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33"/>
        <p:cNvGrpSpPr/>
        <p:nvPr/>
      </p:nvGrpSpPr>
      <p:grpSpPr>
        <a:xfrm>
          <a:off x="0" y="0"/>
          <a:ext cx="0" cy="0"/>
          <a:chOff x="0" y="0"/>
          <a:chExt cx="0" cy="0"/>
        </a:xfrm>
      </p:grpSpPr>
      <p:sp>
        <p:nvSpPr>
          <p:cNvPr id="34" name="Google Shape;34;p3"/>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
          <p:cNvSpPr txBox="1">
            <a:spLocks noGrp="1"/>
          </p:cNvSpPr>
          <p:nvPr>
            <p:ph type="body" idx="1"/>
          </p:nvPr>
        </p:nvSpPr>
        <p:spPr>
          <a:xfrm>
            <a:off x="1218883" y="1701797"/>
            <a:ext cx="10360501" cy="4462272"/>
          </a:xfrm>
          <a:prstGeom prst="rect">
            <a:avLst/>
          </a:prstGeom>
          <a:noFill/>
          <a:ln>
            <a:noFill/>
          </a:ln>
        </p:spPr>
        <p:txBody>
          <a:bodyPr spcFirstLastPara="1" wrap="square" lIns="121875" tIns="60925" rIns="121875" bIns="60925" anchor="t" anchorCtr="0"/>
          <a:lstStyle>
            <a:lvl1pPr marL="457200" lvl="0" indent="-342900" algn="l">
              <a:lnSpc>
                <a:spcPct val="90000"/>
              </a:lnSpc>
              <a:spcBef>
                <a:spcPts val="1600"/>
              </a:spcBef>
              <a:spcAft>
                <a:spcPts val="0"/>
              </a:spcAft>
              <a:buSzPts val="1800"/>
              <a:buChar char="•"/>
              <a:defRPr/>
            </a:lvl1pPr>
            <a:lvl2pPr marL="914400" lvl="1" indent="-320040" algn="l">
              <a:lnSpc>
                <a:spcPct val="90000"/>
              </a:lnSpc>
              <a:spcBef>
                <a:spcPts val="800"/>
              </a:spcBef>
              <a:spcAft>
                <a:spcPts val="0"/>
              </a:spcAft>
              <a:buSzPts val="1440"/>
              <a:buChar char="•"/>
              <a:defRPr/>
            </a:lvl2pPr>
            <a:lvl3pPr marL="1371600" lvl="2" indent="-320039" algn="l">
              <a:lnSpc>
                <a:spcPct val="90000"/>
              </a:lnSpc>
              <a:spcBef>
                <a:spcPts val="800"/>
              </a:spcBef>
              <a:spcAft>
                <a:spcPts val="0"/>
              </a:spcAft>
              <a:buSzPts val="1440"/>
              <a:buChar char="•"/>
              <a:defRPr/>
            </a:lvl3pPr>
            <a:lvl4pPr marL="1828800" lvl="3" indent="-320039" algn="l">
              <a:lnSpc>
                <a:spcPct val="90000"/>
              </a:lnSpc>
              <a:spcBef>
                <a:spcPts val="800"/>
              </a:spcBef>
              <a:spcAft>
                <a:spcPts val="0"/>
              </a:spcAft>
              <a:buSzPts val="144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36" name="Google Shape;36;p3"/>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9"/>
        <p:cNvGrpSpPr/>
        <p:nvPr/>
      </p:nvGrpSpPr>
      <p:grpSpPr>
        <a:xfrm>
          <a:off x="0" y="0"/>
          <a:ext cx="0" cy="0"/>
          <a:chOff x="0" y="0"/>
          <a:chExt cx="0" cy="0"/>
        </a:xfrm>
      </p:grpSpPr>
      <p:sp>
        <p:nvSpPr>
          <p:cNvPr id="40" name="Google Shape;40;p4"/>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
          <p:cNvSpPr txBox="1">
            <a:spLocks noGrp="1"/>
          </p:cNvSpPr>
          <p:nvPr>
            <p:ph type="body" idx="1"/>
          </p:nvPr>
        </p:nvSpPr>
        <p:spPr>
          <a:xfrm>
            <a:off x="1218883" y="1706880"/>
            <a:ext cx="5078677" cy="4465320"/>
          </a:xfrm>
          <a:prstGeom prst="rect">
            <a:avLst/>
          </a:prstGeom>
          <a:noFill/>
          <a:ln>
            <a:noFill/>
          </a:ln>
        </p:spPr>
        <p:txBody>
          <a:bodyPr spcFirstLastPara="1" wrap="square" lIns="121875" tIns="60925" rIns="121875" bIns="60925" anchor="t" anchorCtr="0"/>
          <a:lstStyle>
            <a:lvl1pPr marL="457200" lvl="0" indent="-406400" algn="l">
              <a:lnSpc>
                <a:spcPct val="9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42" name="Google Shape;42;p4"/>
          <p:cNvSpPr txBox="1">
            <a:spLocks noGrp="1"/>
          </p:cNvSpPr>
          <p:nvPr>
            <p:ph type="body" idx="2"/>
          </p:nvPr>
        </p:nvSpPr>
        <p:spPr>
          <a:xfrm>
            <a:off x="6500707" y="1706880"/>
            <a:ext cx="5078677" cy="4465320"/>
          </a:xfrm>
          <a:prstGeom prst="rect">
            <a:avLst/>
          </a:prstGeom>
          <a:noFill/>
          <a:ln>
            <a:noFill/>
          </a:ln>
        </p:spPr>
        <p:txBody>
          <a:bodyPr spcFirstLastPara="1" wrap="square" lIns="121875" tIns="60925" rIns="121875" bIns="60925" anchor="t" anchorCtr="0"/>
          <a:lstStyle>
            <a:lvl1pPr marL="457200" lvl="0" indent="-406400" algn="l">
              <a:lnSpc>
                <a:spcPct val="9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43" name="Google Shape;43;p4"/>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46"/>
        <p:cNvGrpSpPr/>
        <p:nvPr/>
      </p:nvGrpSpPr>
      <p:grpSpPr>
        <a:xfrm>
          <a:off x="0" y="0"/>
          <a:ext cx="0" cy="0"/>
          <a:chOff x="0" y="0"/>
          <a:chExt cx="0" cy="0"/>
        </a:xfrm>
      </p:grpSpPr>
      <p:grpSp>
        <p:nvGrpSpPr>
          <p:cNvPr id="47" name="Google Shape;47;p5"/>
          <p:cNvGrpSpPr/>
          <p:nvPr/>
        </p:nvGrpSpPr>
        <p:grpSpPr>
          <a:xfrm>
            <a:off x="7516443" y="4145281"/>
            <a:ext cx="4686117" cy="2731406"/>
            <a:chOff x="5638800" y="3108960"/>
            <a:chExt cx="3515503" cy="2048555"/>
          </a:xfrm>
        </p:grpSpPr>
        <p:cxnSp>
          <p:nvCxnSpPr>
            <p:cNvPr id="48" name="Google Shape;48;p5"/>
            <p:cNvCxnSpPr/>
            <p:nvPr/>
          </p:nvCxnSpPr>
          <p:spPr>
            <a:xfrm rot="10800000" flipH="1">
              <a:off x="5638800" y="3108960"/>
              <a:ext cx="3515503" cy="2037116"/>
            </a:xfrm>
            <a:prstGeom prst="straightConnector1">
              <a:avLst/>
            </a:prstGeom>
            <a:noFill/>
            <a:ln w="38100" cap="flat" cmpd="sng">
              <a:solidFill>
                <a:srgbClr val="007272"/>
              </a:solidFill>
              <a:prstDash val="solid"/>
              <a:miter lim="800000"/>
              <a:headEnd type="none" w="sm" len="sm"/>
              <a:tailEnd type="none" w="sm" len="sm"/>
            </a:ln>
          </p:spPr>
        </p:cxnSp>
        <p:cxnSp>
          <p:nvCxnSpPr>
            <p:cNvPr id="49" name="Google Shape;49;p5"/>
            <p:cNvCxnSpPr/>
            <p:nvPr/>
          </p:nvCxnSpPr>
          <p:spPr>
            <a:xfrm rot="10800000" flipH="1">
              <a:off x="6004643" y="3333750"/>
              <a:ext cx="3149660" cy="1823765"/>
            </a:xfrm>
            <a:prstGeom prst="straightConnector1">
              <a:avLst/>
            </a:prstGeom>
            <a:noFill/>
            <a:ln w="28575" cap="flat" cmpd="sng">
              <a:solidFill>
                <a:srgbClr val="007272"/>
              </a:solidFill>
              <a:prstDash val="solid"/>
              <a:miter lim="800000"/>
              <a:headEnd type="none" w="sm" len="sm"/>
              <a:tailEnd type="none" w="sm" len="sm"/>
            </a:ln>
          </p:spPr>
        </p:cxnSp>
        <p:cxnSp>
          <p:nvCxnSpPr>
            <p:cNvPr id="50" name="Google Shape;50;p5"/>
            <p:cNvCxnSpPr/>
            <p:nvPr/>
          </p:nvCxnSpPr>
          <p:spPr>
            <a:xfrm rot="10800000" flipH="1">
              <a:off x="6388342" y="3549891"/>
              <a:ext cx="2765961" cy="1600149"/>
            </a:xfrm>
            <a:prstGeom prst="straightConnector1">
              <a:avLst/>
            </a:prstGeom>
            <a:noFill/>
            <a:ln w="25400" cap="flat" cmpd="sng">
              <a:solidFill>
                <a:srgbClr val="004C4C"/>
              </a:solidFill>
              <a:prstDash val="solid"/>
              <a:miter lim="800000"/>
              <a:headEnd type="none" w="sm" len="sm"/>
              <a:tailEnd type="none" w="sm" len="sm"/>
            </a:ln>
          </p:spPr>
        </p:cxnSp>
      </p:grpSp>
      <p:sp>
        <p:nvSpPr>
          <p:cNvPr id="51" name="Google Shape;51;p5"/>
          <p:cNvSpPr txBox="1">
            <a:spLocks noGrp="1"/>
          </p:cNvSpPr>
          <p:nvPr>
            <p:ph type="title"/>
          </p:nvPr>
        </p:nvSpPr>
        <p:spPr>
          <a:xfrm>
            <a:off x="1625177" y="2209801"/>
            <a:ext cx="8938472" cy="2764335"/>
          </a:xfrm>
          <a:prstGeom prst="rect">
            <a:avLst/>
          </a:prstGeom>
          <a:noFill/>
          <a:ln>
            <a:noFill/>
          </a:ln>
        </p:spPr>
        <p:txBody>
          <a:bodyPr spcFirstLastPara="1" wrap="square" lIns="121875" tIns="60925" rIns="121875" bIns="60925" anchor="b" anchorCtr="0"/>
          <a:lstStyle>
            <a:lvl1pPr lvl="0" algn="l">
              <a:lnSpc>
                <a:spcPct val="90000"/>
              </a:lnSpc>
              <a:spcBef>
                <a:spcPts val="0"/>
              </a:spcBef>
              <a:spcAft>
                <a:spcPts val="0"/>
              </a:spcAft>
              <a:buClr>
                <a:schemeClr val="lt1"/>
              </a:buClr>
              <a:buSzPts val="5400"/>
              <a:buFont typeface="Calibri"/>
              <a:buNone/>
              <a:defRPr sz="54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
          <p:cNvSpPr txBox="1">
            <a:spLocks noGrp="1"/>
          </p:cNvSpPr>
          <p:nvPr>
            <p:ph type="body" idx="1"/>
          </p:nvPr>
        </p:nvSpPr>
        <p:spPr>
          <a:xfrm>
            <a:off x="1625176" y="4951266"/>
            <a:ext cx="7069519" cy="1220933"/>
          </a:xfrm>
          <a:prstGeom prst="rect">
            <a:avLst/>
          </a:prstGeom>
          <a:noFill/>
          <a:ln>
            <a:noFill/>
          </a:ln>
        </p:spPr>
        <p:txBody>
          <a:bodyPr spcFirstLastPara="1" wrap="square" lIns="121875" tIns="60925" rIns="121875" bIns="60925" anchor="t" anchorCtr="0"/>
          <a:lstStyle>
            <a:lvl1pPr marL="457200" lvl="0" indent="-228600" algn="l">
              <a:lnSpc>
                <a:spcPct val="90000"/>
              </a:lnSpc>
              <a:spcBef>
                <a:spcPts val="0"/>
              </a:spcBef>
              <a:spcAft>
                <a:spcPts val="0"/>
              </a:spcAft>
              <a:buSzPts val="2800"/>
              <a:buNone/>
              <a:defRPr sz="2800" cap="none">
                <a:solidFill>
                  <a:schemeClr val="accent1"/>
                </a:solidFill>
              </a:defRPr>
            </a:lvl1pPr>
            <a:lvl2pPr marL="914400" lvl="1" indent="-228600" algn="l">
              <a:lnSpc>
                <a:spcPct val="90000"/>
              </a:lnSpc>
              <a:spcBef>
                <a:spcPts val="800"/>
              </a:spcBef>
              <a:spcAft>
                <a:spcPts val="0"/>
              </a:spcAft>
              <a:buSzPts val="1920"/>
              <a:buNone/>
              <a:defRPr sz="2400">
                <a:solidFill>
                  <a:schemeClr val="lt1"/>
                </a:solidFill>
              </a:defRPr>
            </a:lvl2pPr>
            <a:lvl3pPr marL="1371600" lvl="2" indent="-228600" algn="l">
              <a:lnSpc>
                <a:spcPct val="90000"/>
              </a:lnSpc>
              <a:spcBef>
                <a:spcPts val="800"/>
              </a:spcBef>
              <a:spcAft>
                <a:spcPts val="0"/>
              </a:spcAft>
              <a:buSzPts val="1680"/>
              <a:buNone/>
              <a:defRPr sz="2100">
                <a:solidFill>
                  <a:schemeClr val="lt1"/>
                </a:solidFill>
              </a:defRPr>
            </a:lvl3pPr>
            <a:lvl4pPr marL="1828800" lvl="3" indent="-228600" algn="l">
              <a:lnSpc>
                <a:spcPct val="90000"/>
              </a:lnSpc>
              <a:spcBef>
                <a:spcPts val="800"/>
              </a:spcBef>
              <a:spcAft>
                <a:spcPts val="0"/>
              </a:spcAft>
              <a:buSzPts val="1520"/>
              <a:buNone/>
              <a:defRPr sz="1900">
                <a:solidFill>
                  <a:schemeClr val="lt1"/>
                </a:solidFill>
              </a:defRPr>
            </a:lvl4pPr>
            <a:lvl5pPr marL="2286000" lvl="4" indent="-228600" algn="l">
              <a:lnSpc>
                <a:spcPct val="90000"/>
              </a:lnSpc>
              <a:spcBef>
                <a:spcPts val="800"/>
              </a:spcBef>
              <a:spcAft>
                <a:spcPts val="0"/>
              </a:spcAft>
              <a:buSzPts val="1520"/>
              <a:buNone/>
              <a:defRPr sz="1900">
                <a:solidFill>
                  <a:schemeClr val="lt1"/>
                </a:solidFill>
              </a:defRPr>
            </a:lvl5pPr>
            <a:lvl6pPr marL="2743200" lvl="5" indent="-228600" algn="l">
              <a:lnSpc>
                <a:spcPct val="90000"/>
              </a:lnSpc>
              <a:spcBef>
                <a:spcPts val="800"/>
              </a:spcBef>
              <a:spcAft>
                <a:spcPts val="0"/>
              </a:spcAft>
              <a:buSzPts val="1520"/>
              <a:buNone/>
              <a:defRPr sz="1900">
                <a:solidFill>
                  <a:schemeClr val="lt1"/>
                </a:solidFill>
              </a:defRPr>
            </a:lvl6pPr>
            <a:lvl7pPr marL="3200400" lvl="6" indent="-228600" algn="l">
              <a:lnSpc>
                <a:spcPct val="90000"/>
              </a:lnSpc>
              <a:spcBef>
                <a:spcPts val="800"/>
              </a:spcBef>
              <a:spcAft>
                <a:spcPts val="0"/>
              </a:spcAft>
              <a:buSzPts val="1520"/>
              <a:buNone/>
              <a:defRPr sz="1900">
                <a:solidFill>
                  <a:schemeClr val="lt1"/>
                </a:solidFill>
              </a:defRPr>
            </a:lvl7pPr>
            <a:lvl8pPr marL="3657600" lvl="7" indent="-228600" algn="l">
              <a:lnSpc>
                <a:spcPct val="90000"/>
              </a:lnSpc>
              <a:spcBef>
                <a:spcPts val="800"/>
              </a:spcBef>
              <a:spcAft>
                <a:spcPts val="0"/>
              </a:spcAft>
              <a:buSzPts val="1520"/>
              <a:buNone/>
              <a:defRPr sz="1900">
                <a:solidFill>
                  <a:schemeClr val="lt1"/>
                </a:solidFill>
              </a:defRPr>
            </a:lvl8pPr>
            <a:lvl9pPr marL="4114800" lvl="8" indent="-228600" algn="l">
              <a:lnSpc>
                <a:spcPct val="90000"/>
              </a:lnSpc>
              <a:spcBef>
                <a:spcPts val="800"/>
              </a:spcBef>
              <a:spcAft>
                <a:spcPts val="0"/>
              </a:spcAft>
              <a:buSzPts val="1520"/>
              <a:buNone/>
              <a:defRPr sz="1900">
                <a:solidFill>
                  <a:schemeClr val="lt1"/>
                </a:solidFill>
              </a:defRPr>
            </a:lvl9pPr>
          </a:lstStyle>
          <a:p>
            <a:endParaRPr/>
          </a:p>
        </p:txBody>
      </p:sp>
      <p:sp>
        <p:nvSpPr>
          <p:cNvPr id="53" name="Google Shape;53;p5"/>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lstStyle>
            <a:lvl1pPr lvl="0" algn="l">
              <a:lnSpc>
                <a:spcPct val="90000"/>
              </a:lnSpc>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1218883" y="1701800"/>
            <a:ext cx="5082740" cy="914400"/>
          </a:xfrm>
          <a:prstGeom prst="rect">
            <a:avLst/>
          </a:prstGeom>
          <a:noFill/>
          <a:ln>
            <a:noFill/>
          </a:ln>
        </p:spPr>
        <p:txBody>
          <a:bodyPr spcFirstLastPara="1" wrap="square" lIns="121875" tIns="60925" rIns="121875" bIns="60925" anchor="b" anchorCtr="0"/>
          <a:lstStyle>
            <a:lvl1pPr marL="457200" lvl="0" indent="-228600" algn="l">
              <a:lnSpc>
                <a:spcPct val="90000"/>
              </a:lnSpc>
              <a:spcBef>
                <a:spcPts val="0"/>
              </a:spcBef>
              <a:spcAft>
                <a:spcPts val="0"/>
              </a:spcAft>
              <a:buSzPts val="2800"/>
              <a:buNone/>
              <a:defRPr sz="2800" b="0" cap="none">
                <a:solidFill>
                  <a:schemeClr val="accent1"/>
                </a:solidFill>
              </a:defRPr>
            </a:lvl1pPr>
            <a:lvl2pPr marL="914400" lvl="1" indent="-228600" algn="l">
              <a:lnSpc>
                <a:spcPct val="90000"/>
              </a:lnSpc>
              <a:spcBef>
                <a:spcPts val="800"/>
              </a:spcBef>
              <a:spcAft>
                <a:spcPts val="0"/>
              </a:spcAft>
              <a:buSzPts val="2160"/>
              <a:buNone/>
              <a:defRPr sz="2700" b="1"/>
            </a:lvl2pPr>
            <a:lvl3pPr marL="1371600" lvl="2" indent="-228600" algn="l">
              <a:lnSpc>
                <a:spcPct val="90000"/>
              </a:lnSpc>
              <a:spcBef>
                <a:spcPts val="800"/>
              </a:spcBef>
              <a:spcAft>
                <a:spcPts val="0"/>
              </a:spcAft>
              <a:buSzPts val="1920"/>
              <a:buNone/>
              <a:defRPr sz="2400" b="1"/>
            </a:lvl3pPr>
            <a:lvl4pPr marL="1828800" lvl="3" indent="-228600" algn="l">
              <a:lnSpc>
                <a:spcPct val="90000"/>
              </a:lnSpc>
              <a:spcBef>
                <a:spcPts val="800"/>
              </a:spcBef>
              <a:spcAft>
                <a:spcPts val="0"/>
              </a:spcAft>
              <a:buSzPts val="1680"/>
              <a:buNone/>
              <a:defRPr sz="2100" b="1"/>
            </a:lvl4pPr>
            <a:lvl5pPr marL="2286000" lvl="4" indent="-228600" algn="l">
              <a:lnSpc>
                <a:spcPct val="90000"/>
              </a:lnSpc>
              <a:spcBef>
                <a:spcPts val="800"/>
              </a:spcBef>
              <a:spcAft>
                <a:spcPts val="0"/>
              </a:spcAft>
              <a:buSzPts val="1680"/>
              <a:buNone/>
              <a:defRPr sz="2100" b="1"/>
            </a:lvl5pPr>
            <a:lvl6pPr marL="2743200" lvl="5" indent="-228600" algn="l">
              <a:lnSpc>
                <a:spcPct val="90000"/>
              </a:lnSpc>
              <a:spcBef>
                <a:spcPts val="800"/>
              </a:spcBef>
              <a:spcAft>
                <a:spcPts val="0"/>
              </a:spcAft>
              <a:buSzPts val="1680"/>
              <a:buNone/>
              <a:defRPr sz="2100" b="1"/>
            </a:lvl6pPr>
            <a:lvl7pPr marL="3200400" lvl="6" indent="-228600" algn="l">
              <a:lnSpc>
                <a:spcPct val="90000"/>
              </a:lnSpc>
              <a:spcBef>
                <a:spcPts val="800"/>
              </a:spcBef>
              <a:spcAft>
                <a:spcPts val="0"/>
              </a:spcAft>
              <a:buSzPts val="1680"/>
              <a:buNone/>
              <a:defRPr sz="2100" b="1"/>
            </a:lvl7pPr>
            <a:lvl8pPr marL="3657600" lvl="7" indent="-228600" algn="l">
              <a:lnSpc>
                <a:spcPct val="90000"/>
              </a:lnSpc>
              <a:spcBef>
                <a:spcPts val="800"/>
              </a:spcBef>
              <a:spcAft>
                <a:spcPts val="0"/>
              </a:spcAft>
              <a:buSzPts val="1680"/>
              <a:buNone/>
              <a:defRPr sz="2100" b="1"/>
            </a:lvl8pPr>
            <a:lvl9pPr marL="4114800" lvl="8" indent="-228600" algn="l">
              <a:lnSpc>
                <a:spcPct val="90000"/>
              </a:lnSpc>
              <a:spcBef>
                <a:spcPts val="800"/>
              </a:spcBef>
              <a:spcAft>
                <a:spcPts val="0"/>
              </a:spcAft>
              <a:buSzPts val="1680"/>
              <a:buNone/>
              <a:defRPr sz="2100" b="1"/>
            </a:lvl9pPr>
          </a:lstStyle>
          <a:p>
            <a:endParaRPr/>
          </a:p>
        </p:txBody>
      </p:sp>
      <p:sp>
        <p:nvSpPr>
          <p:cNvPr id="59" name="Google Shape;59;p6"/>
          <p:cNvSpPr txBox="1">
            <a:spLocks noGrp="1"/>
          </p:cNvSpPr>
          <p:nvPr>
            <p:ph type="body" idx="2"/>
          </p:nvPr>
        </p:nvSpPr>
        <p:spPr>
          <a:xfrm>
            <a:off x="1218883" y="2717800"/>
            <a:ext cx="5078677" cy="3454400"/>
          </a:xfrm>
          <a:prstGeom prst="rect">
            <a:avLst/>
          </a:prstGeom>
          <a:noFill/>
          <a:ln>
            <a:noFill/>
          </a:ln>
        </p:spPr>
        <p:txBody>
          <a:bodyPr spcFirstLastPara="1" wrap="square" lIns="121875" tIns="60925" rIns="121875" bIns="60925" anchor="t" anchorCtr="0"/>
          <a:lstStyle>
            <a:lvl1pPr marL="457200" lvl="0" indent="-406400" algn="l">
              <a:lnSpc>
                <a:spcPct val="9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60" name="Google Shape;60;p6"/>
          <p:cNvSpPr txBox="1">
            <a:spLocks noGrp="1"/>
          </p:cNvSpPr>
          <p:nvPr>
            <p:ph type="body" idx="3"/>
          </p:nvPr>
        </p:nvSpPr>
        <p:spPr>
          <a:xfrm>
            <a:off x="6496644" y="1701800"/>
            <a:ext cx="5082740" cy="914400"/>
          </a:xfrm>
          <a:prstGeom prst="rect">
            <a:avLst/>
          </a:prstGeom>
          <a:noFill/>
          <a:ln>
            <a:noFill/>
          </a:ln>
        </p:spPr>
        <p:txBody>
          <a:bodyPr spcFirstLastPara="1" wrap="square" lIns="121875" tIns="60925" rIns="121875" bIns="60925" anchor="b" anchorCtr="0"/>
          <a:lstStyle>
            <a:lvl1pPr marL="457200" lvl="0" indent="-228600" algn="l">
              <a:lnSpc>
                <a:spcPct val="90000"/>
              </a:lnSpc>
              <a:spcBef>
                <a:spcPts val="0"/>
              </a:spcBef>
              <a:spcAft>
                <a:spcPts val="0"/>
              </a:spcAft>
              <a:buSzPts val="2800"/>
              <a:buNone/>
              <a:defRPr sz="2800" b="0" cap="none">
                <a:solidFill>
                  <a:schemeClr val="accent1"/>
                </a:solidFill>
              </a:defRPr>
            </a:lvl1pPr>
            <a:lvl2pPr marL="914400" lvl="1" indent="-228600" algn="l">
              <a:lnSpc>
                <a:spcPct val="90000"/>
              </a:lnSpc>
              <a:spcBef>
                <a:spcPts val="800"/>
              </a:spcBef>
              <a:spcAft>
                <a:spcPts val="0"/>
              </a:spcAft>
              <a:buSzPts val="2160"/>
              <a:buNone/>
              <a:defRPr sz="2700" b="1"/>
            </a:lvl2pPr>
            <a:lvl3pPr marL="1371600" lvl="2" indent="-228600" algn="l">
              <a:lnSpc>
                <a:spcPct val="90000"/>
              </a:lnSpc>
              <a:spcBef>
                <a:spcPts val="800"/>
              </a:spcBef>
              <a:spcAft>
                <a:spcPts val="0"/>
              </a:spcAft>
              <a:buSzPts val="1920"/>
              <a:buNone/>
              <a:defRPr sz="2400" b="1"/>
            </a:lvl3pPr>
            <a:lvl4pPr marL="1828800" lvl="3" indent="-228600" algn="l">
              <a:lnSpc>
                <a:spcPct val="90000"/>
              </a:lnSpc>
              <a:spcBef>
                <a:spcPts val="800"/>
              </a:spcBef>
              <a:spcAft>
                <a:spcPts val="0"/>
              </a:spcAft>
              <a:buSzPts val="1680"/>
              <a:buNone/>
              <a:defRPr sz="2100" b="1"/>
            </a:lvl4pPr>
            <a:lvl5pPr marL="2286000" lvl="4" indent="-228600" algn="l">
              <a:lnSpc>
                <a:spcPct val="90000"/>
              </a:lnSpc>
              <a:spcBef>
                <a:spcPts val="800"/>
              </a:spcBef>
              <a:spcAft>
                <a:spcPts val="0"/>
              </a:spcAft>
              <a:buSzPts val="1680"/>
              <a:buNone/>
              <a:defRPr sz="2100" b="1"/>
            </a:lvl5pPr>
            <a:lvl6pPr marL="2743200" lvl="5" indent="-228600" algn="l">
              <a:lnSpc>
                <a:spcPct val="90000"/>
              </a:lnSpc>
              <a:spcBef>
                <a:spcPts val="800"/>
              </a:spcBef>
              <a:spcAft>
                <a:spcPts val="0"/>
              </a:spcAft>
              <a:buSzPts val="1680"/>
              <a:buNone/>
              <a:defRPr sz="2100" b="1"/>
            </a:lvl6pPr>
            <a:lvl7pPr marL="3200400" lvl="6" indent="-228600" algn="l">
              <a:lnSpc>
                <a:spcPct val="90000"/>
              </a:lnSpc>
              <a:spcBef>
                <a:spcPts val="800"/>
              </a:spcBef>
              <a:spcAft>
                <a:spcPts val="0"/>
              </a:spcAft>
              <a:buSzPts val="1680"/>
              <a:buNone/>
              <a:defRPr sz="2100" b="1"/>
            </a:lvl7pPr>
            <a:lvl8pPr marL="3657600" lvl="7" indent="-228600" algn="l">
              <a:lnSpc>
                <a:spcPct val="90000"/>
              </a:lnSpc>
              <a:spcBef>
                <a:spcPts val="800"/>
              </a:spcBef>
              <a:spcAft>
                <a:spcPts val="0"/>
              </a:spcAft>
              <a:buSzPts val="1680"/>
              <a:buNone/>
              <a:defRPr sz="2100" b="1"/>
            </a:lvl8pPr>
            <a:lvl9pPr marL="4114800" lvl="8" indent="-228600" algn="l">
              <a:lnSpc>
                <a:spcPct val="90000"/>
              </a:lnSpc>
              <a:spcBef>
                <a:spcPts val="800"/>
              </a:spcBef>
              <a:spcAft>
                <a:spcPts val="0"/>
              </a:spcAft>
              <a:buSzPts val="1680"/>
              <a:buNone/>
              <a:defRPr sz="2100" b="1"/>
            </a:lvl9pPr>
          </a:lstStyle>
          <a:p>
            <a:endParaRPr/>
          </a:p>
        </p:txBody>
      </p:sp>
      <p:sp>
        <p:nvSpPr>
          <p:cNvPr id="61" name="Google Shape;61;p6"/>
          <p:cNvSpPr txBox="1">
            <a:spLocks noGrp="1"/>
          </p:cNvSpPr>
          <p:nvPr>
            <p:ph type="body" idx="4"/>
          </p:nvPr>
        </p:nvSpPr>
        <p:spPr>
          <a:xfrm>
            <a:off x="6500707" y="2717800"/>
            <a:ext cx="5078677" cy="3454400"/>
          </a:xfrm>
          <a:prstGeom prst="rect">
            <a:avLst/>
          </a:prstGeom>
          <a:noFill/>
          <a:ln>
            <a:noFill/>
          </a:ln>
        </p:spPr>
        <p:txBody>
          <a:bodyPr spcFirstLastPara="1" wrap="square" lIns="121875" tIns="60925" rIns="121875" bIns="60925" anchor="t" anchorCtr="0"/>
          <a:lstStyle>
            <a:lvl1pPr marL="457200" lvl="0" indent="-406400" algn="l">
              <a:lnSpc>
                <a:spcPct val="9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62" name="Google Shape;62;p6"/>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7"/>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esim Yazılı İçerik" type="objTx">
  <p:cSld name="OBJECT_WITH_CAPTION_TEXT">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1218882" y="1701800"/>
            <a:ext cx="4062942" cy="2438400"/>
          </a:xfrm>
          <a:prstGeom prst="rect">
            <a:avLst/>
          </a:prstGeom>
          <a:noFill/>
          <a:ln>
            <a:noFill/>
          </a:ln>
        </p:spPr>
        <p:txBody>
          <a:bodyPr spcFirstLastPara="1" wrap="square" lIns="121875" tIns="60925" rIns="121875" bIns="60925" anchor="b" anchorCtr="0"/>
          <a:lstStyle>
            <a:lvl1pPr lvl="0" algn="l">
              <a:lnSpc>
                <a:spcPct val="90000"/>
              </a:lnSpc>
              <a:spcBef>
                <a:spcPts val="0"/>
              </a:spcBef>
              <a:spcAft>
                <a:spcPts val="0"/>
              </a:spcAft>
              <a:buClr>
                <a:schemeClr val="accent1"/>
              </a:buClr>
              <a:buSzPts val="2800"/>
              <a:buFont typeface="Calibri"/>
              <a:buNone/>
              <a:defRPr sz="2800" b="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9"/>
          <p:cNvSpPr txBox="1">
            <a:spLocks noGrp="1"/>
          </p:cNvSpPr>
          <p:nvPr>
            <p:ph type="body" idx="1"/>
          </p:nvPr>
        </p:nvSpPr>
        <p:spPr>
          <a:xfrm>
            <a:off x="1218882" y="4241800"/>
            <a:ext cx="4062942" cy="1930400"/>
          </a:xfrm>
          <a:prstGeom prst="rect">
            <a:avLst/>
          </a:prstGeom>
          <a:noFill/>
          <a:ln>
            <a:noFill/>
          </a:ln>
        </p:spPr>
        <p:txBody>
          <a:bodyPr spcFirstLastPara="1" wrap="square" lIns="121875" tIns="60925" rIns="121875" bIns="60925" anchor="t" anchorCtr="0"/>
          <a:lstStyle>
            <a:lvl1pPr marL="457200" lvl="0" indent="-228600" algn="l">
              <a:lnSpc>
                <a:spcPct val="90000"/>
              </a:lnSpc>
              <a:spcBef>
                <a:spcPts val="1600"/>
              </a:spcBef>
              <a:spcAft>
                <a:spcPts val="0"/>
              </a:spcAft>
              <a:buSzPts val="2000"/>
              <a:buNone/>
              <a:defRPr sz="2000"/>
            </a:lvl1pPr>
            <a:lvl2pPr marL="914400" lvl="1" indent="-228600" algn="l">
              <a:lnSpc>
                <a:spcPct val="90000"/>
              </a:lnSpc>
              <a:spcBef>
                <a:spcPts val="800"/>
              </a:spcBef>
              <a:spcAft>
                <a:spcPts val="0"/>
              </a:spcAft>
              <a:buSzPts val="1280"/>
              <a:buNone/>
              <a:defRPr sz="1600"/>
            </a:lvl2pPr>
            <a:lvl3pPr marL="1371600" lvl="2" indent="-228600" algn="l">
              <a:lnSpc>
                <a:spcPct val="90000"/>
              </a:lnSpc>
              <a:spcBef>
                <a:spcPts val="800"/>
              </a:spcBef>
              <a:spcAft>
                <a:spcPts val="0"/>
              </a:spcAft>
              <a:buSzPts val="1040"/>
              <a:buNone/>
              <a:defRPr sz="1300"/>
            </a:lvl3pPr>
            <a:lvl4pPr marL="1828800" lvl="3" indent="-228600" algn="l">
              <a:lnSpc>
                <a:spcPct val="90000"/>
              </a:lnSpc>
              <a:spcBef>
                <a:spcPts val="800"/>
              </a:spcBef>
              <a:spcAft>
                <a:spcPts val="0"/>
              </a:spcAft>
              <a:buSzPts val="960"/>
              <a:buNone/>
              <a:defRPr sz="1200"/>
            </a:lvl4pPr>
            <a:lvl5pPr marL="2286000" lvl="4" indent="-228600" algn="l">
              <a:lnSpc>
                <a:spcPct val="90000"/>
              </a:lnSpc>
              <a:spcBef>
                <a:spcPts val="800"/>
              </a:spcBef>
              <a:spcAft>
                <a:spcPts val="0"/>
              </a:spcAft>
              <a:buSzPts val="960"/>
              <a:buNone/>
              <a:defRPr sz="1200"/>
            </a:lvl5pPr>
            <a:lvl6pPr marL="2743200" lvl="5" indent="-228600" algn="l">
              <a:lnSpc>
                <a:spcPct val="90000"/>
              </a:lnSpc>
              <a:spcBef>
                <a:spcPts val="800"/>
              </a:spcBef>
              <a:spcAft>
                <a:spcPts val="0"/>
              </a:spcAft>
              <a:buSzPts val="960"/>
              <a:buNone/>
              <a:defRPr sz="1200"/>
            </a:lvl6pPr>
            <a:lvl7pPr marL="3200400" lvl="6" indent="-228600" algn="l">
              <a:lnSpc>
                <a:spcPct val="90000"/>
              </a:lnSpc>
              <a:spcBef>
                <a:spcPts val="800"/>
              </a:spcBef>
              <a:spcAft>
                <a:spcPts val="0"/>
              </a:spcAft>
              <a:buSzPts val="960"/>
              <a:buNone/>
              <a:defRPr sz="1200"/>
            </a:lvl7pPr>
            <a:lvl8pPr marL="3657600" lvl="7" indent="-228600" algn="l">
              <a:lnSpc>
                <a:spcPct val="90000"/>
              </a:lnSpc>
              <a:spcBef>
                <a:spcPts val="800"/>
              </a:spcBef>
              <a:spcAft>
                <a:spcPts val="0"/>
              </a:spcAft>
              <a:buSzPts val="960"/>
              <a:buNone/>
              <a:defRPr sz="1200"/>
            </a:lvl8pPr>
            <a:lvl9pPr marL="4114800" lvl="8" indent="-228600" algn="l">
              <a:lnSpc>
                <a:spcPct val="90000"/>
              </a:lnSpc>
              <a:spcBef>
                <a:spcPts val="800"/>
              </a:spcBef>
              <a:spcAft>
                <a:spcPts val="0"/>
              </a:spcAft>
              <a:buSzPts val="960"/>
              <a:buNone/>
              <a:defRPr sz="1200"/>
            </a:lvl9pPr>
          </a:lstStyle>
          <a:p>
            <a:endParaRPr/>
          </a:p>
        </p:txBody>
      </p:sp>
      <p:sp>
        <p:nvSpPr>
          <p:cNvPr id="77" name="Google Shape;77;p9"/>
          <p:cNvSpPr txBox="1">
            <a:spLocks noGrp="1"/>
          </p:cNvSpPr>
          <p:nvPr>
            <p:ph type="body" idx="2"/>
          </p:nvPr>
        </p:nvSpPr>
        <p:spPr>
          <a:xfrm>
            <a:off x="5484971" y="584200"/>
            <a:ext cx="6094413" cy="5588000"/>
          </a:xfrm>
          <a:prstGeom prst="rect">
            <a:avLst/>
          </a:prstGeom>
          <a:noFill/>
          <a:ln>
            <a:noFill/>
          </a:ln>
        </p:spPr>
        <p:txBody>
          <a:bodyPr spcFirstLastPara="1" wrap="square" lIns="121875" tIns="60925" rIns="121875" bIns="60925" anchor="t" anchorCtr="0"/>
          <a:lstStyle>
            <a:lvl1pPr marL="457200" lvl="0" indent="-406400" algn="l">
              <a:lnSpc>
                <a:spcPct val="90000"/>
              </a:lnSpc>
              <a:spcBef>
                <a:spcPts val="1600"/>
              </a:spcBef>
              <a:spcAft>
                <a:spcPts val="0"/>
              </a:spcAft>
              <a:buSzPts val="2800"/>
              <a:buChar char="•"/>
              <a:defRPr sz="2800"/>
            </a:lvl1pPr>
            <a:lvl2pPr marL="914400" lvl="1" indent="-350519" algn="l">
              <a:lnSpc>
                <a:spcPct val="90000"/>
              </a:lnSpc>
              <a:spcBef>
                <a:spcPts val="800"/>
              </a:spcBef>
              <a:spcAft>
                <a:spcPts val="0"/>
              </a:spcAft>
              <a:buSzPts val="1920"/>
              <a:buChar char="•"/>
              <a:defRPr sz="2400"/>
            </a:lvl2pPr>
            <a:lvl3pPr marL="1371600" lvl="2" indent="-330200" algn="l">
              <a:lnSpc>
                <a:spcPct val="90000"/>
              </a:lnSpc>
              <a:spcBef>
                <a:spcPts val="800"/>
              </a:spcBef>
              <a:spcAft>
                <a:spcPts val="0"/>
              </a:spcAft>
              <a:buSzPts val="1600"/>
              <a:buChar char="•"/>
              <a:defRPr sz="2000"/>
            </a:lvl3pPr>
            <a:lvl4pPr marL="1828800" lvl="3" indent="-330200" algn="l">
              <a:lnSpc>
                <a:spcPct val="90000"/>
              </a:lnSpc>
              <a:spcBef>
                <a:spcPts val="800"/>
              </a:spcBef>
              <a:spcAft>
                <a:spcPts val="0"/>
              </a:spcAft>
              <a:buSzPts val="1600"/>
              <a:buChar char="•"/>
              <a:defRPr sz="2000"/>
            </a:lvl4pPr>
            <a:lvl5pPr marL="2286000" lvl="4" indent="-330200" algn="l">
              <a:lnSpc>
                <a:spcPct val="90000"/>
              </a:lnSpc>
              <a:spcBef>
                <a:spcPts val="800"/>
              </a:spcBef>
              <a:spcAft>
                <a:spcPts val="0"/>
              </a:spcAft>
              <a:buSzPts val="1600"/>
              <a:buChar char="•"/>
              <a:defRPr sz="2000"/>
            </a:lvl5pPr>
            <a:lvl6pPr marL="2743200" lvl="5" indent="-330200" algn="l">
              <a:lnSpc>
                <a:spcPct val="90000"/>
              </a:lnSpc>
              <a:spcBef>
                <a:spcPts val="800"/>
              </a:spcBef>
              <a:spcAft>
                <a:spcPts val="0"/>
              </a:spcAft>
              <a:buSzPts val="1600"/>
              <a:buChar char="•"/>
              <a:defRPr sz="2000"/>
            </a:lvl6pPr>
            <a:lvl7pPr marL="3200400" lvl="6" indent="-330200" algn="l">
              <a:lnSpc>
                <a:spcPct val="90000"/>
              </a:lnSpc>
              <a:spcBef>
                <a:spcPts val="800"/>
              </a:spcBef>
              <a:spcAft>
                <a:spcPts val="0"/>
              </a:spcAft>
              <a:buSzPts val="1600"/>
              <a:buChar char="•"/>
              <a:defRPr sz="2000"/>
            </a:lvl7pPr>
            <a:lvl8pPr marL="3657600" lvl="7" indent="-330200" algn="l">
              <a:lnSpc>
                <a:spcPct val="90000"/>
              </a:lnSpc>
              <a:spcBef>
                <a:spcPts val="800"/>
              </a:spcBef>
              <a:spcAft>
                <a:spcPts val="0"/>
              </a:spcAft>
              <a:buSzPts val="1600"/>
              <a:buChar char="•"/>
              <a:defRPr sz="2000"/>
            </a:lvl8pPr>
            <a:lvl9pPr marL="4114800" lvl="8" indent="-330200" algn="l">
              <a:lnSpc>
                <a:spcPct val="90000"/>
              </a:lnSpc>
              <a:spcBef>
                <a:spcPts val="800"/>
              </a:spcBef>
              <a:spcAft>
                <a:spcPts val="0"/>
              </a:spcAft>
              <a:buSzPts val="1600"/>
              <a:buChar char="•"/>
              <a:defRPr sz="2000"/>
            </a:lvl9pPr>
          </a:lstStyle>
          <a:p>
            <a:endParaRPr/>
          </a:p>
        </p:txBody>
      </p:sp>
      <p:sp>
        <p:nvSpPr>
          <p:cNvPr id="78" name="Google Shape;78;p9"/>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9"/>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9"/>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sim Yazılı Resim" type="picTx">
  <p:cSld name="PICTURE_WITH_CAPTION_TEXT">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1218882" y="1701800"/>
            <a:ext cx="4062942" cy="2438400"/>
          </a:xfrm>
          <a:prstGeom prst="rect">
            <a:avLst/>
          </a:prstGeom>
          <a:noFill/>
          <a:ln>
            <a:noFill/>
          </a:ln>
        </p:spPr>
        <p:txBody>
          <a:bodyPr spcFirstLastPara="1" wrap="square" lIns="121875" tIns="60925" rIns="121875" bIns="60925" anchor="b" anchorCtr="0"/>
          <a:lstStyle>
            <a:lvl1pPr lvl="0" algn="l">
              <a:lnSpc>
                <a:spcPct val="90000"/>
              </a:lnSpc>
              <a:spcBef>
                <a:spcPts val="0"/>
              </a:spcBef>
              <a:spcAft>
                <a:spcPts val="0"/>
              </a:spcAft>
              <a:buClr>
                <a:schemeClr val="accent1"/>
              </a:buClr>
              <a:buSzPts val="2800"/>
              <a:buFont typeface="Calibri"/>
              <a:buNone/>
              <a:defRPr sz="2800" b="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0"/>
          <p:cNvSpPr txBox="1">
            <a:spLocks noGrp="1"/>
          </p:cNvSpPr>
          <p:nvPr>
            <p:ph type="body" idx="1"/>
          </p:nvPr>
        </p:nvSpPr>
        <p:spPr>
          <a:xfrm>
            <a:off x="1218882" y="4241800"/>
            <a:ext cx="4062942" cy="1930400"/>
          </a:xfrm>
          <a:prstGeom prst="rect">
            <a:avLst/>
          </a:prstGeom>
          <a:noFill/>
          <a:ln>
            <a:noFill/>
          </a:ln>
        </p:spPr>
        <p:txBody>
          <a:bodyPr spcFirstLastPara="1" wrap="square" lIns="121875" tIns="60925" rIns="121875" bIns="60925" anchor="t" anchorCtr="0"/>
          <a:lstStyle>
            <a:lvl1pPr marL="457200" lvl="0" indent="-228600" algn="l">
              <a:lnSpc>
                <a:spcPct val="90000"/>
              </a:lnSpc>
              <a:spcBef>
                <a:spcPts val="1600"/>
              </a:spcBef>
              <a:spcAft>
                <a:spcPts val="0"/>
              </a:spcAft>
              <a:buSzPts val="2000"/>
              <a:buNone/>
              <a:defRPr sz="2000"/>
            </a:lvl1pPr>
            <a:lvl2pPr marL="914400" lvl="1" indent="-228600" algn="l">
              <a:lnSpc>
                <a:spcPct val="90000"/>
              </a:lnSpc>
              <a:spcBef>
                <a:spcPts val="800"/>
              </a:spcBef>
              <a:spcAft>
                <a:spcPts val="0"/>
              </a:spcAft>
              <a:buSzPts val="1280"/>
              <a:buNone/>
              <a:defRPr sz="1600"/>
            </a:lvl2pPr>
            <a:lvl3pPr marL="1371600" lvl="2" indent="-228600" algn="l">
              <a:lnSpc>
                <a:spcPct val="90000"/>
              </a:lnSpc>
              <a:spcBef>
                <a:spcPts val="800"/>
              </a:spcBef>
              <a:spcAft>
                <a:spcPts val="0"/>
              </a:spcAft>
              <a:buSzPts val="1040"/>
              <a:buNone/>
              <a:defRPr sz="1300"/>
            </a:lvl3pPr>
            <a:lvl4pPr marL="1828800" lvl="3" indent="-228600" algn="l">
              <a:lnSpc>
                <a:spcPct val="90000"/>
              </a:lnSpc>
              <a:spcBef>
                <a:spcPts val="800"/>
              </a:spcBef>
              <a:spcAft>
                <a:spcPts val="0"/>
              </a:spcAft>
              <a:buSzPts val="960"/>
              <a:buNone/>
              <a:defRPr sz="1200"/>
            </a:lvl4pPr>
            <a:lvl5pPr marL="2286000" lvl="4" indent="-228600" algn="l">
              <a:lnSpc>
                <a:spcPct val="90000"/>
              </a:lnSpc>
              <a:spcBef>
                <a:spcPts val="800"/>
              </a:spcBef>
              <a:spcAft>
                <a:spcPts val="0"/>
              </a:spcAft>
              <a:buSzPts val="960"/>
              <a:buNone/>
              <a:defRPr sz="1200"/>
            </a:lvl5pPr>
            <a:lvl6pPr marL="2743200" lvl="5" indent="-228600" algn="l">
              <a:lnSpc>
                <a:spcPct val="90000"/>
              </a:lnSpc>
              <a:spcBef>
                <a:spcPts val="800"/>
              </a:spcBef>
              <a:spcAft>
                <a:spcPts val="0"/>
              </a:spcAft>
              <a:buSzPts val="960"/>
              <a:buNone/>
              <a:defRPr sz="1200"/>
            </a:lvl6pPr>
            <a:lvl7pPr marL="3200400" lvl="6" indent="-228600" algn="l">
              <a:lnSpc>
                <a:spcPct val="90000"/>
              </a:lnSpc>
              <a:spcBef>
                <a:spcPts val="800"/>
              </a:spcBef>
              <a:spcAft>
                <a:spcPts val="0"/>
              </a:spcAft>
              <a:buSzPts val="960"/>
              <a:buNone/>
              <a:defRPr sz="1200"/>
            </a:lvl7pPr>
            <a:lvl8pPr marL="3657600" lvl="7" indent="-228600" algn="l">
              <a:lnSpc>
                <a:spcPct val="90000"/>
              </a:lnSpc>
              <a:spcBef>
                <a:spcPts val="800"/>
              </a:spcBef>
              <a:spcAft>
                <a:spcPts val="0"/>
              </a:spcAft>
              <a:buSzPts val="960"/>
              <a:buNone/>
              <a:defRPr sz="1200"/>
            </a:lvl8pPr>
            <a:lvl9pPr marL="4114800" lvl="8" indent="-228600" algn="l">
              <a:lnSpc>
                <a:spcPct val="90000"/>
              </a:lnSpc>
              <a:spcBef>
                <a:spcPts val="800"/>
              </a:spcBef>
              <a:spcAft>
                <a:spcPts val="0"/>
              </a:spcAft>
              <a:buSzPts val="960"/>
              <a:buNone/>
              <a:defRPr sz="1200"/>
            </a:lvl9pPr>
          </a:lstStyle>
          <a:p>
            <a:endParaRPr/>
          </a:p>
        </p:txBody>
      </p:sp>
      <p:sp>
        <p:nvSpPr>
          <p:cNvPr id="84" name="Google Shape;84;p10" descr="Resim eklemek için boş yer tutucu. Yer tutucuya tıklayın ve eklemek istediğiniz resmi seçin."/>
          <p:cNvSpPr>
            <a:spLocks noGrp="1"/>
          </p:cNvSpPr>
          <p:nvPr>
            <p:ph type="pic" idx="2"/>
          </p:nvPr>
        </p:nvSpPr>
        <p:spPr>
          <a:xfrm>
            <a:off x="5484971" y="584200"/>
            <a:ext cx="6094413" cy="5588000"/>
          </a:xfrm>
          <a:prstGeom prst="rect">
            <a:avLst/>
          </a:prstGeom>
          <a:noFill/>
          <a:ln w="12700" cap="flat" cmpd="sng">
            <a:solidFill>
              <a:srgbClr val="3F3F3F"/>
            </a:solidFill>
            <a:prstDash val="solid"/>
            <a:miter lim="800000"/>
            <a:headEnd type="none" w="sm" len="sm"/>
            <a:tailEnd type="none" w="sm" len="sm"/>
          </a:ln>
        </p:spPr>
        <p:txBody>
          <a:bodyPr spcFirstLastPara="1" wrap="square" lIns="121875" tIns="60925" rIns="121875" bIns="60925" anchor="t" anchorCtr="0"/>
          <a:lstStyle>
            <a:lvl1pPr marR="0" lvl="0" algn="l" rtl="0">
              <a:lnSpc>
                <a:spcPct val="90000"/>
              </a:lnSpc>
              <a:spcBef>
                <a:spcPts val="1600"/>
              </a:spcBef>
              <a:spcAft>
                <a:spcPts val="0"/>
              </a:spcAft>
              <a:buClr>
                <a:schemeClr val="accent1"/>
              </a:buClr>
              <a:buSzPts val="2800"/>
              <a:buFont typeface="Arial"/>
              <a:buNone/>
              <a:defRPr sz="2800" b="0" i="0" u="none" strike="noStrike" cap="none">
                <a:solidFill>
                  <a:schemeClr val="lt1"/>
                </a:solidFill>
                <a:latin typeface="Calibri"/>
                <a:ea typeface="Calibri"/>
                <a:cs typeface="Calibri"/>
                <a:sym typeface="Calibri"/>
              </a:defRPr>
            </a:lvl1pPr>
            <a:lvl2pPr marR="0" lvl="1" algn="l" rtl="0">
              <a:lnSpc>
                <a:spcPct val="90000"/>
              </a:lnSpc>
              <a:spcBef>
                <a:spcPts val="800"/>
              </a:spcBef>
              <a:spcAft>
                <a:spcPts val="0"/>
              </a:spcAft>
              <a:buClr>
                <a:schemeClr val="accent1"/>
              </a:buClr>
              <a:buSzPts val="2960"/>
              <a:buFont typeface="Arial"/>
              <a:buNone/>
              <a:defRPr sz="3700" b="0" i="0" u="none" strike="noStrike" cap="none">
                <a:solidFill>
                  <a:schemeClr val="lt1"/>
                </a:solidFill>
                <a:latin typeface="Calibri"/>
                <a:ea typeface="Calibri"/>
                <a:cs typeface="Calibri"/>
                <a:sym typeface="Calibri"/>
              </a:defRPr>
            </a:lvl2pPr>
            <a:lvl3pPr marR="0" lvl="2" algn="l" rtl="0">
              <a:lnSpc>
                <a:spcPct val="90000"/>
              </a:lnSpc>
              <a:spcBef>
                <a:spcPts val="800"/>
              </a:spcBef>
              <a:spcAft>
                <a:spcPts val="0"/>
              </a:spcAft>
              <a:buClr>
                <a:schemeClr val="accent1"/>
              </a:buClr>
              <a:buSzPts val="2560"/>
              <a:buFont typeface="Arial"/>
              <a:buNone/>
              <a:defRPr sz="3200" b="0" i="0" u="none" strike="noStrike" cap="none">
                <a:solidFill>
                  <a:schemeClr val="lt1"/>
                </a:solidFill>
                <a:latin typeface="Calibri"/>
                <a:ea typeface="Calibri"/>
                <a:cs typeface="Calibri"/>
                <a:sym typeface="Calibri"/>
              </a:defRPr>
            </a:lvl3pPr>
            <a:lvl4pPr marR="0" lvl="3"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4pPr>
            <a:lvl5pPr marR="0" lvl="4"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5pPr>
            <a:lvl6pPr marR="0" lvl="5"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6pPr>
            <a:lvl7pPr marR="0" lvl="6"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7pPr>
            <a:lvl8pPr marR="0" lvl="7"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8pPr>
            <a:lvl9pPr marR="0" lvl="8" algn="l" rtl="0">
              <a:lnSpc>
                <a:spcPct val="90000"/>
              </a:lnSpc>
              <a:spcBef>
                <a:spcPts val="800"/>
              </a:spcBef>
              <a:spcAft>
                <a:spcPts val="0"/>
              </a:spcAft>
              <a:buClr>
                <a:schemeClr val="accent1"/>
              </a:buClr>
              <a:buSzPts val="2160"/>
              <a:buFont typeface="Arial"/>
              <a:buNone/>
              <a:defRPr sz="2700" b="0" i="0" u="none" strike="noStrike" cap="none">
                <a:solidFill>
                  <a:schemeClr val="lt1"/>
                </a:solidFill>
                <a:latin typeface="Calibri"/>
                <a:ea typeface="Calibri"/>
                <a:cs typeface="Calibri"/>
                <a:sym typeface="Calibri"/>
              </a:defRPr>
            </a:lvl9pPr>
          </a:lstStyle>
          <a:p>
            <a:endParaRPr/>
          </a:p>
        </p:txBody>
      </p:sp>
      <p:sp>
        <p:nvSpPr>
          <p:cNvPr id="85" name="Google Shape;85;p10"/>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0000"/>
            </a:gs>
            <a:gs pos="85000">
              <a:srgbClr val="0D172F"/>
            </a:gs>
            <a:gs pos="100000">
              <a:srgbClr val="122041"/>
            </a:gs>
          </a:gsLst>
          <a:lin ang="3600000" scaled="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5870" y="-3174"/>
            <a:ext cx="819993" cy="5229225"/>
            <a:chOff x="-11906" y="-2381"/>
            <a:chExt cx="615155" cy="3921919"/>
          </a:xfrm>
        </p:grpSpPr>
        <p:sp>
          <p:nvSpPr>
            <p:cNvPr id="11" name="Google Shape;11;p1"/>
            <p:cNvSpPr/>
            <p:nvPr/>
          </p:nvSpPr>
          <p:spPr>
            <a:xfrm>
              <a:off x="-9526" y="0"/>
              <a:ext cx="612775" cy="3919538"/>
            </a:xfrm>
            <a:custGeom>
              <a:avLst/>
              <a:gdLst/>
              <a:ahLst/>
              <a:cxnLst/>
              <a:rect l="l" t="t" r="r" b="b"/>
              <a:pathLst>
                <a:path w="612775" h="3919538" extrusionOk="0">
                  <a:moveTo>
                    <a:pt x="0" y="3919538"/>
                  </a:moveTo>
                  <a:lnTo>
                    <a:pt x="612775" y="2984500"/>
                  </a:lnTo>
                  <a:lnTo>
                    <a:pt x="612775" y="0"/>
                  </a:lnTo>
                </a:path>
              </a:pathLst>
            </a:custGeom>
            <a:noFill/>
            <a:ln w="38100"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2" name="Google Shape;12;p1"/>
            <p:cNvSpPr/>
            <p:nvPr/>
          </p:nvSpPr>
          <p:spPr>
            <a:xfrm>
              <a:off x="-11906" y="0"/>
              <a:ext cx="410751" cy="3421856"/>
            </a:xfrm>
            <a:custGeom>
              <a:avLst/>
              <a:gdLst/>
              <a:ahLst/>
              <a:cxnLst/>
              <a:rect l="l" t="t" r="r" b="b"/>
              <a:pathLst>
                <a:path w="410751" h="3421856" extrusionOk="0">
                  <a:moveTo>
                    <a:pt x="0" y="3421856"/>
                  </a:moveTo>
                  <a:lnTo>
                    <a:pt x="410751" y="2798680"/>
                  </a:lnTo>
                  <a:lnTo>
                    <a:pt x="409575" y="0"/>
                  </a:lnTo>
                </a:path>
              </a:pathLst>
            </a:custGeom>
            <a:noFill/>
            <a:ln w="28575" cap="flat" cmpd="sng">
              <a:solidFill>
                <a:srgbClr val="0072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3" name="Google Shape;13;p1"/>
            <p:cNvSpPr/>
            <p:nvPr/>
          </p:nvSpPr>
          <p:spPr>
            <a:xfrm>
              <a:off x="-7144" y="-2381"/>
              <a:ext cx="238919" cy="2976561"/>
            </a:xfrm>
            <a:custGeom>
              <a:avLst/>
              <a:gdLst/>
              <a:ahLst/>
              <a:cxnLst/>
              <a:rect l="l" t="t" r="r" b="b"/>
              <a:pathLst>
                <a:path w="238919" h="2976561" extrusionOk="0">
                  <a:moveTo>
                    <a:pt x="0" y="2976561"/>
                  </a:moveTo>
                  <a:lnTo>
                    <a:pt x="238919" y="2616170"/>
                  </a:lnTo>
                  <a:cubicBezTo>
                    <a:pt x="238654" y="1744113"/>
                    <a:pt x="238390" y="872057"/>
                    <a:pt x="238125" y="0"/>
                  </a:cubicBezTo>
                </a:path>
              </a:pathLst>
            </a:custGeom>
            <a:noFill/>
            <a:ln w="25400" cap="flat" cmpd="sng">
              <a:solidFill>
                <a:srgbClr val="004C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grpSp>
      <p:sp>
        <p:nvSpPr>
          <p:cNvPr id="14" name="Google Shape;14;p1"/>
          <p:cNvSpPr txBox="1">
            <a:spLocks noGrp="1"/>
          </p:cNvSpPr>
          <p:nvPr>
            <p:ph type="title"/>
          </p:nvPr>
        </p:nvSpPr>
        <p:spPr>
          <a:xfrm>
            <a:off x="1218883" y="274637"/>
            <a:ext cx="10360501" cy="1223963"/>
          </a:xfrm>
          <a:prstGeom prst="rect">
            <a:avLst/>
          </a:prstGeom>
          <a:noFill/>
          <a:ln>
            <a:noFill/>
          </a:ln>
        </p:spPr>
        <p:txBody>
          <a:bodyPr spcFirstLastPara="1" wrap="square" lIns="121875" tIns="60925" rIns="121875" bIns="60925" anchor="b" anchorCtr="0"/>
          <a:lstStyle>
            <a:lvl1pPr marR="0" lvl="0" algn="l" rtl="0">
              <a:lnSpc>
                <a:spcPct val="90000"/>
              </a:lnSpc>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
          <p:cNvSpPr txBox="1">
            <a:spLocks noGrp="1"/>
          </p:cNvSpPr>
          <p:nvPr>
            <p:ph type="body" idx="1"/>
          </p:nvPr>
        </p:nvSpPr>
        <p:spPr>
          <a:xfrm>
            <a:off x="1218883" y="1701797"/>
            <a:ext cx="10360501" cy="4462272"/>
          </a:xfrm>
          <a:prstGeom prst="rect">
            <a:avLst/>
          </a:prstGeom>
          <a:noFill/>
          <a:ln>
            <a:noFill/>
          </a:ln>
        </p:spPr>
        <p:txBody>
          <a:bodyPr spcFirstLastPara="1" wrap="square" lIns="121875" tIns="60925" rIns="121875" bIns="60925" anchor="t" anchorCtr="0"/>
          <a:lstStyle>
            <a:lvl1pPr marL="457200" marR="0" lvl="0" indent="-406400" algn="l" rtl="0">
              <a:lnSpc>
                <a:spcPct val="90000"/>
              </a:lnSpc>
              <a:spcBef>
                <a:spcPts val="1600"/>
              </a:spcBef>
              <a:spcAft>
                <a:spcPts val="0"/>
              </a:spcAft>
              <a:buClr>
                <a:schemeClr val="accen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50519" algn="l" rtl="0">
              <a:lnSpc>
                <a:spcPct val="90000"/>
              </a:lnSpc>
              <a:spcBef>
                <a:spcPts val="800"/>
              </a:spcBef>
              <a:spcAft>
                <a:spcPts val="0"/>
              </a:spcAft>
              <a:buClr>
                <a:schemeClr val="accent1"/>
              </a:buClr>
              <a:buSzPts val="1920"/>
              <a:buFont typeface="Arial"/>
              <a:buChar char="•"/>
              <a:defRPr sz="2400" b="0" i="0" u="none" strike="noStrike" cap="none">
                <a:solidFill>
                  <a:schemeClr val="lt1"/>
                </a:solidFill>
                <a:latin typeface="Calibri"/>
                <a:ea typeface="Calibri"/>
                <a:cs typeface="Calibri"/>
                <a:sym typeface="Calibri"/>
              </a:defRPr>
            </a:lvl2pPr>
            <a:lvl3pPr marL="1371600" marR="0" lvl="2"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3pPr>
            <a:lvl4pPr marL="1828800" marR="0" lvl="3"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4pPr>
            <a:lvl5pPr marL="2286000" marR="0" lvl="4"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5pPr>
            <a:lvl6pPr marL="2743200" marR="0" lvl="5"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6pPr>
            <a:lvl7pPr marL="3200400" marR="0" lvl="6"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7pPr>
            <a:lvl8pPr marL="3657600" marR="0" lvl="7"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8pPr>
            <a:lvl9pPr marL="4114800" marR="0" lvl="8" indent="-330200" algn="l" rtl="0">
              <a:lnSpc>
                <a:spcPct val="90000"/>
              </a:lnSpc>
              <a:spcBef>
                <a:spcPts val="800"/>
              </a:spcBef>
              <a:spcAft>
                <a:spcPts val="0"/>
              </a:spcAft>
              <a:buClr>
                <a:schemeClr val="accent1"/>
              </a:buClr>
              <a:buSzPts val="16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16" name="Google Shape;16;p1"/>
          <p:cNvSpPr txBox="1">
            <a:spLocks noGrp="1"/>
          </p:cNvSpPr>
          <p:nvPr>
            <p:ph type="dt" idx="10"/>
          </p:nvPr>
        </p:nvSpPr>
        <p:spPr>
          <a:xfrm>
            <a:off x="1218882" y="6356352"/>
            <a:ext cx="2234618" cy="365125"/>
          </a:xfrm>
          <a:prstGeom prst="rect">
            <a:avLst/>
          </a:prstGeom>
          <a:noFill/>
          <a:ln>
            <a:noFill/>
          </a:ln>
        </p:spPr>
        <p:txBody>
          <a:bodyPr spcFirstLastPara="1" wrap="square" lIns="121875" tIns="60925" rIns="121875" bIns="60925" anchor="ctr" anchorCtr="0"/>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9pPr>
          </a:lstStyle>
          <a:p>
            <a:endParaRPr/>
          </a:p>
        </p:txBody>
      </p:sp>
      <p:sp>
        <p:nvSpPr>
          <p:cNvPr id="17" name="Google Shape;17;p1"/>
          <p:cNvSpPr txBox="1">
            <a:spLocks noGrp="1"/>
          </p:cNvSpPr>
          <p:nvPr>
            <p:ph type="ftr" idx="11"/>
          </p:nvPr>
        </p:nvSpPr>
        <p:spPr>
          <a:xfrm>
            <a:off x="3453501" y="6356352"/>
            <a:ext cx="5281824" cy="365125"/>
          </a:xfrm>
          <a:prstGeom prst="rect">
            <a:avLst/>
          </a:prstGeom>
          <a:noFill/>
          <a:ln>
            <a:noFill/>
          </a:ln>
        </p:spPr>
        <p:txBody>
          <a:bodyPr spcFirstLastPara="1" wrap="square" lIns="121875" tIns="60925" rIns="121875" bIns="60925" anchor="ctr" anchorCtr="0"/>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lt1"/>
                </a:solidFill>
                <a:latin typeface="Calibri"/>
                <a:ea typeface="Calibri"/>
                <a:cs typeface="Calibri"/>
                <a:sym typeface="Calibri"/>
              </a:defRPr>
            </a:lvl9pPr>
          </a:lstStyle>
          <a:p>
            <a:endParaRPr/>
          </a:p>
        </p:txBody>
      </p:sp>
      <p:sp>
        <p:nvSpPr>
          <p:cNvPr id="18" name="Google Shape;18;p1"/>
          <p:cNvSpPr txBox="1">
            <a:spLocks noGrp="1"/>
          </p:cNvSpPr>
          <p:nvPr>
            <p:ph type="sldNum" idx="12"/>
          </p:nvPr>
        </p:nvSpPr>
        <p:spPr>
          <a:xfrm>
            <a:off x="10563649" y="6356352"/>
            <a:ext cx="1015735" cy="365125"/>
          </a:xfrm>
          <a:prstGeom prst="rect">
            <a:avLst/>
          </a:prstGeom>
          <a:noFill/>
          <a:ln>
            <a:noFill/>
          </a:ln>
        </p:spPr>
        <p:txBody>
          <a:bodyPr spcFirstLastPara="1" wrap="square" lIns="121875" tIns="60925" rIns="121875" bIns="60925" anchor="ctr" anchorCtr="0">
            <a:noAutofit/>
          </a:bodyPr>
          <a:lstStyle>
            <a:lvl1pPr marL="0" marR="0" lvl="0" indent="0" algn="l" rtl="0">
              <a:spcBef>
                <a:spcPts val="0"/>
              </a:spcBef>
              <a:buNone/>
              <a:defRPr sz="1200" b="0" i="0" u="none" strike="noStrike" cap="none">
                <a:solidFill>
                  <a:schemeClr val="lt1"/>
                </a:solidFill>
                <a:latin typeface="Calibri"/>
                <a:ea typeface="Calibri"/>
                <a:cs typeface="Calibri"/>
                <a:sym typeface="Calibri"/>
              </a:defRPr>
            </a:lvl1pPr>
            <a:lvl2pPr marL="0" marR="0" lvl="1" indent="0" algn="l" rtl="0">
              <a:spcBef>
                <a:spcPts val="0"/>
              </a:spcBef>
              <a:buNone/>
              <a:defRPr sz="1200" b="0" i="0" u="none" strike="noStrike" cap="none">
                <a:solidFill>
                  <a:schemeClr val="lt1"/>
                </a:solidFill>
                <a:latin typeface="Calibri"/>
                <a:ea typeface="Calibri"/>
                <a:cs typeface="Calibri"/>
                <a:sym typeface="Calibri"/>
              </a:defRPr>
            </a:lvl2pPr>
            <a:lvl3pPr marL="0" marR="0" lvl="2" indent="0" algn="l" rtl="0">
              <a:spcBef>
                <a:spcPts val="0"/>
              </a:spcBef>
              <a:buNone/>
              <a:defRPr sz="1200" b="0" i="0" u="none" strike="noStrike" cap="none">
                <a:solidFill>
                  <a:schemeClr val="lt1"/>
                </a:solidFill>
                <a:latin typeface="Calibri"/>
                <a:ea typeface="Calibri"/>
                <a:cs typeface="Calibri"/>
                <a:sym typeface="Calibri"/>
              </a:defRPr>
            </a:lvl3pPr>
            <a:lvl4pPr marL="0" marR="0" lvl="3" indent="0" algn="l" rtl="0">
              <a:spcBef>
                <a:spcPts val="0"/>
              </a:spcBef>
              <a:buNone/>
              <a:defRPr sz="1200" b="0" i="0" u="none" strike="noStrike" cap="none">
                <a:solidFill>
                  <a:schemeClr val="lt1"/>
                </a:solidFill>
                <a:latin typeface="Calibri"/>
                <a:ea typeface="Calibri"/>
                <a:cs typeface="Calibri"/>
                <a:sym typeface="Calibri"/>
              </a:defRPr>
            </a:lvl4pPr>
            <a:lvl5pPr marL="0" marR="0" lvl="4" indent="0" algn="l" rtl="0">
              <a:spcBef>
                <a:spcPts val="0"/>
              </a:spcBef>
              <a:buNone/>
              <a:defRPr sz="1200" b="0" i="0" u="none" strike="noStrike" cap="none">
                <a:solidFill>
                  <a:schemeClr val="lt1"/>
                </a:solidFill>
                <a:latin typeface="Calibri"/>
                <a:ea typeface="Calibri"/>
                <a:cs typeface="Calibri"/>
                <a:sym typeface="Calibri"/>
              </a:defRPr>
            </a:lvl5pPr>
            <a:lvl6pPr marL="0" marR="0" lvl="5" indent="0" algn="l" rtl="0">
              <a:spcBef>
                <a:spcPts val="0"/>
              </a:spcBef>
              <a:buNone/>
              <a:defRPr sz="1200" b="0" i="0" u="none" strike="noStrike" cap="none">
                <a:solidFill>
                  <a:schemeClr val="lt1"/>
                </a:solidFill>
                <a:latin typeface="Calibri"/>
                <a:ea typeface="Calibri"/>
                <a:cs typeface="Calibri"/>
                <a:sym typeface="Calibri"/>
              </a:defRPr>
            </a:lvl6pPr>
            <a:lvl7pPr marL="0" marR="0" lvl="6" indent="0" algn="l" rtl="0">
              <a:spcBef>
                <a:spcPts val="0"/>
              </a:spcBef>
              <a:buNone/>
              <a:defRPr sz="1200" b="0" i="0" u="none" strike="noStrike" cap="none">
                <a:solidFill>
                  <a:schemeClr val="lt1"/>
                </a:solidFill>
                <a:latin typeface="Calibri"/>
                <a:ea typeface="Calibri"/>
                <a:cs typeface="Calibri"/>
                <a:sym typeface="Calibri"/>
              </a:defRPr>
            </a:lvl7pPr>
            <a:lvl8pPr marL="0" marR="0" lvl="7" indent="0" algn="l" rtl="0">
              <a:spcBef>
                <a:spcPts val="0"/>
              </a:spcBef>
              <a:buNone/>
              <a:defRPr sz="1200" b="0" i="0" u="none" strike="noStrike" cap="none">
                <a:solidFill>
                  <a:schemeClr val="lt1"/>
                </a:solidFill>
                <a:latin typeface="Calibri"/>
                <a:ea typeface="Calibri"/>
                <a:cs typeface="Calibri"/>
                <a:sym typeface="Calibri"/>
              </a:defRPr>
            </a:lvl8pPr>
            <a:lvl9pPr marL="0" marR="0" lvl="8" indent="0" algn="l" rtl="0">
              <a:spcBef>
                <a:spcPts val="0"/>
              </a:spcBef>
              <a:buNone/>
              <a:defRPr sz="12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opencv.org/releases.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geitgey/face_recogni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mix.ethereum.or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ethereum/web3.p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keil.com/download/produc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st.com/en/development-tools/stm32cubemx.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a:spLocks noGrp="1"/>
          </p:cNvSpPr>
          <p:nvPr>
            <p:ph type="ctrTitle"/>
          </p:nvPr>
        </p:nvSpPr>
        <p:spPr>
          <a:xfrm>
            <a:off x="2673736" y="1151560"/>
            <a:ext cx="9077748" cy="828576"/>
          </a:xfrm>
          <a:prstGeom prst="rect">
            <a:avLst/>
          </a:prstGeom>
          <a:noFill/>
          <a:ln>
            <a:noFill/>
          </a:ln>
        </p:spPr>
        <p:txBody>
          <a:bodyPr spcFirstLastPara="1" wrap="square" lIns="121875" tIns="60925" rIns="121875" bIns="60925" anchor="b" anchorCtr="0">
            <a:noAutofit/>
          </a:bodyPr>
          <a:lstStyle/>
          <a:p>
            <a:pPr marL="0" lvl="0" indent="0" algn="ctr" rtl="0">
              <a:lnSpc>
                <a:spcPct val="90000"/>
              </a:lnSpc>
              <a:spcBef>
                <a:spcPts val="0"/>
              </a:spcBef>
              <a:spcAft>
                <a:spcPts val="0"/>
              </a:spcAft>
              <a:buClr>
                <a:schemeClr val="lt1"/>
              </a:buClr>
              <a:buSzPts val="3600"/>
              <a:buFont typeface="Calibri"/>
              <a:buNone/>
            </a:pPr>
            <a:r>
              <a:rPr lang="en-US" sz="3600"/>
              <a:t>Elektronik Mühendisliği Bölümü</a:t>
            </a:r>
            <a:endParaRPr sz="3600"/>
          </a:p>
        </p:txBody>
      </p:sp>
      <p:sp>
        <p:nvSpPr>
          <p:cNvPr id="105" name="Google Shape;105;p13"/>
          <p:cNvSpPr txBox="1">
            <a:spLocks noGrp="1"/>
          </p:cNvSpPr>
          <p:nvPr>
            <p:ph type="subTitle" idx="1"/>
          </p:nvPr>
        </p:nvSpPr>
        <p:spPr>
          <a:xfrm>
            <a:off x="2892426" y="2511595"/>
            <a:ext cx="8712968" cy="571851"/>
          </a:xfrm>
          <a:prstGeom prst="rect">
            <a:avLst/>
          </a:prstGeom>
          <a:noFill/>
          <a:ln>
            <a:noFill/>
          </a:ln>
        </p:spPr>
        <p:txBody>
          <a:bodyPr spcFirstLastPara="1" wrap="square" lIns="121875" tIns="60925" rIns="121875" bIns="60925" anchor="t" anchorCtr="0">
            <a:noAutofit/>
          </a:bodyPr>
          <a:lstStyle/>
          <a:p>
            <a:pPr marL="0" lvl="0" indent="0" algn="l" rtl="0">
              <a:lnSpc>
                <a:spcPct val="70000"/>
              </a:lnSpc>
              <a:spcBef>
                <a:spcPts val="0"/>
              </a:spcBef>
              <a:spcAft>
                <a:spcPts val="0"/>
              </a:spcAft>
              <a:buSzPts val="4059"/>
              <a:buNone/>
            </a:pPr>
            <a:r>
              <a:rPr lang="en-US" sz="4059">
                <a:latin typeface="Lora"/>
                <a:ea typeface="Lora"/>
                <a:cs typeface="Lora"/>
                <a:sym typeface="Lora"/>
              </a:rPr>
              <a:t>LİSANS BİTİRME ÇALIŞMASI 2</a:t>
            </a:r>
            <a:endParaRPr>
              <a:latin typeface="Lora"/>
              <a:ea typeface="Lora"/>
              <a:cs typeface="Lora"/>
              <a:sym typeface="Lora"/>
            </a:endParaRPr>
          </a:p>
          <a:p>
            <a:pPr marL="0" lvl="0" indent="0" algn="l" rtl="0">
              <a:lnSpc>
                <a:spcPct val="70000"/>
              </a:lnSpc>
              <a:spcBef>
                <a:spcPts val="0"/>
              </a:spcBef>
              <a:spcAft>
                <a:spcPts val="0"/>
              </a:spcAft>
              <a:buSzPts val="1960"/>
              <a:buNone/>
            </a:pPr>
            <a:endParaRPr sz="1960"/>
          </a:p>
        </p:txBody>
      </p:sp>
      <p:sp>
        <p:nvSpPr>
          <p:cNvPr id="106" name="Google Shape;106;p13"/>
          <p:cNvSpPr txBox="1"/>
          <p:nvPr/>
        </p:nvSpPr>
        <p:spPr>
          <a:xfrm>
            <a:off x="8254652" y="3094593"/>
            <a:ext cx="3024300" cy="583200"/>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200"/>
              <a:buFont typeface="Arial"/>
              <a:buNone/>
            </a:pPr>
            <a:r>
              <a:rPr lang="en-US" sz="3200" i="0" u="none" strike="noStrike" cap="none">
                <a:solidFill>
                  <a:schemeClr val="accent1"/>
                </a:solidFill>
                <a:latin typeface="Lora"/>
                <a:ea typeface="Lora"/>
                <a:cs typeface="Lora"/>
                <a:sym typeface="Lora"/>
              </a:rPr>
              <a:t>SUNUM</a:t>
            </a:r>
            <a:r>
              <a:rPr lang="en-US" sz="3200">
                <a:solidFill>
                  <a:schemeClr val="accent1"/>
                </a:solidFill>
                <a:latin typeface="Lora"/>
                <a:ea typeface="Lora"/>
                <a:cs typeface="Lora"/>
                <a:sym typeface="Lora"/>
              </a:rPr>
              <a:t>U</a:t>
            </a:r>
            <a:endParaRPr sz="3200" i="0" u="none" strike="noStrike" cap="none">
              <a:solidFill>
                <a:schemeClr val="accent1"/>
              </a:solidFill>
              <a:latin typeface="Lora"/>
              <a:ea typeface="Lora"/>
              <a:cs typeface="Lora"/>
              <a:sym typeface="Lora"/>
            </a:endParaRPr>
          </a:p>
          <a:p>
            <a:pPr marL="0" marR="0" lvl="0" indent="0" algn="l" rtl="0">
              <a:lnSpc>
                <a:spcPct val="90000"/>
              </a:lnSpc>
              <a:spcBef>
                <a:spcPts val="0"/>
              </a:spcBef>
              <a:spcAft>
                <a:spcPts val="0"/>
              </a:spcAft>
              <a:buClr>
                <a:schemeClr val="accent1"/>
              </a:buClr>
              <a:buSzPts val="3200"/>
              <a:buFont typeface="Arial"/>
              <a:buNone/>
            </a:pPr>
            <a:endParaRPr sz="3200" b="0" i="0" u="none" strike="noStrike" cap="none">
              <a:solidFill>
                <a:schemeClr val="accent1"/>
              </a:solidFill>
              <a:latin typeface="Calibri"/>
              <a:ea typeface="Calibri"/>
              <a:cs typeface="Calibri"/>
              <a:sym typeface="Calibri"/>
            </a:endParaRPr>
          </a:p>
        </p:txBody>
      </p:sp>
      <p:sp>
        <p:nvSpPr>
          <p:cNvPr id="107" name="Google Shape;107;p13"/>
          <p:cNvSpPr/>
          <p:nvPr/>
        </p:nvSpPr>
        <p:spPr>
          <a:xfrm>
            <a:off x="4003810" y="3809166"/>
            <a:ext cx="4968552" cy="249299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chemeClr val="lt1"/>
                </a:solidFill>
                <a:latin typeface="Calibri"/>
                <a:ea typeface="Calibri"/>
                <a:cs typeface="Calibri"/>
                <a:sym typeface="Calibri"/>
              </a:rPr>
              <a:t>Serhat SEFER </a:t>
            </a:r>
            <a:endParaRPr sz="3200" b="1"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en-US" sz="3200" b="1" i="0" u="none" strike="noStrike" cap="none">
                <a:solidFill>
                  <a:schemeClr val="lt1"/>
                </a:solidFill>
                <a:latin typeface="Calibri"/>
                <a:ea typeface="Calibri"/>
                <a:cs typeface="Calibri"/>
                <a:sym typeface="Calibri"/>
              </a:rPr>
              <a:t>141024040</a:t>
            </a:r>
            <a:endParaRPr/>
          </a:p>
          <a:p>
            <a:pPr marL="0" marR="0" lvl="0" indent="0" algn="ctr" rtl="0">
              <a:spcBef>
                <a:spcPts val="0"/>
              </a:spcBef>
              <a:spcAft>
                <a:spcPts val="0"/>
              </a:spcAft>
              <a:buNone/>
            </a:pPr>
            <a:endParaRPr sz="3600" b="1"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b="1" i="0" u="sng" strike="noStrike" cap="none">
                <a:solidFill>
                  <a:schemeClr val="lt1"/>
                </a:solidFill>
                <a:latin typeface="Calibri"/>
                <a:ea typeface="Calibri"/>
                <a:cs typeface="Calibri"/>
                <a:sym typeface="Calibri"/>
              </a:rPr>
              <a:t>Çalışma Yöneticisi</a:t>
            </a:r>
            <a:endParaRPr/>
          </a:p>
          <a:p>
            <a:pPr marL="0" marR="0" lvl="0" indent="0" algn="ctr" rtl="0">
              <a:spcBef>
                <a:spcPts val="0"/>
              </a:spcBef>
              <a:spcAft>
                <a:spcPts val="0"/>
              </a:spcAft>
              <a:buNone/>
            </a:pPr>
            <a:r>
              <a:rPr lang="en-US" sz="2800" b="1" i="0" u="none" strike="noStrike" cap="none">
                <a:solidFill>
                  <a:schemeClr val="lt1"/>
                </a:solidFill>
                <a:latin typeface="Calibri"/>
                <a:ea typeface="Calibri"/>
                <a:cs typeface="Calibri"/>
                <a:sym typeface="Calibri"/>
              </a:rPr>
              <a:t>Dr.Öğr.Üyesi Önder ŞUVAK</a:t>
            </a:r>
            <a:endParaRPr sz="2800" b="1" i="0" u="none" strike="noStrike" cap="none">
              <a:solidFill>
                <a:schemeClr val="lt1"/>
              </a:solidFill>
              <a:latin typeface="Calibri"/>
              <a:ea typeface="Calibri"/>
              <a:cs typeface="Calibri"/>
              <a:sym typeface="Calibri"/>
            </a:endParaRPr>
          </a:p>
        </p:txBody>
      </p:sp>
      <p:pic>
        <p:nvPicPr>
          <p:cNvPr id="108" name="Google Shape;108;p13" descr="Gebze Teknik Üniversitesi"/>
          <p:cNvPicPr preferRelativeResize="0"/>
          <p:nvPr/>
        </p:nvPicPr>
        <p:blipFill rotWithShape="1">
          <a:blip r:embed="rId3">
            <a:alphaModFix/>
          </a:blip>
          <a:srcRect/>
          <a:stretch/>
        </p:blipFill>
        <p:spPr>
          <a:xfrm>
            <a:off x="1269876" y="607762"/>
            <a:ext cx="1905000" cy="1190625"/>
          </a:xfrm>
          <a:prstGeom prst="rect">
            <a:avLst/>
          </a:prstGeom>
          <a:noFill/>
          <a:ln>
            <a:noFill/>
          </a:ln>
        </p:spPr>
      </p:pic>
      <p:sp>
        <p:nvSpPr>
          <p:cNvPr id="109" name="Google Shape;109;p13"/>
          <p:cNvSpPr txBox="1"/>
          <p:nvPr/>
        </p:nvSpPr>
        <p:spPr>
          <a:xfrm>
            <a:off x="10800090" y="-25399"/>
            <a:ext cx="142218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lt1"/>
                </a:solidFill>
                <a:latin typeface="Calibri"/>
                <a:ea typeface="Calibri"/>
                <a:cs typeface="Calibri"/>
                <a:sym typeface="Calibri"/>
              </a:rPr>
              <a:t>20</a:t>
            </a:r>
            <a:r>
              <a:rPr lang="en-US" sz="2000" b="0" i="0" u="none" strike="noStrike" cap="none">
                <a:solidFill>
                  <a:schemeClr val="lt1"/>
                </a:solidFill>
                <a:latin typeface="Calibri"/>
                <a:ea typeface="Calibri"/>
                <a:cs typeface="Calibri"/>
                <a:sym typeface="Calibri"/>
              </a:rPr>
              <a:t>/0</a:t>
            </a:r>
            <a:r>
              <a:rPr lang="en-US" sz="2000">
                <a:solidFill>
                  <a:schemeClr val="lt1"/>
                </a:solidFill>
                <a:latin typeface="Calibri"/>
                <a:ea typeface="Calibri"/>
                <a:cs typeface="Calibri"/>
                <a:sym typeface="Calibri"/>
              </a:rPr>
              <a:t>5</a:t>
            </a:r>
            <a:r>
              <a:rPr lang="en-US" sz="2000" b="0" i="0" u="none" strike="noStrike" cap="none">
                <a:solidFill>
                  <a:schemeClr val="lt1"/>
                </a:solidFill>
                <a:latin typeface="Calibri"/>
                <a:ea typeface="Calibri"/>
                <a:cs typeface="Calibri"/>
                <a:sym typeface="Calibri"/>
              </a:rPr>
              <a:t>/2019</a:t>
            </a:r>
            <a:endParaRPr sz="2000">
              <a:solidFill>
                <a:schemeClr val="lt1"/>
              </a:solidFill>
              <a:latin typeface="Calibri"/>
              <a:ea typeface="Calibri"/>
              <a:cs typeface="Calibri"/>
              <a:sym typeface="Calibri"/>
            </a:endParaRPr>
          </a:p>
        </p:txBody>
      </p:sp>
      <p:sp>
        <p:nvSpPr>
          <p:cNvPr id="110" name="Google Shape;110;p13"/>
          <p:cNvSpPr txBox="1">
            <a:spLocks noGrp="1"/>
          </p:cNvSpPr>
          <p:nvPr>
            <p:ph type="ctrTitle"/>
          </p:nvPr>
        </p:nvSpPr>
        <p:spPr>
          <a:xfrm>
            <a:off x="3281573" y="374710"/>
            <a:ext cx="9077700" cy="8286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lt1"/>
              </a:buClr>
              <a:buSzPts val="3600"/>
              <a:buFont typeface="Calibri"/>
              <a:buNone/>
            </a:pPr>
            <a:r>
              <a:rPr lang="en-US" sz="3600"/>
              <a:t>	 	GEBZE TEKNİK ÜNİVERSİTESİ</a:t>
            </a:r>
            <a:endParaRPr sz="3600"/>
          </a:p>
        </p:txBody>
      </p:sp>
      <p:sp>
        <p:nvSpPr>
          <p:cNvPr id="111" name="Google Shape;111;p13"/>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body" idx="1"/>
          </p:nvPr>
        </p:nvSpPr>
        <p:spPr>
          <a:xfrm>
            <a:off x="1015463" y="1701797"/>
            <a:ext cx="10563900" cy="4462200"/>
          </a:xfrm>
          <a:prstGeom prst="rect">
            <a:avLst/>
          </a:prstGeom>
          <a:noFill/>
          <a:ln>
            <a:noFill/>
          </a:ln>
        </p:spPr>
        <p:txBody>
          <a:bodyPr spcFirstLastPara="1" wrap="square" lIns="121875" tIns="60925" rIns="121875" bIns="60925" anchor="t" anchorCtr="0">
            <a:noAutofit/>
          </a:bodyPr>
          <a:lstStyle/>
          <a:p>
            <a:pPr marL="304746" lvl="0" indent="-304746" algn="l" rtl="0">
              <a:lnSpc>
                <a:spcPct val="90000"/>
              </a:lnSpc>
              <a:spcBef>
                <a:spcPts val="0"/>
              </a:spcBef>
              <a:spcAft>
                <a:spcPts val="0"/>
              </a:spcAft>
              <a:buSzPts val="2800"/>
              <a:buChar char="•"/>
            </a:pPr>
            <a:r>
              <a:rPr lang="en-US" u="sng" dirty="0"/>
              <a:t>1.5-) Servo Motor</a:t>
            </a:r>
            <a:r>
              <a:rPr lang="en-US" dirty="0"/>
              <a:t>: </a:t>
            </a:r>
            <a:r>
              <a:rPr lang="en-US" dirty="0" err="1"/>
              <a:t>Kullanıcının</a:t>
            </a:r>
            <a:r>
              <a:rPr lang="en-US" dirty="0"/>
              <a:t> </a:t>
            </a:r>
            <a:r>
              <a:rPr lang="en-US" dirty="0" err="1"/>
              <a:t>turnikeden</a:t>
            </a:r>
            <a:r>
              <a:rPr lang="en-US" dirty="0"/>
              <a:t> </a:t>
            </a:r>
            <a:r>
              <a:rPr lang="en-US" dirty="0" err="1"/>
              <a:t>geçişini</a:t>
            </a:r>
            <a:r>
              <a:rPr lang="en-US" dirty="0"/>
              <a:t> </a:t>
            </a:r>
            <a:r>
              <a:rPr lang="en-US" dirty="0" err="1"/>
              <a:t>sağlamak</a:t>
            </a:r>
            <a:r>
              <a:rPr lang="en-US" dirty="0"/>
              <a:t> </a:t>
            </a:r>
            <a:r>
              <a:rPr lang="en-US" dirty="0" err="1"/>
              <a:t>amacıyla</a:t>
            </a:r>
            <a:r>
              <a:rPr lang="en-US" dirty="0"/>
              <a:t> </a:t>
            </a:r>
            <a:r>
              <a:rPr lang="en-US" dirty="0" err="1"/>
              <a:t>kullanılmıştır</a:t>
            </a:r>
            <a:r>
              <a:rPr lang="en-US" dirty="0"/>
              <a:t>.</a:t>
            </a:r>
            <a:endParaRPr dirty="0"/>
          </a:p>
          <a:p>
            <a:pPr marL="304746" lvl="0" indent="-126946" algn="l" rtl="0">
              <a:lnSpc>
                <a:spcPct val="90000"/>
              </a:lnSpc>
              <a:spcBef>
                <a:spcPts val="1600"/>
              </a:spcBef>
              <a:spcAft>
                <a:spcPts val="0"/>
              </a:spcAft>
              <a:buSzPts val="2800"/>
              <a:buNone/>
            </a:pPr>
            <a:endParaRPr dirty="0"/>
          </a:p>
          <a:p>
            <a:pPr marL="304746" lvl="0" indent="-126946" algn="l" rtl="0">
              <a:lnSpc>
                <a:spcPct val="90000"/>
              </a:lnSpc>
              <a:spcBef>
                <a:spcPts val="1600"/>
              </a:spcBef>
              <a:spcAft>
                <a:spcPts val="0"/>
              </a:spcAft>
              <a:buSzPts val="2800"/>
              <a:buNone/>
            </a:pPr>
            <a:endParaRPr dirty="0"/>
          </a:p>
          <a:p>
            <a:pPr marL="304746" lvl="0" indent="-368246" algn="l" rtl="0">
              <a:spcBef>
                <a:spcPts val="0"/>
              </a:spcBef>
              <a:spcAft>
                <a:spcPts val="0"/>
              </a:spcAft>
              <a:buSzPts val="2800"/>
              <a:buChar char="•"/>
            </a:pPr>
            <a:r>
              <a:rPr lang="en-US" u="sng" dirty="0"/>
              <a:t>1.6-) Laptop</a:t>
            </a:r>
            <a:r>
              <a:rPr lang="en-US" dirty="0"/>
              <a:t> : </a:t>
            </a:r>
            <a:r>
              <a:rPr lang="en-US" dirty="0" err="1"/>
              <a:t>Belirtilen</a:t>
            </a:r>
            <a:r>
              <a:rPr lang="en-US" dirty="0"/>
              <a:t> </a:t>
            </a:r>
            <a:r>
              <a:rPr lang="en-US" dirty="0" err="1"/>
              <a:t>donanımların</a:t>
            </a:r>
            <a:r>
              <a:rPr lang="en-US" dirty="0"/>
              <a:t> </a:t>
            </a:r>
            <a:r>
              <a:rPr lang="en-US" dirty="0" err="1"/>
              <a:t>programlanması</a:t>
            </a:r>
            <a:r>
              <a:rPr lang="en-US" dirty="0"/>
              <a:t> </a:t>
            </a:r>
            <a:r>
              <a:rPr lang="en-US" dirty="0" err="1"/>
              <a:t>ve</a:t>
            </a:r>
            <a:r>
              <a:rPr lang="en-US" dirty="0"/>
              <a:t> </a:t>
            </a:r>
            <a:r>
              <a:rPr lang="en-US" dirty="0" err="1"/>
              <a:t>görüntü</a:t>
            </a:r>
            <a:r>
              <a:rPr lang="en-US" dirty="0"/>
              <a:t> </a:t>
            </a:r>
            <a:r>
              <a:rPr lang="en-US" dirty="0" err="1"/>
              <a:t>işleme</a:t>
            </a:r>
            <a:r>
              <a:rPr lang="en-US" dirty="0"/>
              <a:t> </a:t>
            </a:r>
            <a:r>
              <a:rPr lang="en-US" dirty="0" err="1"/>
              <a:t>yapmak</a:t>
            </a:r>
            <a:r>
              <a:rPr lang="en-US" dirty="0"/>
              <a:t> </a:t>
            </a:r>
            <a:r>
              <a:rPr lang="en-US" dirty="0" err="1"/>
              <a:t>için</a:t>
            </a:r>
            <a:r>
              <a:rPr lang="en-US" dirty="0"/>
              <a:t> </a:t>
            </a:r>
            <a:r>
              <a:rPr lang="en-US" dirty="0" err="1"/>
              <a:t>kullanılmıştır.Görüntü</a:t>
            </a:r>
            <a:r>
              <a:rPr lang="en-US" dirty="0"/>
              <a:t> laptop </a:t>
            </a:r>
            <a:r>
              <a:rPr lang="en-US" dirty="0" err="1"/>
              <a:t>üzerinde</a:t>
            </a:r>
            <a:r>
              <a:rPr lang="en-US" dirty="0"/>
              <a:t> </a:t>
            </a:r>
            <a:r>
              <a:rPr lang="en-US" dirty="0" err="1"/>
              <a:t>bulunan</a:t>
            </a:r>
            <a:r>
              <a:rPr lang="en-US" dirty="0"/>
              <a:t> </a:t>
            </a:r>
            <a:r>
              <a:rPr lang="en-US" dirty="0" err="1"/>
              <a:t>kamera</a:t>
            </a:r>
            <a:r>
              <a:rPr lang="en-US" dirty="0"/>
              <a:t> </a:t>
            </a:r>
            <a:r>
              <a:rPr lang="en-US" dirty="0" err="1"/>
              <a:t>tarafından</a:t>
            </a:r>
            <a:r>
              <a:rPr lang="en-US" dirty="0"/>
              <a:t> </a:t>
            </a:r>
            <a:r>
              <a:rPr lang="en-US" dirty="0" err="1"/>
              <a:t>alınmıştır</a:t>
            </a:r>
            <a:r>
              <a:rPr lang="en-US" dirty="0"/>
              <a:t>. </a:t>
            </a:r>
            <a:endParaRPr dirty="0"/>
          </a:p>
          <a:p>
            <a:pPr marL="0" lvl="0" indent="0" algn="l" rtl="0">
              <a:lnSpc>
                <a:spcPct val="90000"/>
              </a:lnSpc>
              <a:spcBef>
                <a:spcPts val="1600"/>
              </a:spcBef>
              <a:spcAft>
                <a:spcPts val="0"/>
              </a:spcAft>
              <a:buNone/>
            </a:pPr>
            <a:endParaRPr u="sng" dirty="0"/>
          </a:p>
          <a:p>
            <a:pPr marL="304746" lvl="0" indent="-126946" algn="l" rtl="0">
              <a:lnSpc>
                <a:spcPct val="90000"/>
              </a:lnSpc>
              <a:spcBef>
                <a:spcPts val="1600"/>
              </a:spcBef>
              <a:spcAft>
                <a:spcPts val="0"/>
              </a:spcAft>
              <a:buSzPts val="2800"/>
              <a:buNone/>
            </a:pPr>
            <a:endParaRPr dirty="0"/>
          </a:p>
          <a:p>
            <a:pPr marL="304746" lvl="0" indent="-126946" algn="l" rtl="0">
              <a:lnSpc>
                <a:spcPct val="90000"/>
              </a:lnSpc>
              <a:spcBef>
                <a:spcPts val="1600"/>
              </a:spcBef>
              <a:spcAft>
                <a:spcPts val="0"/>
              </a:spcAft>
              <a:buSzPts val="2800"/>
              <a:buNone/>
            </a:pPr>
            <a:endParaRPr dirty="0"/>
          </a:p>
        </p:txBody>
      </p:sp>
      <p:sp>
        <p:nvSpPr>
          <p:cNvPr id="193" name="Google Shape;193;p22"/>
          <p:cNvSpPr txBox="1"/>
          <p:nvPr/>
        </p:nvSpPr>
        <p:spPr>
          <a:xfrm>
            <a:off x="981844" y="1134816"/>
            <a:ext cx="7416900" cy="583200"/>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1-)Donanımlar</a:t>
            </a:r>
            <a:endParaRPr sz="3600" cap="none">
              <a:solidFill>
                <a:schemeClr val="accent4"/>
              </a:solidFill>
              <a:latin typeface="Calibri"/>
              <a:ea typeface="Calibri"/>
              <a:cs typeface="Calibri"/>
              <a:sym typeface="Calibri"/>
            </a:endParaRPr>
          </a:p>
        </p:txBody>
      </p:sp>
      <p:pic>
        <p:nvPicPr>
          <p:cNvPr id="194" name="Google Shape;194;p22"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pic>
        <p:nvPicPr>
          <p:cNvPr id="195" name="Google Shape;195;p22"/>
          <p:cNvPicPr preferRelativeResize="0"/>
          <p:nvPr/>
        </p:nvPicPr>
        <p:blipFill>
          <a:blip r:embed="rId4">
            <a:alphaModFix/>
          </a:blip>
          <a:stretch>
            <a:fillRect/>
          </a:stretch>
        </p:blipFill>
        <p:spPr>
          <a:xfrm>
            <a:off x="5521741" y="2298720"/>
            <a:ext cx="1419386" cy="1345025"/>
          </a:xfrm>
          <a:prstGeom prst="rect">
            <a:avLst/>
          </a:prstGeom>
          <a:noFill/>
          <a:ln>
            <a:noFill/>
          </a:ln>
        </p:spPr>
      </p:pic>
      <p:sp>
        <p:nvSpPr>
          <p:cNvPr id="196" name="Google Shape;196;p22"/>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KULLANILAN DONANIM VE YAZILIMLAR</a:t>
            </a:r>
            <a:endParaRPr sz="3600" u="sng">
              <a:solidFill>
                <a:schemeClr val="accent1"/>
              </a:solidFill>
              <a:latin typeface="Lora"/>
              <a:ea typeface="Lora"/>
              <a:cs typeface="Lora"/>
              <a:sym typeface="Lora"/>
            </a:endParaRPr>
          </a:p>
        </p:txBody>
      </p:sp>
      <p:sp>
        <p:nvSpPr>
          <p:cNvPr id="197" name="Google Shape;197;p22"/>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body" idx="1"/>
          </p:nvPr>
        </p:nvSpPr>
        <p:spPr>
          <a:xfrm>
            <a:off x="1015463" y="1701797"/>
            <a:ext cx="10563922" cy="4462272"/>
          </a:xfrm>
          <a:prstGeom prst="rect">
            <a:avLst/>
          </a:prstGeom>
          <a:noFill/>
          <a:ln>
            <a:noFill/>
          </a:ln>
        </p:spPr>
        <p:txBody>
          <a:bodyPr spcFirstLastPara="1" wrap="square" lIns="121875" tIns="60925" rIns="121875" bIns="60925" anchor="t" anchorCtr="0">
            <a:noAutofit/>
          </a:bodyPr>
          <a:lstStyle/>
          <a:p>
            <a:pPr marL="304747" lvl="0" indent="-304747" algn="l" rtl="0">
              <a:lnSpc>
                <a:spcPct val="90000"/>
              </a:lnSpc>
              <a:spcBef>
                <a:spcPts val="1600"/>
              </a:spcBef>
              <a:spcAft>
                <a:spcPts val="0"/>
              </a:spcAft>
              <a:buSzPts val="2800"/>
              <a:buChar char="•"/>
            </a:pPr>
            <a:r>
              <a:rPr lang="en-US" u="sng"/>
              <a:t>1.7-) Breadboard</a:t>
            </a:r>
            <a:r>
              <a:rPr lang="en-US"/>
              <a:t> : Bitirme 2 kapsamında geçici olarak LED’leri mikrodenetleyiciye bağlamak için kullanılmıştır.</a:t>
            </a:r>
            <a:endParaRPr/>
          </a:p>
          <a:p>
            <a:pPr marL="304747" lvl="0" indent="-304747" algn="l" rtl="0">
              <a:lnSpc>
                <a:spcPct val="90000"/>
              </a:lnSpc>
              <a:spcBef>
                <a:spcPts val="1600"/>
              </a:spcBef>
              <a:spcAft>
                <a:spcPts val="0"/>
              </a:spcAft>
              <a:buSzPts val="2800"/>
              <a:buChar char="•"/>
            </a:pPr>
            <a:r>
              <a:rPr lang="en-US" u="sng"/>
              <a:t>1.8-) LED</a:t>
            </a:r>
            <a:r>
              <a:rPr lang="en-US"/>
              <a:t> : STM32’nin internet bağlantı durumunu ve yüzün tespit edildiğini göstermek için kullanılmıştır.</a:t>
            </a:r>
            <a:endParaRPr/>
          </a:p>
          <a:p>
            <a:pPr marL="304746" lvl="0" indent="-304746" algn="l" rtl="0">
              <a:lnSpc>
                <a:spcPct val="90000"/>
              </a:lnSpc>
              <a:spcBef>
                <a:spcPts val="1600"/>
              </a:spcBef>
              <a:spcAft>
                <a:spcPts val="0"/>
              </a:spcAft>
              <a:buSzPts val="2800"/>
              <a:buChar char="•"/>
            </a:pPr>
            <a:r>
              <a:rPr lang="en-US" u="sng"/>
              <a:t>1.9-) Kablolar</a:t>
            </a:r>
            <a:r>
              <a:rPr lang="en-US"/>
              <a:t> : Donanımların bağlantıların yapılması için kullanılmıştır.</a:t>
            </a:r>
            <a:endParaRPr/>
          </a:p>
          <a:p>
            <a:pPr marL="304746" lvl="0" indent="-368246" algn="l" rtl="0">
              <a:spcBef>
                <a:spcPts val="1600"/>
              </a:spcBef>
              <a:spcAft>
                <a:spcPts val="0"/>
              </a:spcAft>
              <a:buSzPts val="2800"/>
              <a:buChar char="•"/>
            </a:pPr>
            <a:r>
              <a:rPr lang="en-US" u="sng"/>
              <a:t>1.10-) Proje Kutusu</a:t>
            </a:r>
            <a:r>
              <a:rPr lang="en-US"/>
              <a:t> : Gömülü sistemi kutulamak için kullanılmıştır.</a:t>
            </a:r>
            <a:endParaRPr/>
          </a:p>
          <a:p>
            <a:pPr marL="304747" lvl="0" indent="-126947" algn="l" rtl="0">
              <a:lnSpc>
                <a:spcPct val="90000"/>
              </a:lnSpc>
              <a:spcBef>
                <a:spcPts val="1600"/>
              </a:spcBef>
              <a:spcAft>
                <a:spcPts val="0"/>
              </a:spcAft>
              <a:buSzPts val="2800"/>
              <a:buNone/>
            </a:pPr>
            <a:endParaRPr/>
          </a:p>
          <a:p>
            <a:pPr marL="304747" lvl="0" indent="-126947" algn="l" rtl="0">
              <a:lnSpc>
                <a:spcPct val="90000"/>
              </a:lnSpc>
              <a:spcBef>
                <a:spcPts val="1600"/>
              </a:spcBef>
              <a:spcAft>
                <a:spcPts val="0"/>
              </a:spcAft>
              <a:buSzPts val="2800"/>
              <a:buNone/>
            </a:pPr>
            <a:endParaRPr/>
          </a:p>
        </p:txBody>
      </p:sp>
      <p:sp>
        <p:nvSpPr>
          <p:cNvPr id="203" name="Google Shape;203;p23"/>
          <p:cNvSpPr txBox="1"/>
          <p:nvPr/>
        </p:nvSpPr>
        <p:spPr>
          <a:xfrm>
            <a:off x="981844" y="1134816"/>
            <a:ext cx="7416824" cy="583341"/>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1-)Donanımlar</a:t>
            </a:r>
            <a:endParaRPr sz="3600" cap="none">
              <a:solidFill>
                <a:schemeClr val="accent4"/>
              </a:solidFill>
              <a:latin typeface="Calibri"/>
              <a:ea typeface="Calibri"/>
              <a:cs typeface="Calibri"/>
              <a:sym typeface="Calibri"/>
            </a:endParaRPr>
          </a:p>
        </p:txBody>
      </p:sp>
      <p:pic>
        <p:nvPicPr>
          <p:cNvPr id="204" name="Google Shape;204;p23"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205" name="Google Shape;205;p23"/>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KULLANILAN DONANIM VE YAZILIMLAR</a:t>
            </a:r>
            <a:endParaRPr sz="3600" u="sng">
              <a:solidFill>
                <a:schemeClr val="accent1"/>
              </a:solidFill>
              <a:latin typeface="Lora"/>
              <a:ea typeface="Lora"/>
              <a:cs typeface="Lora"/>
              <a:sym typeface="Lora"/>
            </a:endParaRPr>
          </a:p>
        </p:txBody>
      </p:sp>
      <p:sp>
        <p:nvSpPr>
          <p:cNvPr id="206" name="Google Shape;206;p23"/>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body" idx="1"/>
          </p:nvPr>
        </p:nvSpPr>
        <p:spPr>
          <a:xfrm>
            <a:off x="1015463" y="1701796"/>
            <a:ext cx="11173362" cy="5156204"/>
          </a:xfrm>
          <a:prstGeom prst="rect">
            <a:avLst/>
          </a:prstGeom>
          <a:noFill/>
          <a:ln>
            <a:noFill/>
          </a:ln>
        </p:spPr>
        <p:txBody>
          <a:bodyPr spcFirstLastPara="1" wrap="square" lIns="121875" tIns="60925" rIns="121875" bIns="60925" anchor="t" anchorCtr="0">
            <a:noAutofit/>
          </a:bodyPr>
          <a:lstStyle/>
          <a:p>
            <a:pPr marL="609493" lvl="1" indent="-287487" algn="l" rtl="0">
              <a:lnSpc>
                <a:spcPct val="90000"/>
              </a:lnSpc>
              <a:spcBef>
                <a:spcPts val="0"/>
              </a:spcBef>
              <a:spcAft>
                <a:spcPts val="0"/>
              </a:spcAft>
              <a:buSzPts val="2800"/>
              <a:buChar char="•"/>
            </a:pPr>
            <a:r>
              <a:rPr lang="en-US" sz="2800" u="sng"/>
              <a:t>2.1-) PYTHON 3.7</a:t>
            </a:r>
            <a:r>
              <a:rPr lang="en-US" sz="2800"/>
              <a:t> : Görüntü işleme işlemini yapmak ve ethereum ağına erişmek için kullanılmıştır.</a:t>
            </a:r>
            <a:endParaRPr sz="2800"/>
          </a:p>
          <a:p>
            <a:pPr marL="609493" lvl="0" indent="0" algn="l" rtl="0">
              <a:lnSpc>
                <a:spcPct val="90000"/>
              </a:lnSpc>
              <a:spcBef>
                <a:spcPts val="0"/>
              </a:spcBef>
              <a:spcAft>
                <a:spcPts val="0"/>
              </a:spcAft>
              <a:buNone/>
            </a:pPr>
            <a:endParaRPr/>
          </a:p>
          <a:p>
            <a:pPr marL="377886" lvl="1" indent="0" algn="r" rtl="0">
              <a:lnSpc>
                <a:spcPct val="90000"/>
              </a:lnSpc>
              <a:spcBef>
                <a:spcPts val="800"/>
              </a:spcBef>
              <a:spcAft>
                <a:spcPts val="0"/>
              </a:spcAft>
              <a:buSzPts val="1440"/>
              <a:buNone/>
            </a:pPr>
            <a:r>
              <a:rPr lang="en-US" sz="2800" i="1" u="sng"/>
              <a:t>(İndirme Adresi: </a:t>
            </a:r>
            <a:r>
              <a:rPr lang="en-US" sz="2800" i="1" u="sng">
                <a:solidFill>
                  <a:schemeClr val="hlink"/>
                </a:solidFill>
                <a:hlinkClick r:id="rId3"/>
              </a:rPr>
              <a:t>https://www.python.org/downloads/</a:t>
            </a:r>
            <a:r>
              <a:rPr lang="en-US" sz="2800" i="1" u="sng"/>
              <a:t> )</a:t>
            </a:r>
            <a:endParaRPr sz="2800"/>
          </a:p>
          <a:p>
            <a:pPr marL="609493" lvl="0" indent="0" algn="l" rtl="0">
              <a:lnSpc>
                <a:spcPct val="90000"/>
              </a:lnSpc>
              <a:spcBef>
                <a:spcPts val="800"/>
              </a:spcBef>
              <a:spcAft>
                <a:spcPts val="0"/>
              </a:spcAft>
              <a:buNone/>
            </a:pPr>
            <a:endParaRPr u="sng"/>
          </a:p>
          <a:p>
            <a:pPr marL="609493" lvl="1" indent="-287486" algn="l" rtl="0">
              <a:lnSpc>
                <a:spcPct val="90000"/>
              </a:lnSpc>
              <a:spcBef>
                <a:spcPts val="800"/>
              </a:spcBef>
              <a:spcAft>
                <a:spcPts val="0"/>
              </a:spcAft>
              <a:buSzPts val="2800"/>
              <a:buChar char="•"/>
            </a:pPr>
            <a:r>
              <a:rPr lang="en-US" sz="2800" u="sng"/>
              <a:t>2.2-) OPENCV 3.4 Kütüphanesi</a:t>
            </a:r>
            <a:r>
              <a:rPr lang="en-US" sz="2800"/>
              <a:t> : Görüntü işleme işlemini yaparken PYTHON ile OPENCV birlikte kullanılmıştır.</a:t>
            </a:r>
            <a:endParaRPr sz="2800"/>
          </a:p>
          <a:p>
            <a:pPr marL="377886" lvl="1" indent="0" algn="r" rtl="0">
              <a:lnSpc>
                <a:spcPct val="90000"/>
              </a:lnSpc>
              <a:spcBef>
                <a:spcPts val="800"/>
              </a:spcBef>
              <a:spcAft>
                <a:spcPts val="0"/>
              </a:spcAft>
              <a:buSzPts val="1440"/>
              <a:buNone/>
            </a:pPr>
            <a:r>
              <a:rPr lang="en-US" sz="2800" i="1" u="sng"/>
              <a:t>(İndirme Adresi: </a:t>
            </a:r>
            <a:r>
              <a:rPr lang="en-US" sz="2800" i="1" u="sng">
                <a:solidFill>
                  <a:schemeClr val="hlink"/>
                </a:solidFill>
                <a:hlinkClick r:id="rId4"/>
              </a:rPr>
              <a:t>https://opencv.org/releases.html</a:t>
            </a:r>
            <a:r>
              <a:rPr lang="en-US" sz="2800" i="1" u="sng"/>
              <a:t> )</a:t>
            </a:r>
            <a:endParaRPr sz="2800"/>
          </a:p>
          <a:p>
            <a:pPr marL="304747" lvl="0" indent="-152347" algn="l" rtl="0">
              <a:lnSpc>
                <a:spcPct val="90000"/>
              </a:lnSpc>
              <a:spcBef>
                <a:spcPts val="1600"/>
              </a:spcBef>
              <a:spcAft>
                <a:spcPts val="0"/>
              </a:spcAft>
              <a:buSzPts val="2400"/>
              <a:buNone/>
            </a:pPr>
            <a:endParaRPr/>
          </a:p>
        </p:txBody>
      </p:sp>
      <p:sp>
        <p:nvSpPr>
          <p:cNvPr id="212" name="Google Shape;212;p24"/>
          <p:cNvSpPr txBox="1"/>
          <p:nvPr/>
        </p:nvSpPr>
        <p:spPr>
          <a:xfrm>
            <a:off x="981844" y="1134816"/>
            <a:ext cx="7416824" cy="583341"/>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2-)Yazılımlar</a:t>
            </a:r>
            <a:endParaRPr sz="3600" cap="none">
              <a:solidFill>
                <a:schemeClr val="accent4"/>
              </a:solidFill>
              <a:latin typeface="Calibri"/>
              <a:ea typeface="Calibri"/>
              <a:cs typeface="Calibri"/>
              <a:sym typeface="Calibri"/>
            </a:endParaRPr>
          </a:p>
        </p:txBody>
      </p:sp>
      <p:pic>
        <p:nvPicPr>
          <p:cNvPr id="213" name="Google Shape;213;p24" descr="Gebze Teknik Üniversitesi"/>
          <p:cNvPicPr preferRelativeResize="0"/>
          <p:nvPr/>
        </p:nvPicPr>
        <p:blipFill rotWithShape="1">
          <a:blip r:embed="rId5">
            <a:alphaModFix/>
          </a:blip>
          <a:srcRect/>
          <a:stretch/>
        </p:blipFill>
        <p:spPr>
          <a:xfrm>
            <a:off x="117748" y="6093296"/>
            <a:ext cx="1036915" cy="648072"/>
          </a:xfrm>
          <a:prstGeom prst="rect">
            <a:avLst/>
          </a:prstGeom>
          <a:noFill/>
          <a:ln>
            <a:noFill/>
          </a:ln>
        </p:spPr>
      </p:pic>
      <p:sp>
        <p:nvSpPr>
          <p:cNvPr id="214" name="Google Shape;214;p24"/>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KULLANILAN DONANIM VE YAZILIMLAR</a:t>
            </a:r>
            <a:endParaRPr sz="3600" u="sng">
              <a:solidFill>
                <a:schemeClr val="accent1"/>
              </a:solidFill>
              <a:latin typeface="Lora"/>
              <a:ea typeface="Lora"/>
              <a:cs typeface="Lora"/>
              <a:sym typeface="Lora"/>
            </a:endParaRPr>
          </a:p>
        </p:txBody>
      </p:sp>
      <p:sp>
        <p:nvSpPr>
          <p:cNvPr id="215" name="Google Shape;215;p24"/>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body" idx="1"/>
          </p:nvPr>
        </p:nvSpPr>
        <p:spPr>
          <a:xfrm>
            <a:off x="1015463" y="1701796"/>
            <a:ext cx="11173500" cy="5156100"/>
          </a:xfrm>
          <a:prstGeom prst="rect">
            <a:avLst/>
          </a:prstGeom>
          <a:noFill/>
          <a:ln>
            <a:noFill/>
          </a:ln>
        </p:spPr>
        <p:txBody>
          <a:bodyPr spcFirstLastPara="1" wrap="square" lIns="121875" tIns="60925" rIns="121875" bIns="60925" anchor="t" anchorCtr="0">
            <a:noAutofit/>
          </a:bodyPr>
          <a:lstStyle/>
          <a:p>
            <a:pPr marL="609493" lvl="1" indent="-287487" algn="l" rtl="0">
              <a:lnSpc>
                <a:spcPct val="90000"/>
              </a:lnSpc>
              <a:spcBef>
                <a:spcPts val="0"/>
              </a:spcBef>
              <a:spcAft>
                <a:spcPts val="0"/>
              </a:spcAft>
              <a:buSzPts val="2800"/>
              <a:buChar char="•"/>
            </a:pPr>
            <a:r>
              <a:rPr lang="en-US" sz="2800" u="sng"/>
              <a:t>2.3-)DLIB – Face Recognition Kütüphanesi: </a:t>
            </a:r>
            <a:r>
              <a:rPr lang="en-US" sz="2800"/>
              <a:t>Görüntü işleme yaparken yüz tanıma işlemini yapmak için kullanılmıştır.</a:t>
            </a:r>
            <a:endParaRPr sz="2800"/>
          </a:p>
          <a:p>
            <a:pPr marL="0" lvl="0" indent="0" algn="l" rtl="0">
              <a:lnSpc>
                <a:spcPct val="90000"/>
              </a:lnSpc>
              <a:spcBef>
                <a:spcPts val="0"/>
              </a:spcBef>
              <a:spcAft>
                <a:spcPts val="0"/>
              </a:spcAft>
              <a:buNone/>
            </a:pPr>
            <a:endParaRPr/>
          </a:p>
          <a:p>
            <a:pPr marL="377885" lvl="1" indent="0" algn="r" rtl="0">
              <a:lnSpc>
                <a:spcPct val="90000"/>
              </a:lnSpc>
              <a:spcBef>
                <a:spcPts val="800"/>
              </a:spcBef>
              <a:spcAft>
                <a:spcPts val="0"/>
              </a:spcAft>
              <a:buSzPts val="1440"/>
              <a:buNone/>
            </a:pPr>
            <a:r>
              <a:rPr lang="en-US" sz="2800" i="1" u="sng"/>
              <a:t>(İndirme Adresi: </a:t>
            </a:r>
            <a:r>
              <a:rPr lang="en-US" sz="2800" i="1" u="sng">
                <a:solidFill>
                  <a:schemeClr val="hlink"/>
                </a:solidFill>
                <a:hlinkClick r:id="rId3"/>
              </a:rPr>
              <a:t>https://github.com/ageitgey/face_recognition</a:t>
            </a:r>
            <a:r>
              <a:rPr lang="en-US" sz="2800" i="1" u="sng"/>
              <a:t> )</a:t>
            </a:r>
            <a:endParaRPr sz="2800"/>
          </a:p>
          <a:p>
            <a:pPr marL="609493" lvl="0" indent="0" algn="l" rtl="0">
              <a:lnSpc>
                <a:spcPct val="90000"/>
              </a:lnSpc>
              <a:spcBef>
                <a:spcPts val="800"/>
              </a:spcBef>
              <a:spcAft>
                <a:spcPts val="0"/>
              </a:spcAft>
              <a:buNone/>
            </a:pPr>
            <a:endParaRPr u="sng"/>
          </a:p>
          <a:p>
            <a:pPr marL="609493" lvl="1" indent="-287487" algn="l" rtl="0">
              <a:lnSpc>
                <a:spcPct val="90000"/>
              </a:lnSpc>
              <a:spcBef>
                <a:spcPts val="800"/>
              </a:spcBef>
              <a:spcAft>
                <a:spcPts val="0"/>
              </a:spcAft>
              <a:buSzPts val="2800"/>
              <a:buChar char="•"/>
            </a:pPr>
            <a:r>
              <a:rPr lang="en-US" sz="2800" u="sng"/>
              <a:t>2.4-) Remix IDE: </a:t>
            </a:r>
            <a:r>
              <a:rPr lang="en-US" sz="2800"/>
              <a:t>Ethereum ağı için akıllı sözleşme yazmak için kullanılan web tabanlı bir IDE’dir.Sözleşme Solidity dilinde yazılmıştır.</a:t>
            </a:r>
            <a:endParaRPr sz="2800"/>
          </a:p>
          <a:p>
            <a:pPr marL="609493" lvl="0" indent="0" algn="l" rtl="0">
              <a:lnSpc>
                <a:spcPct val="90000"/>
              </a:lnSpc>
              <a:spcBef>
                <a:spcPts val="800"/>
              </a:spcBef>
              <a:spcAft>
                <a:spcPts val="0"/>
              </a:spcAft>
              <a:buNone/>
            </a:pPr>
            <a:endParaRPr u="sng"/>
          </a:p>
          <a:p>
            <a:pPr marL="377885" lvl="1" indent="0" algn="r" rtl="0">
              <a:lnSpc>
                <a:spcPct val="90000"/>
              </a:lnSpc>
              <a:spcBef>
                <a:spcPts val="800"/>
              </a:spcBef>
              <a:spcAft>
                <a:spcPts val="0"/>
              </a:spcAft>
              <a:buSzPts val="1440"/>
              <a:buNone/>
            </a:pPr>
            <a:r>
              <a:rPr lang="en-US" sz="2800" i="1" u="sng"/>
              <a:t>(Adresi: </a:t>
            </a:r>
            <a:r>
              <a:rPr lang="en-US" sz="2800" i="1" u="sng">
                <a:solidFill>
                  <a:schemeClr val="hlink"/>
                </a:solidFill>
                <a:hlinkClick r:id="rId4"/>
              </a:rPr>
              <a:t>https://remix.ethereum.org/</a:t>
            </a:r>
            <a:r>
              <a:rPr lang="en-US" sz="2800" i="1" u="sng"/>
              <a:t> )</a:t>
            </a:r>
            <a:endParaRPr sz="2800"/>
          </a:p>
          <a:p>
            <a:pPr marL="304746" lvl="0" indent="-152346" algn="l" rtl="0">
              <a:lnSpc>
                <a:spcPct val="90000"/>
              </a:lnSpc>
              <a:spcBef>
                <a:spcPts val="1600"/>
              </a:spcBef>
              <a:spcAft>
                <a:spcPts val="0"/>
              </a:spcAft>
              <a:buSzPts val="2400"/>
              <a:buNone/>
            </a:pPr>
            <a:endParaRPr/>
          </a:p>
        </p:txBody>
      </p:sp>
      <p:sp>
        <p:nvSpPr>
          <p:cNvPr id="221" name="Google Shape;221;p25"/>
          <p:cNvSpPr txBox="1"/>
          <p:nvPr/>
        </p:nvSpPr>
        <p:spPr>
          <a:xfrm>
            <a:off x="981844" y="1134816"/>
            <a:ext cx="7416900" cy="583200"/>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2-)Yazılımlar</a:t>
            </a:r>
            <a:endParaRPr sz="3600" cap="none">
              <a:solidFill>
                <a:schemeClr val="accent4"/>
              </a:solidFill>
              <a:latin typeface="Calibri"/>
              <a:ea typeface="Calibri"/>
              <a:cs typeface="Calibri"/>
              <a:sym typeface="Calibri"/>
            </a:endParaRPr>
          </a:p>
        </p:txBody>
      </p:sp>
      <p:pic>
        <p:nvPicPr>
          <p:cNvPr id="222" name="Google Shape;222;p25" descr="Gebze Teknik Üniversitesi"/>
          <p:cNvPicPr preferRelativeResize="0"/>
          <p:nvPr/>
        </p:nvPicPr>
        <p:blipFill rotWithShape="1">
          <a:blip r:embed="rId5">
            <a:alphaModFix/>
          </a:blip>
          <a:srcRect/>
          <a:stretch/>
        </p:blipFill>
        <p:spPr>
          <a:xfrm>
            <a:off x="117748" y="6093296"/>
            <a:ext cx="1036915" cy="648072"/>
          </a:xfrm>
          <a:prstGeom prst="rect">
            <a:avLst/>
          </a:prstGeom>
          <a:noFill/>
          <a:ln>
            <a:noFill/>
          </a:ln>
        </p:spPr>
      </p:pic>
      <p:sp>
        <p:nvSpPr>
          <p:cNvPr id="223" name="Google Shape;223;p25"/>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KULLANILAN DONANIM VE YAZILIMLAR</a:t>
            </a:r>
            <a:endParaRPr sz="3600" u="sng">
              <a:solidFill>
                <a:schemeClr val="accent1"/>
              </a:solidFill>
              <a:latin typeface="Lora"/>
              <a:ea typeface="Lora"/>
              <a:cs typeface="Lora"/>
              <a:sym typeface="Lora"/>
            </a:endParaRPr>
          </a:p>
        </p:txBody>
      </p:sp>
      <p:sp>
        <p:nvSpPr>
          <p:cNvPr id="224" name="Google Shape;224;p25"/>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body" idx="1"/>
          </p:nvPr>
        </p:nvSpPr>
        <p:spPr>
          <a:xfrm>
            <a:off x="1015463" y="1473196"/>
            <a:ext cx="11173500" cy="5156100"/>
          </a:xfrm>
          <a:prstGeom prst="rect">
            <a:avLst/>
          </a:prstGeom>
          <a:noFill/>
          <a:ln>
            <a:noFill/>
          </a:ln>
        </p:spPr>
        <p:txBody>
          <a:bodyPr spcFirstLastPara="1" wrap="square" lIns="121875" tIns="60925" rIns="121875" bIns="60925" anchor="t" anchorCtr="0">
            <a:noAutofit/>
          </a:bodyPr>
          <a:lstStyle/>
          <a:p>
            <a:pPr marL="457200" lvl="0" indent="-406400" algn="l" rtl="0">
              <a:lnSpc>
                <a:spcPct val="90000"/>
              </a:lnSpc>
              <a:spcBef>
                <a:spcPts val="1600"/>
              </a:spcBef>
              <a:spcAft>
                <a:spcPts val="0"/>
              </a:spcAft>
              <a:buSzPts val="2800"/>
              <a:buChar char="•"/>
            </a:pPr>
            <a:r>
              <a:rPr lang="en-US" u="sng"/>
              <a:t>2.5-)PYTHON WEB3 API: </a:t>
            </a:r>
            <a:r>
              <a:rPr lang="en-US"/>
              <a:t>Ethereum ağına bağlanmak ve yazılmış olan akıllı sözleşmelere Python üzerinden erişebilmek için kullanılan bir arayüzdür.</a:t>
            </a:r>
            <a:endParaRPr i="1" u="sng"/>
          </a:p>
          <a:p>
            <a:pPr marL="457200" lvl="0" indent="0" algn="r" rtl="0">
              <a:spcBef>
                <a:spcPts val="800"/>
              </a:spcBef>
              <a:spcAft>
                <a:spcPts val="0"/>
              </a:spcAft>
              <a:buNone/>
            </a:pPr>
            <a:r>
              <a:rPr lang="en-US" i="1" u="sng"/>
              <a:t>(İndirme Adresi: </a:t>
            </a:r>
            <a:r>
              <a:rPr lang="en-US" i="1" u="sng">
                <a:solidFill>
                  <a:schemeClr val="hlink"/>
                </a:solidFill>
                <a:hlinkClick r:id="rId3"/>
              </a:rPr>
              <a:t>https://github.com/ethereum/web3.py</a:t>
            </a:r>
            <a:r>
              <a:rPr lang="en-US" i="1" u="sng"/>
              <a:t> )</a:t>
            </a:r>
            <a:endParaRPr/>
          </a:p>
          <a:p>
            <a:pPr marL="457200" lvl="0" indent="0" algn="r" rtl="0">
              <a:spcBef>
                <a:spcPts val="800"/>
              </a:spcBef>
              <a:spcAft>
                <a:spcPts val="0"/>
              </a:spcAft>
              <a:buNone/>
            </a:pPr>
            <a:endParaRPr/>
          </a:p>
          <a:p>
            <a:pPr marL="457200" lvl="0" indent="-406400" algn="l" rtl="0">
              <a:spcBef>
                <a:spcPts val="800"/>
              </a:spcBef>
              <a:spcAft>
                <a:spcPts val="0"/>
              </a:spcAft>
              <a:buSzPts val="2800"/>
              <a:buChar char="•"/>
            </a:pPr>
            <a:r>
              <a:rPr lang="en-US" u="sng"/>
              <a:t>2.6-) KEIL uVision5</a:t>
            </a:r>
            <a:r>
              <a:rPr lang="en-US"/>
              <a:t> : STM32’yi  programlamak için kullanılmış IDE’dir. Kodlar C dilinde yazılmıştır.</a:t>
            </a:r>
            <a:endParaRPr/>
          </a:p>
          <a:p>
            <a:pPr marL="0" lvl="0" indent="0" algn="l" rtl="0">
              <a:spcBef>
                <a:spcPts val="800"/>
              </a:spcBef>
              <a:spcAft>
                <a:spcPts val="0"/>
              </a:spcAft>
              <a:buNone/>
            </a:pPr>
            <a:endParaRPr/>
          </a:p>
          <a:p>
            <a:pPr marL="377885" lvl="1" indent="0" algn="r" rtl="0">
              <a:spcBef>
                <a:spcPts val="800"/>
              </a:spcBef>
              <a:spcAft>
                <a:spcPts val="0"/>
              </a:spcAft>
              <a:buClr>
                <a:schemeClr val="dk1"/>
              </a:buClr>
              <a:buSzPts val="1440"/>
              <a:buFont typeface="Arial"/>
              <a:buNone/>
            </a:pPr>
            <a:r>
              <a:rPr lang="en-US" sz="2800" i="1" u="sng"/>
              <a:t>(İndirme Adresi: </a:t>
            </a:r>
            <a:r>
              <a:rPr lang="en-US" sz="2800" i="1" u="sng">
                <a:solidFill>
                  <a:schemeClr val="accent1"/>
                </a:solidFill>
                <a:hlinkClick r:id="rId4"/>
              </a:rPr>
              <a:t>https://www.keil.com/download/product/</a:t>
            </a:r>
            <a:r>
              <a:rPr lang="en-US" sz="2800" i="1" u="sng"/>
              <a:t> )</a:t>
            </a:r>
            <a:endParaRPr sz="2800"/>
          </a:p>
        </p:txBody>
      </p:sp>
      <p:sp>
        <p:nvSpPr>
          <p:cNvPr id="230" name="Google Shape;230;p26"/>
          <p:cNvSpPr txBox="1"/>
          <p:nvPr/>
        </p:nvSpPr>
        <p:spPr>
          <a:xfrm>
            <a:off x="981844" y="1134816"/>
            <a:ext cx="7416900" cy="583200"/>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2-)Yazılımlar</a:t>
            </a:r>
            <a:endParaRPr sz="3600" cap="none">
              <a:solidFill>
                <a:schemeClr val="accent4"/>
              </a:solidFill>
              <a:latin typeface="Calibri"/>
              <a:ea typeface="Calibri"/>
              <a:cs typeface="Calibri"/>
              <a:sym typeface="Calibri"/>
            </a:endParaRPr>
          </a:p>
        </p:txBody>
      </p:sp>
      <p:pic>
        <p:nvPicPr>
          <p:cNvPr id="231" name="Google Shape;231;p26" descr="Gebze Teknik Üniversitesi"/>
          <p:cNvPicPr preferRelativeResize="0"/>
          <p:nvPr/>
        </p:nvPicPr>
        <p:blipFill rotWithShape="1">
          <a:blip r:embed="rId5">
            <a:alphaModFix/>
          </a:blip>
          <a:srcRect/>
          <a:stretch/>
        </p:blipFill>
        <p:spPr>
          <a:xfrm>
            <a:off x="117748" y="6093296"/>
            <a:ext cx="1036915" cy="648072"/>
          </a:xfrm>
          <a:prstGeom prst="rect">
            <a:avLst/>
          </a:prstGeom>
          <a:noFill/>
          <a:ln>
            <a:noFill/>
          </a:ln>
        </p:spPr>
      </p:pic>
      <p:sp>
        <p:nvSpPr>
          <p:cNvPr id="232" name="Google Shape;232;p26"/>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KULLANILAN DONANIM VE YAZILIMLAR</a:t>
            </a:r>
            <a:endParaRPr sz="3600" u="sng">
              <a:solidFill>
                <a:schemeClr val="accent1"/>
              </a:solidFill>
              <a:latin typeface="Lora"/>
              <a:ea typeface="Lora"/>
              <a:cs typeface="Lora"/>
              <a:sym typeface="Lora"/>
            </a:endParaRPr>
          </a:p>
        </p:txBody>
      </p:sp>
      <p:sp>
        <p:nvSpPr>
          <p:cNvPr id="233" name="Google Shape;233;p26"/>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body" idx="1"/>
          </p:nvPr>
        </p:nvSpPr>
        <p:spPr>
          <a:xfrm>
            <a:off x="1015463" y="1701796"/>
            <a:ext cx="11173500" cy="5156100"/>
          </a:xfrm>
          <a:prstGeom prst="rect">
            <a:avLst/>
          </a:prstGeom>
          <a:noFill/>
          <a:ln>
            <a:noFill/>
          </a:ln>
        </p:spPr>
        <p:txBody>
          <a:bodyPr spcFirstLastPara="1" wrap="square" lIns="121875" tIns="60925" rIns="121875" bIns="60925" anchor="t" anchorCtr="0">
            <a:noAutofit/>
          </a:bodyPr>
          <a:lstStyle/>
          <a:p>
            <a:pPr marL="457200" marR="0" lvl="0" indent="-342900" algn="l" rtl="0">
              <a:lnSpc>
                <a:spcPct val="90000"/>
              </a:lnSpc>
              <a:spcBef>
                <a:spcPts val="800"/>
              </a:spcBef>
              <a:spcAft>
                <a:spcPts val="0"/>
              </a:spcAft>
              <a:buSzPts val="1800"/>
              <a:buChar char="•"/>
            </a:pPr>
            <a:r>
              <a:rPr lang="en-US" u="sng"/>
              <a:t>2.7-) STM32CubeMX V.5</a:t>
            </a:r>
            <a:r>
              <a:rPr lang="en-US"/>
              <a:t> : STM32’yi programlarken işlemleri kolaylaştırmak için kullanılmış bir kod şablonu oluşturma programıdır.STM32’yi programlarken ilk olarak bu araç yardımıyla şablon oluşturup daha sonra KEIL’da bu şablonu açıp proje kodu yazılmıştır.</a:t>
            </a:r>
            <a:endParaRPr/>
          </a:p>
          <a:p>
            <a:pPr marL="914400" marR="0" lvl="0" indent="0" algn="l" rtl="0">
              <a:lnSpc>
                <a:spcPct val="90000"/>
              </a:lnSpc>
              <a:spcBef>
                <a:spcPts val="800"/>
              </a:spcBef>
              <a:spcAft>
                <a:spcPts val="0"/>
              </a:spcAft>
              <a:buNone/>
            </a:pPr>
            <a:endParaRPr/>
          </a:p>
          <a:p>
            <a:pPr marL="377885" lvl="1" indent="0" algn="r" rtl="0">
              <a:lnSpc>
                <a:spcPct val="90000"/>
              </a:lnSpc>
              <a:spcBef>
                <a:spcPts val="800"/>
              </a:spcBef>
              <a:spcAft>
                <a:spcPts val="0"/>
              </a:spcAft>
              <a:buSzPts val="1440"/>
              <a:buNone/>
            </a:pPr>
            <a:r>
              <a:rPr lang="en-US" i="1" u="sng"/>
              <a:t>(İndirme Adresi: </a:t>
            </a:r>
            <a:r>
              <a:rPr lang="en-US" i="1" u="sng">
                <a:solidFill>
                  <a:schemeClr val="hlink"/>
                </a:solidFill>
                <a:hlinkClick r:id="rId3"/>
              </a:rPr>
              <a:t>https://www.st.com/en/development-tools/stm32cubemx.html</a:t>
            </a:r>
            <a:r>
              <a:rPr lang="en-US" i="1" u="sng"/>
              <a:t> )</a:t>
            </a:r>
            <a:endParaRPr/>
          </a:p>
          <a:p>
            <a:pPr marL="304746" lvl="0" indent="-152346" algn="l" rtl="0">
              <a:lnSpc>
                <a:spcPct val="90000"/>
              </a:lnSpc>
              <a:spcBef>
                <a:spcPts val="1600"/>
              </a:spcBef>
              <a:spcAft>
                <a:spcPts val="0"/>
              </a:spcAft>
              <a:buSzPts val="2400"/>
              <a:buNone/>
            </a:pPr>
            <a:endParaRPr sz="2400"/>
          </a:p>
          <a:p>
            <a:pPr marL="304746" lvl="0" indent="-152346" algn="l" rtl="0">
              <a:lnSpc>
                <a:spcPct val="90000"/>
              </a:lnSpc>
              <a:spcBef>
                <a:spcPts val="1600"/>
              </a:spcBef>
              <a:spcAft>
                <a:spcPts val="0"/>
              </a:spcAft>
              <a:buSzPts val="2400"/>
              <a:buNone/>
            </a:pPr>
            <a:endParaRPr sz="2400"/>
          </a:p>
        </p:txBody>
      </p:sp>
      <p:sp>
        <p:nvSpPr>
          <p:cNvPr id="239" name="Google Shape;239;p27"/>
          <p:cNvSpPr txBox="1"/>
          <p:nvPr/>
        </p:nvSpPr>
        <p:spPr>
          <a:xfrm>
            <a:off x="981844" y="1134816"/>
            <a:ext cx="7416900" cy="583200"/>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2-)Yazılımlar</a:t>
            </a:r>
            <a:endParaRPr sz="3600" cap="none">
              <a:solidFill>
                <a:schemeClr val="accent4"/>
              </a:solidFill>
              <a:latin typeface="Calibri"/>
              <a:ea typeface="Calibri"/>
              <a:cs typeface="Calibri"/>
              <a:sym typeface="Calibri"/>
            </a:endParaRPr>
          </a:p>
        </p:txBody>
      </p:sp>
      <p:pic>
        <p:nvPicPr>
          <p:cNvPr id="240" name="Google Shape;240;p27" descr="Gebze Teknik Üniversitesi"/>
          <p:cNvPicPr preferRelativeResize="0"/>
          <p:nvPr/>
        </p:nvPicPr>
        <p:blipFill rotWithShape="1">
          <a:blip r:embed="rId4">
            <a:alphaModFix/>
          </a:blip>
          <a:srcRect/>
          <a:stretch/>
        </p:blipFill>
        <p:spPr>
          <a:xfrm>
            <a:off x="117748" y="6093296"/>
            <a:ext cx="1036915" cy="648072"/>
          </a:xfrm>
          <a:prstGeom prst="rect">
            <a:avLst/>
          </a:prstGeom>
          <a:noFill/>
          <a:ln>
            <a:noFill/>
          </a:ln>
        </p:spPr>
      </p:pic>
      <p:sp>
        <p:nvSpPr>
          <p:cNvPr id="241" name="Google Shape;241;p27"/>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KULLANILAN DONANIM VE YAZILIMLAR</a:t>
            </a:r>
            <a:endParaRPr sz="3600" u="sng">
              <a:solidFill>
                <a:schemeClr val="accent1"/>
              </a:solidFill>
              <a:latin typeface="Lora"/>
              <a:ea typeface="Lora"/>
              <a:cs typeface="Lora"/>
              <a:sym typeface="Lora"/>
            </a:endParaRPr>
          </a:p>
        </p:txBody>
      </p:sp>
      <p:sp>
        <p:nvSpPr>
          <p:cNvPr id="242" name="Google Shape;242;p27"/>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8"/>
          <p:cNvSpPr txBox="1"/>
          <p:nvPr/>
        </p:nvSpPr>
        <p:spPr>
          <a:xfrm>
            <a:off x="981844" y="1134816"/>
            <a:ext cx="7416824" cy="583341"/>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1-) IOT (Internet Of The Things)</a:t>
            </a:r>
            <a:endParaRPr sz="3600" cap="none">
              <a:solidFill>
                <a:schemeClr val="accent4"/>
              </a:solidFill>
              <a:latin typeface="Calibri"/>
              <a:ea typeface="Calibri"/>
              <a:cs typeface="Calibri"/>
              <a:sym typeface="Calibri"/>
            </a:endParaRPr>
          </a:p>
        </p:txBody>
      </p:sp>
      <p:sp>
        <p:nvSpPr>
          <p:cNvPr id="248" name="Google Shape;248;p28"/>
          <p:cNvSpPr txBox="1"/>
          <p:nvPr/>
        </p:nvSpPr>
        <p:spPr>
          <a:xfrm>
            <a:off x="837828" y="1700808"/>
            <a:ext cx="10225136" cy="1224136"/>
          </a:xfrm>
          <a:prstGeom prst="rect">
            <a:avLst/>
          </a:prstGeom>
          <a:noFill/>
          <a:ln>
            <a:noFill/>
          </a:ln>
        </p:spPr>
        <p:txBody>
          <a:bodyPr spcFirstLastPara="1" wrap="square" lIns="121875" tIns="60925" rIns="121875" bIns="60925" anchor="t" anchorCtr="0">
            <a:noAutofit/>
          </a:bodyPr>
          <a:lstStyle/>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Projenin IOT kısmında ESP8266 modülü kullanılmıştır.Bilgisayarda işlenen görüntü yüzün algılanmasının ardından ESP8266 üzerine kurulmuş olan servera bilgi göndermekte ve bu bilgi STM32 tarafından UART üzerinden alınmaktadır.</a:t>
            </a:r>
            <a:endParaRPr sz="2800">
              <a:solidFill>
                <a:schemeClr val="lt1"/>
              </a:solidFill>
              <a:latin typeface="Calibri"/>
              <a:ea typeface="Calibri"/>
              <a:cs typeface="Calibri"/>
              <a:sym typeface="Calibri"/>
            </a:endParaRPr>
          </a:p>
          <a:p>
            <a:pPr marL="914400" marR="0" lvl="0" indent="0" algn="l" rtl="0">
              <a:lnSpc>
                <a:spcPct val="90000"/>
              </a:lnSpc>
              <a:spcBef>
                <a:spcPts val="0"/>
              </a:spcBef>
              <a:spcAft>
                <a:spcPts val="0"/>
              </a:spcAft>
              <a:buNone/>
            </a:pPr>
            <a:endParaRPr sz="2800">
              <a:solidFill>
                <a:schemeClr val="lt1"/>
              </a:solidFill>
              <a:latin typeface="Calibri"/>
              <a:ea typeface="Calibri"/>
              <a:cs typeface="Calibri"/>
              <a:sym typeface="Calibri"/>
            </a:endParaRPr>
          </a:p>
          <a:p>
            <a:pPr marL="457200" marR="0" lvl="0" indent="-406400" algn="l" rtl="0">
              <a:lnSpc>
                <a:spcPct val="90000"/>
              </a:lnSpc>
              <a:spcBef>
                <a:spcPts val="160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ESP8266 modülü AT komutları aracılığı ile kontrol edilmiştir.</a:t>
            </a:r>
            <a:endParaRPr sz="2800">
              <a:solidFill>
                <a:schemeClr val="lt1"/>
              </a:solidFill>
              <a:latin typeface="Calibri"/>
              <a:ea typeface="Calibri"/>
              <a:cs typeface="Calibri"/>
              <a:sym typeface="Calibri"/>
            </a:endParaRPr>
          </a:p>
        </p:txBody>
      </p:sp>
      <p:pic>
        <p:nvPicPr>
          <p:cNvPr id="249" name="Google Shape;249;p28" descr="esp8266 ile ilgili görsel sonucu"/>
          <p:cNvPicPr preferRelativeResize="0"/>
          <p:nvPr/>
        </p:nvPicPr>
        <p:blipFill rotWithShape="1">
          <a:blip r:embed="rId3">
            <a:alphaModFix/>
          </a:blip>
          <a:srcRect/>
          <a:stretch/>
        </p:blipFill>
        <p:spPr>
          <a:xfrm>
            <a:off x="9808246" y="4869159"/>
            <a:ext cx="1613793" cy="1613793"/>
          </a:xfrm>
          <a:prstGeom prst="roundRect">
            <a:avLst>
              <a:gd name="adj" fmla="val 8594"/>
            </a:avLst>
          </a:prstGeom>
          <a:solidFill>
            <a:srgbClr val="ECECEC"/>
          </a:solidFill>
          <a:ln>
            <a:noFill/>
          </a:ln>
          <a:effectLst>
            <a:reflection stA="38000" endPos="28000" dist="5000" dir="5400000" sy="-100000" algn="bl" rotWithShape="0"/>
          </a:effectLst>
        </p:spPr>
      </p:pic>
      <p:sp>
        <p:nvSpPr>
          <p:cNvPr id="250" name="Google Shape;250;p28"/>
          <p:cNvSpPr/>
          <p:nvPr/>
        </p:nvSpPr>
        <p:spPr>
          <a:xfrm>
            <a:off x="9982844" y="4407494"/>
            <a:ext cx="125406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7272"/>
                </a:solidFill>
                <a:latin typeface="Calibri"/>
                <a:ea typeface="Calibri"/>
                <a:cs typeface="Calibri"/>
                <a:sym typeface="Calibri"/>
              </a:rPr>
              <a:t>ESP8266</a:t>
            </a:r>
            <a:endParaRPr sz="2400">
              <a:solidFill>
                <a:srgbClr val="007272"/>
              </a:solidFill>
              <a:latin typeface="Calibri"/>
              <a:ea typeface="Calibri"/>
              <a:cs typeface="Calibri"/>
              <a:sym typeface="Calibri"/>
            </a:endParaRPr>
          </a:p>
        </p:txBody>
      </p:sp>
      <p:pic>
        <p:nvPicPr>
          <p:cNvPr id="251" name="Google Shape;251;p28" descr="Gebze Teknik Üniversitesi"/>
          <p:cNvPicPr preferRelativeResize="0"/>
          <p:nvPr/>
        </p:nvPicPr>
        <p:blipFill rotWithShape="1">
          <a:blip r:embed="rId4">
            <a:alphaModFix/>
          </a:blip>
          <a:srcRect/>
          <a:stretch/>
        </p:blipFill>
        <p:spPr>
          <a:xfrm>
            <a:off x="117748" y="6093296"/>
            <a:ext cx="1036915" cy="648072"/>
          </a:xfrm>
          <a:prstGeom prst="rect">
            <a:avLst/>
          </a:prstGeom>
          <a:noFill/>
          <a:ln>
            <a:noFill/>
          </a:ln>
        </p:spPr>
      </p:pic>
      <p:sp>
        <p:nvSpPr>
          <p:cNvPr id="252" name="Google Shape;252;p28"/>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KAPSAM</a:t>
            </a:r>
            <a:endParaRPr sz="3600" u="sng" cap="none">
              <a:solidFill>
                <a:schemeClr val="accent1"/>
              </a:solidFill>
              <a:latin typeface="Lora"/>
              <a:ea typeface="Lora"/>
              <a:cs typeface="Lora"/>
              <a:sym typeface="Lora"/>
            </a:endParaRPr>
          </a:p>
        </p:txBody>
      </p:sp>
      <p:sp>
        <p:nvSpPr>
          <p:cNvPr id="253" name="Google Shape;253;p28"/>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29"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graphicFrame>
        <p:nvGraphicFramePr>
          <p:cNvPr id="259" name="Google Shape;259;p29"/>
          <p:cNvGraphicFramePr/>
          <p:nvPr/>
        </p:nvGraphicFramePr>
        <p:xfrm>
          <a:off x="1701924" y="434286"/>
          <a:ext cx="8822400" cy="6423750"/>
        </p:xfrm>
        <a:graphic>
          <a:graphicData uri="http://schemas.openxmlformats.org/drawingml/2006/table">
            <a:tbl>
              <a:tblPr firstRow="1" firstCol="1" bandRow="1">
                <a:noFill/>
                <a:tableStyleId>{C042ACFE-A15E-4E3D-9ECE-A295FC5ACF74}</a:tableStyleId>
              </a:tblPr>
              <a:tblGrid>
                <a:gridCol w="992300">
                  <a:extLst>
                    <a:ext uri="{9D8B030D-6E8A-4147-A177-3AD203B41FA5}">
                      <a16:colId xmlns:a16="http://schemas.microsoft.com/office/drawing/2014/main" val="20000"/>
                    </a:ext>
                  </a:extLst>
                </a:gridCol>
                <a:gridCol w="2084275">
                  <a:extLst>
                    <a:ext uri="{9D8B030D-6E8A-4147-A177-3AD203B41FA5}">
                      <a16:colId xmlns:a16="http://schemas.microsoft.com/office/drawing/2014/main" val="20001"/>
                    </a:ext>
                  </a:extLst>
                </a:gridCol>
                <a:gridCol w="873950">
                  <a:extLst>
                    <a:ext uri="{9D8B030D-6E8A-4147-A177-3AD203B41FA5}">
                      <a16:colId xmlns:a16="http://schemas.microsoft.com/office/drawing/2014/main" val="20002"/>
                    </a:ext>
                  </a:extLst>
                </a:gridCol>
                <a:gridCol w="4871875">
                  <a:extLst>
                    <a:ext uri="{9D8B030D-6E8A-4147-A177-3AD203B41FA5}">
                      <a16:colId xmlns:a16="http://schemas.microsoft.com/office/drawing/2014/main" val="20003"/>
                    </a:ext>
                  </a:extLst>
                </a:gridCol>
              </a:tblGrid>
              <a:tr h="294400">
                <a:tc>
                  <a:txBody>
                    <a:bodyPr/>
                    <a:lstStyle/>
                    <a:p>
                      <a:pPr marL="0" marR="0" lvl="0" indent="0" algn="just" rtl="0">
                        <a:lnSpc>
                          <a:spcPct val="150000"/>
                        </a:lnSpc>
                        <a:spcBef>
                          <a:spcPts val="0"/>
                        </a:spcBef>
                        <a:spcAft>
                          <a:spcPts val="0"/>
                        </a:spcAft>
                        <a:buNone/>
                      </a:pPr>
                      <a:r>
                        <a:rPr lang="en-US" sz="1100" u="sng" strike="noStrike" cap="none"/>
                        <a:t>Komut</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sng" strike="noStrike" cap="none"/>
                        <a:t>Örnek Kullanım</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sng" strike="noStrike" cap="none"/>
                        <a:t>Cevap</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sng" strike="noStrike" cap="none"/>
                        <a:t>Açıklama</a:t>
                      </a:r>
                      <a:endParaRPr sz="1400" u="none" strike="noStrike" cap="none">
                        <a:latin typeface="Times New Roman"/>
                        <a:ea typeface="Times New Roman"/>
                        <a:cs typeface="Times New Roman"/>
                        <a:sym typeface="Times New Roman"/>
                      </a:endParaRPr>
                    </a:p>
                  </a:txBody>
                  <a:tcPr marL="51650" marR="51650" marT="77475" marB="77475" anchor="ctr"/>
                </a:tc>
                <a:extLst>
                  <a:ext uri="{0D108BD9-81ED-4DB2-BD59-A6C34878D82A}">
                    <a16:rowId xmlns:a16="http://schemas.microsoft.com/office/drawing/2014/main" val="10000"/>
                  </a:ext>
                </a:extLst>
              </a:tr>
              <a:tr h="294400">
                <a:tc>
                  <a:txBody>
                    <a:bodyPr/>
                    <a:lstStyle/>
                    <a:p>
                      <a:pPr marL="0" marR="0" lvl="0" indent="0" algn="just" rtl="0">
                        <a:lnSpc>
                          <a:spcPct val="150000"/>
                        </a:lnSpc>
                        <a:spcBef>
                          <a:spcPts val="0"/>
                        </a:spcBef>
                        <a:spcAft>
                          <a:spcPts val="0"/>
                        </a:spcAft>
                        <a:buNone/>
                      </a:pPr>
                      <a:r>
                        <a:rPr lang="en-US" sz="1100" u="none" strike="noStrike" cap="none"/>
                        <a:t>AT+RST</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AT+RST</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OK</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ESP8266’yı resetler.</a:t>
                      </a:r>
                      <a:endParaRPr sz="1400" u="none" strike="noStrike" cap="none">
                        <a:latin typeface="Times New Roman"/>
                        <a:ea typeface="Times New Roman"/>
                        <a:cs typeface="Times New Roman"/>
                        <a:sym typeface="Times New Roman"/>
                      </a:endParaRPr>
                    </a:p>
                  </a:txBody>
                  <a:tcPr marL="51650" marR="51650" marT="77475" marB="77475" anchor="ctr"/>
                </a:tc>
                <a:extLst>
                  <a:ext uri="{0D108BD9-81ED-4DB2-BD59-A6C34878D82A}">
                    <a16:rowId xmlns:a16="http://schemas.microsoft.com/office/drawing/2014/main" val="10001"/>
                  </a:ext>
                </a:extLst>
              </a:tr>
              <a:tr h="712750">
                <a:tc>
                  <a:txBody>
                    <a:bodyPr/>
                    <a:lstStyle/>
                    <a:p>
                      <a:pPr marL="0" marR="0" lvl="0" indent="0" algn="just" rtl="0">
                        <a:lnSpc>
                          <a:spcPct val="150000"/>
                        </a:lnSpc>
                        <a:spcBef>
                          <a:spcPts val="0"/>
                        </a:spcBef>
                        <a:spcAft>
                          <a:spcPts val="0"/>
                        </a:spcAft>
                        <a:buNone/>
                      </a:pPr>
                      <a:r>
                        <a:rPr lang="en-US" sz="1100" u="none" strike="noStrike" cap="none"/>
                        <a:t>AT+CWMODE</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AT+CWMODE=1</a:t>
                      </a:r>
                      <a:endParaRPr sz="1400" u="none" strike="noStrike" cap="none"/>
                    </a:p>
                    <a:p>
                      <a:pPr marL="0" marR="0" lvl="0" indent="0" algn="just" rtl="0">
                        <a:lnSpc>
                          <a:spcPct val="150000"/>
                        </a:lnSpc>
                        <a:spcBef>
                          <a:spcPts val="0"/>
                        </a:spcBef>
                        <a:spcAft>
                          <a:spcPts val="0"/>
                        </a:spcAft>
                        <a:buNone/>
                      </a:pPr>
                      <a:r>
                        <a:rPr lang="en-US" sz="1100" u="none" strike="noStrike" cap="none"/>
                        <a:t>AT+CWMODE=2</a:t>
                      </a:r>
                      <a:endParaRPr sz="1400" u="none" strike="noStrike" cap="none"/>
                    </a:p>
                    <a:p>
                      <a:pPr marL="0" marR="0" lvl="0" indent="0" algn="just" rtl="0">
                        <a:lnSpc>
                          <a:spcPct val="150000"/>
                        </a:lnSpc>
                        <a:spcBef>
                          <a:spcPts val="0"/>
                        </a:spcBef>
                        <a:spcAft>
                          <a:spcPts val="0"/>
                        </a:spcAft>
                        <a:buNone/>
                      </a:pPr>
                      <a:r>
                        <a:rPr lang="en-US" sz="1100" u="none" strike="noStrike" cap="none"/>
                        <a:t>AT+CWMODE=3</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OK</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WIFI modunu ayarlar.</a:t>
                      </a:r>
                      <a:endParaRPr sz="1400" u="none" strike="noStrike" cap="none"/>
                    </a:p>
                    <a:p>
                      <a:pPr marL="0" marR="0" lvl="0" indent="0" algn="just" rtl="0">
                        <a:lnSpc>
                          <a:spcPct val="150000"/>
                        </a:lnSpc>
                        <a:spcBef>
                          <a:spcPts val="0"/>
                        </a:spcBef>
                        <a:spcAft>
                          <a:spcPts val="0"/>
                        </a:spcAft>
                        <a:buNone/>
                      </a:pPr>
                      <a:r>
                        <a:rPr lang="en-US" sz="1100" u="none" strike="noStrike" cap="none"/>
                        <a:t>1 :Station Mod</a:t>
                      </a:r>
                      <a:endParaRPr sz="1400" u="none" strike="noStrike" cap="none"/>
                    </a:p>
                    <a:p>
                      <a:pPr marL="0" marR="0" lvl="0" indent="0" algn="just" rtl="0">
                        <a:lnSpc>
                          <a:spcPct val="150000"/>
                        </a:lnSpc>
                        <a:spcBef>
                          <a:spcPts val="0"/>
                        </a:spcBef>
                        <a:spcAft>
                          <a:spcPts val="0"/>
                        </a:spcAft>
                        <a:buNone/>
                      </a:pPr>
                      <a:r>
                        <a:rPr lang="en-US" sz="1100" u="none" strike="noStrike" cap="none"/>
                        <a:t>2:SoftAP Mod</a:t>
                      </a:r>
                      <a:endParaRPr sz="1400" u="none" strike="noStrike" cap="none"/>
                    </a:p>
                    <a:p>
                      <a:pPr marL="0" marR="0" lvl="0" indent="0" algn="just" rtl="0">
                        <a:lnSpc>
                          <a:spcPct val="150000"/>
                        </a:lnSpc>
                        <a:spcBef>
                          <a:spcPts val="0"/>
                        </a:spcBef>
                        <a:spcAft>
                          <a:spcPts val="0"/>
                        </a:spcAft>
                        <a:buNone/>
                      </a:pPr>
                      <a:r>
                        <a:rPr lang="en-US" sz="1100" u="none" strike="noStrike" cap="none"/>
                        <a:t>3:Station + SoftAP Mod</a:t>
                      </a:r>
                      <a:endParaRPr sz="1400" u="none" strike="noStrike" cap="none">
                        <a:latin typeface="Times New Roman"/>
                        <a:ea typeface="Times New Roman"/>
                        <a:cs typeface="Times New Roman"/>
                        <a:sym typeface="Times New Roman"/>
                      </a:endParaRPr>
                    </a:p>
                  </a:txBody>
                  <a:tcPr marL="51650" marR="51650" marT="77475" marB="77475" anchor="ctr"/>
                </a:tc>
                <a:extLst>
                  <a:ext uri="{0D108BD9-81ED-4DB2-BD59-A6C34878D82A}">
                    <a16:rowId xmlns:a16="http://schemas.microsoft.com/office/drawing/2014/main" val="10002"/>
                  </a:ext>
                </a:extLst>
              </a:tr>
              <a:tr h="433850">
                <a:tc>
                  <a:txBody>
                    <a:bodyPr/>
                    <a:lstStyle/>
                    <a:p>
                      <a:pPr marL="0" marR="0" lvl="0" indent="0" algn="just" rtl="0">
                        <a:lnSpc>
                          <a:spcPct val="150000"/>
                        </a:lnSpc>
                        <a:spcBef>
                          <a:spcPts val="0"/>
                        </a:spcBef>
                        <a:spcAft>
                          <a:spcPts val="0"/>
                        </a:spcAft>
                        <a:buNone/>
                      </a:pPr>
                      <a:r>
                        <a:rPr lang="en-US" sz="1100" u="none" strike="noStrike" cap="none"/>
                        <a:t>AT+CWJAP</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AT+CWJAP=”WIFIADI”,”WIFI SIFRESI”</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OK,</a:t>
                      </a:r>
                      <a:endParaRPr sz="1400" u="none" strike="noStrike" cap="none"/>
                    </a:p>
                    <a:p>
                      <a:pPr marL="0" marR="0" lvl="0" indent="0" algn="just" rtl="0">
                        <a:lnSpc>
                          <a:spcPct val="150000"/>
                        </a:lnSpc>
                        <a:spcBef>
                          <a:spcPts val="0"/>
                        </a:spcBef>
                        <a:spcAft>
                          <a:spcPts val="0"/>
                        </a:spcAft>
                        <a:buNone/>
                      </a:pPr>
                      <a:r>
                        <a:rPr lang="en-US" sz="1100" u="none" strike="noStrike" cap="none"/>
                        <a:t>FAIL</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Belirtilen WIFI ağına bağlanır.</a:t>
                      </a:r>
                      <a:endParaRPr sz="1400" u="none" strike="noStrike" cap="none">
                        <a:latin typeface="Times New Roman"/>
                        <a:ea typeface="Times New Roman"/>
                        <a:cs typeface="Times New Roman"/>
                        <a:sym typeface="Times New Roman"/>
                      </a:endParaRPr>
                    </a:p>
                  </a:txBody>
                  <a:tcPr marL="51650" marR="51650" marT="77475" marB="77475" anchor="ctr"/>
                </a:tc>
                <a:extLst>
                  <a:ext uri="{0D108BD9-81ED-4DB2-BD59-A6C34878D82A}">
                    <a16:rowId xmlns:a16="http://schemas.microsoft.com/office/drawing/2014/main" val="10003"/>
                  </a:ext>
                </a:extLst>
              </a:tr>
              <a:tr h="294400">
                <a:tc>
                  <a:txBody>
                    <a:bodyPr/>
                    <a:lstStyle/>
                    <a:p>
                      <a:pPr marL="0" marR="0" lvl="0" indent="0" algn="just" rtl="0">
                        <a:lnSpc>
                          <a:spcPct val="150000"/>
                        </a:lnSpc>
                        <a:spcBef>
                          <a:spcPts val="0"/>
                        </a:spcBef>
                        <a:spcAft>
                          <a:spcPts val="0"/>
                        </a:spcAft>
                        <a:buNone/>
                      </a:pPr>
                      <a:r>
                        <a:rPr lang="en-US" sz="1100" u="none" strike="noStrike" cap="none"/>
                        <a:t>AT+CIFSR</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AT+CIFSR</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OK</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ESP8266’nın aldığı IP adresini gösterir.</a:t>
                      </a:r>
                      <a:endParaRPr sz="1400" u="none" strike="noStrike" cap="none">
                        <a:latin typeface="Times New Roman"/>
                        <a:ea typeface="Times New Roman"/>
                        <a:cs typeface="Times New Roman"/>
                        <a:sym typeface="Times New Roman"/>
                      </a:endParaRPr>
                    </a:p>
                  </a:txBody>
                  <a:tcPr marL="51650" marR="51650" marT="77475" marB="77475" anchor="ctr"/>
                </a:tc>
                <a:extLst>
                  <a:ext uri="{0D108BD9-81ED-4DB2-BD59-A6C34878D82A}">
                    <a16:rowId xmlns:a16="http://schemas.microsoft.com/office/drawing/2014/main" val="10004"/>
                  </a:ext>
                </a:extLst>
              </a:tr>
              <a:tr h="573300">
                <a:tc>
                  <a:txBody>
                    <a:bodyPr/>
                    <a:lstStyle/>
                    <a:p>
                      <a:pPr marL="0" marR="0" lvl="0" indent="0" algn="just" rtl="0">
                        <a:lnSpc>
                          <a:spcPct val="150000"/>
                        </a:lnSpc>
                        <a:spcBef>
                          <a:spcPts val="0"/>
                        </a:spcBef>
                        <a:spcAft>
                          <a:spcPts val="0"/>
                        </a:spcAft>
                        <a:buNone/>
                      </a:pPr>
                      <a:r>
                        <a:rPr lang="en-US" sz="1100" u="none" strike="noStrike" cap="none"/>
                        <a:t>AT+CIPMUX</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AT+CIPMUX=0</a:t>
                      </a:r>
                      <a:endParaRPr sz="1400" u="none" strike="noStrike" cap="none"/>
                    </a:p>
                    <a:p>
                      <a:pPr marL="0" marR="0" lvl="0" indent="0" algn="just" rtl="0">
                        <a:lnSpc>
                          <a:spcPct val="150000"/>
                        </a:lnSpc>
                        <a:spcBef>
                          <a:spcPts val="0"/>
                        </a:spcBef>
                        <a:spcAft>
                          <a:spcPts val="0"/>
                        </a:spcAft>
                        <a:buNone/>
                      </a:pPr>
                      <a:r>
                        <a:rPr lang="en-US" sz="1100" u="none" strike="noStrike" cap="none"/>
                        <a:t>AT+CIPMUX=1</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OK</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Tekli ya da çoklu bağlantı ayarını yapar.</a:t>
                      </a:r>
                      <a:endParaRPr sz="1400" u="none" strike="noStrike" cap="none"/>
                    </a:p>
                    <a:p>
                      <a:pPr marL="0" marR="0" lvl="0" indent="0" algn="just" rtl="0">
                        <a:lnSpc>
                          <a:spcPct val="150000"/>
                        </a:lnSpc>
                        <a:spcBef>
                          <a:spcPts val="0"/>
                        </a:spcBef>
                        <a:spcAft>
                          <a:spcPts val="0"/>
                        </a:spcAft>
                        <a:buNone/>
                      </a:pPr>
                      <a:r>
                        <a:rPr lang="en-US" sz="1100" u="none" strike="noStrike" cap="none"/>
                        <a:t>0:Tekli Bağlantı</a:t>
                      </a:r>
                      <a:endParaRPr sz="1400" u="none" strike="noStrike" cap="none"/>
                    </a:p>
                    <a:p>
                      <a:pPr marL="0" marR="0" lvl="0" indent="0" algn="just" rtl="0">
                        <a:lnSpc>
                          <a:spcPct val="150000"/>
                        </a:lnSpc>
                        <a:spcBef>
                          <a:spcPts val="0"/>
                        </a:spcBef>
                        <a:spcAft>
                          <a:spcPts val="0"/>
                        </a:spcAft>
                        <a:buNone/>
                      </a:pPr>
                      <a:r>
                        <a:rPr lang="en-US" sz="1100" u="none" strike="noStrike" cap="none"/>
                        <a:t>1:Çoklu Bağlantı</a:t>
                      </a:r>
                      <a:endParaRPr sz="1400" u="none" strike="noStrike" cap="none">
                        <a:latin typeface="Times New Roman"/>
                        <a:ea typeface="Times New Roman"/>
                        <a:cs typeface="Times New Roman"/>
                        <a:sym typeface="Times New Roman"/>
                      </a:endParaRPr>
                    </a:p>
                  </a:txBody>
                  <a:tcPr marL="51650" marR="51650" marT="77475" marB="77475" anchor="ctr"/>
                </a:tc>
                <a:extLst>
                  <a:ext uri="{0D108BD9-81ED-4DB2-BD59-A6C34878D82A}">
                    <a16:rowId xmlns:a16="http://schemas.microsoft.com/office/drawing/2014/main" val="10005"/>
                  </a:ext>
                </a:extLst>
              </a:tr>
              <a:tr h="573300">
                <a:tc>
                  <a:txBody>
                    <a:bodyPr/>
                    <a:lstStyle/>
                    <a:p>
                      <a:pPr marL="0" marR="0" lvl="0" indent="0" algn="just" rtl="0">
                        <a:lnSpc>
                          <a:spcPct val="150000"/>
                        </a:lnSpc>
                        <a:spcBef>
                          <a:spcPts val="0"/>
                        </a:spcBef>
                        <a:spcAft>
                          <a:spcPts val="0"/>
                        </a:spcAft>
                        <a:buNone/>
                      </a:pPr>
                      <a:r>
                        <a:rPr lang="en-US" sz="1100" u="none" strike="noStrike" cap="none"/>
                        <a:t>AT+CIPSERVER</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AT+CIPSERVER= mod, port</a:t>
                      </a:r>
                      <a:endParaRPr sz="1400" u="none" strike="noStrike" cap="none"/>
                    </a:p>
                    <a:p>
                      <a:pPr marL="0" marR="0" lvl="0" indent="0" algn="just" rtl="0">
                        <a:lnSpc>
                          <a:spcPct val="150000"/>
                        </a:lnSpc>
                        <a:spcBef>
                          <a:spcPts val="0"/>
                        </a:spcBef>
                        <a:spcAft>
                          <a:spcPts val="0"/>
                        </a:spcAft>
                        <a:buNone/>
                      </a:pPr>
                      <a:r>
                        <a:rPr lang="en-US" sz="1100" u="none" strike="noStrike" cap="none"/>
                        <a:t> </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OK</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TCP Server oluşturur ya da siler.</a:t>
                      </a:r>
                      <a:endParaRPr sz="1400" u="none" strike="noStrike" cap="none"/>
                    </a:p>
                    <a:p>
                      <a:pPr marL="0" marR="0" lvl="0" indent="0" algn="just" rtl="0">
                        <a:lnSpc>
                          <a:spcPct val="150000"/>
                        </a:lnSpc>
                        <a:spcBef>
                          <a:spcPts val="0"/>
                        </a:spcBef>
                        <a:spcAft>
                          <a:spcPts val="0"/>
                        </a:spcAft>
                        <a:buNone/>
                      </a:pPr>
                      <a:r>
                        <a:rPr lang="en-US" sz="1100" u="none" strike="noStrike" cap="none"/>
                        <a:t>mod -&gt; 0: Sil</a:t>
                      </a:r>
                      <a:endParaRPr sz="1400" u="none" strike="noStrike" cap="none"/>
                    </a:p>
                    <a:p>
                      <a:pPr marL="0" marR="0" lvl="0" indent="0" algn="just" rtl="0">
                        <a:lnSpc>
                          <a:spcPct val="150000"/>
                        </a:lnSpc>
                        <a:spcBef>
                          <a:spcPts val="0"/>
                        </a:spcBef>
                        <a:spcAft>
                          <a:spcPts val="0"/>
                        </a:spcAft>
                        <a:buNone/>
                      </a:pPr>
                      <a:r>
                        <a:rPr lang="en-US" sz="1100" u="none" strike="noStrike" cap="none"/>
                        <a:t>mod -&gt; 1:Oluştur</a:t>
                      </a:r>
                      <a:endParaRPr sz="1400" u="none" strike="noStrike" cap="none">
                        <a:latin typeface="Times New Roman"/>
                        <a:ea typeface="Times New Roman"/>
                        <a:cs typeface="Times New Roman"/>
                        <a:sym typeface="Times New Roman"/>
                      </a:endParaRPr>
                    </a:p>
                  </a:txBody>
                  <a:tcPr marL="51650" marR="51650" marT="77475" marB="77475" anchor="ctr"/>
                </a:tc>
                <a:extLst>
                  <a:ext uri="{0D108BD9-81ED-4DB2-BD59-A6C34878D82A}">
                    <a16:rowId xmlns:a16="http://schemas.microsoft.com/office/drawing/2014/main" val="10006"/>
                  </a:ext>
                </a:extLst>
              </a:tr>
              <a:tr h="852200">
                <a:tc>
                  <a:txBody>
                    <a:bodyPr/>
                    <a:lstStyle/>
                    <a:p>
                      <a:pPr marL="0" marR="0" lvl="0" indent="0" algn="just" rtl="0">
                        <a:lnSpc>
                          <a:spcPct val="150000"/>
                        </a:lnSpc>
                        <a:spcBef>
                          <a:spcPts val="0"/>
                        </a:spcBef>
                        <a:spcAft>
                          <a:spcPts val="0"/>
                        </a:spcAft>
                        <a:buNone/>
                      </a:pPr>
                      <a:r>
                        <a:rPr lang="en-US" sz="1100" u="none" strike="noStrike" cap="none"/>
                        <a:t>AT+CIPSEND</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AT+CIPSEND= bağlantı id, veri uzunluğu</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ERROR,</a:t>
                      </a:r>
                      <a:endParaRPr sz="1400" u="none" strike="noStrike" cap="none"/>
                    </a:p>
                    <a:p>
                      <a:pPr marL="0" marR="0" lvl="0" indent="0" algn="just" rtl="0">
                        <a:lnSpc>
                          <a:spcPct val="150000"/>
                        </a:lnSpc>
                        <a:spcBef>
                          <a:spcPts val="0"/>
                        </a:spcBef>
                        <a:spcAft>
                          <a:spcPts val="0"/>
                        </a:spcAft>
                        <a:buNone/>
                      </a:pPr>
                      <a:r>
                        <a:rPr lang="en-US" sz="1100" u="none" strike="noStrike" cap="none"/>
                        <a:t>SEND OK,</a:t>
                      </a:r>
                      <a:endParaRPr sz="1400" u="none" strike="noStrike" cap="none"/>
                    </a:p>
                    <a:p>
                      <a:pPr marL="0" marR="0" lvl="0" indent="0" algn="just" rtl="0">
                        <a:lnSpc>
                          <a:spcPct val="150000"/>
                        </a:lnSpc>
                        <a:spcBef>
                          <a:spcPts val="0"/>
                        </a:spcBef>
                        <a:spcAft>
                          <a:spcPts val="0"/>
                        </a:spcAft>
                        <a:buNone/>
                      </a:pPr>
                      <a:r>
                        <a:rPr lang="en-US" sz="1100" u="none" strike="noStrike" cap="none"/>
                        <a:t>SEND FAIL</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Belirtilen bağlantı id’sindeki cihaza belirtilen uzunlukta veri alır ve gönderir.</a:t>
                      </a:r>
                      <a:endParaRPr sz="1400" u="none" strike="noStrike" cap="none">
                        <a:latin typeface="Times New Roman"/>
                        <a:ea typeface="Times New Roman"/>
                        <a:cs typeface="Times New Roman"/>
                        <a:sym typeface="Times New Roman"/>
                      </a:endParaRPr>
                    </a:p>
                  </a:txBody>
                  <a:tcPr marL="51650" marR="51650" marT="77475" marB="77475" anchor="ctr"/>
                </a:tc>
                <a:extLst>
                  <a:ext uri="{0D108BD9-81ED-4DB2-BD59-A6C34878D82A}">
                    <a16:rowId xmlns:a16="http://schemas.microsoft.com/office/drawing/2014/main" val="10007"/>
                  </a:ext>
                </a:extLst>
              </a:tr>
              <a:tr h="433850">
                <a:tc>
                  <a:txBody>
                    <a:bodyPr/>
                    <a:lstStyle/>
                    <a:p>
                      <a:pPr marL="0" marR="0" lvl="0" indent="0" algn="just" rtl="0">
                        <a:lnSpc>
                          <a:spcPct val="150000"/>
                        </a:lnSpc>
                        <a:spcBef>
                          <a:spcPts val="0"/>
                        </a:spcBef>
                        <a:spcAft>
                          <a:spcPts val="0"/>
                        </a:spcAft>
                        <a:buNone/>
                      </a:pPr>
                      <a:r>
                        <a:rPr lang="en-US" sz="1100" u="none" strike="noStrike" cap="none"/>
                        <a:t>AT+CIPCLOSE</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AT+CIPCLOSE=bağlantı id</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OK</a:t>
                      </a:r>
                      <a:endParaRPr sz="1400" u="none" strike="noStrike" cap="none">
                        <a:latin typeface="Times New Roman"/>
                        <a:ea typeface="Times New Roman"/>
                        <a:cs typeface="Times New Roman"/>
                        <a:sym typeface="Times New Roman"/>
                      </a:endParaRPr>
                    </a:p>
                  </a:txBody>
                  <a:tcPr marL="51650" marR="51650" marT="77475" marB="77475" anchor="ctr"/>
                </a:tc>
                <a:tc>
                  <a:txBody>
                    <a:bodyPr/>
                    <a:lstStyle/>
                    <a:p>
                      <a:pPr marL="0" marR="0" lvl="0" indent="0" algn="just" rtl="0">
                        <a:lnSpc>
                          <a:spcPct val="150000"/>
                        </a:lnSpc>
                        <a:spcBef>
                          <a:spcPts val="0"/>
                        </a:spcBef>
                        <a:spcAft>
                          <a:spcPts val="0"/>
                        </a:spcAft>
                        <a:buNone/>
                      </a:pPr>
                      <a:r>
                        <a:rPr lang="en-US" sz="1100" u="none" strike="noStrike" cap="none"/>
                        <a:t>Belirtilen bağlatı id’sindeki cihazın tcp/udp bağlantısını kapatır.</a:t>
                      </a:r>
                      <a:endParaRPr sz="1400" u="none" strike="noStrike" cap="none"/>
                    </a:p>
                    <a:p>
                      <a:pPr marL="0" marR="0" lvl="0" indent="0" algn="just" rtl="0">
                        <a:lnSpc>
                          <a:spcPct val="150000"/>
                        </a:lnSpc>
                        <a:spcBef>
                          <a:spcPts val="0"/>
                        </a:spcBef>
                        <a:spcAft>
                          <a:spcPts val="0"/>
                        </a:spcAft>
                        <a:buNone/>
                      </a:pPr>
                      <a:r>
                        <a:rPr lang="en-US" sz="1100" u="none" strike="noStrike" cap="none"/>
                        <a:t>Eğer bağlantı id’si 5 ayarlanırsa tüm bağlantılar kapatılır.</a:t>
                      </a:r>
                      <a:endParaRPr sz="1400" u="none" strike="noStrike" cap="none">
                        <a:latin typeface="Times New Roman"/>
                        <a:ea typeface="Times New Roman"/>
                        <a:cs typeface="Times New Roman"/>
                        <a:sym typeface="Times New Roman"/>
                      </a:endParaRPr>
                    </a:p>
                  </a:txBody>
                  <a:tcPr marL="51650" marR="51650" marT="77475" marB="77475" anchor="ctr"/>
                </a:tc>
                <a:extLst>
                  <a:ext uri="{0D108BD9-81ED-4DB2-BD59-A6C34878D82A}">
                    <a16:rowId xmlns:a16="http://schemas.microsoft.com/office/drawing/2014/main" val="10008"/>
                  </a:ext>
                </a:extLst>
              </a:tr>
            </a:tbl>
          </a:graphicData>
        </a:graphic>
      </p:graphicFrame>
      <p:sp>
        <p:nvSpPr>
          <p:cNvPr id="260" name="Google Shape;260;p29"/>
          <p:cNvSpPr/>
          <p:nvPr/>
        </p:nvSpPr>
        <p:spPr>
          <a:xfrm>
            <a:off x="1629916" y="-36507"/>
            <a:ext cx="100091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lt1"/>
                </a:solidFill>
                <a:latin typeface="Calibri"/>
                <a:ea typeface="Calibri"/>
                <a:cs typeface="Calibri"/>
                <a:sym typeface="Calibri"/>
              </a:rPr>
              <a:t>AT komutlarından bazıları aşağıdaki tabloda verilmiştir:</a:t>
            </a:r>
            <a:endParaRPr sz="2400">
              <a:solidFill>
                <a:schemeClr val="lt1"/>
              </a:solidFill>
              <a:latin typeface="Calibri"/>
              <a:ea typeface="Calibri"/>
              <a:cs typeface="Calibri"/>
              <a:sym typeface="Calibri"/>
            </a:endParaRPr>
          </a:p>
        </p:txBody>
      </p:sp>
      <p:sp>
        <p:nvSpPr>
          <p:cNvPr id="261" name="Google Shape;261;p29"/>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p:nvPr/>
        </p:nvSpPr>
        <p:spPr>
          <a:xfrm>
            <a:off x="981844" y="1134816"/>
            <a:ext cx="7416824" cy="583341"/>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2-)Gömülü Sistem</a:t>
            </a:r>
            <a:endParaRPr sz="3600" cap="none">
              <a:solidFill>
                <a:schemeClr val="accent4"/>
              </a:solidFill>
              <a:latin typeface="Calibri"/>
              <a:ea typeface="Calibri"/>
              <a:cs typeface="Calibri"/>
              <a:sym typeface="Calibri"/>
            </a:endParaRPr>
          </a:p>
        </p:txBody>
      </p:sp>
      <p:sp>
        <p:nvSpPr>
          <p:cNvPr id="267" name="Google Shape;267;p30"/>
          <p:cNvSpPr txBox="1"/>
          <p:nvPr/>
        </p:nvSpPr>
        <p:spPr>
          <a:xfrm>
            <a:off x="837825" y="1700796"/>
            <a:ext cx="11449200" cy="4578900"/>
          </a:xfrm>
          <a:prstGeom prst="rect">
            <a:avLst/>
          </a:prstGeom>
          <a:noFill/>
          <a:ln>
            <a:noFill/>
          </a:ln>
        </p:spPr>
        <p:txBody>
          <a:bodyPr spcFirstLastPara="1" wrap="square" lIns="121875" tIns="60925" rIns="121875" bIns="60925" anchor="t" anchorCtr="0">
            <a:noAutofit/>
          </a:bodyPr>
          <a:lstStyle/>
          <a:p>
            <a:pPr marL="457200" lvl="0" indent="-406400" algn="l" rtl="0">
              <a:lnSpc>
                <a:spcPct val="90000"/>
              </a:lnSpc>
              <a:spcBef>
                <a:spcPts val="1600"/>
              </a:spcBef>
              <a:spcAft>
                <a:spcPts val="0"/>
              </a:spcAft>
              <a:buClr>
                <a:schemeClr val="accent1"/>
              </a:buClr>
              <a:buSzPts val="2800"/>
              <a:buChar char="•"/>
            </a:pPr>
            <a:r>
              <a:rPr lang="en-US" sz="2800">
                <a:solidFill>
                  <a:schemeClr val="lt1"/>
                </a:solidFill>
                <a:latin typeface="Calibri"/>
                <a:ea typeface="Calibri"/>
                <a:cs typeface="Calibri"/>
                <a:sym typeface="Calibri"/>
              </a:rPr>
              <a:t>Mikrodenetleyici olarak ARM tabanlı 32 bit işlemci olan STM32F103C8T6</a:t>
            </a:r>
            <a:endParaRPr sz="2800">
              <a:solidFill>
                <a:schemeClr val="lt1"/>
              </a:solidFill>
              <a:latin typeface="Calibri"/>
              <a:ea typeface="Calibri"/>
              <a:cs typeface="Calibri"/>
              <a:sym typeface="Calibri"/>
            </a:endParaRPr>
          </a:p>
          <a:p>
            <a:pPr marL="457200" marR="0" lvl="0" indent="0" algn="l" rtl="0">
              <a:lnSpc>
                <a:spcPct val="90000"/>
              </a:lnSpc>
              <a:spcBef>
                <a:spcPts val="1600"/>
              </a:spcBef>
              <a:spcAft>
                <a:spcPts val="0"/>
              </a:spcAft>
              <a:buNone/>
            </a:pPr>
            <a:r>
              <a:rPr lang="en-US" sz="2800">
                <a:solidFill>
                  <a:schemeClr val="lt1"/>
                </a:solidFill>
                <a:latin typeface="Calibri"/>
                <a:ea typeface="Calibri"/>
                <a:cs typeface="Calibri"/>
                <a:sym typeface="Calibri"/>
              </a:rPr>
              <a:t>kullanılmıştır.</a:t>
            </a:r>
            <a:endParaRPr sz="2800">
              <a:solidFill>
                <a:schemeClr val="lt1"/>
              </a:solidFill>
              <a:latin typeface="Calibri"/>
              <a:ea typeface="Calibri"/>
              <a:cs typeface="Calibri"/>
              <a:sym typeface="Calibri"/>
            </a:endParaRPr>
          </a:p>
          <a:p>
            <a:pPr marL="304746" marR="0" lvl="0" indent="-330146" algn="l" rtl="0">
              <a:lnSpc>
                <a:spcPct val="90000"/>
              </a:lnSpc>
              <a:spcBef>
                <a:spcPts val="1600"/>
              </a:spcBef>
              <a:spcAft>
                <a:spcPts val="0"/>
              </a:spcAft>
              <a:buClr>
                <a:schemeClr val="accent1"/>
              </a:buClr>
              <a:buSzPts val="2800"/>
              <a:buChar char="•"/>
            </a:pPr>
            <a:r>
              <a:rPr lang="en-US" sz="2800">
                <a:solidFill>
                  <a:schemeClr val="lt1"/>
                </a:solidFill>
                <a:latin typeface="Calibri"/>
                <a:ea typeface="Calibri"/>
                <a:cs typeface="Calibri"/>
                <a:sym typeface="Calibri"/>
              </a:rPr>
              <a:t>Mikrodenetleyici C diliyle, KEIL IDE’si ve STM32CubeMX aracı kullanılarak</a:t>
            </a:r>
            <a:endParaRPr sz="2800">
              <a:solidFill>
                <a:schemeClr val="lt1"/>
              </a:solidFill>
              <a:latin typeface="Calibri"/>
              <a:ea typeface="Calibri"/>
              <a:cs typeface="Calibri"/>
              <a:sym typeface="Calibri"/>
            </a:endParaRPr>
          </a:p>
          <a:p>
            <a:pPr marL="457200" marR="0" lvl="0" indent="0" algn="l" rtl="0">
              <a:lnSpc>
                <a:spcPct val="90000"/>
              </a:lnSpc>
              <a:spcBef>
                <a:spcPts val="1600"/>
              </a:spcBef>
              <a:spcAft>
                <a:spcPts val="0"/>
              </a:spcAft>
              <a:buNone/>
            </a:pPr>
            <a:r>
              <a:rPr lang="en-US" sz="2800">
                <a:solidFill>
                  <a:schemeClr val="lt1"/>
                </a:solidFill>
                <a:latin typeface="Calibri"/>
                <a:ea typeface="Calibri"/>
                <a:cs typeface="Calibri"/>
                <a:sym typeface="Calibri"/>
              </a:rPr>
              <a:t>programlanmıştır.</a:t>
            </a:r>
            <a:endParaRPr sz="2800">
              <a:solidFill>
                <a:schemeClr val="lt1"/>
              </a:solidFill>
              <a:latin typeface="Calibri"/>
              <a:ea typeface="Calibri"/>
              <a:cs typeface="Calibri"/>
              <a:sym typeface="Calibri"/>
            </a:endParaRPr>
          </a:p>
          <a:p>
            <a:pPr marL="304746" marR="0" lvl="0" indent="-330146" algn="l" rtl="0">
              <a:lnSpc>
                <a:spcPct val="90000"/>
              </a:lnSpc>
              <a:spcBef>
                <a:spcPts val="1600"/>
              </a:spcBef>
              <a:spcAft>
                <a:spcPts val="0"/>
              </a:spcAft>
              <a:buClr>
                <a:schemeClr val="accent1"/>
              </a:buClr>
              <a:buSzPts val="2800"/>
              <a:buChar char="•"/>
            </a:pPr>
            <a:r>
              <a:rPr lang="en-US" sz="2800">
                <a:solidFill>
                  <a:schemeClr val="lt1"/>
                </a:solidFill>
                <a:latin typeface="Calibri"/>
                <a:ea typeface="Calibri"/>
                <a:cs typeface="Calibri"/>
                <a:sym typeface="Calibri"/>
              </a:rPr>
              <a:t>Mikrodenetleyici WIFI modülünden gelen veriyi kontrol eder.</a:t>
            </a:r>
            <a:endParaRPr sz="2800">
              <a:solidFill>
                <a:schemeClr val="lt1"/>
              </a:solidFill>
              <a:latin typeface="Calibri"/>
              <a:ea typeface="Calibri"/>
              <a:cs typeface="Calibri"/>
              <a:sym typeface="Calibri"/>
            </a:endParaRPr>
          </a:p>
          <a:p>
            <a:pPr marL="0" marR="0" lvl="0" indent="0" algn="l" rtl="0">
              <a:lnSpc>
                <a:spcPct val="90000"/>
              </a:lnSpc>
              <a:spcBef>
                <a:spcPts val="1600"/>
              </a:spcBef>
              <a:spcAft>
                <a:spcPts val="0"/>
              </a:spcAft>
              <a:buNone/>
            </a:pPr>
            <a:endParaRPr sz="2800">
              <a:solidFill>
                <a:schemeClr val="lt1"/>
              </a:solidFill>
              <a:latin typeface="Calibri"/>
              <a:ea typeface="Calibri"/>
              <a:cs typeface="Calibri"/>
              <a:sym typeface="Calibri"/>
            </a:endParaRPr>
          </a:p>
        </p:txBody>
      </p:sp>
      <p:pic>
        <p:nvPicPr>
          <p:cNvPr id="268" name="Google Shape;268;p30" descr="stm32f103c8t6 ile ilgili görsel sonucu"/>
          <p:cNvPicPr preferRelativeResize="0"/>
          <p:nvPr/>
        </p:nvPicPr>
        <p:blipFill rotWithShape="1">
          <a:blip r:embed="rId3">
            <a:alphaModFix/>
          </a:blip>
          <a:srcRect/>
          <a:stretch/>
        </p:blipFill>
        <p:spPr>
          <a:xfrm>
            <a:off x="10630916" y="5496096"/>
            <a:ext cx="1194400" cy="1194400"/>
          </a:xfrm>
          <a:prstGeom prst="roundRect">
            <a:avLst>
              <a:gd name="adj" fmla="val 8594"/>
            </a:avLst>
          </a:prstGeom>
          <a:solidFill>
            <a:srgbClr val="ECECEC"/>
          </a:solidFill>
          <a:ln>
            <a:noFill/>
          </a:ln>
          <a:effectLst>
            <a:reflection stA="38000" endPos="28000" dist="5000" dir="5400000" sy="-100000" algn="bl" rotWithShape="0"/>
          </a:effectLst>
        </p:spPr>
      </p:pic>
      <p:sp>
        <p:nvSpPr>
          <p:cNvPr id="269" name="Google Shape;269;p30"/>
          <p:cNvSpPr txBox="1"/>
          <p:nvPr/>
        </p:nvSpPr>
        <p:spPr>
          <a:xfrm>
            <a:off x="8291386" y="6279703"/>
            <a:ext cx="231772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7272"/>
                </a:solidFill>
                <a:latin typeface="Calibri"/>
                <a:ea typeface="Calibri"/>
                <a:cs typeface="Calibri"/>
                <a:sym typeface="Calibri"/>
              </a:rPr>
              <a:t>STM32F103C8T6</a:t>
            </a:r>
            <a:endParaRPr sz="2400">
              <a:solidFill>
                <a:srgbClr val="007272"/>
              </a:solidFill>
              <a:latin typeface="Calibri"/>
              <a:ea typeface="Calibri"/>
              <a:cs typeface="Calibri"/>
              <a:sym typeface="Calibri"/>
            </a:endParaRPr>
          </a:p>
        </p:txBody>
      </p:sp>
      <p:pic>
        <p:nvPicPr>
          <p:cNvPr id="270" name="Google Shape;270;p30" descr="Gebze Teknik Üniversitesi"/>
          <p:cNvPicPr preferRelativeResize="0"/>
          <p:nvPr/>
        </p:nvPicPr>
        <p:blipFill rotWithShape="1">
          <a:blip r:embed="rId4">
            <a:alphaModFix/>
          </a:blip>
          <a:srcRect/>
          <a:stretch/>
        </p:blipFill>
        <p:spPr>
          <a:xfrm>
            <a:off x="117748" y="6093296"/>
            <a:ext cx="1036915" cy="648072"/>
          </a:xfrm>
          <a:prstGeom prst="rect">
            <a:avLst/>
          </a:prstGeom>
          <a:noFill/>
          <a:ln>
            <a:noFill/>
          </a:ln>
        </p:spPr>
      </p:pic>
      <p:sp>
        <p:nvSpPr>
          <p:cNvPr id="271" name="Google Shape;271;p30"/>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KAPSAM</a:t>
            </a:r>
            <a:endParaRPr sz="3600" u="sng" cap="none">
              <a:solidFill>
                <a:schemeClr val="accent1"/>
              </a:solidFill>
              <a:latin typeface="Lora"/>
              <a:ea typeface="Lora"/>
              <a:cs typeface="Lora"/>
              <a:sym typeface="Lora"/>
            </a:endParaRPr>
          </a:p>
        </p:txBody>
      </p:sp>
      <p:sp>
        <p:nvSpPr>
          <p:cNvPr id="272" name="Google Shape;272;p30"/>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p:nvPr/>
        </p:nvSpPr>
        <p:spPr>
          <a:xfrm>
            <a:off x="981844" y="1134816"/>
            <a:ext cx="7416824" cy="583341"/>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2-)Gömülü Sistem</a:t>
            </a:r>
            <a:endParaRPr sz="3600" cap="none">
              <a:solidFill>
                <a:schemeClr val="accent4"/>
              </a:solidFill>
              <a:latin typeface="Calibri"/>
              <a:ea typeface="Calibri"/>
              <a:cs typeface="Calibri"/>
              <a:sym typeface="Calibri"/>
            </a:endParaRPr>
          </a:p>
        </p:txBody>
      </p:sp>
      <p:sp>
        <p:nvSpPr>
          <p:cNvPr id="278" name="Google Shape;278;p31"/>
          <p:cNvSpPr txBox="1"/>
          <p:nvPr/>
        </p:nvSpPr>
        <p:spPr>
          <a:xfrm>
            <a:off x="837828" y="1700808"/>
            <a:ext cx="11449272" cy="3096344"/>
          </a:xfrm>
          <a:prstGeom prst="rect">
            <a:avLst/>
          </a:prstGeom>
          <a:noFill/>
          <a:ln>
            <a:noFill/>
          </a:ln>
        </p:spPr>
        <p:txBody>
          <a:bodyPr spcFirstLastPara="1" wrap="square" lIns="121875" tIns="60925" rIns="121875" bIns="60925" anchor="t" anchorCtr="0">
            <a:noAutofit/>
          </a:bodyPr>
          <a:lstStyle/>
          <a:p>
            <a:pPr marL="457200" lvl="0" indent="-406400" algn="l" rtl="0">
              <a:lnSpc>
                <a:spcPct val="90000"/>
              </a:lnSpc>
              <a:spcBef>
                <a:spcPts val="1600"/>
              </a:spcBef>
              <a:spcAft>
                <a:spcPts val="0"/>
              </a:spcAft>
              <a:buClr>
                <a:schemeClr val="accent1"/>
              </a:buClr>
              <a:buSzPts val="2800"/>
              <a:buChar char="•"/>
            </a:pPr>
            <a:r>
              <a:rPr lang="en-US" sz="2800">
                <a:solidFill>
                  <a:schemeClr val="lt1"/>
                </a:solidFill>
                <a:latin typeface="Calibri"/>
                <a:ea typeface="Calibri"/>
                <a:cs typeface="Calibri"/>
                <a:sym typeface="Calibri"/>
              </a:rPr>
              <a:t>Eğer ödeme başarılı olursa WIFI modülüne “successful” bilgisi gider.</a:t>
            </a:r>
            <a:endParaRPr sz="2800">
              <a:solidFill>
                <a:schemeClr val="lt1"/>
              </a:solidFill>
              <a:latin typeface="Calibri"/>
              <a:ea typeface="Calibri"/>
              <a:cs typeface="Calibri"/>
              <a:sym typeface="Calibri"/>
            </a:endParaRPr>
          </a:p>
          <a:p>
            <a:pPr marL="457200" lvl="0" indent="-406400" algn="l" rtl="0">
              <a:lnSpc>
                <a:spcPct val="90000"/>
              </a:lnSpc>
              <a:spcBef>
                <a:spcPts val="1600"/>
              </a:spcBef>
              <a:spcAft>
                <a:spcPts val="0"/>
              </a:spcAft>
              <a:buClr>
                <a:schemeClr val="accent1"/>
              </a:buClr>
              <a:buSzPts val="2800"/>
              <a:buChar char="•"/>
            </a:pPr>
            <a:r>
              <a:rPr lang="en-US" sz="2800">
                <a:solidFill>
                  <a:schemeClr val="lt1"/>
                </a:solidFill>
                <a:latin typeface="Calibri"/>
                <a:ea typeface="Calibri"/>
                <a:cs typeface="Calibri"/>
                <a:sym typeface="Calibri"/>
              </a:rPr>
              <a:t>Mikrodenetleyici bu bilgiyi okur ve turnike geçişine izin verilir.</a:t>
            </a:r>
            <a:endParaRPr sz="2800">
              <a:solidFill>
                <a:schemeClr val="lt1"/>
              </a:solidFill>
              <a:latin typeface="Calibri"/>
              <a:ea typeface="Calibri"/>
              <a:cs typeface="Calibri"/>
              <a:sym typeface="Calibri"/>
            </a:endParaRPr>
          </a:p>
          <a:p>
            <a:pPr marL="457200" lvl="0" indent="-406400" algn="l" rtl="0">
              <a:lnSpc>
                <a:spcPct val="90000"/>
              </a:lnSpc>
              <a:spcBef>
                <a:spcPts val="1600"/>
              </a:spcBef>
              <a:spcAft>
                <a:spcPts val="0"/>
              </a:spcAft>
              <a:buClr>
                <a:schemeClr val="accent1"/>
              </a:buClr>
              <a:buSzPts val="2800"/>
              <a:buChar char="•"/>
            </a:pPr>
            <a:r>
              <a:rPr lang="en-US" sz="2800">
                <a:solidFill>
                  <a:schemeClr val="lt1"/>
                </a:solidFill>
                <a:latin typeface="Calibri"/>
                <a:ea typeface="Calibri"/>
                <a:cs typeface="Calibri"/>
                <a:sym typeface="Calibri"/>
              </a:rPr>
              <a:t>OLED ekran ve LED yardımıyla kullanıcıya geri bildirim yapılır.</a:t>
            </a:r>
            <a:endParaRPr sz="2800">
              <a:solidFill>
                <a:schemeClr val="lt1"/>
              </a:solidFill>
              <a:latin typeface="Calibri"/>
              <a:ea typeface="Calibri"/>
              <a:cs typeface="Calibri"/>
              <a:sym typeface="Calibri"/>
            </a:endParaRPr>
          </a:p>
          <a:p>
            <a:pPr marL="457200" lvl="0" indent="-406400" algn="l" rtl="0">
              <a:lnSpc>
                <a:spcPct val="90000"/>
              </a:lnSpc>
              <a:spcBef>
                <a:spcPts val="1600"/>
              </a:spcBef>
              <a:spcAft>
                <a:spcPts val="0"/>
              </a:spcAft>
              <a:buClr>
                <a:schemeClr val="accent1"/>
              </a:buClr>
              <a:buSzPts val="2800"/>
              <a:buChar char="•"/>
            </a:pPr>
            <a:r>
              <a:rPr lang="en-US" sz="2800">
                <a:solidFill>
                  <a:schemeClr val="lt1"/>
                </a:solidFill>
                <a:latin typeface="Calibri"/>
                <a:ea typeface="Calibri"/>
                <a:cs typeface="Calibri"/>
                <a:sym typeface="Calibri"/>
              </a:rPr>
              <a:t>Eğer ödeme başarısız olursa modüle “unsuccessful” bilgisi gider ve işlem iptal edilir.</a:t>
            </a:r>
            <a:endParaRPr sz="2800">
              <a:solidFill>
                <a:schemeClr val="lt1"/>
              </a:solidFill>
              <a:latin typeface="Calibri"/>
              <a:ea typeface="Calibri"/>
              <a:cs typeface="Calibri"/>
              <a:sym typeface="Calibri"/>
            </a:endParaRPr>
          </a:p>
          <a:p>
            <a:pPr marL="0" marR="0" lvl="0" indent="0" algn="l" rtl="0">
              <a:lnSpc>
                <a:spcPct val="90000"/>
              </a:lnSpc>
              <a:spcBef>
                <a:spcPts val="1600"/>
              </a:spcBef>
              <a:spcAft>
                <a:spcPts val="0"/>
              </a:spcAft>
              <a:buNone/>
            </a:pPr>
            <a:endParaRPr sz="2800">
              <a:solidFill>
                <a:schemeClr val="lt1"/>
              </a:solidFill>
              <a:latin typeface="Calibri"/>
              <a:ea typeface="Calibri"/>
              <a:cs typeface="Calibri"/>
              <a:sym typeface="Calibri"/>
            </a:endParaRPr>
          </a:p>
          <a:p>
            <a:pPr marL="304747" marR="0" lvl="0" indent="-177747" algn="l" rtl="0">
              <a:lnSpc>
                <a:spcPct val="90000"/>
              </a:lnSpc>
              <a:spcBef>
                <a:spcPts val="1600"/>
              </a:spcBef>
              <a:spcAft>
                <a:spcPts val="0"/>
              </a:spcAft>
              <a:buClr>
                <a:schemeClr val="accent1"/>
              </a:buClr>
              <a:buSzPts val="2000"/>
              <a:buFont typeface="Arial"/>
              <a:buNone/>
            </a:pPr>
            <a:endParaRPr sz="2800">
              <a:solidFill>
                <a:schemeClr val="lt1"/>
              </a:solidFill>
              <a:latin typeface="Calibri"/>
              <a:ea typeface="Calibri"/>
              <a:cs typeface="Calibri"/>
              <a:sym typeface="Calibri"/>
            </a:endParaRPr>
          </a:p>
        </p:txBody>
      </p:sp>
      <p:pic>
        <p:nvPicPr>
          <p:cNvPr id="279" name="Google Shape;279;p31" descr="stm32f103c8t6 ile ilgili görsel sonucu"/>
          <p:cNvPicPr preferRelativeResize="0"/>
          <p:nvPr/>
        </p:nvPicPr>
        <p:blipFill rotWithShape="1">
          <a:blip r:embed="rId3">
            <a:alphaModFix/>
          </a:blip>
          <a:srcRect/>
          <a:stretch/>
        </p:blipFill>
        <p:spPr>
          <a:xfrm>
            <a:off x="10630916" y="5496096"/>
            <a:ext cx="1194400" cy="1194400"/>
          </a:xfrm>
          <a:prstGeom prst="roundRect">
            <a:avLst>
              <a:gd name="adj" fmla="val 8594"/>
            </a:avLst>
          </a:prstGeom>
          <a:solidFill>
            <a:srgbClr val="ECECEC"/>
          </a:solidFill>
          <a:ln>
            <a:noFill/>
          </a:ln>
          <a:effectLst>
            <a:reflection stA="38000" endPos="28000" dist="5000" dir="5400000" sy="-100000" algn="bl" rotWithShape="0"/>
          </a:effectLst>
        </p:spPr>
      </p:pic>
      <p:sp>
        <p:nvSpPr>
          <p:cNvPr id="280" name="Google Shape;280;p31"/>
          <p:cNvSpPr txBox="1"/>
          <p:nvPr/>
        </p:nvSpPr>
        <p:spPr>
          <a:xfrm>
            <a:off x="8291386" y="6279703"/>
            <a:ext cx="231772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7272"/>
                </a:solidFill>
                <a:latin typeface="Calibri"/>
                <a:ea typeface="Calibri"/>
                <a:cs typeface="Calibri"/>
                <a:sym typeface="Calibri"/>
              </a:rPr>
              <a:t>STM32F103C8T6</a:t>
            </a:r>
            <a:endParaRPr sz="2400">
              <a:solidFill>
                <a:srgbClr val="007272"/>
              </a:solidFill>
              <a:latin typeface="Calibri"/>
              <a:ea typeface="Calibri"/>
              <a:cs typeface="Calibri"/>
              <a:sym typeface="Calibri"/>
            </a:endParaRPr>
          </a:p>
        </p:txBody>
      </p:sp>
      <p:pic>
        <p:nvPicPr>
          <p:cNvPr id="281" name="Google Shape;281;p31" descr="Gebze Teknik Üniversitesi"/>
          <p:cNvPicPr preferRelativeResize="0"/>
          <p:nvPr/>
        </p:nvPicPr>
        <p:blipFill rotWithShape="1">
          <a:blip r:embed="rId4">
            <a:alphaModFix/>
          </a:blip>
          <a:srcRect/>
          <a:stretch/>
        </p:blipFill>
        <p:spPr>
          <a:xfrm>
            <a:off x="117748" y="6093296"/>
            <a:ext cx="1036915" cy="648072"/>
          </a:xfrm>
          <a:prstGeom prst="rect">
            <a:avLst/>
          </a:prstGeom>
          <a:noFill/>
          <a:ln>
            <a:noFill/>
          </a:ln>
        </p:spPr>
      </p:pic>
      <p:sp>
        <p:nvSpPr>
          <p:cNvPr id="282" name="Google Shape;282;p31"/>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KAPSAM</a:t>
            </a:r>
            <a:endParaRPr sz="3600" u="sng" cap="none">
              <a:solidFill>
                <a:schemeClr val="accent1"/>
              </a:solidFill>
              <a:latin typeface="Lora"/>
              <a:ea typeface="Lora"/>
              <a:cs typeface="Lora"/>
              <a:sym typeface="Lora"/>
            </a:endParaRPr>
          </a:p>
        </p:txBody>
      </p:sp>
      <p:sp>
        <p:nvSpPr>
          <p:cNvPr id="283" name="Google Shape;283;p31"/>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p:nvPr/>
        </p:nvSpPr>
        <p:spPr>
          <a:xfrm>
            <a:off x="816428" y="661953"/>
            <a:ext cx="10225200" cy="1224000"/>
          </a:xfrm>
          <a:prstGeom prst="rect">
            <a:avLst/>
          </a:prstGeom>
          <a:noFill/>
          <a:ln>
            <a:noFill/>
          </a:ln>
        </p:spPr>
        <p:txBody>
          <a:bodyPr spcFirstLastPara="1" wrap="square" lIns="121875" tIns="60925" rIns="121875" bIns="60925" anchor="t" anchorCtr="0">
            <a:noAutofit/>
          </a:bodyPr>
          <a:lstStyle/>
          <a:p>
            <a:pPr marL="304747" marR="0" lvl="0" indent="-304747" algn="l" rtl="0">
              <a:lnSpc>
                <a:spcPct val="90000"/>
              </a:lnSpc>
              <a:spcBef>
                <a:spcPts val="0"/>
              </a:spcBef>
              <a:spcAft>
                <a:spcPts val="0"/>
              </a:spcAft>
              <a:buClr>
                <a:schemeClr val="accent1"/>
              </a:buClr>
              <a:buSzPts val="3200"/>
              <a:buFont typeface="Arial"/>
              <a:buChar char="•"/>
            </a:pPr>
            <a:r>
              <a:rPr lang="en-US" sz="3200">
                <a:solidFill>
                  <a:schemeClr val="lt1"/>
                </a:solidFill>
                <a:latin typeface="Calibri"/>
                <a:ea typeface="Calibri"/>
                <a:cs typeface="Calibri"/>
                <a:sym typeface="Calibri"/>
              </a:rPr>
              <a:t>Blockchain Ve IOT Tabanlı Bir Ödeme Sistemi Tasarımı</a:t>
            </a:r>
            <a:endParaRPr sz="3200">
              <a:solidFill>
                <a:schemeClr val="lt1"/>
              </a:solidFill>
              <a:latin typeface="Calibri"/>
              <a:ea typeface="Calibri"/>
              <a:cs typeface="Calibri"/>
              <a:sym typeface="Calibri"/>
            </a:endParaRPr>
          </a:p>
        </p:txBody>
      </p:sp>
      <p:sp>
        <p:nvSpPr>
          <p:cNvPr id="117" name="Google Shape;117;p14"/>
          <p:cNvSpPr txBox="1"/>
          <p:nvPr/>
        </p:nvSpPr>
        <p:spPr>
          <a:xfrm>
            <a:off x="749059" y="1620159"/>
            <a:ext cx="5544600" cy="583200"/>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u="sng" cap="none">
                <a:solidFill>
                  <a:schemeClr val="accent1"/>
                </a:solidFill>
                <a:latin typeface="Lora"/>
                <a:ea typeface="Lora"/>
                <a:cs typeface="Lora"/>
                <a:sym typeface="Lora"/>
              </a:rPr>
              <a:t>PROJE AMACI</a:t>
            </a:r>
            <a:endParaRPr sz="3600" u="sng" cap="none">
              <a:solidFill>
                <a:schemeClr val="accent1"/>
              </a:solidFill>
              <a:latin typeface="Lora"/>
              <a:ea typeface="Lora"/>
              <a:cs typeface="Lora"/>
              <a:sym typeface="Lora"/>
            </a:endParaRPr>
          </a:p>
        </p:txBody>
      </p:sp>
      <p:sp>
        <p:nvSpPr>
          <p:cNvPr id="118" name="Google Shape;118;p14"/>
          <p:cNvSpPr txBox="1"/>
          <p:nvPr/>
        </p:nvSpPr>
        <p:spPr>
          <a:xfrm>
            <a:off x="816437" y="2449463"/>
            <a:ext cx="10778400" cy="1722000"/>
          </a:xfrm>
          <a:prstGeom prst="rect">
            <a:avLst/>
          </a:prstGeom>
          <a:noFill/>
          <a:ln>
            <a:noFill/>
          </a:ln>
        </p:spPr>
        <p:txBody>
          <a:bodyPr spcFirstLastPara="1" wrap="square" lIns="121875" tIns="60925" rIns="121875" bIns="60925" anchor="t" anchorCtr="0">
            <a:noAutofit/>
          </a:bodyPr>
          <a:lstStyle/>
          <a:p>
            <a:pPr marL="304746" marR="0" lvl="0" indent="-304746" algn="l" rtl="0">
              <a:lnSpc>
                <a:spcPct val="90000"/>
              </a:lnSpc>
              <a:spcBef>
                <a:spcPts val="0"/>
              </a:spcBef>
              <a:spcAft>
                <a:spcPts val="0"/>
              </a:spcAft>
              <a:buClr>
                <a:schemeClr val="accent1"/>
              </a:buClr>
              <a:buSzPts val="3200"/>
              <a:buChar char="•"/>
            </a:pPr>
            <a:r>
              <a:rPr lang="en-US" sz="3200">
                <a:solidFill>
                  <a:schemeClr val="lt1"/>
                </a:solidFill>
                <a:latin typeface="Calibri"/>
                <a:ea typeface="Calibri"/>
                <a:cs typeface="Calibri"/>
                <a:sym typeface="Calibri"/>
              </a:rPr>
              <a:t>Projede görüntü işleme ve gömülü sistemlerin son zamanlarda gittikçe önem kazanan nesnelerin interneti ve block chain teknolojileri ile birlikte kullanılması ile insan hayatını kolaylaştıracak bir proje yapılması amaçlanmıştır.</a:t>
            </a:r>
            <a:endParaRPr sz="3200">
              <a:solidFill>
                <a:schemeClr val="lt1"/>
              </a:solidFill>
              <a:latin typeface="Calibri"/>
              <a:ea typeface="Calibri"/>
              <a:cs typeface="Calibri"/>
              <a:sym typeface="Calibri"/>
            </a:endParaRPr>
          </a:p>
          <a:p>
            <a:pPr marL="457200" marR="0" lvl="0" indent="0" algn="l" rtl="0">
              <a:lnSpc>
                <a:spcPct val="90000"/>
              </a:lnSpc>
              <a:spcBef>
                <a:spcPts val="0"/>
              </a:spcBef>
              <a:spcAft>
                <a:spcPts val="0"/>
              </a:spcAft>
              <a:buNone/>
            </a:pPr>
            <a:endParaRPr sz="3200">
              <a:solidFill>
                <a:schemeClr val="lt1"/>
              </a:solidFill>
              <a:latin typeface="Calibri"/>
              <a:ea typeface="Calibri"/>
              <a:cs typeface="Calibri"/>
              <a:sym typeface="Calibri"/>
            </a:endParaRPr>
          </a:p>
          <a:p>
            <a:pPr marL="304746" marR="0" lvl="0" indent="-304746" algn="l" rtl="0">
              <a:lnSpc>
                <a:spcPct val="90000"/>
              </a:lnSpc>
              <a:spcBef>
                <a:spcPts val="0"/>
              </a:spcBef>
              <a:spcAft>
                <a:spcPts val="0"/>
              </a:spcAft>
              <a:buClr>
                <a:schemeClr val="accent1"/>
              </a:buClr>
              <a:buSzPts val="3200"/>
              <a:buChar char="•"/>
            </a:pPr>
            <a:r>
              <a:rPr lang="en-US" sz="3200">
                <a:solidFill>
                  <a:schemeClr val="lt1"/>
                </a:solidFill>
                <a:latin typeface="Calibri"/>
                <a:ea typeface="Calibri"/>
                <a:cs typeface="Calibri"/>
                <a:sym typeface="Calibri"/>
              </a:rPr>
              <a:t>Bu proje özelinde ise alışverişin hızlandırılması ve güvenli bir biçimde gerçekleştirilmesi hedeflenmiştir.</a:t>
            </a:r>
            <a:endParaRPr sz="3200">
              <a:solidFill>
                <a:schemeClr val="lt1"/>
              </a:solidFill>
              <a:latin typeface="Calibri"/>
              <a:ea typeface="Calibri"/>
              <a:cs typeface="Calibri"/>
              <a:sym typeface="Calibri"/>
            </a:endParaRPr>
          </a:p>
          <a:p>
            <a:pPr marL="457200" marR="0" lvl="0" indent="0" algn="l" rtl="0">
              <a:lnSpc>
                <a:spcPct val="90000"/>
              </a:lnSpc>
              <a:spcBef>
                <a:spcPts val="0"/>
              </a:spcBef>
              <a:spcAft>
                <a:spcPts val="0"/>
              </a:spcAft>
              <a:buNone/>
            </a:pPr>
            <a:endParaRPr sz="3200">
              <a:solidFill>
                <a:schemeClr val="lt1"/>
              </a:solidFill>
              <a:latin typeface="Calibri"/>
              <a:ea typeface="Calibri"/>
              <a:cs typeface="Calibri"/>
              <a:sym typeface="Calibri"/>
            </a:endParaRPr>
          </a:p>
          <a:p>
            <a:pPr marL="0" marR="0" lvl="0" indent="0" algn="l" rtl="0">
              <a:lnSpc>
                <a:spcPct val="90000"/>
              </a:lnSpc>
              <a:spcBef>
                <a:spcPts val="1600"/>
              </a:spcBef>
              <a:spcAft>
                <a:spcPts val="0"/>
              </a:spcAft>
              <a:buClr>
                <a:schemeClr val="accent1"/>
              </a:buClr>
              <a:buSzPts val="3200"/>
              <a:buFont typeface="Arial"/>
              <a:buNone/>
            </a:pPr>
            <a:endParaRPr sz="3200">
              <a:solidFill>
                <a:schemeClr val="lt1"/>
              </a:solidFill>
              <a:latin typeface="Calibri"/>
              <a:ea typeface="Calibri"/>
              <a:cs typeface="Calibri"/>
              <a:sym typeface="Calibri"/>
            </a:endParaRPr>
          </a:p>
        </p:txBody>
      </p:sp>
      <p:pic>
        <p:nvPicPr>
          <p:cNvPr id="119" name="Google Shape;119;p14"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120" name="Google Shape;120;p14"/>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PROJE KONUSU</a:t>
            </a:r>
            <a:endParaRPr sz="3600" u="sng">
              <a:solidFill>
                <a:schemeClr val="accent1"/>
              </a:solidFill>
              <a:latin typeface="Lora"/>
              <a:ea typeface="Lora"/>
              <a:cs typeface="Lora"/>
              <a:sym typeface="Lora"/>
            </a:endParaRPr>
          </a:p>
        </p:txBody>
      </p:sp>
      <p:sp>
        <p:nvSpPr>
          <p:cNvPr id="121" name="Google Shape;121;p14"/>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2"/>
          <p:cNvSpPr txBox="1"/>
          <p:nvPr/>
        </p:nvSpPr>
        <p:spPr>
          <a:xfrm>
            <a:off x="981844" y="1134816"/>
            <a:ext cx="7416824" cy="583341"/>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3-)Görüntü İşleme</a:t>
            </a:r>
            <a:endParaRPr sz="3600" cap="none">
              <a:solidFill>
                <a:schemeClr val="accent4"/>
              </a:solidFill>
              <a:latin typeface="Calibri"/>
              <a:ea typeface="Calibri"/>
              <a:cs typeface="Calibri"/>
              <a:sym typeface="Calibri"/>
            </a:endParaRPr>
          </a:p>
        </p:txBody>
      </p:sp>
      <p:sp>
        <p:nvSpPr>
          <p:cNvPr id="289" name="Google Shape;289;p32"/>
          <p:cNvSpPr txBox="1"/>
          <p:nvPr/>
        </p:nvSpPr>
        <p:spPr>
          <a:xfrm>
            <a:off x="914025" y="1472200"/>
            <a:ext cx="11449200" cy="4716000"/>
          </a:xfrm>
          <a:prstGeom prst="rect">
            <a:avLst/>
          </a:prstGeom>
          <a:noFill/>
          <a:ln>
            <a:noFill/>
          </a:ln>
        </p:spPr>
        <p:txBody>
          <a:bodyPr spcFirstLastPara="1" wrap="square" lIns="121875" tIns="60925" rIns="121875" bIns="60925" anchor="t" anchorCtr="0">
            <a:noAutofit/>
          </a:bodyPr>
          <a:lstStyle/>
          <a:p>
            <a:pPr marL="457200" marR="0" lvl="0" indent="-406400" algn="l" rtl="0">
              <a:lnSpc>
                <a:spcPct val="90000"/>
              </a:lnSpc>
              <a:spcBef>
                <a:spcPts val="160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Görüntü işleme aşamasında yüz tanıma için OPENCV ile birlikte DLIB Face Recognition kütüphanesi kullanılmıştır.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Sağladığı kolaylıklardan dolayı dil olarak Python tercih edilmiştir.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Görüntü laptop üzerinde bulunan kamera tarafından alınmaktadır.DLIB yardımıyla daha önce eğitilmiş model dosyaları kullanılarak yüz farkedilir.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Daha sonra yüzhatları belirlenir ve gerekli ölçümler yapılarak yüz ile ilgili bilgiler çıkartılır.(Örneğin gözler arası mesafe,göz burun arası mesafe vb.) Bu işlem sonucunda sayılardan oluşan bir dizi, çıktı olarak alınmıştır.Bu çıktı bizim tanınacak yüzün referansıdır ve bu yüzden bu veri,veritabanında (MongoDB) kaydedilmiştir.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Bu işlemleri kolaylaştırmak amacıyla Python üzerinde basit bir arayüz tasarlanmıştır</a:t>
            </a:r>
            <a:endParaRPr sz="2800">
              <a:solidFill>
                <a:schemeClr val="lt1"/>
              </a:solidFill>
              <a:latin typeface="Calibri"/>
              <a:ea typeface="Calibri"/>
              <a:cs typeface="Calibri"/>
              <a:sym typeface="Calibri"/>
            </a:endParaRPr>
          </a:p>
          <a:p>
            <a:pPr marL="0" marR="0" lvl="0" indent="0" algn="l" rtl="0">
              <a:lnSpc>
                <a:spcPct val="90000"/>
              </a:lnSpc>
              <a:spcBef>
                <a:spcPts val="1600"/>
              </a:spcBef>
              <a:spcAft>
                <a:spcPts val="0"/>
              </a:spcAft>
              <a:buNone/>
            </a:pPr>
            <a:endParaRPr sz="2000">
              <a:solidFill>
                <a:schemeClr val="lt1"/>
              </a:solidFill>
              <a:latin typeface="Calibri"/>
              <a:ea typeface="Calibri"/>
              <a:cs typeface="Calibri"/>
              <a:sym typeface="Calibri"/>
            </a:endParaRPr>
          </a:p>
        </p:txBody>
      </p:sp>
      <p:pic>
        <p:nvPicPr>
          <p:cNvPr id="290" name="Google Shape;290;p32"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291" name="Google Shape;291;p32"/>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KAPSAM</a:t>
            </a:r>
            <a:endParaRPr sz="3600" u="sng" cap="none">
              <a:solidFill>
                <a:schemeClr val="accent1"/>
              </a:solidFill>
              <a:latin typeface="Lora"/>
              <a:ea typeface="Lora"/>
              <a:cs typeface="Lora"/>
              <a:sym typeface="Lora"/>
            </a:endParaRPr>
          </a:p>
        </p:txBody>
      </p:sp>
      <p:sp>
        <p:nvSpPr>
          <p:cNvPr id="292" name="Google Shape;292;p32"/>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p:nvPr/>
        </p:nvSpPr>
        <p:spPr>
          <a:xfrm>
            <a:off x="981844" y="1134816"/>
            <a:ext cx="7416900" cy="583200"/>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3-)Görüntü İşleme</a:t>
            </a:r>
            <a:endParaRPr sz="3600" cap="none">
              <a:solidFill>
                <a:schemeClr val="accent4"/>
              </a:solidFill>
              <a:latin typeface="Calibri"/>
              <a:ea typeface="Calibri"/>
              <a:cs typeface="Calibri"/>
              <a:sym typeface="Calibri"/>
            </a:endParaRPr>
          </a:p>
        </p:txBody>
      </p:sp>
      <p:sp>
        <p:nvSpPr>
          <p:cNvPr id="298" name="Google Shape;298;p33"/>
          <p:cNvSpPr txBox="1"/>
          <p:nvPr/>
        </p:nvSpPr>
        <p:spPr>
          <a:xfrm>
            <a:off x="981850" y="1472200"/>
            <a:ext cx="11305200" cy="4592100"/>
          </a:xfrm>
          <a:prstGeom prst="rect">
            <a:avLst/>
          </a:prstGeom>
          <a:noFill/>
          <a:ln>
            <a:noFill/>
          </a:ln>
        </p:spPr>
        <p:txBody>
          <a:bodyPr spcFirstLastPara="1" wrap="square" lIns="121875" tIns="60925" rIns="121875" bIns="60925" anchor="t" anchorCtr="0">
            <a:noAutofit/>
          </a:bodyPr>
          <a:lstStyle/>
          <a:p>
            <a:pPr marL="457200" marR="0" lvl="0" indent="-406400" algn="l" rtl="0">
              <a:lnSpc>
                <a:spcPct val="90000"/>
              </a:lnSpc>
              <a:spcBef>
                <a:spcPts val="160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Bu arayüz veritabanına eklenmesi istenen kişinin ismini ve wallet adresini ister.Daha sonra fotoğraf çekmek için kamerayı açar.Yüz tanındığı herhangi bir anda “space” tuşuna basılarak kullanıcı sisteme eklenir.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Tanınması istenen yüzler veri tabanına kaydedildikten sonra gerçek zamanlı olarak yüz tanıma işlemi webcam aracılığıyla başlar.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 Bir yüz tanındığı zaman aynı işlemlerden geçerek bir çıktı oluşturulur.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Daha sonra bu çıktı ile veritabanına kaydedilen çıktılar karşılaştırılır ve en yakın sonuca gidilmeye çalışılır.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Eğer bu çıktı veritabanındaki hiçbir veriyle eşleşmezse kişi unknown olarak belirtilir.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Kullanıcı eğer belirtmişse yüz tanındığında ilgili maile fotoğraflı bir bildirim yapılır.</a:t>
            </a:r>
            <a:endParaRPr sz="2800">
              <a:solidFill>
                <a:schemeClr val="lt1"/>
              </a:solidFill>
              <a:latin typeface="Calibri"/>
              <a:ea typeface="Calibri"/>
              <a:cs typeface="Calibri"/>
              <a:sym typeface="Calibri"/>
            </a:endParaRPr>
          </a:p>
          <a:p>
            <a:pPr marL="457200" marR="0" lvl="0" indent="0" algn="l" rtl="0">
              <a:lnSpc>
                <a:spcPct val="90000"/>
              </a:lnSpc>
              <a:spcBef>
                <a:spcPts val="1600"/>
              </a:spcBef>
              <a:spcAft>
                <a:spcPts val="0"/>
              </a:spcAft>
              <a:buNone/>
            </a:pPr>
            <a:endParaRPr sz="2000">
              <a:solidFill>
                <a:schemeClr val="lt1"/>
              </a:solidFill>
              <a:latin typeface="Calibri"/>
              <a:ea typeface="Calibri"/>
              <a:cs typeface="Calibri"/>
              <a:sym typeface="Calibri"/>
            </a:endParaRPr>
          </a:p>
        </p:txBody>
      </p:sp>
      <p:pic>
        <p:nvPicPr>
          <p:cNvPr id="299" name="Google Shape;299;p33"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300" name="Google Shape;300;p33"/>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KAPSAM</a:t>
            </a:r>
            <a:endParaRPr sz="3600" u="sng" cap="none">
              <a:solidFill>
                <a:schemeClr val="accent1"/>
              </a:solidFill>
              <a:latin typeface="Lora"/>
              <a:ea typeface="Lora"/>
              <a:cs typeface="Lora"/>
              <a:sym typeface="Lora"/>
            </a:endParaRPr>
          </a:p>
        </p:txBody>
      </p:sp>
      <p:sp>
        <p:nvSpPr>
          <p:cNvPr id="301" name="Google Shape;301;p33"/>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4"/>
          <p:cNvSpPr txBox="1"/>
          <p:nvPr/>
        </p:nvSpPr>
        <p:spPr>
          <a:xfrm>
            <a:off x="981844" y="1134816"/>
            <a:ext cx="7416900" cy="583200"/>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a:solidFill>
                  <a:schemeClr val="accent4"/>
                </a:solidFill>
                <a:latin typeface="Calibri"/>
                <a:ea typeface="Calibri"/>
                <a:cs typeface="Calibri"/>
                <a:sym typeface="Calibri"/>
              </a:rPr>
              <a:t>4</a:t>
            </a:r>
            <a:r>
              <a:rPr lang="en-US" sz="3600" cap="none">
                <a:solidFill>
                  <a:schemeClr val="accent4"/>
                </a:solidFill>
                <a:latin typeface="Calibri"/>
                <a:ea typeface="Calibri"/>
                <a:cs typeface="Calibri"/>
                <a:sym typeface="Calibri"/>
              </a:rPr>
              <a:t>-)</a:t>
            </a:r>
            <a:r>
              <a:rPr lang="en-US" sz="3600">
                <a:solidFill>
                  <a:schemeClr val="accent4"/>
                </a:solidFill>
                <a:latin typeface="Calibri"/>
                <a:ea typeface="Calibri"/>
                <a:cs typeface="Calibri"/>
                <a:sym typeface="Calibri"/>
              </a:rPr>
              <a:t>Blockchain</a:t>
            </a:r>
            <a:endParaRPr sz="3600" cap="none">
              <a:solidFill>
                <a:schemeClr val="accent4"/>
              </a:solidFill>
              <a:latin typeface="Calibri"/>
              <a:ea typeface="Calibri"/>
              <a:cs typeface="Calibri"/>
              <a:sym typeface="Calibri"/>
            </a:endParaRPr>
          </a:p>
        </p:txBody>
      </p:sp>
      <p:sp>
        <p:nvSpPr>
          <p:cNvPr id="307" name="Google Shape;307;p34"/>
          <p:cNvSpPr txBox="1"/>
          <p:nvPr/>
        </p:nvSpPr>
        <p:spPr>
          <a:xfrm>
            <a:off x="837828" y="2691408"/>
            <a:ext cx="11449200" cy="3096300"/>
          </a:xfrm>
          <a:prstGeom prst="rect">
            <a:avLst/>
          </a:prstGeom>
          <a:noFill/>
          <a:ln>
            <a:noFill/>
          </a:ln>
        </p:spPr>
        <p:txBody>
          <a:bodyPr spcFirstLastPara="1" wrap="square" lIns="121875" tIns="60925" rIns="121875" bIns="60925" anchor="t" anchorCtr="0">
            <a:noAutofit/>
          </a:bodyPr>
          <a:lstStyle/>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Projenin ödeme sistemi tarafında blockchain kullanılmasının amacı ağın merkezi olmamasından dolayı güvenli olmasıdır.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Blockchain üzerinde yazılmış bir veri, tüm ağ üzerindeki nodelarda %51 çoğunluğunun ele geçirilmesinin neredeyse imkansız olmasından dolayı geçmişe dönük değiştirilemez.Bu nedenle güvenlidir.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Ayrıca aradan aracıları çıkardığından dolayı karşılıklı güven ilişkisinin korunmasını sağlar.</a:t>
            </a:r>
            <a:endParaRPr sz="280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1100"/>
              <a:buFont typeface="Arial"/>
              <a:buNone/>
            </a:pPr>
            <a:endParaRPr sz="2800">
              <a:solidFill>
                <a:schemeClr val="lt1"/>
              </a:solidFill>
              <a:latin typeface="Calibri"/>
              <a:ea typeface="Calibri"/>
              <a:cs typeface="Calibri"/>
              <a:sym typeface="Calibri"/>
            </a:endParaRPr>
          </a:p>
          <a:p>
            <a:pPr marL="0" marR="0" lvl="0" indent="0" algn="l" rtl="0">
              <a:lnSpc>
                <a:spcPct val="90000"/>
              </a:lnSpc>
              <a:spcBef>
                <a:spcPts val="0"/>
              </a:spcBef>
              <a:spcAft>
                <a:spcPts val="0"/>
              </a:spcAft>
              <a:buNone/>
            </a:pPr>
            <a:endParaRPr sz="2800">
              <a:solidFill>
                <a:schemeClr val="lt1"/>
              </a:solidFill>
              <a:latin typeface="Calibri"/>
              <a:ea typeface="Calibri"/>
              <a:cs typeface="Calibri"/>
              <a:sym typeface="Calibri"/>
            </a:endParaRPr>
          </a:p>
        </p:txBody>
      </p:sp>
      <p:pic>
        <p:nvPicPr>
          <p:cNvPr id="308" name="Google Shape;308;p34"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309" name="Google Shape;309;p34"/>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KAPSAM</a:t>
            </a:r>
            <a:endParaRPr sz="3600" u="sng" cap="none">
              <a:solidFill>
                <a:schemeClr val="accent1"/>
              </a:solidFill>
              <a:latin typeface="Lora"/>
              <a:ea typeface="Lora"/>
              <a:cs typeface="Lora"/>
              <a:sym typeface="Lora"/>
            </a:endParaRPr>
          </a:p>
        </p:txBody>
      </p:sp>
      <p:sp>
        <p:nvSpPr>
          <p:cNvPr id="310" name="Google Shape;310;p34"/>
          <p:cNvSpPr txBox="1"/>
          <p:nvPr/>
        </p:nvSpPr>
        <p:spPr>
          <a:xfrm>
            <a:off x="905644" y="1913104"/>
            <a:ext cx="7416900" cy="583200"/>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000" u="sng">
                <a:solidFill>
                  <a:srgbClr val="DD7E6B"/>
                </a:solidFill>
                <a:latin typeface="Calibri"/>
                <a:ea typeface="Calibri"/>
                <a:cs typeface="Calibri"/>
                <a:sym typeface="Calibri"/>
              </a:rPr>
              <a:t>Neden Blockchain?</a:t>
            </a:r>
            <a:endParaRPr sz="3000" u="sng" cap="none">
              <a:solidFill>
                <a:srgbClr val="DD7E6B"/>
              </a:solidFill>
              <a:latin typeface="Calibri"/>
              <a:ea typeface="Calibri"/>
              <a:cs typeface="Calibri"/>
              <a:sym typeface="Calibri"/>
            </a:endParaRPr>
          </a:p>
        </p:txBody>
      </p:sp>
      <p:sp>
        <p:nvSpPr>
          <p:cNvPr id="311" name="Google Shape;311;p34"/>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5"/>
          <p:cNvSpPr txBox="1"/>
          <p:nvPr/>
        </p:nvSpPr>
        <p:spPr>
          <a:xfrm>
            <a:off x="981844" y="1134816"/>
            <a:ext cx="7416900" cy="583200"/>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a:solidFill>
                  <a:schemeClr val="accent4"/>
                </a:solidFill>
                <a:latin typeface="Calibri"/>
                <a:ea typeface="Calibri"/>
                <a:cs typeface="Calibri"/>
                <a:sym typeface="Calibri"/>
              </a:rPr>
              <a:t>4</a:t>
            </a:r>
            <a:r>
              <a:rPr lang="en-US" sz="3600" cap="none">
                <a:solidFill>
                  <a:schemeClr val="accent4"/>
                </a:solidFill>
                <a:latin typeface="Calibri"/>
                <a:ea typeface="Calibri"/>
                <a:cs typeface="Calibri"/>
                <a:sym typeface="Calibri"/>
              </a:rPr>
              <a:t>-)</a:t>
            </a:r>
            <a:r>
              <a:rPr lang="en-US" sz="3600">
                <a:solidFill>
                  <a:schemeClr val="accent4"/>
                </a:solidFill>
                <a:latin typeface="Calibri"/>
                <a:ea typeface="Calibri"/>
                <a:cs typeface="Calibri"/>
                <a:sym typeface="Calibri"/>
              </a:rPr>
              <a:t>Blockchain</a:t>
            </a:r>
            <a:endParaRPr sz="3600" cap="none">
              <a:solidFill>
                <a:schemeClr val="accent4"/>
              </a:solidFill>
              <a:latin typeface="Calibri"/>
              <a:ea typeface="Calibri"/>
              <a:cs typeface="Calibri"/>
              <a:sym typeface="Calibri"/>
            </a:endParaRPr>
          </a:p>
        </p:txBody>
      </p:sp>
      <p:sp>
        <p:nvSpPr>
          <p:cNvPr id="317" name="Google Shape;317;p35"/>
          <p:cNvSpPr txBox="1"/>
          <p:nvPr/>
        </p:nvSpPr>
        <p:spPr>
          <a:xfrm>
            <a:off x="837828" y="1929408"/>
            <a:ext cx="11449200" cy="3096300"/>
          </a:xfrm>
          <a:prstGeom prst="rect">
            <a:avLst/>
          </a:prstGeom>
          <a:noFill/>
          <a:ln>
            <a:noFill/>
          </a:ln>
        </p:spPr>
        <p:txBody>
          <a:bodyPr spcFirstLastPara="1" wrap="square" lIns="121875" tIns="60925" rIns="121875" bIns="60925" anchor="t" anchorCtr="0">
            <a:noAutofit/>
          </a:bodyPr>
          <a:lstStyle/>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Blockchain aşamasında Ethereum ağı kullanılmıştır.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Ethereum için temel banka hesabı uygulamasını içeren bir akıllı sözleşme (smart contract) yazılmıştır.Bunun için Solidity dili ve Remix IDE’si kullanılmıştır.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Ganache kullanılarak local network üzerinde bir ethereum ağı oluşturulmuştur.</a:t>
            </a:r>
            <a:endParaRPr sz="2800">
              <a:solidFill>
                <a:schemeClr val="lt1"/>
              </a:solidFill>
              <a:latin typeface="Calibri"/>
              <a:ea typeface="Calibri"/>
              <a:cs typeface="Calibri"/>
              <a:sym typeface="Calibri"/>
            </a:endParaRPr>
          </a:p>
          <a:p>
            <a:pPr marL="457200" marR="0" lvl="0" indent="-406400" algn="l" rtl="0">
              <a:lnSpc>
                <a:spcPct val="90000"/>
              </a:lnSpc>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Sözleşme yazıldıktan sonra Python için Web3 arayüzü kullanılarak ethereum ağına bağlantı sağlanmıştır.</a:t>
            </a:r>
            <a:endParaRPr sz="2800">
              <a:solidFill>
                <a:schemeClr val="lt1"/>
              </a:solidFill>
              <a:latin typeface="Calibri"/>
              <a:ea typeface="Calibri"/>
              <a:cs typeface="Calibri"/>
              <a:sym typeface="Calibri"/>
            </a:endParaRPr>
          </a:p>
          <a:p>
            <a:pPr marL="0" marR="0" lvl="0" indent="0" algn="l" rtl="0">
              <a:lnSpc>
                <a:spcPct val="90000"/>
              </a:lnSpc>
              <a:spcBef>
                <a:spcPts val="0"/>
              </a:spcBef>
              <a:spcAft>
                <a:spcPts val="0"/>
              </a:spcAft>
              <a:buNone/>
            </a:pPr>
            <a:endParaRPr sz="2800">
              <a:solidFill>
                <a:schemeClr val="lt1"/>
              </a:solidFill>
              <a:latin typeface="Calibri"/>
              <a:ea typeface="Calibri"/>
              <a:cs typeface="Calibri"/>
              <a:sym typeface="Calibri"/>
            </a:endParaRPr>
          </a:p>
        </p:txBody>
      </p:sp>
      <p:pic>
        <p:nvPicPr>
          <p:cNvPr id="318" name="Google Shape;318;p35"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319" name="Google Shape;319;p35"/>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KAPSAM</a:t>
            </a:r>
            <a:endParaRPr sz="3600" u="sng" cap="none">
              <a:solidFill>
                <a:schemeClr val="accent1"/>
              </a:solidFill>
              <a:latin typeface="Lora"/>
              <a:ea typeface="Lora"/>
              <a:cs typeface="Lora"/>
              <a:sym typeface="Lora"/>
            </a:endParaRPr>
          </a:p>
        </p:txBody>
      </p:sp>
      <p:sp>
        <p:nvSpPr>
          <p:cNvPr id="320" name="Google Shape;320;p35"/>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title"/>
          </p:nvPr>
        </p:nvSpPr>
        <p:spPr>
          <a:xfrm>
            <a:off x="1218883" y="274637"/>
            <a:ext cx="10360500" cy="1224000"/>
          </a:xfrm>
          <a:prstGeom prst="rect">
            <a:avLst/>
          </a:prstGeom>
        </p:spPr>
        <p:txBody>
          <a:bodyPr spcFirstLastPara="1" wrap="square" lIns="121875" tIns="60925" rIns="121875" bIns="60925" anchor="b" anchorCtr="0">
            <a:noAutofit/>
          </a:bodyPr>
          <a:lstStyle/>
          <a:p>
            <a:pPr marL="0" lvl="0" indent="0" algn="l" rtl="0">
              <a:spcBef>
                <a:spcPts val="0"/>
              </a:spcBef>
              <a:spcAft>
                <a:spcPts val="0"/>
              </a:spcAft>
              <a:buNone/>
            </a:pPr>
            <a:endParaRPr/>
          </a:p>
        </p:txBody>
      </p:sp>
      <p:sp>
        <p:nvSpPr>
          <p:cNvPr id="327" name="Google Shape;327;p36"/>
          <p:cNvSpPr txBox="1">
            <a:spLocks noGrp="1"/>
          </p:cNvSpPr>
          <p:nvPr>
            <p:ph type="body" idx="1"/>
          </p:nvPr>
        </p:nvSpPr>
        <p:spPr>
          <a:xfrm>
            <a:off x="1218883" y="1701797"/>
            <a:ext cx="10360500" cy="4462200"/>
          </a:xfrm>
          <a:prstGeom prst="rect">
            <a:avLst/>
          </a:prstGeom>
        </p:spPr>
        <p:txBody>
          <a:bodyPr spcFirstLastPara="1" wrap="square" lIns="121875" tIns="60925" rIns="121875" bIns="60925" anchor="t" anchorCtr="0">
            <a:noAutofit/>
          </a:bodyPr>
          <a:lstStyle/>
          <a:p>
            <a:pPr marL="0" lvl="0" indent="0" algn="l" rtl="0">
              <a:spcBef>
                <a:spcPts val="1600"/>
              </a:spcBef>
              <a:spcAft>
                <a:spcPts val="0"/>
              </a:spcAft>
              <a:buNone/>
            </a:pPr>
            <a:endParaRPr/>
          </a:p>
        </p:txBody>
      </p:sp>
      <p:sp>
        <p:nvSpPr>
          <p:cNvPr id="328" name="Google Shape;328;p36"/>
          <p:cNvSpPr/>
          <p:nvPr/>
        </p:nvSpPr>
        <p:spPr>
          <a:xfrm>
            <a:off x="5772129" y="6367175"/>
            <a:ext cx="2012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007272"/>
                </a:solidFill>
                <a:latin typeface="Calibri"/>
                <a:ea typeface="Calibri"/>
                <a:cs typeface="Calibri"/>
                <a:sym typeface="Calibri"/>
              </a:rPr>
              <a:t>REMIX IDE</a:t>
            </a:r>
            <a:endParaRPr sz="2400">
              <a:solidFill>
                <a:srgbClr val="007272"/>
              </a:solidFill>
              <a:latin typeface="Calibri"/>
              <a:ea typeface="Calibri"/>
              <a:cs typeface="Calibri"/>
              <a:sym typeface="Calibri"/>
            </a:endParaRPr>
          </a:p>
        </p:txBody>
      </p:sp>
      <p:sp>
        <p:nvSpPr>
          <p:cNvPr id="329" name="Google Shape;329;p36"/>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24</a:t>
            </a:fld>
            <a:endParaRPr/>
          </a:p>
        </p:txBody>
      </p:sp>
      <p:pic>
        <p:nvPicPr>
          <p:cNvPr id="330" name="Google Shape;330;p36"/>
          <p:cNvPicPr preferRelativeResize="0"/>
          <p:nvPr/>
        </p:nvPicPr>
        <p:blipFill>
          <a:blip r:embed="rId3">
            <a:alphaModFix/>
          </a:blip>
          <a:stretch>
            <a:fillRect/>
          </a:stretch>
        </p:blipFill>
        <p:spPr>
          <a:xfrm>
            <a:off x="543873" y="0"/>
            <a:ext cx="11101077" cy="68579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aphicFrame>
        <p:nvGraphicFramePr>
          <p:cNvPr id="335" name="Google Shape;335;p37"/>
          <p:cNvGraphicFramePr/>
          <p:nvPr/>
        </p:nvGraphicFramePr>
        <p:xfrm>
          <a:off x="1735860" y="70346"/>
          <a:ext cx="10153125" cy="6888560"/>
        </p:xfrm>
        <a:graphic>
          <a:graphicData uri="http://schemas.openxmlformats.org/drawingml/2006/table">
            <a:tbl>
              <a:tblPr firstRow="1" bandRow="1">
                <a:noFill/>
                <a:tableStyleId>{C042ACFE-A15E-4E3D-9ECE-A295FC5ACF74}</a:tableStyleId>
              </a:tblPr>
              <a:tblGrid>
                <a:gridCol w="10153125">
                  <a:extLst>
                    <a:ext uri="{9D8B030D-6E8A-4147-A177-3AD203B41FA5}">
                      <a16:colId xmlns:a16="http://schemas.microsoft.com/office/drawing/2014/main" val="20000"/>
                    </a:ext>
                  </a:extLst>
                </a:gridCol>
              </a:tblGrid>
              <a:tr h="288200">
                <a:tc>
                  <a:txBody>
                    <a:bodyPr/>
                    <a:lstStyle/>
                    <a:p>
                      <a:pPr marL="0" marR="0" lvl="0" indent="0" algn="l" rtl="0">
                        <a:spcBef>
                          <a:spcPts val="0"/>
                        </a:spcBef>
                        <a:spcAft>
                          <a:spcPts val="0"/>
                        </a:spcAft>
                        <a:buNone/>
                      </a:pPr>
                      <a:r>
                        <a:rPr lang="en-US" sz="2000" u="none" strike="noStrike" cap="none"/>
                        <a:t>Projenin bu aşamadaki mevcut özellikleri şu şekildedir:</a:t>
                      </a:r>
                      <a:endParaRPr sz="2000"/>
                    </a:p>
                  </a:txBody>
                  <a:tcPr marL="91450" marR="91450" marT="45725" marB="45725"/>
                </a:tc>
                <a:extLst>
                  <a:ext uri="{0D108BD9-81ED-4DB2-BD59-A6C34878D82A}">
                    <a16:rowId xmlns:a16="http://schemas.microsoft.com/office/drawing/2014/main" val="10000"/>
                  </a:ext>
                </a:extLst>
              </a:tr>
              <a:tr h="388850">
                <a:tc>
                  <a:txBody>
                    <a:bodyPr/>
                    <a:lstStyle/>
                    <a:p>
                      <a:pPr marL="457200" marR="0" lvl="0" indent="-381000" algn="l" rtl="0">
                        <a:spcBef>
                          <a:spcPts val="0"/>
                        </a:spcBef>
                        <a:spcAft>
                          <a:spcPts val="0"/>
                        </a:spcAft>
                        <a:buSzPts val="2400"/>
                        <a:buChar char="●"/>
                      </a:pPr>
                      <a:r>
                        <a:rPr lang="en-US" sz="2400"/>
                        <a:t>Hazırlanan arayüz sayesinde yeni bir kullanıcının kolay bir biçimde oluşturulup fotoğrafının çekilmesi yüzün tanınması ve yüze ait çıktıların ve wallet adresinin veritabanına otomatik olarak kaydedilebilmesi.</a:t>
                      </a:r>
                      <a:endParaRPr sz="2400"/>
                    </a:p>
                  </a:txBody>
                  <a:tcPr marL="91450" marR="91450" marT="45725" marB="45725"/>
                </a:tc>
                <a:extLst>
                  <a:ext uri="{0D108BD9-81ED-4DB2-BD59-A6C34878D82A}">
                    <a16:rowId xmlns:a16="http://schemas.microsoft.com/office/drawing/2014/main" val="10001"/>
                  </a:ext>
                </a:extLst>
              </a:tr>
              <a:tr h="388850">
                <a:tc>
                  <a:txBody>
                    <a:bodyPr/>
                    <a:lstStyle/>
                    <a:p>
                      <a:pPr marL="457200" marR="0" lvl="0" indent="-381000" algn="l" rtl="0">
                        <a:spcBef>
                          <a:spcPts val="0"/>
                        </a:spcBef>
                        <a:spcAft>
                          <a:spcPts val="0"/>
                        </a:spcAft>
                        <a:buSzPts val="2400"/>
                        <a:buChar char="●"/>
                      </a:pPr>
                      <a:r>
                        <a:rPr lang="en-US" sz="2400"/>
                        <a:t>Bilgisayarda görüntü işleme uygulanarak insan yüzü tespit edilebilmesi ve sistemin daha önce oluşturulmuş kullanıcıların yüz verilerine veritabanından ulaşarak kişilerin tespit edilebilmesi.</a:t>
                      </a:r>
                      <a:endParaRPr sz="2400"/>
                    </a:p>
                  </a:txBody>
                  <a:tcPr marL="91450" marR="91450" marT="45725" marB="45725"/>
                </a:tc>
                <a:extLst>
                  <a:ext uri="{0D108BD9-81ED-4DB2-BD59-A6C34878D82A}">
                    <a16:rowId xmlns:a16="http://schemas.microsoft.com/office/drawing/2014/main" val="10002"/>
                  </a:ext>
                </a:extLst>
              </a:tr>
              <a:tr h="388850">
                <a:tc>
                  <a:txBody>
                    <a:bodyPr/>
                    <a:lstStyle/>
                    <a:p>
                      <a:pPr marL="457200" marR="0" lvl="0" indent="-381000" algn="l" rtl="0">
                        <a:spcBef>
                          <a:spcPts val="0"/>
                        </a:spcBef>
                        <a:spcAft>
                          <a:spcPts val="0"/>
                        </a:spcAft>
                        <a:buSzPts val="2400"/>
                        <a:buChar char="●"/>
                      </a:pPr>
                      <a:r>
                        <a:rPr lang="en-US" sz="2400"/>
                        <a:t>Sistemin ethereum ağını kullanarak para alışverişini yapabilmesi.</a:t>
                      </a:r>
                      <a:endParaRPr sz="2400"/>
                    </a:p>
                  </a:txBody>
                  <a:tcPr marL="91450" marR="91450" marT="45725" marB="45725"/>
                </a:tc>
                <a:extLst>
                  <a:ext uri="{0D108BD9-81ED-4DB2-BD59-A6C34878D82A}">
                    <a16:rowId xmlns:a16="http://schemas.microsoft.com/office/drawing/2014/main" val="10003"/>
                  </a:ext>
                </a:extLst>
              </a:tr>
              <a:tr h="388850">
                <a:tc>
                  <a:txBody>
                    <a:bodyPr/>
                    <a:lstStyle/>
                    <a:p>
                      <a:pPr marL="457200" marR="0" lvl="0" indent="-381000" algn="l" rtl="0">
                        <a:spcBef>
                          <a:spcPts val="0"/>
                        </a:spcBef>
                        <a:spcAft>
                          <a:spcPts val="0"/>
                        </a:spcAft>
                        <a:buSzPts val="2400"/>
                        <a:buChar char="●"/>
                      </a:pPr>
                      <a:r>
                        <a:rPr lang="en-US" sz="2400"/>
                        <a:t>Tespit edilen yüz sistemde mevcutsa ödemenin bu kullanıcıya ait wallet adresten alınabilmesi.Ve bunu yapabilmek için private keyi algılamak amacıyla QR kod okunabilmesi.</a:t>
                      </a:r>
                      <a:endParaRPr sz="2400"/>
                    </a:p>
                  </a:txBody>
                  <a:tcPr marL="91450" marR="91450" marT="45725" marB="45725"/>
                </a:tc>
                <a:extLst>
                  <a:ext uri="{0D108BD9-81ED-4DB2-BD59-A6C34878D82A}">
                    <a16:rowId xmlns:a16="http://schemas.microsoft.com/office/drawing/2014/main" val="10004"/>
                  </a:ext>
                </a:extLst>
              </a:tr>
              <a:tr h="388850">
                <a:tc>
                  <a:txBody>
                    <a:bodyPr/>
                    <a:lstStyle/>
                    <a:p>
                      <a:pPr marL="457200" marR="0" lvl="0" indent="-381000" algn="l" rtl="0">
                        <a:spcBef>
                          <a:spcPts val="0"/>
                        </a:spcBef>
                        <a:spcAft>
                          <a:spcPts val="0"/>
                        </a:spcAft>
                        <a:buSzPts val="2400"/>
                        <a:buChar char="●"/>
                      </a:pPr>
                      <a:r>
                        <a:rPr lang="en-US" sz="2400"/>
                        <a:t>Ödeme işlemi başarılı ise servo motor kullanılarak turnike geçişinin sağlanması.</a:t>
                      </a:r>
                      <a:endParaRPr sz="2400"/>
                    </a:p>
                  </a:txBody>
                  <a:tcPr marL="91450" marR="91450" marT="45725" marB="45725"/>
                </a:tc>
                <a:extLst>
                  <a:ext uri="{0D108BD9-81ED-4DB2-BD59-A6C34878D82A}">
                    <a16:rowId xmlns:a16="http://schemas.microsoft.com/office/drawing/2014/main" val="10005"/>
                  </a:ext>
                </a:extLst>
              </a:tr>
              <a:tr h="388850">
                <a:tc>
                  <a:txBody>
                    <a:bodyPr/>
                    <a:lstStyle/>
                    <a:p>
                      <a:pPr marL="457200" marR="0" lvl="0" indent="-381000" algn="l" rtl="0">
                        <a:spcBef>
                          <a:spcPts val="0"/>
                        </a:spcBef>
                        <a:spcAft>
                          <a:spcPts val="0"/>
                        </a:spcAft>
                        <a:buSzPts val="2400"/>
                        <a:buChar char="●"/>
                      </a:pPr>
                      <a:r>
                        <a:rPr lang="en-US" sz="2400"/>
                        <a:t>Ödeme esnasında bilgisayar ile mikrodenetleyici arasındaki iletişim koparsa para iadesinin yapılabilmesi.</a:t>
                      </a:r>
                      <a:endParaRPr sz="2400"/>
                    </a:p>
                  </a:txBody>
                  <a:tcPr marL="91450" marR="91450" marT="45725" marB="45725"/>
                </a:tc>
                <a:extLst>
                  <a:ext uri="{0D108BD9-81ED-4DB2-BD59-A6C34878D82A}">
                    <a16:rowId xmlns:a16="http://schemas.microsoft.com/office/drawing/2014/main" val="10006"/>
                  </a:ext>
                </a:extLst>
              </a:tr>
              <a:tr h="388850">
                <a:tc>
                  <a:txBody>
                    <a:bodyPr/>
                    <a:lstStyle/>
                    <a:p>
                      <a:pPr marL="457200" lvl="0" indent="-381000" algn="l" rtl="0">
                        <a:spcBef>
                          <a:spcPts val="0"/>
                        </a:spcBef>
                        <a:spcAft>
                          <a:spcPts val="0"/>
                        </a:spcAft>
                        <a:buClr>
                          <a:schemeClr val="dk1"/>
                        </a:buClr>
                        <a:buSzPts val="2400"/>
                        <a:buChar char="●"/>
                      </a:pPr>
                      <a:r>
                        <a:rPr lang="en-US" sz="2400">
                          <a:solidFill>
                            <a:schemeClr val="dk1"/>
                          </a:solidFill>
                          <a:latin typeface="Calibri"/>
                          <a:ea typeface="Calibri"/>
                          <a:cs typeface="Calibri"/>
                          <a:sym typeface="Calibri"/>
                        </a:rPr>
                        <a:t>Yüz tanındığı zaman istenirse otomatik olarak tanınan yüzün fotoğrafının ve kişiye ait bilgilerin mail olarak atılabilmesi.</a:t>
                      </a:r>
                      <a:endParaRPr sz="2400"/>
                    </a:p>
                  </a:txBody>
                  <a:tcPr marL="91450" marR="91450" marT="45725" marB="45725"/>
                </a:tc>
                <a:extLst>
                  <a:ext uri="{0D108BD9-81ED-4DB2-BD59-A6C34878D82A}">
                    <a16:rowId xmlns:a16="http://schemas.microsoft.com/office/drawing/2014/main" val="10007"/>
                  </a:ext>
                </a:extLst>
              </a:tr>
            </a:tbl>
          </a:graphicData>
        </a:graphic>
      </p:graphicFrame>
      <p:pic>
        <p:nvPicPr>
          <p:cNvPr id="336" name="Google Shape;336;p37"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337" name="Google Shape;337;p37"/>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aphicFrame>
        <p:nvGraphicFramePr>
          <p:cNvPr id="342" name="Google Shape;342;p38"/>
          <p:cNvGraphicFramePr/>
          <p:nvPr/>
        </p:nvGraphicFramePr>
        <p:xfrm>
          <a:off x="1735860" y="70346"/>
          <a:ext cx="10153125" cy="6248490"/>
        </p:xfrm>
        <a:graphic>
          <a:graphicData uri="http://schemas.openxmlformats.org/drawingml/2006/table">
            <a:tbl>
              <a:tblPr firstRow="1" bandRow="1">
                <a:noFill/>
                <a:tableStyleId>{C042ACFE-A15E-4E3D-9ECE-A295FC5ACF74}</a:tableStyleId>
              </a:tblPr>
              <a:tblGrid>
                <a:gridCol w="10153125">
                  <a:extLst>
                    <a:ext uri="{9D8B030D-6E8A-4147-A177-3AD203B41FA5}">
                      <a16:colId xmlns:a16="http://schemas.microsoft.com/office/drawing/2014/main" val="20000"/>
                    </a:ext>
                  </a:extLst>
                </a:gridCol>
              </a:tblGrid>
              <a:tr h="288200">
                <a:tc>
                  <a:txBody>
                    <a:bodyPr/>
                    <a:lstStyle/>
                    <a:p>
                      <a:pPr marL="0" marR="0" lvl="0" indent="0" algn="l" rtl="0">
                        <a:spcBef>
                          <a:spcPts val="0"/>
                        </a:spcBef>
                        <a:spcAft>
                          <a:spcPts val="0"/>
                        </a:spcAft>
                        <a:buNone/>
                      </a:pPr>
                      <a:r>
                        <a:rPr lang="en-US" sz="2000" u="none" strike="noStrike" cap="none"/>
                        <a:t>Projenin bu aşamadaki mevcut özellikleri şu şekildedir:</a:t>
                      </a:r>
                      <a:endParaRPr sz="2000"/>
                    </a:p>
                  </a:txBody>
                  <a:tcPr marL="91450" marR="91450" marT="45725" marB="45725"/>
                </a:tc>
                <a:extLst>
                  <a:ext uri="{0D108BD9-81ED-4DB2-BD59-A6C34878D82A}">
                    <a16:rowId xmlns:a16="http://schemas.microsoft.com/office/drawing/2014/main" val="10000"/>
                  </a:ext>
                </a:extLst>
              </a:tr>
              <a:tr h="388850">
                <a:tc>
                  <a:txBody>
                    <a:bodyPr/>
                    <a:lstStyle/>
                    <a:p>
                      <a:pPr marL="457200" lvl="0" indent="-381000" algn="l" rtl="0">
                        <a:spcBef>
                          <a:spcPts val="0"/>
                        </a:spcBef>
                        <a:spcAft>
                          <a:spcPts val="0"/>
                        </a:spcAft>
                        <a:buSzPts val="2400"/>
                        <a:buChar char="●"/>
                      </a:pPr>
                      <a:r>
                        <a:rPr lang="en-US" sz="2400"/>
                        <a:t>Mikrodenetleyiciye ödemenin başarılı ya da başarısız olduğuna dair bilgilendirme mesajının gönderilmesi.</a:t>
                      </a:r>
                      <a:endParaRPr sz="2400"/>
                    </a:p>
                  </a:txBody>
                  <a:tcPr marL="91450" marR="91450" marT="45725" marB="45725"/>
                </a:tc>
                <a:extLst>
                  <a:ext uri="{0D108BD9-81ED-4DB2-BD59-A6C34878D82A}">
                    <a16:rowId xmlns:a16="http://schemas.microsoft.com/office/drawing/2014/main" val="10001"/>
                  </a:ext>
                </a:extLst>
              </a:tr>
              <a:tr h="388850">
                <a:tc>
                  <a:txBody>
                    <a:bodyPr/>
                    <a:lstStyle/>
                    <a:p>
                      <a:pPr marL="457200" lvl="0" indent="-381000" algn="l" rtl="0">
                        <a:spcBef>
                          <a:spcPts val="0"/>
                        </a:spcBef>
                        <a:spcAft>
                          <a:spcPts val="0"/>
                        </a:spcAft>
                        <a:buSzPts val="2400"/>
                        <a:buChar char="●"/>
                      </a:pPr>
                      <a:r>
                        <a:rPr lang="en-US" sz="2400"/>
                        <a:t>Mikrodenetleyicide OLED ekran üzerinde süreç ile ilgili bilgilendirmelerin</a:t>
                      </a:r>
                      <a:endParaRPr sz="2400"/>
                    </a:p>
                    <a:p>
                      <a:pPr marL="457200" lvl="0" indent="0" algn="l" rtl="0">
                        <a:spcBef>
                          <a:spcPts val="0"/>
                        </a:spcBef>
                        <a:spcAft>
                          <a:spcPts val="0"/>
                        </a:spcAft>
                        <a:buNone/>
                      </a:pPr>
                      <a:r>
                        <a:rPr lang="en-US" sz="2400"/>
                        <a:t>yapılabilmesi.</a:t>
                      </a:r>
                      <a:endParaRPr sz="2400"/>
                    </a:p>
                  </a:txBody>
                  <a:tcPr marL="91450" marR="91450" marT="45725" marB="45725"/>
                </a:tc>
                <a:extLst>
                  <a:ext uri="{0D108BD9-81ED-4DB2-BD59-A6C34878D82A}">
                    <a16:rowId xmlns:a16="http://schemas.microsoft.com/office/drawing/2014/main" val="10002"/>
                  </a:ext>
                </a:extLst>
              </a:tr>
              <a:tr h="388850">
                <a:tc>
                  <a:txBody>
                    <a:bodyPr/>
                    <a:lstStyle/>
                    <a:p>
                      <a:pPr marL="457200" lvl="0" indent="-381000" algn="l" rtl="0">
                        <a:spcBef>
                          <a:spcPts val="0"/>
                        </a:spcBef>
                        <a:spcAft>
                          <a:spcPts val="0"/>
                        </a:spcAft>
                        <a:buSzPts val="2400"/>
                        <a:buChar char="●"/>
                      </a:pPr>
                      <a:r>
                        <a:rPr lang="en-US" sz="2400"/>
                        <a:t>Cihazın belirtilen WIFI ağına bağlanması.</a:t>
                      </a:r>
                      <a:endParaRPr sz="2400"/>
                    </a:p>
                  </a:txBody>
                  <a:tcPr marL="91450" marR="91450" marT="45725" marB="45725"/>
                </a:tc>
                <a:extLst>
                  <a:ext uri="{0D108BD9-81ED-4DB2-BD59-A6C34878D82A}">
                    <a16:rowId xmlns:a16="http://schemas.microsoft.com/office/drawing/2014/main" val="10003"/>
                  </a:ext>
                </a:extLst>
              </a:tr>
              <a:tr h="388850">
                <a:tc>
                  <a:txBody>
                    <a:bodyPr/>
                    <a:lstStyle/>
                    <a:p>
                      <a:pPr marL="457200" lvl="0" indent="-381000" algn="l" rtl="0">
                        <a:spcBef>
                          <a:spcPts val="0"/>
                        </a:spcBef>
                        <a:spcAft>
                          <a:spcPts val="0"/>
                        </a:spcAft>
                        <a:buSzPts val="2400"/>
                        <a:buChar char="●"/>
                      </a:pPr>
                      <a:r>
                        <a:rPr lang="en-US" sz="2400"/>
                        <a:t>Ağa bağlanılırsa kırmızı LED’in sönmesi ve cihazın AP ve STA modlarında</a:t>
                      </a:r>
                      <a:endParaRPr sz="2400"/>
                    </a:p>
                    <a:p>
                      <a:pPr marL="457200" lvl="0" indent="-228600" algn="l" rtl="0">
                        <a:spcBef>
                          <a:spcPts val="0"/>
                        </a:spcBef>
                        <a:spcAft>
                          <a:spcPts val="0"/>
                        </a:spcAft>
                        <a:buNone/>
                      </a:pPr>
                      <a:r>
                        <a:rPr lang="en-US" sz="2400"/>
                        <a:t>çalışabilmesi.</a:t>
                      </a:r>
                      <a:endParaRPr sz="2400"/>
                    </a:p>
                  </a:txBody>
                  <a:tcPr marL="91450" marR="91450" marT="45725" marB="45725"/>
                </a:tc>
                <a:extLst>
                  <a:ext uri="{0D108BD9-81ED-4DB2-BD59-A6C34878D82A}">
                    <a16:rowId xmlns:a16="http://schemas.microsoft.com/office/drawing/2014/main" val="10004"/>
                  </a:ext>
                </a:extLst>
              </a:tr>
              <a:tr h="388850">
                <a:tc>
                  <a:txBody>
                    <a:bodyPr/>
                    <a:lstStyle/>
                    <a:p>
                      <a:pPr marL="457200" lvl="0" indent="-381000" algn="l" rtl="0">
                        <a:spcBef>
                          <a:spcPts val="0"/>
                        </a:spcBef>
                        <a:spcAft>
                          <a:spcPts val="0"/>
                        </a:spcAft>
                        <a:buSzPts val="2400"/>
                        <a:buChar char="●"/>
                      </a:pPr>
                      <a:r>
                        <a:rPr lang="en-US" sz="2400"/>
                        <a:t>Eğer WIFI ağına bağlanılamazsa kırmızı ışığın yanar pozisyonda bulunması ve cihazın AP modunda çalışabilmesi.</a:t>
                      </a:r>
                      <a:endParaRPr sz="2400"/>
                    </a:p>
                  </a:txBody>
                  <a:tcPr marL="91450" marR="91450" marT="45725" marB="45725"/>
                </a:tc>
                <a:extLst>
                  <a:ext uri="{0D108BD9-81ED-4DB2-BD59-A6C34878D82A}">
                    <a16:rowId xmlns:a16="http://schemas.microsoft.com/office/drawing/2014/main" val="10005"/>
                  </a:ext>
                </a:extLst>
              </a:tr>
              <a:tr h="388850">
                <a:tc>
                  <a:txBody>
                    <a:bodyPr/>
                    <a:lstStyle/>
                    <a:p>
                      <a:pPr marL="457200" lvl="0" indent="-381000" algn="l" rtl="0">
                        <a:spcBef>
                          <a:spcPts val="0"/>
                        </a:spcBef>
                        <a:spcAft>
                          <a:spcPts val="0"/>
                        </a:spcAft>
                        <a:buSzPts val="2400"/>
                        <a:buChar char="●"/>
                      </a:pPr>
                      <a:r>
                        <a:rPr lang="en-US" sz="2400"/>
                        <a:t>Bağlanılan WIFI ağı koparsa cihazın bu ağa tekrar bağlanabilmesi.</a:t>
                      </a:r>
                      <a:endParaRPr sz="2400"/>
                    </a:p>
                  </a:txBody>
                  <a:tcPr marL="91450" marR="91450" marT="45725" marB="45725"/>
                </a:tc>
                <a:extLst>
                  <a:ext uri="{0D108BD9-81ED-4DB2-BD59-A6C34878D82A}">
                    <a16:rowId xmlns:a16="http://schemas.microsoft.com/office/drawing/2014/main" val="10006"/>
                  </a:ext>
                </a:extLst>
              </a:tr>
              <a:tr h="388850">
                <a:tc>
                  <a:txBody>
                    <a:bodyPr/>
                    <a:lstStyle/>
                    <a:p>
                      <a:pPr marL="457200" lvl="0" indent="-381000" algn="l" rtl="0">
                        <a:spcBef>
                          <a:spcPts val="0"/>
                        </a:spcBef>
                        <a:spcAft>
                          <a:spcPts val="0"/>
                        </a:spcAft>
                        <a:buSzPts val="2400"/>
                        <a:buChar char="●"/>
                      </a:pPr>
                      <a:r>
                        <a:rPr lang="en-US" sz="2400"/>
                        <a:t>Eğer 5 denemeden sonra hala bu ağa bağlanılamazsa cihazın AP moduna alınıp kullanıcıya bilgilendirme mesajı verilmesi özelliği.</a:t>
                      </a:r>
                      <a:endParaRPr sz="2400"/>
                    </a:p>
                  </a:txBody>
                  <a:tcPr marL="91450" marR="91450" marT="45725" marB="45725"/>
                </a:tc>
                <a:extLst>
                  <a:ext uri="{0D108BD9-81ED-4DB2-BD59-A6C34878D82A}">
                    <a16:rowId xmlns:a16="http://schemas.microsoft.com/office/drawing/2014/main" val="10007"/>
                  </a:ext>
                </a:extLst>
              </a:tr>
              <a:tr h="388850">
                <a:tc>
                  <a:txBody>
                    <a:bodyPr/>
                    <a:lstStyle/>
                    <a:p>
                      <a:pPr marL="457200" lvl="0" indent="-381000" algn="l" rtl="0">
                        <a:spcBef>
                          <a:spcPts val="0"/>
                        </a:spcBef>
                        <a:spcAft>
                          <a:spcPts val="0"/>
                        </a:spcAft>
                        <a:buSzPts val="2400"/>
                        <a:buChar char="●"/>
                      </a:pPr>
                      <a:r>
                        <a:rPr lang="en-US" sz="2400"/>
                        <a:t>Eğer ödeme başarılıysa bu bilginin mikroişlemciye gönderilip turnikenin çalıştırılması.</a:t>
                      </a:r>
                      <a:endParaRPr sz="2400"/>
                    </a:p>
                  </a:txBody>
                  <a:tcPr marL="91450" marR="91450" marT="45725" marB="45725"/>
                </a:tc>
                <a:extLst>
                  <a:ext uri="{0D108BD9-81ED-4DB2-BD59-A6C34878D82A}">
                    <a16:rowId xmlns:a16="http://schemas.microsoft.com/office/drawing/2014/main" val="10008"/>
                  </a:ext>
                </a:extLst>
              </a:tr>
            </a:tbl>
          </a:graphicData>
        </a:graphic>
      </p:graphicFrame>
      <p:pic>
        <p:nvPicPr>
          <p:cNvPr id="343" name="Google Shape;343;p38"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344" name="Google Shape;344;p38"/>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9"/>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u="sng" cap="none">
                <a:solidFill>
                  <a:schemeClr val="accent1"/>
                </a:solidFill>
                <a:latin typeface="Lora"/>
                <a:ea typeface="Lora"/>
                <a:cs typeface="Lora"/>
                <a:sym typeface="Lora"/>
              </a:rPr>
              <a:t>ÇIKARIM</a:t>
            </a:r>
            <a:endParaRPr sz="3600" u="sng" cap="none">
              <a:solidFill>
                <a:schemeClr val="accent1"/>
              </a:solidFill>
              <a:latin typeface="Lora"/>
              <a:ea typeface="Lora"/>
              <a:cs typeface="Lora"/>
              <a:sym typeface="Lora"/>
            </a:endParaRPr>
          </a:p>
        </p:txBody>
      </p:sp>
      <p:pic>
        <p:nvPicPr>
          <p:cNvPr id="350" name="Google Shape;350;p39"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351" name="Google Shape;351;p39"/>
          <p:cNvSpPr txBox="1">
            <a:spLocks noGrp="1"/>
          </p:cNvSpPr>
          <p:nvPr>
            <p:ph type="body" idx="1"/>
          </p:nvPr>
        </p:nvSpPr>
        <p:spPr>
          <a:xfrm>
            <a:off x="749050" y="1313350"/>
            <a:ext cx="11592000" cy="4462200"/>
          </a:xfrm>
          <a:prstGeom prst="rect">
            <a:avLst/>
          </a:prstGeom>
          <a:noFill/>
          <a:ln>
            <a:noFill/>
          </a:ln>
        </p:spPr>
        <p:txBody>
          <a:bodyPr spcFirstLastPara="1" wrap="square" lIns="121875" tIns="60925" rIns="121875" bIns="60925" anchor="t" anchorCtr="0">
            <a:noAutofit/>
          </a:bodyPr>
          <a:lstStyle/>
          <a:p>
            <a:pPr marL="457200" lvl="0" indent="-406400" algn="l" rtl="0">
              <a:lnSpc>
                <a:spcPct val="90000"/>
              </a:lnSpc>
              <a:spcBef>
                <a:spcPts val="1600"/>
              </a:spcBef>
              <a:spcAft>
                <a:spcPts val="0"/>
              </a:spcAft>
              <a:buSzPts val="2800"/>
              <a:buChar char="•"/>
            </a:pPr>
            <a:r>
              <a:rPr lang="en-US"/>
              <a:t>WIFI ağına bağlanıldığında cihazın aldığı IP adresi kullanıcıya bilgilendirilmemektedir.Bu nedenle görüntü işleme sonucunun gönderileceği IP adresini öğrenmek için 3.parti yazılımlara ihtiyaç duyulmakta ya da modem arayüzüne girilmesi gerekmektedir.Bu durum pratikte zaman kaybına yol açmaktadır.</a:t>
            </a:r>
            <a:endParaRPr/>
          </a:p>
          <a:p>
            <a:pPr marL="457200" lvl="0" indent="0" algn="l" rtl="0">
              <a:lnSpc>
                <a:spcPct val="90000"/>
              </a:lnSpc>
              <a:spcBef>
                <a:spcPts val="1600"/>
              </a:spcBef>
              <a:spcAft>
                <a:spcPts val="0"/>
              </a:spcAft>
              <a:buNone/>
            </a:pPr>
            <a:endParaRPr/>
          </a:p>
          <a:p>
            <a:pPr marL="457200" lvl="0" indent="-406400" algn="l" rtl="0">
              <a:lnSpc>
                <a:spcPct val="90000"/>
              </a:lnSpc>
              <a:spcBef>
                <a:spcPts val="1600"/>
              </a:spcBef>
              <a:spcAft>
                <a:spcPts val="0"/>
              </a:spcAft>
              <a:buSzPts val="2800"/>
              <a:buChar char="•"/>
            </a:pPr>
            <a:r>
              <a:rPr lang="en-US"/>
              <a:t>Bağlanılacak WIFI ağının girilmesi aşaması kod üzerinde gerçekleşmektedir.Bu nedenle kullanıcıların bu aşamada bunu yapması pratik değildir.</a:t>
            </a:r>
            <a:endParaRPr/>
          </a:p>
          <a:p>
            <a:pPr marL="0" lvl="0" indent="0" algn="l" rtl="0">
              <a:lnSpc>
                <a:spcPct val="90000"/>
              </a:lnSpc>
              <a:spcBef>
                <a:spcPts val="1600"/>
              </a:spcBef>
              <a:spcAft>
                <a:spcPts val="0"/>
              </a:spcAft>
              <a:buSzPts val="2400"/>
              <a:buNone/>
            </a:pPr>
            <a:endParaRPr sz="2600"/>
          </a:p>
        </p:txBody>
      </p:sp>
      <p:sp>
        <p:nvSpPr>
          <p:cNvPr id="352" name="Google Shape;352;p39"/>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0"/>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u="sng" cap="none">
                <a:solidFill>
                  <a:schemeClr val="accent1"/>
                </a:solidFill>
                <a:latin typeface="Lora"/>
                <a:ea typeface="Lora"/>
                <a:cs typeface="Lora"/>
                <a:sym typeface="Lora"/>
              </a:rPr>
              <a:t>ÇIKARIM</a:t>
            </a:r>
            <a:endParaRPr sz="3600" u="sng" cap="none">
              <a:solidFill>
                <a:schemeClr val="accent1"/>
              </a:solidFill>
              <a:latin typeface="Lora"/>
              <a:ea typeface="Lora"/>
              <a:cs typeface="Lora"/>
              <a:sym typeface="Lora"/>
            </a:endParaRPr>
          </a:p>
        </p:txBody>
      </p:sp>
      <p:pic>
        <p:nvPicPr>
          <p:cNvPr id="358" name="Google Shape;358;p40"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359" name="Google Shape;359;p40"/>
          <p:cNvSpPr txBox="1">
            <a:spLocks noGrp="1"/>
          </p:cNvSpPr>
          <p:nvPr>
            <p:ph type="body" idx="1"/>
          </p:nvPr>
        </p:nvSpPr>
        <p:spPr>
          <a:xfrm>
            <a:off x="749050" y="527625"/>
            <a:ext cx="11592000" cy="4462200"/>
          </a:xfrm>
          <a:prstGeom prst="rect">
            <a:avLst/>
          </a:prstGeom>
          <a:noFill/>
          <a:ln>
            <a:noFill/>
          </a:ln>
        </p:spPr>
        <p:txBody>
          <a:bodyPr spcFirstLastPara="1" wrap="square" lIns="121875" tIns="60925" rIns="121875" bIns="60925" anchor="t" anchorCtr="0">
            <a:noAutofit/>
          </a:bodyPr>
          <a:lstStyle/>
          <a:p>
            <a:pPr marL="0" lvl="0" indent="0" algn="l" rtl="0">
              <a:lnSpc>
                <a:spcPct val="90000"/>
              </a:lnSpc>
              <a:spcBef>
                <a:spcPts val="1600"/>
              </a:spcBef>
              <a:spcAft>
                <a:spcPts val="0"/>
              </a:spcAft>
              <a:buNone/>
            </a:pPr>
            <a:endParaRPr sz="2600"/>
          </a:p>
          <a:p>
            <a:pPr marL="457200" lvl="0" indent="-406400" algn="l" rtl="0">
              <a:lnSpc>
                <a:spcPct val="90000"/>
              </a:lnSpc>
              <a:spcBef>
                <a:spcPts val="1600"/>
              </a:spcBef>
              <a:spcAft>
                <a:spcPts val="0"/>
              </a:spcAft>
              <a:buSzPts val="2800"/>
              <a:buChar char="•"/>
            </a:pPr>
            <a:r>
              <a:rPr lang="en-US"/>
              <a:t>Kullanıcılar private keylerini manuel olarak QR koduna çevirmektedirler.Bu durum pratik değildir.Kullanıcıların private keylerini hesap oluşturuluğu anda otomatik olarak QR koduna çeviren bir mobil uygulama yapımı projenin kullanımını kolaylaştıracaktır.</a:t>
            </a:r>
            <a:endParaRPr/>
          </a:p>
          <a:p>
            <a:pPr marL="457200" lvl="0" indent="0" algn="l" rtl="0">
              <a:lnSpc>
                <a:spcPct val="90000"/>
              </a:lnSpc>
              <a:spcBef>
                <a:spcPts val="1600"/>
              </a:spcBef>
              <a:spcAft>
                <a:spcPts val="0"/>
              </a:spcAft>
              <a:buNone/>
            </a:pPr>
            <a:endParaRPr/>
          </a:p>
          <a:p>
            <a:pPr marL="457200" lvl="0" indent="-406400" algn="l" rtl="0">
              <a:lnSpc>
                <a:spcPct val="90000"/>
              </a:lnSpc>
              <a:spcBef>
                <a:spcPts val="1600"/>
              </a:spcBef>
              <a:spcAft>
                <a:spcPts val="0"/>
              </a:spcAft>
              <a:buSzPts val="2800"/>
              <a:buChar char="•"/>
            </a:pPr>
            <a:r>
              <a:rPr lang="en-US"/>
              <a:t>Ethereum tarafında sistem oldukça güvenlidir.Fakat ödeme işlemi sonucu mikrodenetleyiciye HTTP GET metoduyla gönderilmektedir.Bu durum sonraki aşamalarda güvenlik açığı doğuracaktır.Verilerin POST metoduyla gönderilmesi ya da MQTT gibi farklı bir iletişim protokolü kullanılması gerekebilir.</a:t>
            </a:r>
            <a:endParaRPr/>
          </a:p>
          <a:p>
            <a:pPr marL="0" lvl="0" indent="0" algn="l" rtl="0">
              <a:lnSpc>
                <a:spcPct val="90000"/>
              </a:lnSpc>
              <a:spcBef>
                <a:spcPts val="1600"/>
              </a:spcBef>
              <a:spcAft>
                <a:spcPts val="0"/>
              </a:spcAft>
              <a:buSzPts val="2400"/>
              <a:buNone/>
            </a:pPr>
            <a:endParaRPr sz="2600"/>
          </a:p>
        </p:txBody>
      </p:sp>
      <p:sp>
        <p:nvSpPr>
          <p:cNvPr id="360" name="Google Shape;360;p40"/>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2"/>
          <p:cNvSpPr txBox="1"/>
          <p:nvPr/>
        </p:nvSpPr>
        <p:spPr>
          <a:xfrm>
            <a:off x="1970348" y="2708920"/>
            <a:ext cx="8712968" cy="571851"/>
          </a:xfrm>
          <a:prstGeom prst="rect">
            <a:avLst/>
          </a:prstGeom>
          <a:noFill/>
          <a:ln>
            <a:noFill/>
          </a:ln>
        </p:spPr>
        <p:txBody>
          <a:bodyPr spcFirstLastPara="1" wrap="square" lIns="121875" tIns="60925" rIns="121875" bIns="60925" anchor="t" anchorCtr="0">
            <a:noAutofit/>
          </a:bodyPr>
          <a:lstStyle/>
          <a:p>
            <a:pPr marL="0" marR="0" lvl="0" indent="0" algn="l" rtl="0">
              <a:lnSpc>
                <a:spcPct val="70000"/>
              </a:lnSpc>
              <a:spcBef>
                <a:spcPts val="0"/>
              </a:spcBef>
              <a:spcAft>
                <a:spcPts val="0"/>
              </a:spcAft>
              <a:buClr>
                <a:schemeClr val="accent1"/>
              </a:buClr>
              <a:buSzPts val="4059"/>
              <a:buFont typeface="Arial"/>
              <a:buNone/>
            </a:pPr>
            <a:r>
              <a:rPr lang="en-US" sz="4059">
                <a:solidFill>
                  <a:schemeClr val="lt1"/>
                </a:solidFill>
                <a:latin typeface="Calibri"/>
                <a:ea typeface="Calibri"/>
                <a:cs typeface="Calibri"/>
                <a:sym typeface="Calibri"/>
              </a:rPr>
              <a:t>Beni Dinlediğiniz İçin Teşekkür Ederim!</a:t>
            </a:r>
            <a:endParaRPr/>
          </a:p>
          <a:p>
            <a:pPr marL="304747" marR="0" lvl="0" indent="-180287" algn="l" rtl="0">
              <a:lnSpc>
                <a:spcPct val="70000"/>
              </a:lnSpc>
              <a:spcBef>
                <a:spcPts val="1600"/>
              </a:spcBef>
              <a:spcAft>
                <a:spcPts val="0"/>
              </a:spcAft>
              <a:buClr>
                <a:schemeClr val="accent1"/>
              </a:buClr>
              <a:buSzPts val="1960"/>
              <a:buFont typeface="Arial"/>
              <a:buNone/>
            </a:pPr>
            <a:endParaRPr sz="1960">
              <a:solidFill>
                <a:schemeClr val="lt1"/>
              </a:solidFill>
              <a:latin typeface="Calibri"/>
              <a:ea typeface="Calibri"/>
              <a:cs typeface="Calibri"/>
              <a:sym typeface="Calibri"/>
            </a:endParaRPr>
          </a:p>
        </p:txBody>
      </p:sp>
      <p:pic>
        <p:nvPicPr>
          <p:cNvPr id="375" name="Google Shape;375;p42" descr="Gebze Teknik Üniversitesi"/>
          <p:cNvPicPr preferRelativeResize="0"/>
          <p:nvPr/>
        </p:nvPicPr>
        <p:blipFill rotWithShape="1">
          <a:blip r:embed="rId3">
            <a:alphaModFix/>
          </a:blip>
          <a:srcRect/>
          <a:stretch/>
        </p:blipFill>
        <p:spPr>
          <a:xfrm>
            <a:off x="5374332" y="476672"/>
            <a:ext cx="1905000" cy="1190625"/>
          </a:xfrm>
          <a:prstGeom prst="rect">
            <a:avLst/>
          </a:prstGeom>
          <a:noFill/>
          <a:ln>
            <a:noFill/>
          </a:ln>
        </p:spPr>
      </p:pic>
      <p:sp>
        <p:nvSpPr>
          <p:cNvPr id="376" name="Google Shape;376;p42"/>
          <p:cNvSpPr txBox="1"/>
          <p:nvPr/>
        </p:nvSpPr>
        <p:spPr>
          <a:xfrm>
            <a:off x="3385121" y="4348290"/>
            <a:ext cx="5883422" cy="18158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lt1"/>
                </a:solidFill>
                <a:latin typeface="Calibri"/>
                <a:ea typeface="Calibri"/>
                <a:cs typeface="Calibri"/>
                <a:sym typeface="Calibri"/>
              </a:rPr>
              <a:t>Serhat SEFER</a:t>
            </a:r>
            <a:endParaRPr/>
          </a:p>
          <a:p>
            <a:pPr marL="0" marR="0" lvl="0" indent="0" algn="ctr" rtl="0">
              <a:spcBef>
                <a:spcPts val="0"/>
              </a:spcBef>
              <a:spcAft>
                <a:spcPts val="0"/>
              </a:spcAft>
              <a:buNone/>
            </a:pPr>
            <a:r>
              <a:rPr lang="en-US" sz="2800">
                <a:solidFill>
                  <a:schemeClr val="lt1"/>
                </a:solidFill>
                <a:latin typeface="Calibri"/>
                <a:ea typeface="Calibri"/>
                <a:cs typeface="Calibri"/>
                <a:sym typeface="Calibri"/>
              </a:rPr>
              <a:t>141024040</a:t>
            </a:r>
            <a:endParaRPr/>
          </a:p>
          <a:p>
            <a:pPr marL="0" marR="0" lvl="0" indent="0" algn="ctr" rtl="0">
              <a:spcBef>
                <a:spcPts val="0"/>
              </a:spcBef>
              <a:spcAft>
                <a:spcPts val="0"/>
              </a:spcAft>
              <a:buNone/>
            </a:pPr>
            <a:endParaRPr sz="2800">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a:solidFill>
                  <a:schemeClr val="lt1"/>
                </a:solidFill>
                <a:latin typeface="Calibri"/>
                <a:ea typeface="Calibri"/>
                <a:cs typeface="Calibri"/>
                <a:sym typeface="Calibri"/>
              </a:rPr>
              <a:t>Mail: ssefer@gtu.edu.tr</a:t>
            </a:r>
            <a:endParaRPr sz="2800">
              <a:solidFill>
                <a:schemeClr val="lt1"/>
              </a:solidFill>
              <a:latin typeface="Calibri"/>
              <a:ea typeface="Calibri"/>
              <a:cs typeface="Calibri"/>
              <a:sym typeface="Calibri"/>
            </a:endParaRPr>
          </a:p>
        </p:txBody>
      </p:sp>
      <p:sp>
        <p:nvSpPr>
          <p:cNvPr id="377" name="Google Shape;377;p42"/>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5"/>
          <p:cNvSpPr txBox="1">
            <a:spLocks noGrp="1"/>
          </p:cNvSpPr>
          <p:nvPr>
            <p:ph type="body" idx="1"/>
          </p:nvPr>
        </p:nvSpPr>
        <p:spPr>
          <a:xfrm>
            <a:off x="1218875" y="908625"/>
            <a:ext cx="10360500" cy="5255400"/>
          </a:xfrm>
          <a:prstGeom prst="rect">
            <a:avLst/>
          </a:prstGeom>
        </p:spPr>
        <p:txBody>
          <a:bodyPr spcFirstLastPara="1" wrap="square" lIns="121875" tIns="60925" rIns="121875" bIns="60925" anchor="t" anchorCtr="0">
            <a:noAutofit/>
          </a:bodyPr>
          <a:lstStyle/>
          <a:p>
            <a:pPr marL="0" lvl="0" indent="0" algn="l" rtl="0">
              <a:spcBef>
                <a:spcPts val="1600"/>
              </a:spcBef>
              <a:spcAft>
                <a:spcPts val="0"/>
              </a:spcAft>
              <a:buNone/>
            </a:pPr>
            <a:r>
              <a:rPr lang="en-US" b="1" u="sng"/>
              <a:t>ÖN HAZIRLIK ASAMASI:</a:t>
            </a:r>
            <a:endParaRPr/>
          </a:p>
          <a:p>
            <a:pPr marL="457200" lvl="0" indent="-406400" algn="l" rtl="0">
              <a:spcBef>
                <a:spcPts val="1600"/>
              </a:spcBef>
              <a:spcAft>
                <a:spcPts val="0"/>
              </a:spcAft>
              <a:buSzPts val="2800"/>
              <a:buAutoNum type="arabicPeriod"/>
            </a:pPr>
            <a:r>
              <a:rPr lang="en-US"/>
              <a:t>Sisteme ilk olarak bu üründen faydalanacak müşterilerin bir adet fotoğrafı ve ethereum wallet adresleri girilir.</a:t>
            </a:r>
            <a:endParaRPr/>
          </a:p>
          <a:p>
            <a:pPr marL="457200" lvl="0" indent="0" algn="l" rtl="0">
              <a:spcBef>
                <a:spcPts val="1600"/>
              </a:spcBef>
              <a:spcAft>
                <a:spcPts val="0"/>
              </a:spcAft>
              <a:buNone/>
            </a:pPr>
            <a:endParaRPr/>
          </a:p>
          <a:p>
            <a:pPr marL="457200" lvl="0" indent="-406400" algn="l" rtl="0">
              <a:spcBef>
                <a:spcPts val="1600"/>
              </a:spcBef>
              <a:spcAft>
                <a:spcPts val="0"/>
              </a:spcAft>
              <a:buSzPts val="2800"/>
              <a:buAutoNum type="arabicPeriod"/>
            </a:pPr>
            <a:r>
              <a:rPr lang="en-US"/>
              <a:t>Sistem bu fotoğrafı alır ve yüz bilgilerini içeren bir çıktı üretir.Daha sonra bu çıktı ve wallet adres bilgisi veri tabanına kaydedilir.</a:t>
            </a:r>
            <a:endParaRPr/>
          </a:p>
          <a:p>
            <a:pPr marL="457200" lvl="0" indent="0" algn="l" rtl="0">
              <a:spcBef>
                <a:spcPts val="1600"/>
              </a:spcBef>
              <a:spcAft>
                <a:spcPts val="0"/>
              </a:spcAft>
              <a:buNone/>
            </a:pPr>
            <a:endParaRPr/>
          </a:p>
          <a:p>
            <a:pPr marL="457200" lvl="0" indent="-406400" algn="l" rtl="0">
              <a:spcBef>
                <a:spcPts val="1600"/>
              </a:spcBef>
              <a:spcAft>
                <a:spcPts val="0"/>
              </a:spcAft>
              <a:buSzPts val="2800"/>
              <a:buAutoNum type="arabicPeriod"/>
            </a:pPr>
            <a:r>
              <a:rPr lang="en-US"/>
              <a:t>Veritabanı için MongoDB kullanılmıştır.Ve bu veritabanı kullanıcının adı, yüz bilgisi ve wallet adres bilgisini tutar.</a:t>
            </a:r>
            <a:endParaRPr/>
          </a:p>
          <a:p>
            <a:pPr marL="457200" lvl="0" indent="0" algn="l" rtl="0">
              <a:spcBef>
                <a:spcPts val="1600"/>
              </a:spcBef>
              <a:spcAft>
                <a:spcPts val="0"/>
              </a:spcAft>
              <a:buNone/>
            </a:pPr>
            <a:endParaRPr/>
          </a:p>
        </p:txBody>
      </p:sp>
      <p:sp>
        <p:nvSpPr>
          <p:cNvPr id="128" name="Google Shape;128;p15"/>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KULLANIM SENARYOSU</a:t>
            </a:r>
            <a:endParaRPr sz="3600" u="sng">
              <a:solidFill>
                <a:schemeClr val="accent1"/>
              </a:solidFill>
              <a:latin typeface="Lora"/>
              <a:ea typeface="Lora"/>
              <a:cs typeface="Lora"/>
              <a:sym typeface="Lora"/>
            </a:endParaRPr>
          </a:p>
        </p:txBody>
      </p:sp>
      <p:pic>
        <p:nvPicPr>
          <p:cNvPr id="129" name="Google Shape;129;p15"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130" name="Google Shape;130;p15"/>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body" idx="1"/>
          </p:nvPr>
        </p:nvSpPr>
        <p:spPr>
          <a:xfrm>
            <a:off x="1218875" y="908625"/>
            <a:ext cx="10360500" cy="5255400"/>
          </a:xfrm>
          <a:prstGeom prst="rect">
            <a:avLst/>
          </a:prstGeom>
        </p:spPr>
        <p:txBody>
          <a:bodyPr spcFirstLastPara="1" wrap="square" lIns="121875" tIns="60925" rIns="121875" bIns="60925" anchor="t" anchorCtr="0">
            <a:noAutofit/>
          </a:bodyPr>
          <a:lstStyle/>
          <a:p>
            <a:pPr marL="0" lvl="0" indent="0" algn="l" rtl="0">
              <a:spcBef>
                <a:spcPts val="1600"/>
              </a:spcBef>
              <a:spcAft>
                <a:spcPts val="0"/>
              </a:spcAft>
              <a:buNone/>
            </a:pPr>
            <a:r>
              <a:rPr lang="en-US" b="1" u="sng"/>
              <a:t>KULLANIM ASAMASI:</a:t>
            </a:r>
            <a:endParaRPr/>
          </a:p>
          <a:p>
            <a:pPr marL="457200" lvl="0" indent="-406400" algn="l" rtl="0">
              <a:spcBef>
                <a:spcPts val="1600"/>
              </a:spcBef>
              <a:spcAft>
                <a:spcPts val="0"/>
              </a:spcAft>
              <a:buSzPts val="2800"/>
              <a:buAutoNum type="arabicPeriod"/>
            </a:pPr>
            <a:r>
              <a:rPr lang="en-US"/>
              <a:t>Kullanıcı spor müsabakaları,tiyatro ve sinema salonları gibi aktivitelere bilet satın almak ister.</a:t>
            </a:r>
            <a:endParaRPr/>
          </a:p>
          <a:p>
            <a:pPr marL="457200" lvl="0" indent="-406400" algn="l" rtl="0">
              <a:spcBef>
                <a:spcPts val="0"/>
              </a:spcBef>
              <a:spcAft>
                <a:spcPts val="0"/>
              </a:spcAft>
              <a:buSzPts val="2800"/>
              <a:buAutoNum type="arabicPeriod"/>
            </a:pPr>
            <a:r>
              <a:rPr lang="en-US"/>
              <a:t>İster online olarak isterse turnike önünde bulunan bilet yükleme istasyonlarına gelir.</a:t>
            </a:r>
            <a:endParaRPr/>
          </a:p>
          <a:p>
            <a:pPr marL="457200" lvl="0" indent="-406400" algn="l" rtl="0">
              <a:spcBef>
                <a:spcPts val="0"/>
              </a:spcBef>
              <a:spcAft>
                <a:spcPts val="0"/>
              </a:spcAft>
              <a:buSzPts val="2800"/>
              <a:buAutoNum type="arabicPeriod"/>
            </a:pPr>
            <a:r>
              <a:rPr lang="en-US"/>
              <a:t>Bu aşamada bilgisayar gerçek zamanlı olarak yüz tanımak için hazırda bekler.</a:t>
            </a:r>
            <a:endParaRPr/>
          </a:p>
          <a:p>
            <a:pPr marL="457200" lvl="0" indent="-406400" algn="l" rtl="0">
              <a:spcBef>
                <a:spcPts val="0"/>
              </a:spcBef>
              <a:spcAft>
                <a:spcPts val="0"/>
              </a:spcAft>
              <a:buSzPts val="2800"/>
              <a:buAutoNum type="arabicPeriod"/>
            </a:pPr>
            <a:r>
              <a:rPr lang="en-US"/>
              <a:t>Eğer veri tabanında kaydedilen bir yüz bulunursa ikinci aşamaya geçilir.</a:t>
            </a:r>
            <a:endParaRPr/>
          </a:p>
          <a:p>
            <a:pPr marL="457200" lvl="0" indent="0" algn="l" rtl="0">
              <a:spcBef>
                <a:spcPts val="1600"/>
              </a:spcBef>
              <a:spcAft>
                <a:spcPts val="0"/>
              </a:spcAft>
              <a:buNone/>
            </a:pPr>
            <a:endParaRPr/>
          </a:p>
        </p:txBody>
      </p:sp>
      <p:sp>
        <p:nvSpPr>
          <p:cNvPr id="137" name="Google Shape;137;p16"/>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KULLANIM SENARYOSU</a:t>
            </a:r>
            <a:endParaRPr sz="3600" u="sng">
              <a:solidFill>
                <a:schemeClr val="accent1"/>
              </a:solidFill>
              <a:latin typeface="Lora"/>
              <a:ea typeface="Lora"/>
              <a:cs typeface="Lora"/>
              <a:sym typeface="Lora"/>
            </a:endParaRPr>
          </a:p>
        </p:txBody>
      </p:sp>
      <p:pic>
        <p:nvPicPr>
          <p:cNvPr id="138" name="Google Shape;138;p16"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139" name="Google Shape;139;p16"/>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a:spLocks noGrp="1"/>
          </p:cNvSpPr>
          <p:nvPr>
            <p:ph type="body" idx="1"/>
          </p:nvPr>
        </p:nvSpPr>
        <p:spPr>
          <a:xfrm>
            <a:off x="1218875" y="908625"/>
            <a:ext cx="10360500" cy="5615100"/>
          </a:xfrm>
          <a:prstGeom prst="rect">
            <a:avLst/>
          </a:prstGeom>
        </p:spPr>
        <p:txBody>
          <a:bodyPr spcFirstLastPara="1" wrap="square" lIns="121875" tIns="60925" rIns="121875" bIns="60925" anchor="t" anchorCtr="0">
            <a:noAutofit/>
          </a:bodyPr>
          <a:lstStyle/>
          <a:p>
            <a:pPr marL="0" lvl="0" indent="0" algn="l" rtl="0">
              <a:spcBef>
                <a:spcPts val="1600"/>
              </a:spcBef>
              <a:spcAft>
                <a:spcPts val="0"/>
              </a:spcAft>
              <a:buNone/>
            </a:pPr>
            <a:r>
              <a:rPr lang="en-US" b="1" u="sng"/>
              <a:t>KULLANIM ASAMASI:</a:t>
            </a:r>
            <a:endParaRPr/>
          </a:p>
          <a:p>
            <a:pPr marL="457200" lvl="0" indent="-406400" algn="l" rtl="0">
              <a:spcBef>
                <a:spcPts val="1600"/>
              </a:spcBef>
              <a:spcAft>
                <a:spcPts val="0"/>
              </a:spcAft>
              <a:buSzPts val="2800"/>
              <a:buAutoNum type="arabicPeriod"/>
            </a:pPr>
            <a:r>
              <a:rPr lang="en-US"/>
              <a:t>Bu aşamada sistem yüzü tanımış ve ödemeyi ilgili wallet adresinden almayı beklemektedir.Bunun için ilgili wallet adresinin private key’ine ihtiyaç vardır.</a:t>
            </a:r>
            <a:endParaRPr/>
          </a:p>
          <a:p>
            <a:pPr marL="457200" lvl="0" indent="-406400" algn="l" rtl="0">
              <a:spcBef>
                <a:spcPts val="0"/>
              </a:spcBef>
              <a:spcAft>
                <a:spcPts val="0"/>
              </a:spcAft>
              <a:buSzPts val="2800"/>
              <a:buAutoNum type="arabicPeriod"/>
            </a:pPr>
            <a:r>
              <a:rPr lang="en-US"/>
              <a:t>İkinci aşamada sistem private key bilgisini içeren QR kodunu okumayı bekler.</a:t>
            </a:r>
            <a:endParaRPr/>
          </a:p>
          <a:p>
            <a:pPr marL="457200" lvl="0" indent="-406400" algn="l" rtl="0">
              <a:spcBef>
                <a:spcPts val="0"/>
              </a:spcBef>
              <a:spcAft>
                <a:spcPts val="0"/>
              </a:spcAft>
              <a:buSzPts val="2800"/>
              <a:buAutoNum type="arabicPeriod"/>
            </a:pPr>
            <a:r>
              <a:rPr lang="en-US"/>
              <a:t>Eğer okunan private key bilgisi doğruysa ve hesapta yeteri kadar bakiye varsa ödeme gerçekleşir ve mikrodenetleyiciye ödemenin başarılı olduğuna dair bir mesaj gönderilir.</a:t>
            </a:r>
            <a:endParaRPr/>
          </a:p>
          <a:p>
            <a:pPr marL="457200" lvl="0" indent="-406400" algn="l" rtl="0">
              <a:spcBef>
                <a:spcPts val="0"/>
              </a:spcBef>
              <a:spcAft>
                <a:spcPts val="0"/>
              </a:spcAft>
              <a:buSzPts val="2800"/>
              <a:buAutoNum type="arabicPeriod"/>
            </a:pPr>
            <a:r>
              <a:rPr lang="en-US"/>
              <a:t>Mikrodenetleyici bu mesajı alır ve turnike geçişine izin verir.</a:t>
            </a:r>
            <a:endParaRPr/>
          </a:p>
          <a:p>
            <a:pPr marL="457200" lvl="0" indent="0" algn="l" rtl="0">
              <a:spcBef>
                <a:spcPts val="1600"/>
              </a:spcBef>
              <a:spcAft>
                <a:spcPts val="0"/>
              </a:spcAft>
              <a:buNone/>
            </a:pPr>
            <a:endParaRPr/>
          </a:p>
        </p:txBody>
      </p:sp>
      <p:sp>
        <p:nvSpPr>
          <p:cNvPr id="146" name="Google Shape;146;p17"/>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KULLANIM SENARYOSU</a:t>
            </a:r>
            <a:endParaRPr sz="3600" u="sng">
              <a:solidFill>
                <a:schemeClr val="accent1"/>
              </a:solidFill>
              <a:latin typeface="Lora"/>
              <a:ea typeface="Lora"/>
              <a:cs typeface="Lora"/>
              <a:sym typeface="Lora"/>
            </a:endParaRPr>
          </a:p>
        </p:txBody>
      </p:sp>
      <p:pic>
        <p:nvPicPr>
          <p:cNvPr id="147" name="Google Shape;147;p17"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148" name="Google Shape;148;p17"/>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8"/>
          <p:cNvSpPr txBox="1">
            <a:spLocks noGrp="1"/>
          </p:cNvSpPr>
          <p:nvPr>
            <p:ph type="body" idx="1"/>
          </p:nvPr>
        </p:nvSpPr>
        <p:spPr>
          <a:xfrm>
            <a:off x="1218875" y="908625"/>
            <a:ext cx="10360500" cy="5255400"/>
          </a:xfrm>
          <a:prstGeom prst="rect">
            <a:avLst/>
          </a:prstGeom>
        </p:spPr>
        <p:txBody>
          <a:bodyPr spcFirstLastPara="1" wrap="square" lIns="121875" tIns="60925" rIns="121875" bIns="60925" anchor="t" anchorCtr="0">
            <a:noAutofit/>
          </a:bodyPr>
          <a:lstStyle/>
          <a:p>
            <a:pPr marL="0" lvl="0" indent="0" algn="l" rtl="0">
              <a:spcBef>
                <a:spcPts val="1600"/>
              </a:spcBef>
              <a:spcAft>
                <a:spcPts val="0"/>
              </a:spcAft>
              <a:buNone/>
            </a:pPr>
            <a:r>
              <a:rPr lang="en-US" b="1" u="sng"/>
              <a:t>KULLANIM ASAMASI:</a:t>
            </a:r>
            <a:endParaRPr/>
          </a:p>
          <a:p>
            <a:pPr marL="457200" lvl="0" indent="-406400" algn="l" rtl="0">
              <a:spcBef>
                <a:spcPts val="1600"/>
              </a:spcBef>
              <a:spcAft>
                <a:spcPts val="0"/>
              </a:spcAft>
              <a:buSzPts val="2800"/>
              <a:buAutoNum type="arabicPeriod"/>
            </a:pPr>
            <a:r>
              <a:rPr lang="en-US"/>
              <a:t>Eğer private key bilgisi yanlışsa ya da hesapta yeteri kadar bakiye yoksa işlem iptal edilir ve mikrodenetleyiciye ödemenin başarısız olduğuna dair bir mesaj iletilir.</a:t>
            </a:r>
            <a:endParaRPr/>
          </a:p>
          <a:p>
            <a:pPr marL="457200" lvl="0" indent="0" algn="l" rtl="0">
              <a:spcBef>
                <a:spcPts val="1600"/>
              </a:spcBef>
              <a:spcAft>
                <a:spcPts val="0"/>
              </a:spcAft>
              <a:buNone/>
            </a:pPr>
            <a:endParaRPr/>
          </a:p>
          <a:p>
            <a:pPr marL="457200" lvl="0" indent="-406400" algn="l" rtl="0">
              <a:spcBef>
                <a:spcPts val="1600"/>
              </a:spcBef>
              <a:spcAft>
                <a:spcPts val="0"/>
              </a:spcAft>
              <a:buSzPts val="2800"/>
              <a:buAutoNum type="arabicPeriod"/>
            </a:pPr>
            <a:r>
              <a:rPr lang="en-US"/>
              <a:t>Eğer ödeme işlemi sırasında mikrodenetleyici ve bilgisayar arasındaki iletişim koparsa, para hesaba iade edilir.</a:t>
            </a:r>
            <a:endParaRPr/>
          </a:p>
          <a:p>
            <a:pPr marL="457200" lvl="0" indent="0" algn="l" rtl="0">
              <a:spcBef>
                <a:spcPts val="1600"/>
              </a:spcBef>
              <a:spcAft>
                <a:spcPts val="0"/>
              </a:spcAft>
              <a:buClr>
                <a:schemeClr val="dk1"/>
              </a:buClr>
              <a:buSzPts val="1100"/>
              <a:buFont typeface="Arial"/>
              <a:buNone/>
            </a:pPr>
            <a:endParaRPr/>
          </a:p>
          <a:p>
            <a:pPr marL="457200" lvl="0" indent="0" algn="l" rtl="0">
              <a:spcBef>
                <a:spcPts val="1600"/>
              </a:spcBef>
              <a:spcAft>
                <a:spcPts val="0"/>
              </a:spcAft>
              <a:buNone/>
            </a:pPr>
            <a:endParaRPr/>
          </a:p>
        </p:txBody>
      </p:sp>
      <p:sp>
        <p:nvSpPr>
          <p:cNvPr id="155" name="Google Shape;155;p18"/>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KULLANIM SENARYOSU</a:t>
            </a:r>
            <a:endParaRPr sz="3600" u="sng">
              <a:solidFill>
                <a:schemeClr val="accent1"/>
              </a:solidFill>
              <a:latin typeface="Lora"/>
              <a:ea typeface="Lora"/>
              <a:cs typeface="Lora"/>
              <a:sym typeface="Lora"/>
            </a:endParaRPr>
          </a:p>
        </p:txBody>
      </p:sp>
      <p:pic>
        <p:nvPicPr>
          <p:cNvPr id="156" name="Google Shape;156;p18"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157" name="Google Shape;157;p18"/>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aphicFrame>
        <p:nvGraphicFramePr>
          <p:cNvPr id="162" name="Google Shape;162;p19"/>
          <p:cNvGraphicFramePr/>
          <p:nvPr/>
        </p:nvGraphicFramePr>
        <p:xfrm>
          <a:off x="1494284" y="1087016"/>
          <a:ext cx="9208600" cy="5369850"/>
        </p:xfrm>
        <a:graphic>
          <a:graphicData uri="http://schemas.openxmlformats.org/drawingml/2006/table">
            <a:tbl>
              <a:tblPr firstRow="1" firstCol="1" bandRow="1">
                <a:noFill/>
                <a:tableStyleId>{C042ACFE-A15E-4E3D-9ECE-A295FC5ACF74}</a:tableStyleId>
              </a:tblPr>
              <a:tblGrid>
                <a:gridCol w="4604300">
                  <a:extLst>
                    <a:ext uri="{9D8B030D-6E8A-4147-A177-3AD203B41FA5}">
                      <a16:colId xmlns:a16="http://schemas.microsoft.com/office/drawing/2014/main" val="20000"/>
                    </a:ext>
                  </a:extLst>
                </a:gridCol>
                <a:gridCol w="4604300">
                  <a:extLst>
                    <a:ext uri="{9D8B030D-6E8A-4147-A177-3AD203B41FA5}">
                      <a16:colId xmlns:a16="http://schemas.microsoft.com/office/drawing/2014/main" val="20001"/>
                    </a:ext>
                  </a:extLst>
                </a:gridCol>
              </a:tblGrid>
              <a:tr h="596650">
                <a:tc>
                  <a:txBody>
                    <a:bodyPr/>
                    <a:lstStyle/>
                    <a:p>
                      <a:pPr marL="0" marR="0" lvl="0" indent="0" algn="l" rtl="0">
                        <a:lnSpc>
                          <a:spcPct val="150000"/>
                        </a:lnSpc>
                        <a:spcBef>
                          <a:spcPts val="0"/>
                        </a:spcBef>
                        <a:spcAft>
                          <a:spcPts val="0"/>
                        </a:spcAft>
                        <a:buNone/>
                      </a:pPr>
                      <a:r>
                        <a:rPr lang="en-US" sz="2000" u="sng" strike="noStrike" cap="none"/>
                        <a:t>Ürün</a:t>
                      </a:r>
                      <a:endParaRPr sz="2000" u="none" strike="noStrike" cap="none">
                        <a:solidFill>
                          <a:srgbClr val="00000A"/>
                        </a:solidFill>
                        <a:latin typeface="Calibri"/>
                        <a:ea typeface="Calibri"/>
                        <a:cs typeface="Calibri"/>
                        <a:sym typeface="Calibri"/>
                      </a:endParaRPr>
                    </a:p>
                  </a:txBody>
                  <a:tcPr marL="34300" marR="34925" marT="34925" marB="34925"/>
                </a:tc>
                <a:tc>
                  <a:txBody>
                    <a:bodyPr/>
                    <a:lstStyle/>
                    <a:p>
                      <a:pPr marL="0" marR="0" lvl="0" indent="0" algn="l" rtl="0">
                        <a:lnSpc>
                          <a:spcPct val="150000"/>
                        </a:lnSpc>
                        <a:spcBef>
                          <a:spcPts val="0"/>
                        </a:spcBef>
                        <a:spcAft>
                          <a:spcPts val="0"/>
                        </a:spcAft>
                        <a:buNone/>
                      </a:pPr>
                      <a:r>
                        <a:rPr lang="en-US" sz="2000" u="sng" strike="noStrike" cap="none"/>
                        <a:t>Maliyet Dolar / TL </a:t>
                      </a:r>
                      <a:r>
                        <a:rPr lang="en-US" sz="2000" u="none" strike="noStrike" cap="none"/>
                        <a:t>( 1$ =5.5 TL)</a:t>
                      </a:r>
                      <a:endParaRPr sz="2000" u="none" strike="noStrike" cap="none">
                        <a:solidFill>
                          <a:srgbClr val="00000A"/>
                        </a:solidFill>
                        <a:latin typeface="Calibri"/>
                        <a:ea typeface="Calibri"/>
                        <a:cs typeface="Calibri"/>
                        <a:sym typeface="Calibri"/>
                      </a:endParaRPr>
                    </a:p>
                  </a:txBody>
                  <a:tcPr marL="34300" marR="34925" marT="34925" marB="34925"/>
                </a:tc>
                <a:extLst>
                  <a:ext uri="{0D108BD9-81ED-4DB2-BD59-A6C34878D82A}">
                    <a16:rowId xmlns:a16="http://schemas.microsoft.com/office/drawing/2014/main" val="10000"/>
                  </a:ext>
                </a:extLst>
              </a:tr>
              <a:tr h="596650">
                <a:tc>
                  <a:txBody>
                    <a:bodyPr/>
                    <a:lstStyle/>
                    <a:p>
                      <a:pPr marL="0" marR="0" lvl="0" indent="0" algn="l" rtl="0">
                        <a:lnSpc>
                          <a:spcPct val="150000"/>
                        </a:lnSpc>
                        <a:spcBef>
                          <a:spcPts val="0"/>
                        </a:spcBef>
                        <a:spcAft>
                          <a:spcPts val="0"/>
                        </a:spcAft>
                        <a:buNone/>
                      </a:pPr>
                      <a:r>
                        <a:rPr lang="en-US" sz="2000" u="none" strike="noStrike" cap="none"/>
                        <a:t>STM32F103C8T6 (Mikrodenetleyici)</a:t>
                      </a:r>
                      <a:endParaRPr sz="2000" u="none" strike="noStrike" cap="none">
                        <a:solidFill>
                          <a:srgbClr val="00000A"/>
                        </a:solidFill>
                        <a:latin typeface="Calibri"/>
                        <a:ea typeface="Calibri"/>
                        <a:cs typeface="Calibri"/>
                        <a:sym typeface="Calibri"/>
                      </a:endParaRPr>
                    </a:p>
                  </a:txBody>
                  <a:tcPr marL="34300" marR="34925" marT="34925" marB="34925"/>
                </a:tc>
                <a:tc>
                  <a:txBody>
                    <a:bodyPr/>
                    <a:lstStyle/>
                    <a:p>
                      <a:pPr marL="0" marR="0" lvl="0" indent="0" algn="l" rtl="0">
                        <a:lnSpc>
                          <a:spcPct val="150000"/>
                        </a:lnSpc>
                        <a:spcBef>
                          <a:spcPts val="0"/>
                        </a:spcBef>
                        <a:spcAft>
                          <a:spcPts val="0"/>
                        </a:spcAft>
                        <a:buNone/>
                      </a:pPr>
                      <a:r>
                        <a:rPr lang="en-US" sz="2000" u="none" strike="noStrike" cap="none"/>
                        <a:t>2$ / 11 TL</a:t>
                      </a:r>
                      <a:endParaRPr sz="2000" u="none" strike="noStrike" cap="none">
                        <a:solidFill>
                          <a:srgbClr val="00000A"/>
                        </a:solidFill>
                        <a:latin typeface="Calibri"/>
                        <a:ea typeface="Calibri"/>
                        <a:cs typeface="Calibri"/>
                        <a:sym typeface="Calibri"/>
                      </a:endParaRPr>
                    </a:p>
                  </a:txBody>
                  <a:tcPr marL="34300" marR="34925" marT="34925" marB="34925"/>
                </a:tc>
                <a:extLst>
                  <a:ext uri="{0D108BD9-81ED-4DB2-BD59-A6C34878D82A}">
                    <a16:rowId xmlns:a16="http://schemas.microsoft.com/office/drawing/2014/main" val="10001"/>
                  </a:ext>
                </a:extLst>
              </a:tr>
              <a:tr h="596650">
                <a:tc>
                  <a:txBody>
                    <a:bodyPr/>
                    <a:lstStyle/>
                    <a:p>
                      <a:pPr marL="0" marR="0" lvl="0" indent="0" algn="l" rtl="0">
                        <a:lnSpc>
                          <a:spcPct val="150000"/>
                        </a:lnSpc>
                        <a:spcBef>
                          <a:spcPts val="0"/>
                        </a:spcBef>
                        <a:spcAft>
                          <a:spcPts val="0"/>
                        </a:spcAft>
                        <a:buNone/>
                      </a:pPr>
                      <a:r>
                        <a:rPr lang="en-US" sz="2000" u="none" strike="noStrike" cap="none"/>
                        <a:t>ST-Link V2 (Programlayıcı)</a:t>
                      </a:r>
                      <a:endParaRPr sz="2000" u="none" strike="noStrike" cap="none">
                        <a:solidFill>
                          <a:srgbClr val="00000A"/>
                        </a:solidFill>
                        <a:latin typeface="Calibri"/>
                        <a:ea typeface="Calibri"/>
                        <a:cs typeface="Calibri"/>
                        <a:sym typeface="Calibri"/>
                      </a:endParaRPr>
                    </a:p>
                  </a:txBody>
                  <a:tcPr marL="34300" marR="34925" marT="34925" marB="34925"/>
                </a:tc>
                <a:tc>
                  <a:txBody>
                    <a:bodyPr/>
                    <a:lstStyle/>
                    <a:p>
                      <a:pPr marL="0" marR="0" lvl="0" indent="0" algn="l" rtl="0">
                        <a:lnSpc>
                          <a:spcPct val="150000"/>
                        </a:lnSpc>
                        <a:spcBef>
                          <a:spcPts val="0"/>
                        </a:spcBef>
                        <a:spcAft>
                          <a:spcPts val="0"/>
                        </a:spcAft>
                        <a:buNone/>
                      </a:pPr>
                      <a:r>
                        <a:rPr lang="en-US" sz="2000" u="none" strike="noStrike" cap="none"/>
                        <a:t>3.6$ / 20 TL</a:t>
                      </a:r>
                      <a:endParaRPr sz="2000" u="none" strike="noStrike" cap="none">
                        <a:solidFill>
                          <a:srgbClr val="00000A"/>
                        </a:solidFill>
                        <a:latin typeface="Calibri"/>
                        <a:ea typeface="Calibri"/>
                        <a:cs typeface="Calibri"/>
                        <a:sym typeface="Calibri"/>
                      </a:endParaRPr>
                    </a:p>
                  </a:txBody>
                  <a:tcPr marL="34300" marR="34925" marT="34925" marB="34925"/>
                </a:tc>
                <a:extLst>
                  <a:ext uri="{0D108BD9-81ED-4DB2-BD59-A6C34878D82A}">
                    <a16:rowId xmlns:a16="http://schemas.microsoft.com/office/drawing/2014/main" val="10002"/>
                  </a:ext>
                </a:extLst>
              </a:tr>
              <a:tr h="596650">
                <a:tc>
                  <a:txBody>
                    <a:bodyPr/>
                    <a:lstStyle/>
                    <a:p>
                      <a:pPr marL="0" marR="0" lvl="0" indent="0" algn="l" rtl="0">
                        <a:lnSpc>
                          <a:spcPct val="150000"/>
                        </a:lnSpc>
                        <a:spcBef>
                          <a:spcPts val="0"/>
                        </a:spcBef>
                        <a:spcAft>
                          <a:spcPts val="0"/>
                        </a:spcAft>
                        <a:buNone/>
                      </a:pPr>
                      <a:r>
                        <a:rPr lang="en-US" sz="2000" u="none" strike="noStrike" cap="none"/>
                        <a:t>ESP8266 (WIFI Modülü)</a:t>
                      </a:r>
                      <a:endParaRPr sz="2000" u="none" strike="noStrike" cap="none">
                        <a:solidFill>
                          <a:srgbClr val="00000A"/>
                        </a:solidFill>
                        <a:latin typeface="Calibri"/>
                        <a:ea typeface="Calibri"/>
                        <a:cs typeface="Calibri"/>
                        <a:sym typeface="Calibri"/>
                      </a:endParaRPr>
                    </a:p>
                  </a:txBody>
                  <a:tcPr marL="34300" marR="34925" marT="34925" marB="34925"/>
                </a:tc>
                <a:tc>
                  <a:txBody>
                    <a:bodyPr/>
                    <a:lstStyle/>
                    <a:p>
                      <a:pPr marL="0" marR="0" lvl="0" indent="0" algn="l" rtl="0">
                        <a:lnSpc>
                          <a:spcPct val="150000"/>
                        </a:lnSpc>
                        <a:spcBef>
                          <a:spcPts val="0"/>
                        </a:spcBef>
                        <a:spcAft>
                          <a:spcPts val="0"/>
                        </a:spcAft>
                        <a:buNone/>
                      </a:pPr>
                      <a:r>
                        <a:rPr lang="en-US" sz="2000" u="none" strike="noStrike" cap="none"/>
                        <a:t>2$ / 11 TL</a:t>
                      </a:r>
                      <a:endParaRPr sz="2000" u="none" strike="noStrike" cap="none">
                        <a:solidFill>
                          <a:srgbClr val="00000A"/>
                        </a:solidFill>
                        <a:latin typeface="Calibri"/>
                        <a:ea typeface="Calibri"/>
                        <a:cs typeface="Calibri"/>
                        <a:sym typeface="Calibri"/>
                      </a:endParaRPr>
                    </a:p>
                  </a:txBody>
                  <a:tcPr marL="34300" marR="34925" marT="34925" marB="34925"/>
                </a:tc>
                <a:extLst>
                  <a:ext uri="{0D108BD9-81ED-4DB2-BD59-A6C34878D82A}">
                    <a16:rowId xmlns:a16="http://schemas.microsoft.com/office/drawing/2014/main" val="10003"/>
                  </a:ext>
                </a:extLst>
              </a:tr>
              <a:tr h="596650">
                <a:tc>
                  <a:txBody>
                    <a:bodyPr/>
                    <a:lstStyle/>
                    <a:p>
                      <a:pPr marL="0" marR="0" lvl="0" indent="0" algn="l" rtl="0">
                        <a:lnSpc>
                          <a:spcPct val="150000"/>
                        </a:lnSpc>
                        <a:spcBef>
                          <a:spcPts val="0"/>
                        </a:spcBef>
                        <a:spcAft>
                          <a:spcPts val="0"/>
                        </a:spcAft>
                        <a:buNone/>
                      </a:pPr>
                      <a:r>
                        <a:rPr lang="en-US" sz="2000" u="none" strike="noStrike" cap="none"/>
                        <a:t>0.96’’ 128x64 OLED Ekran</a:t>
                      </a:r>
                      <a:endParaRPr sz="2000" u="none" strike="noStrike" cap="none">
                        <a:solidFill>
                          <a:srgbClr val="00000A"/>
                        </a:solidFill>
                        <a:latin typeface="Calibri"/>
                        <a:ea typeface="Calibri"/>
                        <a:cs typeface="Calibri"/>
                        <a:sym typeface="Calibri"/>
                      </a:endParaRPr>
                    </a:p>
                  </a:txBody>
                  <a:tcPr marL="34300" marR="34925" marT="34925" marB="34925"/>
                </a:tc>
                <a:tc>
                  <a:txBody>
                    <a:bodyPr/>
                    <a:lstStyle/>
                    <a:p>
                      <a:pPr marL="0" marR="0" lvl="0" indent="0" algn="l" rtl="0">
                        <a:lnSpc>
                          <a:spcPct val="150000"/>
                        </a:lnSpc>
                        <a:spcBef>
                          <a:spcPts val="0"/>
                        </a:spcBef>
                        <a:spcAft>
                          <a:spcPts val="0"/>
                        </a:spcAft>
                        <a:buNone/>
                      </a:pPr>
                      <a:r>
                        <a:rPr lang="en-US" sz="2000" u="none" strike="noStrike" cap="none"/>
                        <a:t>5$  / 27.5 TL</a:t>
                      </a:r>
                      <a:endParaRPr sz="2000" u="none" strike="noStrike" cap="none">
                        <a:solidFill>
                          <a:srgbClr val="00000A"/>
                        </a:solidFill>
                        <a:latin typeface="Calibri"/>
                        <a:ea typeface="Calibri"/>
                        <a:cs typeface="Calibri"/>
                        <a:sym typeface="Calibri"/>
                      </a:endParaRPr>
                    </a:p>
                  </a:txBody>
                  <a:tcPr marL="34300" marR="34925" marT="34925" marB="34925"/>
                </a:tc>
                <a:extLst>
                  <a:ext uri="{0D108BD9-81ED-4DB2-BD59-A6C34878D82A}">
                    <a16:rowId xmlns:a16="http://schemas.microsoft.com/office/drawing/2014/main" val="10004"/>
                  </a:ext>
                </a:extLst>
              </a:tr>
              <a:tr h="596650">
                <a:tc>
                  <a:txBody>
                    <a:bodyPr/>
                    <a:lstStyle/>
                    <a:p>
                      <a:pPr marL="0" marR="0" lvl="0" indent="0" algn="l" rtl="0">
                        <a:lnSpc>
                          <a:spcPct val="150000"/>
                        </a:lnSpc>
                        <a:spcBef>
                          <a:spcPts val="0"/>
                        </a:spcBef>
                        <a:spcAft>
                          <a:spcPts val="0"/>
                        </a:spcAft>
                        <a:buNone/>
                      </a:pPr>
                      <a:r>
                        <a:rPr lang="en-US" sz="2000"/>
                        <a:t>Servo Motor</a:t>
                      </a:r>
                      <a:endParaRPr sz="2000" u="none" strike="noStrike" cap="none"/>
                    </a:p>
                  </a:txBody>
                  <a:tcPr marL="34300" marR="34925" marT="34925" marB="34925"/>
                </a:tc>
                <a:tc>
                  <a:txBody>
                    <a:bodyPr/>
                    <a:lstStyle/>
                    <a:p>
                      <a:pPr marL="0" marR="0" lvl="0" indent="0" algn="l" rtl="0">
                        <a:lnSpc>
                          <a:spcPct val="150000"/>
                        </a:lnSpc>
                        <a:spcBef>
                          <a:spcPts val="0"/>
                        </a:spcBef>
                        <a:spcAft>
                          <a:spcPts val="0"/>
                        </a:spcAft>
                        <a:buNone/>
                      </a:pPr>
                      <a:r>
                        <a:rPr lang="en-US" sz="2000"/>
                        <a:t>2$ / 11 TL</a:t>
                      </a:r>
                      <a:endParaRPr sz="2000" u="none" strike="noStrike" cap="none"/>
                    </a:p>
                  </a:txBody>
                  <a:tcPr marL="34300" marR="34925" marT="34925" marB="34925"/>
                </a:tc>
                <a:extLst>
                  <a:ext uri="{0D108BD9-81ED-4DB2-BD59-A6C34878D82A}">
                    <a16:rowId xmlns:a16="http://schemas.microsoft.com/office/drawing/2014/main" val="10005"/>
                  </a:ext>
                </a:extLst>
              </a:tr>
              <a:tr h="596650">
                <a:tc>
                  <a:txBody>
                    <a:bodyPr/>
                    <a:lstStyle/>
                    <a:p>
                      <a:pPr marL="0" marR="0" lvl="0" indent="0" algn="l" rtl="0">
                        <a:lnSpc>
                          <a:spcPct val="150000"/>
                        </a:lnSpc>
                        <a:spcBef>
                          <a:spcPts val="0"/>
                        </a:spcBef>
                        <a:spcAft>
                          <a:spcPts val="0"/>
                        </a:spcAft>
                        <a:buNone/>
                      </a:pPr>
                      <a:r>
                        <a:rPr lang="en-US" sz="2000"/>
                        <a:t>Proje Kutusu</a:t>
                      </a:r>
                      <a:endParaRPr sz="2000"/>
                    </a:p>
                  </a:txBody>
                  <a:tcPr marL="34300" marR="34925" marT="34925" marB="34925"/>
                </a:tc>
                <a:tc>
                  <a:txBody>
                    <a:bodyPr/>
                    <a:lstStyle/>
                    <a:p>
                      <a:pPr marL="0" marR="0" lvl="0" indent="0" algn="l" rtl="0">
                        <a:lnSpc>
                          <a:spcPct val="150000"/>
                        </a:lnSpc>
                        <a:spcBef>
                          <a:spcPts val="0"/>
                        </a:spcBef>
                        <a:spcAft>
                          <a:spcPts val="0"/>
                        </a:spcAft>
                        <a:buNone/>
                      </a:pPr>
                      <a:r>
                        <a:rPr lang="en-US" sz="2000"/>
                        <a:t>3$ / 16.5 TL</a:t>
                      </a:r>
                      <a:endParaRPr sz="2000" u="none" strike="noStrike" cap="none"/>
                    </a:p>
                  </a:txBody>
                  <a:tcPr marL="34300" marR="34925" marT="34925" marB="34925"/>
                </a:tc>
                <a:extLst>
                  <a:ext uri="{0D108BD9-81ED-4DB2-BD59-A6C34878D82A}">
                    <a16:rowId xmlns:a16="http://schemas.microsoft.com/office/drawing/2014/main" val="10006"/>
                  </a:ext>
                </a:extLst>
              </a:tr>
              <a:tr h="596650">
                <a:tc>
                  <a:txBody>
                    <a:bodyPr/>
                    <a:lstStyle/>
                    <a:p>
                      <a:pPr marL="0" marR="0" lvl="0" indent="0" algn="l" rtl="0">
                        <a:lnSpc>
                          <a:spcPct val="150000"/>
                        </a:lnSpc>
                        <a:spcBef>
                          <a:spcPts val="0"/>
                        </a:spcBef>
                        <a:spcAft>
                          <a:spcPts val="0"/>
                        </a:spcAft>
                        <a:buNone/>
                      </a:pPr>
                      <a:r>
                        <a:rPr lang="en-US" sz="2000" u="none" strike="noStrike" cap="none"/>
                        <a:t>Breadboard, Kablolar, LED’ler</a:t>
                      </a:r>
                      <a:endParaRPr sz="2000" u="none" strike="noStrike" cap="none">
                        <a:solidFill>
                          <a:srgbClr val="00000A"/>
                        </a:solidFill>
                        <a:latin typeface="Calibri"/>
                        <a:ea typeface="Calibri"/>
                        <a:cs typeface="Calibri"/>
                        <a:sym typeface="Calibri"/>
                      </a:endParaRPr>
                    </a:p>
                  </a:txBody>
                  <a:tcPr marL="34300" marR="34925" marT="34925" marB="34925"/>
                </a:tc>
                <a:tc>
                  <a:txBody>
                    <a:bodyPr/>
                    <a:lstStyle/>
                    <a:p>
                      <a:pPr marL="0" marR="0" lvl="0" indent="0" algn="l" rtl="0">
                        <a:lnSpc>
                          <a:spcPct val="150000"/>
                        </a:lnSpc>
                        <a:spcBef>
                          <a:spcPts val="0"/>
                        </a:spcBef>
                        <a:spcAft>
                          <a:spcPts val="0"/>
                        </a:spcAft>
                        <a:buNone/>
                      </a:pPr>
                      <a:r>
                        <a:rPr lang="en-US" sz="2000" u="none" strike="noStrike" cap="none"/>
                        <a:t>2$ / 11 TL</a:t>
                      </a:r>
                      <a:endParaRPr sz="2000" u="none" strike="noStrike" cap="none">
                        <a:solidFill>
                          <a:srgbClr val="00000A"/>
                        </a:solidFill>
                        <a:latin typeface="Calibri"/>
                        <a:ea typeface="Calibri"/>
                        <a:cs typeface="Calibri"/>
                        <a:sym typeface="Calibri"/>
                      </a:endParaRPr>
                    </a:p>
                  </a:txBody>
                  <a:tcPr marL="34300" marR="34925" marT="34925" marB="34925"/>
                </a:tc>
                <a:extLst>
                  <a:ext uri="{0D108BD9-81ED-4DB2-BD59-A6C34878D82A}">
                    <a16:rowId xmlns:a16="http://schemas.microsoft.com/office/drawing/2014/main" val="10007"/>
                  </a:ext>
                </a:extLst>
              </a:tr>
              <a:tr h="596650">
                <a:tc>
                  <a:txBody>
                    <a:bodyPr/>
                    <a:lstStyle/>
                    <a:p>
                      <a:pPr marL="0" marR="0" lvl="0" indent="0" algn="l" rtl="0">
                        <a:lnSpc>
                          <a:spcPct val="150000"/>
                        </a:lnSpc>
                        <a:spcBef>
                          <a:spcPts val="0"/>
                        </a:spcBef>
                        <a:spcAft>
                          <a:spcPts val="0"/>
                        </a:spcAft>
                        <a:buNone/>
                      </a:pPr>
                      <a:r>
                        <a:rPr lang="en-US" sz="2000" u="none" strike="noStrike" cap="none"/>
                        <a:t>TOPLAM:</a:t>
                      </a:r>
                      <a:endParaRPr sz="2000" u="none" strike="noStrike" cap="none">
                        <a:solidFill>
                          <a:srgbClr val="00000A"/>
                        </a:solidFill>
                        <a:latin typeface="Calibri"/>
                        <a:ea typeface="Calibri"/>
                        <a:cs typeface="Calibri"/>
                        <a:sym typeface="Calibri"/>
                      </a:endParaRPr>
                    </a:p>
                  </a:txBody>
                  <a:tcPr marL="34300" marR="34925" marT="34925" marB="34925"/>
                </a:tc>
                <a:tc>
                  <a:txBody>
                    <a:bodyPr/>
                    <a:lstStyle/>
                    <a:p>
                      <a:pPr marL="0" marR="0" lvl="0" indent="0" algn="l" rtl="0">
                        <a:lnSpc>
                          <a:spcPct val="150000"/>
                        </a:lnSpc>
                        <a:spcBef>
                          <a:spcPts val="0"/>
                        </a:spcBef>
                        <a:spcAft>
                          <a:spcPts val="0"/>
                        </a:spcAft>
                        <a:buNone/>
                      </a:pPr>
                      <a:r>
                        <a:rPr lang="en-US" sz="2000" u="none" strike="noStrike" cap="none"/>
                        <a:t>1</a:t>
                      </a:r>
                      <a:r>
                        <a:rPr lang="en-US" sz="2000"/>
                        <a:t>9</a:t>
                      </a:r>
                      <a:r>
                        <a:rPr lang="en-US" sz="2000" u="none" strike="noStrike" cap="none"/>
                        <a:t>.6$ / </a:t>
                      </a:r>
                      <a:r>
                        <a:rPr lang="en-US" sz="2000"/>
                        <a:t>108</a:t>
                      </a:r>
                      <a:r>
                        <a:rPr lang="en-US" sz="2000" u="none" strike="noStrike" cap="none"/>
                        <a:t> TL</a:t>
                      </a:r>
                      <a:endParaRPr sz="2000" u="none" strike="noStrike" cap="none">
                        <a:solidFill>
                          <a:srgbClr val="00000A"/>
                        </a:solidFill>
                        <a:latin typeface="Calibri"/>
                        <a:ea typeface="Calibri"/>
                        <a:cs typeface="Calibri"/>
                        <a:sym typeface="Calibri"/>
                      </a:endParaRPr>
                    </a:p>
                  </a:txBody>
                  <a:tcPr marL="34300" marR="34925" marT="34925" marB="34925"/>
                </a:tc>
                <a:extLst>
                  <a:ext uri="{0D108BD9-81ED-4DB2-BD59-A6C34878D82A}">
                    <a16:rowId xmlns:a16="http://schemas.microsoft.com/office/drawing/2014/main" val="10008"/>
                  </a:ext>
                </a:extLst>
              </a:tr>
            </a:tbl>
          </a:graphicData>
        </a:graphic>
      </p:graphicFrame>
      <p:pic>
        <p:nvPicPr>
          <p:cNvPr id="163" name="Google Shape;163;p19"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sp>
        <p:nvSpPr>
          <p:cNvPr id="164" name="Google Shape;164;p19"/>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PROJE MALİYETİ</a:t>
            </a:r>
            <a:endParaRPr sz="3600" u="sng">
              <a:solidFill>
                <a:schemeClr val="accent1"/>
              </a:solidFill>
              <a:latin typeface="Lora"/>
              <a:ea typeface="Lora"/>
              <a:cs typeface="Lora"/>
              <a:sym typeface="Lora"/>
            </a:endParaRPr>
          </a:p>
        </p:txBody>
      </p:sp>
      <p:sp>
        <p:nvSpPr>
          <p:cNvPr id="165" name="Google Shape;165;p19"/>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p:nvPr/>
        </p:nvSpPr>
        <p:spPr>
          <a:xfrm>
            <a:off x="981844" y="1134816"/>
            <a:ext cx="7416824" cy="583341"/>
          </a:xfrm>
          <a:prstGeom prst="rect">
            <a:avLst/>
          </a:prstGeom>
          <a:noFill/>
          <a:ln>
            <a:noFill/>
          </a:ln>
        </p:spPr>
        <p:txBody>
          <a:bodyPr spcFirstLastPara="1" wrap="square" lIns="121875" tIns="60925" rIns="121875" bIns="60925" anchor="t"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a:solidFill>
                  <a:schemeClr val="accent4"/>
                </a:solidFill>
                <a:latin typeface="Calibri"/>
                <a:ea typeface="Calibri"/>
                <a:cs typeface="Calibri"/>
                <a:sym typeface="Calibri"/>
              </a:rPr>
              <a:t>1-)Donanımlar</a:t>
            </a:r>
            <a:endParaRPr sz="3600">
              <a:solidFill>
                <a:schemeClr val="accent4"/>
              </a:solidFill>
              <a:latin typeface="Calibri"/>
              <a:ea typeface="Calibri"/>
              <a:cs typeface="Calibri"/>
              <a:sym typeface="Calibri"/>
            </a:endParaRPr>
          </a:p>
          <a:p>
            <a:pPr marL="0" marR="0" lvl="0" indent="0" algn="l" rtl="0">
              <a:lnSpc>
                <a:spcPct val="90000"/>
              </a:lnSpc>
              <a:spcBef>
                <a:spcPts val="0"/>
              </a:spcBef>
              <a:spcAft>
                <a:spcPts val="0"/>
              </a:spcAft>
              <a:buClr>
                <a:schemeClr val="accent1"/>
              </a:buClr>
              <a:buSzPts val="3600"/>
              <a:buFont typeface="Arial"/>
              <a:buNone/>
            </a:pPr>
            <a:endParaRPr sz="3600">
              <a:solidFill>
                <a:schemeClr val="accent4"/>
              </a:solidFill>
              <a:latin typeface="Calibri"/>
              <a:ea typeface="Calibri"/>
              <a:cs typeface="Calibri"/>
              <a:sym typeface="Calibri"/>
            </a:endParaRPr>
          </a:p>
        </p:txBody>
      </p:sp>
      <p:sp>
        <p:nvSpPr>
          <p:cNvPr id="171" name="Google Shape;171;p20"/>
          <p:cNvSpPr txBox="1"/>
          <p:nvPr/>
        </p:nvSpPr>
        <p:spPr>
          <a:xfrm>
            <a:off x="1154662" y="1700808"/>
            <a:ext cx="9908301" cy="3384376"/>
          </a:xfrm>
          <a:prstGeom prst="rect">
            <a:avLst/>
          </a:prstGeom>
          <a:noFill/>
          <a:ln>
            <a:noFill/>
          </a:ln>
        </p:spPr>
        <p:txBody>
          <a:bodyPr spcFirstLastPara="1" wrap="square" lIns="121875" tIns="60925" rIns="121875" bIns="60925" anchor="t" anchorCtr="0">
            <a:noAutofit/>
          </a:bodyPr>
          <a:lstStyle/>
          <a:p>
            <a:pPr marL="304747" marR="0" lvl="0" indent="-304747" algn="l" rtl="0">
              <a:lnSpc>
                <a:spcPct val="90000"/>
              </a:lnSpc>
              <a:spcBef>
                <a:spcPts val="0"/>
              </a:spcBef>
              <a:spcAft>
                <a:spcPts val="0"/>
              </a:spcAft>
              <a:buClr>
                <a:schemeClr val="accent1"/>
              </a:buClr>
              <a:buSzPts val="2800"/>
              <a:buFont typeface="Arial"/>
              <a:buChar char="•"/>
            </a:pPr>
            <a:r>
              <a:rPr lang="en-US" sz="2800" u="sng">
                <a:solidFill>
                  <a:schemeClr val="lt1"/>
                </a:solidFill>
                <a:latin typeface="Calibri"/>
                <a:ea typeface="Calibri"/>
                <a:cs typeface="Calibri"/>
                <a:sym typeface="Calibri"/>
              </a:rPr>
              <a:t>1.1-) STM32F103C8T6 (Mikrodenetleyici)</a:t>
            </a:r>
            <a:r>
              <a:rPr lang="en-US" sz="2800">
                <a:solidFill>
                  <a:schemeClr val="lt1"/>
                </a:solidFill>
                <a:latin typeface="Calibri"/>
                <a:ea typeface="Calibri"/>
                <a:cs typeface="Calibri"/>
                <a:sym typeface="Calibri"/>
              </a:rPr>
              <a:t> : Görüntü işleme sonucunda bilgisayardan gelen veriyi kontrol edip belirlenen aksiyonları yapmakla sorumludur.</a:t>
            </a:r>
            <a:endParaRPr sz="2800"/>
          </a:p>
          <a:p>
            <a:pPr marL="304747" marR="0" lvl="0" indent="-126947" algn="l" rtl="0">
              <a:lnSpc>
                <a:spcPct val="90000"/>
              </a:lnSpc>
              <a:spcBef>
                <a:spcPts val="1600"/>
              </a:spcBef>
              <a:spcAft>
                <a:spcPts val="0"/>
              </a:spcAft>
              <a:buClr>
                <a:schemeClr val="accent1"/>
              </a:buClr>
              <a:buSzPts val="2800"/>
              <a:buFont typeface="Arial"/>
              <a:buNone/>
            </a:pPr>
            <a:endParaRPr sz="2800">
              <a:solidFill>
                <a:schemeClr val="lt1"/>
              </a:solidFill>
              <a:latin typeface="Calibri"/>
              <a:ea typeface="Calibri"/>
              <a:cs typeface="Calibri"/>
              <a:sym typeface="Calibri"/>
            </a:endParaRPr>
          </a:p>
          <a:p>
            <a:pPr marL="304747" marR="0" lvl="0" indent="-126947" algn="l" rtl="0">
              <a:lnSpc>
                <a:spcPct val="90000"/>
              </a:lnSpc>
              <a:spcBef>
                <a:spcPts val="1600"/>
              </a:spcBef>
              <a:spcAft>
                <a:spcPts val="0"/>
              </a:spcAft>
              <a:buClr>
                <a:schemeClr val="accent1"/>
              </a:buClr>
              <a:buSzPts val="2800"/>
              <a:buFont typeface="Arial"/>
              <a:buNone/>
            </a:pPr>
            <a:endParaRPr sz="2800">
              <a:solidFill>
                <a:schemeClr val="lt1"/>
              </a:solidFill>
              <a:latin typeface="Calibri"/>
              <a:ea typeface="Calibri"/>
              <a:cs typeface="Calibri"/>
              <a:sym typeface="Calibri"/>
            </a:endParaRPr>
          </a:p>
          <a:p>
            <a:pPr marL="304747" marR="0" lvl="0" indent="-304747" algn="l" rtl="0">
              <a:lnSpc>
                <a:spcPct val="90000"/>
              </a:lnSpc>
              <a:spcBef>
                <a:spcPts val="1600"/>
              </a:spcBef>
              <a:spcAft>
                <a:spcPts val="0"/>
              </a:spcAft>
              <a:buClr>
                <a:schemeClr val="accent1"/>
              </a:buClr>
              <a:buSzPts val="2800"/>
              <a:buFont typeface="Arial"/>
              <a:buChar char="•"/>
            </a:pPr>
            <a:r>
              <a:rPr lang="en-US" sz="2800" u="sng">
                <a:solidFill>
                  <a:schemeClr val="lt1"/>
                </a:solidFill>
                <a:latin typeface="Calibri"/>
                <a:ea typeface="Calibri"/>
                <a:cs typeface="Calibri"/>
                <a:sym typeface="Calibri"/>
              </a:rPr>
              <a:t>1.2-) ST-Link V2 (Programlayıcı)</a:t>
            </a:r>
            <a:r>
              <a:rPr lang="en-US" sz="2800">
                <a:solidFill>
                  <a:schemeClr val="lt1"/>
                </a:solidFill>
                <a:latin typeface="Calibri"/>
                <a:ea typeface="Calibri"/>
                <a:cs typeface="Calibri"/>
                <a:sym typeface="Calibri"/>
              </a:rPr>
              <a:t> : STM32’yi programlamak amacıyla kullanılmıştır.</a:t>
            </a:r>
            <a:endParaRPr sz="2800"/>
          </a:p>
          <a:p>
            <a:pPr marL="304747" marR="0" lvl="0" indent="-101547" algn="l" rtl="0">
              <a:lnSpc>
                <a:spcPct val="90000"/>
              </a:lnSpc>
              <a:spcBef>
                <a:spcPts val="1600"/>
              </a:spcBef>
              <a:spcAft>
                <a:spcPts val="0"/>
              </a:spcAft>
              <a:buClr>
                <a:schemeClr val="accent1"/>
              </a:buClr>
              <a:buSzPts val="3200"/>
              <a:buFont typeface="Arial"/>
              <a:buNone/>
            </a:pPr>
            <a:endParaRPr sz="3200">
              <a:solidFill>
                <a:schemeClr val="lt1"/>
              </a:solidFill>
              <a:latin typeface="Calibri"/>
              <a:ea typeface="Calibri"/>
              <a:cs typeface="Calibri"/>
              <a:sym typeface="Calibri"/>
            </a:endParaRPr>
          </a:p>
        </p:txBody>
      </p:sp>
      <p:pic>
        <p:nvPicPr>
          <p:cNvPr id="172" name="Google Shape;172;p20" descr="Gebze Teknik Üniversitesi"/>
          <p:cNvPicPr preferRelativeResize="0"/>
          <p:nvPr/>
        </p:nvPicPr>
        <p:blipFill rotWithShape="1">
          <a:blip r:embed="rId3">
            <a:alphaModFix/>
          </a:blip>
          <a:srcRect/>
          <a:stretch/>
        </p:blipFill>
        <p:spPr>
          <a:xfrm>
            <a:off x="117748" y="6093296"/>
            <a:ext cx="1036915" cy="648072"/>
          </a:xfrm>
          <a:prstGeom prst="rect">
            <a:avLst/>
          </a:prstGeom>
          <a:noFill/>
          <a:ln>
            <a:noFill/>
          </a:ln>
        </p:spPr>
      </p:pic>
      <p:pic>
        <p:nvPicPr>
          <p:cNvPr id="173" name="Google Shape;173;p20" descr="stm32f103 ile ilgili gÃ¶rsel sonucu"/>
          <p:cNvPicPr preferRelativeResize="0"/>
          <p:nvPr/>
        </p:nvPicPr>
        <p:blipFill rotWithShape="1">
          <a:blip r:embed="rId4">
            <a:alphaModFix/>
          </a:blip>
          <a:srcRect/>
          <a:stretch/>
        </p:blipFill>
        <p:spPr>
          <a:xfrm>
            <a:off x="4942284" y="3093932"/>
            <a:ext cx="1485165" cy="1188132"/>
          </a:xfrm>
          <a:prstGeom prst="rect">
            <a:avLst/>
          </a:prstGeom>
          <a:noFill/>
          <a:ln>
            <a:noFill/>
          </a:ln>
        </p:spPr>
      </p:pic>
      <p:pic>
        <p:nvPicPr>
          <p:cNvPr id="174" name="Google Shape;174;p20"/>
          <p:cNvPicPr preferRelativeResize="0"/>
          <p:nvPr/>
        </p:nvPicPr>
        <p:blipFill rotWithShape="1">
          <a:blip r:embed="rId5">
            <a:alphaModFix/>
          </a:blip>
          <a:srcRect/>
          <a:stretch/>
        </p:blipFill>
        <p:spPr>
          <a:xfrm>
            <a:off x="4942283" y="5155088"/>
            <a:ext cx="1485165" cy="1361291"/>
          </a:xfrm>
          <a:prstGeom prst="rect">
            <a:avLst/>
          </a:prstGeom>
          <a:noFill/>
          <a:ln>
            <a:noFill/>
          </a:ln>
        </p:spPr>
      </p:pic>
      <p:sp>
        <p:nvSpPr>
          <p:cNvPr id="175" name="Google Shape;175;p20"/>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KULLANILAN DONANIM VE YAZILIMLAR</a:t>
            </a:r>
            <a:endParaRPr sz="3600" u="sng">
              <a:solidFill>
                <a:schemeClr val="accent1"/>
              </a:solidFill>
              <a:latin typeface="Lora"/>
              <a:ea typeface="Lora"/>
              <a:cs typeface="Lora"/>
              <a:sym typeface="Lora"/>
            </a:endParaRPr>
          </a:p>
        </p:txBody>
      </p:sp>
      <p:sp>
        <p:nvSpPr>
          <p:cNvPr id="176" name="Google Shape;176;p20"/>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body" idx="1"/>
          </p:nvPr>
        </p:nvSpPr>
        <p:spPr>
          <a:xfrm>
            <a:off x="1015463" y="1701797"/>
            <a:ext cx="10563922" cy="4462272"/>
          </a:xfrm>
          <a:prstGeom prst="rect">
            <a:avLst/>
          </a:prstGeom>
          <a:noFill/>
          <a:ln>
            <a:noFill/>
          </a:ln>
        </p:spPr>
        <p:txBody>
          <a:bodyPr spcFirstLastPara="1" wrap="square" lIns="121875" tIns="60925" rIns="121875" bIns="60925" anchor="t" anchorCtr="0">
            <a:noAutofit/>
          </a:bodyPr>
          <a:lstStyle/>
          <a:p>
            <a:pPr marL="304747" lvl="0" indent="-304747" algn="l" rtl="0">
              <a:lnSpc>
                <a:spcPct val="90000"/>
              </a:lnSpc>
              <a:spcBef>
                <a:spcPts val="0"/>
              </a:spcBef>
              <a:spcAft>
                <a:spcPts val="0"/>
              </a:spcAft>
              <a:buSzPts val="2800"/>
              <a:buChar char="•"/>
            </a:pPr>
            <a:r>
              <a:rPr lang="en-US" u="sng"/>
              <a:t>1.3-) ESP8266  (WIFI Modülü)</a:t>
            </a:r>
            <a:r>
              <a:rPr lang="en-US"/>
              <a:t> : STM32’nin internete bağlanması ve bilgisayardan gelen verinin STM32’ye gönderilmesi işlemlerinden sorumludur.ESP01-S modeli kullanılmıştır.</a:t>
            </a:r>
            <a:endParaRPr/>
          </a:p>
          <a:p>
            <a:pPr marL="304747" lvl="0" indent="-126947" algn="l" rtl="0">
              <a:lnSpc>
                <a:spcPct val="90000"/>
              </a:lnSpc>
              <a:spcBef>
                <a:spcPts val="1600"/>
              </a:spcBef>
              <a:spcAft>
                <a:spcPts val="0"/>
              </a:spcAft>
              <a:buSzPts val="2800"/>
              <a:buNone/>
            </a:pPr>
            <a:endParaRPr/>
          </a:p>
          <a:p>
            <a:pPr marL="304747" lvl="0" indent="-126947" algn="l" rtl="0">
              <a:lnSpc>
                <a:spcPct val="90000"/>
              </a:lnSpc>
              <a:spcBef>
                <a:spcPts val="1600"/>
              </a:spcBef>
              <a:spcAft>
                <a:spcPts val="0"/>
              </a:spcAft>
              <a:buSzPts val="2800"/>
              <a:buNone/>
            </a:pPr>
            <a:endParaRPr/>
          </a:p>
          <a:p>
            <a:pPr marL="304746" lvl="0" indent="-304746" algn="l" rtl="0">
              <a:lnSpc>
                <a:spcPct val="90000"/>
              </a:lnSpc>
              <a:spcBef>
                <a:spcPts val="1600"/>
              </a:spcBef>
              <a:spcAft>
                <a:spcPts val="0"/>
              </a:spcAft>
              <a:buSzPts val="2800"/>
              <a:buChar char="•"/>
            </a:pPr>
            <a:r>
              <a:rPr lang="en-US" u="sng"/>
              <a:t>1.4-) 0.96’’ 128x64 OLED Ekran</a:t>
            </a:r>
            <a:r>
              <a:rPr lang="en-US"/>
              <a:t> : STM32’nin internet bağlantı durumunu bildirmek ve ödemenin durumunu göstermek için kullanılmıştır.</a:t>
            </a:r>
            <a:endParaRPr/>
          </a:p>
          <a:p>
            <a:pPr marL="304747" lvl="0" indent="-126947" algn="l" rtl="0">
              <a:lnSpc>
                <a:spcPct val="90000"/>
              </a:lnSpc>
              <a:spcBef>
                <a:spcPts val="1600"/>
              </a:spcBef>
              <a:spcAft>
                <a:spcPts val="0"/>
              </a:spcAft>
              <a:buSzPts val="2800"/>
              <a:buNone/>
            </a:pPr>
            <a:endParaRPr/>
          </a:p>
          <a:p>
            <a:pPr marL="304747" lvl="0" indent="-126947" algn="l" rtl="0">
              <a:lnSpc>
                <a:spcPct val="90000"/>
              </a:lnSpc>
              <a:spcBef>
                <a:spcPts val="1600"/>
              </a:spcBef>
              <a:spcAft>
                <a:spcPts val="0"/>
              </a:spcAft>
              <a:buSzPts val="2800"/>
              <a:buNone/>
            </a:pPr>
            <a:endParaRPr/>
          </a:p>
        </p:txBody>
      </p:sp>
      <p:sp>
        <p:nvSpPr>
          <p:cNvPr id="182" name="Google Shape;182;p21"/>
          <p:cNvSpPr txBox="1"/>
          <p:nvPr/>
        </p:nvSpPr>
        <p:spPr>
          <a:xfrm>
            <a:off x="981844" y="1134816"/>
            <a:ext cx="7416824" cy="583341"/>
          </a:xfrm>
          <a:prstGeom prst="rect">
            <a:avLst/>
          </a:prstGeom>
          <a:noFill/>
          <a:ln>
            <a:noFill/>
          </a:ln>
        </p:spPr>
        <p:txBody>
          <a:bodyPr spcFirstLastPara="1" wrap="square" lIns="121875" tIns="60925" rIns="121875" bIns="60925" anchor="t" anchorCtr="0">
            <a:noAutofit/>
          </a:bodyPr>
          <a:lstStyle/>
          <a:p>
            <a:pPr marL="0" marR="0" lvl="0" indent="0" algn="l" rtl="0">
              <a:lnSpc>
                <a:spcPct val="90000"/>
              </a:lnSpc>
              <a:spcBef>
                <a:spcPts val="0"/>
              </a:spcBef>
              <a:spcAft>
                <a:spcPts val="0"/>
              </a:spcAft>
              <a:buClr>
                <a:schemeClr val="accent1"/>
              </a:buClr>
              <a:buSzPts val="3600"/>
              <a:buFont typeface="Arial"/>
              <a:buNone/>
            </a:pPr>
            <a:r>
              <a:rPr lang="en-US" sz="3600" cap="none">
                <a:solidFill>
                  <a:schemeClr val="accent4"/>
                </a:solidFill>
                <a:latin typeface="Calibri"/>
                <a:ea typeface="Calibri"/>
                <a:cs typeface="Calibri"/>
                <a:sym typeface="Calibri"/>
              </a:rPr>
              <a:t>1-)Donanımlar</a:t>
            </a:r>
            <a:endParaRPr sz="3600" cap="none">
              <a:solidFill>
                <a:schemeClr val="accent4"/>
              </a:solidFill>
              <a:latin typeface="Calibri"/>
              <a:ea typeface="Calibri"/>
              <a:cs typeface="Calibri"/>
              <a:sym typeface="Calibri"/>
            </a:endParaRPr>
          </a:p>
        </p:txBody>
      </p:sp>
      <p:pic>
        <p:nvPicPr>
          <p:cNvPr id="183" name="Google Shape;183;p21"/>
          <p:cNvPicPr preferRelativeResize="0"/>
          <p:nvPr/>
        </p:nvPicPr>
        <p:blipFill rotWithShape="1">
          <a:blip r:embed="rId3">
            <a:alphaModFix/>
          </a:blip>
          <a:srcRect l="20168" t="19328" r="23530" b="15966"/>
          <a:stretch/>
        </p:blipFill>
        <p:spPr>
          <a:xfrm>
            <a:off x="5468098" y="3068960"/>
            <a:ext cx="823143" cy="1086793"/>
          </a:xfrm>
          <a:prstGeom prst="rect">
            <a:avLst/>
          </a:prstGeom>
          <a:noFill/>
          <a:ln>
            <a:noFill/>
          </a:ln>
        </p:spPr>
      </p:pic>
      <p:pic>
        <p:nvPicPr>
          <p:cNvPr id="184" name="Google Shape;184;p21"/>
          <p:cNvPicPr preferRelativeResize="0"/>
          <p:nvPr/>
        </p:nvPicPr>
        <p:blipFill rotWithShape="1">
          <a:blip r:embed="rId4">
            <a:alphaModFix/>
          </a:blip>
          <a:srcRect t="21642" b="26119"/>
          <a:stretch/>
        </p:blipFill>
        <p:spPr>
          <a:xfrm>
            <a:off x="5468098" y="5751986"/>
            <a:ext cx="1029270" cy="824165"/>
          </a:xfrm>
          <a:prstGeom prst="rect">
            <a:avLst/>
          </a:prstGeom>
          <a:noFill/>
          <a:ln>
            <a:noFill/>
          </a:ln>
        </p:spPr>
      </p:pic>
      <p:pic>
        <p:nvPicPr>
          <p:cNvPr id="185" name="Google Shape;185;p21" descr="Gebze Teknik Üniversitesi"/>
          <p:cNvPicPr preferRelativeResize="0"/>
          <p:nvPr/>
        </p:nvPicPr>
        <p:blipFill rotWithShape="1">
          <a:blip r:embed="rId5">
            <a:alphaModFix/>
          </a:blip>
          <a:srcRect/>
          <a:stretch/>
        </p:blipFill>
        <p:spPr>
          <a:xfrm>
            <a:off x="117748" y="6093296"/>
            <a:ext cx="1036915" cy="648072"/>
          </a:xfrm>
          <a:prstGeom prst="rect">
            <a:avLst/>
          </a:prstGeom>
          <a:noFill/>
          <a:ln>
            <a:noFill/>
          </a:ln>
        </p:spPr>
      </p:pic>
      <p:sp>
        <p:nvSpPr>
          <p:cNvPr id="186" name="Google Shape;186;p21"/>
          <p:cNvSpPr txBox="1"/>
          <p:nvPr/>
        </p:nvSpPr>
        <p:spPr>
          <a:xfrm>
            <a:off x="749052" y="-264368"/>
            <a:ext cx="10359900" cy="792000"/>
          </a:xfrm>
          <a:prstGeom prst="rect">
            <a:avLst/>
          </a:prstGeom>
          <a:noFill/>
          <a:ln>
            <a:noFill/>
          </a:ln>
        </p:spPr>
        <p:txBody>
          <a:bodyPr spcFirstLastPara="1" wrap="square" lIns="121875" tIns="60925" rIns="121875" bIns="60925" anchor="b" anchorCtr="0">
            <a:noAutofit/>
          </a:bodyPr>
          <a:lstStyle/>
          <a:p>
            <a:pPr marL="0" lvl="0" indent="0" algn="l" rtl="0">
              <a:lnSpc>
                <a:spcPct val="90000"/>
              </a:lnSpc>
              <a:spcBef>
                <a:spcPts val="0"/>
              </a:spcBef>
              <a:spcAft>
                <a:spcPts val="0"/>
              </a:spcAft>
              <a:buClr>
                <a:schemeClr val="accent1"/>
              </a:buClr>
              <a:buSzPts val="3600"/>
              <a:buFont typeface="Arial"/>
              <a:buNone/>
            </a:pPr>
            <a:r>
              <a:rPr lang="en-US" sz="3600" u="sng">
                <a:solidFill>
                  <a:schemeClr val="accent1"/>
                </a:solidFill>
                <a:latin typeface="Lora"/>
                <a:ea typeface="Lora"/>
                <a:cs typeface="Lora"/>
                <a:sym typeface="Lora"/>
              </a:rPr>
              <a:t>KULLANILAN DONANIM VE YAZILIMLAR</a:t>
            </a:r>
            <a:endParaRPr sz="3600" u="sng">
              <a:solidFill>
                <a:schemeClr val="accent1"/>
              </a:solidFill>
              <a:latin typeface="Lora"/>
              <a:ea typeface="Lora"/>
              <a:cs typeface="Lora"/>
              <a:sym typeface="Lora"/>
            </a:endParaRPr>
          </a:p>
        </p:txBody>
      </p:sp>
      <p:sp>
        <p:nvSpPr>
          <p:cNvPr id="187" name="Google Shape;187;p21"/>
          <p:cNvSpPr txBox="1">
            <a:spLocks noGrp="1"/>
          </p:cNvSpPr>
          <p:nvPr>
            <p:ph type="sldNum" idx="12"/>
          </p:nvPr>
        </p:nvSpPr>
        <p:spPr>
          <a:xfrm>
            <a:off x="10563649" y="6356352"/>
            <a:ext cx="1015800" cy="365100"/>
          </a:xfrm>
          <a:prstGeom prst="rect">
            <a:avLst/>
          </a:prstGeom>
        </p:spPr>
        <p:txBody>
          <a:bodyPr spcFirstLastPara="1" wrap="square" lIns="121875" tIns="60925" rIns="121875" bIns="609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eknik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1802</Words>
  <Application>Microsoft Office PowerPoint</Application>
  <PresentationFormat>Özel</PresentationFormat>
  <Paragraphs>282</Paragraphs>
  <Slides>29</Slides>
  <Notes>29</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29</vt:i4>
      </vt:variant>
    </vt:vector>
  </HeadingPairs>
  <TitlesOfParts>
    <vt:vector size="34" baseType="lpstr">
      <vt:lpstr>Lora</vt:lpstr>
      <vt:lpstr>Times New Roman</vt:lpstr>
      <vt:lpstr>Calibri</vt:lpstr>
      <vt:lpstr>Arial</vt:lpstr>
      <vt:lpstr>Teknik 16x9</vt:lpstr>
      <vt:lpstr>Elektronik Mühendisliği Bölümü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Elektronik Mühendisliği Bölümü</dc:title>
  <cp:lastModifiedBy>Serhat</cp:lastModifiedBy>
  <cp:revision>1</cp:revision>
  <dcterms:modified xsi:type="dcterms:W3CDTF">2019-05-14T09:24:14Z</dcterms:modified>
</cp:coreProperties>
</file>