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 id="271" r:id="rId9"/>
    <p:sldId id="264" r:id="rId10"/>
    <p:sldId id="265" r:id="rId11"/>
    <p:sldId id="266" r:id="rId12"/>
    <p:sldId id="270" r:id="rId13"/>
    <p:sldId id="267" r:id="rId14"/>
    <p:sldId id="268" r:id="rId15"/>
    <p:sldId id="269"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BF61F-6768-DE58-C85E-534798C51C6E}" v="1629" dt="2024-10-15T18:49:03.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DF8824-8A32-A064-C602-7B979BD00FC4}"/>
              </a:ext>
            </a:extLst>
          </p:cNvPr>
          <p:cNvSpPr txBox="1"/>
          <p:nvPr/>
        </p:nvSpPr>
        <p:spPr>
          <a:xfrm>
            <a:off x="1259416" y="2656416"/>
            <a:ext cx="62568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2"/>
                </a:solidFill>
              </a:rPr>
              <a:t>Exploratory Data Analysis</a:t>
            </a:r>
          </a:p>
        </p:txBody>
      </p:sp>
      <p:sp>
        <p:nvSpPr>
          <p:cNvPr id="3" name="TextBox 2">
            <a:extLst>
              <a:ext uri="{FF2B5EF4-FFF2-40B4-BE49-F238E27FC236}">
                <a16:creationId xmlns:a16="http://schemas.microsoft.com/office/drawing/2014/main" id="{5AE86EAB-51FD-4C4B-FE27-D3D88AB3D864}"/>
              </a:ext>
            </a:extLst>
          </p:cNvPr>
          <p:cNvSpPr txBox="1"/>
          <p:nvPr/>
        </p:nvSpPr>
        <p:spPr>
          <a:xfrm>
            <a:off x="1259417" y="3630083"/>
            <a:ext cx="6256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G2M Insight for Cab Investment Firm</a:t>
            </a:r>
            <a:endParaRPr lang="en-US" sz="2000" b="1"/>
          </a:p>
        </p:txBody>
      </p:sp>
      <p:sp>
        <p:nvSpPr>
          <p:cNvPr id="4" name="TextBox 3">
            <a:extLst>
              <a:ext uri="{FF2B5EF4-FFF2-40B4-BE49-F238E27FC236}">
                <a16:creationId xmlns:a16="http://schemas.microsoft.com/office/drawing/2014/main" id="{8EEA8F15-9AA7-9106-32AB-857732C5020C}"/>
              </a:ext>
            </a:extLst>
          </p:cNvPr>
          <p:cNvSpPr txBox="1"/>
          <p:nvPr/>
        </p:nvSpPr>
        <p:spPr>
          <a:xfrm>
            <a:off x="1259417" y="4455583"/>
            <a:ext cx="291253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Serhat Uğur</a:t>
            </a:r>
          </a:p>
        </p:txBody>
      </p:sp>
      <p:sp>
        <p:nvSpPr>
          <p:cNvPr id="5" name="TextBox 4">
            <a:extLst>
              <a:ext uri="{FF2B5EF4-FFF2-40B4-BE49-F238E27FC236}">
                <a16:creationId xmlns:a16="http://schemas.microsoft.com/office/drawing/2014/main" id="{003B068B-226E-4884-C2B8-4E69384FA3F4}"/>
              </a:ext>
            </a:extLst>
          </p:cNvPr>
          <p:cNvSpPr txBox="1"/>
          <p:nvPr/>
        </p:nvSpPr>
        <p:spPr>
          <a:xfrm>
            <a:off x="1259417" y="5175250"/>
            <a:ext cx="291253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10/15/2024</a:t>
            </a:r>
          </a:p>
        </p:txBody>
      </p:sp>
      <p:pic>
        <p:nvPicPr>
          <p:cNvPr id="6" name="Picture 5" descr="A close-up of a logo&#10;&#10;Description automatically generated">
            <a:extLst>
              <a:ext uri="{FF2B5EF4-FFF2-40B4-BE49-F238E27FC236}">
                <a16:creationId xmlns:a16="http://schemas.microsoft.com/office/drawing/2014/main" id="{7EC598A5-4DCF-B443-5E02-9791649F69D9}"/>
              </a:ext>
            </a:extLst>
          </p:cNvPr>
          <p:cNvPicPr>
            <a:picLocks noChangeAspect="1"/>
          </p:cNvPicPr>
          <p:nvPr/>
        </p:nvPicPr>
        <p:blipFill>
          <a:blip r:embed="rId2"/>
          <a:stretch>
            <a:fillRect/>
          </a:stretch>
        </p:blipFill>
        <p:spPr>
          <a:xfrm>
            <a:off x="-5291" y="-4233"/>
            <a:ext cx="4286250" cy="1066800"/>
          </a:xfrm>
          <a:prstGeom prst="rect">
            <a:avLst/>
          </a:prstGeom>
        </p:spPr>
      </p:pic>
    </p:spTree>
    <p:extLst>
      <p:ext uri="{BB962C8B-B14F-4D97-AF65-F5344CB8AC3E}">
        <p14:creationId xmlns:p14="http://schemas.microsoft.com/office/powerpoint/2010/main" val="293498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D821-0CEB-EF62-54A1-D178A92C41BB}"/>
              </a:ext>
            </a:extLst>
          </p:cNvPr>
          <p:cNvSpPr>
            <a:spLocks noGrp="1"/>
          </p:cNvSpPr>
          <p:nvPr>
            <p:ph type="title"/>
          </p:nvPr>
        </p:nvSpPr>
        <p:spPr/>
        <p:txBody>
          <a:bodyPr/>
          <a:lstStyle/>
          <a:p>
            <a:pPr algn="ctr"/>
            <a:r>
              <a:rPr lang="en-US" dirty="0">
                <a:solidFill>
                  <a:schemeClr val="accent2"/>
                </a:solidFill>
                <a:ea typeface="+mj-lt"/>
                <a:cs typeface="+mj-lt"/>
              </a:rPr>
              <a:t>Price Charged by City and Company</a:t>
            </a:r>
            <a:endParaRPr lang="en-US" dirty="0">
              <a:solidFill>
                <a:schemeClr val="accent2"/>
              </a:solidFill>
            </a:endParaRPr>
          </a:p>
        </p:txBody>
      </p:sp>
      <p:pic>
        <p:nvPicPr>
          <p:cNvPr id="4" name="Content Placeholder 3" descr="A graph of different colored bars&#10;&#10;Description automatically generated">
            <a:extLst>
              <a:ext uri="{FF2B5EF4-FFF2-40B4-BE49-F238E27FC236}">
                <a16:creationId xmlns:a16="http://schemas.microsoft.com/office/drawing/2014/main" id="{73827253-5155-9E96-E83C-772F43ECED41}"/>
              </a:ext>
            </a:extLst>
          </p:cNvPr>
          <p:cNvPicPr>
            <a:picLocks noGrp="1" noChangeAspect="1"/>
          </p:cNvPicPr>
          <p:nvPr>
            <p:ph idx="1"/>
          </p:nvPr>
        </p:nvPicPr>
        <p:blipFill>
          <a:blip r:embed="rId2"/>
          <a:stretch>
            <a:fillRect/>
          </a:stretch>
        </p:blipFill>
        <p:spPr>
          <a:xfrm>
            <a:off x="6958193" y="1842906"/>
            <a:ext cx="5234603" cy="5014510"/>
          </a:xfrm>
        </p:spPr>
      </p:pic>
      <p:sp>
        <p:nvSpPr>
          <p:cNvPr id="5" name="TextBox 4">
            <a:extLst>
              <a:ext uri="{FF2B5EF4-FFF2-40B4-BE49-F238E27FC236}">
                <a16:creationId xmlns:a16="http://schemas.microsoft.com/office/drawing/2014/main" id="{99BC75D1-A611-0C70-7440-F220FB72F751}"/>
              </a:ext>
            </a:extLst>
          </p:cNvPr>
          <p:cNvSpPr txBox="1"/>
          <p:nvPr/>
        </p:nvSpPr>
        <p:spPr>
          <a:xfrm>
            <a:off x="430695" y="2584173"/>
            <a:ext cx="56718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Overall, yellow cab's price charge is higher than pink cab in every city.</a:t>
            </a:r>
          </a:p>
        </p:txBody>
      </p:sp>
      <p:pic>
        <p:nvPicPr>
          <p:cNvPr id="6" name="Picture 5" descr="A close-up of a logo&#10;&#10;Description automatically generated">
            <a:extLst>
              <a:ext uri="{FF2B5EF4-FFF2-40B4-BE49-F238E27FC236}">
                <a16:creationId xmlns:a16="http://schemas.microsoft.com/office/drawing/2014/main" id="{3EC96EC6-5BBC-12B0-CD4A-E9316036DD76}"/>
              </a:ext>
            </a:extLst>
          </p:cNvPr>
          <p:cNvPicPr>
            <a:picLocks noChangeAspect="1"/>
          </p:cNvPicPr>
          <p:nvPr/>
        </p:nvPicPr>
        <p:blipFill>
          <a:blip r:embed="rId3"/>
          <a:stretch>
            <a:fillRect/>
          </a:stretch>
        </p:blipFill>
        <p:spPr>
          <a:xfrm>
            <a:off x="-2232" y="5992053"/>
            <a:ext cx="3487528" cy="864825"/>
          </a:xfrm>
          <a:prstGeom prst="rect">
            <a:avLst/>
          </a:prstGeom>
        </p:spPr>
      </p:pic>
    </p:spTree>
    <p:extLst>
      <p:ext uri="{BB962C8B-B14F-4D97-AF65-F5344CB8AC3E}">
        <p14:creationId xmlns:p14="http://schemas.microsoft.com/office/powerpoint/2010/main" val="168015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E6B3-0457-1EBD-ECD2-8205FDDA8887}"/>
              </a:ext>
            </a:extLst>
          </p:cNvPr>
          <p:cNvSpPr>
            <a:spLocks noGrp="1"/>
          </p:cNvSpPr>
          <p:nvPr>
            <p:ph type="title"/>
          </p:nvPr>
        </p:nvSpPr>
        <p:spPr/>
        <p:txBody>
          <a:bodyPr/>
          <a:lstStyle/>
          <a:p>
            <a:pPr algn="ctr"/>
            <a:r>
              <a:rPr lang="en-US" dirty="0">
                <a:solidFill>
                  <a:schemeClr val="accent2"/>
                </a:solidFill>
              </a:rPr>
              <a:t>Total Profit per Month</a:t>
            </a:r>
            <a:endParaRPr lang="en-US"/>
          </a:p>
        </p:txBody>
      </p:sp>
      <p:pic>
        <p:nvPicPr>
          <p:cNvPr id="4" name="Content Placeholder 3">
            <a:extLst>
              <a:ext uri="{FF2B5EF4-FFF2-40B4-BE49-F238E27FC236}">
                <a16:creationId xmlns:a16="http://schemas.microsoft.com/office/drawing/2014/main" id="{F777CD22-97CD-441E-D8BA-8B7504992297}"/>
              </a:ext>
            </a:extLst>
          </p:cNvPr>
          <p:cNvPicPr>
            <a:picLocks noGrp="1" noChangeAspect="1"/>
          </p:cNvPicPr>
          <p:nvPr>
            <p:ph idx="1"/>
          </p:nvPr>
        </p:nvPicPr>
        <p:blipFill>
          <a:blip r:embed="rId2"/>
          <a:stretch>
            <a:fillRect/>
          </a:stretch>
        </p:blipFill>
        <p:spPr>
          <a:xfrm>
            <a:off x="5599634" y="1943894"/>
            <a:ext cx="6592972" cy="4913522"/>
          </a:xfrm>
        </p:spPr>
      </p:pic>
      <p:sp>
        <p:nvSpPr>
          <p:cNvPr id="5" name="TextBox 4">
            <a:extLst>
              <a:ext uri="{FF2B5EF4-FFF2-40B4-BE49-F238E27FC236}">
                <a16:creationId xmlns:a16="http://schemas.microsoft.com/office/drawing/2014/main" id="{54F02917-EFCF-2CB3-F770-E2468520AD5C}"/>
              </a:ext>
            </a:extLst>
          </p:cNvPr>
          <p:cNvSpPr txBox="1"/>
          <p:nvPr/>
        </p:nvSpPr>
        <p:spPr>
          <a:xfrm>
            <a:off x="253999" y="2396434"/>
            <a:ext cx="45058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The graph displays total profit from January to December.</a:t>
            </a:r>
          </a:p>
        </p:txBody>
      </p:sp>
      <p:pic>
        <p:nvPicPr>
          <p:cNvPr id="3" name="Picture 2" descr="A close-up of a logo&#10;&#10;Description automatically generated">
            <a:extLst>
              <a:ext uri="{FF2B5EF4-FFF2-40B4-BE49-F238E27FC236}">
                <a16:creationId xmlns:a16="http://schemas.microsoft.com/office/drawing/2014/main" id="{51A3E1B5-3039-AE3C-AFF8-F87B69B192D5}"/>
              </a:ext>
            </a:extLst>
          </p:cNvPr>
          <p:cNvPicPr>
            <a:picLocks noChangeAspect="1"/>
          </p:cNvPicPr>
          <p:nvPr/>
        </p:nvPicPr>
        <p:blipFill>
          <a:blip r:embed="rId3"/>
          <a:stretch>
            <a:fillRect/>
          </a:stretch>
        </p:blipFill>
        <p:spPr>
          <a:xfrm>
            <a:off x="1977" y="6152716"/>
            <a:ext cx="2991768" cy="708752"/>
          </a:xfrm>
          <a:prstGeom prst="rect">
            <a:avLst/>
          </a:prstGeom>
        </p:spPr>
      </p:pic>
    </p:spTree>
    <p:extLst>
      <p:ext uri="{BB962C8B-B14F-4D97-AF65-F5344CB8AC3E}">
        <p14:creationId xmlns:p14="http://schemas.microsoft.com/office/powerpoint/2010/main" val="332041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39CE-A8A3-B863-F5D5-A2F85C889E6C}"/>
              </a:ext>
            </a:extLst>
          </p:cNvPr>
          <p:cNvSpPr>
            <a:spLocks noGrp="1"/>
          </p:cNvSpPr>
          <p:nvPr>
            <p:ph type="title"/>
          </p:nvPr>
        </p:nvSpPr>
        <p:spPr/>
        <p:txBody>
          <a:bodyPr/>
          <a:lstStyle/>
          <a:p>
            <a:pPr algn="ctr"/>
            <a:r>
              <a:rPr lang="en-US" dirty="0">
                <a:solidFill>
                  <a:schemeClr val="accent2"/>
                </a:solidFill>
                <a:ea typeface="+mj-lt"/>
                <a:cs typeface="+mj-lt"/>
              </a:rPr>
              <a:t>Trips per Month</a:t>
            </a:r>
            <a:endParaRPr lang="en-US"/>
          </a:p>
        </p:txBody>
      </p:sp>
      <p:pic>
        <p:nvPicPr>
          <p:cNvPr id="4" name="Content Placeholder 3" descr="A graph of different colored bars&#10;&#10;Description automatically generated">
            <a:extLst>
              <a:ext uri="{FF2B5EF4-FFF2-40B4-BE49-F238E27FC236}">
                <a16:creationId xmlns:a16="http://schemas.microsoft.com/office/drawing/2014/main" id="{42F97F61-D9FB-7037-B19D-931C62539B26}"/>
              </a:ext>
            </a:extLst>
          </p:cNvPr>
          <p:cNvPicPr>
            <a:picLocks noGrp="1" noChangeAspect="1"/>
          </p:cNvPicPr>
          <p:nvPr>
            <p:ph idx="1"/>
          </p:nvPr>
        </p:nvPicPr>
        <p:blipFill>
          <a:blip r:embed="rId2"/>
          <a:stretch>
            <a:fillRect/>
          </a:stretch>
        </p:blipFill>
        <p:spPr>
          <a:xfrm>
            <a:off x="5517008" y="1870449"/>
            <a:ext cx="6675598" cy="4986967"/>
          </a:xfrm>
        </p:spPr>
      </p:pic>
      <p:sp>
        <p:nvSpPr>
          <p:cNvPr id="5" name="TextBox 4">
            <a:extLst>
              <a:ext uri="{FF2B5EF4-FFF2-40B4-BE49-F238E27FC236}">
                <a16:creationId xmlns:a16="http://schemas.microsoft.com/office/drawing/2014/main" id="{7B564129-F703-7894-6BD1-660E37AE0862}"/>
              </a:ext>
            </a:extLst>
          </p:cNvPr>
          <p:cNvSpPr txBox="1"/>
          <p:nvPr/>
        </p:nvSpPr>
        <p:spPr>
          <a:xfrm>
            <a:off x="239896" y="2446729"/>
            <a:ext cx="410194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The graph shows the number of trips from January to December. </a:t>
            </a:r>
          </a:p>
          <a:p>
            <a:endParaRPr lang="en-US" dirty="0"/>
          </a:p>
        </p:txBody>
      </p:sp>
      <p:pic>
        <p:nvPicPr>
          <p:cNvPr id="6" name="Picture 5" descr="A close-up of a logo&#10;&#10;Description automatically generated">
            <a:extLst>
              <a:ext uri="{FF2B5EF4-FFF2-40B4-BE49-F238E27FC236}">
                <a16:creationId xmlns:a16="http://schemas.microsoft.com/office/drawing/2014/main" id="{F4BA5235-6534-8F71-4BD8-8F021078BCBF}"/>
              </a:ext>
            </a:extLst>
          </p:cNvPr>
          <p:cNvPicPr>
            <a:picLocks noChangeAspect="1"/>
          </p:cNvPicPr>
          <p:nvPr/>
        </p:nvPicPr>
        <p:blipFill>
          <a:blip r:embed="rId3"/>
          <a:stretch>
            <a:fillRect/>
          </a:stretch>
        </p:blipFill>
        <p:spPr>
          <a:xfrm>
            <a:off x="4144" y="6183829"/>
            <a:ext cx="2688805" cy="672029"/>
          </a:xfrm>
          <a:prstGeom prst="rect">
            <a:avLst/>
          </a:prstGeom>
        </p:spPr>
      </p:pic>
    </p:spTree>
    <p:extLst>
      <p:ext uri="{BB962C8B-B14F-4D97-AF65-F5344CB8AC3E}">
        <p14:creationId xmlns:p14="http://schemas.microsoft.com/office/powerpoint/2010/main" val="77654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4CC-9095-96F6-ADDF-DED48DFCDCFD}"/>
              </a:ext>
            </a:extLst>
          </p:cNvPr>
          <p:cNvSpPr>
            <a:spLocks noGrp="1"/>
          </p:cNvSpPr>
          <p:nvPr>
            <p:ph type="title"/>
          </p:nvPr>
        </p:nvSpPr>
        <p:spPr/>
        <p:txBody>
          <a:bodyPr/>
          <a:lstStyle/>
          <a:p>
            <a:pPr algn="ctr"/>
            <a:r>
              <a:rPr lang="en-US" dirty="0">
                <a:solidFill>
                  <a:schemeClr val="accent2"/>
                </a:solidFill>
                <a:ea typeface="+mj-lt"/>
                <a:cs typeface="+mj-lt"/>
              </a:rPr>
              <a:t>Median Profit Comparison by Company</a:t>
            </a:r>
            <a:endParaRPr lang="en-US" dirty="0">
              <a:solidFill>
                <a:schemeClr val="accent2"/>
              </a:solidFill>
            </a:endParaRPr>
          </a:p>
        </p:txBody>
      </p:sp>
      <p:pic>
        <p:nvPicPr>
          <p:cNvPr id="4" name="Content Placeholder 3">
            <a:extLst>
              <a:ext uri="{FF2B5EF4-FFF2-40B4-BE49-F238E27FC236}">
                <a16:creationId xmlns:a16="http://schemas.microsoft.com/office/drawing/2014/main" id="{B57307CE-10A6-636D-1D62-4AFC328CA035}"/>
              </a:ext>
            </a:extLst>
          </p:cNvPr>
          <p:cNvPicPr>
            <a:picLocks noGrp="1" noChangeAspect="1"/>
          </p:cNvPicPr>
          <p:nvPr>
            <p:ph idx="1"/>
          </p:nvPr>
        </p:nvPicPr>
        <p:blipFill>
          <a:blip r:embed="rId2"/>
          <a:stretch>
            <a:fillRect/>
          </a:stretch>
        </p:blipFill>
        <p:spPr>
          <a:xfrm>
            <a:off x="5259947" y="1686835"/>
            <a:ext cx="6932658" cy="5170582"/>
          </a:xfrm>
        </p:spPr>
      </p:pic>
      <p:pic>
        <p:nvPicPr>
          <p:cNvPr id="5" name="Picture 4" descr="A close-up of a logo&#10;&#10;Description automatically generated">
            <a:extLst>
              <a:ext uri="{FF2B5EF4-FFF2-40B4-BE49-F238E27FC236}">
                <a16:creationId xmlns:a16="http://schemas.microsoft.com/office/drawing/2014/main" id="{6C235BCD-5465-CA93-3314-58D572F094B8}"/>
              </a:ext>
            </a:extLst>
          </p:cNvPr>
          <p:cNvPicPr>
            <a:picLocks noChangeAspect="1"/>
          </p:cNvPicPr>
          <p:nvPr/>
        </p:nvPicPr>
        <p:blipFill>
          <a:blip r:embed="rId3"/>
          <a:stretch>
            <a:fillRect/>
          </a:stretch>
        </p:blipFill>
        <p:spPr>
          <a:xfrm>
            <a:off x="-1339" y="6283159"/>
            <a:ext cx="2294034" cy="571041"/>
          </a:xfrm>
          <a:prstGeom prst="rect">
            <a:avLst/>
          </a:prstGeom>
        </p:spPr>
      </p:pic>
      <p:sp>
        <p:nvSpPr>
          <p:cNvPr id="6" name="TextBox 5">
            <a:extLst>
              <a:ext uri="{FF2B5EF4-FFF2-40B4-BE49-F238E27FC236}">
                <a16:creationId xmlns:a16="http://schemas.microsoft.com/office/drawing/2014/main" id="{B0A9D11D-1365-0B52-0BDC-BE48825470FE}"/>
              </a:ext>
            </a:extLst>
          </p:cNvPr>
          <p:cNvSpPr txBox="1"/>
          <p:nvPr/>
        </p:nvSpPr>
        <p:spPr>
          <a:xfrm>
            <a:off x="220869" y="2297043"/>
            <a:ext cx="477213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Pink Cab has a lower median profit than yellow Cab. </a:t>
            </a:r>
          </a:p>
          <a:p>
            <a:endParaRPr lang="en-US" sz="2000" b="1" dirty="0"/>
          </a:p>
        </p:txBody>
      </p:sp>
    </p:spTree>
    <p:extLst>
      <p:ext uri="{BB962C8B-B14F-4D97-AF65-F5344CB8AC3E}">
        <p14:creationId xmlns:p14="http://schemas.microsoft.com/office/powerpoint/2010/main" val="364439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01AF-B3DC-E6FA-41DF-A0BF5715B1E5}"/>
              </a:ext>
            </a:extLst>
          </p:cNvPr>
          <p:cNvSpPr>
            <a:spLocks noGrp="1"/>
          </p:cNvSpPr>
          <p:nvPr>
            <p:ph type="title"/>
          </p:nvPr>
        </p:nvSpPr>
        <p:spPr/>
        <p:txBody>
          <a:bodyPr/>
          <a:lstStyle/>
          <a:p>
            <a:pPr algn="ctr"/>
            <a:r>
              <a:rPr lang="en-US" dirty="0">
                <a:solidFill>
                  <a:schemeClr val="accent2"/>
                </a:solidFill>
                <a:ea typeface="+mj-lt"/>
                <a:cs typeface="+mj-lt"/>
              </a:rPr>
              <a:t>Price Charged by Company</a:t>
            </a:r>
            <a:endParaRPr lang="en-US" dirty="0">
              <a:solidFill>
                <a:schemeClr val="accent2"/>
              </a:solidFill>
            </a:endParaRPr>
          </a:p>
        </p:txBody>
      </p:sp>
      <p:pic>
        <p:nvPicPr>
          <p:cNvPr id="4" name="Content Placeholder 3">
            <a:extLst>
              <a:ext uri="{FF2B5EF4-FFF2-40B4-BE49-F238E27FC236}">
                <a16:creationId xmlns:a16="http://schemas.microsoft.com/office/drawing/2014/main" id="{0475C32B-C673-7812-FA21-17D8ABB08108}"/>
              </a:ext>
            </a:extLst>
          </p:cNvPr>
          <p:cNvPicPr>
            <a:picLocks noGrp="1" noChangeAspect="1"/>
          </p:cNvPicPr>
          <p:nvPr>
            <p:ph idx="1"/>
          </p:nvPr>
        </p:nvPicPr>
        <p:blipFill>
          <a:blip r:embed="rId2"/>
          <a:stretch>
            <a:fillRect/>
          </a:stretch>
        </p:blipFill>
        <p:spPr>
          <a:xfrm>
            <a:off x="5842811" y="1319605"/>
            <a:ext cx="6345316" cy="5537811"/>
          </a:xfrm>
        </p:spPr>
      </p:pic>
      <p:pic>
        <p:nvPicPr>
          <p:cNvPr id="5" name="Picture 4" descr="A close-up of a logo&#10;&#10;Description automatically generated">
            <a:extLst>
              <a:ext uri="{FF2B5EF4-FFF2-40B4-BE49-F238E27FC236}">
                <a16:creationId xmlns:a16="http://schemas.microsoft.com/office/drawing/2014/main" id="{3A17DB3B-5535-2808-80AA-598F33559409}"/>
              </a:ext>
            </a:extLst>
          </p:cNvPr>
          <p:cNvPicPr>
            <a:picLocks noChangeAspect="1"/>
          </p:cNvPicPr>
          <p:nvPr/>
        </p:nvPicPr>
        <p:blipFill>
          <a:blip r:embed="rId3"/>
          <a:stretch>
            <a:fillRect/>
          </a:stretch>
        </p:blipFill>
        <p:spPr>
          <a:xfrm>
            <a:off x="-3124" y="6147234"/>
            <a:ext cx="2642901" cy="708752"/>
          </a:xfrm>
          <a:prstGeom prst="rect">
            <a:avLst/>
          </a:prstGeom>
        </p:spPr>
      </p:pic>
      <p:sp>
        <p:nvSpPr>
          <p:cNvPr id="6" name="TextBox 5">
            <a:extLst>
              <a:ext uri="{FF2B5EF4-FFF2-40B4-BE49-F238E27FC236}">
                <a16:creationId xmlns:a16="http://schemas.microsoft.com/office/drawing/2014/main" id="{A8AA98C6-95D9-B460-C43B-29C5569A6896}"/>
              </a:ext>
            </a:extLst>
          </p:cNvPr>
          <p:cNvSpPr txBox="1"/>
          <p:nvPr/>
        </p:nvSpPr>
        <p:spPr>
          <a:xfrm>
            <a:off x="242956" y="2782956"/>
            <a:ext cx="498329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Overall, yellow cabs charge more than pink cabs. </a:t>
            </a:r>
          </a:p>
          <a:p>
            <a:endParaRPr lang="en-US" dirty="0"/>
          </a:p>
        </p:txBody>
      </p:sp>
    </p:spTree>
    <p:extLst>
      <p:ext uri="{BB962C8B-B14F-4D97-AF65-F5344CB8AC3E}">
        <p14:creationId xmlns:p14="http://schemas.microsoft.com/office/powerpoint/2010/main" val="38177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D82-CC2F-DF59-8C78-03A727737960}"/>
              </a:ext>
            </a:extLst>
          </p:cNvPr>
          <p:cNvSpPr>
            <a:spLocks noGrp="1"/>
          </p:cNvSpPr>
          <p:nvPr>
            <p:ph type="title"/>
          </p:nvPr>
        </p:nvSpPr>
        <p:spPr/>
        <p:txBody>
          <a:bodyPr/>
          <a:lstStyle/>
          <a:p>
            <a:pPr algn="ctr"/>
            <a:r>
              <a:rPr lang="en-US" dirty="0">
                <a:solidFill>
                  <a:schemeClr val="accent2"/>
                </a:solidFill>
                <a:ea typeface="+mj-lt"/>
                <a:cs typeface="+mj-lt"/>
              </a:rPr>
              <a:t>Count of Payment Modes by Company</a:t>
            </a:r>
            <a:endParaRPr lang="en-US" dirty="0">
              <a:solidFill>
                <a:schemeClr val="accent2"/>
              </a:solidFill>
            </a:endParaRPr>
          </a:p>
        </p:txBody>
      </p:sp>
      <p:pic>
        <p:nvPicPr>
          <p:cNvPr id="4" name="Content Placeholder 3" descr="A graph of a bar graph&#10;&#10;Description automatically generated">
            <a:extLst>
              <a:ext uri="{FF2B5EF4-FFF2-40B4-BE49-F238E27FC236}">
                <a16:creationId xmlns:a16="http://schemas.microsoft.com/office/drawing/2014/main" id="{9F58ABB9-AC70-E91B-DCF1-635CFC60C028}"/>
              </a:ext>
            </a:extLst>
          </p:cNvPr>
          <p:cNvPicPr>
            <a:picLocks noGrp="1" noChangeAspect="1"/>
          </p:cNvPicPr>
          <p:nvPr>
            <p:ph idx="1"/>
          </p:nvPr>
        </p:nvPicPr>
        <p:blipFill>
          <a:blip r:embed="rId2"/>
          <a:stretch>
            <a:fillRect/>
          </a:stretch>
        </p:blipFill>
        <p:spPr>
          <a:xfrm>
            <a:off x="5012673" y="2467574"/>
            <a:ext cx="7179326" cy="4389462"/>
          </a:xfrm>
        </p:spPr>
      </p:pic>
      <p:sp>
        <p:nvSpPr>
          <p:cNvPr id="5" name="TextBox 4">
            <a:extLst>
              <a:ext uri="{FF2B5EF4-FFF2-40B4-BE49-F238E27FC236}">
                <a16:creationId xmlns:a16="http://schemas.microsoft.com/office/drawing/2014/main" id="{92377F1D-422C-D28E-4283-F32B0E960A1E}"/>
              </a:ext>
            </a:extLst>
          </p:cNvPr>
          <p:cNvSpPr txBox="1"/>
          <p:nvPr/>
        </p:nvSpPr>
        <p:spPr>
          <a:xfrm>
            <a:off x="220869" y="2606260"/>
            <a:ext cx="45426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People mostly prefer card rather than cash payment in both cab types.</a:t>
            </a:r>
          </a:p>
        </p:txBody>
      </p:sp>
      <p:pic>
        <p:nvPicPr>
          <p:cNvPr id="6" name="Picture 5" descr="A close-up of a logo&#10;&#10;Description automatically generated">
            <a:extLst>
              <a:ext uri="{FF2B5EF4-FFF2-40B4-BE49-F238E27FC236}">
                <a16:creationId xmlns:a16="http://schemas.microsoft.com/office/drawing/2014/main" id="{509B5F97-4404-19D6-CA74-9DECFF394190}"/>
              </a:ext>
            </a:extLst>
          </p:cNvPr>
          <p:cNvPicPr>
            <a:picLocks noChangeAspect="1"/>
          </p:cNvPicPr>
          <p:nvPr/>
        </p:nvPicPr>
        <p:blipFill>
          <a:blip r:embed="rId3"/>
          <a:stretch>
            <a:fillRect/>
          </a:stretch>
        </p:blipFill>
        <p:spPr>
          <a:xfrm>
            <a:off x="1467" y="6062821"/>
            <a:ext cx="3157022" cy="782198"/>
          </a:xfrm>
          <a:prstGeom prst="rect">
            <a:avLst/>
          </a:prstGeom>
        </p:spPr>
      </p:pic>
    </p:spTree>
    <p:extLst>
      <p:ext uri="{BB962C8B-B14F-4D97-AF65-F5344CB8AC3E}">
        <p14:creationId xmlns:p14="http://schemas.microsoft.com/office/powerpoint/2010/main" val="60752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B03F-036A-3C2D-2A6E-7976D99F8D75}"/>
              </a:ext>
            </a:extLst>
          </p:cNvPr>
          <p:cNvSpPr>
            <a:spLocks noGrp="1"/>
          </p:cNvSpPr>
          <p:nvPr>
            <p:ph type="title"/>
          </p:nvPr>
        </p:nvSpPr>
        <p:spPr>
          <a:xfrm>
            <a:off x="-162498" y="365125"/>
            <a:ext cx="12425189" cy="1353105"/>
          </a:xfrm>
        </p:spPr>
        <p:txBody>
          <a:bodyPr/>
          <a:lstStyle/>
          <a:p>
            <a:pPr algn="ctr"/>
            <a:r>
              <a:rPr lang="en-US" dirty="0">
                <a:solidFill>
                  <a:schemeClr val="accent2"/>
                </a:solidFill>
                <a:ea typeface="+mj-lt"/>
                <a:cs typeface="+mj-lt"/>
              </a:rPr>
              <a:t>Price Charged vs. Distance Travelled by Company</a:t>
            </a:r>
            <a:endParaRPr lang="en-US">
              <a:solidFill>
                <a:schemeClr val="accent2"/>
              </a:solidFill>
            </a:endParaRPr>
          </a:p>
        </p:txBody>
      </p:sp>
      <p:pic>
        <p:nvPicPr>
          <p:cNvPr id="4" name="Content Placeholder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D4B17F4B-6059-8CE8-1A43-8CF056648134}"/>
              </a:ext>
            </a:extLst>
          </p:cNvPr>
          <p:cNvPicPr>
            <a:picLocks noGrp="1" noChangeAspect="1"/>
          </p:cNvPicPr>
          <p:nvPr>
            <p:ph idx="1"/>
          </p:nvPr>
        </p:nvPicPr>
        <p:blipFill>
          <a:blip r:embed="rId2"/>
          <a:stretch>
            <a:fillRect/>
          </a:stretch>
        </p:blipFill>
        <p:spPr>
          <a:xfrm>
            <a:off x="5968862" y="2017340"/>
            <a:ext cx="6221745" cy="4840077"/>
          </a:xfrm>
        </p:spPr>
      </p:pic>
      <p:sp>
        <p:nvSpPr>
          <p:cNvPr id="5" name="TextBox 4">
            <a:extLst>
              <a:ext uri="{FF2B5EF4-FFF2-40B4-BE49-F238E27FC236}">
                <a16:creationId xmlns:a16="http://schemas.microsoft.com/office/drawing/2014/main" id="{056A8BD3-5EEE-EA6A-A859-762A8DA8D610}"/>
              </a:ext>
            </a:extLst>
          </p:cNvPr>
          <p:cNvSpPr txBox="1"/>
          <p:nvPr/>
        </p:nvSpPr>
        <p:spPr>
          <a:xfrm>
            <a:off x="375478" y="2528956"/>
            <a:ext cx="46895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As the distance increases, the price increases too.</a:t>
            </a:r>
          </a:p>
        </p:txBody>
      </p:sp>
      <p:sp>
        <p:nvSpPr>
          <p:cNvPr id="3" name="TextBox 2">
            <a:extLst>
              <a:ext uri="{FF2B5EF4-FFF2-40B4-BE49-F238E27FC236}">
                <a16:creationId xmlns:a16="http://schemas.microsoft.com/office/drawing/2014/main" id="{4C194BF3-57FF-8591-98A5-50E65AA416CF}"/>
              </a:ext>
            </a:extLst>
          </p:cNvPr>
          <p:cNvSpPr txBox="1"/>
          <p:nvPr/>
        </p:nvSpPr>
        <p:spPr>
          <a:xfrm>
            <a:off x="374281" y="4052956"/>
            <a:ext cx="437736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Yellow cab has a wider range than pink cab. </a:t>
            </a:r>
          </a:p>
          <a:p>
            <a:endParaRPr lang="en-US" dirty="0"/>
          </a:p>
        </p:txBody>
      </p:sp>
      <p:pic>
        <p:nvPicPr>
          <p:cNvPr id="6" name="Picture 5" descr="A close-up of a logo&#10;&#10;Description automatically generated">
            <a:extLst>
              <a:ext uri="{FF2B5EF4-FFF2-40B4-BE49-F238E27FC236}">
                <a16:creationId xmlns:a16="http://schemas.microsoft.com/office/drawing/2014/main" id="{47F56FB7-03C7-F073-2544-0ECD0802C393}"/>
              </a:ext>
            </a:extLst>
          </p:cNvPr>
          <p:cNvPicPr>
            <a:picLocks noChangeAspect="1"/>
          </p:cNvPicPr>
          <p:nvPr/>
        </p:nvPicPr>
        <p:blipFill>
          <a:blip r:embed="rId3"/>
          <a:stretch>
            <a:fillRect/>
          </a:stretch>
        </p:blipFill>
        <p:spPr>
          <a:xfrm>
            <a:off x="319" y="6128107"/>
            <a:ext cx="3120299" cy="717933"/>
          </a:xfrm>
          <a:prstGeom prst="rect">
            <a:avLst/>
          </a:prstGeom>
        </p:spPr>
      </p:pic>
    </p:spTree>
    <p:extLst>
      <p:ext uri="{BB962C8B-B14F-4D97-AF65-F5344CB8AC3E}">
        <p14:creationId xmlns:p14="http://schemas.microsoft.com/office/powerpoint/2010/main" val="202461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FEC5-6AAB-F870-51A6-271ECF9A2957}"/>
              </a:ext>
            </a:extLst>
          </p:cNvPr>
          <p:cNvSpPr>
            <a:spLocks noGrp="1"/>
          </p:cNvSpPr>
          <p:nvPr>
            <p:ph type="title"/>
          </p:nvPr>
        </p:nvSpPr>
        <p:spPr/>
        <p:txBody>
          <a:bodyPr/>
          <a:lstStyle/>
          <a:p>
            <a:pPr algn="ctr"/>
            <a:r>
              <a:rPr lang="en-US" dirty="0">
                <a:solidFill>
                  <a:schemeClr val="accent2"/>
                </a:solidFill>
                <a:ea typeface="+mj-lt"/>
                <a:cs typeface="+mj-lt"/>
              </a:rPr>
              <a:t>Hypothesis Test Results</a:t>
            </a:r>
            <a:endParaRPr lang="en-US" dirty="0">
              <a:solidFill>
                <a:schemeClr val="accent2"/>
              </a:solidFill>
            </a:endParaRPr>
          </a:p>
        </p:txBody>
      </p:sp>
      <p:sp>
        <p:nvSpPr>
          <p:cNvPr id="3" name="Content Placeholder 2">
            <a:extLst>
              <a:ext uri="{FF2B5EF4-FFF2-40B4-BE49-F238E27FC236}">
                <a16:creationId xmlns:a16="http://schemas.microsoft.com/office/drawing/2014/main" id="{A7AAE15E-7291-8AF8-B68F-0B56B16DAF07}"/>
              </a:ext>
            </a:extLst>
          </p:cNvPr>
          <p:cNvSpPr>
            <a:spLocks noGrp="1"/>
          </p:cNvSpPr>
          <p:nvPr>
            <p:ph idx="1"/>
          </p:nvPr>
        </p:nvSpPr>
        <p:spPr/>
        <p:txBody>
          <a:bodyPr vert="horz" lIns="91440" tIns="45720" rIns="91440" bIns="45720" rtlCol="0" anchor="t">
            <a:noAutofit/>
          </a:bodyPr>
          <a:lstStyle/>
          <a:p>
            <a:r>
              <a:rPr lang="en-US" sz="2400" b="1" dirty="0">
                <a:ea typeface="+mn-lt"/>
                <a:cs typeface="+mn-lt"/>
              </a:rPr>
              <a:t>1) There is a significant relationship between KM traveled and cost of trip</a:t>
            </a:r>
            <a:endParaRPr lang="en-US" sz="2400" b="1">
              <a:latin typeface="Aptos"/>
            </a:endParaRPr>
          </a:p>
          <a:p>
            <a:r>
              <a:rPr lang="en-US" sz="2400" b="1" dirty="0">
                <a:ea typeface="+mn-lt"/>
                <a:cs typeface="+mn-lt"/>
              </a:rPr>
              <a:t>2) There is no significant difference in the average cost of the trip between payment modes.  </a:t>
            </a:r>
            <a:endParaRPr lang="en-US" sz="2400" b="1"/>
          </a:p>
          <a:p>
            <a:r>
              <a:rPr lang="en-US" sz="2400" b="1" dirty="0">
                <a:ea typeface="+mn-lt"/>
                <a:cs typeface="+mn-lt"/>
              </a:rPr>
              <a:t>3) There is a significant difference in profit across different age groups.  </a:t>
            </a:r>
            <a:endParaRPr lang="en-US" sz="2400" b="1"/>
          </a:p>
          <a:p>
            <a:r>
              <a:rPr lang="en-US" sz="2400" b="1" dirty="0">
                <a:ea typeface="+mn-lt"/>
                <a:cs typeface="+mn-lt"/>
              </a:rPr>
              <a:t>4) There is a significant difference in the average price charged between genders.  </a:t>
            </a:r>
            <a:endParaRPr lang="en-US" sz="2400" b="1"/>
          </a:p>
          <a:p>
            <a:r>
              <a:rPr lang="en-US" sz="2400" b="1" dirty="0">
                <a:ea typeface="+mn-lt"/>
                <a:cs typeface="+mn-lt"/>
              </a:rPr>
              <a:t>5) There is a significant difference in the average price charged between high-income and low-income customers.</a:t>
            </a:r>
            <a:endParaRPr lang="en-US" b="1" dirty="0">
              <a:ea typeface="+mn-lt"/>
              <a:cs typeface="+mn-lt"/>
            </a:endParaRPr>
          </a:p>
          <a:p>
            <a:endParaRPr lang="en-US" sz="2400" b="1" dirty="0">
              <a:latin typeface="Aptos"/>
            </a:endParaRPr>
          </a:p>
        </p:txBody>
      </p:sp>
      <p:pic>
        <p:nvPicPr>
          <p:cNvPr id="4" name="Picture 3" descr="A close-up of a logo&#10;&#10;Description automatically generated">
            <a:extLst>
              <a:ext uri="{FF2B5EF4-FFF2-40B4-BE49-F238E27FC236}">
                <a16:creationId xmlns:a16="http://schemas.microsoft.com/office/drawing/2014/main" id="{617C5181-6826-6A58-B254-0129F5E9F51E}"/>
              </a:ext>
            </a:extLst>
          </p:cNvPr>
          <p:cNvPicPr>
            <a:picLocks noChangeAspect="1"/>
          </p:cNvPicPr>
          <p:nvPr/>
        </p:nvPicPr>
        <p:blipFill>
          <a:blip r:embed="rId2"/>
          <a:stretch>
            <a:fillRect/>
          </a:stretch>
        </p:blipFill>
        <p:spPr>
          <a:xfrm>
            <a:off x="3252" y="6056829"/>
            <a:ext cx="3221287" cy="800560"/>
          </a:xfrm>
          <a:prstGeom prst="rect">
            <a:avLst/>
          </a:prstGeom>
        </p:spPr>
      </p:pic>
    </p:spTree>
    <p:extLst>
      <p:ext uri="{BB962C8B-B14F-4D97-AF65-F5344CB8AC3E}">
        <p14:creationId xmlns:p14="http://schemas.microsoft.com/office/powerpoint/2010/main" val="382619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B536-CC73-7609-136C-66CD5DEE3D82}"/>
              </a:ext>
            </a:extLst>
          </p:cNvPr>
          <p:cNvSpPr>
            <a:spLocks noGrp="1"/>
          </p:cNvSpPr>
          <p:nvPr>
            <p:ph type="title"/>
          </p:nvPr>
        </p:nvSpPr>
        <p:spPr/>
        <p:txBody>
          <a:bodyPr/>
          <a:lstStyle/>
          <a:p>
            <a:pPr algn="ctr"/>
            <a:r>
              <a:rPr lang="en-US" dirty="0">
                <a:solidFill>
                  <a:schemeClr val="accent2"/>
                </a:solidFill>
              </a:rPr>
              <a:t>Summary and Recommendation</a:t>
            </a:r>
          </a:p>
        </p:txBody>
      </p:sp>
      <p:sp>
        <p:nvSpPr>
          <p:cNvPr id="3" name="Content Placeholder 2">
            <a:extLst>
              <a:ext uri="{FF2B5EF4-FFF2-40B4-BE49-F238E27FC236}">
                <a16:creationId xmlns:a16="http://schemas.microsoft.com/office/drawing/2014/main" id="{425B5FE1-F656-61A5-637A-9FAFC65874EE}"/>
              </a:ext>
            </a:extLst>
          </p:cNvPr>
          <p:cNvSpPr>
            <a:spLocks noGrp="1"/>
          </p:cNvSpPr>
          <p:nvPr>
            <p:ph idx="1"/>
          </p:nvPr>
        </p:nvSpPr>
        <p:spPr/>
        <p:txBody>
          <a:bodyPr vert="horz" lIns="91440" tIns="45720" rIns="91440" bIns="45720" rtlCol="0" anchor="t">
            <a:normAutofit/>
          </a:bodyPr>
          <a:lstStyle/>
          <a:p>
            <a:r>
              <a:rPr lang="en-US" sz="2400" b="1" dirty="0">
                <a:ea typeface="+mn-lt"/>
                <a:cs typeface="+mn-lt"/>
              </a:rPr>
              <a:t>Yellow Cab generates more profit compared to pink Cab. </a:t>
            </a:r>
            <a:r>
              <a:rPr lang="en-US" sz="2400" dirty="0">
                <a:ea typeface="+mn-lt"/>
                <a:cs typeface="+mn-lt"/>
              </a:rPr>
              <a:t> </a:t>
            </a:r>
            <a:endParaRPr lang="en-US" sz="2400">
              <a:ea typeface="+mn-lt"/>
              <a:cs typeface="+mn-lt"/>
            </a:endParaRPr>
          </a:p>
          <a:p>
            <a:r>
              <a:rPr lang="en-US" sz="2400" b="1" dirty="0">
                <a:ea typeface="+mn-lt"/>
                <a:cs typeface="+mn-lt"/>
              </a:rPr>
              <a:t>Yellow Cab usage rate is higher than pink Cab (76.4%–23.6%).  </a:t>
            </a:r>
            <a:r>
              <a:rPr lang="en-US" sz="2400" dirty="0">
                <a:ea typeface="+mn-lt"/>
                <a:cs typeface="+mn-lt"/>
              </a:rPr>
              <a:t> </a:t>
            </a:r>
            <a:endParaRPr lang="en-US" dirty="0">
              <a:ea typeface="+mn-lt"/>
              <a:cs typeface="+mn-lt"/>
            </a:endParaRPr>
          </a:p>
          <a:p>
            <a:r>
              <a:rPr lang="en-US" sz="2400" b="1" dirty="0">
                <a:ea typeface="+mn-lt"/>
                <a:cs typeface="+mn-lt"/>
              </a:rPr>
              <a:t>Yellow Cab also serves a broader range of customers compared to Pink Cab. </a:t>
            </a:r>
            <a:r>
              <a:rPr lang="en-US" sz="2400" dirty="0">
                <a:ea typeface="+mn-lt"/>
                <a:cs typeface="+mn-lt"/>
              </a:rPr>
              <a:t> </a:t>
            </a:r>
            <a:endParaRPr lang="en-US" dirty="0"/>
          </a:p>
          <a:p>
            <a:r>
              <a:rPr lang="en-US" sz="2400" b="1" dirty="0">
                <a:ea typeface="+mn-lt"/>
                <a:cs typeface="+mn-lt"/>
              </a:rPr>
              <a:t>People generally tend to pay by card rather than cash. </a:t>
            </a:r>
            <a:r>
              <a:rPr lang="en-US" sz="2400" dirty="0">
                <a:ea typeface="+mn-lt"/>
                <a:cs typeface="+mn-lt"/>
              </a:rPr>
              <a:t> </a:t>
            </a:r>
            <a:endParaRPr lang="en-US" dirty="0">
              <a:ea typeface="+mn-lt"/>
              <a:cs typeface="+mn-lt"/>
            </a:endParaRPr>
          </a:p>
          <a:p>
            <a:r>
              <a:rPr lang="en-US" sz="2400" b="1" dirty="0">
                <a:ea typeface="+mn-lt"/>
                <a:cs typeface="+mn-lt"/>
              </a:rPr>
              <a:t>Recommendation: We should consider investing in Yellow Cab rather than Pink Cab.</a:t>
            </a:r>
            <a:endParaRPr lang="en-US" dirty="0">
              <a:ea typeface="+mn-lt"/>
              <a:cs typeface="+mn-lt"/>
            </a:endParaRPr>
          </a:p>
          <a:p>
            <a:endParaRPr lang="en-US" sz="2400" b="1" dirty="0">
              <a:ea typeface="+mn-lt"/>
              <a:cs typeface="+mn-lt"/>
            </a:endParaRPr>
          </a:p>
          <a:p>
            <a:pPr marL="0" indent="0">
              <a:buNone/>
            </a:pPr>
            <a:endParaRPr lang="en-US" dirty="0">
              <a:ea typeface="+mn-lt"/>
              <a:cs typeface="+mn-lt"/>
            </a:endParaRPr>
          </a:p>
        </p:txBody>
      </p:sp>
      <p:pic>
        <p:nvPicPr>
          <p:cNvPr id="4" name="Picture 3" descr="A close-up of a logo&#10;&#10;Description automatically generated">
            <a:extLst>
              <a:ext uri="{FF2B5EF4-FFF2-40B4-BE49-F238E27FC236}">
                <a16:creationId xmlns:a16="http://schemas.microsoft.com/office/drawing/2014/main" id="{48CC3EFD-E0CD-3E88-982B-922185225C91}"/>
              </a:ext>
            </a:extLst>
          </p:cNvPr>
          <p:cNvPicPr>
            <a:picLocks noChangeAspect="1"/>
          </p:cNvPicPr>
          <p:nvPr/>
        </p:nvPicPr>
        <p:blipFill>
          <a:blip r:embed="rId2"/>
          <a:stretch>
            <a:fillRect/>
          </a:stretch>
        </p:blipFill>
        <p:spPr>
          <a:xfrm>
            <a:off x="-4271" y="6067540"/>
            <a:ext cx="3175383" cy="791379"/>
          </a:xfrm>
          <a:prstGeom prst="rect">
            <a:avLst/>
          </a:prstGeom>
        </p:spPr>
      </p:pic>
    </p:spTree>
    <p:extLst>
      <p:ext uri="{BB962C8B-B14F-4D97-AF65-F5344CB8AC3E}">
        <p14:creationId xmlns:p14="http://schemas.microsoft.com/office/powerpoint/2010/main" val="69893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descr="A close-up of a logo&#10;&#10;Description automatically generated">
            <a:extLst>
              <a:ext uri="{FF2B5EF4-FFF2-40B4-BE49-F238E27FC236}">
                <a16:creationId xmlns:a16="http://schemas.microsoft.com/office/drawing/2014/main" id="{77EA096E-7B27-088E-56A5-21C503EC1210}"/>
              </a:ext>
            </a:extLst>
          </p:cNvPr>
          <p:cNvPicPr>
            <a:picLocks noChangeAspect="1"/>
          </p:cNvPicPr>
          <p:nvPr/>
        </p:nvPicPr>
        <p:blipFill>
          <a:blip r:embed="rId2"/>
          <a:stretch>
            <a:fillRect/>
          </a:stretch>
        </p:blipFill>
        <p:spPr>
          <a:xfrm>
            <a:off x="-3506" y="5900629"/>
            <a:ext cx="3845576" cy="956632"/>
          </a:xfrm>
          <a:prstGeom prst="rect">
            <a:avLst/>
          </a:prstGeom>
        </p:spPr>
      </p:pic>
      <p:sp>
        <p:nvSpPr>
          <p:cNvPr id="3" name="TextBox 2">
            <a:extLst>
              <a:ext uri="{FF2B5EF4-FFF2-40B4-BE49-F238E27FC236}">
                <a16:creationId xmlns:a16="http://schemas.microsoft.com/office/drawing/2014/main" id="{3F8A2A7A-BA75-AB1E-3D1E-E75BEB03713C}"/>
              </a:ext>
            </a:extLst>
          </p:cNvPr>
          <p:cNvSpPr txBox="1"/>
          <p:nvPr/>
        </p:nvSpPr>
        <p:spPr>
          <a:xfrm>
            <a:off x="2304094" y="3016732"/>
            <a:ext cx="75814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Thank you for your time.</a:t>
            </a:r>
            <a:endParaRPr lang="en-US"/>
          </a:p>
        </p:txBody>
      </p:sp>
    </p:spTree>
    <p:extLst>
      <p:ext uri="{BB962C8B-B14F-4D97-AF65-F5344CB8AC3E}">
        <p14:creationId xmlns:p14="http://schemas.microsoft.com/office/powerpoint/2010/main" val="252074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9026-6CCF-FAF1-BF73-690AA8ED461B}"/>
              </a:ext>
            </a:extLst>
          </p:cNvPr>
          <p:cNvSpPr>
            <a:spLocks noGrp="1"/>
          </p:cNvSpPr>
          <p:nvPr>
            <p:ph type="title"/>
          </p:nvPr>
        </p:nvSpPr>
        <p:spPr/>
        <p:txBody>
          <a:bodyPr/>
          <a:lstStyle/>
          <a:p>
            <a:pPr algn="ctr"/>
            <a:r>
              <a:rPr lang="en-US" dirty="0">
                <a:solidFill>
                  <a:schemeClr val="accent2"/>
                </a:solidFill>
              </a:rPr>
              <a:t>Introduction</a:t>
            </a:r>
            <a:endParaRPr lang="en-US">
              <a:solidFill>
                <a:schemeClr val="accent2"/>
              </a:solidFill>
            </a:endParaRPr>
          </a:p>
        </p:txBody>
      </p:sp>
      <p:sp>
        <p:nvSpPr>
          <p:cNvPr id="3" name="Content Placeholder 2">
            <a:extLst>
              <a:ext uri="{FF2B5EF4-FFF2-40B4-BE49-F238E27FC236}">
                <a16:creationId xmlns:a16="http://schemas.microsoft.com/office/drawing/2014/main" id="{4E491304-3424-B9CD-8CF9-06E806F26232}"/>
              </a:ext>
            </a:extLst>
          </p:cNvPr>
          <p:cNvSpPr>
            <a:spLocks noGrp="1"/>
          </p:cNvSpPr>
          <p:nvPr>
            <p:ph idx="1"/>
          </p:nvPr>
        </p:nvSpPr>
        <p:spPr/>
        <p:txBody>
          <a:bodyPr vert="horz" lIns="91440" tIns="45720" rIns="91440" bIns="45720" rtlCol="0" anchor="t">
            <a:normAutofit/>
          </a:bodyPr>
          <a:lstStyle/>
          <a:p>
            <a:r>
              <a:rPr lang="en-US" b="1" dirty="0">
                <a:ea typeface="+mn-lt"/>
                <a:cs typeface="+mn-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b="1"/>
          </a:p>
        </p:txBody>
      </p:sp>
      <p:pic>
        <p:nvPicPr>
          <p:cNvPr id="4" name="Picture 3" descr="A close-up of a logo&#10;&#10;Description automatically generated">
            <a:extLst>
              <a:ext uri="{FF2B5EF4-FFF2-40B4-BE49-F238E27FC236}">
                <a16:creationId xmlns:a16="http://schemas.microsoft.com/office/drawing/2014/main" id="{F1E3B69D-066D-E20A-AD32-D8ADB853EF17}"/>
              </a:ext>
            </a:extLst>
          </p:cNvPr>
          <p:cNvPicPr>
            <a:picLocks noChangeAspect="1"/>
          </p:cNvPicPr>
          <p:nvPr/>
        </p:nvPicPr>
        <p:blipFill>
          <a:blip r:embed="rId2"/>
          <a:stretch>
            <a:fillRect/>
          </a:stretch>
        </p:blipFill>
        <p:spPr>
          <a:xfrm>
            <a:off x="5291" y="5795434"/>
            <a:ext cx="4286250" cy="1066800"/>
          </a:xfrm>
          <a:prstGeom prst="rect">
            <a:avLst/>
          </a:prstGeom>
        </p:spPr>
      </p:pic>
    </p:spTree>
    <p:extLst>
      <p:ext uri="{BB962C8B-B14F-4D97-AF65-F5344CB8AC3E}">
        <p14:creationId xmlns:p14="http://schemas.microsoft.com/office/powerpoint/2010/main" val="38304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F645-5289-02AD-A563-9EB6131C68BC}"/>
              </a:ext>
            </a:extLst>
          </p:cNvPr>
          <p:cNvSpPr>
            <a:spLocks noGrp="1"/>
          </p:cNvSpPr>
          <p:nvPr>
            <p:ph type="title"/>
          </p:nvPr>
        </p:nvSpPr>
        <p:spPr/>
        <p:txBody>
          <a:bodyPr/>
          <a:lstStyle/>
          <a:p>
            <a:pPr algn="ctr"/>
            <a:r>
              <a:rPr lang="en-US" dirty="0">
                <a:solidFill>
                  <a:schemeClr val="accent2"/>
                </a:solidFill>
              </a:rPr>
              <a:t>Approach</a:t>
            </a:r>
          </a:p>
        </p:txBody>
      </p:sp>
      <p:sp>
        <p:nvSpPr>
          <p:cNvPr id="3" name="Content Placeholder 2">
            <a:extLst>
              <a:ext uri="{FF2B5EF4-FFF2-40B4-BE49-F238E27FC236}">
                <a16:creationId xmlns:a16="http://schemas.microsoft.com/office/drawing/2014/main" id="{B1EF1BB1-A585-A79D-5612-F09141A4189E}"/>
              </a:ext>
            </a:extLst>
          </p:cNvPr>
          <p:cNvSpPr>
            <a:spLocks noGrp="1"/>
          </p:cNvSpPr>
          <p:nvPr>
            <p:ph idx="1"/>
          </p:nvPr>
        </p:nvSpPr>
        <p:spPr/>
        <p:txBody>
          <a:bodyPr vert="horz" lIns="91440" tIns="45720" rIns="91440" bIns="45720" rtlCol="0" anchor="t">
            <a:normAutofit/>
          </a:bodyPr>
          <a:lstStyle/>
          <a:p>
            <a:r>
              <a:rPr lang="en-US" b="1" dirty="0">
                <a:ea typeface="+mn-lt"/>
                <a:cs typeface="+mn-lt"/>
              </a:rPr>
              <a:t>I looked at the data to make sure there weren’t any repeated sections and checked that everything was unique. I fixed one of the categories so the information was in the right format. Then, I combined all the data and explored it to see what insights I could find. Finally, I did five different tests to check some ideas and assumptions.</a:t>
            </a:r>
            <a:endParaRPr lang="en-US" b="1"/>
          </a:p>
        </p:txBody>
      </p:sp>
      <p:pic>
        <p:nvPicPr>
          <p:cNvPr id="4" name="Picture 3" descr="A close-up of a logo&#10;&#10;Description automatically generated">
            <a:extLst>
              <a:ext uri="{FF2B5EF4-FFF2-40B4-BE49-F238E27FC236}">
                <a16:creationId xmlns:a16="http://schemas.microsoft.com/office/drawing/2014/main" id="{1ADD40A4-1287-9800-6BD5-EDB25A5EABD3}"/>
              </a:ext>
            </a:extLst>
          </p:cNvPr>
          <p:cNvPicPr>
            <a:picLocks noChangeAspect="1"/>
          </p:cNvPicPr>
          <p:nvPr/>
        </p:nvPicPr>
        <p:blipFill>
          <a:blip r:embed="rId2"/>
          <a:stretch>
            <a:fillRect/>
          </a:stretch>
        </p:blipFill>
        <p:spPr>
          <a:xfrm>
            <a:off x="5291" y="5795433"/>
            <a:ext cx="4286250" cy="1066800"/>
          </a:xfrm>
          <a:prstGeom prst="rect">
            <a:avLst/>
          </a:prstGeom>
        </p:spPr>
      </p:pic>
    </p:spTree>
    <p:extLst>
      <p:ext uri="{BB962C8B-B14F-4D97-AF65-F5344CB8AC3E}">
        <p14:creationId xmlns:p14="http://schemas.microsoft.com/office/powerpoint/2010/main" val="25454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F21-AB80-F246-A931-CC622EF56ED8}"/>
              </a:ext>
            </a:extLst>
          </p:cNvPr>
          <p:cNvSpPr>
            <a:spLocks noGrp="1"/>
          </p:cNvSpPr>
          <p:nvPr>
            <p:ph type="title"/>
          </p:nvPr>
        </p:nvSpPr>
        <p:spPr/>
        <p:txBody>
          <a:bodyPr/>
          <a:lstStyle/>
          <a:p>
            <a:pPr algn="ctr"/>
            <a:r>
              <a:rPr lang="en-US" dirty="0">
                <a:solidFill>
                  <a:schemeClr val="accent2"/>
                </a:solidFill>
              </a:rPr>
              <a:t>Correlation</a:t>
            </a:r>
            <a:endParaRPr lang="en-US">
              <a:solidFill>
                <a:schemeClr val="accent2"/>
              </a:solidFill>
            </a:endParaRPr>
          </a:p>
        </p:txBody>
      </p:sp>
      <p:sp>
        <p:nvSpPr>
          <p:cNvPr id="3" name="Content Placeholder 2">
            <a:extLst>
              <a:ext uri="{FF2B5EF4-FFF2-40B4-BE49-F238E27FC236}">
                <a16:creationId xmlns:a16="http://schemas.microsoft.com/office/drawing/2014/main" id="{93EFF238-1238-58F4-69E2-CAD39B569AB8}"/>
              </a:ext>
            </a:extLst>
          </p:cNvPr>
          <p:cNvSpPr>
            <a:spLocks noGrp="1"/>
          </p:cNvSpPr>
          <p:nvPr>
            <p:ph idx="1"/>
          </p:nvPr>
        </p:nvSpPr>
        <p:spPr>
          <a:xfrm>
            <a:off x="383117" y="1698625"/>
            <a:ext cx="5710766" cy="4383088"/>
          </a:xfrm>
        </p:spPr>
        <p:txBody>
          <a:bodyPr vert="horz" lIns="91440" tIns="45720" rIns="91440" bIns="45720" rtlCol="0" anchor="t">
            <a:normAutofit/>
          </a:bodyPr>
          <a:lstStyle/>
          <a:p>
            <a:r>
              <a:rPr lang="en-US" sz="2000" b="1" dirty="0">
                <a:ea typeface="+mn-lt"/>
                <a:cs typeface="+mn-lt"/>
              </a:rPr>
              <a:t>When the correlation value is close to 1, it means there is a strong relationship between the two variables. If the value is close to -1, it shows a strong negative relationship, meaning when one goes up, the other goes down. A value near 0 indicates little to no relationship between them.</a:t>
            </a:r>
            <a:endParaRPr lang="en-US" sz="2000" b="1"/>
          </a:p>
        </p:txBody>
      </p:sp>
      <p:pic>
        <p:nvPicPr>
          <p:cNvPr id="4" name="Picture 3" descr="A red and blue squares with white text&#10;&#10;Description automatically generated">
            <a:extLst>
              <a:ext uri="{FF2B5EF4-FFF2-40B4-BE49-F238E27FC236}">
                <a16:creationId xmlns:a16="http://schemas.microsoft.com/office/drawing/2014/main" id="{A98B3107-7A54-CBC2-04D3-CECFE1E820DA}"/>
              </a:ext>
            </a:extLst>
          </p:cNvPr>
          <p:cNvPicPr>
            <a:picLocks noChangeAspect="1"/>
          </p:cNvPicPr>
          <p:nvPr/>
        </p:nvPicPr>
        <p:blipFill>
          <a:blip r:embed="rId2"/>
          <a:stretch>
            <a:fillRect/>
          </a:stretch>
        </p:blipFill>
        <p:spPr>
          <a:xfrm>
            <a:off x="6475882" y="1699684"/>
            <a:ext cx="5717237" cy="4114800"/>
          </a:xfrm>
          <a:prstGeom prst="rect">
            <a:avLst/>
          </a:prstGeom>
        </p:spPr>
      </p:pic>
      <p:pic>
        <p:nvPicPr>
          <p:cNvPr id="5" name="Picture 4" descr="A close-up of a logo&#10;&#10;Description automatically generated">
            <a:extLst>
              <a:ext uri="{FF2B5EF4-FFF2-40B4-BE49-F238E27FC236}">
                <a16:creationId xmlns:a16="http://schemas.microsoft.com/office/drawing/2014/main" id="{D9E5E25C-52D0-FD99-1E5B-1A359A0150FE}"/>
              </a:ext>
            </a:extLst>
          </p:cNvPr>
          <p:cNvPicPr>
            <a:picLocks noChangeAspect="1"/>
          </p:cNvPicPr>
          <p:nvPr/>
        </p:nvPicPr>
        <p:blipFill>
          <a:blip r:embed="rId3"/>
          <a:stretch>
            <a:fillRect/>
          </a:stretch>
        </p:blipFill>
        <p:spPr>
          <a:xfrm>
            <a:off x="5291" y="6091767"/>
            <a:ext cx="3048001" cy="770467"/>
          </a:xfrm>
          <a:prstGeom prst="rect">
            <a:avLst/>
          </a:prstGeom>
        </p:spPr>
      </p:pic>
      <p:sp>
        <p:nvSpPr>
          <p:cNvPr id="6" name="TextBox 5">
            <a:extLst>
              <a:ext uri="{FF2B5EF4-FFF2-40B4-BE49-F238E27FC236}">
                <a16:creationId xmlns:a16="http://schemas.microsoft.com/office/drawing/2014/main" id="{C3BBB81F-4C5A-6065-5CCD-B3D9F328FECD}"/>
              </a:ext>
            </a:extLst>
          </p:cNvPr>
          <p:cNvSpPr txBox="1"/>
          <p:nvPr/>
        </p:nvSpPr>
        <p:spPr>
          <a:xfrm>
            <a:off x="386062" y="3900649"/>
            <a:ext cx="31876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Strong Relationships</a:t>
            </a:r>
          </a:p>
          <a:p>
            <a:r>
              <a:rPr lang="en-US" b="1" dirty="0"/>
              <a:t>KM Travelled-Price Charged</a:t>
            </a:r>
          </a:p>
          <a:p>
            <a:r>
              <a:rPr lang="en-US" b="1" dirty="0"/>
              <a:t>KM Travelled-Cost of Trip</a:t>
            </a:r>
          </a:p>
          <a:p>
            <a:endParaRPr lang="en-US" dirty="0"/>
          </a:p>
        </p:txBody>
      </p:sp>
    </p:spTree>
    <p:extLst>
      <p:ext uri="{BB962C8B-B14F-4D97-AF65-F5344CB8AC3E}">
        <p14:creationId xmlns:p14="http://schemas.microsoft.com/office/powerpoint/2010/main" val="18873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E402-C197-E74C-CA06-9B9F508CE43D}"/>
              </a:ext>
            </a:extLst>
          </p:cNvPr>
          <p:cNvSpPr>
            <a:spLocks noGrp="1"/>
          </p:cNvSpPr>
          <p:nvPr>
            <p:ph type="title"/>
          </p:nvPr>
        </p:nvSpPr>
        <p:spPr/>
        <p:txBody>
          <a:bodyPr/>
          <a:lstStyle/>
          <a:p>
            <a:pPr algn="ctr"/>
            <a:r>
              <a:rPr lang="en-US" dirty="0">
                <a:solidFill>
                  <a:schemeClr val="accent2"/>
                </a:solidFill>
              </a:rPr>
              <a:t>Overall Company Distribution</a:t>
            </a:r>
            <a:endParaRPr lang="en-US"/>
          </a:p>
        </p:txBody>
      </p:sp>
      <p:pic>
        <p:nvPicPr>
          <p:cNvPr id="3" name="Picture 2" descr="A pie chart of payment mode distribution&#10;&#10;Description automatically generated">
            <a:extLst>
              <a:ext uri="{FF2B5EF4-FFF2-40B4-BE49-F238E27FC236}">
                <a16:creationId xmlns:a16="http://schemas.microsoft.com/office/drawing/2014/main" id="{9DB55D16-92A4-2BEC-4F63-01C6B24362F6}"/>
              </a:ext>
            </a:extLst>
          </p:cNvPr>
          <p:cNvPicPr>
            <a:picLocks noChangeAspect="1"/>
          </p:cNvPicPr>
          <p:nvPr/>
        </p:nvPicPr>
        <p:blipFill>
          <a:blip r:embed="rId2"/>
          <a:stretch>
            <a:fillRect/>
          </a:stretch>
        </p:blipFill>
        <p:spPr>
          <a:xfrm>
            <a:off x="759322" y="3233770"/>
            <a:ext cx="10686361" cy="3622071"/>
          </a:xfrm>
          <a:prstGeom prst="rect">
            <a:avLst/>
          </a:prstGeom>
        </p:spPr>
      </p:pic>
      <p:pic>
        <p:nvPicPr>
          <p:cNvPr id="4" name="Picture 3" descr="A close-up of a logo&#10;&#10;Description automatically generated">
            <a:extLst>
              <a:ext uri="{FF2B5EF4-FFF2-40B4-BE49-F238E27FC236}">
                <a16:creationId xmlns:a16="http://schemas.microsoft.com/office/drawing/2014/main" id="{03BC42F5-5E6B-F902-E1F7-9AAF39FB484F}"/>
              </a:ext>
            </a:extLst>
          </p:cNvPr>
          <p:cNvPicPr>
            <a:picLocks noChangeAspect="1"/>
          </p:cNvPicPr>
          <p:nvPr/>
        </p:nvPicPr>
        <p:blipFill>
          <a:blip r:embed="rId3"/>
          <a:stretch>
            <a:fillRect/>
          </a:stretch>
        </p:blipFill>
        <p:spPr>
          <a:xfrm>
            <a:off x="191" y="3418"/>
            <a:ext cx="2477648" cy="616945"/>
          </a:xfrm>
          <a:prstGeom prst="rect">
            <a:avLst/>
          </a:prstGeom>
        </p:spPr>
      </p:pic>
    </p:spTree>
    <p:extLst>
      <p:ext uri="{BB962C8B-B14F-4D97-AF65-F5344CB8AC3E}">
        <p14:creationId xmlns:p14="http://schemas.microsoft.com/office/powerpoint/2010/main" val="38639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67-7C69-2F14-BDB7-03B556EC3F31}"/>
              </a:ext>
            </a:extLst>
          </p:cNvPr>
          <p:cNvSpPr>
            <a:spLocks noGrp="1"/>
          </p:cNvSpPr>
          <p:nvPr>
            <p:ph type="title"/>
          </p:nvPr>
        </p:nvSpPr>
        <p:spPr>
          <a:xfrm>
            <a:off x="838200" y="355945"/>
            <a:ext cx="10515600" cy="1775417"/>
          </a:xfrm>
        </p:spPr>
        <p:txBody>
          <a:bodyPr/>
          <a:lstStyle/>
          <a:p>
            <a:pPr algn="ctr"/>
            <a:r>
              <a:rPr lang="en-US" dirty="0">
                <a:solidFill>
                  <a:schemeClr val="accent2"/>
                </a:solidFill>
              </a:rPr>
              <a:t>Gender Distribution for Two Different Company Types</a:t>
            </a:r>
          </a:p>
        </p:txBody>
      </p:sp>
      <p:pic>
        <p:nvPicPr>
          <p:cNvPr id="3" name="Picture 2" descr="A comparison of pie charts&#10;&#10;Description automatically generated">
            <a:extLst>
              <a:ext uri="{FF2B5EF4-FFF2-40B4-BE49-F238E27FC236}">
                <a16:creationId xmlns:a16="http://schemas.microsoft.com/office/drawing/2014/main" id="{42FF33B2-3902-223C-48B8-E16D9FEC32E9}"/>
              </a:ext>
            </a:extLst>
          </p:cNvPr>
          <p:cNvPicPr>
            <a:picLocks noChangeAspect="1"/>
          </p:cNvPicPr>
          <p:nvPr/>
        </p:nvPicPr>
        <p:blipFill>
          <a:blip r:embed="rId2"/>
          <a:stretch>
            <a:fillRect/>
          </a:stretch>
        </p:blipFill>
        <p:spPr>
          <a:xfrm>
            <a:off x="1547207" y="2243799"/>
            <a:ext cx="9098096" cy="4617639"/>
          </a:xfrm>
          <a:prstGeom prst="rect">
            <a:avLst/>
          </a:prstGeom>
        </p:spPr>
      </p:pic>
      <p:pic>
        <p:nvPicPr>
          <p:cNvPr id="4" name="Picture 3" descr="A close-up of a logo&#10;&#10;Description automatically generated">
            <a:extLst>
              <a:ext uri="{FF2B5EF4-FFF2-40B4-BE49-F238E27FC236}">
                <a16:creationId xmlns:a16="http://schemas.microsoft.com/office/drawing/2014/main" id="{FE169B40-E2BE-8284-FA53-28864030F326}"/>
              </a:ext>
            </a:extLst>
          </p:cNvPr>
          <p:cNvPicPr>
            <a:picLocks noChangeAspect="1"/>
          </p:cNvPicPr>
          <p:nvPr/>
        </p:nvPicPr>
        <p:blipFill>
          <a:blip r:embed="rId3"/>
          <a:stretch>
            <a:fillRect/>
          </a:stretch>
        </p:blipFill>
        <p:spPr>
          <a:xfrm>
            <a:off x="3506" y="4054"/>
            <a:ext cx="2964226" cy="690391"/>
          </a:xfrm>
          <a:prstGeom prst="rect">
            <a:avLst/>
          </a:prstGeom>
        </p:spPr>
      </p:pic>
    </p:spTree>
    <p:extLst>
      <p:ext uri="{BB962C8B-B14F-4D97-AF65-F5344CB8AC3E}">
        <p14:creationId xmlns:p14="http://schemas.microsoft.com/office/powerpoint/2010/main" val="414601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F243-9CA7-DD62-B5D8-91457B0E7230}"/>
              </a:ext>
            </a:extLst>
          </p:cNvPr>
          <p:cNvSpPr>
            <a:spLocks noGrp="1"/>
          </p:cNvSpPr>
          <p:nvPr>
            <p:ph type="title"/>
          </p:nvPr>
        </p:nvSpPr>
        <p:spPr>
          <a:xfrm>
            <a:off x="838200" y="-461140"/>
            <a:ext cx="10515600" cy="2170189"/>
          </a:xfrm>
        </p:spPr>
        <p:txBody>
          <a:bodyPr/>
          <a:lstStyle/>
          <a:p>
            <a:pPr algn="ctr"/>
            <a:r>
              <a:rPr lang="en-US" dirty="0">
                <a:solidFill>
                  <a:schemeClr val="accent2"/>
                </a:solidFill>
              </a:rPr>
              <a:t>Average Age and Monthly Income ($)</a:t>
            </a:r>
          </a:p>
        </p:txBody>
      </p:sp>
      <p:pic>
        <p:nvPicPr>
          <p:cNvPr id="3" name="Picture 2">
            <a:extLst>
              <a:ext uri="{FF2B5EF4-FFF2-40B4-BE49-F238E27FC236}">
                <a16:creationId xmlns:a16="http://schemas.microsoft.com/office/drawing/2014/main" id="{579A9FF2-E87C-B1CE-A4C4-48FDA484CAFA}"/>
              </a:ext>
            </a:extLst>
          </p:cNvPr>
          <p:cNvPicPr>
            <a:picLocks noChangeAspect="1"/>
          </p:cNvPicPr>
          <p:nvPr/>
        </p:nvPicPr>
        <p:blipFill>
          <a:blip r:embed="rId2"/>
          <a:stretch>
            <a:fillRect/>
          </a:stretch>
        </p:blipFill>
        <p:spPr>
          <a:xfrm>
            <a:off x="8301877" y="975810"/>
            <a:ext cx="3893740" cy="5886678"/>
          </a:xfrm>
          <a:prstGeom prst="rect">
            <a:avLst/>
          </a:prstGeom>
        </p:spPr>
      </p:pic>
      <p:sp>
        <p:nvSpPr>
          <p:cNvPr id="4" name="TextBox 3">
            <a:extLst>
              <a:ext uri="{FF2B5EF4-FFF2-40B4-BE49-F238E27FC236}">
                <a16:creationId xmlns:a16="http://schemas.microsoft.com/office/drawing/2014/main" id="{41B5ABBE-140B-BF1C-8887-8FFF5F6367AD}"/>
              </a:ext>
            </a:extLst>
          </p:cNvPr>
          <p:cNvSpPr txBox="1"/>
          <p:nvPr/>
        </p:nvSpPr>
        <p:spPr>
          <a:xfrm>
            <a:off x="434154" y="1844260"/>
            <a:ext cx="65991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ptos"/>
              </a:rPr>
              <a:t>The average age is: 35.34 years
The average income is: $15048.82 USD/Month</a:t>
            </a:r>
            <a:endParaRPr lang="en-US" sz="2400" b="1">
              <a:latin typeface="Aptos"/>
            </a:endParaRPr>
          </a:p>
        </p:txBody>
      </p:sp>
      <p:pic>
        <p:nvPicPr>
          <p:cNvPr id="5" name="Picture 4" descr="A close-up of a logo&#10;&#10;Description automatically generated">
            <a:extLst>
              <a:ext uri="{FF2B5EF4-FFF2-40B4-BE49-F238E27FC236}">
                <a16:creationId xmlns:a16="http://schemas.microsoft.com/office/drawing/2014/main" id="{E83A2B08-A27E-2F48-2F94-EE5FAFFE70B7}"/>
              </a:ext>
            </a:extLst>
          </p:cNvPr>
          <p:cNvPicPr>
            <a:picLocks noChangeAspect="1"/>
          </p:cNvPicPr>
          <p:nvPr/>
        </p:nvPicPr>
        <p:blipFill>
          <a:blip r:embed="rId3"/>
          <a:stretch>
            <a:fillRect/>
          </a:stretch>
        </p:blipFill>
        <p:spPr>
          <a:xfrm>
            <a:off x="446" y="5915547"/>
            <a:ext cx="3753769" cy="938270"/>
          </a:xfrm>
          <a:prstGeom prst="rect">
            <a:avLst/>
          </a:prstGeom>
        </p:spPr>
      </p:pic>
    </p:spTree>
    <p:extLst>
      <p:ext uri="{BB962C8B-B14F-4D97-AF65-F5344CB8AC3E}">
        <p14:creationId xmlns:p14="http://schemas.microsoft.com/office/powerpoint/2010/main" val="22806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86BC-9DAE-93BF-D434-7E7C83763973}"/>
              </a:ext>
            </a:extLst>
          </p:cNvPr>
          <p:cNvSpPr>
            <a:spLocks noGrp="1"/>
          </p:cNvSpPr>
          <p:nvPr>
            <p:ph type="title"/>
          </p:nvPr>
        </p:nvSpPr>
        <p:spPr/>
        <p:txBody>
          <a:bodyPr/>
          <a:lstStyle/>
          <a:p>
            <a:pPr algn="ctr"/>
            <a:r>
              <a:rPr lang="en-US" dirty="0">
                <a:solidFill>
                  <a:schemeClr val="accent2"/>
                </a:solidFill>
              </a:rPr>
              <a:t>Age and Income Distribution</a:t>
            </a:r>
            <a:endParaRPr lang="en-US"/>
          </a:p>
        </p:txBody>
      </p:sp>
      <p:pic>
        <p:nvPicPr>
          <p:cNvPr id="3" name="Picture 2" descr="A graph of age distribution and income distribution&#10;&#10;Description automatically generated">
            <a:extLst>
              <a:ext uri="{FF2B5EF4-FFF2-40B4-BE49-F238E27FC236}">
                <a16:creationId xmlns:a16="http://schemas.microsoft.com/office/drawing/2014/main" id="{9654ABDD-1EB0-BA57-E9FA-81ADB04D1D0E}"/>
              </a:ext>
            </a:extLst>
          </p:cNvPr>
          <p:cNvPicPr>
            <a:picLocks noChangeAspect="1"/>
          </p:cNvPicPr>
          <p:nvPr/>
        </p:nvPicPr>
        <p:blipFill>
          <a:blip r:embed="rId2"/>
          <a:stretch>
            <a:fillRect/>
          </a:stretch>
        </p:blipFill>
        <p:spPr>
          <a:xfrm>
            <a:off x="2210887" y="1365862"/>
            <a:ext cx="7771242" cy="5491908"/>
          </a:xfrm>
          <a:prstGeom prst="rect">
            <a:avLst/>
          </a:prstGeom>
        </p:spPr>
      </p:pic>
      <p:pic>
        <p:nvPicPr>
          <p:cNvPr id="4" name="Picture 3" descr="A close-up of a logo&#10;&#10;Description automatically generated">
            <a:extLst>
              <a:ext uri="{FF2B5EF4-FFF2-40B4-BE49-F238E27FC236}">
                <a16:creationId xmlns:a16="http://schemas.microsoft.com/office/drawing/2014/main" id="{E8B23A92-48E4-7B7D-2464-B4F4ABE6EEE4}"/>
              </a:ext>
            </a:extLst>
          </p:cNvPr>
          <p:cNvPicPr>
            <a:picLocks noChangeAspect="1"/>
          </p:cNvPicPr>
          <p:nvPr/>
        </p:nvPicPr>
        <p:blipFill>
          <a:blip r:embed="rId3"/>
          <a:stretch>
            <a:fillRect/>
          </a:stretch>
        </p:blipFill>
        <p:spPr>
          <a:xfrm>
            <a:off x="-702" y="6364255"/>
            <a:ext cx="1981889" cy="497596"/>
          </a:xfrm>
          <a:prstGeom prst="rect">
            <a:avLst/>
          </a:prstGeom>
        </p:spPr>
      </p:pic>
    </p:spTree>
    <p:extLst>
      <p:ext uri="{BB962C8B-B14F-4D97-AF65-F5344CB8AC3E}">
        <p14:creationId xmlns:p14="http://schemas.microsoft.com/office/powerpoint/2010/main" val="103195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9F47-EA42-E7A8-0AB2-D65AD3D14E0E}"/>
              </a:ext>
            </a:extLst>
          </p:cNvPr>
          <p:cNvSpPr>
            <a:spLocks noGrp="1"/>
          </p:cNvSpPr>
          <p:nvPr>
            <p:ph type="title"/>
          </p:nvPr>
        </p:nvSpPr>
        <p:spPr/>
        <p:txBody>
          <a:bodyPr/>
          <a:lstStyle/>
          <a:p>
            <a:pPr algn="ctr"/>
            <a:r>
              <a:rPr lang="en-US" dirty="0">
                <a:solidFill>
                  <a:schemeClr val="accent2"/>
                </a:solidFill>
              </a:rPr>
              <a:t>Median Profit by City</a:t>
            </a:r>
            <a:endParaRPr lang="en-US"/>
          </a:p>
        </p:txBody>
      </p:sp>
      <p:pic>
        <p:nvPicPr>
          <p:cNvPr id="4" name="Content Placeholder 3">
            <a:extLst>
              <a:ext uri="{FF2B5EF4-FFF2-40B4-BE49-F238E27FC236}">
                <a16:creationId xmlns:a16="http://schemas.microsoft.com/office/drawing/2014/main" id="{1EDB3987-CD9C-3D97-3569-98F698CD07EA}"/>
              </a:ext>
            </a:extLst>
          </p:cNvPr>
          <p:cNvPicPr>
            <a:picLocks noGrp="1" noChangeAspect="1"/>
          </p:cNvPicPr>
          <p:nvPr>
            <p:ph idx="1"/>
          </p:nvPr>
        </p:nvPicPr>
        <p:blipFill>
          <a:blip r:embed="rId2"/>
          <a:stretch>
            <a:fillRect/>
          </a:stretch>
        </p:blipFill>
        <p:spPr>
          <a:xfrm>
            <a:off x="1872868" y="1531141"/>
            <a:ext cx="8446264" cy="5325895"/>
          </a:xfrm>
        </p:spPr>
      </p:pic>
      <p:pic>
        <p:nvPicPr>
          <p:cNvPr id="5" name="Picture 4" descr="A close-up of a logo&#10;&#10;Description automatically generated">
            <a:extLst>
              <a:ext uri="{FF2B5EF4-FFF2-40B4-BE49-F238E27FC236}">
                <a16:creationId xmlns:a16="http://schemas.microsoft.com/office/drawing/2014/main" id="{8068CBD5-75E4-5BD4-9661-D416CB092E27}"/>
              </a:ext>
            </a:extLst>
          </p:cNvPr>
          <p:cNvPicPr>
            <a:picLocks noChangeAspect="1"/>
          </p:cNvPicPr>
          <p:nvPr/>
        </p:nvPicPr>
        <p:blipFill>
          <a:blip r:embed="rId3"/>
          <a:stretch>
            <a:fillRect/>
          </a:stretch>
        </p:blipFill>
        <p:spPr>
          <a:xfrm>
            <a:off x="-2869" y="-3341"/>
            <a:ext cx="2532732" cy="626126"/>
          </a:xfrm>
          <a:prstGeom prst="rect">
            <a:avLst/>
          </a:prstGeom>
        </p:spPr>
      </p:pic>
    </p:spTree>
    <p:extLst>
      <p:ext uri="{BB962C8B-B14F-4D97-AF65-F5344CB8AC3E}">
        <p14:creationId xmlns:p14="http://schemas.microsoft.com/office/powerpoint/2010/main" val="2066137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Introduction</vt:lpstr>
      <vt:lpstr>Approach</vt:lpstr>
      <vt:lpstr>Correlation</vt:lpstr>
      <vt:lpstr>Overall Company Distribution</vt:lpstr>
      <vt:lpstr>Gender Distribution for Two Different Company Types</vt:lpstr>
      <vt:lpstr>Average Age and Monthly Income ($)</vt:lpstr>
      <vt:lpstr>Age and Income Distribution</vt:lpstr>
      <vt:lpstr>Median Profit by City</vt:lpstr>
      <vt:lpstr>Price Charged by City and Company</vt:lpstr>
      <vt:lpstr>Total Profit per Month</vt:lpstr>
      <vt:lpstr>Trips per Month</vt:lpstr>
      <vt:lpstr>Median Profit Comparison by Company</vt:lpstr>
      <vt:lpstr>Price Charged by Company</vt:lpstr>
      <vt:lpstr>Count of Payment Modes by Company</vt:lpstr>
      <vt:lpstr>Price Charged vs. Distance Travelled by Company</vt:lpstr>
      <vt:lpstr>Hypothesis Test Results</vt:lpstr>
      <vt:lpstr>Summary and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400</cp:revision>
  <dcterms:created xsi:type="dcterms:W3CDTF">2024-10-15T10:19:06Z</dcterms:created>
  <dcterms:modified xsi:type="dcterms:W3CDTF">2024-10-15T19:12:28Z</dcterms:modified>
</cp:coreProperties>
</file>