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Gökhan Doğan" initials="MGD" lastIdx="1" clrIdx="0">
    <p:extLst>
      <p:ext uri="{19B8F6BF-5375-455C-9EA6-DF929625EA0E}">
        <p15:presenceInfo xmlns:p15="http://schemas.microsoft.com/office/powerpoint/2012/main" userId="Mehmet Gökhan Doğ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34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45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76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0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434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58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75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86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58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239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F01D94-A163-463A-81B7-86F5142931F0}" type="datetimeFigureOut">
              <a:rPr lang="tr-TR" smtClean="0"/>
              <a:t>19.12.2018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9CA4E6-E016-40A8-A3DB-4118A37EC243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tr/security.magicquotes.disabling.php" TargetMode="External"/><Relationship Id="rId2" Type="http://schemas.openxmlformats.org/officeDocument/2006/relationships/hyperlink" Target="https://www.acunetix.com/websitesecurity/cross-site-scrip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ucuri.net/2014/02/layer-7-ddos-blocking-http-flood-attacks.html" TargetMode="External"/><Relationship Id="rId4" Type="http://schemas.openxmlformats.org/officeDocument/2006/relationships/hyperlink" Target="https://docs.microsoft.com/en-us/previous-versions/sql/sql-server-2008-r2/ms161953(v=sql.105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1D5A1B-42F1-44F7-B513-D3998F43B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89521"/>
          </a:xfrm>
        </p:spPr>
        <p:txBody>
          <a:bodyPr>
            <a:normAutofit/>
          </a:bodyPr>
          <a:lstStyle/>
          <a:p>
            <a:r>
              <a:rPr lang="tr-TR" sz="6600" dirty="0"/>
              <a:t>HİÇ KİMSE GÜVENDE DEĞİL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FF253C-6476-4564-957A-DD85702EF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901438"/>
            <a:ext cx="10058400" cy="2305398"/>
          </a:xfrm>
        </p:spPr>
        <p:txBody>
          <a:bodyPr>
            <a:normAutofit/>
          </a:bodyPr>
          <a:lstStyle/>
          <a:p>
            <a:r>
              <a:rPr lang="tr-TR" dirty="0"/>
              <a:t>Web Güvenlik açıkları ve örnek </a:t>
            </a:r>
            <a:r>
              <a:rPr lang="tr-TR" dirty="0" smtClean="0"/>
              <a:t>senaryolar</a:t>
            </a:r>
          </a:p>
          <a:p>
            <a:endParaRPr lang="tr-TR" dirty="0"/>
          </a:p>
          <a:p>
            <a:pPr algn="r"/>
            <a:r>
              <a:rPr lang="tr-TR" sz="1200" dirty="0" smtClean="0">
                <a:solidFill>
                  <a:schemeClr val="tx1"/>
                </a:solidFill>
                <a:latin typeface="Century" panose="02040604050505020304" pitchFamily="18" charset="0"/>
              </a:rPr>
              <a:t>Ayten hediye koçak</a:t>
            </a:r>
          </a:p>
          <a:p>
            <a:pPr algn="r"/>
            <a:r>
              <a:rPr lang="tr-TR" sz="1200" dirty="0" smtClean="0">
                <a:solidFill>
                  <a:schemeClr val="tx1"/>
                </a:solidFill>
                <a:latin typeface="Century" panose="02040604050505020304" pitchFamily="18" charset="0"/>
              </a:rPr>
              <a:t>Mehmet Gökhan doğan</a:t>
            </a:r>
          </a:p>
          <a:p>
            <a:pPr algn="r"/>
            <a:r>
              <a:rPr lang="tr-TR" sz="1200" dirty="0" smtClean="0">
                <a:solidFill>
                  <a:schemeClr val="tx1"/>
                </a:solidFill>
                <a:latin typeface="Century" panose="02040604050505020304" pitchFamily="18" charset="0"/>
              </a:rPr>
              <a:t>Muhammed serhat yüksel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21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0970BE2-9DF5-4C84-8C31-7B804F7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DDoS</a:t>
            </a:r>
            <a:r>
              <a:rPr lang="tr-TR" dirty="0"/>
              <a:t> Örnek Senaryo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14C7B70-4F48-4BA0-B56F-7520E8A54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14" y="1886868"/>
            <a:ext cx="7485674" cy="4187361"/>
          </a:xfrm>
        </p:spPr>
      </p:pic>
    </p:spTree>
    <p:extLst>
      <p:ext uri="{BB962C8B-B14F-4D97-AF65-F5344CB8AC3E}">
        <p14:creationId xmlns:p14="http://schemas.microsoft.com/office/powerpoint/2010/main" val="36063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DC555A-71BE-4EB6-A5B4-E7C815FA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DDoS</a:t>
            </a:r>
            <a:r>
              <a:rPr lang="tr-TR" dirty="0"/>
              <a:t> Saldırılarından Korunma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31743C-E8D5-4CF6-9283-0C527DBD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sz="2800" dirty="0"/>
              <a:t> Aynı IP’den aynı başlıklı istekler;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 IP </a:t>
            </a:r>
            <a:r>
              <a:rPr lang="tr-TR" dirty="0" err="1"/>
              <a:t>bloklama</a:t>
            </a:r>
            <a:endParaRPr lang="tr-TR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tr-TR" sz="2800" dirty="0"/>
              <a:t> Aynı IP’den farklı başlıklı istekler;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IP </a:t>
            </a:r>
            <a:r>
              <a:rPr lang="tr-TR" dirty="0" err="1"/>
              <a:t>bloklama</a:t>
            </a:r>
            <a:endParaRPr lang="tr-T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Farklı IP’lerden aynı başlıklı istekler;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DDoS</a:t>
            </a:r>
            <a:r>
              <a:rPr lang="tr-TR" dirty="0"/>
              <a:t> Saldırı Desen İncelemesi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Desen </a:t>
            </a:r>
            <a:r>
              <a:rPr lang="tr-TR" dirty="0" err="1"/>
              <a:t>Bloklama</a:t>
            </a:r>
            <a:r>
              <a:rPr lang="tr-TR" dirty="0"/>
              <a:t> </a:t>
            </a:r>
            <a:endParaRPr lang="tr-T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Farklı IP’lerden farklı başlıklı istekler;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DDoS</a:t>
            </a:r>
            <a:r>
              <a:rPr lang="tr-TR" dirty="0"/>
              <a:t> Saldırı Desen İncelemesi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Desen </a:t>
            </a:r>
            <a:r>
              <a:rPr lang="tr-TR" dirty="0" err="1"/>
              <a:t>Bloklama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2436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9CD57B-93F5-482F-85E5-62F95B7D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CAPTCHA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5D69B5-6291-434B-B708-487D2335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Completely Automated Public Turing test to tell Computers and Human Apart 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Yapılan işlemlerin bir insan tarafından yapıldığını tespit etmek için kullanılan web bileşenleridir.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Hem XSS hem de (D)</a:t>
            </a:r>
            <a:r>
              <a:rPr lang="tr-TR" dirty="0" err="1"/>
              <a:t>DoS</a:t>
            </a:r>
            <a:r>
              <a:rPr lang="tr-TR" dirty="0"/>
              <a:t> saldırılarının azaltılmasında önemli bir etkendir.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/>
              <a:t>Captcha</a:t>
            </a:r>
            <a:r>
              <a:rPr lang="tr-TR" dirty="0"/>
              <a:t> Türleri;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Metin Tabanlı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Görsel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Sürükle &amp; Bırak</a:t>
            </a:r>
          </a:p>
        </p:txBody>
      </p:sp>
    </p:spTree>
    <p:extLst>
      <p:ext uri="{BB962C8B-B14F-4D97-AF65-F5344CB8AC3E}">
        <p14:creationId xmlns:p14="http://schemas.microsoft.com/office/powerpoint/2010/main" val="28145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AAD308-CC62-4761-92F5-A69EE4E1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</a:t>
            </a:r>
            <a:r>
              <a:rPr lang="tr-TR" dirty="0" err="1"/>
              <a:t>Injection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9A1AEB-9A96-4036-B77E-AB891F2E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“SQL Eklemesi”, </a:t>
            </a:r>
            <a:r>
              <a:rPr lang="tr-TR" sz="2800" dirty="0" err="1"/>
              <a:t>veritabanındaki</a:t>
            </a:r>
            <a:r>
              <a:rPr lang="tr-TR" sz="2800" dirty="0"/>
              <a:t> sorgu açıklarından istifade ederek yetkisiz işlem gerçekleştirmeyi hedefleyen saldırılarıdır.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Yetkisiz İşlemler;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Veri Okuma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Yetkisiz Sistem Girişi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Veri Güncelleme/Silme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Veritabanına</a:t>
            </a:r>
            <a:r>
              <a:rPr lang="tr-TR" dirty="0"/>
              <a:t> Dair Bilgi (</a:t>
            </a:r>
            <a:r>
              <a:rPr lang="tr-TR" dirty="0" err="1"/>
              <a:t>veritabanı</a:t>
            </a:r>
            <a:r>
              <a:rPr lang="tr-TR" dirty="0"/>
              <a:t> kullanıcı bilgileri, </a:t>
            </a:r>
            <a:r>
              <a:rPr lang="tr-TR" dirty="0" err="1"/>
              <a:t>veritabanı</a:t>
            </a:r>
            <a:r>
              <a:rPr lang="tr-TR" dirty="0"/>
              <a:t> tür ve sürüm bilgisi) Çalma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3831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3C0380-38C0-4A3F-8E71-CD930E59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</a:t>
            </a:r>
            <a:r>
              <a:rPr lang="tr-TR" dirty="0" err="1"/>
              <a:t>Injection</a:t>
            </a:r>
            <a:r>
              <a:rPr lang="tr-TR" dirty="0"/>
              <a:t> Örnekleri (1)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D7499B-B5E0-4ED2-BB9B-E435AC78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nb-NO" sz="2800" dirty="0"/>
              <a:t>Veri Okuma/Yetkisiz Sistem Girişi</a:t>
            </a:r>
            <a:endParaRPr lang="tr-TR" sz="2800" dirty="0"/>
          </a:p>
          <a:p>
            <a:pPr marL="201168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SELECT * FROM </a:t>
            </a:r>
            <a:r>
              <a:rPr lang="tr-TR" dirty="0" err="1"/>
              <a:t>personel.kullanici</a:t>
            </a:r>
            <a:r>
              <a:rPr lang="tr-TR" dirty="0"/>
              <a:t> </a:t>
            </a:r>
          </a:p>
          <a:p>
            <a:pPr marL="201168" lvl="1" indent="0">
              <a:buNone/>
            </a:pPr>
            <a:r>
              <a:rPr lang="tr-TR" dirty="0"/>
              <a:t>WHERE </a:t>
            </a:r>
            <a:r>
              <a:rPr lang="tr-TR" dirty="0" err="1"/>
              <a:t>kullanici_adi</a:t>
            </a:r>
            <a:r>
              <a:rPr lang="tr-TR" dirty="0"/>
              <a:t>='' OR 1 AND </a:t>
            </a:r>
          </a:p>
          <a:p>
            <a:pPr marL="201168" lvl="1" indent="0">
              <a:buNone/>
            </a:pPr>
            <a:r>
              <a:rPr lang="tr-TR" dirty="0" err="1"/>
              <a:t>sifre</a:t>
            </a:r>
            <a:r>
              <a:rPr lang="tr-TR" dirty="0"/>
              <a:t>='' OR 1;</a:t>
            </a:r>
          </a:p>
          <a:p>
            <a:pPr marL="201168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SELECT * FROM </a:t>
            </a:r>
            <a:r>
              <a:rPr lang="tr-TR" dirty="0" err="1"/>
              <a:t>personel.kullanici</a:t>
            </a:r>
            <a:r>
              <a:rPr lang="tr-TR" dirty="0"/>
              <a:t> </a:t>
            </a:r>
          </a:p>
          <a:p>
            <a:pPr marL="201168" lvl="1" indent="0">
              <a:buNone/>
            </a:pPr>
            <a:r>
              <a:rPr lang="tr-TR" dirty="0"/>
              <a:t>WHERE </a:t>
            </a:r>
            <a:r>
              <a:rPr lang="tr-TR" dirty="0" err="1"/>
              <a:t>kullanici_adi</a:t>
            </a:r>
            <a:r>
              <a:rPr lang="tr-TR" dirty="0"/>
              <a:t>='' OR 1;/* AND </a:t>
            </a:r>
          </a:p>
          <a:p>
            <a:pPr marL="201168" lvl="1" indent="0">
              <a:buNone/>
            </a:pPr>
            <a:r>
              <a:rPr lang="tr-TR" dirty="0" err="1"/>
              <a:t>sifre</a:t>
            </a:r>
            <a:r>
              <a:rPr lang="tr-TR" dirty="0"/>
              <a:t>='*/--';</a:t>
            </a:r>
          </a:p>
        </p:txBody>
      </p:sp>
    </p:spTree>
    <p:extLst>
      <p:ext uri="{BB962C8B-B14F-4D97-AF65-F5344CB8AC3E}">
        <p14:creationId xmlns:p14="http://schemas.microsoft.com/office/powerpoint/2010/main" val="147740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E81FDDE-202A-4E77-BD56-4F944313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</a:t>
            </a:r>
            <a:r>
              <a:rPr lang="tr-TR" dirty="0" err="1"/>
              <a:t>Injection</a:t>
            </a:r>
            <a:r>
              <a:rPr lang="tr-TR" dirty="0"/>
              <a:t> Örnekleri (2)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6F648B-1A80-47FF-88CE-B8C74FF5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717" y="182707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Veri Silme</a:t>
            </a:r>
          </a:p>
          <a:p>
            <a:pPr marL="0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SELECT * FROM </a:t>
            </a:r>
            <a:r>
              <a:rPr lang="tr-TR" dirty="0" err="1"/>
              <a:t>personel.kullanici</a:t>
            </a:r>
            <a:r>
              <a:rPr lang="tr-TR" dirty="0"/>
              <a:t> </a:t>
            </a:r>
          </a:p>
          <a:p>
            <a:pPr marL="201168" lvl="1" indent="0">
              <a:buNone/>
            </a:pPr>
            <a:r>
              <a:rPr lang="tr-TR" dirty="0"/>
              <a:t>WHERE </a:t>
            </a:r>
            <a:r>
              <a:rPr lang="tr-TR" dirty="0" err="1"/>
              <a:t>kullanici_adi</a:t>
            </a:r>
            <a:r>
              <a:rPr lang="tr-TR" dirty="0"/>
              <a:t>='' OR 1 AND </a:t>
            </a:r>
          </a:p>
          <a:p>
            <a:pPr marL="201168" lvl="1" indent="0">
              <a:buNone/>
            </a:pPr>
            <a:r>
              <a:rPr lang="tr-TR" dirty="0" err="1"/>
              <a:t>sifre</a:t>
            </a:r>
            <a:r>
              <a:rPr lang="tr-TR" dirty="0"/>
              <a:t>='' OR 1;</a:t>
            </a:r>
          </a:p>
          <a:p>
            <a:pPr marL="201168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 DROP TABLE </a:t>
            </a:r>
            <a:r>
              <a:rPr lang="tr-TR" dirty="0" err="1"/>
              <a:t>personel.kullanici</a:t>
            </a:r>
            <a:r>
              <a:rPr lang="tr-TR" dirty="0"/>
              <a:t>; </a:t>
            </a:r>
          </a:p>
          <a:p>
            <a:pPr marL="201168" lvl="1" indent="0">
              <a:buNone/>
            </a:pPr>
            <a:r>
              <a:rPr lang="tr-TR" dirty="0"/>
              <a:t> DROP SCHEMA personel;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722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6394DA-FFD1-49EC-93AC-1922CECA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</a:t>
            </a:r>
            <a:r>
              <a:rPr lang="tr-TR" dirty="0" err="1"/>
              <a:t>Injection</a:t>
            </a:r>
            <a:r>
              <a:rPr lang="tr-TR" dirty="0"/>
              <a:t> Örnekleri (3)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851F5B-6084-4F02-8F8A-45AC5F72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Veri Ekleme (Yetkisiz Kullanıcı Ekleme)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/>
              <a:t>SELECT * FROM </a:t>
            </a:r>
            <a:r>
              <a:rPr lang="tr-TR" dirty="0" err="1"/>
              <a:t>personel.kullanici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WHERE </a:t>
            </a:r>
            <a:r>
              <a:rPr lang="tr-TR" dirty="0" err="1"/>
              <a:t>kullanici_adi</a:t>
            </a:r>
            <a:r>
              <a:rPr lang="tr-TR" dirty="0"/>
              <a:t>='' OR 1 AND </a:t>
            </a:r>
          </a:p>
          <a:p>
            <a:pPr marL="0" indent="0">
              <a:buNone/>
            </a:pPr>
            <a:r>
              <a:rPr lang="tr-TR" dirty="0" err="1"/>
              <a:t>sifre</a:t>
            </a:r>
            <a:r>
              <a:rPr lang="tr-TR" dirty="0"/>
              <a:t>='' OR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INSERT INTO </a:t>
            </a:r>
            <a:r>
              <a:rPr lang="tr-TR" dirty="0" err="1"/>
              <a:t>personel.kullanici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(‘</a:t>
            </a:r>
            <a:r>
              <a:rPr lang="tr-TR" dirty="0" err="1"/>
              <a:t>kullanici_adi</a:t>
            </a:r>
            <a:r>
              <a:rPr lang="tr-TR" dirty="0"/>
              <a:t>’) VALUES </a:t>
            </a:r>
          </a:p>
          <a:p>
            <a:pPr marL="0" indent="0">
              <a:buNone/>
            </a:pPr>
            <a:r>
              <a:rPr lang="tr-TR" dirty="0"/>
              <a:t>(‘</a:t>
            </a:r>
            <a:r>
              <a:rPr lang="tr-TR" dirty="0" err="1"/>
              <a:t>newadmin</a:t>
            </a:r>
            <a:r>
              <a:rPr lang="tr-TR" dirty="0"/>
              <a:t>’); </a:t>
            </a:r>
          </a:p>
          <a:p>
            <a:pPr marL="0" indent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03706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</a:t>
            </a:r>
            <a:r>
              <a:rPr lang="tr-TR" dirty="0" err="1"/>
              <a:t>Injection</a:t>
            </a:r>
            <a:r>
              <a:rPr lang="tr-TR" dirty="0"/>
              <a:t> Örnekleri </a:t>
            </a:r>
            <a:r>
              <a:rPr lang="tr-TR" dirty="0" smtClean="0"/>
              <a:t>(4)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Veri </a:t>
            </a:r>
            <a:r>
              <a:rPr lang="tr-TR" sz="2800" dirty="0" smtClean="0"/>
              <a:t>Güncelleme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SELECT * FROM </a:t>
            </a:r>
            <a:r>
              <a:rPr lang="tr-TR" dirty="0" err="1" smtClean="0"/>
              <a:t>personel.kullanici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WHERE </a:t>
            </a:r>
            <a:r>
              <a:rPr lang="tr-TR" dirty="0" err="1" smtClean="0"/>
              <a:t>kullanici_adi</a:t>
            </a:r>
            <a:r>
              <a:rPr lang="tr-TR" dirty="0" smtClean="0"/>
              <a:t>=</a:t>
            </a:r>
            <a:r>
              <a:rPr lang="tr-TR" dirty="0"/>
              <a:t>''</a:t>
            </a:r>
            <a:r>
              <a:rPr lang="tr-TR" dirty="0" smtClean="0"/>
              <a:t> </a:t>
            </a:r>
            <a:r>
              <a:rPr lang="tr-TR" dirty="0"/>
              <a:t>OR 1 AND </a:t>
            </a:r>
          </a:p>
          <a:p>
            <a:pPr marL="0" indent="0">
              <a:buNone/>
            </a:pPr>
            <a:r>
              <a:rPr lang="tr-TR" dirty="0" err="1"/>
              <a:t>sifre</a:t>
            </a:r>
            <a:r>
              <a:rPr lang="tr-TR" dirty="0"/>
              <a:t>='' OR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UPDATE </a:t>
            </a:r>
            <a:r>
              <a:rPr lang="tr-TR" dirty="0" err="1" smtClean="0"/>
              <a:t>personel.kullanici</a:t>
            </a:r>
            <a:r>
              <a:rPr lang="tr-TR" dirty="0" smtClean="0"/>
              <a:t> SET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s</a:t>
            </a:r>
            <a:r>
              <a:rPr lang="tr-TR" dirty="0" err="1" smtClean="0"/>
              <a:t>ifre</a:t>
            </a:r>
            <a:r>
              <a:rPr lang="tr-TR" dirty="0" smtClean="0"/>
              <a:t>=‘12345’ WHERE </a:t>
            </a:r>
            <a:r>
              <a:rPr lang="tr-TR" dirty="0" err="1" smtClean="0"/>
              <a:t>kullanici_adi</a:t>
            </a:r>
            <a:r>
              <a:rPr lang="tr-TR" dirty="0" smtClean="0"/>
              <a:t>=‘</a:t>
            </a:r>
            <a:r>
              <a:rPr lang="tr-TR" dirty="0" err="1" smtClean="0"/>
              <a:t>admin</a:t>
            </a:r>
            <a:r>
              <a:rPr lang="tr-TR" dirty="0" smtClean="0"/>
              <a:t>’;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016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4846D6F-775F-400E-B87A-741B0B2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SQL </a:t>
            </a:r>
            <a:r>
              <a:rPr lang="tr-TR" sz="4400" dirty="0" err="1"/>
              <a:t>Injection’dan</a:t>
            </a:r>
            <a:r>
              <a:rPr lang="tr-TR" sz="4400" dirty="0"/>
              <a:t> Korunma Yöntemleri (1)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619C41-EC3F-4D20-957B-99CBB804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 Girilen veri doğrulaması (uzunluk, tip, biçim kontrolleri)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Parametre düzenlemesine yönelik yazılım önlemleri (</a:t>
            </a:r>
            <a:r>
              <a:rPr lang="tr-TR" sz="2800" dirty="0" err="1"/>
              <a:t>magic</a:t>
            </a:r>
            <a:r>
              <a:rPr lang="tr-TR" sz="2800" dirty="0"/>
              <a:t> </a:t>
            </a:r>
            <a:r>
              <a:rPr lang="tr-TR" sz="2800" dirty="0" err="1"/>
              <a:t>quotes</a:t>
            </a:r>
            <a:r>
              <a:rPr lang="tr-TR" sz="2800" dirty="0"/>
              <a:t>, </a:t>
            </a:r>
            <a:r>
              <a:rPr lang="tr-TR" sz="2800" dirty="0" err="1"/>
              <a:t>entity</a:t>
            </a:r>
            <a:r>
              <a:rPr lang="tr-TR" sz="2800" dirty="0"/>
              <a:t> </a:t>
            </a:r>
            <a:r>
              <a:rPr lang="tr-TR" sz="2800" dirty="0" err="1"/>
              <a:t>framework</a:t>
            </a:r>
            <a:r>
              <a:rPr lang="tr-TR" sz="2800" dirty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Hibernate</a:t>
            </a:r>
            <a:r>
              <a:rPr lang="tr-TR" dirty="0"/>
              <a:t> –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NHibernate</a:t>
            </a:r>
            <a:r>
              <a:rPr lang="tr-TR" dirty="0"/>
              <a:t> - 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Magic </a:t>
            </a:r>
            <a:r>
              <a:rPr lang="tr-TR" dirty="0" err="1"/>
              <a:t>Quotes</a:t>
            </a:r>
            <a:r>
              <a:rPr lang="tr-TR" dirty="0"/>
              <a:t> - PHP</a:t>
            </a:r>
          </a:p>
        </p:txBody>
      </p:sp>
    </p:spTree>
    <p:extLst>
      <p:ext uri="{BB962C8B-B14F-4D97-AF65-F5344CB8AC3E}">
        <p14:creationId xmlns:p14="http://schemas.microsoft.com/office/powerpoint/2010/main" val="234196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B23BF9-00B3-49E1-824B-E04E0D28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SQL </a:t>
            </a:r>
            <a:r>
              <a:rPr lang="tr-TR" sz="4400" dirty="0" err="1"/>
              <a:t>Injection’dan</a:t>
            </a:r>
            <a:r>
              <a:rPr lang="tr-TR" sz="4400" dirty="0"/>
              <a:t> Korunma Yöntemleri (2)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4977BE-AC6A-437F-9A29-65285A96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Magic </a:t>
            </a:r>
            <a:r>
              <a:rPr lang="tr-TR" sz="2800" dirty="0" err="1"/>
              <a:t>Quotes</a:t>
            </a:r>
            <a:r>
              <a:rPr lang="tr-TR" sz="2800" dirty="0"/>
              <a:t> (Sihirli Tırnaklar)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PHP’de</a:t>
            </a:r>
            <a:r>
              <a:rPr lang="tr-TR" dirty="0"/>
              <a:t> uygunsuz karakterleri düzenlemeyi sağlayan bir kütüphanedir.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Düzenlemeler konfigürasyon dosyasında (php.ini) yapılmaktadır.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Temelinde </a:t>
            </a:r>
            <a:r>
              <a:rPr lang="tr-TR" dirty="0" err="1"/>
              <a:t>PHP’de</a:t>
            </a:r>
            <a:r>
              <a:rPr lang="tr-TR" dirty="0"/>
              <a:t> tanımlı olan </a:t>
            </a:r>
            <a:r>
              <a:rPr lang="tr-TR" dirty="0" err="1"/>
              <a:t>addslashes</a:t>
            </a:r>
            <a:r>
              <a:rPr lang="tr-TR" dirty="0"/>
              <a:t>() ve </a:t>
            </a:r>
            <a:r>
              <a:rPr lang="tr-TR" dirty="0" err="1"/>
              <a:t>mysql_real_escape_string</a:t>
            </a:r>
            <a:r>
              <a:rPr lang="tr-TR" dirty="0"/>
              <a:t>() metotlarını kullanmaktadır. </a:t>
            </a:r>
          </a:p>
        </p:txBody>
      </p:sp>
    </p:spTree>
    <p:extLst>
      <p:ext uri="{BB962C8B-B14F-4D97-AF65-F5344CB8AC3E}">
        <p14:creationId xmlns:p14="http://schemas.microsoft.com/office/powerpoint/2010/main" val="21232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C4F327-5A83-4A6E-9222-791A7F17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güvende değiliz?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14017F-BCA1-46E3-8B02-D4EBC679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Siber dünyada hiçbir zaman ‘%100 güvenlik’ diye bir terim yoktur.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Her ne kadar önlem alınsa da bunu sağlamak mümkün değildir.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Söz konusu Web Sitesi, Kişisel Güvenlik, Network Ağı olabilir.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Bizim üzerinde duracağımız nokta Web Sitelerinin güvenliği olacak.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Sık karşılaşılan açıklar nelerdir?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083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044AC2-2A36-4AA6-BE60-82B60158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/>
              <a:t>SQL </a:t>
            </a:r>
            <a:r>
              <a:rPr lang="tr-TR" sz="4400" dirty="0" err="1"/>
              <a:t>Injection’dan</a:t>
            </a:r>
            <a:r>
              <a:rPr lang="tr-TR" sz="4400" dirty="0"/>
              <a:t> Korunma Yöntemleri (3)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E432F3-94C6-400D-8D97-2023C717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 err="1"/>
              <a:t>Entity</a:t>
            </a:r>
            <a:r>
              <a:rPr lang="tr-TR" sz="2800" dirty="0"/>
              <a:t> Framework Kullanımı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Bu yaklaşımın temelinde kullanıcı veri girişlerini kullanarak doğrudan SQL sorgu üretilmemesi yatmaktadır.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 Kullanıcı veri girişleri düzenlendikten sonra giriş parametreleri SQL komutlarına çevrilir. Böylelikle SQL </a:t>
            </a:r>
            <a:r>
              <a:rPr lang="tr-TR" dirty="0" err="1"/>
              <a:t>Injection’ın</a:t>
            </a:r>
            <a:r>
              <a:rPr lang="tr-TR" dirty="0"/>
              <a:t> temel saldırı yöntemi olan metin birleştirmesinden doğacak açıklar engellenmektedir.</a:t>
            </a:r>
          </a:p>
        </p:txBody>
      </p:sp>
    </p:spTree>
    <p:extLst>
      <p:ext uri="{BB962C8B-B14F-4D97-AF65-F5344CB8AC3E}">
        <p14:creationId xmlns:p14="http://schemas.microsoft.com/office/powerpoint/2010/main" val="337638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https://www.acunetix.com/websitesecurity/cross-site-scripting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php.net/manual/tr/security.magicquotes.disabling.php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hlinkClick r:id="rId4"/>
              </a:rPr>
              <a:t>https://docs.microsoft.com/en-us/previous-versions/sql/sql-server-2008-r2/ms161953(v=sql.105</a:t>
            </a:r>
            <a:r>
              <a:rPr lang="tr-TR" dirty="0" smtClean="0">
                <a:hlinkClick r:id="rId4"/>
              </a:rPr>
              <a:t>)</a:t>
            </a:r>
            <a:endParaRPr lang="tr-T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blog.sucuri.net/2014/02/layer-7-ddos-blocking-http-flood-attacks.html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404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BDAB76-9E1E-449F-A88B-B17FCDA0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3894"/>
            <a:ext cx="3125755" cy="2516465"/>
          </a:xfrm>
        </p:spPr>
        <p:txBody>
          <a:bodyPr/>
          <a:lstStyle/>
          <a:p>
            <a:r>
              <a:rPr lang="tr-TR" dirty="0"/>
              <a:t>En sevilenler.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8CAF40E-9653-4A5D-B291-9437DA1D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9" y="1065681"/>
            <a:ext cx="8503881" cy="4726638"/>
          </a:xfrm>
        </p:spPr>
      </p:pic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E8F0BE-0FA3-41D8-A3D7-133AD3F15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67339"/>
            <a:ext cx="3200400" cy="403786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tr-TR" sz="2400" dirty="0"/>
              <a:t>Grafikte görülebileceği gibi ‘bilinmeyen’, XSS ve SQL </a:t>
            </a:r>
            <a:r>
              <a:rPr lang="tr-TR" sz="2400" dirty="0" err="1"/>
              <a:t>Injection</a:t>
            </a:r>
            <a:r>
              <a:rPr lang="tr-TR" sz="2400" dirty="0"/>
              <a:t> saldırıların yarısını oluşturmakta.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tr-TR" sz="2400" dirty="0"/>
              <a:t>XSS (CROSS SİTE SCRİPTİNG)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tr-TR" sz="2400" dirty="0"/>
              <a:t>SQL INJECTİON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6C90388-E07D-47BB-A945-203E679E7AC7}"/>
              </a:ext>
            </a:extLst>
          </p:cNvPr>
          <p:cNvSpPr/>
          <p:nvPr/>
        </p:nvSpPr>
        <p:spPr>
          <a:xfrm>
            <a:off x="6096000" y="6080124"/>
            <a:ext cx="4180115" cy="45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Web Hacking </a:t>
            </a:r>
            <a:r>
              <a:rPr lang="tr-TR" dirty="0" err="1"/>
              <a:t>Incident</a:t>
            </a:r>
            <a:r>
              <a:rPr lang="tr-TR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28934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9711FE-96A6-4FE6-B1EF-8BA92226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Cross-Site Scripting (XSS)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D72A63-D399-4AF2-9266-64BEBFF9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İstemci (</a:t>
            </a:r>
            <a:r>
              <a:rPr lang="tr-TR" sz="2800" dirty="0" err="1"/>
              <a:t>client</a:t>
            </a:r>
            <a:r>
              <a:rPr lang="tr-TR" sz="2800" dirty="0"/>
              <a:t>) kaynaklarına sızarak zararlı kod parçacıklarının çalıştırılmasını hedefleyen saldırı türüdür.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Çoğunlukla HTML, </a:t>
            </a:r>
            <a:r>
              <a:rPr lang="tr-TR" sz="2800" dirty="0" err="1"/>
              <a:t>JavaScript</a:t>
            </a:r>
            <a:r>
              <a:rPr lang="tr-TR" sz="2800" dirty="0"/>
              <a:t>, CSS gibi web sitelerinin </a:t>
            </a:r>
            <a:r>
              <a:rPr lang="tr-TR" sz="2800" dirty="0" err="1"/>
              <a:t>arayüzlerinin</a:t>
            </a:r>
            <a:r>
              <a:rPr lang="tr-TR" sz="2800" dirty="0"/>
              <a:t> oluşturulmasında kullanılan betik dillerindeki </a:t>
            </a:r>
            <a:r>
              <a:rPr lang="tr-TR" sz="2800" dirty="0" err="1"/>
              <a:t>zaafiyetlerden</a:t>
            </a:r>
            <a:r>
              <a:rPr lang="tr-TR" sz="2800" dirty="0"/>
              <a:t> faydalanırlar.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 </a:t>
            </a:r>
            <a:r>
              <a:rPr lang="tr-TR" sz="2800" dirty="0" err="1"/>
              <a:t>SpiderLabs</a:t>
            </a:r>
            <a:r>
              <a:rPr lang="tr-TR" sz="2800" dirty="0"/>
              <a:t> tarafından yayınlanan rapora göre Facebook, </a:t>
            </a:r>
            <a:r>
              <a:rPr lang="tr-TR" sz="2800" dirty="0" err="1"/>
              <a:t>iTunes</a:t>
            </a:r>
            <a:r>
              <a:rPr lang="tr-TR" sz="2800" dirty="0"/>
              <a:t>, Sony, </a:t>
            </a:r>
            <a:r>
              <a:rPr lang="tr-TR" sz="2800" dirty="0" err="1"/>
              <a:t>Instagram</a:t>
            </a:r>
            <a:r>
              <a:rPr lang="tr-TR" sz="2800" dirty="0"/>
              <a:t> gibi büyük şirketler dahi bu saldırılardan etkilendiğini belirtmektedir.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4378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C14EE2-828B-45A1-9DAA-C91F4561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Örnekleri (1)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C3BFD-735B-4E8A-88B0-C74A86C8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Veri girişine izin verilen forum, </a:t>
            </a:r>
            <a:r>
              <a:rPr lang="tr-TR" sz="2800" dirty="0" err="1"/>
              <a:t>blog</a:t>
            </a:r>
            <a:r>
              <a:rPr lang="tr-TR" sz="2800" dirty="0"/>
              <a:t> gibi </a:t>
            </a:r>
            <a:r>
              <a:rPr lang="tr-TR" sz="2800" dirty="0" err="1"/>
              <a:t>portallarda</a:t>
            </a:r>
            <a:r>
              <a:rPr lang="tr-TR" sz="2800" dirty="0"/>
              <a:t> “inline </a:t>
            </a:r>
            <a:r>
              <a:rPr lang="tr-TR" sz="2800" dirty="0" err="1"/>
              <a:t>source</a:t>
            </a:r>
            <a:r>
              <a:rPr lang="tr-TR" sz="2800" dirty="0"/>
              <a:t> </a:t>
            </a:r>
            <a:r>
              <a:rPr lang="tr-TR" sz="2800" dirty="0" err="1"/>
              <a:t>including</a:t>
            </a:r>
            <a:r>
              <a:rPr lang="tr-TR" sz="2800" dirty="0"/>
              <a:t>” yöntemi kullanılarak sıklıklar XSS saldırısı gerçekleştirilmektedir.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4E483B-BCA5-4D36-91FB-74A8DA8A5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00732"/>
            <a:ext cx="7849784" cy="26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678E87C-4E4F-4688-A4FE-4B7B777D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Örnekleri (2)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FDDDE7-B45B-4C9D-BC08-3665E25E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Mail Gönderme/İletişim Formları/Arama Siteleri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C848F3-C188-46BA-BEF4-88211EF89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00" y="2428405"/>
            <a:ext cx="7467113" cy="36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AA1D9B-F7AC-432F-800A-78F37505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Örnekleri (3)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DA3BBD-D7FB-4ED5-87A9-EA991FBE3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14" y="1779501"/>
            <a:ext cx="8234010" cy="4541716"/>
          </a:xfrm>
        </p:spPr>
      </p:pic>
    </p:spTree>
    <p:extLst>
      <p:ext uri="{BB962C8B-B14F-4D97-AF65-F5344CB8AC3E}">
        <p14:creationId xmlns:p14="http://schemas.microsoft.com/office/powerpoint/2010/main" val="393977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3E97E2F-3372-4205-8E4F-15AF75C8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XSS’den</a:t>
            </a:r>
            <a:r>
              <a:rPr lang="tr-TR" dirty="0"/>
              <a:t> Korunma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538678-D831-488A-BA61-CD262506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Değerli verilerin statik (gömülü) içerikte tanımlanmaması.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Güvenilir olmayan istemci eklentilerinin çalıştırılmaması.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/>
              <a:t>Parametre kodlaması;</a:t>
            </a:r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tr-TR" dirty="0">
                <a:solidFill>
                  <a:srgbClr val="FFC000"/>
                </a:solidFill>
              </a:rPr>
              <a:t>○ </a:t>
            </a:r>
            <a:r>
              <a:rPr lang="tr-TR" dirty="0"/>
              <a:t>HTML kodlaması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C000"/>
                </a:solidFill>
              </a:rPr>
              <a:t>○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kodlaması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C000"/>
                </a:solidFill>
              </a:rPr>
              <a:t>○</a:t>
            </a:r>
            <a:r>
              <a:rPr lang="tr-TR" dirty="0"/>
              <a:t> URL kodlaması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C000"/>
                </a:solidFill>
              </a:rPr>
              <a:t>○ </a:t>
            </a:r>
            <a:r>
              <a:rPr lang="tr-TR" dirty="0"/>
              <a:t>CSS kodlaması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69823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8BEF259-B9A6-4C5A-9A3A-83C0D261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DoS</a:t>
            </a:r>
            <a:r>
              <a:rPr lang="tr-TR" dirty="0"/>
              <a:t>/</a:t>
            </a:r>
            <a:r>
              <a:rPr lang="tr-TR" dirty="0" err="1"/>
              <a:t>DDoS</a:t>
            </a:r>
            <a:r>
              <a:rPr lang="tr-TR" dirty="0"/>
              <a:t> Saldırıları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7D445F-695C-4C23-A2EA-7F7C7850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400" dirty="0"/>
              <a:t>Verilen hizmetin aşırı yük nedeniyle devre dışı kalmasını amaçlayan saldırılardır.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 err="1"/>
              <a:t>DDoS</a:t>
            </a:r>
            <a:r>
              <a:rPr lang="tr-TR" sz="2400" dirty="0"/>
              <a:t> Saldırı Türleri: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2800" dirty="0"/>
              <a:t>	</a:t>
            </a:r>
            <a:r>
              <a:rPr lang="tr-TR" dirty="0">
                <a:solidFill>
                  <a:srgbClr val="FFC000"/>
                </a:solidFill>
              </a:rPr>
              <a:t>○ </a:t>
            </a:r>
            <a:r>
              <a:rPr lang="tr-TR" b="1" dirty="0"/>
              <a:t>Protokol saldırıları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sz="1800" dirty="0">
                <a:solidFill>
                  <a:schemeClr val="bg1"/>
                </a:solidFill>
              </a:rPr>
              <a:t>■</a:t>
            </a:r>
            <a:r>
              <a:rPr lang="tr-TR" sz="1800" dirty="0"/>
              <a:t> Firewall, </a:t>
            </a:r>
            <a:r>
              <a:rPr lang="tr-TR" sz="1800" dirty="0" err="1"/>
              <a:t>load</a:t>
            </a:r>
            <a:r>
              <a:rPr lang="tr-TR" sz="1800" dirty="0"/>
              <a:t> </a:t>
            </a:r>
            <a:r>
              <a:rPr lang="tr-TR" sz="1800" dirty="0" err="1"/>
              <a:t>balancer</a:t>
            </a:r>
            <a:r>
              <a:rPr lang="tr-TR" sz="1800" dirty="0"/>
              <a:t>, sunucu meşguliyeti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/>
              <a:t>	</a:t>
            </a:r>
            <a:r>
              <a:rPr lang="tr-TR" sz="1800" dirty="0">
                <a:solidFill>
                  <a:schemeClr val="bg1"/>
                </a:solidFill>
              </a:rPr>
              <a:t>■</a:t>
            </a:r>
            <a:r>
              <a:rPr lang="tr-TR" sz="1800" dirty="0"/>
              <a:t> Saniyede gönderilen paket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C000"/>
                </a:solidFill>
              </a:rPr>
              <a:t>○</a:t>
            </a:r>
            <a:r>
              <a:rPr lang="tr-TR" dirty="0"/>
              <a:t> </a:t>
            </a:r>
            <a:r>
              <a:rPr lang="tr-TR" b="1" dirty="0"/>
              <a:t>Miktar bazlı saldırılar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bg1"/>
                </a:solidFill>
              </a:rPr>
              <a:t>■ </a:t>
            </a:r>
            <a:r>
              <a:rPr lang="tr-TR" dirty="0"/>
              <a:t>Bant genişliği meşguliyeti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bg1"/>
                </a:solidFill>
              </a:rPr>
              <a:t>■</a:t>
            </a:r>
            <a:r>
              <a:rPr lang="tr-TR" dirty="0"/>
              <a:t> Saniyede gönderilen bit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C000"/>
                </a:solidFill>
              </a:rPr>
              <a:t>○</a:t>
            </a:r>
            <a:r>
              <a:rPr lang="tr-TR" dirty="0"/>
              <a:t> </a:t>
            </a:r>
            <a:r>
              <a:rPr lang="tr-TR" b="1" dirty="0"/>
              <a:t>Uygulama katmanı saldırıları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bg1"/>
                </a:solidFill>
              </a:rPr>
              <a:t>■</a:t>
            </a:r>
            <a:r>
              <a:rPr lang="tr-TR" dirty="0"/>
              <a:t> İstek meşguliyeti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tr-TR" dirty="0">
                <a:solidFill>
                  <a:schemeClr val="bg1"/>
                </a:solidFill>
              </a:rPr>
              <a:t>■</a:t>
            </a:r>
            <a:r>
              <a:rPr lang="tr-TR" dirty="0"/>
              <a:t> Saniyede gönderilen istek sayısı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56401173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550</Words>
  <Application>Microsoft Office PowerPoint</Application>
  <PresentationFormat>Geniş ekran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</vt:lpstr>
      <vt:lpstr>Wingdings</vt:lpstr>
      <vt:lpstr>Geçmişe bakış</vt:lpstr>
      <vt:lpstr>HİÇ KİMSE GÜVENDE DEĞİL</vt:lpstr>
      <vt:lpstr>Neden güvende değiliz?</vt:lpstr>
      <vt:lpstr>En sevilenler.  </vt:lpstr>
      <vt:lpstr>Cross-Site Scripting (XSS)</vt:lpstr>
      <vt:lpstr>XSS Örnekleri (1)</vt:lpstr>
      <vt:lpstr>XSS Örnekleri (2)</vt:lpstr>
      <vt:lpstr>XSS Örnekleri (3)</vt:lpstr>
      <vt:lpstr>XSS’den Korunma Yöntemleri</vt:lpstr>
      <vt:lpstr>DoS/DDoS Saldırıları</vt:lpstr>
      <vt:lpstr>DDoS Örnek Senaryo</vt:lpstr>
      <vt:lpstr>DDoS Saldırılarından Korunma Yöntemleri</vt:lpstr>
      <vt:lpstr>CAPTCHA</vt:lpstr>
      <vt:lpstr>SQL Injection</vt:lpstr>
      <vt:lpstr>SQL Injection Örnekleri (1) </vt:lpstr>
      <vt:lpstr>SQL Injection Örnekleri (2)</vt:lpstr>
      <vt:lpstr>SQL Injection Örnekleri (3)</vt:lpstr>
      <vt:lpstr>SQL Injection Örnekleri (4)</vt:lpstr>
      <vt:lpstr>SQL Injection’dan Korunma Yöntemleri (1)</vt:lpstr>
      <vt:lpstr>SQL Injection’dan Korunma Yöntemleri (2)</vt:lpstr>
      <vt:lpstr>SQL Injection’dan Korunma Yöntemleri (3)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HİÇ KİMSE GÜVENDE DEĞİL</dc:title>
  <dc:creator>Mehmet Gökhan Doğan</dc:creator>
  <cp:lastModifiedBy>SETA</cp:lastModifiedBy>
  <cp:revision>19</cp:revision>
  <dcterms:created xsi:type="dcterms:W3CDTF">2018-12-12T21:27:14Z</dcterms:created>
  <dcterms:modified xsi:type="dcterms:W3CDTF">2018-12-19T16:12:20Z</dcterms:modified>
</cp:coreProperties>
</file>