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5" r:id="rId4"/>
    <p:sldId id="270" r:id="rId5"/>
    <p:sldId id="272" r:id="rId6"/>
    <p:sldId id="27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C6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4"/>
    <p:restoredTop sz="94598"/>
  </p:normalViewPr>
  <p:slideViewPr>
    <p:cSldViewPr snapToGrid="0">
      <p:cViewPr varScale="1">
        <p:scale>
          <a:sx n="119" d="100"/>
          <a:sy n="119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6BEE-58C6-5780-2BF2-FD404EE7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10E6-673B-3799-EC0D-7D2DEFEB2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31A7F-49F8-8FA5-C7CE-480B64ED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2DB8-15D5-6FD6-AFFE-BDDF2D0D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425D-FC81-4CD5-53DD-6BD1BE35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731-512B-2B18-EDBD-ACA8DABE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91877-5F69-309E-54A7-CFDE9534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C634-A34A-3333-5055-9D5ADC76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4CAB3-B0DB-C49C-5D3B-3A545E5B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48AC-78CB-00B7-3669-E8E07836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2F6DA-AB15-8979-6828-1573C7127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C5C27-AF2A-13D6-124C-15231F12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CEA7-BE02-5A05-957A-B691A47C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FE3-9F98-773D-1EBE-A8CD443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246C-5CB1-332E-2D8E-61D2945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ED11-A13C-F066-1677-0DB49B29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6F37-44DD-EFE4-2912-8A00EA37B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5E0C-5892-4922-2BC4-48761533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C5E1-456B-4AD9-ADB7-15126662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A089-D3B4-6EDB-3B38-AEA09B10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C13-89CF-9CD2-9775-96801BFC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ACFB-D693-CA64-86B9-44CE925F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4DEF-59EE-87F9-2183-92837800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C1FF-EC8F-0479-BBD4-B31477AA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8C42-FD21-EAC1-03D9-3F0C5AA9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9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E78D-163B-05C7-0CA6-4EA991CE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038A-CF57-3C8D-97EA-F402322BF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0D532-62C9-68E2-7124-6EB661FA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B4C57-162D-10B5-01AC-5E7FAC23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3609-9836-9D00-D94B-DD799F90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C0D3-10B7-98A5-85E5-6DA5F731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0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A0B-95ED-D252-4DA5-3A806892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AA7A-EFB5-6D57-6822-772F2661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1667F-9031-6835-F5AE-998D7A528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43EEC-CD88-2A1A-A65B-CFDC610A9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DE455-B882-CE38-C702-01DD4A1C7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923BB-FBEB-B5E7-CD86-17EE1A37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4C397-5AD7-A7D0-A57C-7CAB1CD4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27630-ED4C-D913-B0B9-4584C81E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0E6-E2EC-B503-8DE5-9DBED6DF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E2C71-E12F-BD8D-504A-F3678C3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9B94-D951-4689-F1E4-B879EF97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D3A17-0F7B-D1CB-9C96-840D5FA3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225D-6DB6-AD67-A809-C249320C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0A74D-406B-3EFC-8124-A2B4103B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E3C92-3BF8-4777-FBB9-568E48DF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A15-9F4A-3CEC-BDCF-A8FCB2EE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8414-F64F-6BEC-8938-D7111388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A068D-85F2-63DE-D311-69AC7F44B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9A48E-F652-7FED-BFC4-3475681B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DCB81-6F92-1A6D-1BD1-12F7B870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DA1-D8CF-9A41-428B-CEB3D0CC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5539-AAE6-526A-6AF7-BE66AE77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29F2A-5C4E-3081-6B18-D08A2F3C9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C334D-92F6-62BF-B779-B12069575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22157-4F6A-AB11-2186-0A063D14A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CD41D-E81E-42A0-A96D-2BAD795F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768A-0B96-F48D-DF65-03ED5687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rgbClr val="E3F4FF"/>
            </a:gs>
            <a:gs pos="100000">
              <a:srgbClr val="C6E9FF"/>
            </a:gs>
            <a:gs pos="6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D46E8-BC94-B5EA-753F-F194539C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754F-55EC-61F9-FA6E-8F564824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E4E8-C689-2808-1247-E602FB367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4722B-2C4C-EC43-9606-587F42D93E48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B645-EC7A-093D-4518-B4360886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1157-5899-DE6E-BAE8-7D2BBBD2F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75C24-FA9D-A14E-A98B-16E4DA89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iness Growth Strategies - 6 ways to jump-start business in 2022">
            <a:extLst>
              <a:ext uri="{FF2B5EF4-FFF2-40B4-BE49-F238E27FC236}">
                <a16:creationId xmlns:a16="http://schemas.microsoft.com/office/drawing/2014/main" id="{923D1A14-866A-9B43-5ED5-CC67318F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337" y="-154885"/>
            <a:ext cx="12602673" cy="716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7AA4037-BD74-ECD1-AE89-89735C6AB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92243"/>
            <a:ext cx="9144000" cy="1035705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FINSIGHT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7234E51-5B73-B52B-1648-57C50060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2794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effectLst/>
                <a:latin typeface="Helvetica" pitchFamily="2" charset="0"/>
              </a:rPr>
              <a:t>Your business’s personal financial co-pilot – one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Helvetica" pitchFamily="2" charset="0"/>
              </a:rPr>
              <a:t>platform to track, predict, and guide your finances.</a:t>
            </a:r>
          </a:p>
        </p:txBody>
      </p:sp>
    </p:spTree>
    <p:extLst>
      <p:ext uri="{BB962C8B-B14F-4D97-AF65-F5344CB8AC3E}">
        <p14:creationId xmlns:p14="http://schemas.microsoft.com/office/powerpoint/2010/main" val="15796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69FD4B-7166-E858-AD9E-85A21057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FinSight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D1CA22-6A3B-93FE-00AB-A9F905DB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tx2"/>
                </a:solidFill>
              </a:rPr>
              <a:t>FinSight</a:t>
            </a:r>
            <a:r>
              <a:rPr lang="en-US" dirty="0"/>
              <a:t> is an AI-powered financial advisor designed for small and medium-sized businesses. It transforms raw financial data into actionable insights — enabling business owners to make smarter, faster, and more resilient decisions.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Your digital CFO – quick and insight-based advice at any time. </a:t>
            </a:r>
          </a:p>
        </p:txBody>
      </p:sp>
      <p:pic>
        <p:nvPicPr>
          <p:cNvPr id="9" name="Picture 8" descr="A logo with text and arrows&#10;&#10;AI-generated content may be incorrect.">
            <a:extLst>
              <a:ext uri="{FF2B5EF4-FFF2-40B4-BE49-F238E27FC236}">
                <a16:creationId xmlns:a16="http://schemas.microsoft.com/office/drawing/2014/main" id="{643E90E1-66E3-382F-1A01-EB0F898A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0" y="0"/>
            <a:ext cx="1809750" cy="10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5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FE01D-B01B-DFFB-04DB-F9EF982A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22206-FFAB-4C57-7152-E7C9A4CD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demonstration: mock business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D30FB4-0C58-B4E1-6E7B-C6409C07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EnConstruct</a:t>
            </a:r>
            <a:r>
              <a:rPr lang="en-US" dirty="0"/>
              <a:t>”</a:t>
            </a:r>
          </a:p>
          <a:p>
            <a:r>
              <a:rPr lang="en-US" dirty="0"/>
              <a:t>Energy solution and construction company for private houses</a:t>
            </a:r>
          </a:p>
          <a:p>
            <a:r>
              <a:rPr lang="en-US" dirty="0"/>
              <a:t>Operates in several regions of the </a:t>
            </a:r>
            <a:r>
              <a:rPr lang="en-US" dirty="0" err="1"/>
              <a:t>Netherlads</a:t>
            </a:r>
            <a:endParaRPr lang="en-US" dirty="0"/>
          </a:p>
          <a:p>
            <a:r>
              <a:rPr lang="en-US" dirty="0"/>
              <a:t>SME: 18 FTEs</a:t>
            </a:r>
          </a:p>
          <a:p>
            <a:r>
              <a:rPr lang="en-US" dirty="0"/>
              <a:t>Bank transactions data is simulated – only between March and June</a:t>
            </a:r>
          </a:p>
        </p:txBody>
      </p:sp>
      <p:pic>
        <p:nvPicPr>
          <p:cNvPr id="2" name="Picture 1" descr="A logo with text and arrows&#10;&#10;AI-generated content may be incorrect.">
            <a:extLst>
              <a:ext uri="{FF2B5EF4-FFF2-40B4-BE49-F238E27FC236}">
                <a16:creationId xmlns:a16="http://schemas.microsoft.com/office/drawing/2014/main" id="{A72D44C9-6047-380D-DA1F-45B0B50D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0" y="0"/>
            <a:ext cx="1809750" cy="10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4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D84E-47A1-E160-2578-90FE0776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819055-61E5-EE2E-7FC4-E247B34C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b="1" dirty="0"/>
              <a:t>MVP Demonstration</a:t>
            </a:r>
          </a:p>
        </p:txBody>
      </p:sp>
      <p:pic>
        <p:nvPicPr>
          <p:cNvPr id="1026" name="Picture 2" descr="Man using a laptop computer to searching for information, web browser, data  search, search engine, technology concept | Premium Photo">
            <a:extLst>
              <a:ext uri="{FF2B5EF4-FFF2-40B4-BE49-F238E27FC236}">
                <a16:creationId xmlns:a16="http://schemas.microsoft.com/office/drawing/2014/main" id="{9531B4DB-ED51-8DD4-085F-CDB8DA8F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2" y="-501004"/>
            <a:ext cx="11799436" cy="7860008"/>
          </a:xfrm>
          <a:prstGeom prst="rect">
            <a:avLst/>
          </a:prstGeom>
          <a:ln>
            <a:noFill/>
          </a:ln>
          <a:effectLst>
            <a:softEdge rad="38498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8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47602-8510-78C6-60EE-67F0DD57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text and arrows&#10;&#10;AI-generated content may be incorrect.">
            <a:extLst>
              <a:ext uri="{FF2B5EF4-FFF2-40B4-BE49-F238E27FC236}">
                <a16:creationId xmlns:a16="http://schemas.microsoft.com/office/drawing/2014/main" id="{D7B3DA4E-9AEF-7D2D-14E9-EBB07AF2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0" y="0"/>
            <a:ext cx="1809750" cy="10351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2D7D72-6939-1A0B-F4D1-03B138DE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to be deployed </a:t>
            </a:r>
            <a:r>
              <a:rPr lang="en-US" sz="1800" dirty="0"/>
              <a:t>(excluded from MVP for simplicity)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C19B32-A02B-FBF8-B5E6-214BEDA0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chat assistant (with company specific insights)</a:t>
            </a:r>
          </a:p>
          <a:p>
            <a:r>
              <a:rPr lang="en-US" dirty="0"/>
              <a:t>Context based recommendations</a:t>
            </a:r>
          </a:p>
          <a:p>
            <a:r>
              <a:rPr lang="en-US" dirty="0"/>
              <a:t>More precise predictions (with more company/customer data)</a:t>
            </a:r>
          </a:p>
          <a:p>
            <a:r>
              <a:rPr lang="en-US" dirty="0"/>
              <a:t>Knowledge base (industry general and company specific)</a:t>
            </a:r>
          </a:p>
          <a:p>
            <a:r>
              <a:rPr lang="en-US" dirty="0"/>
              <a:t>News/legal scanner – for rapid updates and specific advice</a:t>
            </a:r>
          </a:p>
          <a:p>
            <a:r>
              <a:rPr lang="en-US" dirty="0"/>
              <a:t>Bank and other company apps integration</a:t>
            </a:r>
          </a:p>
          <a:p>
            <a:r>
              <a:rPr lang="en-US" dirty="0"/>
              <a:t>Company specific, environment based alerts</a:t>
            </a:r>
          </a:p>
          <a:p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27020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B8087-75BB-8894-D03E-35F6E17ED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text and arrows&#10;&#10;AI-generated content may be incorrect.">
            <a:extLst>
              <a:ext uri="{FF2B5EF4-FFF2-40B4-BE49-F238E27FC236}">
                <a16:creationId xmlns:a16="http://schemas.microsoft.com/office/drawing/2014/main" id="{5108A56F-CF68-0410-B8CB-6AFEF125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0" y="0"/>
            <a:ext cx="1809750" cy="10351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CCB1BF-BA19-7455-4F95-F772504E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+ to be used in the future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3ED40D-78F9-59E5-92FF-39FD51EF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Programming language: PYTHON</a:t>
            </a:r>
          </a:p>
          <a:p>
            <a:pPr marL="0" indent="0">
              <a:buNone/>
            </a:pPr>
            <a:r>
              <a:rPr lang="en-US" dirty="0"/>
              <a:t>Interactive website simulation: STREAMLIT</a:t>
            </a:r>
          </a:p>
          <a:p>
            <a:pPr marL="0" indent="0">
              <a:buNone/>
            </a:pPr>
            <a:r>
              <a:rPr lang="en-US" dirty="0"/>
              <a:t>Libraries: PANDAS, MATPLOTLIB</a:t>
            </a:r>
          </a:p>
          <a:p>
            <a:pPr marL="0" indent="0">
              <a:buNone/>
            </a:pPr>
            <a:r>
              <a:rPr lang="en-US" dirty="0"/>
              <a:t>Prediction models: ARIMA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full app implementation: banking APIs, LLM, secure databases, scalable ML pipelines, security/privacy systems.</a:t>
            </a:r>
          </a:p>
        </p:txBody>
      </p:sp>
    </p:spTree>
    <p:extLst>
      <p:ext uri="{BB962C8B-B14F-4D97-AF65-F5344CB8AC3E}">
        <p14:creationId xmlns:p14="http://schemas.microsoft.com/office/powerpoint/2010/main" val="152626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552E-CF6B-7AAC-1CB6-31CC467B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F3BC3-BE2A-4871-0794-B955BC35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78" y="2103437"/>
            <a:ext cx="8362043" cy="1325563"/>
          </a:xfrm>
        </p:spPr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FinSight</a:t>
            </a:r>
            <a:r>
              <a:rPr lang="en-US" dirty="0"/>
              <a:t> – the Future of SME growth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342E23-3590-0BEA-A75F-88BF7D31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757" y="3429000"/>
            <a:ext cx="3922486" cy="6272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 for attention</a:t>
            </a:r>
          </a:p>
        </p:txBody>
      </p:sp>
      <p:pic>
        <p:nvPicPr>
          <p:cNvPr id="2" name="Picture 1" descr="A logo with text and arrows&#10;&#10;AI-generated content may be incorrect.">
            <a:extLst>
              <a:ext uri="{FF2B5EF4-FFF2-40B4-BE49-F238E27FC236}">
                <a16:creationId xmlns:a16="http://schemas.microsoft.com/office/drawing/2014/main" id="{6CEF7E41-4937-D43C-3C3E-5F3D95A1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0" y="0"/>
            <a:ext cx="1809750" cy="10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243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 Theme</vt:lpstr>
      <vt:lpstr>FINSIGHT</vt:lpstr>
      <vt:lpstr>What is FinSight?</vt:lpstr>
      <vt:lpstr>For demonstration: mock business</vt:lpstr>
      <vt:lpstr>MVP Demonstration</vt:lpstr>
      <vt:lpstr>Other features to be deployed (excluded from MVP for simplicity)</vt:lpstr>
      <vt:lpstr>Technologies used + to be used in the future</vt:lpstr>
      <vt:lpstr>FinSight – the Future of SME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2025-05-17T18:23:09Z</dcterms:created>
  <dcterms:modified xsi:type="dcterms:W3CDTF">2025-06-27T21:02:47Z</dcterms:modified>
</cp:coreProperties>
</file>