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7AE320-1D80-4904-A76F-8DAF7E3D1B3E}">
  <a:tblStyle styleId="{4F7AE320-1D80-4904-A76F-8DAF7E3D1B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d02642ed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d02642ed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d02642ed1_1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d02642ed1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d02642ed1_1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d02642ed1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d02642ed1_1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d02642ed1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d02642ed1_1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d02642ed1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d02642ed1_1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d02642ed1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d02642ed1_1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d02642ed1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d02642ed1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d02642ed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d02642ed1_1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d02642ed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d02642ed1_1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d02642ed1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TypeScript Advantages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3763875" y="357800"/>
            <a:ext cx="40752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Char char="-"/>
            </a:pPr>
            <a:r>
              <a:rPr lang="ru" sz="1300"/>
              <a:t>Low Risk: Idiomatic &amp; pretty JavaScript output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300"/>
              <a:t>Easy to debug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300"/>
              <a:t>Makes it simple to migrate to/from TypeScript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300"/>
              <a:t>Better structuring: modules, classes, interfaces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300"/>
              <a:t>No inadvertent globals, other “Bad Parts”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300"/>
              <a:t>ES6 now (classes, modules, async/await)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300"/>
              <a:t>Optional types offer: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300"/>
              <a:t>Compile time checks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300"/>
              <a:t>Auto-complete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300"/>
              <a:t>Automatic type inference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300"/>
              <a:t>Most IDE has integration with TS and has good support for it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300"/>
              <a:t>Code is “self documented”</a:t>
            </a: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TypeScript Disadvantages</a:t>
            </a:r>
            <a:endParaRPr/>
          </a:p>
        </p:txBody>
      </p:sp>
      <p:sp>
        <p:nvSpPr>
          <p:cNvPr id="126" name="Google Shape;126;p23"/>
          <p:cNvSpPr txBox="1"/>
          <p:nvPr/>
        </p:nvSpPr>
        <p:spPr>
          <a:xfrm>
            <a:off x="3820475" y="357800"/>
            <a:ext cx="40752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Char char="-"/>
            </a:pPr>
            <a:r>
              <a:rPr lang="ru" sz="1300"/>
              <a:t>More code to start working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300"/>
              <a:t>Required compiler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300"/>
              <a:t>Has strict flow and gets 100% profit only if whole project is support TS</a:t>
            </a:r>
            <a:endParaRPr sz="1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TS: Small example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From JS to TS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It's</a:t>
            </a:r>
            <a:r>
              <a:rPr lang="ru"/>
              <a:t> not takes many time to start working with migration</a:t>
            </a:r>
            <a:endParaRPr/>
          </a:p>
        </p:txBody>
      </p:sp>
      <p:sp>
        <p:nvSpPr>
          <p:cNvPr id="138" name="Google Shape;138;p25"/>
          <p:cNvSpPr txBox="1"/>
          <p:nvPr/>
        </p:nvSpPr>
        <p:spPr>
          <a:xfrm>
            <a:off x="3686050" y="657975"/>
            <a:ext cx="52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5985425" y="357800"/>
            <a:ext cx="3000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263F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200">
                <a:solidFill>
                  <a:srgbClr val="364EA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1394FB"/>
                </a:solidFill>
                <a:latin typeface="Courier New"/>
                <a:ea typeface="Courier New"/>
                <a:cs typeface="Courier New"/>
                <a:sym typeface="Courier New"/>
              </a:rPr>
              <a:t>my_sum</a:t>
            </a:r>
            <a:r>
              <a:rPr lang="ru" sz="1200">
                <a:solidFill>
                  <a:srgbClr val="364EA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F06400"/>
                </a:solidFill>
                <a:latin typeface="Courier New"/>
                <a:ea typeface="Courier New"/>
                <a:cs typeface="Courier New"/>
                <a:sym typeface="Courier New"/>
              </a:rPr>
              <a:t>a, b</a:t>
            </a:r>
            <a:r>
              <a:rPr lang="ru" sz="1200">
                <a:solidFill>
                  <a:srgbClr val="364EAF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1200">
                <a:solidFill>
                  <a:srgbClr val="364EAF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364EAF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64EAF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200">
                <a:solidFill>
                  <a:srgbClr val="4263F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200">
                <a:solidFill>
                  <a:srgbClr val="364EAF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 a + b;</a:t>
            </a:r>
            <a:endParaRPr sz="1200">
              <a:solidFill>
                <a:srgbClr val="364EAF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64EAF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364EAF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64EAF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64EAF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263F0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200">
                <a:solidFill>
                  <a:srgbClr val="364EAF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 a = </a:t>
            </a:r>
            <a:r>
              <a:rPr lang="ru" sz="1200">
                <a:solidFill>
                  <a:srgbClr val="F064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ru" sz="1200">
                <a:solidFill>
                  <a:srgbClr val="364EAF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1200">
              <a:solidFill>
                <a:srgbClr val="364EAF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263F0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200">
                <a:solidFill>
                  <a:srgbClr val="364EAF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 b = </a:t>
            </a:r>
            <a:r>
              <a:rPr lang="ru" sz="1200">
                <a:solidFill>
                  <a:srgbClr val="D4B011"/>
                </a:solidFill>
                <a:latin typeface="Courier New"/>
                <a:ea typeface="Courier New"/>
                <a:cs typeface="Courier New"/>
                <a:sym typeface="Courier New"/>
              </a:rPr>
              <a:t>"5"</a:t>
            </a:r>
            <a:r>
              <a:rPr lang="ru" sz="1200">
                <a:solidFill>
                  <a:srgbClr val="364EAF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364EAF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64EAF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64EAF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64EAF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my_sum(a, b);</a:t>
            </a:r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5985425" y="2808750"/>
            <a:ext cx="30000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263F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200">
                <a:solidFill>
                  <a:srgbClr val="364EA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1394FB"/>
                </a:solidFill>
                <a:latin typeface="Courier New"/>
                <a:ea typeface="Courier New"/>
                <a:cs typeface="Courier New"/>
                <a:sym typeface="Courier New"/>
              </a:rPr>
              <a:t>my_sum</a:t>
            </a:r>
            <a:r>
              <a:rPr lang="ru" sz="1200">
                <a:solidFill>
                  <a:srgbClr val="364EA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F06400"/>
                </a:solidFill>
                <a:latin typeface="Courier New"/>
                <a:ea typeface="Courier New"/>
                <a:cs typeface="Courier New"/>
                <a:sym typeface="Courier New"/>
              </a:rPr>
              <a:t>a: number, b: number</a:t>
            </a:r>
            <a:r>
              <a:rPr lang="ru" sz="1200">
                <a:solidFill>
                  <a:srgbClr val="364EAF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1200">
                <a:solidFill>
                  <a:srgbClr val="364EAF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364EAF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64EAF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200">
                <a:solidFill>
                  <a:srgbClr val="4263F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200">
                <a:solidFill>
                  <a:srgbClr val="364EAF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 a + b;</a:t>
            </a:r>
            <a:endParaRPr sz="1200">
              <a:solidFill>
                <a:srgbClr val="364EAF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64EAF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364EAF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64EAF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64EAF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263F0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200">
                <a:solidFill>
                  <a:srgbClr val="364EAF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 a: </a:t>
            </a:r>
            <a:r>
              <a:rPr lang="ru" sz="1200">
                <a:solidFill>
                  <a:srgbClr val="F0640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ru" sz="1200">
                <a:solidFill>
                  <a:srgbClr val="364EAF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F064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ru" sz="1200">
                <a:solidFill>
                  <a:srgbClr val="364EAF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364EAF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263F0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200">
                <a:solidFill>
                  <a:srgbClr val="364EAF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 a: </a:t>
            </a:r>
            <a:r>
              <a:rPr lang="ru" sz="1200">
                <a:solidFill>
                  <a:srgbClr val="F0640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ru" sz="1200">
                <a:solidFill>
                  <a:srgbClr val="364EAF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F064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200">
                <a:solidFill>
                  <a:srgbClr val="364EAF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364EAF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64EAF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64EAF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64EAF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my_sum(a, b);</a:t>
            </a: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3947825" y="1173650"/>
            <a:ext cx="165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file.js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3990275" y="3716850"/>
            <a:ext cx="13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file.ts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Digital and Typescript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Digital and Typescript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Happy coding!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TypeScript VS JavaScript</a:t>
            </a:r>
            <a:endParaRPr/>
          </a:p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b="1" lang="ru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Why Choose Typescript Over JavaScript?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113" y="152400"/>
            <a:ext cx="538977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124922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Types in TS are optional, and </a:t>
            </a:r>
            <a:r>
              <a:rPr i="1" lang="ru" sz="3000"/>
              <a:t>every JS file is a valid TypeScript file</a:t>
            </a:r>
            <a:r>
              <a:rPr lang="ru" sz="3000"/>
              <a:t>.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What is TypeScript?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What is TypeScript?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Briefly - it is JavaScript enhanced for </a:t>
            </a:r>
            <a:r>
              <a:rPr b="1" lang="ru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 applications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-"/>
            </a:pPr>
            <a:r>
              <a:rPr lang="ru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Strict superset of JavaScript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-"/>
            </a:pPr>
            <a:r>
              <a:rPr lang="ru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Optional static types, OOP, and modules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-"/>
            </a:pPr>
            <a:r>
              <a:rPr lang="ru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Produces clean, idiomatic JavaScript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-"/>
            </a:pPr>
            <a:r>
              <a:rPr lang="ru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Developed by Microsoft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What brings TS?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-"/>
            </a:pPr>
            <a:r>
              <a:rPr lang="ru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Annotations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-"/>
            </a:pPr>
            <a:r>
              <a:rPr lang="ru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 Time Checking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-"/>
            </a:pPr>
            <a:r>
              <a:rPr lang="ru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-"/>
            </a:pPr>
            <a:r>
              <a:rPr lang="ru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-"/>
            </a:pPr>
            <a:r>
              <a:rPr lang="ru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Interfaces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-"/>
            </a:pPr>
            <a:r>
              <a:rPr lang="ru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Modules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-"/>
            </a:pPr>
            <a:r>
              <a:rPr lang="ru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Enums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-"/>
            </a:pPr>
            <a:r>
              <a:rPr lang="ru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Generics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-"/>
            </a:pPr>
            <a:r>
              <a:rPr lang="ru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Expressions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Typical problems with JS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Mostly gets in runtime, hard to detect during the </a:t>
            </a:r>
            <a:r>
              <a:rPr lang="ru"/>
              <a:t>writing</a:t>
            </a:r>
            <a:endParaRPr/>
          </a:p>
        </p:txBody>
      </p:sp>
      <p:graphicFrame>
        <p:nvGraphicFramePr>
          <p:cNvPr id="108" name="Google Shape;108;p20"/>
          <p:cNvGraphicFramePr/>
          <p:nvPr/>
        </p:nvGraphicFramePr>
        <p:xfrm>
          <a:off x="3848775" y="220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{4F7AE320-1D80-4904-A76F-8DAF7E3D1B3E}</a:tableStyleId>
              </a:tblPr>
              <a:tblGrid>
                <a:gridCol w="1463525"/>
                <a:gridCol w="1784500"/>
                <a:gridCol w="1784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JS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[ ]+[ 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“”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Error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{ }+[ 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Error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{ } + { 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[object Object]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Error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“hello” - 1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NaN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Error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9" name="Google Shape;109;p20"/>
          <p:cNvSpPr txBox="1"/>
          <p:nvPr/>
        </p:nvSpPr>
        <p:spPr>
          <a:xfrm>
            <a:off x="3848775" y="297150"/>
            <a:ext cx="4075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Classic: </a:t>
            </a:r>
            <a:r>
              <a:rPr lang="ru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'undefined' is not a function.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Unexpected operations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Getting undefined/null/” ” in runtime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JS due to dynamic nature has no good support for IDE dev (mostly IDE uses intellisense based on codebase)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TS: Pros and Cons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