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906000" cy="6858000" type="A4"/>
  <p:notesSz cx="6805613" cy="9939338"/>
  <p:defaultTextStyle>
    <a:defPPr>
      <a:defRPr lang="fr-FR"/>
    </a:defPPr>
    <a:lvl1pPr marL="0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908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816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724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631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539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447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355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263" algn="l" defTabSz="9578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384" y="-10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99EC-DB91-42F7-AA37-C2FB4CAA4554}" type="datetimeFigureOut">
              <a:rPr lang="fr-FR" smtClean="0"/>
              <a:pPr/>
              <a:t>20/11/2012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1B37-779E-4902-BB15-5F0BDB827ED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99EC-DB91-42F7-AA37-C2FB4CAA4554}" type="datetimeFigureOut">
              <a:rPr lang="fr-FR" smtClean="0"/>
              <a:pPr/>
              <a:t>20/11/2012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1B37-779E-4902-BB15-5F0BDB827ED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99EC-DB91-42F7-AA37-C2FB4CAA4554}" type="datetimeFigureOut">
              <a:rPr lang="fr-FR" smtClean="0"/>
              <a:pPr/>
              <a:t>20/11/2012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1B37-779E-4902-BB15-5F0BDB827ED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99EC-DB91-42F7-AA37-C2FB4CAA4554}" type="datetimeFigureOut">
              <a:rPr lang="fr-FR" smtClean="0"/>
              <a:pPr/>
              <a:t>20/11/2012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1B37-779E-4902-BB15-5F0BDB827ED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89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78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4367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6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45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34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23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1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99EC-DB91-42F7-AA37-C2FB4CAA4554}" type="datetimeFigureOut">
              <a:rPr lang="fr-FR" smtClean="0"/>
              <a:pPr/>
              <a:t>20/11/2012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1B37-779E-4902-BB15-5F0BDB827ED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99EC-DB91-42F7-AA37-C2FB4CAA4554}" type="datetimeFigureOut">
              <a:rPr lang="fr-FR" smtClean="0"/>
              <a:pPr/>
              <a:t>20/11/2012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1B37-779E-4902-BB15-5F0BDB827ED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8" indent="0">
              <a:buNone/>
              <a:defRPr sz="2100" b="1"/>
            </a:lvl2pPr>
            <a:lvl3pPr marL="957816" indent="0">
              <a:buNone/>
              <a:defRPr sz="1900" b="1"/>
            </a:lvl3pPr>
            <a:lvl4pPr marL="1436724" indent="0">
              <a:buNone/>
              <a:defRPr sz="1600" b="1"/>
            </a:lvl4pPr>
            <a:lvl5pPr marL="1915631" indent="0">
              <a:buNone/>
              <a:defRPr sz="1600" b="1"/>
            </a:lvl5pPr>
            <a:lvl6pPr marL="2394539" indent="0">
              <a:buNone/>
              <a:defRPr sz="1600" b="1"/>
            </a:lvl6pPr>
            <a:lvl7pPr marL="2873447" indent="0">
              <a:buNone/>
              <a:defRPr sz="1600" b="1"/>
            </a:lvl7pPr>
            <a:lvl8pPr marL="3352355" indent="0">
              <a:buNone/>
              <a:defRPr sz="1600" b="1"/>
            </a:lvl8pPr>
            <a:lvl9pPr marL="3831263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8" indent="0">
              <a:buNone/>
              <a:defRPr sz="2100" b="1"/>
            </a:lvl2pPr>
            <a:lvl3pPr marL="957816" indent="0">
              <a:buNone/>
              <a:defRPr sz="1900" b="1"/>
            </a:lvl3pPr>
            <a:lvl4pPr marL="1436724" indent="0">
              <a:buNone/>
              <a:defRPr sz="1600" b="1"/>
            </a:lvl4pPr>
            <a:lvl5pPr marL="1915631" indent="0">
              <a:buNone/>
              <a:defRPr sz="1600" b="1"/>
            </a:lvl5pPr>
            <a:lvl6pPr marL="2394539" indent="0">
              <a:buNone/>
              <a:defRPr sz="1600" b="1"/>
            </a:lvl6pPr>
            <a:lvl7pPr marL="2873447" indent="0">
              <a:buNone/>
              <a:defRPr sz="1600" b="1"/>
            </a:lvl7pPr>
            <a:lvl8pPr marL="3352355" indent="0">
              <a:buNone/>
              <a:defRPr sz="1600" b="1"/>
            </a:lvl8pPr>
            <a:lvl9pPr marL="3831263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99EC-DB91-42F7-AA37-C2FB4CAA4554}" type="datetimeFigureOut">
              <a:rPr lang="fr-FR" smtClean="0"/>
              <a:pPr/>
              <a:t>20/11/2012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1B37-779E-4902-BB15-5F0BDB827ED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99EC-DB91-42F7-AA37-C2FB4CAA4554}" type="datetimeFigureOut">
              <a:rPr lang="fr-FR" smtClean="0"/>
              <a:pPr/>
              <a:t>20/11/2012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1B37-779E-4902-BB15-5F0BDB827ED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99EC-DB91-42F7-AA37-C2FB4CAA4554}" type="datetimeFigureOut">
              <a:rPr lang="fr-FR" smtClean="0"/>
              <a:pPr/>
              <a:t>20/11/2012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1B37-779E-4902-BB15-5F0BDB827ED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6" cy="116205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1" y="1435101"/>
            <a:ext cx="3259006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78908" indent="0">
              <a:buNone/>
              <a:defRPr sz="1300"/>
            </a:lvl2pPr>
            <a:lvl3pPr marL="957816" indent="0">
              <a:buNone/>
              <a:defRPr sz="1000"/>
            </a:lvl3pPr>
            <a:lvl4pPr marL="1436724" indent="0">
              <a:buNone/>
              <a:defRPr sz="1000"/>
            </a:lvl4pPr>
            <a:lvl5pPr marL="1915631" indent="0">
              <a:buNone/>
              <a:defRPr sz="1000"/>
            </a:lvl5pPr>
            <a:lvl6pPr marL="2394539" indent="0">
              <a:buNone/>
              <a:defRPr sz="1000"/>
            </a:lvl6pPr>
            <a:lvl7pPr marL="2873447" indent="0">
              <a:buNone/>
              <a:defRPr sz="1000"/>
            </a:lvl7pPr>
            <a:lvl8pPr marL="3352355" indent="0">
              <a:buNone/>
              <a:defRPr sz="1000"/>
            </a:lvl8pPr>
            <a:lvl9pPr marL="3831263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99EC-DB91-42F7-AA37-C2FB4CAA4554}" type="datetimeFigureOut">
              <a:rPr lang="fr-FR" smtClean="0"/>
              <a:pPr/>
              <a:t>20/11/2012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1B37-779E-4902-BB15-5F0BDB827ED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400"/>
            </a:lvl1pPr>
            <a:lvl2pPr marL="478908" indent="0">
              <a:buNone/>
              <a:defRPr sz="2900"/>
            </a:lvl2pPr>
            <a:lvl3pPr marL="957816" indent="0">
              <a:buNone/>
              <a:defRPr sz="2500"/>
            </a:lvl3pPr>
            <a:lvl4pPr marL="1436724" indent="0">
              <a:buNone/>
              <a:defRPr sz="2100"/>
            </a:lvl4pPr>
            <a:lvl5pPr marL="1915631" indent="0">
              <a:buNone/>
              <a:defRPr sz="2100"/>
            </a:lvl5pPr>
            <a:lvl6pPr marL="2394539" indent="0">
              <a:buNone/>
              <a:defRPr sz="2100"/>
            </a:lvl6pPr>
            <a:lvl7pPr marL="2873447" indent="0">
              <a:buNone/>
              <a:defRPr sz="2100"/>
            </a:lvl7pPr>
            <a:lvl8pPr marL="3352355" indent="0">
              <a:buNone/>
              <a:defRPr sz="2100"/>
            </a:lvl8pPr>
            <a:lvl9pPr marL="3831263" indent="0">
              <a:buNone/>
              <a:defRPr sz="21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500"/>
            </a:lvl1pPr>
            <a:lvl2pPr marL="478908" indent="0">
              <a:buNone/>
              <a:defRPr sz="1300"/>
            </a:lvl2pPr>
            <a:lvl3pPr marL="957816" indent="0">
              <a:buNone/>
              <a:defRPr sz="1000"/>
            </a:lvl3pPr>
            <a:lvl4pPr marL="1436724" indent="0">
              <a:buNone/>
              <a:defRPr sz="1000"/>
            </a:lvl4pPr>
            <a:lvl5pPr marL="1915631" indent="0">
              <a:buNone/>
              <a:defRPr sz="1000"/>
            </a:lvl5pPr>
            <a:lvl6pPr marL="2394539" indent="0">
              <a:buNone/>
              <a:defRPr sz="1000"/>
            </a:lvl6pPr>
            <a:lvl7pPr marL="2873447" indent="0">
              <a:buNone/>
              <a:defRPr sz="1000"/>
            </a:lvl7pPr>
            <a:lvl8pPr marL="3352355" indent="0">
              <a:buNone/>
              <a:defRPr sz="1000"/>
            </a:lvl8pPr>
            <a:lvl9pPr marL="3831263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99EC-DB91-42F7-AA37-C2FB4CAA4554}" type="datetimeFigureOut">
              <a:rPr lang="fr-FR" smtClean="0"/>
              <a:pPr/>
              <a:t>20/11/2012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1B37-779E-4902-BB15-5F0BDB827ED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5782" tIns="47891" rIns="95782" bIns="47891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5782" tIns="47891" rIns="95782" bIns="47891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5782" tIns="47891" rIns="95782" bIns="4789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999EC-DB91-42F7-AA37-C2FB4CAA4554}" type="datetimeFigureOut">
              <a:rPr lang="fr-FR" smtClean="0"/>
              <a:pPr/>
              <a:t>20/11/2012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5782" tIns="47891" rIns="95782" bIns="4789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5782" tIns="47891" rIns="95782" bIns="4789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91B37-779E-4902-BB15-5F0BDB827ED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7816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181" indent="-359181" algn="l" defTabSz="95781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8225" indent="-299317" algn="l" defTabSz="957816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0" indent="-239454" algn="l" defTabSz="957816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77" indent="-239454" algn="l" defTabSz="95781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5" indent="-239454" algn="l" defTabSz="957816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3" indent="-239454" algn="l" defTabSz="95781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1" indent="-239454" algn="l" defTabSz="95781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09" indent="-239454" algn="l" defTabSz="95781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17" indent="-239454" algn="l" defTabSz="95781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8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6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4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1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39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47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55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63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64312" y="961525"/>
            <a:ext cx="2244344" cy="265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Ouverture du CD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863439" y="961525"/>
            <a:ext cx="3248700" cy="265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Saisie Nom + N° tél + heure de saisie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64312" y="1332570"/>
            <a:ext cx="2244344" cy="265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Messagerie Outlook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863439" y="1332570"/>
            <a:ext cx="3248700" cy="26599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Consultation messages / consignes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64312" y="1702210"/>
            <a:ext cx="2244344" cy="265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Calendrier opérations spéciales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863439" y="1705778"/>
            <a:ext cx="3248700" cy="26599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Consultation / détail possible (poids / format)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64312" y="2045545"/>
            <a:ext cx="2244344" cy="265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Préparation du </a:t>
            </a:r>
            <a:r>
              <a:rPr lang="fr-FR" sz="1100" dirty="0" err="1"/>
              <a:t>dispatch</a:t>
            </a:r>
            <a:endParaRPr lang="fr-FR" sz="1100" dirty="0"/>
          </a:p>
        </p:txBody>
      </p:sp>
      <p:sp>
        <p:nvSpPr>
          <p:cNvPr id="11" name="ZoneTexte 10"/>
          <p:cNvSpPr txBox="1"/>
          <p:nvPr/>
        </p:nvSpPr>
        <p:spPr>
          <a:xfrm>
            <a:off x="464312" y="2375026"/>
            <a:ext cx="2244344" cy="435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Préparation coiffes VAC et pts vente spécifiques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863439" y="2045545"/>
            <a:ext cx="3248700" cy="26599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Impression </a:t>
            </a:r>
            <a:r>
              <a:rPr lang="fr-FR" sz="1100" dirty="0" err="1"/>
              <a:t>dispatch</a:t>
            </a:r>
            <a:r>
              <a:rPr lang="fr-FR" sz="1100" dirty="0"/>
              <a:t> titres extérieurs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64312" y="2946529"/>
            <a:ext cx="2244344" cy="265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Préparation listings distribution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863439" y="2474173"/>
            <a:ext cx="3248700" cy="26599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Impression coiffes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863439" y="2948692"/>
            <a:ext cx="3248700" cy="26599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Impression listings ou chargement tablettes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64312" y="3361302"/>
            <a:ext cx="2244344" cy="265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Gestion des réclamations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863439" y="3367033"/>
            <a:ext cx="3250429" cy="26599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Impression des RC LP / diffuseurs / diversification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64312" y="3749237"/>
            <a:ext cx="2244344" cy="265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Remontées d’information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863439" y="3760057"/>
            <a:ext cx="3250429" cy="26599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Impression pour LP / diffuseurs / diversification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64312" y="4131102"/>
            <a:ext cx="2244344" cy="265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Feuille d’émargement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2863439" y="4147120"/>
            <a:ext cx="3250429" cy="26599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Impression avec nb RC, repérages, suppléments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464312" y="4516002"/>
            <a:ext cx="2244344" cy="265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Repérages « standards »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2863439" y="4518165"/>
            <a:ext cx="3250429" cy="26599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Impression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464312" y="4847645"/>
            <a:ext cx="2244344" cy="265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Arrivée camion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2863439" y="4847646"/>
            <a:ext cx="3248700" cy="435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Enregistrement heure arrivée camion + nb UM + contrôle quantités et ex manquants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464312" y="5806212"/>
            <a:ext cx="2244344" cy="265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Réponse aux réclamations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2863439" y="5806212"/>
            <a:ext cx="3248700" cy="265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Saisie réponses pour LP / </a:t>
            </a:r>
            <a:r>
              <a:rPr lang="fr-FR" sz="1100" dirty="0" err="1"/>
              <a:t>diff</a:t>
            </a:r>
            <a:r>
              <a:rPr lang="fr-FR" sz="1100" dirty="0"/>
              <a:t> / diversification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464312" y="5353442"/>
            <a:ext cx="2244344" cy="265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Compte rendu Réception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2863439" y="5353442"/>
            <a:ext cx="3248700" cy="265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Saisie infos de réception + heure départ porteurs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464312" y="6157425"/>
            <a:ext cx="9209549" cy="26599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pPr algn="ctr"/>
            <a:r>
              <a:rPr lang="fr-FR" sz="1100" dirty="0"/>
              <a:t>LIVRAISON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464312" y="6540920"/>
            <a:ext cx="2244344" cy="265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Compte rendu Distribution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2863439" y="6540920"/>
            <a:ext cx="3248700" cy="265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Pré-saisie infos de distribution – statut provisoire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2940830" y="0"/>
            <a:ext cx="3714776" cy="389105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fr-FR" b="1" dirty="0" smtClean="0"/>
              <a:t>Chronologie des flux logistiques</a:t>
            </a:r>
            <a:endParaRPr lang="fr-FR" b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851268" y="291414"/>
            <a:ext cx="1470432" cy="327550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500" b="1" dirty="0"/>
              <a:t>Nom du flux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4013250" y="283566"/>
            <a:ext cx="851303" cy="327550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500" b="1" dirty="0"/>
              <a:t>Action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-87749" y="271874"/>
            <a:ext cx="696521" cy="327550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500" b="1" dirty="0"/>
              <a:t>N° réf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77356" y="961525"/>
            <a:ext cx="232174" cy="265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77356" y="1329002"/>
            <a:ext cx="232174" cy="265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3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77356" y="1700047"/>
            <a:ext cx="232174" cy="265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2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77356" y="2057237"/>
            <a:ext cx="232174" cy="245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7709" tIns="37709" rIns="0" bIns="37709" rtlCol="0">
            <a:spAutoFit/>
          </a:bodyPr>
          <a:lstStyle/>
          <a:p>
            <a:r>
              <a:rPr lang="fr-FR" sz="1100" dirty="0"/>
              <a:t>12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77356" y="2466093"/>
            <a:ext cx="232174" cy="245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7709" tIns="37709" rIns="0" bIns="37709" rtlCol="0">
            <a:spAutoFit/>
          </a:bodyPr>
          <a:lstStyle/>
          <a:p>
            <a:r>
              <a:rPr lang="fr-FR" sz="1100" dirty="0"/>
              <a:t>14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77356" y="2966159"/>
            <a:ext cx="232174" cy="245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7709" tIns="37709" rIns="0" bIns="37709" rtlCol="0">
            <a:spAutoFit/>
          </a:bodyPr>
          <a:lstStyle/>
          <a:p>
            <a:pPr algn="ctr"/>
            <a:r>
              <a:rPr lang="fr-FR" sz="1100" dirty="0"/>
              <a:t>-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77356" y="3367077"/>
            <a:ext cx="309565" cy="245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855" tIns="37709" rIns="0" bIns="37709" rtlCol="0">
            <a:spAutoFit/>
          </a:bodyPr>
          <a:lstStyle/>
          <a:p>
            <a:r>
              <a:rPr lang="fr-FR" sz="1100" dirty="0"/>
              <a:t> 5-7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77356" y="4122978"/>
            <a:ext cx="232174" cy="245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7709" tIns="37709" rIns="0" bIns="37709" rtlCol="0">
            <a:spAutoFit/>
          </a:bodyPr>
          <a:lstStyle/>
          <a:p>
            <a:r>
              <a:rPr lang="fr-FR" sz="1100" dirty="0"/>
              <a:t>11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77356" y="4523940"/>
            <a:ext cx="309565" cy="245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855" tIns="37709" rIns="0" bIns="37709" rtlCol="0">
            <a:spAutoFit/>
          </a:bodyPr>
          <a:lstStyle/>
          <a:p>
            <a:r>
              <a:rPr lang="fr-FR" sz="1100" dirty="0"/>
              <a:t>9-10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77356" y="4853420"/>
            <a:ext cx="232174" cy="245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7709" tIns="37709" rIns="0" bIns="37709" rtlCol="0">
            <a:spAutoFit/>
          </a:bodyPr>
          <a:lstStyle/>
          <a:p>
            <a:r>
              <a:rPr lang="fr-FR" sz="1100" dirty="0"/>
              <a:t>13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77356" y="5353486"/>
            <a:ext cx="232174" cy="245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7709" tIns="37709" rIns="0" bIns="37709" rtlCol="0">
            <a:spAutoFit/>
          </a:bodyPr>
          <a:lstStyle/>
          <a:p>
            <a:pPr algn="ctr"/>
            <a:r>
              <a:rPr lang="fr-FR" sz="1100" dirty="0"/>
              <a:t>-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32327" y="5798132"/>
            <a:ext cx="386956" cy="245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855" tIns="37709" rIns="0" bIns="37709" rtlCol="0">
            <a:spAutoFit/>
          </a:bodyPr>
          <a:lstStyle/>
          <a:p>
            <a:r>
              <a:rPr lang="fr-FR" sz="1100" dirty="0"/>
              <a:t>15-16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77356" y="3751977"/>
            <a:ext cx="309565" cy="245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855" tIns="37709" rIns="0" bIns="37709" rtlCol="0">
            <a:spAutoFit/>
          </a:bodyPr>
          <a:lstStyle/>
          <a:p>
            <a:r>
              <a:rPr lang="fr-FR" sz="1100" dirty="0"/>
              <a:t> 6-8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77356" y="6546695"/>
            <a:ext cx="232174" cy="245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7709" tIns="37709" rIns="0" bIns="37709" rtlCol="0">
            <a:spAutoFit/>
          </a:bodyPr>
          <a:lstStyle/>
          <a:p>
            <a:r>
              <a:rPr lang="fr-FR" sz="1100" dirty="0"/>
              <a:t>20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6965170" y="285729"/>
            <a:ext cx="1238259" cy="327550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500" b="1" dirty="0"/>
              <a:t>Outil actuel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6224427" y="961525"/>
            <a:ext cx="3173038" cy="265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Intranet -&gt; </a:t>
            </a:r>
            <a:r>
              <a:rPr lang="fr-FR" sz="1100" dirty="0" err="1"/>
              <a:t>Distrib</a:t>
            </a:r>
            <a:r>
              <a:rPr lang="fr-FR" sz="1100" dirty="0"/>
              <a:t> -&gt; Flux log -&gt; Lien CD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6224427" y="1342857"/>
            <a:ext cx="3173038" cy="265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Web Outlook (accès par intranet)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6224427" y="1700047"/>
            <a:ext cx="3173038" cy="265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Intranet -&gt; Exploit. -&gt; Calendrier diversification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6224427" y="2057237"/>
            <a:ext cx="3173038" cy="265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Intranet -&gt; </a:t>
            </a:r>
            <a:r>
              <a:rPr lang="fr-FR" sz="1100" dirty="0" err="1"/>
              <a:t>Distrib</a:t>
            </a:r>
            <a:r>
              <a:rPr lang="fr-FR" sz="1100" dirty="0"/>
              <a:t> -&gt; Flux log -&gt; </a:t>
            </a:r>
            <a:r>
              <a:rPr lang="fr-FR" sz="1100" dirty="0" err="1"/>
              <a:t>Qté</a:t>
            </a:r>
            <a:r>
              <a:rPr lang="fr-FR" sz="1100" dirty="0"/>
              <a:t> titres </a:t>
            </a:r>
            <a:r>
              <a:rPr lang="fr-FR" sz="1100" dirty="0" err="1"/>
              <a:t>ext</a:t>
            </a:r>
            <a:endParaRPr lang="fr-FR" sz="1100" dirty="0"/>
          </a:p>
        </p:txBody>
      </p:sp>
      <p:sp>
        <p:nvSpPr>
          <p:cNvPr id="60" name="ZoneTexte 59"/>
          <p:cNvSpPr txBox="1"/>
          <p:nvPr/>
        </p:nvSpPr>
        <p:spPr>
          <a:xfrm>
            <a:off x="6224427" y="2474173"/>
            <a:ext cx="3173038" cy="265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FTP </a:t>
            </a:r>
            <a:r>
              <a:rPr lang="fr-FR" sz="1100" dirty="0" err="1"/>
              <a:t>Proinfo</a:t>
            </a:r>
            <a:r>
              <a:rPr lang="fr-FR" sz="1100" dirty="0"/>
              <a:t> -&gt; </a:t>
            </a:r>
            <a:r>
              <a:rPr lang="fr-FR" sz="1100" dirty="0" err="1"/>
              <a:t>Froute</a:t>
            </a:r>
            <a:r>
              <a:rPr lang="fr-FR" sz="1100" dirty="0"/>
              <a:t>.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6224427" y="2849544"/>
            <a:ext cx="3173038" cy="435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DCS Abonnement -&gt; Documents de </a:t>
            </a:r>
            <a:r>
              <a:rPr lang="fr-FR" sz="1100" dirty="0" err="1"/>
              <a:t>distrib</a:t>
            </a:r>
            <a:r>
              <a:rPr lang="fr-FR" sz="1100" dirty="0"/>
              <a:t> ou Intranet PDF.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6224426" y="3372994"/>
            <a:ext cx="3250429" cy="265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Intranet -&gt; Exploit. -&gt; RC par centre / Pilotage div.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6224427" y="3732347"/>
            <a:ext cx="3173038" cy="265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DCS Abo + Intranet -&gt; Exploit. -&gt; Pilotage div.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6224426" y="4147120"/>
            <a:ext cx="3250429" cy="265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Intranet -&gt; Distribution -&gt; Emargement 2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6224426" y="4518165"/>
            <a:ext cx="3250429" cy="265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Intranet -&gt; Exploit. -&gt; Démarrage abonnés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6224426" y="4919083"/>
            <a:ext cx="3250429" cy="265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Intranet -&gt; Distribution -&gt; Flux Log -&gt; Pilot. PCO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6224426" y="5346968"/>
            <a:ext cx="3250429" cy="265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Intranet -&gt; Distribution -&gt; </a:t>
            </a:r>
            <a:r>
              <a:rPr lang="fr-FR" sz="1100" dirty="0" smtClean="0"/>
              <a:t>Suivi paquet</a:t>
            </a:r>
            <a:endParaRPr lang="fr-FR" sz="1100" dirty="0"/>
          </a:p>
        </p:txBody>
      </p:sp>
      <p:sp>
        <p:nvSpPr>
          <p:cNvPr id="68" name="ZoneTexte 67"/>
          <p:cNvSpPr txBox="1"/>
          <p:nvPr/>
        </p:nvSpPr>
        <p:spPr>
          <a:xfrm>
            <a:off x="6224427" y="5806212"/>
            <a:ext cx="3173038" cy="265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DCS Abo + Intranet -&gt; Exploit. -&gt; Pilotage div.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6224426" y="6548302"/>
            <a:ext cx="3250429" cy="265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Intranet -&gt; Distribution </a:t>
            </a:r>
            <a:r>
              <a:rPr lang="fr-FR" sz="1100" dirty="0" smtClean="0"/>
              <a:t>-&gt; Incidents</a:t>
            </a:r>
            <a:endParaRPr lang="fr-FR" sz="1100" dirty="0"/>
          </a:p>
        </p:txBody>
      </p:sp>
      <p:sp>
        <p:nvSpPr>
          <p:cNvPr id="70" name="ZoneTexte 69"/>
          <p:cNvSpPr txBox="1"/>
          <p:nvPr/>
        </p:nvSpPr>
        <p:spPr>
          <a:xfrm>
            <a:off x="9327130" y="274737"/>
            <a:ext cx="545737" cy="285228"/>
          </a:xfrm>
          <a:prstGeom prst="rect">
            <a:avLst/>
          </a:prstGeom>
          <a:noFill/>
        </p:spPr>
        <p:txBody>
          <a:bodyPr wrap="square" lIns="26935" tIns="26935" rIns="26935" bIns="26935" rtlCol="0">
            <a:spAutoFit/>
          </a:bodyPr>
          <a:lstStyle/>
          <a:p>
            <a:r>
              <a:rPr lang="fr-FR" sz="1500" b="1" dirty="0" smtClean="0"/>
              <a:t>ordre</a:t>
            </a:r>
            <a:endParaRPr lang="fr-FR" sz="1500" b="1" dirty="0"/>
          </a:p>
        </p:txBody>
      </p:sp>
      <p:sp>
        <p:nvSpPr>
          <p:cNvPr id="71" name="ZoneTexte 70"/>
          <p:cNvSpPr txBox="1"/>
          <p:nvPr/>
        </p:nvSpPr>
        <p:spPr>
          <a:xfrm>
            <a:off x="9536013" y="957957"/>
            <a:ext cx="232174" cy="265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b="1" dirty="0"/>
              <a:t>1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9526136" y="1349331"/>
            <a:ext cx="232174" cy="265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b="1" dirty="0"/>
              <a:t>2</a:t>
            </a:r>
          </a:p>
        </p:txBody>
      </p:sp>
      <p:sp>
        <p:nvSpPr>
          <p:cNvPr id="73" name="ZoneTexte 72"/>
          <p:cNvSpPr txBox="1"/>
          <p:nvPr/>
        </p:nvSpPr>
        <p:spPr>
          <a:xfrm>
            <a:off x="9530134" y="1700047"/>
            <a:ext cx="232174" cy="265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b="1" dirty="0"/>
              <a:t>3</a:t>
            </a:r>
          </a:p>
        </p:txBody>
      </p:sp>
      <p:sp>
        <p:nvSpPr>
          <p:cNvPr id="74" name="ZoneTexte 73"/>
          <p:cNvSpPr txBox="1"/>
          <p:nvPr/>
        </p:nvSpPr>
        <p:spPr>
          <a:xfrm>
            <a:off x="9526136" y="2066699"/>
            <a:ext cx="232174" cy="265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b="1" dirty="0"/>
              <a:t>4</a:t>
            </a:r>
          </a:p>
        </p:txBody>
      </p:sp>
      <p:sp>
        <p:nvSpPr>
          <p:cNvPr id="75" name="ZoneTexte 74"/>
          <p:cNvSpPr txBox="1"/>
          <p:nvPr/>
        </p:nvSpPr>
        <p:spPr>
          <a:xfrm>
            <a:off x="9541191" y="2479903"/>
            <a:ext cx="232174" cy="265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b="1" dirty="0" smtClean="0"/>
              <a:t>5</a:t>
            </a:r>
            <a:endParaRPr lang="fr-FR" sz="1100" b="1" dirty="0"/>
          </a:p>
        </p:txBody>
      </p:sp>
      <p:sp>
        <p:nvSpPr>
          <p:cNvPr id="76" name="ZoneTexte 75"/>
          <p:cNvSpPr txBox="1"/>
          <p:nvPr/>
        </p:nvSpPr>
        <p:spPr>
          <a:xfrm>
            <a:off x="9541191" y="2915913"/>
            <a:ext cx="232174" cy="265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b="1" dirty="0" smtClean="0"/>
              <a:t>6</a:t>
            </a:r>
            <a:endParaRPr lang="fr-FR" sz="1100" b="1" dirty="0"/>
          </a:p>
        </p:txBody>
      </p:sp>
      <p:sp>
        <p:nvSpPr>
          <p:cNvPr id="77" name="ZoneTexte 76"/>
          <p:cNvSpPr txBox="1"/>
          <p:nvPr/>
        </p:nvSpPr>
        <p:spPr>
          <a:xfrm>
            <a:off x="9571299" y="3375157"/>
            <a:ext cx="232174" cy="265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b="1" dirty="0" smtClean="0"/>
              <a:t>7</a:t>
            </a:r>
            <a:endParaRPr lang="fr-FR" sz="1100" b="1" dirty="0"/>
          </a:p>
        </p:txBody>
      </p:sp>
      <p:sp>
        <p:nvSpPr>
          <p:cNvPr id="78" name="ZoneTexte 77"/>
          <p:cNvSpPr txBox="1"/>
          <p:nvPr/>
        </p:nvSpPr>
        <p:spPr>
          <a:xfrm>
            <a:off x="9571299" y="3732347"/>
            <a:ext cx="232174" cy="265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b="1" dirty="0" smtClean="0"/>
              <a:t>8</a:t>
            </a:r>
            <a:endParaRPr lang="fr-FR" sz="1100" b="1" dirty="0"/>
          </a:p>
        </p:txBody>
      </p:sp>
      <p:sp>
        <p:nvSpPr>
          <p:cNvPr id="79" name="ZoneTexte 78"/>
          <p:cNvSpPr txBox="1"/>
          <p:nvPr/>
        </p:nvSpPr>
        <p:spPr>
          <a:xfrm>
            <a:off x="9571299" y="4140564"/>
            <a:ext cx="232174" cy="265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b="1" dirty="0" smtClean="0"/>
              <a:t>9</a:t>
            </a:r>
            <a:endParaRPr lang="fr-FR" sz="1100" b="1" dirty="0"/>
          </a:p>
        </p:txBody>
      </p:sp>
      <p:sp>
        <p:nvSpPr>
          <p:cNvPr id="80" name="ZoneTexte 79"/>
          <p:cNvSpPr txBox="1"/>
          <p:nvPr/>
        </p:nvSpPr>
        <p:spPr>
          <a:xfrm>
            <a:off x="9561183" y="4532021"/>
            <a:ext cx="232174" cy="245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7709" tIns="37709" rIns="0" bIns="37709" rtlCol="0">
            <a:spAutoFit/>
          </a:bodyPr>
          <a:lstStyle/>
          <a:p>
            <a:r>
              <a:rPr lang="fr-FR" sz="1100" b="1" dirty="0" smtClean="0"/>
              <a:t>10</a:t>
            </a:r>
            <a:endParaRPr lang="fr-FR" sz="1100" b="1" dirty="0"/>
          </a:p>
        </p:txBody>
      </p:sp>
      <p:sp>
        <p:nvSpPr>
          <p:cNvPr id="81" name="ZoneTexte 80"/>
          <p:cNvSpPr txBox="1"/>
          <p:nvPr/>
        </p:nvSpPr>
        <p:spPr>
          <a:xfrm>
            <a:off x="9566361" y="4935022"/>
            <a:ext cx="232174" cy="245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7709" tIns="37709" rIns="0" bIns="37709" rtlCol="0">
            <a:spAutoFit/>
          </a:bodyPr>
          <a:lstStyle/>
          <a:p>
            <a:r>
              <a:rPr lang="fr-FR" sz="1100" b="1" dirty="0" smtClean="0"/>
              <a:t>11</a:t>
            </a:r>
            <a:endParaRPr lang="fr-FR" sz="1100" b="1" dirty="0"/>
          </a:p>
        </p:txBody>
      </p:sp>
      <p:sp>
        <p:nvSpPr>
          <p:cNvPr id="82" name="ZoneTexte 81"/>
          <p:cNvSpPr txBox="1"/>
          <p:nvPr/>
        </p:nvSpPr>
        <p:spPr>
          <a:xfrm>
            <a:off x="9566361" y="5352701"/>
            <a:ext cx="232174" cy="245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7709" tIns="37709" rIns="0" bIns="37709" rtlCol="0">
            <a:spAutoFit/>
          </a:bodyPr>
          <a:lstStyle/>
          <a:p>
            <a:r>
              <a:rPr lang="fr-FR" sz="1100" b="1" dirty="0" smtClean="0"/>
              <a:t>12</a:t>
            </a:r>
            <a:endParaRPr lang="fr-FR" sz="1100" b="1" dirty="0"/>
          </a:p>
        </p:txBody>
      </p:sp>
      <p:sp>
        <p:nvSpPr>
          <p:cNvPr id="83" name="ZoneTexte 82"/>
          <p:cNvSpPr txBox="1"/>
          <p:nvPr/>
        </p:nvSpPr>
        <p:spPr>
          <a:xfrm>
            <a:off x="9571299" y="5811946"/>
            <a:ext cx="232174" cy="245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7709" tIns="37709" rIns="0" bIns="37709" rtlCol="0">
            <a:spAutoFit/>
          </a:bodyPr>
          <a:lstStyle/>
          <a:p>
            <a:r>
              <a:rPr lang="fr-FR" sz="1100" b="1" dirty="0" smtClean="0"/>
              <a:t>13</a:t>
            </a:r>
            <a:endParaRPr lang="fr-FR" sz="1100" b="1" dirty="0"/>
          </a:p>
        </p:txBody>
      </p:sp>
      <p:sp>
        <p:nvSpPr>
          <p:cNvPr id="84" name="ZoneTexte 83"/>
          <p:cNvSpPr txBox="1"/>
          <p:nvPr/>
        </p:nvSpPr>
        <p:spPr>
          <a:xfrm>
            <a:off x="9581415" y="6563373"/>
            <a:ext cx="232174" cy="245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7709" tIns="37709" rIns="0" bIns="37709" rtlCol="0">
            <a:spAutoFit/>
          </a:bodyPr>
          <a:lstStyle/>
          <a:p>
            <a:r>
              <a:rPr lang="fr-FR" sz="1100" b="1" dirty="0" smtClean="0"/>
              <a:t>14</a:t>
            </a:r>
            <a:endParaRPr lang="fr-FR" sz="1100" b="1" dirty="0"/>
          </a:p>
        </p:txBody>
      </p:sp>
      <p:sp>
        <p:nvSpPr>
          <p:cNvPr id="85" name="ZoneTexte 84"/>
          <p:cNvSpPr txBox="1"/>
          <p:nvPr/>
        </p:nvSpPr>
        <p:spPr>
          <a:xfrm>
            <a:off x="466261" y="601353"/>
            <a:ext cx="9209549" cy="26599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pPr algn="ctr"/>
            <a:r>
              <a:rPr lang="fr-FR" sz="1100" dirty="0" smtClean="0"/>
              <a:t>PREPARATION DE LA DITRIBUTION</a:t>
            </a:r>
            <a:endParaRPr lang="fr-FR"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907663" y="112236"/>
            <a:ext cx="4754029" cy="389105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fr-FR" b="1" dirty="0" smtClean="0"/>
              <a:t>Description fonctionnelle des flux en détail</a:t>
            </a:r>
            <a:endParaRPr lang="fr-FR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751765" y="826616"/>
            <a:ext cx="8789425" cy="2700574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r>
              <a:rPr lang="fr-FR" dirty="0" smtClean="0"/>
              <a:t>11 – Arrivée camion</a:t>
            </a:r>
          </a:p>
          <a:p>
            <a:endParaRPr lang="fr-FR" dirty="0" smtClean="0"/>
          </a:p>
          <a:p>
            <a:pPr algn="just"/>
            <a:r>
              <a:rPr lang="fr-FR" u="sng" dirty="0" smtClean="0"/>
              <a:t>Objectif</a:t>
            </a:r>
            <a:r>
              <a:rPr lang="fr-FR" dirty="0" smtClean="0"/>
              <a:t> : Enregistrer les informations liées à l’arrivée du camion</a:t>
            </a:r>
          </a:p>
          <a:p>
            <a:pPr algn="just"/>
            <a:endParaRPr lang="fr-FR" dirty="0" smtClean="0"/>
          </a:p>
          <a:p>
            <a:pPr algn="just"/>
            <a:r>
              <a:rPr lang="fr-FR" u="sng" dirty="0" smtClean="0"/>
              <a:t>Traitement du flux</a:t>
            </a:r>
            <a:r>
              <a:rPr lang="fr-FR" dirty="0" smtClean="0"/>
              <a:t> : le CD enregistre l’heure réelle d’arrivée du camion, le nombre d’UM reçues et rendues, et contrôle les quantités de produits reçus. Les exemplaires manquants sont comptabilisés. </a:t>
            </a:r>
          </a:p>
          <a:p>
            <a:pPr algn="just"/>
            <a:r>
              <a:rPr lang="fr-FR" dirty="0" smtClean="0"/>
              <a:t>L’heure théorique d’arrivée du camion est affichée, en fonction de l’heure réelle de départ de l’imprimerie + temps de parcours théorique.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51765" y="3806358"/>
            <a:ext cx="8789425" cy="2408186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r>
              <a:rPr lang="fr-FR" dirty="0" smtClean="0"/>
              <a:t>12 – Compte rendu de réception</a:t>
            </a:r>
          </a:p>
          <a:p>
            <a:endParaRPr lang="fr-FR" dirty="0" smtClean="0"/>
          </a:p>
          <a:p>
            <a:pPr algn="just"/>
            <a:r>
              <a:rPr lang="fr-FR" u="sng" dirty="0" smtClean="0"/>
              <a:t>Objectif</a:t>
            </a:r>
            <a:r>
              <a:rPr lang="fr-FR" dirty="0" smtClean="0"/>
              <a:t> : Saisir les informations enregistrées précédemment.</a:t>
            </a:r>
          </a:p>
          <a:p>
            <a:pPr algn="just"/>
            <a:endParaRPr lang="fr-FR" dirty="0" smtClean="0"/>
          </a:p>
          <a:p>
            <a:pPr algn="just"/>
            <a:r>
              <a:rPr lang="fr-FR" u="sng" dirty="0" smtClean="0"/>
              <a:t>Traitement du flux</a:t>
            </a:r>
            <a:r>
              <a:rPr lang="fr-FR" dirty="0" smtClean="0"/>
              <a:t> : le CD saisit l’heure réelle d’arrivée du camion, les quantités d’UM reçues et rendues, les exemplaires manquants, et l’heure réelle de départ des porteurs.</a:t>
            </a:r>
          </a:p>
          <a:p>
            <a:pPr algn="just"/>
            <a:r>
              <a:rPr lang="fr-FR" dirty="0" smtClean="0"/>
              <a:t>L’heure théorique de départ des porteurs est affichée, en fonction de l’heure réelle d’arrivée du camion + temps de préparation théorique.</a:t>
            </a: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907663" y="112236"/>
            <a:ext cx="4754029" cy="389105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fr-FR" b="1" dirty="0" smtClean="0"/>
              <a:t>Description fonctionnelle des flux en détail</a:t>
            </a:r>
            <a:endParaRPr lang="fr-FR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751765" y="826616"/>
            <a:ext cx="8789425" cy="2115798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r>
              <a:rPr lang="fr-FR" dirty="0" smtClean="0"/>
              <a:t>13 – Réponse aux réclamations.</a:t>
            </a:r>
          </a:p>
          <a:p>
            <a:endParaRPr lang="fr-FR" dirty="0" smtClean="0"/>
          </a:p>
          <a:p>
            <a:pPr algn="just"/>
            <a:r>
              <a:rPr lang="fr-FR" u="sng" dirty="0" smtClean="0"/>
              <a:t>Objectif</a:t>
            </a:r>
            <a:r>
              <a:rPr lang="fr-FR" dirty="0" smtClean="0"/>
              <a:t> : Répondre à toutes les réclamations reçues.</a:t>
            </a:r>
          </a:p>
          <a:p>
            <a:pPr algn="just"/>
            <a:endParaRPr lang="fr-FR" dirty="0" smtClean="0"/>
          </a:p>
          <a:p>
            <a:pPr algn="just"/>
            <a:r>
              <a:rPr lang="fr-FR" u="sng" dirty="0" smtClean="0"/>
              <a:t>Traitement du flux</a:t>
            </a:r>
            <a:r>
              <a:rPr lang="fr-FR" dirty="0" smtClean="0"/>
              <a:t> : le CD saisit </a:t>
            </a:r>
            <a:r>
              <a:rPr lang="fr-FR" dirty="0" smtClean="0"/>
              <a:t>(ou valide les informations transmises depuis la tablette) les </a:t>
            </a:r>
            <a:r>
              <a:rPr lang="fr-FR" dirty="0" smtClean="0"/>
              <a:t>réponses aux RC pour tous les produits (abonnés + diffuseurs) en fonction des informations fournies par les porteurs.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51765" y="3245059"/>
            <a:ext cx="8789425" cy="1531023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r>
              <a:rPr lang="fr-FR" dirty="0" smtClean="0"/>
              <a:t>14 et 16 – Compte rendu de distribution.</a:t>
            </a:r>
          </a:p>
          <a:p>
            <a:endParaRPr lang="fr-FR" dirty="0" smtClean="0"/>
          </a:p>
          <a:p>
            <a:pPr algn="just"/>
            <a:r>
              <a:rPr lang="fr-FR" u="sng" dirty="0" smtClean="0"/>
              <a:t>Objectif</a:t>
            </a:r>
            <a:r>
              <a:rPr lang="fr-FR" dirty="0" smtClean="0"/>
              <a:t> : Saisir le compte rendu de distribution.</a:t>
            </a:r>
          </a:p>
          <a:p>
            <a:pPr algn="just"/>
            <a:endParaRPr lang="fr-FR" dirty="0" smtClean="0"/>
          </a:p>
          <a:p>
            <a:pPr algn="just"/>
            <a:r>
              <a:rPr lang="fr-FR" u="sng" dirty="0" smtClean="0"/>
              <a:t>Traitement du flux</a:t>
            </a:r>
            <a:r>
              <a:rPr lang="fr-FR" dirty="0" smtClean="0"/>
              <a:t> : Voir le détail du descriptif fonctionnel.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907663" y="112236"/>
            <a:ext cx="4754029" cy="389105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fr-FR" b="1" dirty="0" smtClean="0"/>
              <a:t>Description fonctionnelle des flux en détail</a:t>
            </a:r>
            <a:endParaRPr lang="fr-FR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751765" y="826616"/>
            <a:ext cx="8789425" cy="2115798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r>
              <a:rPr lang="fr-FR" dirty="0" smtClean="0"/>
              <a:t>15 – Collecte des infos porteurs</a:t>
            </a:r>
          </a:p>
          <a:p>
            <a:endParaRPr lang="fr-FR" dirty="0" smtClean="0"/>
          </a:p>
          <a:p>
            <a:pPr algn="just"/>
            <a:r>
              <a:rPr lang="fr-FR" u="sng" dirty="0" smtClean="0"/>
              <a:t>Objectif</a:t>
            </a:r>
            <a:r>
              <a:rPr lang="fr-FR" dirty="0" smtClean="0"/>
              <a:t> : Collecter et saisir les informations de distribution fournies par les porteurs.</a:t>
            </a:r>
          </a:p>
          <a:p>
            <a:pPr algn="just"/>
            <a:endParaRPr lang="fr-FR" dirty="0" smtClean="0"/>
          </a:p>
          <a:p>
            <a:pPr algn="just"/>
            <a:r>
              <a:rPr lang="fr-FR" u="sng" dirty="0" smtClean="0"/>
              <a:t>Traitement du flux</a:t>
            </a:r>
            <a:r>
              <a:rPr lang="fr-FR" dirty="0" smtClean="0"/>
              <a:t> : le CD saisit les anomalies de </a:t>
            </a:r>
            <a:r>
              <a:rPr lang="fr-FR" dirty="0" smtClean="0"/>
              <a:t>distribution (ou valide les informations transmises depuis la tablette), </a:t>
            </a:r>
            <a:r>
              <a:rPr lang="fr-FR" dirty="0" smtClean="0"/>
              <a:t>remontées d’information, et réponses aux repérages effectués.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51765" y="3245060"/>
            <a:ext cx="8789425" cy="2115798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r>
              <a:rPr lang="fr-FR" dirty="0" smtClean="0"/>
              <a:t>17 – Saisie des invendus</a:t>
            </a:r>
          </a:p>
          <a:p>
            <a:endParaRPr lang="fr-FR" dirty="0" smtClean="0"/>
          </a:p>
          <a:p>
            <a:pPr algn="just"/>
            <a:r>
              <a:rPr lang="fr-FR" u="sng" dirty="0" smtClean="0"/>
              <a:t>Objectif</a:t>
            </a:r>
            <a:r>
              <a:rPr lang="fr-FR" dirty="0" smtClean="0"/>
              <a:t> : Saisir les invendus</a:t>
            </a:r>
          </a:p>
          <a:p>
            <a:pPr algn="just"/>
            <a:endParaRPr lang="fr-FR" dirty="0" smtClean="0"/>
          </a:p>
          <a:p>
            <a:pPr algn="just"/>
            <a:r>
              <a:rPr lang="fr-FR" u="sng" dirty="0" smtClean="0"/>
              <a:t>Traitement du flux</a:t>
            </a:r>
            <a:r>
              <a:rPr lang="fr-FR" dirty="0" smtClean="0"/>
              <a:t> : Le CD saisit les quantités de produits invendus en fonction des informations renseignées sur les coiffes des </a:t>
            </a:r>
            <a:r>
              <a:rPr lang="fr-FR" dirty="0" smtClean="0"/>
              <a:t>diffuseurs (ou valide les informations saisies dans la tablette).</a:t>
            </a:r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907663" y="112236"/>
            <a:ext cx="4754029" cy="389105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fr-FR" b="1" dirty="0" smtClean="0"/>
              <a:t>Description fonctionnelle des flux en détail</a:t>
            </a:r>
            <a:endParaRPr lang="fr-FR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751765" y="826616"/>
            <a:ext cx="8789425" cy="1823411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r>
              <a:rPr lang="fr-FR" dirty="0" smtClean="0"/>
              <a:t>18 – Flux RH</a:t>
            </a:r>
          </a:p>
          <a:p>
            <a:endParaRPr lang="fr-FR" dirty="0" smtClean="0"/>
          </a:p>
          <a:p>
            <a:pPr algn="just"/>
            <a:r>
              <a:rPr lang="fr-FR" u="sng" dirty="0" smtClean="0"/>
              <a:t>Objectif</a:t>
            </a:r>
            <a:r>
              <a:rPr lang="fr-FR" dirty="0" smtClean="0"/>
              <a:t> : Gérer l’ensemble des informations liées aux RH</a:t>
            </a:r>
          </a:p>
          <a:p>
            <a:pPr algn="just"/>
            <a:endParaRPr lang="fr-FR" dirty="0" smtClean="0"/>
          </a:p>
          <a:p>
            <a:pPr algn="just"/>
            <a:r>
              <a:rPr lang="fr-FR" u="sng" dirty="0" smtClean="0"/>
              <a:t>Traitement du flux</a:t>
            </a:r>
            <a:r>
              <a:rPr lang="fr-FR" dirty="0" smtClean="0"/>
              <a:t> : Traitement des embauches, sanctions, congés, absences. Voir le détail dans l’atelier « Gestion des porteurs – RH » qui doit s’ouvrir en 2013.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51765" y="3245060"/>
            <a:ext cx="8789425" cy="2115798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r>
              <a:rPr lang="fr-FR" dirty="0" smtClean="0"/>
              <a:t>19 – Validation réponses + demandes arbitrage</a:t>
            </a:r>
          </a:p>
          <a:p>
            <a:endParaRPr lang="fr-FR" dirty="0" smtClean="0"/>
          </a:p>
          <a:p>
            <a:pPr algn="just"/>
            <a:r>
              <a:rPr lang="fr-FR" u="sng" dirty="0" smtClean="0"/>
              <a:t>Objectif</a:t>
            </a:r>
            <a:r>
              <a:rPr lang="fr-FR" dirty="0" smtClean="0"/>
              <a:t> : Valider les réponses aux RC + repérages et effectuer les demandes d’arbitrage.</a:t>
            </a:r>
          </a:p>
          <a:p>
            <a:pPr algn="just"/>
            <a:endParaRPr lang="fr-FR" dirty="0" smtClean="0"/>
          </a:p>
          <a:p>
            <a:pPr algn="just"/>
            <a:r>
              <a:rPr lang="fr-FR" u="sng" dirty="0" smtClean="0"/>
              <a:t>Traitement du flux</a:t>
            </a:r>
            <a:r>
              <a:rPr lang="fr-FR" dirty="0" smtClean="0"/>
              <a:t> : Le CD (chef de centre idéalement) valide les réponses apportées aux réclamations et aux repérages. Pour les arbitrages, voir le détail du descriptif fonctionnel.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64312" y="608086"/>
            <a:ext cx="9209549" cy="26599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pPr algn="ctr"/>
            <a:r>
              <a:rPr lang="fr-FR" sz="1100" dirty="0"/>
              <a:t>RETOUR PORTEURS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64312" y="1036714"/>
            <a:ext cx="2244344" cy="265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Collecte infos porteurs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852383" y="1036714"/>
            <a:ext cx="3248700" cy="265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Saisie anomalies </a:t>
            </a:r>
            <a:r>
              <a:rPr lang="fr-FR" sz="1100" dirty="0" err="1"/>
              <a:t>distrib</a:t>
            </a:r>
            <a:r>
              <a:rPr lang="fr-FR" sz="1100" dirty="0"/>
              <a:t> + RI + réponses repérages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64312" y="1533212"/>
            <a:ext cx="2244344" cy="265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Compte rendu Distribution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852383" y="1461775"/>
            <a:ext cx="3248700" cy="435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Saisie incidents (retards, tournée « par terre ») + volume impacté. Validation finale du CR.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64312" y="2060989"/>
            <a:ext cx="2244344" cy="265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Invendus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852383" y="2060989"/>
            <a:ext cx="3248700" cy="265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Saisie des invendus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64312" y="2561054"/>
            <a:ext cx="2244344" cy="265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Flux RH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852383" y="2561054"/>
            <a:ext cx="3248700" cy="26599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Embauches, sanctions, gestion congés, absences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464312" y="2989683"/>
            <a:ext cx="2244344" cy="435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Validation réponses + demandes arbitrage (délai 7 jours)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852383" y="3061121"/>
            <a:ext cx="3248700" cy="265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Validation : Réponses RC, repérages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32327" y="1038877"/>
            <a:ext cx="386956" cy="245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855" tIns="37709" rIns="0" bIns="37709" rtlCol="0">
            <a:spAutoFit/>
          </a:bodyPr>
          <a:lstStyle/>
          <a:p>
            <a:r>
              <a:rPr lang="fr-FR" sz="1100" dirty="0"/>
              <a:t>17-18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77356" y="1536781"/>
            <a:ext cx="232174" cy="245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7709" tIns="37709" rIns="0" bIns="37709" rtlCol="0">
            <a:spAutoFit/>
          </a:bodyPr>
          <a:lstStyle/>
          <a:p>
            <a:r>
              <a:rPr lang="fr-FR" sz="1100" dirty="0"/>
              <a:t>20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77356" y="2064601"/>
            <a:ext cx="232174" cy="245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7709" tIns="37709" rIns="0" bIns="37709" rtlCol="0">
            <a:spAutoFit/>
          </a:bodyPr>
          <a:lstStyle/>
          <a:p>
            <a:r>
              <a:rPr lang="fr-FR" sz="1100" dirty="0"/>
              <a:t>19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77356" y="2552974"/>
            <a:ext cx="232174" cy="245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7709" tIns="37709" rIns="0" bIns="37709" rtlCol="0">
            <a:spAutoFit/>
          </a:bodyPr>
          <a:lstStyle/>
          <a:p>
            <a:r>
              <a:rPr lang="fr-FR" sz="1100" dirty="0"/>
              <a:t>21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77356" y="3080751"/>
            <a:ext cx="232174" cy="245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7709" tIns="37709" rIns="0" bIns="37709" rtlCol="0">
            <a:spAutoFit/>
          </a:bodyPr>
          <a:lstStyle/>
          <a:p>
            <a:r>
              <a:rPr lang="fr-FR" sz="1100" dirty="0"/>
              <a:t>22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2940830" y="112236"/>
            <a:ext cx="3714776" cy="389105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fr-FR" b="1" dirty="0" smtClean="0"/>
              <a:t>Chronologie des flux logistiques</a:t>
            </a:r>
            <a:endParaRPr lang="fr-FR" b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6224427" y="1024250"/>
            <a:ext cx="3173038" cy="265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 smtClean="0"/>
              <a:t>DCS Abo + Intranet -&gt; Exploit. -&gt; Pilotage div.</a:t>
            </a:r>
            <a:endParaRPr lang="fr-FR" sz="1100" dirty="0"/>
          </a:p>
        </p:txBody>
      </p:sp>
      <p:sp>
        <p:nvSpPr>
          <p:cNvPr id="24" name="ZoneTexte 23"/>
          <p:cNvSpPr txBox="1"/>
          <p:nvPr/>
        </p:nvSpPr>
        <p:spPr>
          <a:xfrm>
            <a:off x="6224426" y="1540996"/>
            <a:ext cx="3250429" cy="265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Intranet -&gt; Distribution </a:t>
            </a:r>
            <a:r>
              <a:rPr lang="fr-FR" sz="1100" dirty="0" smtClean="0"/>
              <a:t>-&gt; Incidents</a:t>
            </a:r>
            <a:endParaRPr lang="fr-FR" sz="1100" dirty="0"/>
          </a:p>
        </p:txBody>
      </p:sp>
      <p:sp>
        <p:nvSpPr>
          <p:cNvPr id="25" name="ZoneTexte 24"/>
          <p:cNvSpPr txBox="1"/>
          <p:nvPr/>
        </p:nvSpPr>
        <p:spPr>
          <a:xfrm>
            <a:off x="6224427" y="2051267"/>
            <a:ext cx="3173038" cy="265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 smtClean="0"/>
              <a:t>DCS Ventes</a:t>
            </a:r>
            <a:endParaRPr lang="fr-FR" sz="1100" dirty="0"/>
          </a:p>
        </p:txBody>
      </p:sp>
      <p:sp>
        <p:nvSpPr>
          <p:cNvPr id="26" name="ZoneTexte 25"/>
          <p:cNvSpPr txBox="1"/>
          <p:nvPr/>
        </p:nvSpPr>
        <p:spPr>
          <a:xfrm>
            <a:off x="6224426" y="2499479"/>
            <a:ext cx="3250429" cy="435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/>
              <a:t>Intranet -&gt; Distribution </a:t>
            </a:r>
            <a:r>
              <a:rPr lang="fr-FR" sz="1100" dirty="0" smtClean="0"/>
              <a:t>-&gt; Suivi PEPP + Logistique (heures)</a:t>
            </a:r>
            <a:endParaRPr lang="fr-FR" sz="1100" dirty="0"/>
          </a:p>
        </p:txBody>
      </p:sp>
      <p:sp>
        <p:nvSpPr>
          <p:cNvPr id="27" name="ZoneTexte 26"/>
          <p:cNvSpPr txBox="1"/>
          <p:nvPr/>
        </p:nvSpPr>
        <p:spPr>
          <a:xfrm>
            <a:off x="6224427" y="3065336"/>
            <a:ext cx="3173038" cy="265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100" dirty="0" smtClean="0"/>
              <a:t>DCS Abo + Intranet -&gt; Exploit. -&gt; Pilotage div.</a:t>
            </a:r>
            <a:endParaRPr lang="fr-FR" sz="1100" dirty="0"/>
          </a:p>
        </p:txBody>
      </p:sp>
      <p:sp>
        <p:nvSpPr>
          <p:cNvPr id="32" name="ZoneTexte 31"/>
          <p:cNvSpPr txBox="1"/>
          <p:nvPr/>
        </p:nvSpPr>
        <p:spPr>
          <a:xfrm>
            <a:off x="9581176" y="1044621"/>
            <a:ext cx="232174" cy="245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7709" tIns="37709" rIns="0" bIns="37709" rtlCol="0">
            <a:spAutoFit/>
          </a:bodyPr>
          <a:lstStyle/>
          <a:p>
            <a:r>
              <a:rPr lang="fr-FR" sz="1100" b="1" dirty="0" smtClean="0"/>
              <a:t>15</a:t>
            </a:r>
            <a:endParaRPr lang="fr-FR" sz="1100" b="1" dirty="0"/>
          </a:p>
        </p:txBody>
      </p:sp>
      <p:sp>
        <p:nvSpPr>
          <p:cNvPr id="33" name="ZoneTexte 32"/>
          <p:cNvSpPr txBox="1"/>
          <p:nvPr/>
        </p:nvSpPr>
        <p:spPr>
          <a:xfrm>
            <a:off x="9581415" y="1554151"/>
            <a:ext cx="232174" cy="245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7709" tIns="37709" rIns="0" bIns="37709" rtlCol="0">
            <a:spAutoFit/>
          </a:bodyPr>
          <a:lstStyle/>
          <a:p>
            <a:r>
              <a:rPr lang="fr-FR" sz="1100" b="1" dirty="0" smtClean="0"/>
              <a:t>16</a:t>
            </a:r>
            <a:endParaRPr lang="fr-FR" sz="1100" b="1" dirty="0"/>
          </a:p>
        </p:txBody>
      </p:sp>
      <p:sp>
        <p:nvSpPr>
          <p:cNvPr id="34" name="ZoneTexte 33"/>
          <p:cNvSpPr txBox="1"/>
          <p:nvPr/>
        </p:nvSpPr>
        <p:spPr>
          <a:xfrm>
            <a:off x="9581415" y="2064423"/>
            <a:ext cx="232174" cy="245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7709" tIns="37709" rIns="0" bIns="37709" rtlCol="0">
            <a:spAutoFit/>
          </a:bodyPr>
          <a:lstStyle/>
          <a:p>
            <a:r>
              <a:rPr lang="fr-FR" sz="1100" b="1" dirty="0" smtClean="0"/>
              <a:t>17</a:t>
            </a:r>
            <a:endParaRPr lang="fr-FR" sz="1100" b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9571299" y="2574694"/>
            <a:ext cx="232174" cy="245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7709" tIns="37709" rIns="0" bIns="37709" rtlCol="0">
            <a:spAutoFit/>
          </a:bodyPr>
          <a:lstStyle/>
          <a:p>
            <a:r>
              <a:rPr lang="fr-FR" sz="1100" b="1" dirty="0" smtClean="0"/>
              <a:t>18</a:t>
            </a:r>
            <a:endParaRPr lang="fr-FR" sz="1100" b="1" dirty="0"/>
          </a:p>
        </p:txBody>
      </p:sp>
      <p:sp>
        <p:nvSpPr>
          <p:cNvPr id="36" name="ZoneTexte 35"/>
          <p:cNvSpPr txBox="1"/>
          <p:nvPr/>
        </p:nvSpPr>
        <p:spPr>
          <a:xfrm>
            <a:off x="9581415" y="3084966"/>
            <a:ext cx="232174" cy="245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7709" tIns="37709" rIns="0" bIns="37709" rtlCol="0">
            <a:spAutoFit/>
          </a:bodyPr>
          <a:lstStyle/>
          <a:p>
            <a:r>
              <a:rPr lang="fr-FR" sz="1100" b="1" dirty="0" smtClean="0"/>
              <a:t>19</a:t>
            </a:r>
            <a:endParaRPr lang="fr-FR" sz="11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962942" y="112236"/>
            <a:ext cx="3924838" cy="619938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pPr algn="ctr"/>
            <a:r>
              <a:rPr lang="fr-FR" b="1" dirty="0" smtClean="0"/>
              <a:t>Autres flux logistiques</a:t>
            </a:r>
          </a:p>
          <a:p>
            <a:pPr algn="ctr"/>
            <a:r>
              <a:rPr lang="fr-FR" sz="1500" b="1" dirty="0" smtClean="0"/>
              <a:t>(à traiter indépendamment des autres flux)</a:t>
            </a:r>
            <a:endParaRPr lang="fr-FR" sz="15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641206" y="775589"/>
            <a:ext cx="8126073" cy="1497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300" dirty="0">
                <a:cs typeface="Times New Roman" pitchFamily="18" charset="0"/>
              </a:rPr>
              <a:t>Repérages « </a:t>
            </a:r>
            <a:r>
              <a:rPr lang="fr-FR" sz="1300" dirty="0" smtClean="0">
                <a:cs typeface="Times New Roman" pitchFamily="18" charset="0"/>
              </a:rPr>
              <a:t>Etudes &amp; ouverture de zone» : Nous souhaitons pouvoir exploiter en central le positionnement  dans les tournées de futurs clients (réels ou potentiels).</a:t>
            </a:r>
          </a:p>
          <a:p>
            <a:pPr>
              <a:buFontTx/>
              <a:buChar char="-"/>
            </a:pPr>
            <a:r>
              <a:rPr lang="fr-FR" sz="1300" dirty="0" smtClean="0">
                <a:cs typeface="Times New Roman" pitchFamily="18" charset="0"/>
              </a:rPr>
              <a:t>Dans le cas de clients futurs réels (ouverture de zone), le CD organisera ses repérages en fonction du rétro-planning établi (ex : Nouvel </a:t>
            </a:r>
            <a:r>
              <a:rPr lang="fr-FR" sz="1300" dirty="0" err="1" smtClean="0">
                <a:cs typeface="Times New Roman" pitchFamily="18" charset="0"/>
              </a:rPr>
              <a:t>obs</a:t>
            </a:r>
            <a:r>
              <a:rPr lang="fr-FR" sz="1300" dirty="0" smtClean="0">
                <a:cs typeface="Times New Roman" pitchFamily="18" charset="0"/>
              </a:rPr>
              <a:t> en 2012). L’objectif est de différencier une vague de repérages liée à une ouverture de zone et les repérages dits « standards » (qui sont à réaliser 1 ou plusieurs fois par semaine).</a:t>
            </a:r>
          </a:p>
          <a:p>
            <a:pPr>
              <a:buFontTx/>
              <a:buChar char="-"/>
            </a:pPr>
            <a:r>
              <a:rPr lang="fr-FR" sz="1300" dirty="0" smtClean="0">
                <a:cs typeface="Times New Roman" pitchFamily="18" charset="0"/>
              </a:rPr>
              <a:t> Dans le cas de clients potentiels (études), on souhaite pouvoir analyser l’impact sur les tournées existantes -&gt; l’outil de simulation de tournée peut servir à répondre entièrement à cette problématique.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41206" y="2394603"/>
            <a:ext cx="8126073" cy="696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300" dirty="0" smtClean="0">
                <a:cs typeface="Times New Roman" pitchFamily="18" charset="0"/>
              </a:rPr>
              <a:t>Rejets : en théorie, le nombre de rejets devrait être très faible comparativement à la situation actuelle, grâce à la normalisation RNVP et à l’actualisation des cartes utilisées. </a:t>
            </a:r>
          </a:p>
          <a:p>
            <a:r>
              <a:rPr lang="fr-FR" sz="1300" dirty="0" smtClean="0">
                <a:cs typeface="Times New Roman" pitchFamily="18" charset="0"/>
              </a:rPr>
              <a:t>Les cas résiduels de rejet de géocodage seront traités en central.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41206" y="3220498"/>
            <a:ext cx="8126073" cy="296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300" dirty="0" smtClean="0">
                <a:cs typeface="Times New Roman" pitchFamily="18" charset="0"/>
              </a:rPr>
              <a:t>Il faudra prendre en compte l’ensemble des flux liés au PCO (atelier spécifique PCO prévu à partir de Janvier 2013).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30648" y="3571876"/>
            <a:ext cx="8734146" cy="561527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1600" dirty="0" smtClean="0"/>
              <a:t> Pour l’outil d’arbitrage et le compte rendu de distribution, voir les cahiers des charges rédigés spécifiquement.</a:t>
            </a:r>
            <a:endParaRPr lang="fr-FR" sz="1600" dirty="0"/>
          </a:p>
        </p:txBody>
      </p:sp>
      <p:sp>
        <p:nvSpPr>
          <p:cNvPr id="9" name="ZoneTexte 8"/>
          <p:cNvSpPr txBox="1"/>
          <p:nvPr/>
        </p:nvSpPr>
        <p:spPr>
          <a:xfrm>
            <a:off x="585927" y="4214818"/>
            <a:ext cx="8126073" cy="2497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5782" tIns="47891" rIns="95782" bIns="47891" rtlCol="0">
            <a:spAutoFit/>
          </a:bodyPr>
          <a:lstStyle/>
          <a:p>
            <a:r>
              <a:rPr lang="fr-FR" sz="1300" dirty="0" smtClean="0">
                <a:cs typeface="Times New Roman" pitchFamily="18" charset="0"/>
              </a:rPr>
              <a:t>Pour chaque flux , un indicateur permettra de suivre l’avancement  des tâches pour  :</a:t>
            </a:r>
          </a:p>
          <a:p>
            <a:pPr>
              <a:buFontTx/>
              <a:buChar char="-"/>
            </a:pPr>
            <a:r>
              <a:rPr lang="fr-FR" sz="1300" dirty="0" smtClean="0">
                <a:cs typeface="Times New Roman" pitchFamily="18" charset="0"/>
              </a:rPr>
              <a:t>Avoir une vision d’ensemble sur chaque CD, et une vision globale de tous les CD à un instant t ;</a:t>
            </a:r>
          </a:p>
          <a:p>
            <a:pPr>
              <a:buFontTx/>
              <a:buChar char="-"/>
            </a:pPr>
            <a:r>
              <a:rPr lang="fr-FR" sz="1300" dirty="0" smtClean="0">
                <a:cs typeface="Times New Roman" pitchFamily="18" charset="0"/>
              </a:rPr>
              <a:t> Pour éviter d’effectuer des tâches 2 fois ;</a:t>
            </a:r>
          </a:p>
          <a:p>
            <a:pPr>
              <a:buFontTx/>
              <a:buChar char="-"/>
            </a:pPr>
            <a:r>
              <a:rPr lang="fr-FR" sz="1300" dirty="0" smtClean="0">
                <a:cs typeface="Times New Roman" pitchFamily="18" charset="0"/>
              </a:rPr>
              <a:t> Pour éviter d’oublier certaines tâches</a:t>
            </a:r>
            <a:r>
              <a:rPr lang="fr-FR" sz="1300" dirty="0" smtClean="0">
                <a:cs typeface="Times New Roman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fr-FR" sz="1300" dirty="0" smtClean="0">
                <a:cs typeface="Times New Roman" pitchFamily="18" charset="0"/>
              </a:rPr>
              <a:t> </a:t>
            </a:r>
            <a:r>
              <a:rPr lang="fr-FR" sz="1300" dirty="0" smtClean="0">
                <a:cs typeface="Times New Roman" pitchFamily="18" charset="0"/>
              </a:rPr>
              <a:t>Pour rendre obligatoire l’exécution d’une tâche (Tâche subordonnée à une autre. Ex : Imposer consultation du calendrier avant d’effectuer la préparation du </a:t>
            </a:r>
            <a:r>
              <a:rPr lang="fr-FR" sz="1300" dirty="0" err="1" smtClean="0">
                <a:cs typeface="Times New Roman" pitchFamily="18" charset="0"/>
              </a:rPr>
              <a:t>dispatch</a:t>
            </a:r>
            <a:r>
              <a:rPr lang="fr-FR" sz="1300" dirty="0" smtClean="0">
                <a:cs typeface="Times New Roman" pitchFamily="18" charset="0"/>
              </a:rPr>
              <a:t> / Flux  3 et 4)</a:t>
            </a:r>
            <a:endParaRPr lang="fr-FR" sz="1300" dirty="0" smtClean="0">
              <a:cs typeface="Times New Roman" pitchFamily="18" charset="0"/>
            </a:endParaRPr>
          </a:p>
          <a:p>
            <a:r>
              <a:rPr lang="fr-FR" sz="1300" dirty="0" smtClean="0">
                <a:cs typeface="Times New Roman" pitchFamily="18" charset="0"/>
              </a:rPr>
              <a:t>            </a:t>
            </a:r>
          </a:p>
          <a:p>
            <a:r>
              <a:rPr lang="fr-FR" sz="1300" dirty="0" smtClean="0">
                <a:cs typeface="Times New Roman" pitchFamily="18" charset="0"/>
              </a:rPr>
              <a:t>        A faire</a:t>
            </a:r>
          </a:p>
          <a:p>
            <a:endParaRPr lang="fr-FR" sz="1300" dirty="0" smtClean="0">
              <a:cs typeface="Times New Roman" pitchFamily="18" charset="0"/>
            </a:endParaRPr>
          </a:p>
          <a:p>
            <a:r>
              <a:rPr lang="fr-FR" sz="1300" dirty="0" smtClean="0">
                <a:cs typeface="Times New Roman" pitchFamily="18" charset="0"/>
              </a:rPr>
              <a:t>        En cours</a:t>
            </a:r>
          </a:p>
          <a:p>
            <a:endParaRPr lang="fr-FR" sz="1300" dirty="0" smtClean="0">
              <a:cs typeface="Times New Roman" pitchFamily="18" charset="0"/>
            </a:endParaRPr>
          </a:p>
          <a:p>
            <a:r>
              <a:rPr lang="fr-FR" sz="1300" dirty="0" smtClean="0">
                <a:cs typeface="Times New Roman" pitchFamily="18" charset="0"/>
              </a:rPr>
              <a:t>        Terminé</a:t>
            </a:r>
          </a:p>
        </p:txBody>
      </p:sp>
      <p:sp>
        <p:nvSpPr>
          <p:cNvPr id="10" name="Ellipse 9"/>
          <p:cNvSpPr/>
          <p:nvPr/>
        </p:nvSpPr>
        <p:spPr>
          <a:xfrm>
            <a:off x="696486" y="5646401"/>
            <a:ext cx="221118" cy="2041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696486" y="6049618"/>
            <a:ext cx="221118" cy="20410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696725" y="6439601"/>
            <a:ext cx="221118" cy="2041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907663" y="112236"/>
            <a:ext cx="4754029" cy="389105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fr-FR" b="1" dirty="0" smtClean="0"/>
              <a:t>Description fonctionnelle des flux en détail</a:t>
            </a:r>
            <a:endParaRPr lang="fr-FR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751765" y="826616"/>
            <a:ext cx="8789425" cy="2408186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r>
              <a:rPr lang="fr-FR" dirty="0" smtClean="0"/>
              <a:t>1 – Ouverture du CD</a:t>
            </a:r>
          </a:p>
          <a:p>
            <a:endParaRPr lang="fr-FR" dirty="0" smtClean="0"/>
          </a:p>
          <a:p>
            <a:pPr algn="just"/>
            <a:r>
              <a:rPr lang="fr-FR" u="sng" dirty="0" smtClean="0"/>
              <a:t>Objectif</a:t>
            </a:r>
            <a:r>
              <a:rPr lang="fr-FR" dirty="0" smtClean="0"/>
              <a:t> : cette opération réalisée par le CD doit permettre au PCO (ou à toute autre personne) de connaître les coordonnées NOM + N° téléphone de la personne ayant réalisé l’ouverture du CD.</a:t>
            </a:r>
          </a:p>
          <a:p>
            <a:pPr algn="just"/>
            <a:endParaRPr lang="fr-FR" dirty="0" smtClean="0"/>
          </a:p>
          <a:p>
            <a:pPr algn="just"/>
            <a:r>
              <a:rPr lang="fr-FR" u="sng" dirty="0" smtClean="0"/>
              <a:t>Traitement du flux</a:t>
            </a:r>
            <a:r>
              <a:rPr lang="fr-FR" dirty="0" smtClean="0"/>
              <a:t> : la personne qui a ouvert le CD saisit son nom et son n° de téléphone. Le système enregistre et affiche l’heure de saisie.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751765" y="3818055"/>
            <a:ext cx="8789425" cy="1823411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r>
              <a:rPr lang="fr-FR" dirty="0" smtClean="0"/>
              <a:t>2 – Messagerie Outlook</a:t>
            </a:r>
          </a:p>
          <a:p>
            <a:endParaRPr lang="fr-FR" dirty="0" smtClean="0"/>
          </a:p>
          <a:p>
            <a:pPr algn="just"/>
            <a:r>
              <a:rPr lang="fr-FR" u="sng" dirty="0" smtClean="0"/>
              <a:t>Objectif</a:t>
            </a:r>
            <a:r>
              <a:rPr lang="fr-FR" dirty="0" smtClean="0"/>
              <a:t> : le CD doit être informé des éventuels évènements prioritaires (exemples : mouvement de grève, non parution d’un titre, etc.)</a:t>
            </a:r>
          </a:p>
          <a:p>
            <a:pPr algn="just"/>
            <a:endParaRPr lang="fr-FR" dirty="0" smtClean="0"/>
          </a:p>
          <a:p>
            <a:pPr algn="just"/>
            <a:r>
              <a:rPr lang="fr-FR" u="sng" dirty="0" smtClean="0"/>
              <a:t>Traitement du flux</a:t>
            </a:r>
            <a:r>
              <a:rPr lang="fr-FR" dirty="0" smtClean="0"/>
              <a:t> : le CD ouvre sa boîte mail (MS Outlook / Outlook Web </a:t>
            </a:r>
            <a:r>
              <a:rPr lang="fr-FR" dirty="0" err="1" smtClean="0"/>
              <a:t>App</a:t>
            </a:r>
            <a:r>
              <a:rPr lang="fr-FR" dirty="0" smtClean="0"/>
              <a:t>)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907663" y="112236"/>
            <a:ext cx="4754029" cy="389105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fr-FR" b="1" dirty="0" smtClean="0"/>
              <a:t>Description fonctionnelle des flux en détail</a:t>
            </a:r>
            <a:endParaRPr lang="fr-FR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751765" y="826616"/>
            <a:ext cx="8789425" cy="2700574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r>
              <a:rPr lang="fr-FR" dirty="0" smtClean="0"/>
              <a:t>3 – Calendrier Opérations spéciales</a:t>
            </a:r>
          </a:p>
          <a:p>
            <a:endParaRPr lang="fr-FR" dirty="0" smtClean="0"/>
          </a:p>
          <a:p>
            <a:pPr algn="just"/>
            <a:r>
              <a:rPr lang="fr-FR" u="sng" dirty="0" smtClean="0"/>
              <a:t>Objectif</a:t>
            </a:r>
            <a:r>
              <a:rPr lang="fr-FR" dirty="0" smtClean="0"/>
              <a:t> : Connaître les opérations spéciales pour chaque daté (produits spéciaux, </a:t>
            </a:r>
            <a:r>
              <a:rPr lang="fr-FR" dirty="0" err="1" smtClean="0"/>
              <a:t>flyers</a:t>
            </a:r>
            <a:r>
              <a:rPr lang="fr-FR" dirty="0" smtClean="0"/>
              <a:t>…)</a:t>
            </a:r>
          </a:p>
          <a:p>
            <a:pPr algn="just"/>
            <a:endParaRPr lang="fr-FR" dirty="0" smtClean="0"/>
          </a:p>
          <a:p>
            <a:pPr algn="just"/>
            <a:r>
              <a:rPr lang="fr-FR" u="sng" dirty="0" smtClean="0"/>
              <a:t>Traitement du flux</a:t>
            </a:r>
            <a:r>
              <a:rPr lang="fr-FR" dirty="0" smtClean="0"/>
              <a:t> : le service Diversification renseigne le calendrier des opérations spéciales en amont.</a:t>
            </a:r>
          </a:p>
          <a:p>
            <a:pPr algn="just"/>
            <a:r>
              <a:rPr lang="fr-FR" dirty="0" smtClean="0"/>
              <a:t>Le CD consulte le calendrier et peut connaître le détail des opérations en cliquant sur un daté : libellé, conditionnement, poids, consignes particulières de distribution, etc.)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907663" y="112236"/>
            <a:ext cx="4754029" cy="389105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fr-FR" b="1" dirty="0" smtClean="0"/>
              <a:t>Description fonctionnelle des flux en détail</a:t>
            </a:r>
            <a:endParaRPr lang="fr-FR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751765" y="571480"/>
            <a:ext cx="8789425" cy="2115798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r>
              <a:rPr lang="fr-FR" dirty="0" smtClean="0"/>
              <a:t>4 – Préparation du </a:t>
            </a:r>
            <a:r>
              <a:rPr lang="fr-FR" dirty="0" err="1" smtClean="0"/>
              <a:t>dispatch</a:t>
            </a:r>
            <a:endParaRPr lang="fr-FR" dirty="0" smtClean="0"/>
          </a:p>
          <a:p>
            <a:endParaRPr lang="fr-FR" dirty="0" smtClean="0"/>
          </a:p>
          <a:p>
            <a:pPr algn="just"/>
            <a:r>
              <a:rPr lang="fr-FR" u="sng" dirty="0" smtClean="0"/>
              <a:t>Objectif</a:t>
            </a:r>
            <a:r>
              <a:rPr lang="fr-FR" dirty="0" smtClean="0"/>
              <a:t> : Préparer les quantités nécessaires pour chaque produit et par tournée.</a:t>
            </a:r>
          </a:p>
          <a:p>
            <a:pPr algn="just"/>
            <a:r>
              <a:rPr lang="fr-FR" dirty="0" smtClean="0"/>
              <a:t>Connaître par tournée le nombre de paquets standards nécessaires et la quantité d’appoints.</a:t>
            </a:r>
          </a:p>
          <a:p>
            <a:pPr algn="just"/>
            <a:endParaRPr lang="fr-FR" dirty="0" smtClean="0"/>
          </a:p>
          <a:p>
            <a:pPr algn="just"/>
            <a:r>
              <a:rPr lang="fr-FR" u="sng" dirty="0" smtClean="0"/>
              <a:t>Traitement du flux</a:t>
            </a:r>
            <a:r>
              <a:rPr lang="fr-FR" dirty="0" smtClean="0"/>
              <a:t> : Opérationnellement, 1 dispatcheur prend en charge 16 tournées.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7237" y="2561539"/>
            <a:ext cx="6898437" cy="4082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oneTexte 4"/>
          <p:cNvSpPr txBox="1"/>
          <p:nvPr/>
        </p:nvSpPr>
        <p:spPr>
          <a:xfrm>
            <a:off x="198971" y="3468833"/>
            <a:ext cx="2598132" cy="1531023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r>
              <a:rPr lang="fr-FR" dirty="0" smtClean="0"/>
              <a:t>Ci-contre l’écran actuel.</a:t>
            </a:r>
          </a:p>
          <a:p>
            <a:endParaRPr lang="fr-FR" dirty="0" smtClean="0"/>
          </a:p>
          <a:p>
            <a:r>
              <a:rPr lang="fr-FR" dirty="0" smtClean="0"/>
              <a:t>Besoin d’avoir le détail paquets </a:t>
            </a:r>
            <a:r>
              <a:rPr lang="fr-FR" dirty="0" err="1" smtClean="0"/>
              <a:t>stds</a:t>
            </a:r>
            <a:r>
              <a:rPr lang="fr-FR" dirty="0" smtClean="0"/>
              <a:t> / appoint (ex : FIG tournée H06)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907663" y="112236"/>
            <a:ext cx="4754029" cy="389105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fr-FR" b="1" dirty="0" smtClean="0"/>
              <a:t>Description fonctionnelle des flux en détail</a:t>
            </a:r>
            <a:endParaRPr lang="fr-FR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751765" y="826616"/>
            <a:ext cx="8789425" cy="1823411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r>
              <a:rPr lang="fr-FR" dirty="0" smtClean="0"/>
              <a:t>5 – Préparation coiffes VAC et points de vente spécifiques</a:t>
            </a:r>
          </a:p>
          <a:p>
            <a:endParaRPr lang="fr-FR" dirty="0" smtClean="0"/>
          </a:p>
          <a:p>
            <a:pPr algn="just"/>
            <a:r>
              <a:rPr lang="fr-FR" u="sng" dirty="0" smtClean="0"/>
              <a:t>Objectif</a:t>
            </a:r>
            <a:r>
              <a:rPr lang="fr-FR" dirty="0" smtClean="0"/>
              <a:t> : Imprimer l’ensemble des coiffes pour la vente à la criée et les points de vente </a:t>
            </a:r>
            <a:r>
              <a:rPr lang="fr-FR" dirty="0" smtClean="0"/>
              <a:t>spécifiques.</a:t>
            </a:r>
            <a:endParaRPr lang="fr-FR" dirty="0" smtClean="0"/>
          </a:p>
          <a:p>
            <a:pPr algn="just"/>
            <a:endParaRPr lang="fr-FR" dirty="0" smtClean="0"/>
          </a:p>
          <a:p>
            <a:pPr algn="just"/>
            <a:r>
              <a:rPr lang="fr-FR" u="sng" dirty="0" smtClean="0"/>
              <a:t>Traitement du flux</a:t>
            </a:r>
            <a:r>
              <a:rPr lang="fr-FR" dirty="0" smtClean="0"/>
              <a:t> : le CD imprime les coiffes.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51765" y="3245060"/>
            <a:ext cx="8789425" cy="1823411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r>
              <a:rPr lang="fr-FR" dirty="0" smtClean="0"/>
              <a:t>6 – Préparation listings de distribution</a:t>
            </a:r>
          </a:p>
          <a:p>
            <a:endParaRPr lang="fr-FR" dirty="0" smtClean="0"/>
          </a:p>
          <a:p>
            <a:pPr algn="just"/>
            <a:r>
              <a:rPr lang="fr-FR" u="sng" dirty="0" smtClean="0"/>
              <a:t>Objectif</a:t>
            </a:r>
            <a:r>
              <a:rPr lang="fr-FR" dirty="0" smtClean="0"/>
              <a:t> : Imprimer l’ensemble des listings de distribution ou charger les tablettes des tournées concernées.</a:t>
            </a:r>
          </a:p>
          <a:p>
            <a:pPr algn="just"/>
            <a:endParaRPr lang="fr-FR" dirty="0" smtClean="0"/>
          </a:p>
          <a:p>
            <a:pPr algn="just"/>
            <a:r>
              <a:rPr lang="fr-FR" u="sng" dirty="0" smtClean="0"/>
              <a:t>Traitement du flux</a:t>
            </a:r>
            <a:r>
              <a:rPr lang="fr-FR" dirty="0" smtClean="0"/>
              <a:t> : le CD imprime les listings ou charge les tablettes. PDF en secours.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907663" y="112236"/>
            <a:ext cx="4754029" cy="389105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fr-FR" b="1" dirty="0" smtClean="0"/>
              <a:t>Description fonctionnelle des flux en détail</a:t>
            </a:r>
            <a:endParaRPr lang="fr-FR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751765" y="826616"/>
            <a:ext cx="8789425" cy="2115798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r>
              <a:rPr lang="fr-FR" dirty="0" smtClean="0"/>
              <a:t>7 – Gestion des réclamations</a:t>
            </a:r>
          </a:p>
          <a:p>
            <a:endParaRPr lang="fr-FR" dirty="0" smtClean="0"/>
          </a:p>
          <a:p>
            <a:pPr algn="just"/>
            <a:r>
              <a:rPr lang="fr-FR" u="sng" dirty="0" smtClean="0"/>
              <a:t>Objectif</a:t>
            </a:r>
            <a:r>
              <a:rPr lang="fr-FR" dirty="0" smtClean="0"/>
              <a:t> : Informer les porteurs de toutes les réclamations reçues.</a:t>
            </a:r>
          </a:p>
          <a:p>
            <a:pPr algn="just"/>
            <a:endParaRPr lang="fr-FR" dirty="0" smtClean="0"/>
          </a:p>
          <a:p>
            <a:pPr algn="just"/>
            <a:r>
              <a:rPr lang="fr-FR" u="sng" dirty="0" smtClean="0"/>
              <a:t>Traitement du flux</a:t>
            </a:r>
            <a:r>
              <a:rPr lang="fr-FR" dirty="0" smtClean="0"/>
              <a:t> : le CD imprime les réclamations tous produits confondus (abonnés + diffuseurs).</a:t>
            </a:r>
          </a:p>
          <a:p>
            <a:pPr algn="just"/>
            <a:r>
              <a:rPr lang="fr-FR" dirty="0" smtClean="0"/>
              <a:t>Possibilité de sortir les RC par tournée.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51765" y="3245059"/>
            <a:ext cx="8789425" cy="1823411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r>
              <a:rPr lang="fr-FR" dirty="0" smtClean="0"/>
              <a:t>8 – Gestion des remontées d’information</a:t>
            </a:r>
          </a:p>
          <a:p>
            <a:endParaRPr lang="fr-FR" dirty="0" smtClean="0"/>
          </a:p>
          <a:p>
            <a:pPr algn="just"/>
            <a:r>
              <a:rPr lang="fr-FR" u="sng" dirty="0" smtClean="0"/>
              <a:t>Objectif</a:t>
            </a:r>
            <a:r>
              <a:rPr lang="fr-FR" dirty="0" smtClean="0"/>
              <a:t> : Imprimer l’ensemble des remontées d’information</a:t>
            </a:r>
          </a:p>
          <a:p>
            <a:pPr algn="just"/>
            <a:endParaRPr lang="fr-FR" dirty="0" smtClean="0"/>
          </a:p>
          <a:p>
            <a:pPr algn="just"/>
            <a:r>
              <a:rPr lang="fr-FR" u="sng" dirty="0" smtClean="0"/>
              <a:t>Traitement du flux</a:t>
            </a:r>
            <a:r>
              <a:rPr lang="fr-FR" dirty="0" smtClean="0"/>
              <a:t> : le CD imprime les RI tous produits confondus (abonnés + diffuseurs).</a:t>
            </a:r>
          </a:p>
          <a:p>
            <a:pPr algn="just"/>
            <a:r>
              <a:rPr lang="fr-FR" dirty="0" smtClean="0"/>
              <a:t>Possibilité de sortir les RI par tournée.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907663" y="112236"/>
            <a:ext cx="4754029" cy="389105"/>
          </a:xfrm>
          <a:prstGeom prst="rect">
            <a:avLst/>
          </a:prstGeom>
          <a:noFill/>
        </p:spPr>
        <p:txBody>
          <a:bodyPr wrap="square" lIns="95782" tIns="47891" rIns="95782" bIns="47891" rtlCol="0">
            <a:spAutoFit/>
          </a:bodyPr>
          <a:lstStyle/>
          <a:p>
            <a:r>
              <a:rPr lang="fr-FR" b="1" dirty="0" smtClean="0"/>
              <a:t>Description fonctionnelle des flux en détail</a:t>
            </a:r>
            <a:endParaRPr lang="fr-FR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751765" y="826616"/>
            <a:ext cx="8789425" cy="2115798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r>
              <a:rPr lang="fr-FR" dirty="0" smtClean="0"/>
              <a:t>9 – Feuille d’émargement</a:t>
            </a:r>
          </a:p>
          <a:p>
            <a:endParaRPr lang="fr-FR" dirty="0" smtClean="0"/>
          </a:p>
          <a:p>
            <a:pPr algn="just"/>
            <a:r>
              <a:rPr lang="fr-FR" u="sng" dirty="0" smtClean="0"/>
              <a:t>Objectif</a:t>
            </a:r>
            <a:r>
              <a:rPr lang="fr-FR" dirty="0" smtClean="0"/>
              <a:t> : Gérer les infos liées à la feuille d’émargement.</a:t>
            </a:r>
          </a:p>
          <a:p>
            <a:pPr algn="just"/>
            <a:endParaRPr lang="fr-FR" dirty="0" smtClean="0"/>
          </a:p>
          <a:p>
            <a:pPr algn="just"/>
            <a:r>
              <a:rPr lang="fr-FR" u="sng" dirty="0" smtClean="0"/>
              <a:t>Traitement du flux</a:t>
            </a:r>
            <a:r>
              <a:rPr lang="fr-FR" dirty="0" smtClean="0"/>
              <a:t> : l’ensemble des renseignements nécessaires est automatiquement intégré à la feuille d’émargement (</a:t>
            </a:r>
            <a:r>
              <a:rPr lang="fr-FR" dirty="0" err="1" smtClean="0"/>
              <a:t>Nbre</a:t>
            </a:r>
            <a:r>
              <a:rPr lang="fr-FR" dirty="0" smtClean="0"/>
              <a:t> RC, rejets, repérages à effectuer, suppléments).</a:t>
            </a:r>
          </a:p>
          <a:p>
            <a:pPr algn="just"/>
            <a:r>
              <a:rPr lang="fr-FR" dirty="0" smtClean="0"/>
              <a:t>Le CD effectue des modifications manuellement si nécessaire.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51765" y="3806358"/>
            <a:ext cx="8789425" cy="1823411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r>
              <a:rPr lang="fr-FR" dirty="0" smtClean="0"/>
              <a:t>10 – Repérages « standards »</a:t>
            </a:r>
          </a:p>
          <a:p>
            <a:endParaRPr lang="fr-FR" dirty="0" smtClean="0"/>
          </a:p>
          <a:p>
            <a:pPr algn="just"/>
            <a:r>
              <a:rPr lang="fr-FR" u="sng" dirty="0" smtClean="0"/>
              <a:t>Objectif</a:t>
            </a:r>
            <a:r>
              <a:rPr lang="fr-FR" dirty="0" smtClean="0"/>
              <a:t> : Réaliser les repérages nécessaires pour les nouveaux abonnés.</a:t>
            </a:r>
          </a:p>
          <a:p>
            <a:pPr algn="just"/>
            <a:endParaRPr lang="fr-FR" dirty="0" smtClean="0"/>
          </a:p>
          <a:p>
            <a:pPr algn="just"/>
            <a:r>
              <a:rPr lang="fr-FR" u="sng" dirty="0" smtClean="0"/>
              <a:t>Traitement du flux</a:t>
            </a:r>
            <a:r>
              <a:rPr lang="fr-FR" dirty="0" smtClean="0"/>
              <a:t> : le CD imprime l’ensemble des repérages « standards », tous produits confondus.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1523</Words>
  <Application>Microsoft Office PowerPoint</Application>
  <PresentationFormat>Format A4 (210 x 297 mm)</PresentationFormat>
  <Paragraphs>235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</vt:vector>
  </TitlesOfParts>
  <Company>sdvp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aartonne</dc:creator>
  <cp:lastModifiedBy>aartonne</cp:lastModifiedBy>
  <cp:revision>92</cp:revision>
  <dcterms:created xsi:type="dcterms:W3CDTF">2012-11-14T07:49:38Z</dcterms:created>
  <dcterms:modified xsi:type="dcterms:W3CDTF">2012-11-20T09:38:19Z</dcterms:modified>
</cp:coreProperties>
</file>