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8" r:id="rId4"/>
    <p:sldId id="272" r:id="rId5"/>
    <p:sldId id="270" r:id="rId6"/>
    <p:sldId id="284" r:id="rId7"/>
    <p:sldId id="280" r:id="rId8"/>
    <p:sldId id="282" r:id="rId9"/>
    <p:sldId id="281" r:id="rId10"/>
    <p:sldId id="267" r:id="rId11"/>
    <p:sldId id="269" r:id="rId12"/>
    <p:sldId id="279" r:id="rId13"/>
    <p:sldId id="28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034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71" autoAdjust="0"/>
  </p:normalViewPr>
  <p:slideViewPr>
    <p:cSldViewPr>
      <p:cViewPr>
        <p:scale>
          <a:sx n="80" d="100"/>
          <a:sy n="80" d="100"/>
        </p:scale>
        <p:origin x="-1680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7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DC558-975E-4810-8CFE-15872962ADDB}" type="datetimeFigureOut">
              <a:rPr lang="fr-FR" smtClean="0"/>
              <a:pPr/>
              <a:t>06/02/2014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2877-A3FA-4E15-9B7D-9A5699CDBD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7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36625"/>
            <a:fld id="{24CD1AA9-4079-48AA-8C68-CCA59C6ECBA8}" type="slidenum">
              <a:rPr lang="en-GB" altLang="fr-FR" smtClean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pPr defTabSz="936625"/>
              <a:t>4</a:t>
            </a:fld>
            <a:endParaRPr lang="en-GB" altLang="fr-FR" smtClean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solidFill>
            <a:srgbClr val="760000"/>
          </a:solidFill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760000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699664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Image 13" descr="Am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44208" y="188640"/>
            <a:ext cx="2439817" cy="7687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60000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48072" cy="365760"/>
          </a:xfrm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59" y="6309320"/>
            <a:ext cx="876897" cy="45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solidFill>
            <a:schemeClr val="tx1"/>
          </a:solidFill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1699592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3608" y="6355080"/>
            <a:ext cx="1872208" cy="36576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m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4288" y="188640"/>
            <a:ext cx="1719737" cy="54189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811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09/07/2013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dirty="0" smtClean="0"/>
              <a:t>Cliquez sur l'icône pour ajouter une </a:t>
            </a:r>
            <a:r>
              <a:rPr kumimoji="0" lang="fr-FR" dirty="0" err="1" smtClean="0"/>
              <a:t>imag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46856" y="224408"/>
            <a:ext cx="7293496" cy="612304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fr-FR" smtClean="0"/>
              <a:t>09/07/2013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45560" cy="365760"/>
          </a:xfrm>
          <a:prstGeom prst="rect">
            <a:avLst/>
          </a:prstGeom>
          <a:noFill/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2375176" cy="36576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ED3799B-8549-4087-995E-B310634E77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6" name="Image 15" descr="Am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24328" y="332656"/>
            <a:ext cx="1463890" cy="461278"/>
          </a:xfrm>
          <a:prstGeom prst="rect">
            <a:avLst/>
          </a:prstGeom>
        </p:spPr>
      </p:pic>
      <p:pic>
        <p:nvPicPr>
          <p:cNvPr id="17" name="Image 16" descr="Am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87824" y="6401018"/>
            <a:ext cx="936104" cy="2949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800" b="1" i="1" kern="1200">
          <a:solidFill>
            <a:srgbClr val="76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Comité de pilotage N°1</a:t>
            </a:r>
            <a:br>
              <a:rPr lang="fr-FR" dirty="0" smtClean="0"/>
            </a:br>
            <a:r>
              <a:rPr lang="fr-FR" dirty="0" smtClean="0"/>
              <a:t>M-ROAD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du 05 février 2014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576" y="602128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Rédigé par :  A. ARTONNE, C. BURNACCI</a:t>
            </a:r>
          </a:p>
          <a:p>
            <a:r>
              <a:rPr lang="fr-FR" sz="1200" dirty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Destinataires : </a:t>
            </a:r>
            <a:r>
              <a:rPr lang="fr-FR" sz="1200" dirty="0" smtClean="0">
                <a:solidFill>
                  <a:srgbClr val="03419B"/>
                </a:solidFill>
                <a:latin typeface="+mj-lt"/>
                <a:ea typeface="+mj-ea"/>
                <a:cs typeface="+mj-cs"/>
              </a:rPr>
              <a:t>E. TSCHANNEN, M. TOINEL, K. MELINA, C.RHAULT, A. GRANET, C. DUPRAT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Gestion </a:t>
            </a:r>
            <a:r>
              <a:rPr lang="fr-FR" smtClean="0"/>
              <a:t>des Dépôts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91204"/>
            <a:ext cx="9036496" cy="445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1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Prochaines étapes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Sur la Partie adresse </a:t>
            </a:r>
            <a:r>
              <a:rPr lang="fr-FR" sz="1800" dirty="0" smtClean="0"/>
              <a:t>(horizon </a:t>
            </a:r>
            <a:r>
              <a:rPr lang="fr-FR" sz="1800" dirty="0"/>
              <a:t>fin </a:t>
            </a:r>
            <a:r>
              <a:rPr lang="fr-FR" sz="1800" dirty="0" smtClean="0"/>
              <a:t>mars)</a:t>
            </a:r>
            <a:endParaRPr lang="fr-FR" sz="1800" dirty="0"/>
          </a:p>
          <a:p>
            <a:endParaRPr lang="fr-FR" sz="1800" dirty="0" smtClean="0"/>
          </a:p>
          <a:p>
            <a:pPr lvl="1"/>
            <a:r>
              <a:rPr lang="fr-FR" sz="1800" dirty="0" smtClean="0"/>
              <a:t>Finalisation </a:t>
            </a:r>
            <a:r>
              <a:rPr lang="fr-FR" sz="1800" dirty="0"/>
              <a:t>de l’intégration des </a:t>
            </a:r>
            <a:r>
              <a:rPr lang="fr-FR" sz="1800" dirty="0" smtClean="0"/>
              <a:t>fichiers des clients Abonnés </a:t>
            </a:r>
            <a:r>
              <a:rPr lang="fr-FR" sz="1800" b="1" dirty="0" smtClean="0"/>
              <a:t>et diffuseurs</a:t>
            </a:r>
            <a:r>
              <a:rPr lang="fr-FR" sz="1800" dirty="0" smtClean="0"/>
              <a:t> via Batch</a:t>
            </a:r>
          </a:p>
          <a:p>
            <a:pPr lvl="2"/>
            <a:r>
              <a:rPr lang="fr-FR" sz="1800" dirty="0" smtClean="0"/>
              <a:t>Géocodage (76310 à passer sur Géoconcept)</a:t>
            </a:r>
          </a:p>
          <a:p>
            <a:pPr lvl="2"/>
            <a:r>
              <a:rPr lang="fr-FR" sz="1800" dirty="0" smtClean="0"/>
              <a:t>Remplacement de fichier</a:t>
            </a:r>
          </a:p>
          <a:p>
            <a:pPr lvl="1"/>
            <a:endParaRPr lang="fr-FR" sz="2100" dirty="0"/>
          </a:p>
          <a:p>
            <a:pPr lvl="2"/>
            <a:endParaRPr lang="fr-FR" sz="1800" dirty="0"/>
          </a:p>
          <a:p>
            <a:pPr lvl="1"/>
            <a:r>
              <a:rPr lang="fr-FR" sz="1800" dirty="0" smtClean="0"/>
              <a:t>Développement des écrans adresses (IHM)</a:t>
            </a:r>
          </a:p>
          <a:p>
            <a:pPr lvl="2"/>
            <a:r>
              <a:rPr lang="fr-FR" sz="1800" dirty="0"/>
              <a:t>Regroupement (déduplication)</a:t>
            </a:r>
          </a:p>
          <a:p>
            <a:pPr lvl="2"/>
            <a:r>
              <a:rPr lang="fr-FR" sz="1800" dirty="0"/>
              <a:t>Création/ Modification du stop Livraison</a:t>
            </a:r>
          </a:p>
          <a:p>
            <a:pPr lvl="2"/>
            <a:r>
              <a:rPr lang="fr-FR" sz="1800" dirty="0"/>
              <a:t>Rejets d’adresse (RNVP)</a:t>
            </a:r>
          </a:p>
          <a:p>
            <a:pPr lvl="2"/>
            <a:r>
              <a:rPr lang="fr-FR" sz="1800" dirty="0"/>
              <a:t>Rejet de Géocodage</a:t>
            </a:r>
          </a:p>
          <a:p>
            <a:pPr lvl="1"/>
            <a:endParaRPr lang="fr-FR" sz="1800" dirty="0" smtClean="0"/>
          </a:p>
          <a:p>
            <a:pPr lvl="2"/>
            <a:endParaRPr lang="fr-FR" sz="1800" dirty="0"/>
          </a:p>
          <a:p>
            <a:pPr marL="27432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7234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</a:t>
            </a:r>
            <a:r>
              <a:rPr lang="fr-FR" dirty="0"/>
              <a:t>é</a:t>
            </a:r>
            <a:r>
              <a:rPr lang="fr-FR" dirty="0" smtClean="0"/>
              <a:t>tapes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sz="2000" dirty="0" smtClean="0"/>
          </a:p>
          <a:p>
            <a:r>
              <a:rPr lang="fr-FR" sz="2000" dirty="0" smtClean="0"/>
              <a:t>Sur la partie RH</a:t>
            </a:r>
          </a:p>
          <a:p>
            <a:pPr lvl="1"/>
            <a:r>
              <a:rPr lang="fr-FR" sz="1700" dirty="0" smtClean="0"/>
              <a:t>Lancement d’une première réunion de travail avec Jérôme Louis fixée le 12 Février. Cadrage technique uniquement, pour la création du « PEPP 2 ».</a:t>
            </a:r>
          </a:p>
          <a:p>
            <a:pPr lvl="1"/>
            <a:r>
              <a:rPr lang="fr-FR" sz="1700" dirty="0" smtClean="0"/>
              <a:t>Planification des porteurs : le cahier des charges doit être retravaillé et complété.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Sur la partie cartographie</a:t>
            </a:r>
          </a:p>
          <a:p>
            <a:pPr lvl="1"/>
            <a:r>
              <a:rPr lang="fr-FR" sz="1700" dirty="0"/>
              <a:t>f</a:t>
            </a:r>
            <a:r>
              <a:rPr lang="fr-FR" sz="1700" dirty="0" smtClean="0"/>
              <a:t>inalisation des spécificités et échanges avec Géoconcept sur les spécificités fonctionnelles le 06 Février</a:t>
            </a:r>
          </a:p>
          <a:p>
            <a:pPr lvl="1"/>
            <a:endParaRPr lang="fr-FR" sz="1700" dirty="0"/>
          </a:p>
          <a:p>
            <a:r>
              <a:rPr lang="fr-FR" sz="2000" dirty="0"/>
              <a:t>Développement des écrans </a:t>
            </a:r>
            <a:r>
              <a:rPr lang="fr-FR" sz="2000" dirty="0" smtClean="0"/>
              <a:t>cartographiques </a:t>
            </a:r>
            <a:endParaRPr lang="fr-FR" sz="2000" dirty="0"/>
          </a:p>
          <a:p>
            <a:pPr lvl="1"/>
            <a:r>
              <a:rPr lang="fr-FR" sz="1700" dirty="0"/>
              <a:t>Utilisation de la fonctionnalité de géocodage</a:t>
            </a:r>
          </a:p>
          <a:p>
            <a:pPr lvl="1"/>
            <a:r>
              <a:rPr lang="fr-FR" sz="1700" dirty="0"/>
              <a:t>Repositionnement du </a:t>
            </a:r>
            <a:r>
              <a:rPr lang="fr-FR" sz="1700" dirty="0" smtClean="0"/>
              <a:t>stop livraison via l’outil cartographie</a:t>
            </a:r>
            <a:endParaRPr lang="fr-FR" sz="17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62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2" name="Espace réservé du numéro de diapositive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D3799B-8549-4087-995E-B310634E778A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3" name="Rectangle 22"/>
          <p:cNvSpPr/>
          <p:nvPr/>
        </p:nvSpPr>
        <p:spPr bwMode="auto">
          <a:xfrm>
            <a:off x="7752063" y="1940057"/>
            <a:ext cx="1129811" cy="295741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10961" y="980728"/>
            <a:ext cx="4386462" cy="104106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latin typeface="Calibri" pitchFamily="34" charset="0"/>
              </a:rPr>
              <a:t>Objectifs à court terme </a:t>
            </a:r>
            <a:r>
              <a:rPr lang="fr-FR" sz="1050" b="1" kern="0" dirty="0" smtClean="0">
                <a:latin typeface="Calibri" pitchFamily="34" charset="0"/>
              </a:rPr>
              <a:t>: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Finalisation de la partie adresse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Lancement des développements de la partie cartographique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Cadrage de la partie </a:t>
            </a:r>
            <a:r>
              <a:rPr lang="fr-FR" sz="1050" b="1" kern="0" dirty="0" err="1" smtClean="0">
                <a:latin typeface="Calibri" pitchFamily="34" charset="0"/>
              </a:rPr>
              <a:t>pepp</a:t>
            </a:r>
            <a:r>
              <a:rPr lang="fr-FR" sz="1050" b="1" kern="0" dirty="0" smtClean="0">
                <a:latin typeface="Calibri" pitchFamily="34" charset="0"/>
              </a:rPr>
              <a:t> lot 1 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672117" y="958312"/>
            <a:ext cx="3025726" cy="1277487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rgbClr val="000000"/>
                </a:solidFill>
                <a:latin typeface="Calibri" pitchFamily="34" charset="0"/>
              </a:rPr>
              <a:t>Directions contributrices </a:t>
            </a: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5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DSI  AMS</a:t>
            </a: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900" b="1" kern="0" dirty="0" smtClean="0">
                <a:solidFill>
                  <a:srgbClr val="000000"/>
                </a:solidFill>
                <a:latin typeface="Calibri" pitchFamily="34" charset="0"/>
              </a:rPr>
              <a:t>Direction Logistique</a:t>
            </a: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9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900" b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52063" y="953902"/>
            <a:ext cx="1129811" cy="31669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 smtClean="0"/>
              <a:t>REALISATION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740352" y="1318710"/>
            <a:ext cx="1129811" cy="576262"/>
          </a:xfrm>
          <a:prstGeom prst="rect">
            <a:avLst/>
          </a:prstGeom>
          <a:noFill/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Flèche droite 27"/>
          <p:cNvSpPr/>
          <p:nvPr/>
        </p:nvSpPr>
        <p:spPr bwMode="auto">
          <a:xfrm>
            <a:off x="8187104" y="1986096"/>
            <a:ext cx="332642" cy="176043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70602"/>
              </p:ext>
            </p:extLst>
          </p:nvPr>
        </p:nvGraphicFramePr>
        <p:xfrm>
          <a:off x="108031" y="2059600"/>
          <a:ext cx="4391150" cy="1539131"/>
        </p:xfrm>
        <a:graphic>
          <a:graphicData uri="http://schemas.openxmlformats.org/drawingml/2006/table">
            <a:tbl>
              <a:tblPr/>
              <a:tblGrid>
                <a:gridCol w="2184307"/>
                <a:gridCol w="1087928"/>
                <a:gridCol w="1118915"/>
              </a:tblGrid>
              <a:tr h="190297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Chantiers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% d’avancement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00" b="1" i="0" u="none" strike="noStrike" dirty="0" smtClean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Echéance</a:t>
                      </a:r>
                      <a:endParaRPr lang="fr-FR" sz="1000" b="1" i="0" u="none" strike="noStrike" dirty="0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Structure du site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100%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03/01/2014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36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Adresse et clients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50%</a:t>
                      </a:r>
                      <a:endParaRPr lang="fr-FR" sz="900" b="0" i="0" u="none" strike="noStrike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1" i="0" u="none" strike="sngStrike" kern="12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07/03/2014</a:t>
                      </a:r>
                    </a:p>
                    <a:p>
                      <a:pPr algn="ctr" rtl="0" fontAlgn="ctr"/>
                      <a:r>
                        <a:rPr lang="fr-FR" sz="900" b="1" i="0" u="none" strike="noStrike" kern="1200" baseline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27/03/2014</a:t>
                      </a: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39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Outils</a:t>
                      </a:r>
                      <a:r>
                        <a:rPr lang="fr-F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 Géoconcept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25%</a:t>
                      </a:r>
                      <a:endParaRPr lang="fr-FR" sz="900" b="0" i="0" u="none" strike="noStrike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12/03/2014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6363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Paie Porteur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900" b="0" i="0" u="none" strike="noStrike" kern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0%</a:t>
                      </a:r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26/03/2014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8366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84406" marR="7034" marT="7620" marB="0" anchor="ctr"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>
                        <a:solidFill>
                          <a:srgbClr val="000000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fr-FR" sz="900" b="0" i="0" u="none" strike="noStrike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7034" marR="7034" marT="7620" marB="0" anchor="ctr">
                    <a:lnL>
                      <a:noFill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4729090" y="4396636"/>
            <a:ext cx="4231704" cy="2393124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000000"/>
                </a:solidFill>
                <a:latin typeface="Calibri" pitchFamily="34" charset="0"/>
              </a:rPr>
              <a:t>Faits marquants / arbitrages </a:t>
            </a:r>
            <a:r>
              <a:rPr lang="fr-FR" sz="100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fr-FR" sz="1000" b="1" kern="0" dirty="0" smtClean="0">
                <a:solidFill>
                  <a:srgbClr val="000000"/>
                </a:solidFill>
                <a:latin typeface="Calibri" pitchFamily="34" charset="0"/>
              </a:rPr>
              <a:t>Mobilisation des ressources sur les différentes problématiques liées au projet SEPA et leur effets de bord. 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fr-FR" sz="1000" b="1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fr-FR" sz="100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03927" y="4396636"/>
            <a:ext cx="4386462" cy="2334936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 marR="0" lvl="0" inden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Prochaines </a:t>
            </a:r>
            <a:r>
              <a:rPr lang="fr-FR" sz="1050" b="1" kern="0" dirty="0">
                <a:solidFill>
                  <a:srgbClr val="000000"/>
                </a:solidFill>
                <a:latin typeface="Calibri" pitchFamily="34" charset="0"/>
              </a:rPr>
              <a:t>actions </a:t>
            </a:r>
            <a:r>
              <a:rPr lang="fr-FR" sz="1050" b="1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fr-FR" sz="1050" kern="0" dirty="0" smtClean="0"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Formation des 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experts métier </a:t>
            </a: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aux outils Géoconcept Tour </a:t>
            </a:r>
            <a:r>
              <a:rPr lang="fr-FR" sz="1050" kern="0" dirty="0" err="1">
                <a:solidFill>
                  <a:srgbClr val="000000"/>
                </a:solidFill>
                <a:latin typeface="Calibri" pitchFamily="34" charset="0"/>
              </a:rPr>
              <a:t>Solver</a:t>
            </a: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 et </a:t>
            </a:r>
            <a:r>
              <a:rPr lang="fr-FR" sz="1050" kern="0" dirty="0" err="1">
                <a:solidFill>
                  <a:srgbClr val="000000"/>
                </a:solidFill>
                <a:latin typeface="Calibri" pitchFamily="34" charset="0"/>
              </a:rPr>
              <a:t>Territory</a:t>
            </a: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 manager 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les </a:t>
            </a: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11 et 12 mars 2014.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 smtClean="0"/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Développement des écrans de la gestion des adresses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Réunion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pepp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 avec Jérôme Louis pour lancement développement </a:t>
            </a:r>
            <a:r>
              <a:rPr lang="fr-FR" sz="1050" kern="0" dirty="0" err="1" smtClean="0">
                <a:solidFill>
                  <a:srgbClr val="000000"/>
                </a:solidFill>
                <a:latin typeface="Calibri" pitchFamily="34" charset="0"/>
              </a:rPr>
              <a:t>pepp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 semaine 07/2014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Echange spécification </a:t>
            </a:r>
            <a:r>
              <a:rPr lang="fr-FR" sz="1050" kern="0" dirty="0">
                <a:solidFill>
                  <a:srgbClr val="000000"/>
                </a:solidFill>
                <a:latin typeface="Calibri" pitchFamily="34" charset="0"/>
              </a:rPr>
              <a:t>G</a:t>
            </a:r>
            <a:r>
              <a:rPr lang="fr-FR" sz="1050" kern="0" dirty="0" smtClean="0">
                <a:solidFill>
                  <a:srgbClr val="000000"/>
                </a:solidFill>
                <a:latin typeface="Calibri" pitchFamily="34" charset="0"/>
              </a:rPr>
              <a:t>éoconcept le 06/02/2014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b="1" kern="0" dirty="0" smtClean="0">
                <a:solidFill>
                  <a:srgbClr val="FF0000"/>
                </a:solidFill>
                <a:latin typeface="Calibri" pitchFamily="34" charset="0"/>
              </a:rPr>
              <a:t>Prochain comité de pilotage le mercredi 19 Mars à 14h30</a:t>
            </a: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>
              <a:solidFill>
                <a:srgbClr val="000000"/>
              </a:solidFill>
              <a:latin typeface="Calibri" pitchFamily="34" charset="0"/>
            </a:endParaRPr>
          </a:p>
          <a:p>
            <a:pPr>
              <a:tabLst>
                <a:tab pos="355600" algn="l"/>
              </a:tabLst>
              <a:defRPr/>
            </a:pPr>
            <a:endParaRPr lang="fr-FR" sz="1050" kern="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fr-FR" sz="1050" kern="0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fr-FR" sz="1050" b="1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Rectangle 31">
            <a:hlinkClick r:id="" action="ppaction://noaction"/>
          </p:cNvPr>
          <p:cNvSpPr/>
          <p:nvPr/>
        </p:nvSpPr>
        <p:spPr bwMode="auto">
          <a:xfrm>
            <a:off x="103927" y="3717032"/>
            <a:ext cx="4386462" cy="59245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00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 smtClean="0">
                <a:latin typeface="Calibri" pitchFamily="34" charset="0"/>
              </a:rPr>
              <a:t>Risques à </a:t>
            </a:r>
            <a:r>
              <a:rPr lang="fr-FR" sz="1050" b="1" kern="0" dirty="0">
                <a:latin typeface="Calibri" pitchFamily="34" charset="0"/>
              </a:rPr>
              <a:t>court terme </a:t>
            </a:r>
            <a:r>
              <a:rPr lang="fr-FR" sz="1050" b="1" kern="0" dirty="0" smtClean="0">
                <a:latin typeface="Calibri" pitchFamily="34" charset="0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050" b="1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8900" indent="-88900"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fr-FR" sz="1050" kern="0" dirty="0" smtClean="0">
                <a:latin typeface="Calibri" pitchFamily="34" charset="0"/>
              </a:rPr>
              <a:t>Impact </a:t>
            </a:r>
            <a:r>
              <a:rPr lang="fr-FR" sz="1050" kern="0" dirty="0">
                <a:latin typeface="Calibri" pitchFamily="34" charset="0"/>
              </a:rPr>
              <a:t>de </a:t>
            </a:r>
            <a:r>
              <a:rPr lang="fr-FR" sz="1050" kern="0" dirty="0" err="1">
                <a:latin typeface="Calibri" pitchFamily="34" charset="0"/>
              </a:rPr>
              <a:t>Tétris</a:t>
            </a:r>
            <a:r>
              <a:rPr lang="fr-FR" sz="1050" kern="0" dirty="0">
                <a:latin typeface="Calibri" pitchFamily="34" charset="0"/>
              </a:rPr>
              <a:t> sur le planning des développements</a:t>
            </a:r>
            <a:endParaRPr lang="fr-FR" sz="1050" b="1" kern="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058" y="1370254"/>
            <a:ext cx="639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107504" y="224408"/>
            <a:ext cx="7293496" cy="612304"/>
          </a:xfrm>
        </p:spPr>
        <p:txBody>
          <a:bodyPr>
            <a:noAutofit/>
          </a:bodyPr>
          <a:lstStyle/>
          <a:p>
            <a:r>
              <a:rPr lang="fr-FR" dirty="0"/>
              <a:t>Synthèse Pilotage </a:t>
            </a:r>
            <a:r>
              <a:rPr lang="fr-FR"/>
              <a:t>projet </a:t>
            </a:r>
            <a:r>
              <a:rPr lang="fr-FR" smtClean="0"/>
              <a:t>M-ROAD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90" y="2348881"/>
            <a:ext cx="4152784" cy="196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M-ROAD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7540"/>
            <a:ext cx="53816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9632" y="42838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Management – Réseau Organisation </a:t>
            </a:r>
            <a:r>
              <a:rPr lang="fr-FR" dirty="0" smtClean="0"/>
              <a:t>Amaury Distribution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9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du Jour 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fr-FR" dirty="0" smtClean="0"/>
          </a:p>
          <a:p>
            <a:r>
              <a:rPr lang="fr-FR" dirty="0" smtClean="0"/>
              <a:t>Etat d’avancement </a:t>
            </a:r>
            <a:r>
              <a:rPr lang="fr-FR" dirty="0"/>
              <a:t>du </a:t>
            </a:r>
            <a:r>
              <a:rPr lang="fr-FR" dirty="0" smtClean="0"/>
              <a:t>projet</a:t>
            </a:r>
          </a:p>
          <a:p>
            <a:endParaRPr lang="fr-FR" dirty="0"/>
          </a:p>
          <a:p>
            <a:r>
              <a:rPr lang="fr-FR" dirty="0" smtClean="0"/>
              <a:t>Etat d’avancement des développements</a:t>
            </a:r>
          </a:p>
          <a:p>
            <a:endParaRPr lang="fr-FR" dirty="0"/>
          </a:p>
          <a:p>
            <a:r>
              <a:rPr lang="fr-FR" dirty="0" smtClean="0"/>
              <a:t>Impacts </a:t>
            </a:r>
            <a:r>
              <a:rPr lang="fr-FR" dirty="0" err="1" smtClean="0"/>
              <a:t>Tetris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Modèle </a:t>
            </a:r>
            <a:r>
              <a:rPr lang="fr-FR" dirty="0"/>
              <a:t>de données – clients </a:t>
            </a:r>
            <a:r>
              <a:rPr lang="fr-FR" dirty="0" smtClean="0"/>
              <a:t>adresses</a:t>
            </a:r>
          </a:p>
          <a:p>
            <a:endParaRPr lang="fr-FR" dirty="0"/>
          </a:p>
          <a:p>
            <a:r>
              <a:rPr lang="fr-FR" dirty="0" smtClean="0"/>
              <a:t>Ecrans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Prochaines étapes</a:t>
            </a:r>
          </a:p>
          <a:p>
            <a:endParaRPr lang="fr-FR" dirty="0"/>
          </a:p>
          <a:p>
            <a:r>
              <a:rPr lang="fr-FR" dirty="0" smtClean="0"/>
              <a:t>Synthèse projet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 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8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623621" cy="4648744"/>
          </a:xfrm>
        </p:spPr>
        <p:txBody>
          <a:bodyPr>
            <a:normAutofit fontScale="85000" lnSpcReduction="20000"/>
          </a:bodyPr>
          <a:lstStyle/>
          <a:p>
            <a:endParaRPr lang="fr-FR" sz="2400" dirty="0"/>
          </a:p>
          <a:p>
            <a:r>
              <a:rPr lang="fr-FR" sz="1900" dirty="0"/>
              <a:t>Achat des licences et installation en test des outils </a:t>
            </a:r>
            <a:r>
              <a:rPr lang="fr-FR" sz="1900" dirty="0" smtClean="0"/>
              <a:t>Géoconcept pour les experts métiers.</a:t>
            </a:r>
          </a:p>
          <a:p>
            <a:pPr marL="0" indent="0" algn="just">
              <a:buNone/>
            </a:pPr>
            <a:r>
              <a:rPr lang="fr-FR" sz="1900" dirty="0" smtClean="0"/>
              <a:t>     Il est prévu d’installer le matériel d’exploitation Avenue Michelet (aujourd’hui</a:t>
            </a:r>
          </a:p>
          <a:p>
            <a:pPr marL="0" indent="0" algn="just">
              <a:buNone/>
            </a:pPr>
            <a:r>
              <a:rPr lang="fr-FR" sz="1900" dirty="0" smtClean="0"/>
              <a:t>     Boulevard V. Hugo)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Cadrage avec Géoconcept des développements à </a:t>
            </a:r>
            <a:r>
              <a:rPr lang="fr-FR" sz="1900" dirty="0" smtClean="0"/>
              <a:t>réaliser </a:t>
            </a:r>
          </a:p>
          <a:p>
            <a:pPr lvl="1"/>
            <a:r>
              <a:rPr lang="fr-FR" sz="1600" dirty="0" smtClean="0"/>
              <a:t>En client lourd (pour experts métier en central)</a:t>
            </a:r>
          </a:p>
          <a:p>
            <a:pPr lvl="1"/>
            <a:r>
              <a:rPr lang="fr-FR" sz="1600" b="1" dirty="0" smtClean="0"/>
              <a:t>En client Web </a:t>
            </a:r>
            <a:r>
              <a:rPr lang="fr-FR" sz="1600" dirty="0" smtClean="0"/>
              <a:t>(pour les centres de distribution)</a:t>
            </a:r>
            <a:endParaRPr lang="fr-FR" sz="1600" dirty="0"/>
          </a:p>
          <a:p>
            <a:endParaRPr lang="fr-FR" sz="1900" dirty="0"/>
          </a:p>
          <a:p>
            <a:pPr algn="just"/>
            <a:r>
              <a:rPr lang="fr-FR" sz="1900" dirty="0"/>
              <a:t>Planification des </a:t>
            </a:r>
            <a:r>
              <a:rPr lang="fr-FR" sz="1900" dirty="0" smtClean="0"/>
              <a:t>formations </a:t>
            </a:r>
            <a:r>
              <a:rPr lang="fr-FR" sz="1900" dirty="0"/>
              <a:t>Tour </a:t>
            </a:r>
            <a:r>
              <a:rPr lang="fr-FR" sz="1900" dirty="0" err="1"/>
              <a:t>Solver</a:t>
            </a:r>
            <a:r>
              <a:rPr lang="fr-FR" sz="1900" dirty="0"/>
              <a:t> et </a:t>
            </a:r>
            <a:r>
              <a:rPr lang="fr-FR" sz="1900" dirty="0" err="1"/>
              <a:t>Territory</a:t>
            </a:r>
            <a:r>
              <a:rPr lang="fr-FR" sz="1900" dirty="0"/>
              <a:t> Manager des </a:t>
            </a:r>
            <a:r>
              <a:rPr lang="fr-FR" sz="1900" dirty="0" smtClean="0"/>
              <a:t>experts métier </a:t>
            </a:r>
            <a:r>
              <a:rPr lang="fr-FR" sz="1900" dirty="0"/>
              <a:t>pour </a:t>
            </a:r>
            <a:r>
              <a:rPr lang="fr-FR" sz="1900" dirty="0" smtClean="0"/>
              <a:t>les 11 </a:t>
            </a:r>
            <a:r>
              <a:rPr lang="fr-FR" sz="1900" dirty="0"/>
              <a:t>et 12 Mars </a:t>
            </a:r>
            <a:r>
              <a:rPr lang="fr-FR" sz="1900" dirty="0" smtClean="0"/>
              <a:t>2014 : se rapprocher du service Formation SDVP</a:t>
            </a:r>
            <a:endParaRPr lang="fr-FR" sz="1900" dirty="0"/>
          </a:p>
          <a:p>
            <a:endParaRPr lang="fr-FR" sz="1900" dirty="0"/>
          </a:p>
          <a:p>
            <a:r>
              <a:rPr lang="fr-FR" sz="1900" dirty="0"/>
              <a:t>Développement de la structure du site</a:t>
            </a:r>
          </a:p>
          <a:p>
            <a:pPr lvl="1"/>
            <a:r>
              <a:rPr lang="fr-FR" sz="1900" dirty="0" smtClean="0"/>
              <a:t>Sécurité : réflexion sur la politique de sécurité (prévoir l’écriture d’une charte et revoir le fonctionnement des mots de passe)</a:t>
            </a:r>
            <a:endParaRPr lang="fr-FR" sz="1900" dirty="0"/>
          </a:p>
          <a:p>
            <a:pPr lvl="1"/>
            <a:r>
              <a:rPr lang="fr-FR" sz="1900" dirty="0"/>
              <a:t>Utilisateurs </a:t>
            </a:r>
          </a:p>
          <a:p>
            <a:pPr lvl="1"/>
            <a:r>
              <a:rPr lang="fr-FR" sz="1900" dirty="0"/>
              <a:t>Navigation</a:t>
            </a:r>
          </a:p>
          <a:p>
            <a:endParaRPr lang="fr-FR" sz="1100" dirty="0"/>
          </a:p>
        </p:txBody>
      </p:sp>
      <p:sp>
        <p:nvSpPr>
          <p:cNvPr id="21507" name="Titre 1"/>
          <p:cNvSpPr>
            <a:spLocks noGrp="1"/>
          </p:cNvSpPr>
          <p:nvPr>
            <p:ph type="title"/>
          </p:nvPr>
        </p:nvSpPr>
        <p:spPr>
          <a:xfrm>
            <a:off x="221344" y="342429"/>
            <a:ext cx="6723874" cy="422275"/>
          </a:xfrm>
        </p:spPr>
        <p:txBody>
          <a:bodyPr>
            <a:normAutofit fontScale="90000"/>
          </a:bodyPr>
          <a:lstStyle/>
          <a:p>
            <a:r>
              <a:rPr lang="fr-FR" dirty="0"/>
              <a:t>Etat d’avancement du projet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2375176" cy="365760"/>
          </a:xfrm>
        </p:spPr>
        <p:txBody>
          <a:bodyPr/>
          <a:lstStyle/>
          <a:p>
            <a:fld id="{CED3799B-8549-4087-995E-B310634E778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26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Avancée des développements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fr-FR" sz="1800" dirty="0" smtClean="0"/>
          </a:p>
          <a:p>
            <a:r>
              <a:rPr lang="fr-FR" sz="1800" dirty="0"/>
              <a:t>Intégration du modèle de données</a:t>
            </a:r>
          </a:p>
          <a:p>
            <a:endParaRPr lang="fr-FR" sz="1800" dirty="0" smtClean="0"/>
          </a:p>
          <a:p>
            <a:r>
              <a:rPr lang="fr-FR" sz="1800" dirty="0" smtClean="0"/>
              <a:t>Développement </a:t>
            </a:r>
            <a:r>
              <a:rPr lang="fr-FR" sz="1800" dirty="0"/>
              <a:t>du batch d’intégration des clients abonnés multi-titres </a:t>
            </a:r>
          </a:p>
          <a:p>
            <a:pPr marL="560070" lvl="2" indent="-274320">
              <a:spcBef>
                <a:spcPts val="600"/>
              </a:spcBef>
              <a:buClr>
                <a:schemeClr val="accent1"/>
              </a:buClr>
            </a:pPr>
            <a:r>
              <a:rPr lang="fr-FR" sz="1800" dirty="0"/>
              <a:t>Chargement quotidien d’un fichier de </a:t>
            </a:r>
            <a:r>
              <a:rPr lang="fr-FR" sz="1800" dirty="0" smtClean="0"/>
              <a:t>clients </a:t>
            </a:r>
            <a:r>
              <a:rPr lang="fr-FR" sz="1800" dirty="0"/>
              <a:t>à servir a</a:t>
            </a:r>
            <a:r>
              <a:rPr lang="fr-FR" sz="1800" dirty="0" smtClean="0"/>
              <a:t>bonnés</a:t>
            </a:r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r>
              <a:rPr lang="fr-FR" sz="1800" dirty="0"/>
              <a:t>Développement du batch </a:t>
            </a:r>
            <a:r>
              <a:rPr lang="fr-FR" sz="1800" dirty="0" smtClean="0"/>
              <a:t>d’intégration d’ adresses </a:t>
            </a:r>
            <a:endParaRPr lang="fr-FR" sz="1800" dirty="0"/>
          </a:p>
          <a:p>
            <a:pPr lvl="1"/>
            <a:r>
              <a:rPr lang="fr-FR" sz="1800" dirty="0" smtClean="0"/>
              <a:t>RNVP</a:t>
            </a:r>
            <a:endParaRPr lang="fr-FR" sz="1800" dirty="0"/>
          </a:p>
          <a:p>
            <a:pPr lvl="1"/>
            <a:r>
              <a:rPr lang="fr-FR" sz="1800" dirty="0"/>
              <a:t>Déduplication</a:t>
            </a:r>
          </a:p>
          <a:p>
            <a:pPr lvl="1"/>
            <a:r>
              <a:rPr lang="fr-FR" sz="1800" dirty="0"/>
              <a:t>Géocodage </a:t>
            </a:r>
          </a:p>
          <a:p>
            <a:pPr lvl="2"/>
            <a:r>
              <a:rPr lang="fr-FR" sz="1800" dirty="0" smtClean="0"/>
              <a:t>Rapport d’intégration</a:t>
            </a:r>
          </a:p>
          <a:p>
            <a:pPr lvl="2"/>
            <a:r>
              <a:rPr lang="fr-FR" sz="1800" dirty="0" smtClean="0"/>
              <a:t>Identification des rejets dans une table spécifique pour futur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Impacts </a:t>
            </a:r>
            <a:r>
              <a:rPr lang="fr-FR" dirty="0" err="1" smtClean="0"/>
              <a:t>Tetris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smtClean="0"/>
              <a:t>Planning:</a:t>
            </a:r>
          </a:p>
          <a:p>
            <a:pPr lvl="1"/>
            <a:r>
              <a:rPr lang="fr-FR" sz="1500" dirty="0" smtClean="0"/>
              <a:t>Pour l’activité de nuit (94 tournées), on peut </a:t>
            </a:r>
            <a:r>
              <a:rPr lang="fr-FR" sz="1500" dirty="0" smtClean="0"/>
              <a:t>basculer la gestion des tournées </a:t>
            </a:r>
            <a:r>
              <a:rPr lang="fr-FR" sz="1500" dirty="0" smtClean="0"/>
              <a:t>sur M-ROAD au 1</a:t>
            </a:r>
            <a:r>
              <a:rPr lang="fr-FR" sz="1500" baseline="30000" dirty="0" smtClean="0"/>
              <a:t>er</a:t>
            </a:r>
            <a:r>
              <a:rPr lang="fr-FR" sz="1500" dirty="0" smtClean="0"/>
              <a:t> Juin </a:t>
            </a:r>
            <a:r>
              <a:rPr lang="fr-FR" sz="1500" dirty="0" smtClean="0"/>
              <a:t>2014.</a:t>
            </a:r>
          </a:p>
          <a:p>
            <a:pPr lvl="1"/>
            <a:r>
              <a:rPr lang="fr-FR" sz="1500" dirty="0" smtClean="0"/>
              <a:t>Pour </a:t>
            </a:r>
            <a:r>
              <a:rPr lang="fr-FR" sz="1500" dirty="0" smtClean="0"/>
              <a:t>l’activité de jour (</a:t>
            </a:r>
            <a:r>
              <a:rPr lang="fr-FR" sz="1500" dirty="0" err="1" smtClean="0"/>
              <a:t>Mediapress</a:t>
            </a:r>
            <a:r>
              <a:rPr lang="fr-FR" sz="1500" dirty="0" smtClean="0"/>
              <a:t>), si possible on intègre au 1</a:t>
            </a:r>
            <a:r>
              <a:rPr lang="fr-FR" sz="1500" baseline="30000" dirty="0" smtClean="0"/>
              <a:t>er</a:t>
            </a:r>
            <a:r>
              <a:rPr lang="fr-FR" sz="1500" dirty="0" smtClean="0"/>
              <a:t> Juin 2014. Si l’outil n’est pas prêt, on garde les outils </a:t>
            </a:r>
            <a:r>
              <a:rPr lang="fr-FR" sz="1500" dirty="0" err="1" smtClean="0"/>
              <a:t>Neopress</a:t>
            </a:r>
            <a:r>
              <a:rPr lang="fr-FR" sz="1500" dirty="0" smtClean="0"/>
              <a:t> en parallèle.</a:t>
            </a:r>
          </a:p>
          <a:p>
            <a:pPr lvl="1"/>
            <a:endParaRPr lang="fr-FR" sz="1500" dirty="0"/>
          </a:p>
          <a:p>
            <a:r>
              <a:rPr lang="fr-FR" sz="1800" dirty="0" smtClean="0"/>
              <a:t>Contrats commerciaux</a:t>
            </a:r>
            <a:endParaRPr lang="fr-FR" sz="1800" dirty="0"/>
          </a:p>
          <a:p>
            <a:pPr lvl="1"/>
            <a:r>
              <a:rPr lang="fr-FR" sz="1500" dirty="0" smtClean="0"/>
              <a:t>Il n’y a pas d’urgence pour traiter la partie commerciale dans M-ROAD. Lorsque les contrats auront été remis à jour, il faudra intégrer la facturation dans l’outil (+ interface avec SAP ?).</a:t>
            </a:r>
          </a:p>
          <a:p>
            <a:pPr lvl="1"/>
            <a:r>
              <a:rPr lang="fr-FR" sz="1500" dirty="0" smtClean="0"/>
              <a:t>Selon l’évolution du projet, prévoir la rédaction d’un cahier des charges pour la fin d’année 2014 pour un développement dans la foulée.</a:t>
            </a:r>
            <a:endParaRPr lang="fr-FR" sz="1500" dirty="0"/>
          </a:p>
          <a:p>
            <a:pPr marL="274320" lvl="1" indent="0">
              <a:buNone/>
            </a:pPr>
            <a:endParaRPr lang="fr-FR" sz="1500" dirty="0"/>
          </a:p>
          <a:p>
            <a:r>
              <a:rPr lang="fr-FR" sz="1800" dirty="0" smtClean="0"/>
              <a:t>COPIL </a:t>
            </a:r>
            <a:r>
              <a:rPr lang="fr-FR" sz="1800" dirty="0" err="1" smtClean="0"/>
              <a:t>Tetris</a:t>
            </a:r>
            <a:r>
              <a:rPr lang="fr-FR" sz="1800" dirty="0" smtClean="0"/>
              <a:t> du 18/02</a:t>
            </a:r>
            <a:endParaRPr lang="fr-FR" sz="1800" dirty="0"/>
          </a:p>
          <a:p>
            <a:pPr lvl="1"/>
            <a:r>
              <a:rPr lang="fr-FR" sz="1500" b="1" dirty="0" smtClean="0"/>
              <a:t>Revoir le lotissement du projet</a:t>
            </a:r>
            <a:r>
              <a:rPr lang="fr-FR" sz="1500" dirty="0" smtClean="0"/>
              <a:t> : partie « Hors presse » en stand-by; redémarrer les ateliers pour rédaction du cahier des charges « Planification des porteurs » et « </a:t>
            </a:r>
            <a:r>
              <a:rPr lang="fr-FR" sz="1500" dirty="0" err="1" smtClean="0"/>
              <a:t>Reporting</a:t>
            </a:r>
            <a:r>
              <a:rPr lang="fr-FR" sz="1500" dirty="0" smtClean="0"/>
              <a:t> / Qualité ».</a:t>
            </a:r>
            <a:endParaRPr lang="fr-FR" sz="1500" dirty="0"/>
          </a:p>
          <a:p>
            <a:pPr lvl="1"/>
            <a:r>
              <a:rPr lang="fr-FR" sz="1500" dirty="0" smtClean="0"/>
              <a:t>Intégrer Argon au </a:t>
            </a:r>
            <a:r>
              <a:rPr lang="fr-FR" sz="1500" dirty="0" err="1" smtClean="0"/>
              <a:t>Copil</a:t>
            </a:r>
            <a:r>
              <a:rPr lang="fr-FR" sz="1500" dirty="0" smtClean="0"/>
              <a:t> et au </a:t>
            </a:r>
            <a:r>
              <a:rPr lang="fr-FR" sz="1500" dirty="0" err="1" smtClean="0"/>
              <a:t>Copro</a:t>
            </a:r>
            <a:r>
              <a:rPr lang="fr-FR" sz="1500" dirty="0" smtClean="0"/>
              <a:t> M-ROAD.</a:t>
            </a:r>
            <a:endParaRPr lang="fr-FR" sz="1500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600" dirty="0"/>
          </a:p>
          <a:p>
            <a:pPr marL="274320" lvl="1" indent="0">
              <a:buNone/>
            </a:pPr>
            <a:endParaRPr lang="fr-FR" sz="1500" dirty="0"/>
          </a:p>
          <a:p>
            <a:pPr marL="274320" lvl="1" indent="0">
              <a:buNone/>
            </a:pPr>
            <a:endParaRPr lang="fr-FR" sz="1600" dirty="0"/>
          </a:p>
          <a:p>
            <a:pPr marL="274320" lvl="1" indent="0">
              <a:buNone/>
            </a:pPr>
            <a:endParaRPr lang="fr-FR" sz="1500" dirty="0" smtClean="0"/>
          </a:p>
        </p:txBody>
      </p:sp>
    </p:spTree>
    <p:extLst>
      <p:ext uri="{BB962C8B-B14F-4D97-AF65-F5344CB8AC3E}">
        <p14:creationId xmlns:p14="http://schemas.microsoft.com/office/powerpoint/2010/main" val="5063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données - client à servir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55872" y="-895630"/>
            <a:ext cx="5355784" cy="882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: Gestion des Utilisateurs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260048" cy="39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1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: Gestion </a:t>
            </a:r>
            <a:r>
              <a:rPr lang="fr-FR" dirty="0" smtClean="0"/>
              <a:t>des Profils et Droits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799B-8549-4087-995E-B310634E778A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1391204"/>
            <a:ext cx="9036496" cy="445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1095"/>
            <a:ext cx="9108504" cy="4902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1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12314</TotalTime>
  <Words>648</Words>
  <Application>Microsoft Office PowerPoint</Application>
  <PresentationFormat>Affichage à l'écran (4:3)</PresentationFormat>
  <Paragraphs>160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Comité de pilotage N°1 M-ROAD </vt:lpstr>
      <vt:lpstr>M-ROAD</vt:lpstr>
      <vt:lpstr>Ordre du Jour  :</vt:lpstr>
      <vt:lpstr>Etat d’avancement du projet</vt:lpstr>
      <vt:lpstr> Avancée des développements</vt:lpstr>
      <vt:lpstr>Impacts Tetris</vt:lpstr>
      <vt:lpstr>Modèle de données - client à servir</vt:lpstr>
      <vt:lpstr>Ecran : Gestion des Utilisateurs</vt:lpstr>
      <vt:lpstr>Ecran : Gestion des Profils et Droits</vt:lpstr>
      <vt:lpstr>Ecran : Gestion des Dépôts</vt:lpstr>
      <vt:lpstr>Prochaines étapes</vt:lpstr>
      <vt:lpstr>Prochaines étapes</vt:lpstr>
      <vt:lpstr>Synthèse Pilotage projet M-ROAD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agranet</dc:creator>
  <cp:lastModifiedBy>Alexandre ARTONNE</cp:lastModifiedBy>
  <cp:revision>120</cp:revision>
  <dcterms:created xsi:type="dcterms:W3CDTF">2013-07-09T13:41:17Z</dcterms:created>
  <dcterms:modified xsi:type="dcterms:W3CDTF">2014-02-06T15:16:52Z</dcterms:modified>
</cp:coreProperties>
</file>