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64" r:id="rId3"/>
    <p:sldId id="268" r:id="rId4"/>
    <p:sldId id="272" r:id="rId5"/>
    <p:sldId id="270" r:id="rId6"/>
    <p:sldId id="292" r:id="rId7"/>
    <p:sldId id="284" r:id="rId8"/>
    <p:sldId id="285" r:id="rId9"/>
    <p:sldId id="293" r:id="rId10"/>
    <p:sldId id="290" r:id="rId11"/>
    <p:sldId id="294" r:id="rId12"/>
    <p:sldId id="282" r:id="rId13"/>
    <p:sldId id="281" r:id="rId14"/>
    <p:sldId id="287" r:id="rId15"/>
    <p:sldId id="288" r:id="rId16"/>
    <p:sldId id="267" r:id="rId17"/>
    <p:sldId id="286" r:id="rId18"/>
    <p:sldId id="269" r:id="rId19"/>
    <p:sldId id="279" r:id="rId20"/>
    <p:sldId id="283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  <a:srgbClr val="034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71" autoAdjust="0"/>
  </p:normalViewPr>
  <p:slideViewPr>
    <p:cSldViewPr>
      <p:cViewPr>
        <p:scale>
          <a:sx n="100" d="100"/>
          <a:sy n="100" d="100"/>
        </p:scale>
        <p:origin x="-123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7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DC558-975E-4810-8CFE-15872962ADDB}" type="datetimeFigureOut">
              <a:rPr lang="fr-FR" smtClean="0"/>
              <a:pPr/>
              <a:t>18/03/2014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22877-A3FA-4E15-9B7D-9A5699CDBD2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79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36625"/>
            <a:fld id="{24CD1AA9-4079-48AA-8C68-CCA59C6ECBA8}" type="slidenum">
              <a:rPr lang="en-GB" altLang="fr-FR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defTabSz="936625"/>
              <a:t>4</a:t>
            </a:fld>
            <a:endParaRPr lang="en-GB" altLang="fr-FR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solidFill>
            <a:srgbClr val="760000"/>
          </a:solidFill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760000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699664" cy="365760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Image 13" descr="Am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4208" y="188640"/>
            <a:ext cx="2439817" cy="7687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60000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3848072" cy="365760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59" y="6309320"/>
            <a:ext cx="876897" cy="45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solidFill>
            <a:schemeClr val="tx1"/>
          </a:solidFill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1699592" cy="36576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3608" y="6355080"/>
            <a:ext cx="1872208" cy="36576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D3799B-8549-4087-995E-B310634E778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Am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188640"/>
            <a:ext cx="1719737" cy="54189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/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09/07/2013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dirty="0" smtClean="0"/>
              <a:t>Cliquez sur l'icône pour ajouter une </a:t>
            </a:r>
            <a:r>
              <a:rPr kumimoji="0" lang="fr-FR" dirty="0" err="1" smtClean="0"/>
              <a:t>imag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46856" y="224408"/>
            <a:ext cx="7293496" cy="61230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09/07/2013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45560" cy="365760"/>
          </a:xfrm>
          <a:prstGeom prst="rect">
            <a:avLst/>
          </a:prstGeom>
          <a:noFill/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2375176" cy="36576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6" name="Image 15" descr="Am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24328" y="332656"/>
            <a:ext cx="1463890" cy="461278"/>
          </a:xfrm>
          <a:prstGeom prst="rect">
            <a:avLst/>
          </a:prstGeom>
        </p:spPr>
      </p:pic>
      <p:pic>
        <p:nvPicPr>
          <p:cNvPr id="17" name="Image 16" descr="Am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87824" y="6401018"/>
            <a:ext cx="936104" cy="2949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2800" b="1" i="1" kern="1200">
          <a:solidFill>
            <a:srgbClr val="76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opragroup.fr/page.php?lang_code=FR&amp;menu_mnemo=OFFRE4B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opragroup.fr/page.php?lang_code=FR&amp;menu_mnemo=OFFRE4B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Comité de pilotage N°2</a:t>
            </a:r>
            <a:br>
              <a:rPr lang="fr-FR" dirty="0" smtClean="0"/>
            </a:br>
            <a:r>
              <a:rPr lang="fr-FR" dirty="0" smtClean="0"/>
              <a:t>M-ROAD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du 19 mars 2014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602128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3419B"/>
                </a:solidFill>
                <a:latin typeface="+mj-lt"/>
                <a:ea typeface="+mj-ea"/>
                <a:cs typeface="+mj-cs"/>
              </a:rPr>
              <a:t>Rédigé par :  A. ARTONNE, C. BURNACCI</a:t>
            </a:r>
          </a:p>
          <a:p>
            <a:r>
              <a:rPr lang="fr-FR" sz="1200" dirty="0">
                <a:solidFill>
                  <a:srgbClr val="03419B"/>
                </a:solidFill>
                <a:latin typeface="+mj-lt"/>
                <a:ea typeface="+mj-ea"/>
                <a:cs typeface="+mj-cs"/>
              </a:rPr>
              <a:t>Destinataires : </a:t>
            </a:r>
            <a:r>
              <a:rPr lang="fr-FR" sz="1200" dirty="0" smtClean="0">
                <a:solidFill>
                  <a:srgbClr val="03419B"/>
                </a:solidFill>
                <a:latin typeface="+mj-lt"/>
                <a:ea typeface="+mj-ea"/>
                <a:cs typeface="+mj-cs"/>
              </a:rPr>
              <a:t>E. TSCHANNEN, M. TOINEL, K. MELINA, C.RHAULT, A. GRANET, C. DUPRAT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cible Logistique M-RAOD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950644" y="4220925"/>
            <a:ext cx="1999334" cy="2088232"/>
            <a:chOff x="702257" y="1286807"/>
            <a:chExt cx="3654361" cy="3654361"/>
          </a:xfrm>
        </p:grpSpPr>
        <p:pic>
          <p:nvPicPr>
            <p:cNvPr id="1031" name="Picture 7" descr="http://icons.iconarchive.com/icons/chromatix/pulse-pack/256/poste-de-travail-allume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257" y="1286807"/>
              <a:ext cx="3654361" cy="3654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burnacci.CIPA\Pictures\geoconcept-geoconcept-70-658211-FG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3" t="6897"/>
            <a:stretch/>
          </p:blipFill>
          <p:spPr bwMode="auto">
            <a:xfrm>
              <a:off x="1025560" y="1784856"/>
              <a:ext cx="3007757" cy="201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1"/>
          <a:stretch/>
        </p:blipFill>
        <p:spPr bwMode="auto">
          <a:xfrm>
            <a:off x="6202467" y="4077072"/>
            <a:ext cx="2520279" cy="193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21" y="1700807"/>
            <a:ext cx="1870824" cy="115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3019" r="2949" b="7208"/>
          <a:stretch/>
        </p:blipFill>
        <p:spPr bwMode="auto">
          <a:xfrm>
            <a:off x="5940152" y="1269131"/>
            <a:ext cx="3044911" cy="173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ylindre 2"/>
          <p:cNvSpPr/>
          <p:nvPr/>
        </p:nvSpPr>
        <p:spPr>
          <a:xfrm>
            <a:off x="4301445" y="3104669"/>
            <a:ext cx="1440160" cy="14355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M-Road</a:t>
            </a:r>
          </a:p>
          <a:p>
            <a:pPr algn="ctr"/>
            <a:r>
              <a:rPr lang="fr-FR" dirty="0" err="1" smtClean="0"/>
              <a:t>MySql</a:t>
            </a:r>
            <a:endParaRPr lang="fr-FR" dirty="0"/>
          </a:p>
        </p:txBody>
      </p:sp>
      <p:cxnSp>
        <p:nvCxnSpPr>
          <p:cNvPr id="9" name="Connecteur en angle 8"/>
          <p:cNvCxnSpPr>
            <a:stCxn id="5122" idx="2"/>
            <a:endCxn id="3" idx="2"/>
          </p:cNvCxnSpPr>
          <p:nvPr/>
        </p:nvCxnSpPr>
        <p:spPr>
          <a:xfrm rot="16200000" flipH="1">
            <a:off x="3350792" y="2871769"/>
            <a:ext cx="965894" cy="935412"/>
          </a:xfrm>
          <a:prstGeom prst="bentConnector2">
            <a:avLst/>
          </a:prstGeom>
          <a:ln w="19050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cburnacci.CIPA\AppData\Local\Microsoft\Windows\Temporary Internet Files\Content.IE5\EBBV5NE4\MC900432599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96" y="1700807"/>
            <a:ext cx="1149206" cy="114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53737" y="2862923"/>
            <a:ext cx="148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Fichier de clients à servir </a:t>
            </a:r>
            <a:endParaRPr lang="fr-FR" sz="1200" dirty="0"/>
          </a:p>
        </p:txBody>
      </p:sp>
      <p:cxnSp>
        <p:nvCxnSpPr>
          <p:cNvPr id="17" name="Connecteur droit avec flèche 16"/>
          <p:cNvCxnSpPr>
            <a:stCxn id="12" idx="3"/>
            <a:endCxn id="5122" idx="1"/>
          </p:cNvCxnSpPr>
          <p:nvPr/>
        </p:nvCxnSpPr>
        <p:spPr>
          <a:xfrm>
            <a:off x="1470002" y="2275410"/>
            <a:ext cx="960619" cy="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1031" idx="3"/>
            <a:endCxn id="3" idx="3"/>
          </p:cNvCxnSpPr>
          <p:nvPr/>
        </p:nvCxnSpPr>
        <p:spPr>
          <a:xfrm flipV="1">
            <a:off x="2949978" y="4540175"/>
            <a:ext cx="2071547" cy="724866"/>
          </a:xfrm>
          <a:prstGeom prst="bentConnector2">
            <a:avLst/>
          </a:prstGeom>
          <a:ln w="19050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endCxn id="7" idx="0"/>
          </p:cNvCxnSpPr>
          <p:nvPr/>
        </p:nvCxnSpPr>
        <p:spPr>
          <a:xfrm>
            <a:off x="5741605" y="3822422"/>
            <a:ext cx="1721002" cy="254650"/>
          </a:xfrm>
          <a:prstGeom prst="bentConnector2">
            <a:avLst/>
          </a:prstGeom>
          <a:ln w="19050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3" idx="1"/>
            <a:endCxn id="5123" idx="1"/>
          </p:cNvCxnSpPr>
          <p:nvPr/>
        </p:nvCxnSpPr>
        <p:spPr>
          <a:xfrm rot="5400000" flipH="1" flipV="1">
            <a:off x="4997138" y="2161656"/>
            <a:ext cx="967401" cy="918627"/>
          </a:xfrm>
          <a:prstGeom prst="bentConnector2">
            <a:avLst/>
          </a:prstGeom>
          <a:ln w="19050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5123" idx="2"/>
            <a:endCxn id="7" idx="3"/>
          </p:cNvCxnSpPr>
          <p:nvPr/>
        </p:nvCxnSpPr>
        <p:spPr>
          <a:xfrm rot="16200000" flipH="1">
            <a:off x="7073210" y="3394803"/>
            <a:ext cx="2038934" cy="1260138"/>
          </a:xfrm>
          <a:prstGeom prst="bentConnector4">
            <a:avLst>
              <a:gd name="adj1" fmla="val 24921"/>
              <a:gd name="adj2" fmla="val 11037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915816" y="4375469"/>
            <a:ext cx="1478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Poste Expert -  Définition de tournée, création de schéma logistique.</a:t>
            </a:r>
            <a:endParaRPr lang="fr-FR" sz="1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7651287" y="4006137"/>
            <a:ext cx="11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Serveur WEB Cartographique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7072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M-ROAD </a:t>
            </a:r>
            <a:r>
              <a:rPr lang="fr-FR" dirty="0" smtClean="0"/>
              <a:t>– Aperçu des Ecrans M-ROAD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07540"/>
            <a:ext cx="53816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59632" y="428380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Management – Réseau Organisation </a:t>
            </a:r>
            <a:r>
              <a:rPr lang="fr-FR" dirty="0" smtClean="0"/>
              <a:t>Amaury Distribution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Ecran : Sécurité des pages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1026" name="Picture 2" descr="C:\Users\cburnacci.CIPA\Desktop\Tétris\images\modification_prof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" y="1412776"/>
            <a:ext cx="9094593" cy="457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: </a:t>
            </a:r>
            <a:r>
              <a:rPr lang="fr-FR" dirty="0" smtClean="0"/>
              <a:t>Gestion des rejets d’adresses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3" name="Picture 2" descr="C:\Users\cburnacci.CIPA\Desktop\Tétris\images\liste_adresse_rej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9"/>
            <a:ext cx="8988386" cy="480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: </a:t>
            </a:r>
            <a:r>
              <a:rPr lang="fr-FR" dirty="0" smtClean="0"/>
              <a:t>Gestion Sociétés et Produits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4098" name="Picture 2" descr="C:\Users\cburnacci.CIPA\Desktop\Tétris\images\soci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84976" cy="50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7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Ecran : </a:t>
            </a:r>
            <a:r>
              <a:rPr lang="fr-FR" dirty="0" smtClean="0"/>
              <a:t>Ajout de produits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5122" name="Picture 2" descr="C:\Users\cburnacci.CIPA\Desktop\Tétris\images\creationProd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196752"/>
            <a:ext cx="896448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: </a:t>
            </a:r>
            <a:r>
              <a:rPr lang="fr-FR" dirty="0" smtClean="0"/>
              <a:t>Calendrier ( mois 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8" name="Picture 3" descr="C:\Users\cburnacci.CIPA\Desktop\Tétris\images\calendrierSema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0" y="1268760"/>
            <a:ext cx="89309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: </a:t>
            </a:r>
            <a:r>
              <a:rPr lang="fr-FR" dirty="0" smtClean="0"/>
              <a:t>Calendrier ( semaine 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8" name="Picture 3" descr="C:\Users\cburnacci.CIPA\Desktop\Tétris\images\calendrierSema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2139"/>
            <a:ext cx="8521246" cy="490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8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Prochaines étapes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Sur la Partie </a:t>
            </a:r>
            <a:r>
              <a:rPr lang="fr-FR" sz="1800" dirty="0" smtClean="0"/>
              <a:t>tournée (fin avril)</a:t>
            </a:r>
            <a:endParaRPr lang="fr-FR" sz="1800" dirty="0"/>
          </a:p>
          <a:p>
            <a:endParaRPr lang="fr-FR" sz="1800" dirty="0" smtClean="0"/>
          </a:p>
          <a:p>
            <a:pPr lvl="1"/>
            <a:r>
              <a:rPr lang="fr-FR" sz="1800" dirty="0" smtClean="0"/>
              <a:t>Descente intégration des tournées (optimisation) par les outils Géoconcept dans la base M-Road</a:t>
            </a:r>
          </a:p>
          <a:p>
            <a:pPr lvl="2"/>
            <a:r>
              <a:rPr lang="fr-FR" sz="1800" dirty="0" smtClean="0"/>
              <a:t>Réordonnancèrent de tournées</a:t>
            </a:r>
          </a:p>
          <a:p>
            <a:pPr marL="274320" lvl="1" indent="0">
              <a:buNone/>
            </a:pPr>
            <a:endParaRPr lang="fr-FR" sz="1800" dirty="0"/>
          </a:p>
          <a:p>
            <a:r>
              <a:rPr lang="fr-FR" sz="1800" dirty="0"/>
              <a:t>Sur la Partie </a:t>
            </a:r>
            <a:r>
              <a:rPr lang="fr-FR" sz="1800" dirty="0" smtClean="0"/>
              <a:t>adresse (avril</a:t>
            </a:r>
            <a:r>
              <a:rPr lang="fr-FR" sz="1800" dirty="0"/>
              <a:t>)</a:t>
            </a:r>
          </a:p>
          <a:p>
            <a:pPr lvl="2"/>
            <a:endParaRPr lang="fr-FR" sz="1800" dirty="0"/>
          </a:p>
          <a:p>
            <a:pPr lvl="1"/>
            <a:r>
              <a:rPr lang="fr-FR" sz="1800" dirty="0" smtClean="0"/>
              <a:t>Développement des écrans adresses (IHM)</a:t>
            </a:r>
          </a:p>
          <a:p>
            <a:pPr lvl="2"/>
            <a:r>
              <a:rPr lang="fr-FR" sz="1800" dirty="0"/>
              <a:t>Regroupement (déduplication)</a:t>
            </a:r>
          </a:p>
          <a:p>
            <a:pPr lvl="2"/>
            <a:r>
              <a:rPr lang="fr-FR" sz="1800" dirty="0"/>
              <a:t>Création/ Modification du stop Livraison</a:t>
            </a:r>
          </a:p>
          <a:p>
            <a:pPr lvl="2"/>
            <a:r>
              <a:rPr lang="fr-FR" sz="1800" dirty="0"/>
              <a:t>Intégration d’un nouveau client</a:t>
            </a:r>
          </a:p>
          <a:p>
            <a:pPr lvl="2"/>
            <a:r>
              <a:rPr lang="fr-FR" sz="1800" dirty="0"/>
              <a:t>Arrêt d’un client</a:t>
            </a:r>
          </a:p>
          <a:p>
            <a:pPr lvl="2"/>
            <a:endParaRPr lang="fr-FR" sz="1800" dirty="0" smtClean="0"/>
          </a:p>
          <a:p>
            <a:pPr lvl="2"/>
            <a:endParaRPr lang="fr-FR" sz="1800" dirty="0"/>
          </a:p>
          <a:p>
            <a:pPr lvl="1"/>
            <a:endParaRPr lang="fr-FR" sz="1800" dirty="0" smtClean="0"/>
          </a:p>
          <a:p>
            <a:pPr lvl="2"/>
            <a:endParaRPr lang="fr-FR" sz="1800" dirty="0"/>
          </a:p>
          <a:p>
            <a:pPr marL="27432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7234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Prochaines </a:t>
            </a:r>
            <a:r>
              <a:rPr lang="fr-FR" dirty="0"/>
              <a:t>é</a:t>
            </a:r>
            <a:r>
              <a:rPr lang="fr-FR" dirty="0" smtClean="0"/>
              <a:t>tapes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sz="2000" dirty="0" smtClean="0"/>
          </a:p>
          <a:p>
            <a:r>
              <a:rPr lang="fr-FR" sz="2000" dirty="0" smtClean="0"/>
              <a:t>Sur la partie RH</a:t>
            </a:r>
          </a:p>
          <a:p>
            <a:pPr lvl="1"/>
            <a:r>
              <a:rPr lang="fr-FR" sz="1700" dirty="0" smtClean="0"/>
              <a:t>Lancement d’une seconde réunion de travail avec Jérôme Louis fixée le 01 Avril.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Sur la partie cartographie</a:t>
            </a:r>
          </a:p>
          <a:p>
            <a:pPr lvl="1"/>
            <a:r>
              <a:rPr lang="fr-FR" sz="1700" dirty="0" smtClean="0"/>
              <a:t>Développement de la représentation cartographique</a:t>
            </a:r>
          </a:p>
          <a:p>
            <a:pPr lvl="1"/>
            <a:r>
              <a:rPr lang="fr-FR" sz="1700" dirty="0" smtClean="0"/>
              <a:t>Développement de l’insertion et de l’arrêt de client dans l’application</a:t>
            </a:r>
          </a:p>
          <a:p>
            <a:pPr lvl="1"/>
            <a:endParaRPr lang="fr-FR" sz="1700" dirty="0"/>
          </a:p>
          <a:p>
            <a:r>
              <a:rPr lang="fr-FR" sz="2000" dirty="0"/>
              <a:t>Développement des écrans </a:t>
            </a:r>
            <a:r>
              <a:rPr lang="fr-FR" sz="2000" dirty="0" smtClean="0"/>
              <a:t>cartographiques </a:t>
            </a:r>
            <a:endParaRPr lang="fr-FR" sz="2000" dirty="0"/>
          </a:p>
          <a:p>
            <a:pPr lvl="1"/>
            <a:r>
              <a:rPr lang="fr-FR" sz="1700" dirty="0" smtClean="0"/>
              <a:t>Repositionnement </a:t>
            </a:r>
            <a:r>
              <a:rPr lang="fr-FR" sz="1700" dirty="0"/>
              <a:t>du </a:t>
            </a:r>
            <a:r>
              <a:rPr lang="fr-FR" sz="1700" dirty="0" smtClean="0"/>
              <a:t>stop livraison via l’outil cartographie</a:t>
            </a:r>
            <a:endParaRPr lang="fr-FR" sz="17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96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M-ROAD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07540"/>
            <a:ext cx="53816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59632" y="428380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Management – Réseau Organisation </a:t>
            </a:r>
            <a:r>
              <a:rPr lang="fr-FR" dirty="0" smtClean="0"/>
              <a:t>Amaury Distribution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29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2" name="Espace réservé du numéro de diapositive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D3799B-8549-4087-995E-B310634E778A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3" name="Rectangle 22"/>
          <p:cNvSpPr/>
          <p:nvPr/>
        </p:nvSpPr>
        <p:spPr bwMode="auto">
          <a:xfrm>
            <a:off x="7752063" y="1940057"/>
            <a:ext cx="1129811" cy="295741"/>
          </a:xfrm>
          <a:prstGeom prst="rect">
            <a:avLst/>
          </a:prstGeom>
          <a:noFill/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10961" y="980728"/>
            <a:ext cx="4386462" cy="104106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latin typeface="Calibri" pitchFamily="34" charset="0"/>
              </a:rPr>
              <a:t>Objectifs à court terme </a:t>
            </a:r>
            <a:r>
              <a:rPr lang="fr-FR" sz="1050" b="1" kern="0" dirty="0" smtClean="0">
                <a:latin typeface="Calibri" pitchFamily="34" charset="0"/>
              </a:rPr>
              <a:t>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050" b="1" kern="0" dirty="0" smtClean="0">
                <a:latin typeface="Calibri" pitchFamily="34" charset="0"/>
              </a:rPr>
              <a:t>Intégration de la cartographie dans M-Road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050" b="1" kern="0" dirty="0" smtClean="0">
                <a:latin typeface="Calibri" pitchFamily="34" charset="0"/>
              </a:rPr>
              <a:t>Prise en charge des évolution liées à Tétris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050" b="1" kern="0" dirty="0" smtClean="0">
                <a:latin typeface="Calibri" pitchFamily="34" charset="0"/>
              </a:rPr>
              <a:t>Batch d’intégration/suppression d’un client dans une tournée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672117" y="958312"/>
            <a:ext cx="3025726" cy="1277487"/>
          </a:xfrm>
          <a:prstGeom prst="rect">
            <a:avLst/>
          </a:prstGeom>
          <a:noFill/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rgbClr val="000000"/>
                </a:solidFill>
                <a:latin typeface="Calibri" pitchFamily="34" charset="0"/>
              </a:rPr>
              <a:t>Directions contributrices </a:t>
            </a:r>
            <a:r>
              <a:rPr lang="fr-FR" sz="1050" b="1" kern="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900" b="1" kern="0" dirty="0" smtClean="0">
                <a:solidFill>
                  <a:srgbClr val="000000"/>
                </a:solidFill>
                <a:latin typeface="Calibri" pitchFamily="34" charset="0"/>
              </a:rPr>
              <a:t>DSI  </a:t>
            </a:r>
            <a:r>
              <a:rPr lang="fr-FR" sz="900" b="1" kern="0" dirty="0" smtClean="0">
                <a:solidFill>
                  <a:srgbClr val="000000"/>
                </a:solidFill>
                <a:latin typeface="Calibri" pitchFamily="34" charset="0"/>
              </a:rPr>
              <a:t>AMS</a:t>
            </a:r>
            <a:endParaRPr lang="fr-FR" sz="900" b="1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900" b="1" kern="0" dirty="0" smtClean="0">
                <a:solidFill>
                  <a:srgbClr val="000000"/>
                </a:solidFill>
                <a:latin typeface="Calibri" pitchFamily="34" charset="0"/>
              </a:rPr>
              <a:t>Direction </a:t>
            </a:r>
            <a:r>
              <a:rPr lang="fr-FR" sz="900" b="1" kern="0" dirty="0" smtClean="0">
                <a:solidFill>
                  <a:srgbClr val="000000"/>
                </a:solidFill>
                <a:latin typeface="Calibri" pitchFamily="34" charset="0"/>
              </a:rPr>
              <a:t>Logistique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900" b="1" kern="0" dirty="0" smtClean="0">
                <a:solidFill>
                  <a:srgbClr val="000000"/>
                </a:solidFill>
                <a:latin typeface="Calibri" pitchFamily="34" charset="0"/>
              </a:rPr>
              <a:t>DSI  - NEOPRESS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900" b="1" kern="0" dirty="0">
                <a:solidFill>
                  <a:srgbClr val="000000"/>
                </a:solidFill>
                <a:latin typeface="Calibri" pitchFamily="34" charset="0"/>
              </a:rPr>
              <a:t>D</a:t>
            </a:r>
            <a:r>
              <a:rPr lang="fr-FR" sz="900" b="1" kern="0" dirty="0" smtClean="0">
                <a:solidFill>
                  <a:srgbClr val="000000"/>
                </a:solidFill>
                <a:latin typeface="Calibri" pitchFamily="34" charset="0"/>
              </a:rPr>
              <a:t>RH SDVP</a:t>
            </a:r>
            <a:endParaRPr lang="fr-FR" sz="900" b="1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900" b="1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900" b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752063" y="953902"/>
            <a:ext cx="1129811" cy="3166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/>
              <a:t>REALISATION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40352" y="1318710"/>
            <a:ext cx="1129811" cy="576262"/>
          </a:xfrm>
          <a:prstGeom prst="rect">
            <a:avLst/>
          </a:prstGeom>
          <a:noFill/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Flèche droite 27"/>
          <p:cNvSpPr/>
          <p:nvPr/>
        </p:nvSpPr>
        <p:spPr bwMode="auto">
          <a:xfrm>
            <a:off x="8187104" y="1986096"/>
            <a:ext cx="332642" cy="176043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9027"/>
              </p:ext>
            </p:extLst>
          </p:nvPr>
        </p:nvGraphicFramePr>
        <p:xfrm>
          <a:off x="108031" y="2059601"/>
          <a:ext cx="4391150" cy="1409821"/>
        </p:xfrm>
        <a:graphic>
          <a:graphicData uri="http://schemas.openxmlformats.org/drawingml/2006/table">
            <a:tbl>
              <a:tblPr/>
              <a:tblGrid>
                <a:gridCol w="2184307"/>
                <a:gridCol w="1087928"/>
                <a:gridCol w="1118915"/>
              </a:tblGrid>
              <a:tr h="169312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Chantiers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% d’avancement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Echéance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8502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Structure du site</a:t>
                      </a:r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100%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03/01/2014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084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Adresse et clients</a:t>
                      </a:r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80%</a:t>
                      </a:r>
                      <a:endParaRPr lang="fr-FR" sz="900" b="0" i="0" u="none" strike="noStrike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sng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07/03/2014</a:t>
                      </a:r>
                    </a:p>
                    <a:p>
                      <a:pPr algn="ctr" rtl="0" fontAlgn="ctr"/>
                      <a:r>
                        <a:rPr lang="fr-FR" sz="900" b="1" i="0" u="none" strike="noStrike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27/03/2014</a:t>
                      </a: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1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Outils</a:t>
                      </a:r>
                      <a:r>
                        <a:rPr lang="fr-FR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Géoconcept</a:t>
                      </a:r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75%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sng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12/03/2014</a:t>
                      </a:r>
                    </a:p>
                    <a:p>
                      <a:pPr algn="ctr" rtl="0" fontAlgn="ctr"/>
                      <a:r>
                        <a:rPr lang="fr-FR" sz="900" b="1" i="0" u="none" strike="noStrike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01/04/2014</a:t>
                      </a: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4559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Paie Porteur</a:t>
                      </a:r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5%</a:t>
                      </a:r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Cf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Atelier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Tetris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59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900" b="0" i="0" u="none" strike="noStrike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6341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900" b="0" i="0" u="none" strike="noStrike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 bwMode="auto">
          <a:xfrm>
            <a:off x="4686898" y="4365104"/>
            <a:ext cx="4231704" cy="2393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000" b="1" kern="0" dirty="0">
                <a:solidFill>
                  <a:srgbClr val="000000"/>
                </a:solidFill>
                <a:latin typeface="Calibri" pitchFamily="34" charset="0"/>
              </a:rPr>
              <a:t>Faits marquants / arbitrages </a:t>
            </a:r>
            <a:r>
              <a:rPr lang="fr-FR" sz="1000" b="1" kern="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fr-FR" sz="1000" b="1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000" b="1" kern="0" dirty="0" smtClean="0">
                <a:solidFill>
                  <a:srgbClr val="000000"/>
                </a:solidFill>
                <a:latin typeface="Calibri" pitchFamily="34" charset="0"/>
              </a:rPr>
              <a:t>Redémarrage  des ateliers TETRIS, Prise en compte dans le projet M-ROAD.</a:t>
            </a:r>
            <a:endParaRPr lang="fr-FR" sz="1000" b="1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000" b="1" kern="0" dirty="0" smtClean="0">
                <a:solidFill>
                  <a:srgbClr val="000000"/>
                </a:solidFill>
                <a:latin typeface="Calibri" pitchFamily="34" charset="0"/>
              </a:rPr>
              <a:t>Hébergement de l’application – Externe ou Interne au groupe.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fr-FR" sz="1000" b="1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fr-FR" sz="1000" b="1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fr-FR" sz="1000" b="1" kern="0" dirty="0">
              <a:solidFill>
                <a:srgbClr val="000000"/>
              </a:solidFill>
              <a:latin typeface="Calibri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fr-FR" sz="1000" b="1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fr-FR" sz="1000" b="1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03927" y="4396636"/>
            <a:ext cx="4386462" cy="233493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marR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fr-FR" sz="1050" b="1" kern="0" dirty="0" smtClean="0">
                <a:solidFill>
                  <a:srgbClr val="000000"/>
                </a:solidFill>
                <a:latin typeface="Calibri" pitchFamily="34" charset="0"/>
              </a:rPr>
              <a:t>Prochaines </a:t>
            </a:r>
            <a:r>
              <a:rPr lang="fr-FR" sz="1050" b="1" kern="0" dirty="0">
                <a:solidFill>
                  <a:srgbClr val="000000"/>
                </a:solidFill>
                <a:latin typeface="Calibri" pitchFamily="34" charset="0"/>
              </a:rPr>
              <a:t>actions </a:t>
            </a:r>
            <a:r>
              <a:rPr lang="fr-FR" sz="1050" b="1" kern="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fr-FR" sz="1050" kern="0" dirty="0" smtClean="0"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 smtClean="0"/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Détourage de l’intranet pour l’ intégration du projet </a:t>
            </a:r>
            <a:r>
              <a:rPr lang="fr-FR" sz="1050" kern="0" dirty="0" err="1" smtClean="0">
                <a:solidFill>
                  <a:srgbClr val="000000"/>
                </a:solidFill>
                <a:latin typeface="Calibri" pitchFamily="34" charset="0"/>
              </a:rPr>
              <a:t>tétris</a:t>
            </a:r>
            <a:endParaRPr lang="fr-FR" sz="1050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Réunion </a:t>
            </a:r>
            <a:r>
              <a:rPr lang="fr-FR" sz="1050" kern="0" dirty="0" err="1" smtClean="0">
                <a:solidFill>
                  <a:srgbClr val="000000"/>
                </a:solidFill>
                <a:latin typeface="Calibri" pitchFamily="34" charset="0"/>
              </a:rPr>
              <a:t>pepp</a:t>
            </a: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 avec Jérôme Louis pour les spécificités avec </a:t>
            </a:r>
            <a:r>
              <a:rPr lang="fr-FR" sz="1050" kern="0" dirty="0" err="1" smtClean="0">
                <a:solidFill>
                  <a:srgbClr val="000000"/>
                </a:solidFill>
                <a:latin typeface="Calibri" pitchFamily="34" charset="0"/>
              </a:rPr>
              <a:t>tétris</a:t>
            </a: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 01/04/2014</a:t>
            </a: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Mise en place d’un poste Expert à la SDVP pour familiarisation avec les outils avant la formation du 01/04 Tour </a:t>
            </a:r>
            <a:r>
              <a:rPr lang="fr-FR" sz="1050" kern="0" dirty="0" err="1" smtClean="0">
                <a:solidFill>
                  <a:srgbClr val="000000"/>
                </a:solidFill>
                <a:latin typeface="Calibri" pitchFamily="34" charset="0"/>
              </a:rPr>
              <a:t>Solver</a:t>
            </a:r>
            <a:endParaRPr lang="fr-FR" sz="1050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Echange avec Géoconcept sur les développements  cartographique</a:t>
            </a: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Etude infrastructure cible AMS/Géoconcept</a:t>
            </a:r>
            <a:endParaRPr lang="fr-FR" sz="1050" kern="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tabLst>
                <a:tab pos="355600" algn="l"/>
              </a:tabLst>
              <a:defRPr/>
            </a:pPr>
            <a:endParaRPr lang="fr-FR" sz="1050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 smtClean="0">
              <a:latin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fr-FR" sz="1050" b="1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" name="Rectangle 31">
            <a:hlinkClick r:id="" action="ppaction://noaction"/>
          </p:cNvPr>
          <p:cNvSpPr/>
          <p:nvPr/>
        </p:nvSpPr>
        <p:spPr bwMode="auto">
          <a:xfrm>
            <a:off x="103927" y="3501008"/>
            <a:ext cx="4386462" cy="80847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 smtClean="0">
                <a:latin typeface="Calibri" pitchFamily="34" charset="0"/>
              </a:rPr>
              <a:t>Risques à </a:t>
            </a:r>
            <a:r>
              <a:rPr lang="fr-FR" sz="1050" b="1" kern="0" dirty="0">
                <a:latin typeface="Calibri" pitchFamily="34" charset="0"/>
              </a:rPr>
              <a:t>court terme </a:t>
            </a:r>
            <a:r>
              <a:rPr lang="fr-FR" sz="1050" b="1" kern="0" dirty="0" smtClean="0">
                <a:latin typeface="Calibri" pitchFamily="34" charset="0"/>
              </a:rPr>
              <a:t>:</a:t>
            </a: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 smtClean="0">
                <a:latin typeface="Calibri" pitchFamily="34" charset="0"/>
              </a:rPr>
              <a:t>Impact </a:t>
            </a:r>
            <a:r>
              <a:rPr lang="fr-FR" sz="1050" kern="0" dirty="0">
                <a:latin typeface="Calibri" pitchFamily="34" charset="0"/>
              </a:rPr>
              <a:t>de Tétris sur le planning des </a:t>
            </a:r>
            <a:r>
              <a:rPr lang="fr-FR" sz="1050" kern="0" dirty="0" smtClean="0">
                <a:latin typeface="Calibri" pitchFamily="34" charset="0"/>
              </a:rPr>
              <a:t>développements</a:t>
            </a: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 smtClean="0">
                <a:latin typeface="Calibri" pitchFamily="34" charset="0"/>
              </a:rPr>
              <a:t>Problématique de la gouvernance de la création du matricule porteur dans les Systèmes ( VAN – Commande des exemplaires LP aux imprimeries)</a:t>
            </a:r>
            <a:endParaRPr lang="fr-FR" sz="1050" kern="0" dirty="0" smtClean="0"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b="1" kern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058" y="1370254"/>
            <a:ext cx="639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itre 1"/>
          <p:cNvSpPr>
            <a:spLocks noGrp="1"/>
          </p:cNvSpPr>
          <p:nvPr>
            <p:ph type="title"/>
          </p:nvPr>
        </p:nvSpPr>
        <p:spPr>
          <a:xfrm>
            <a:off x="107504" y="224408"/>
            <a:ext cx="7293496" cy="612304"/>
          </a:xfrm>
        </p:spPr>
        <p:txBody>
          <a:bodyPr>
            <a:noAutofit/>
          </a:bodyPr>
          <a:lstStyle/>
          <a:p>
            <a:r>
              <a:rPr lang="fr-FR" dirty="0"/>
              <a:t>Synthèse Pilotage projet </a:t>
            </a:r>
            <a:r>
              <a:rPr lang="fr-FR" dirty="0" smtClean="0"/>
              <a:t>SILOG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17" y="2276872"/>
            <a:ext cx="4292371" cy="203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0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du Jour 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Etat d’avancement </a:t>
            </a:r>
            <a:r>
              <a:rPr lang="fr-FR" dirty="0"/>
              <a:t>du </a:t>
            </a:r>
            <a:r>
              <a:rPr lang="fr-FR" dirty="0" smtClean="0"/>
              <a:t>projet</a:t>
            </a:r>
          </a:p>
          <a:p>
            <a:endParaRPr lang="fr-FR" dirty="0"/>
          </a:p>
          <a:p>
            <a:r>
              <a:rPr lang="fr-FR" dirty="0" smtClean="0"/>
              <a:t>Etat d’avancement des développements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Schéma architecture cible</a:t>
            </a:r>
          </a:p>
          <a:p>
            <a:endParaRPr lang="fr-FR" dirty="0"/>
          </a:p>
          <a:p>
            <a:r>
              <a:rPr lang="fr-FR" dirty="0" smtClean="0"/>
              <a:t>Schéma paie cible – intégration du PEPP dans M-Road</a:t>
            </a:r>
          </a:p>
          <a:p>
            <a:endParaRPr lang="fr-FR" dirty="0"/>
          </a:p>
          <a:p>
            <a:r>
              <a:rPr lang="fr-FR" dirty="0" smtClean="0"/>
              <a:t>Ecrans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Prochaines étapes</a:t>
            </a:r>
          </a:p>
          <a:p>
            <a:endParaRPr lang="fr-FR" dirty="0"/>
          </a:p>
          <a:p>
            <a:r>
              <a:rPr lang="fr-FR" dirty="0" smtClean="0"/>
              <a:t>Synthèse projet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623621" cy="4968552"/>
          </a:xfrm>
        </p:spPr>
        <p:txBody>
          <a:bodyPr>
            <a:normAutofit fontScale="70000" lnSpcReduction="20000"/>
          </a:bodyPr>
          <a:lstStyle/>
          <a:p>
            <a:endParaRPr lang="fr-FR" sz="2400" dirty="0" smtClean="0"/>
          </a:p>
          <a:p>
            <a:r>
              <a:rPr lang="fr-FR" sz="1900" dirty="0" smtClean="0"/>
              <a:t>Formation Geoconcept et Territory Manager : réalisée le12 et 13 mars 2014</a:t>
            </a:r>
          </a:p>
          <a:p>
            <a:endParaRPr lang="fr-FR" sz="1900" dirty="0" smtClean="0"/>
          </a:p>
          <a:p>
            <a:r>
              <a:rPr lang="fr-FR" sz="1900" dirty="0" smtClean="0"/>
              <a:t>Intégration des spécificités Tétris dans les développements déjà réalisés ( adresses, produits, informations portage...)</a:t>
            </a:r>
          </a:p>
          <a:p>
            <a:endParaRPr lang="fr-FR" sz="1900" dirty="0" smtClean="0"/>
          </a:p>
          <a:p>
            <a:r>
              <a:rPr lang="fr-FR" sz="1900" dirty="0" smtClean="0"/>
              <a:t>Réunion de cadrage pour la partie paie avec Jérôme Louis</a:t>
            </a:r>
          </a:p>
          <a:p>
            <a:pPr lvl="1"/>
            <a:r>
              <a:rPr lang="fr-FR" sz="1600" dirty="0" smtClean="0"/>
              <a:t>Prochaine réunion début Avril pour écriture des spécificités de l’intégration du PEPP dans M-Road avec prise en charge de Tétris et du multi société.</a:t>
            </a:r>
            <a:endParaRPr lang="fr-FR" sz="1600" dirty="0"/>
          </a:p>
          <a:p>
            <a:pPr marL="0" indent="0">
              <a:buNone/>
            </a:pPr>
            <a:endParaRPr lang="fr-FR" sz="1900" dirty="0" smtClean="0"/>
          </a:p>
          <a:p>
            <a:r>
              <a:rPr lang="fr-FR" sz="1900" dirty="0" smtClean="0"/>
              <a:t>Réunion sur l’infrastructure cible de M-Road</a:t>
            </a:r>
          </a:p>
          <a:p>
            <a:pPr lvl="1"/>
            <a:r>
              <a:rPr lang="fr-FR" sz="1600" dirty="0" smtClean="0"/>
              <a:t>Sécurité</a:t>
            </a:r>
            <a:endParaRPr lang="fr-FR" sz="1600" dirty="0"/>
          </a:p>
          <a:p>
            <a:pPr lvl="1"/>
            <a:r>
              <a:rPr lang="fr-FR" sz="1600" dirty="0" smtClean="0"/>
              <a:t>Hébergement </a:t>
            </a:r>
          </a:p>
          <a:p>
            <a:endParaRPr lang="fr-FR" sz="1900" dirty="0" smtClean="0"/>
          </a:p>
          <a:p>
            <a:r>
              <a:rPr lang="fr-FR" sz="1900" dirty="0" smtClean="0"/>
              <a:t>Réunion Everial   : </a:t>
            </a:r>
          </a:p>
          <a:p>
            <a:pPr lvl="1"/>
            <a:r>
              <a:rPr lang="fr-FR" sz="1600" dirty="0" smtClean="0"/>
              <a:t>Interfaces M-ROAD et système de gestion des abonnés </a:t>
            </a:r>
          </a:p>
          <a:p>
            <a:pPr lvl="1"/>
            <a:r>
              <a:rPr lang="fr-FR" sz="1600" dirty="0" smtClean="0"/>
              <a:t>Interface M-ROAD pour la gestion des quantités ( diffuseurs et Porteurs ) à imprimer.</a:t>
            </a:r>
          </a:p>
          <a:p>
            <a:pPr marL="274320" lvl="1" indent="0">
              <a:buNone/>
            </a:pPr>
            <a:r>
              <a:rPr lang="fr-FR" sz="1600" dirty="0" smtClean="0"/>
              <a:t> </a:t>
            </a:r>
            <a:endParaRPr lang="fr-FR" sz="1600" dirty="0"/>
          </a:p>
          <a:p>
            <a:r>
              <a:rPr lang="fr-FR" sz="1900" dirty="0"/>
              <a:t>Réunion </a:t>
            </a:r>
            <a:r>
              <a:rPr lang="fr-FR" sz="1900" dirty="0" smtClean="0"/>
              <a:t>pour définir les évolutions nécessaire de M-Road pour intégrer le projet Tétris les </a:t>
            </a:r>
            <a:r>
              <a:rPr lang="fr-FR" sz="1900" dirty="0" smtClean="0"/>
              <a:t>spécifications </a:t>
            </a:r>
            <a:r>
              <a:rPr lang="fr-FR" sz="1900" dirty="0" smtClean="0"/>
              <a:t>seront réalisées par les équipes de </a:t>
            </a:r>
            <a:r>
              <a:rPr lang="fr-FR" sz="1900" dirty="0" err="1" smtClean="0"/>
              <a:t>Neopress</a:t>
            </a:r>
            <a:endParaRPr lang="fr-FR" sz="1900" dirty="0" smtClean="0"/>
          </a:p>
          <a:p>
            <a:pPr lvl="1"/>
            <a:r>
              <a:rPr lang="fr-FR" sz="1600" dirty="0" smtClean="0"/>
              <a:t>Prochaine étape </a:t>
            </a:r>
            <a:r>
              <a:rPr lang="fr-FR" sz="1600" dirty="0" smtClean="0"/>
              <a:t>: évaluation de la charge et </a:t>
            </a:r>
            <a:r>
              <a:rPr lang="fr-FR" sz="1600" dirty="0" smtClean="0"/>
              <a:t>définition du calendrier de livraison des spécificités pour réaliser les développements</a:t>
            </a:r>
            <a:endParaRPr lang="fr-FR" sz="1600" dirty="0"/>
          </a:p>
          <a:p>
            <a:pPr lvl="1"/>
            <a:endParaRPr lang="fr-FR" sz="2200" dirty="0" smtClean="0"/>
          </a:p>
          <a:p>
            <a:pPr lvl="1"/>
            <a:endParaRPr lang="fr-FR" sz="1900" dirty="0"/>
          </a:p>
          <a:p>
            <a:endParaRPr lang="fr-FR" sz="1100" dirty="0"/>
          </a:p>
        </p:txBody>
      </p:sp>
      <p:sp>
        <p:nvSpPr>
          <p:cNvPr id="21507" name="Titre 1"/>
          <p:cNvSpPr>
            <a:spLocks noGrp="1"/>
          </p:cNvSpPr>
          <p:nvPr>
            <p:ph type="title"/>
          </p:nvPr>
        </p:nvSpPr>
        <p:spPr>
          <a:xfrm>
            <a:off x="221344" y="342429"/>
            <a:ext cx="6723874" cy="422275"/>
          </a:xfrm>
        </p:spPr>
        <p:txBody>
          <a:bodyPr>
            <a:normAutofit fontScale="90000"/>
          </a:bodyPr>
          <a:lstStyle/>
          <a:p>
            <a:r>
              <a:rPr lang="fr-FR" dirty="0"/>
              <a:t>Etat d’avancement du projet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6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Avancée des développements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sz="1800" dirty="0" smtClean="0"/>
          </a:p>
          <a:p>
            <a:r>
              <a:rPr lang="fr-FR" sz="1800" dirty="0" smtClean="0"/>
              <a:t>Sécurité </a:t>
            </a:r>
            <a:r>
              <a:rPr lang="fr-FR" sz="1800" dirty="0" smtClean="0"/>
              <a:t>de l’accès  à l’application réalisée </a:t>
            </a:r>
            <a:r>
              <a:rPr lang="fr-FR" sz="1800" dirty="0" smtClean="0"/>
              <a:t>pour l’ensemble des pages/modules à venir</a:t>
            </a:r>
            <a:endParaRPr lang="fr-FR" sz="1800" dirty="0"/>
          </a:p>
          <a:p>
            <a:endParaRPr lang="fr-FR" sz="1800" dirty="0" smtClean="0"/>
          </a:p>
          <a:p>
            <a:r>
              <a:rPr lang="fr-FR" sz="1800" dirty="0" smtClean="0"/>
              <a:t>Evolution du modèle de données afin de créer des tables agrégées contenant les informations provenant des fichiers afin d’optimiser les temps d’affichage</a:t>
            </a:r>
          </a:p>
          <a:p>
            <a:endParaRPr lang="fr-FR" sz="1800" dirty="0"/>
          </a:p>
          <a:p>
            <a:r>
              <a:rPr lang="fr-FR" sz="1800" dirty="0" smtClean="0"/>
              <a:t>Développement des écrans permettant de gérer les sociétés et produits avec évolution simple pour gérer les produits en vue du hors presse </a:t>
            </a:r>
          </a:p>
          <a:p>
            <a:pPr lvl="1"/>
            <a:r>
              <a:rPr lang="fr-FR" sz="1600" dirty="0" smtClean="0"/>
              <a:t>attentes des </a:t>
            </a:r>
            <a:r>
              <a:rPr lang="fr-FR" sz="1600" dirty="0" smtClean="0"/>
              <a:t>spécifications </a:t>
            </a:r>
            <a:r>
              <a:rPr lang="fr-FR" sz="1600" dirty="0" err="1" smtClean="0"/>
              <a:t>Neopress</a:t>
            </a:r>
            <a:r>
              <a:rPr lang="fr-FR" sz="1600" dirty="0" smtClean="0"/>
              <a:t> </a:t>
            </a:r>
            <a:r>
              <a:rPr lang="fr-FR" sz="1600" dirty="0" smtClean="0"/>
              <a:t>pour la partie </a:t>
            </a:r>
            <a:r>
              <a:rPr lang="fr-FR" sz="1600" dirty="0" smtClean="0"/>
              <a:t>Hors-presse</a:t>
            </a:r>
            <a:endParaRPr lang="fr-FR" sz="1600" dirty="0" smtClean="0"/>
          </a:p>
          <a:p>
            <a:endParaRPr lang="fr-FR" sz="1800" dirty="0" smtClean="0"/>
          </a:p>
          <a:p>
            <a:r>
              <a:rPr lang="fr-FR" sz="1800" dirty="0" smtClean="0"/>
              <a:t>Développement de l’écran de traitement des  rejets d’adresses (RNVP et/ou Géocodage)</a:t>
            </a:r>
            <a:endParaRPr lang="fr-FR" sz="1800" dirty="0"/>
          </a:p>
          <a:p>
            <a:pPr marL="560070" lvl="2">
              <a:spcBef>
                <a:spcPts val="600"/>
              </a:spcBef>
              <a:buClr>
                <a:schemeClr val="accent1"/>
              </a:buClr>
            </a:pPr>
            <a:r>
              <a:rPr lang="fr-FR" sz="1600" dirty="0" smtClean="0"/>
              <a:t>Interrogation via web service de l’application RNVP et de Géocodage à la volée via l’écran</a:t>
            </a:r>
            <a:endParaRPr lang="fr-FR" sz="1600" dirty="0"/>
          </a:p>
          <a:p>
            <a:endParaRPr lang="fr-FR" sz="1800" dirty="0" smtClean="0"/>
          </a:p>
          <a:p>
            <a:r>
              <a:rPr lang="fr-FR" sz="1800" dirty="0" smtClean="0"/>
              <a:t>Développement du calendrier M-Road</a:t>
            </a:r>
            <a:endParaRPr lang="fr-FR" sz="1800" dirty="0"/>
          </a:p>
          <a:p>
            <a:pPr lvl="1"/>
            <a:r>
              <a:rPr lang="fr-FR" sz="1600" dirty="0" smtClean="0"/>
              <a:t>Affiche les qu</a:t>
            </a:r>
            <a:r>
              <a:rPr lang="fr-FR" sz="1600" dirty="0"/>
              <a:t>antit</a:t>
            </a:r>
            <a:r>
              <a:rPr lang="fr-FR" sz="1600" dirty="0" smtClean="0"/>
              <a:t>és par société et produit chargés dans M-ROAD</a:t>
            </a:r>
            <a:endParaRPr lang="fr-FR" sz="1600" dirty="0"/>
          </a:p>
          <a:p>
            <a:pPr lvl="1"/>
            <a:r>
              <a:rPr lang="fr-FR" sz="1600" dirty="0" smtClean="0"/>
              <a:t>Permet d’afficher les opérations spéciales de distribution</a:t>
            </a:r>
            <a:endParaRPr lang="fr-FR" sz="1600" dirty="0"/>
          </a:p>
          <a:p>
            <a:pPr lvl="1"/>
            <a:r>
              <a:rPr lang="fr-FR" sz="1600" dirty="0"/>
              <a:t>Permet le remplacement de fichier non intégré entre Jade et M-Road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2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M-ROAD </a:t>
            </a:r>
            <a:r>
              <a:rPr lang="fr-FR" dirty="0"/>
              <a:t>- Schéma </a:t>
            </a:r>
            <a:r>
              <a:rPr lang="fr-FR" dirty="0" smtClean="0"/>
              <a:t>Paie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07540"/>
            <a:ext cx="53816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59632" y="428380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Management – Réseau Organisation </a:t>
            </a:r>
            <a:r>
              <a:rPr lang="fr-FR" dirty="0" smtClean="0"/>
              <a:t>Amaury Distribution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8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actuel (partie Paie)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6041535" y="2993713"/>
            <a:ext cx="1118529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PEPP</a:t>
            </a:r>
            <a:endParaRPr lang="fr-FR" dirty="0"/>
          </a:p>
        </p:txBody>
      </p:sp>
      <p:sp>
        <p:nvSpPr>
          <p:cNvPr id="7" name="Organigramme : Disque magnétique 6"/>
          <p:cNvSpPr/>
          <p:nvPr/>
        </p:nvSpPr>
        <p:spPr>
          <a:xfrm>
            <a:off x="7573335" y="1419071"/>
            <a:ext cx="1080120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Intranet</a:t>
            </a:r>
            <a:endParaRPr lang="fr-FR" dirty="0"/>
          </a:p>
        </p:txBody>
      </p:sp>
      <p:pic>
        <p:nvPicPr>
          <p:cNvPr id="8" name="Picture 2" descr="http://www.sopragroup.fr/content_data/sopragrp/forms/fr/18937/Pleiades_SopraDSRH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3" r="14229"/>
          <a:stretch/>
        </p:blipFill>
        <p:spPr bwMode="auto">
          <a:xfrm>
            <a:off x="323528" y="3286043"/>
            <a:ext cx="1800200" cy="8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75" y="5511129"/>
            <a:ext cx="2095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en angle 9"/>
          <p:cNvCxnSpPr>
            <a:stCxn id="7" idx="3"/>
            <a:endCxn id="6" idx="4"/>
          </p:cNvCxnSpPr>
          <p:nvPr/>
        </p:nvCxnSpPr>
        <p:spPr>
          <a:xfrm rot="5400000">
            <a:off x="7119439" y="2539817"/>
            <a:ext cx="1034582" cy="953331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6" idx="1"/>
            <a:endCxn id="8" idx="0"/>
          </p:cNvCxnSpPr>
          <p:nvPr/>
        </p:nvCxnSpPr>
        <p:spPr>
          <a:xfrm rot="16200000" flipH="1" flipV="1">
            <a:off x="3766049" y="451292"/>
            <a:ext cx="292330" cy="5377172"/>
          </a:xfrm>
          <a:prstGeom prst="curvedConnector3">
            <a:avLst>
              <a:gd name="adj1" fmla="val -523698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rc 11"/>
          <p:cNvCxnSpPr>
            <a:stCxn id="6" idx="3"/>
            <a:endCxn id="9" idx="3"/>
          </p:cNvCxnSpPr>
          <p:nvPr/>
        </p:nvCxnSpPr>
        <p:spPr>
          <a:xfrm rot="5400000">
            <a:off x="5273603" y="4403006"/>
            <a:ext cx="1656371" cy="998025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9" idx="1"/>
            <a:endCxn id="8" idx="2"/>
          </p:cNvCxnSpPr>
          <p:nvPr/>
        </p:nvCxnSpPr>
        <p:spPr>
          <a:xfrm rot="10800000">
            <a:off x="1223629" y="4093722"/>
            <a:ext cx="2283647" cy="1636483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/>
          <p:nvPr/>
        </p:nvCxnSpPr>
        <p:spPr>
          <a:xfrm>
            <a:off x="1403648" y="3943054"/>
            <a:ext cx="2986370" cy="1581990"/>
          </a:xfrm>
          <a:prstGeom prst="curvedConnector3">
            <a:avLst>
              <a:gd name="adj1" fmla="val 53711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015160" y="4554853"/>
            <a:ext cx="127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Grand8</a:t>
            </a:r>
            <a:endParaRPr lang="fr-FR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5364088" y="4422524"/>
            <a:ext cx="11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Badges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915816" y="1137518"/>
            <a:ext cx="275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Eléments Variables</a:t>
            </a:r>
          </a:p>
          <a:p>
            <a:pPr algn="ctr"/>
            <a:r>
              <a:rPr lang="fr-FR" dirty="0" smtClean="0"/>
              <a:t>+</a:t>
            </a:r>
          </a:p>
          <a:p>
            <a:pPr algn="ctr"/>
            <a:r>
              <a:rPr lang="fr-FR" dirty="0" smtClean="0"/>
              <a:t>Le 20 du mois S.T.C.</a:t>
            </a:r>
          </a:p>
        </p:txBody>
      </p:sp>
      <p:cxnSp>
        <p:nvCxnSpPr>
          <p:cNvPr id="18" name="Connecteur droit avec flèche 17"/>
          <p:cNvCxnSpPr>
            <a:stCxn id="8" idx="3"/>
          </p:cNvCxnSpPr>
          <p:nvPr/>
        </p:nvCxnSpPr>
        <p:spPr>
          <a:xfrm>
            <a:off x="2123728" y="3689882"/>
            <a:ext cx="3917807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685099" y="3320550"/>
            <a:ext cx="190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Admin</a:t>
            </a:r>
            <a:r>
              <a:rPr lang="fr-FR" dirty="0" smtClean="0"/>
              <a:t> </a:t>
            </a:r>
            <a:r>
              <a:rPr lang="fr-FR" dirty="0" err="1" smtClean="0"/>
              <a:t>Sql</a:t>
            </a:r>
            <a:r>
              <a:rPr lang="fr-FR" dirty="0" smtClean="0"/>
              <a:t>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619672" y="51617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Eléments Variables</a:t>
            </a:r>
          </a:p>
        </p:txBody>
      </p:sp>
      <p:cxnSp>
        <p:nvCxnSpPr>
          <p:cNvPr id="23" name="Connecteur en arc 22"/>
          <p:cNvCxnSpPr>
            <a:stCxn id="9" idx="2"/>
          </p:cNvCxnSpPr>
          <p:nvPr/>
        </p:nvCxnSpPr>
        <p:spPr>
          <a:xfrm rot="5400000" flipH="1" flipV="1">
            <a:off x="4854432" y="3643647"/>
            <a:ext cx="2006225" cy="2605040"/>
          </a:xfrm>
          <a:prstGeom prst="curvedConnector4">
            <a:avLst>
              <a:gd name="adj1" fmla="val -21754"/>
              <a:gd name="adj2" fmla="val 162649"/>
            </a:avLst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380313" y="4795582"/>
            <a:ext cx="14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Absences</a:t>
            </a:r>
          </a:p>
        </p:txBody>
      </p:sp>
    </p:spTree>
    <p:extLst>
      <p:ext uri="{BB962C8B-B14F-4D97-AF65-F5344CB8AC3E}">
        <p14:creationId xmlns:p14="http://schemas.microsoft.com/office/powerpoint/2010/main" val="37668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</a:t>
            </a:r>
            <a:r>
              <a:rPr lang="fr-FR" dirty="0"/>
              <a:t>cible (partie Paie)</a:t>
            </a:r>
          </a:p>
        </p:txBody>
      </p:sp>
      <p:pic>
        <p:nvPicPr>
          <p:cNvPr id="25" name="Picture 2" descr="http://www.sopragroup.fr/content_data/sopragrp/forms/fr/18937/Pleiades_SopraDSRH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3" r="14229"/>
          <a:stretch/>
        </p:blipFill>
        <p:spPr bwMode="auto">
          <a:xfrm>
            <a:off x="755576" y="3180782"/>
            <a:ext cx="1800200" cy="8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816" y="5655145"/>
            <a:ext cx="2095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en arc 26"/>
          <p:cNvCxnSpPr>
            <a:stCxn id="38" idx="2"/>
            <a:endCxn id="26" idx="3"/>
          </p:cNvCxnSpPr>
          <p:nvPr/>
        </p:nvCxnSpPr>
        <p:spPr>
          <a:xfrm rot="5400000">
            <a:off x="5422852" y="4219517"/>
            <a:ext cx="1512167" cy="1797238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rc 27"/>
          <p:cNvCxnSpPr/>
          <p:nvPr/>
        </p:nvCxnSpPr>
        <p:spPr>
          <a:xfrm rot="10800000">
            <a:off x="1626301" y="3920840"/>
            <a:ext cx="1529140" cy="1885760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/>
          <p:nvPr/>
        </p:nvCxnSpPr>
        <p:spPr>
          <a:xfrm>
            <a:off x="1945285" y="3791771"/>
            <a:ext cx="2287281" cy="1797539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088925" y="4562008"/>
            <a:ext cx="14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Grand8</a:t>
            </a:r>
            <a:endParaRPr lang="fr-FR" dirty="0" smtClean="0"/>
          </a:p>
        </p:txBody>
      </p:sp>
      <p:sp>
        <p:nvSpPr>
          <p:cNvPr id="31" name="ZoneTexte 30"/>
          <p:cNvSpPr txBox="1"/>
          <p:nvPr/>
        </p:nvSpPr>
        <p:spPr>
          <a:xfrm>
            <a:off x="5941997" y="4494388"/>
            <a:ext cx="95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Badge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285906" y="1412776"/>
            <a:ext cx="26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Eléments Variables et S.T.C. le 20 du mois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2688457" y="3651352"/>
            <a:ext cx="312571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642929" y="3342129"/>
            <a:ext cx="121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Admin</a:t>
            </a:r>
            <a:r>
              <a:rPr lang="fr-FR" dirty="0" smtClean="0"/>
              <a:t> </a:t>
            </a:r>
            <a:r>
              <a:rPr lang="fr-FR" dirty="0" err="1" smtClean="0"/>
              <a:t>Sql</a:t>
            </a:r>
            <a:r>
              <a:rPr lang="fr-FR" dirty="0" smtClean="0"/>
              <a:t> 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009181" y="5013176"/>
            <a:ext cx="135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Eléments </a:t>
            </a:r>
          </a:p>
          <a:p>
            <a:r>
              <a:rPr lang="fr-FR" dirty="0" smtClean="0"/>
              <a:t>Variables</a:t>
            </a:r>
          </a:p>
        </p:txBody>
      </p:sp>
      <p:cxnSp>
        <p:nvCxnSpPr>
          <p:cNvPr id="36" name="Connecteur en arc 35"/>
          <p:cNvCxnSpPr>
            <a:stCxn id="26" idx="2"/>
          </p:cNvCxnSpPr>
          <p:nvPr/>
        </p:nvCxnSpPr>
        <p:spPr>
          <a:xfrm rot="5400000" flipH="1" flipV="1">
            <a:off x="5487297" y="3239659"/>
            <a:ext cx="1598905" cy="4108368"/>
          </a:xfrm>
          <a:prstGeom prst="curvedConnector4">
            <a:avLst>
              <a:gd name="adj1" fmla="val -14297"/>
              <a:gd name="adj2" fmla="val 102207"/>
            </a:avLst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129861" y="5285813"/>
            <a:ext cx="140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Absences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76" y="2924945"/>
            <a:ext cx="2526756" cy="143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Organigramme : Disque magnétique 38"/>
          <p:cNvSpPr/>
          <p:nvPr/>
        </p:nvSpPr>
        <p:spPr>
          <a:xfrm>
            <a:off x="7129861" y="2924944"/>
            <a:ext cx="853248" cy="8668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PEPP</a:t>
            </a:r>
            <a:endParaRPr lang="fr-FR" dirty="0"/>
          </a:p>
        </p:txBody>
      </p:sp>
      <p:cxnSp>
        <p:nvCxnSpPr>
          <p:cNvPr id="40" name="Connecteur en arc 39"/>
          <p:cNvCxnSpPr>
            <a:stCxn id="38" idx="0"/>
            <a:endCxn id="25" idx="0"/>
          </p:cNvCxnSpPr>
          <p:nvPr/>
        </p:nvCxnSpPr>
        <p:spPr>
          <a:xfrm rot="16200000" flipH="1" flipV="1">
            <a:off x="4238696" y="341924"/>
            <a:ext cx="255837" cy="5421878"/>
          </a:xfrm>
          <a:prstGeom prst="curvedConnector3">
            <a:avLst>
              <a:gd name="adj1" fmla="val -679631"/>
            </a:avLst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M-ROAD </a:t>
            </a:r>
            <a:r>
              <a:rPr lang="fr-FR" dirty="0"/>
              <a:t>- Schéma architecture </a:t>
            </a:r>
            <a:r>
              <a:rPr lang="fr-FR" dirty="0" smtClean="0"/>
              <a:t>cible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07540"/>
            <a:ext cx="53816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59632" y="428380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Management – Réseau Organisation </a:t>
            </a:r>
            <a:r>
              <a:rPr lang="fr-FR" dirty="0" smtClean="0"/>
              <a:t>Amaury Distribution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12504</TotalTime>
  <Words>813</Words>
  <Application>Microsoft Office PowerPoint</Application>
  <PresentationFormat>Affichage à l'écran (4:3)</PresentationFormat>
  <Paragraphs>196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Origine</vt:lpstr>
      <vt:lpstr>Comité de pilotage N°2 M-ROAD </vt:lpstr>
      <vt:lpstr>M-ROAD</vt:lpstr>
      <vt:lpstr>Ordre du Jour  :</vt:lpstr>
      <vt:lpstr>Etat d’avancement du projet</vt:lpstr>
      <vt:lpstr> Avancée des développements</vt:lpstr>
      <vt:lpstr>M-ROAD - Schéma Paie</vt:lpstr>
      <vt:lpstr>Schéma actuel (partie Paie)</vt:lpstr>
      <vt:lpstr>Schéma cible (partie Paie)</vt:lpstr>
      <vt:lpstr>M-ROAD - Schéma architecture cible</vt:lpstr>
      <vt:lpstr>Schéma cible Logistique M-RAOD</vt:lpstr>
      <vt:lpstr>M-ROAD – Aperçu des Ecrans M-ROAD</vt:lpstr>
      <vt:lpstr>Ecran : Sécurité des pages</vt:lpstr>
      <vt:lpstr>Ecran : Gestion des rejets d’adresses</vt:lpstr>
      <vt:lpstr>Ecran : Gestion Sociétés et Produits</vt:lpstr>
      <vt:lpstr>Ecran : Ajout de produits</vt:lpstr>
      <vt:lpstr>Ecran : Calendrier ( mois )</vt:lpstr>
      <vt:lpstr>Ecran : Calendrier ( semaine )</vt:lpstr>
      <vt:lpstr>Prochaines étapes</vt:lpstr>
      <vt:lpstr>Prochaines étapes</vt:lpstr>
      <vt:lpstr>Synthèse Pilotage projet SILOG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agranet</dc:creator>
  <cp:lastModifiedBy>RHAULT Claude</cp:lastModifiedBy>
  <cp:revision>128</cp:revision>
  <dcterms:created xsi:type="dcterms:W3CDTF">2013-07-09T13:41:17Z</dcterms:created>
  <dcterms:modified xsi:type="dcterms:W3CDTF">2014-03-18T17:34:12Z</dcterms:modified>
</cp:coreProperties>
</file>