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6" r:id="rId14"/>
    <p:sldId id="267" r:id="rId15"/>
    <p:sldId id="268" r:id="rId16"/>
    <p:sldId id="269" r:id="rId17"/>
    <p:sldId id="270" r:id="rId18"/>
    <p:sldId id="277"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48"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263066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4F59C-9428-4E79-B471-EFF6F612E4C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290327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31015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261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191483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288383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1838510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140946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85460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06799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19120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4F59C-9428-4E79-B471-EFF6F612E4C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194955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4F59C-9428-4E79-B471-EFF6F612E4C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37928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75030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346379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704F59C-9428-4E79-B471-EFF6F612E4C9}" type="datetimeFigureOut">
              <a:rPr lang="en-US" smtClean="0"/>
              <a:t>5/22/2024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105851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4F59C-9428-4E79-B471-EFF6F612E4C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8B70A-4ABE-4C36-9691-F22F00EC8CB3}" type="slidenum">
              <a:rPr lang="en-US" smtClean="0"/>
              <a:t>‹#›</a:t>
            </a:fld>
            <a:endParaRPr lang="en-US"/>
          </a:p>
        </p:txBody>
      </p:sp>
    </p:spTree>
    <p:extLst>
      <p:ext uri="{BB962C8B-B14F-4D97-AF65-F5344CB8AC3E}">
        <p14:creationId xmlns:p14="http://schemas.microsoft.com/office/powerpoint/2010/main" val="246192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04F59C-9428-4E79-B471-EFF6F612E4C9}" type="datetimeFigureOut">
              <a:rPr lang="en-US" smtClean="0"/>
              <a:t>5/22/2024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78B70A-4ABE-4C36-9691-F22F00EC8CB3}" type="slidenum">
              <a:rPr lang="en-US" smtClean="0"/>
              <a:t>‹#›</a:t>
            </a:fld>
            <a:endParaRPr lang="en-US"/>
          </a:p>
        </p:txBody>
      </p:sp>
    </p:spTree>
    <p:extLst>
      <p:ext uri="{BB962C8B-B14F-4D97-AF65-F5344CB8AC3E}">
        <p14:creationId xmlns:p14="http://schemas.microsoft.com/office/powerpoint/2010/main" val="13867141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75CC-0D5F-AD18-4271-980552D245AA}"/>
              </a:ext>
            </a:extLst>
          </p:cNvPr>
          <p:cNvSpPr>
            <a:spLocks noGrp="1"/>
          </p:cNvSpPr>
          <p:nvPr>
            <p:ph type="ctrTitle"/>
          </p:nvPr>
        </p:nvSpPr>
        <p:spPr>
          <a:xfrm>
            <a:off x="123825" y="891181"/>
            <a:ext cx="12001500" cy="861420"/>
          </a:xfrm>
        </p:spPr>
        <p:txBody>
          <a:bodyPr>
            <a:normAutofit fontScale="90000"/>
          </a:bodyPr>
          <a:lstStyle/>
          <a:p>
            <a:pPr algn="ctr"/>
            <a:r>
              <a:rPr lang="en-US" sz="3600" dirty="0"/>
              <a:t>The Effects of Covid-19 on Various Life Factors in Students</a:t>
            </a:r>
          </a:p>
        </p:txBody>
      </p:sp>
      <p:sp>
        <p:nvSpPr>
          <p:cNvPr id="3" name="Subtitle 2">
            <a:extLst>
              <a:ext uri="{FF2B5EF4-FFF2-40B4-BE49-F238E27FC236}">
                <a16:creationId xmlns:a16="http://schemas.microsoft.com/office/drawing/2014/main" id="{977D5824-E268-2EEF-7CC4-C3D338BB9A0F}"/>
              </a:ext>
            </a:extLst>
          </p:cNvPr>
          <p:cNvSpPr>
            <a:spLocks noGrp="1"/>
          </p:cNvSpPr>
          <p:nvPr>
            <p:ph type="subTitle" idx="1"/>
          </p:nvPr>
        </p:nvSpPr>
        <p:spPr/>
        <p:txBody>
          <a:bodyPr/>
          <a:lstStyle/>
          <a:p>
            <a:endParaRPr lang="en-US" dirty="0"/>
          </a:p>
          <a:p>
            <a:r>
              <a:rPr lang="en-US" dirty="0"/>
              <a:t>Eric Schneider</a:t>
            </a:r>
          </a:p>
          <a:p>
            <a:endParaRPr lang="en-US" dirty="0"/>
          </a:p>
        </p:txBody>
      </p:sp>
      <p:pic>
        <p:nvPicPr>
          <p:cNvPr id="8194" name="Picture 2" descr="Education E Learning Vector PNG Images ...">
            <a:extLst>
              <a:ext uri="{FF2B5EF4-FFF2-40B4-BE49-F238E27FC236}">
                <a16:creationId xmlns:a16="http://schemas.microsoft.com/office/drawing/2014/main" id="{B3AA4BBC-BA93-1797-BF71-DC22FEEDF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52601"/>
            <a:ext cx="6096000" cy="349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7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CAFE-34FD-BF11-8C1A-976C4A84FE2E}"/>
              </a:ext>
            </a:extLst>
          </p:cNvPr>
          <p:cNvSpPr>
            <a:spLocks noGrp="1"/>
          </p:cNvSpPr>
          <p:nvPr>
            <p:ph type="title"/>
          </p:nvPr>
        </p:nvSpPr>
        <p:spPr>
          <a:xfrm>
            <a:off x="645130" y="433668"/>
            <a:ext cx="9404723" cy="1400530"/>
          </a:xfrm>
        </p:spPr>
        <p:txBody>
          <a:bodyPr/>
          <a:lstStyle/>
          <a:p>
            <a:r>
              <a:rPr lang="en-US" dirty="0"/>
              <a:t>Exploratory Data Analysis (EDA)</a:t>
            </a:r>
          </a:p>
        </p:txBody>
      </p:sp>
      <p:sp>
        <p:nvSpPr>
          <p:cNvPr id="3" name="Content Placeholder 2">
            <a:extLst>
              <a:ext uri="{FF2B5EF4-FFF2-40B4-BE49-F238E27FC236}">
                <a16:creationId xmlns:a16="http://schemas.microsoft.com/office/drawing/2014/main" id="{2D211CE2-2EAE-E2DA-B0C9-9752DD092DB8}"/>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Trends and Patterns:</a:t>
            </a:r>
            <a:endParaRPr lang="en-US" b="0" i="0" dirty="0">
              <a:solidFill>
                <a:srgbClr val="ECECEC"/>
              </a:solidFill>
              <a:effectLst/>
              <a:latin typeface="Söhne"/>
            </a:endParaRPr>
          </a:p>
          <a:p>
            <a:pPr lvl="1" algn="l">
              <a:buFont typeface="Wingdings" panose="05000000000000000000" pitchFamily="2" charset="2"/>
              <a:buChar char="Ø"/>
            </a:pPr>
            <a:r>
              <a:rPr lang="en-US" b="1" i="0" dirty="0">
                <a:solidFill>
                  <a:srgbClr val="ECECEC"/>
                </a:solidFill>
                <a:effectLst/>
                <a:latin typeface="Söhne"/>
              </a:rPr>
              <a:t>Performance Measures:</a:t>
            </a:r>
            <a:r>
              <a:rPr lang="en-US" b="0" i="0" dirty="0">
                <a:solidFill>
                  <a:srgbClr val="ECECEC"/>
                </a:solidFill>
                <a:effectLst/>
                <a:latin typeface="Söhne"/>
              </a:rPr>
              <a:t> Improvement in academic scores (T0, T1, T2) over time for some groups.</a:t>
            </a:r>
          </a:p>
          <a:p>
            <a:pPr lvl="1" algn="l">
              <a:buFont typeface="Wingdings" panose="05000000000000000000" pitchFamily="2" charset="2"/>
              <a:buChar char="Ø"/>
            </a:pPr>
            <a:r>
              <a:rPr lang="en-US" b="1" i="0" dirty="0">
                <a:solidFill>
                  <a:srgbClr val="ECECEC"/>
                </a:solidFill>
                <a:effectLst/>
                <a:latin typeface="Söhne"/>
              </a:rPr>
              <a:t>Interventions:</a:t>
            </a:r>
            <a:r>
              <a:rPr lang="en-US" b="0" i="0" dirty="0">
                <a:solidFill>
                  <a:srgbClr val="ECECEC"/>
                </a:solidFill>
                <a:effectLst/>
                <a:latin typeface="Söhne"/>
              </a:rPr>
              <a:t> Certain groups (G1, G2) showed higher improvements with specific interventions (e.g., Scale1).</a:t>
            </a:r>
          </a:p>
          <a:p>
            <a:pPr>
              <a:buFont typeface="Wingdings" panose="05000000000000000000" pitchFamily="2" charset="2"/>
              <a:buChar char="Ø"/>
            </a:pPr>
            <a:r>
              <a:rPr lang="en-US" dirty="0"/>
              <a:t>**Visualizations</a:t>
            </a:r>
          </a:p>
          <a:p>
            <a:pPr>
              <a:buFont typeface="Wingdings" panose="05000000000000000000" pitchFamily="2" charset="2"/>
              <a:buChar char="Ø"/>
            </a:pPr>
            <a:endParaRPr lang="en-US" dirty="0"/>
          </a:p>
          <a:p>
            <a:pPr algn="l">
              <a:buFont typeface="Wingdings" panose="05000000000000000000" pitchFamily="2" charset="2"/>
              <a:buChar char="Ø"/>
            </a:pPr>
            <a:r>
              <a:rPr lang="en-US" b="1" i="0" dirty="0">
                <a:solidFill>
                  <a:srgbClr val="ECECEC"/>
                </a:solidFill>
                <a:effectLst/>
                <a:latin typeface="Söhne"/>
              </a:rPr>
              <a:t>Insights:</a:t>
            </a:r>
            <a:endParaRPr lang="en-US" b="0" i="0" dirty="0">
              <a:solidFill>
                <a:srgbClr val="ECECEC"/>
              </a:solidFill>
              <a:effectLst/>
              <a:latin typeface="Söhne"/>
            </a:endParaRPr>
          </a:p>
          <a:p>
            <a:pPr lvl="1" algn="l">
              <a:buFont typeface="Wingdings" panose="05000000000000000000" pitchFamily="2" charset="2"/>
              <a:buChar char="Ø"/>
            </a:pPr>
            <a:r>
              <a:rPr lang="en-US" b="0" i="0" dirty="0">
                <a:solidFill>
                  <a:srgbClr val="ECECEC"/>
                </a:solidFill>
                <a:effectLst/>
                <a:latin typeface="Söhne"/>
              </a:rPr>
              <a:t>Interventions are correlated with improvements in academic performance.</a:t>
            </a:r>
          </a:p>
          <a:p>
            <a:pPr lvl="1" algn="l">
              <a:buFont typeface="Wingdings" panose="05000000000000000000" pitchFamily="2" charset="2"/>
              <a:buChar char="Ø"/>
            </a:pPr>
            <a:r>
              <a:rPr lang="en-US" b="0" i="0" dirty="0">
                <a:solidFill>
                  <a:srgbClr val="ECECEC"/>
                </a:solidFill>
                <a:effectLst/>
                <a:latin typeface="Söhne"/>
              </a:rPr>
              <a:t>Group-specific interventions yield different outcomes, suggesting the need for tailored approaches.</a:t>
            </a:r>
          </a:p>
          <a:p>
            <a:endParaRPr lang="en-US" dirty="0"/>
          </a:p>
        </p:txBody>
      </p:sp>
    </p:spTree>
    <p:extLst>
      <p:ext uri="{BB962C8B-B14F-4D97-AF65-F5344CB8AC3E}">
        <p14:creationId xmlns:p14="http://schemas.microsoft.com/office/powerpoint/2010/main" val="277711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7088-3D3D-0AD7-CB0E-C7AB3D40839C}"/>
              </a:ext>
            </a:extLst>
          </p:cNvPr>
          <p:cNvSpPr>
            <a:spLocks noGrp="1"/>
          </p:cNvSpPr>
          <p:nvPr>
            <p:ph type="title"/>
          </p:nvPr>
        </p:nvSpPr>
        <p:spPr/>
        <p:txBody>
          <a:bodyPr/>
          <a:lstStyle/>
          <a:p>
            <a:r>
              <a:rPr lang="en-US" dirty="0"/>
              <a:t>EDA </a:t>
            </a:r>
            <a:r>
              <a:rPr lang="en-US" dirty="0" err="1"/>
              <a:t>Ctd</a:t>
            </a:r>
            <a:r>
              <a:rPr lang="en-US" dirty="0"/>
              <a:t>.</a:t>
            </a:r>
          </a:p>
        </p:txBody>
      </p:sp>
      <p:sp>
        <p:nvSpPr>
          <p:cNvPr id="4" name="Content Placeholder 3">
            <a:extLst>
              <a:ext uri="{FF2B5EF4-FFF2-40B4-BE49-F238E27FC236}">
                <a16:creationId xmlns:a16="http://schemas.microsoft.com/office/drawing/2014/main" id="{83760803-E1F9-2539-4709-C116A5097E7D}"/>
              </a:ext>
            </a:extLst>
          </p:cNvPr>
          <p:cNvSpPr>
            <a:spLocks noGrp="1"/>
          </p:cNvSpPr>
          <p:nvPr>
            <p:ph idx="1"/>
          </p:nvPr>
        </p:nvSpPr>
        <p:spPr/>
        <p:txBody>
          <a:bodyPr/>
          <a:lstStyle/>
          <a:p>
            <a:endParaRPr lang="en-US"/>
          </a:p>
        </p:txBody>
      </p:sp>
      <p:pic>
        <p:nvPicPr>
          <p:cNvPr id="9220" name="Picture 4">
            <a:extLst>
              <a:ext uri="{FF2B5EF4-FFF2-40B4-BE49-F238E27FC236}">
                <a16:creationId xmlns:a16="http://schemas.microsoft.com/office/drawing/2014/main" id="{77455860-8413-EDA6-3E8F-0E8E9E245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4" y="1073426"/>
            <a:ext cx="12261573" cy="557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1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FA08-DE84-FF2B-F690-513AAEADF864}"/>
              </a:ext>
            </a:extLst>
          </p:cNvPr>
          <p:cNvSpPr>
            <a:spLocks noGrp="1"/>
          </p:cNvSpPr>
          <p:nvPr>
            <p:ph type="title"/>
          </p:nvPr>
        </p:nvSpPr>
        <p:spPr/>
        <p:txBody>
          <a:bodyPr/>
          <a:lstStyle/>
          <a:p>
            <a:r>
              <a:rPr lang="en-US" sz="3600" dirty="0"/>
              <a:t>Feature Engineering/Preprocessing(FEP)	</a:t>
            </a:r>
          </a:p>
        </p:txBody>
      </p:sp>
      <p:sp>
        <p:nvSpPr>
          <p:cNvPr id="3" name="Content Placeholder 2">
            <a:extLst>
              <a:ext uri="{FF2B5EF4-FFF2-40B4-BE49-F238E27FC236}">
                <a16:creationId xmlns:a16="http://schemas.microsoft.com/office/drawing/2014/main" id="{BEE8809B-7C99-0BBE-19EB-77034A09E262}"/>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Söhne"/>
              </a:rPr>
              <a:t>Dummy Feature Creation:</a:t>
            </a:r>
            <a:endParaRPr lang="en-US" b="0" i="0" dirty="0">
              <a:solidFill>
                <a:srgbClr val="ECECEC"/>
              </a:solidFill>
              <a:effectLst/>
              <a:latin typeface="Söhne"/>
            </a:endParaRPr>
          </a:p>
          <a:p>
            <a:pPr marL="742950" lvl="1" indent="-285750" algn="l">
              <a:buFont typeface="Arial" panose="020B0604020202020204" pitchFamily="34" charset="0"/>
              <a:buChar char="•"/>
            </a:pPr>
            <a:r>
              <a:rPr lang="en-US" b="0" i="0" dirty="0">
                <a:solidFill>
                  <a:srgbClr val="ECECEC"/>
                </a:solidFill>
                <a:effectLst/>
                <a:latin typeface="Söhne"/>
              </a:rPr>
              <a:t>Converted categorical variables (e.g., Scale, Group) into dummy/indicator variables to make them suitable for modeling.</a:t>
            </a:r>
          </a:p>
          <a:p>
            <a:endParaRPr lang="en-US" b="1" i="0" dirty="0">
              <a:solidFill>
                <a:srgbClr val="ECECEC"/>
              </a:solidFill>
              <a:effectLst/>
              <a:latin typeface="Söhne"/>
            </a:endParaRPr>
          </a:p>
          <a:p>
            <a:r>
              <a:rPr lang="en-US" b="1" i="0" dirty="0">
                <a:solidFill>
                  <a:srgbClr val="ECECEC"/>
                </a:solidFill>
                <a:effectLst/>
                <a:latin typeface="Söhne"/>
              </a:rPr>
              <a:t>Scaling and Standardization:</a:t>
            </a:r>
          </a:p>
          <a:p>
            <a:pPr lvl="1"/>
            <a:r>
              <a:rPr lang="en-US" b="0" i="0" dirty="0">
                <a:solidFill>
                  <a:srgbClr val="ECECEC"/>
                </a:solidFill>
                <a:effectLst/>
                <a:latin typeface="Söhne"/>
              </a:rPr>
              <a:t>Standardized numerical features (e.g., T0, T1, T2) to ensure all features contribute equally to the model.</a:t>
            </a:r>
          </a:p>
          <a:p>
            <a:pPr lvl="1"/>
            <a:r>
              <a:rPr lang="en-US" b="0" i="0" dirty="0">
                <a:solidFill>
                  <a:srgbClr val="ECECEC"/>
                </a:solidFill>
                <a:effectLst/>
                <a:latin typeface="Söhne"/>
              </a:rPr>
              <a:t>Applied </a:t>
            </a:r>
            <a:r>
              <a:rPr lang="en-US" dirty="0">
                <a:solidFill>
                  <a:srgbClr val="ECECEC"/>
                </a:solidFill>
                <a:latin typeface="Söhne"/>
              </a:rPr>
              <a:t>‘</a:t>
            </a:r>
            <a:r>
              <a:rPr lang="en-US" dirty="0" err="1">
                <a:solidFill>
                  <a:srgbClr val="ECECEC"/>
                </a:solidFill>
                <a:latin typeface="Söhne"/>
              </a:rPr>
              <a:t>StandardScaler</a:t>
            </a:r>
            <a:r>
              <a:rPr lang="en-US" dirty="0">
                <a:solidFill>
                  <a:srgbClr val="ECECEC"/>
                </a:solidFill>
                <a:latin typeface="Söhne"/>
              </a:rPr>
              <a:t>’ to numerical data to achieve zero mean and unit variance</a:t>
            </a:r>
          </a:p>
          <a:p>
            <a:pPr lvl="1"/>
            <a:endParaRPr lang="en-US" dirty="0">
              <a:solidFill>
                <a:srgbClr val="ECECEC"/>
              </a:solidFill>
              <a:latin typeface="Söhne"/>
            </a:endParaRPr>
          </a:p>
          <a:p>
            <a:pPr marL="457200" lvl="1" indent="0">
              <a:buNone/>
            </a:pPr>
            <a:endParaRPr lang="en-US" dirty="0">
              <a:solidFill>
                <a:srgbClr val="ECECEC"/>
              </a:solidFill>
              <a:latin typeface="Söhne"/>
            </a:endParaRPr>
          </a:p>
        </p:txBody>
      </p:sp>
    </p:spTree>
    <p:extLst>
      <p:ext uri="{BB962C8B-B14F-4D97-AF65-F5344CB8AC3E}">
        <p14:creationId xmlns:p14="http://schemas.microsoft.com/office/powerpoint/2010/main" val="101621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A475-7FC6-127E-DDDF-25FA4494AE8C}"/>
              </a:ext>
            </a:extLst>
          </p:cNvPr>
          <p:cNvSpPr>
            <a:spLocks noGrp="1"/>
          </p:cNvSpPr>
          <p:nvPr>
            <p:ph type="title"/>
          </p:nvPr>
        </p:nvSpPr>
        <p:spPr>
          <a:xfrm>
            <a:off x="646111" y="433668"/>
            <a:ext cx="9404723" cy="1400530"/>
          </a:xfrm>
        </p:spPr>
        <p:txBody>
          <a:bodyPr/>
          <a:lstStyle/>
          <a:p>
            <a:r>
              <a:rPr lang="en-US" dirty="0"/>
              <a:t>FEP </a:t>
            </a:r>
            <a:r>
              <a:rPr lang="en-US" dirty="0" err="1"/>
              <a:t>Ctd</a:t>
            </a:r>
            <a:r>
              <a:rPr lang="en-US" dirty="0"/>
              <a:t>.</a:t>
            </a:r>
          </a:p>
        </p:txBody>
      </p:sp>
      <p:sp>
        <p:nvSpPr>
          <p:cNvPr id="5" name="Content Placeholder 4">
            <a:extLst>
              <a:ext uri="{FF2B5EF4-FFF2-40B4-BE49-F238E27FC236}">
                <a16:creationId xmlns:a16="http://schemas.microsoft.com/office/drawing/2014/main" id="{B917FD57-6DF6-8166-D31C-4BE8345ADAF1}"/>
              </a:ext>
            </a:extLst>
          </p:cNvPr>
          <p:cNvSpPr>
            <a:spLocks noGrp="1"/>
          </p:cNvSpPr>
          <p:nvPr>
            <p:ph idx="1"/>
          </p:nvPr>
        </p:nvSpPr>
        <p:spPr>
          <a:xfrm>
            <a:off x="1103312" y="1276350"/>
            <a:ext cx="8946541" cy="5353050"/>
          </a:xfrm>
        </p:spPr>
        <p:txBody>
          <a:bodyPr>
            <a:normAutofit/>
          </a:bodyPr>
          <a:lstStyle/>
          <a:p>
            <a:pPr marL="0" indent="0">
              <a:buNone/>
            </a:pPr>
            <a:r>
              <a:rPr lang="en-US" dirty="0"/>
              <a:t>1. Data Split:</a:t>
            </a:r>
          </a:p>
          <a:p>
            <a:pPr marL="0" indent="0">
              <a:buNone/>
            </a:pPr>
            <a:r>
              <a:rPr lang="en-US" dirty="0"/>
              <a:t>   - Features (X) and Target (y)</a:t>
            </a:r>
          </a:p>
          <a:p>
            <a:pPr marL="0" indent="0">
              <a:buNone/>
            </a:pPr>
            <a:endParaRPr lang="en-US" dirty="0"/>
          </a:p>
          <a:p>
            <a:pPr marL="0" indent="0">
              <a:buNone/>
            </a:pPr>
            <a:r>
              <a:rPr lang="en-US" dirty="0"/>
              <a:t>2. Numerical Features:</a:t>
            </a:r>
          </a:p>
          <a:p>
            <a:pPr marL="0" indent="0">
              <a:buNone/>
            </a:pPr>
            <a:r>
              <a:rPr lang="en-US" dirty="0"/>
              <a:t>   - Impute Missing Values (Mean)</a:t>
            </a:r>
          </a:p>
          <a:p>
            <a:pPr marL="0" indent="0">
              <a:buNone/>
            </a:pPr>
            <a:r>
              <a:rPr lang="en-US" dirty="0"/>
              <a:t>   - Standardize (</a:t>
            </a:r>
            <a:r>
              <a:rPr lang="en-US" dirty="0" err="1"/>
              <a:t>StandardScaler</a:t>
            </a:r>
            <a:r>
              <a:rPr lang="en-US" dirty="0"/>
              <a:t>)</a:t>
            </a:r>
          </a:p>
          <a:p>
            <a:pPr marL="0" indent="0">
              <a:buNone/>
            </a:pPr>
            <a:endParaRPr lang="en-US" dirty="0"/>
          </a:p>
          <a:p>
            <a:pPr marL="0" indent="0">
              <a:buNone/>
            </a:pPr>
            <a:r>
              <a:rPr lang="en-US" dirty="0"/>
              <a:t>3. Categorical Features:</a:t>
            </a:r>
          </a:p>
          <a:p>
            <a:pPr marL="0" indent="0">
              <a:buNone/>
            </a:pPr>
            <a:r>
              <a:rPr lang="en-US" dirty="0"/>
              <a:t>   - Impute Missing Values (Mode)</a:t>
            </a:r>
          </a:p>
          <a:p>
            <a:pPr marL="0" indent="0">
              <a:buNone/>
            </a:pPr>
            <a:r>
              <a:rPr lang="en-US" dirty="0"/>
              <a:t>   - Encode (</a:t>
            </a:r>
            <a:r>
              <a:rPr lang="en-US" dirty="0" err="1"/>
              <a:t>OneHotEncoder</a:t>
            </a:r>
            <a:r>
              <a:rPr lang="en-US" dirty="0"/>
              <a:t>)</a:t>
            </a:r>
          </a:p>
          <a:p>
            <a:pPr marL="0" indent="0">
              <a:buNone/>
            </a:pPr>
            <a:endParaRPr lang="en-US" dirty="0"/>
          </a:p>
          <a:p>
            <a:pPr marL="0" indent="0">
              <a:buNone/>
            </a:pPr>
            <a:r>
              <a:rPr lang="en-US" dirty="0"/>
              <a:t>4. Combine Preprocessed Features for Modeling</a:t>
            </a:r>
          </a:p>
          <a:p>
            <a:endParaRPr lang="en-US" dirty="0"/>
          </a:p>
        </p:txBody>
      </p:sp>
    </p:spTree>
    <p:extLst>
      <p:ext uri="{BB962C8B-B14F-4D97-AF65-F5344CB8AC3E}">
        <p14:creationId xmlns:p14="http://schemas.microsoft.com/office/powerpoint/2010/main" val="328399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B277-574B-A9CA-C5B6-AA6B37E68AB0}"/>
              </a:ext>
            </a:extLst>
          </p:cNvPr>
          <p:cNvSpPr>
            <a:spLocks noGrp="1"/>
          </p:cNvSpPr>
          <p:nvPr>
            <p:ph type="title"/>
          </p:nvPr>
        </p:nvSpPr>
        <p:spPr/>
        <p:txBody>
          <a:bodyPr/>
          <a:lstStyle/>
          <a:p>
            <a:r>
              <a:rPr lang="en-US" dirty="0"/>
              <a:t>DEP </a:t>
            </a:r>
            <a:r>
              <a:rPr lang="en-US" dirty="0" err="1"/>
              <a:t>Ctd</a:t>
            </a:r>
            <a:r>
              <a:rPr lang="en-US" dirty="0"/>
              <a:t>.</a:t>
            </a:r>
          </a:p>
        </p:txBody>
      </p:sp>
      <p:sp>
        <p:nvSpPr>
          <p:cNvPr id="3" name="Content Placeholder 2">
            <a:extLst>
              <a:ext uri="{FF2B5EF4-FFF2-40B4-BE49-F238E27FC236}">
                <a16:creationId xmlns:a16="http://schemas.microsoft.com/office/drawing/2014/main" id="{29C255A7-D46F-D129-52CC-C4CC9BD0D8FD}"/>
              </a:ext>
            </a:extLst>
          </p:cNvPr>
          <p:cNvSpPr>
            <a:spLocks noGrp="1"/>
          </p:cNvSpPr>
          <p:nvPr>
            <p:ph idx="1"/>
          </p:nvPr>
        </p:nvSpPr>
        <p:spPr/>
        <p:txBody>
          <a:bodyPr>
            <a:normAutofit/>
          </a:bodyPr>
          <a:lstStyle/>
          <a:p>
            <a:r>
              <a:rPr lang="en-US" b="1" dirty="0"/>
              <a:t>Preprocessing Pipeline</a:t>
            </a:r>
          </a:p>
          <a:p>
            <a:pPr lvl="1"/>
            <a:r>
              <a:rPr lang="en-US" sz="2000" b="1" dirty="0"/>
              <a:t>Imputation:</a:t>
            </a:r>
          </a:p>
          <a:p>
            <a:pPr lvl="1"/>
            <a:r>
              <a:rPr lang="en-US" sz="2000" b="1" dirty="0"/>
              <a:t>Used ‘</a:t>
            </a:r>
            <a:r>
              <a:rPr lang="en-US" sz="2000" b="1" dirty="0" err="1"/>
              <a:t>SimpleImputer</a:t>
            </a:r>
            <a:r>
              <a:rPr lang="en-US" sz="2000" b="1" dirty="0"/>
              <a:t>’ to fill missing numerical values with the mean and categorical values with the most frequent category</a:t>
            </a:r>
          </a:p>
          <a:p>
            <a:pPr marL="0" lvl="1" indent="0"/>
            <a:r>
              <a:rPr lang="en-US" sz="2000" b="1" dirty="0"/>
              <a:t>  Scaling:</a:t>
            </a:r>
          </a:p>
          <a:p>
            <a:pPr marL="400050" lvl="2" indent="0"/>
            <a:r>
              <a:rPr lang="en-US" sz="2000" b="1" dirty="0"/>
              <a:t>Applied ‘</a:t>
            </a:r>
            <a:r>
              <a:rPr lang="en-US" sz="2000" b="1" dirty="0" err="1"/>
              <a:t>StandardScaler</a:t>
            </a:r>
            <a:r>
              <a:rPr lang="en-US" sz="2000" b="1" dirty="0"/>
              <a:t>’ within the pipeline to standardize numerical features</a:t>
            </a:r>
          </a:p>
          <a:p>
            <a:pPr marL="0" lvl="2" indent="0"/>
            <a:r>
              <a:rPr lang="en-US" sz="2000" b="1" dirty="0"/>
              <a:t>  Encoding:</a:t>
            </a:r>
          </a:p>
          <a:p>
            <a:pPr marL="457200" lvl="3" indent="0"/>
            <a:r>
              <a:rPr lang="en-US" sz="2000" b="1" dirty="0"/>
              <a:t>Utilized ‘</a:t>
            </a:r>
            <a:r>
              <a:rPr lang="en-US" sz="2000" b="1" dirty="0" err="1"/>
              <a:t>OneHotEncoder</a:t>
            </a:r>
            <a:r>
              <a:rPr lang="en-US" sz="2000" b="1" dirty="0"/>
              <a:t>’ to handle categorical data, ensuring no loss of information</a:t>
            </a:r>
          </a:p>
          <a:p>
            <a:pPr marL="457200" lvl="3" indent="0"/>
            <a:endParaRPr lang="en-US" sz="2000" b="1" dirty="0"/>
          </a:p>
        </p:txBody>
      </p:sp>
    </p:spTree>
    <p:extLst>
      <p:ext uri="{BB962C8B-B14F-4D97-AF65-F5344CB8AC3E}">
        <p14:creationId xmlns:p14="http://schemas.microsoft.com/office/powerpoint/2010/main" val="15105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9589-2784-B1AA-6B73-332D24768F6B}"/>
              </a:ext>
            </a:extLst>
          </p:cNvPr>
          <p:cNvSpPr>
            <a:spLocks noGrp="1"/>
          </p:cNvSpPr>
          <p:nvPr>
            <p:ph type="title"/>
          </p:nvPr>
        </p:nvSpPr>
        <p:spPr/>
        <p:txBody>
          <a:bodyPr/>
          <a:lstStyle/>
          <a:p>
            <a:r>
              <a:rPr lang="en-US" dirty="0"/>
              <a:t>Model Building/Evaluation</a:t>
            </a:r>
          </a:p>
        </p:txBody>
      </p:sp>
      <p:sp>
        <p:nvSpPr>
          <p:cNvPr id="3" name="Content Placeholder 2">
            <a:extLst>
              <a:ext uri="{FF2B5EF4-FFF2-40B4-BE49-F238E27FC236}">
                <a16:creationId xmlns:a16="http://schemas.microsoft.com/office/drawing/2014/main" id="{771CF698-83AD-AA07-910C-CA8C09804A29}"/>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Models Tested:</a:t>
            </a:r>
            <a:endParaRPr lang="en-US" b="0" i="0" dirty="0">
              <a:solidFill>
                <a:srgbClr val="ECECEC"/>
              </a:solidFill>
              <a:effectLst/>
              <a:latin typeface="Söhne"/>
            </a:endParaRPr>
          </a:p>
          <a:p>
            <a:pPr lvl="1" algn="l">
              <a:buFont typeface="Wingdings" panose="05000000000000000000" pitchFamily="2" charset="2"/>
              <a:buChar char="Ø"/>
            </a:pPr>
            <a:r>
              <a:rPr lang="en-US" b="0" i="0" dirty="0">
                <a:solidFill>
                  <a:srgbClr val="ECECEC"/>
                </a:solidFill>
                <a:effectLst/>
                <a:latin typeface="Söhne"/>
              </a:rPr>
              <a:t>Decision Tree</a:t>
            </a:r>
          </a:p>
          <a:p>
            <a:pPr lvl="1" algn="l">
              <a:buFont typeface="Wingdings" panose="05000000000000000000" pitchFamily="2" charset="2"/>
              <a:buChar char="Ø"/>
            </a:pPr>
            <a:r>
              <a:rPr lang="en-US" b="0" i="0" dirty="0">
                <a:solidFill>
                  <a:srgbClr val="ECECEC"/>
                </a:solidFill>
                <a:effectLst/>
                <a:latin typeface="Söhne"/>
              </a:rPr>
              <a:t>Random Forest</a:t>
            </a:r>
          </a:p>
          <a:p>
            <a:pPr lvl="1" algn="l">
              <a:buFont typeface="Wingdings" panose="05000000000000000000" pitchFamily="2" charset="2"/>
              <a:buChar char="Ø"/>
            </a:pPr>
            <a:r>
              <a:rPr lang="en-US" b="0" i="0" dirty="0">
                <a:solidFill>
                  <a:srgbClr val="ECECEC"/>
                </a:solidFill>
                <a:effectLst/>
                <a:latin typeface="Söhne"/>
              </a:rPr>
              <a:t>Logistic Regression</a:t>
            </a:r>
          </a:p>
          <a:p>
            <a:pPr algn="l">
              <a:buFont typeface="Wingdings" panose="05000000000000000000" pitchFamily="2" charset="2"/>
              <a:buChar char="Ø"/>
            </a:pPr>
            <a:r>
              <a:rPr lang="en-US" b="1" i="0" dirty="0">
                <a:solidFill>
                  <a:srgbClr val="ECECEC"/>
                </a:solidFill>
                <a:effectLst/>
                <a:latin typeface="Söhne"/>
              </a:rPr>
              <a:t>Methodology:</a:t>
            </a:r>
            <a:endParaRPr lang="en-US" b="0" i="0" dirty="0">
              <a:solidFill>
                <a:srgbClr val="ECECEC"/>
              </a:solidFill>
              <a:effectLst/>
              <a:latin typeface="Söhne"/>
            </a:endParaRPr>
          </a:p>
          <a:p>
            <a:pPr algn="l">
              <a:buFont typeface="Wingdings" panose="05000000000000000000" pitchFamily="2" charset="2"/>
              <a:buChar char="Ø"/>
            </a:pPr>
            <a:r>
              <a:rPr lang="en-US" b="1" i="0" dirty="0">
                <a:solidFill>
                  <a:srgbClr val="ECECEC"/>
                </a:solidFill>
                <a:effectLst/>
                <a:latin typeface="Söhne"/>
              </a:rPr>
              <a:t>Data Splitting:</a:t>
            </a:r>
            <a:endParaRPr lang="en-US" b="0" i="0" dirty="0">
              <a:solidFill>
                <a:srgbClr val="ECECEC"/>
              </a:solidFill>
              <a:effectLst/>
              <a:latin typeface="Söhne"/>
            </a:endParaRPr>
          </a:p>
          <a:p>
            <a:pPr lvl="1" algn="l">
              <a:buFont typeface="Wingdings" panose="05000000000000000000" pitchFamily="2" charset="2"/>
              <a:buChar char="Ø"/>
            </a:pPr>
            <a:r>
              <a:rPr lang="en-US" b="0" i="0" dirty="0">
                <a:solidFill>
                  <a:srgbClr val="ECECEC"/>
                </a:solidFill>
                <a:effectLst/>
                <a:latin typeface="Söhne"/>
              </a:rPr>
              <a:t>Divided the data into training and testing sets to evaluate model performance.</a:t>
            </a:r>
          </a:p>
          <a:p>
            <a:pPr algn="l">
              <a:buFont typeface="Wingdings" panose="05000000000000000000" pitchFamily="2" charset="2"/>
              <a:buChar char="Ø"/>
            </a:pPr>
            <a:r>
              <a:rPr lang="en-US" b="1" i="0" dirty="0">
                <a:solidFill>
                  <a:srgbClr val="ECECEC"/>
                </a:solidFill>
                <a:effectLst/>
                <a:latin typeface="Söhne"/>
              </a:rPr>
              <a:t>Cross-Validation:</a:t>
            </a:r>
            <a:endParaRPr lang="en-US" b="0" i="0" dirty="0">
              <a:solidFill>
                <a:srgbClr val="ECECEC"/>
              </a:solidFill>
              <a:effectLst/>
              <a:latin typeface="Söhne"/>
            </a:endParaRPr>
          </a:p>
          <a:p>
            <a:pPr lvl="1" algn="l">
              <a:buFont typeface="Wingdings" panose="05000000000000000000" pitchFamily="2" charset="2"/>
              <a:buChar char="Ø"/>
            </a:pPr>
            <a:r>
              <a:rPr lang="en-US" b="0" i="0" dirty="0">
                <a:solidFill>
                  <a:srgbClr val="ECECEC"/>
                </a:solidFill>
                <a:effectLst/>
                <a:latin typeface="Söhne"/>
              </a:rPr>
              <a:t>Applied Leave-One-Out cross-validation to maximize the use of our small dataset.</a:t>
            </a:r>
          </a:p>
          <a:p>
            <a:endParaRPr lang="en-US" dirty="0"/>
          </a:p>
        </p:txBody>
      </p:sp>
    </p:spTree>
    <p:extLst>
      <p:ext uri="{BB962C8B-B14F-4D97-AF65-F5344CB8AC3E}">
        <p14:creationId xmlns:p14="http://schemas.microsoft.com/office/powerpoint/2010/main" val="50074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A2FB-7B38-EB55-3211-48FE1B0E0BA5}"/>
              </a:ext>
            </a:extLst>
          </p:cNvPr>
          <p:cNvSpPr>
            <a:spLocks noGrp="1"/>
          </p:cNvSpPr>
          <p:nvPr>
            <p:ph type="title"/>
          </p:nvPr>
        </p:nvSpPr>
        <p:spPr/>
        <p:txBody>
          <a:bodyPr/>
          <a:lstStyle/>
          <a:p>
            <a:r>
              <a:rPr lang="en-US" dirty="0"/>
              <a:t>Model Building/Evaluation</a:t>
            </a:r>
          </a:p>
        </p:txBody>
      </p:sp>
      <p:sp>
        <p:nvSpPr>
          <p:cNvPr id="3" name="Content Placeholder 2">
            <a:extLst>
              <a:ext uri="{FF2B5EF4-FFF2-40B4-BE49-F238E27FC236}">
                <a16:creationId xmlns:a16="http://schemas.microsoft.com/office/drawing/2014/main" id="{45D25764-F532-4143-FFEE-CD4DE99F1132}"/>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Söhne"/>
              </a:rPr>
              <a:t>Hyperparameter Tuning:</a:t>
            </a:r>
            <a:endParaRPr lang="en-US" b="0" i="0" dirty="0">
              <a:solidFill>
                <a:srgbClr val="ECECEC"/>
              </a:solidFill>
              <a:effectLst/>
              <a:latin typeface="Söhne"/>
            </a:endParaRPr>
          </a:p>
          <a:p>
            <a:pPr marL="742950" lvl="1" indent="-285750" algn="l">
              <a:buFont typeface="Arial" panose="020B0604020202020204" pitchFamily="34" charset="0"/>
              <a:buChar char="•"/>
            </a:pPr>
            <a:r>
              <a:rPr lang="en-US" sz="2000" b="0" i="0" dirty="0">
                <a:solidFill>
                  <a:srgbClr val="ECECEC"/>
                </a:solidFill>
                <a:effectLst/>
                <a:latin typeface="Söhne"/>
              </a:rPr>
              <a:t>Used </a:t>
            </a:r>
            <a:r>
              <a:rPr lang="en-US" sz="2000" b="0" i="0" dirty="0" err="1">
                <a:solidFill>
                  <a:srgbClr val="ECECEC"/>
                </a:solidFill>
                <a:effectLst/>
                <a:latin typeface="Söhne"/>
              </a:rPr>
              <a:t>GridSearchCV</a:t>
            </a:r>
            <a:r>
              <a:rPr lang="en-US" sz="2000" b="0" i="0" dirty="0">
                <a:solidFill>
                  <a:srgbClr val="ECECEC"/>
                </a:solidFill>
                <a:effectLst/>
                <a:latin typeface="Söhne"/>
              </a:rPr>
              <a:t> to find the best hyperparameters for each model, focusing on parameters like max depth, min samples split, and min samples leaf for Decision Trees.</a:t>
            </a:r>
          </a:p>
          <a:p>
            <a:pPr marL="742950" lvl="1" indent="-285750" algn="l">
              <a:buFont typeface="Arial" panose="020B0604020202020204" pitchFamily="34" charset="0"/>
              <a:buChar char="•"/>
            </a:pPr>
            <a:endParaRPr lang="en-US" sz="2000" dirty="0">
              <a:solidFill>
                <a:srgbClr val="ECECEC"/>
              </a:solidFill>
              <a:latin typeface="Söhne"/>
            </a:endParaRPr>
          </a:p>
          <a:p>
            <a:pPr marL="742950" lvl="1" indent="-285750" algn="l">
              <a:buFont typeface="Arial" panose="020B0604020202020204" pitchFamily="34" charset="0"/>
              <a:buChar char="•"/>
            </a:pPr>
            <a:endParaRPr lang="en-US" sz="2000" b="0" i="0" dirty="0">
              <a:solidFill>
                <a:srgbClr val="ECECEC"/>
              </a:solidFill>
              <a:effectLst/>
              <a:latin typeface="Söhne"/>
            </a:endParaRPr>
          </a:p>
        </p:txBody>
      </p:sp>
      <p:sp>
        <p:nvSpPr>
          <p:cNvPr id="7" name="Rectangle 2">
            <a:extLst>
              <a:ext uri="{FF2B5EF4-FFF2-40B4-BE49-F238E27FC236}">
                <a16:creationId xmlns:a16="http://schemas.microsoft.com/office/drawing/2014/main" id="{C5DF9CAE-4248-9D83-1357-3CA639DEA75B}"/>
              </a:ext>
            </a:extLst>
          </p:cNvPr>
          <p:cNvSpPr>
            <a:spLocks noChangeArrowheads="1"/>
          </p:cNvSpPr>
          <p:nvPr/>
        </p:nvSpPr>
        <p:spPr bwMode="auto">
          <a:xfrm>
            <a:off x="1770063" y="-181877"/>
            <a:ext cx="23118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70B7F97E-78DB-6F90-7AED-241A8B48012F}"/>
              </a:ext>
            </a:extLst>
          </p:cNvPr>
          <p:cNvGraphicFramePr>
            <a:graphicFrameLocks noGrp="1"/>
          </p:cNvGraphicFramePr>
          <p:nvPr>
            <p:extLst>
              <p:ext uri="{D42A27DB-BD31-4B8C-83A1-F6EECF244321}">
                <p14:modId xmlns:p14="http://schemas.microsoft.com/office/powerpoint/2010/main" val="2637694268"/>
              </p:ext>
            </p:extLst>
          </p:nvPr>
        </p:nvGraphicFramePr>
        <p:xfrm>
          <a:off x="800100" y="3586162"/>
          <a:ext cx="10672764" cy="3271836"/>
        </p:xfrm>
        <a:graphic>
          <a:graphicData uri="http://schemas.openxmlformats.org/drawingml/2006/table">
            <a:tbl>
              <a:tblPr/>
              <a:tblGrid>
                <a:gridCol w="1778794">
                  <a:extLst>
                    <a:ext uri="{9D8B030D-6E8A-4147-A177-3AD203B41FA5}">
                      <a16:colId xmlns:a16="http://schemas.microsoft.com/office/drawing/2014/main" val="4048885167"/>
                    </a:ext>
                  </a:extLst>
                </a:gridCol>
                <a:gridCol w="1778794">
                  <a:extLst>
                    <a:ext uri="{9D8B030D-6E8A-4147-A177-3AD203B41FA5}">
                      <a16:colId xmlns:a16="http://schemas.microsoft.com/office/drawing/2014/main" val="2616424629"/>
                    </a:ext>
                  </a:extLst>
                </a:gridCol>
                <a:gridCol w="1778794">
                  <a:extLst>
                    <a:ext uri="{9D8B030D-6E8A-4147-A177-3AD203B41FA5}">
                      <a16:colId xmlns:a16="http://schemas.microsoft.com/office/drawing/2014/main" val="1365885468"/>
                    </a:ext>
                  </a:extLst>
                </a:gridCol>
                <a:gridCol w="1778794">
                  <a:extLst>
                    <a:ext uri="{9D8B030D-6E8A-4147-A177-3AD203B41FA5}">
                      <a16:colId xmlns:a16="http://schemas.microsoft.com/office/drawing/2014/main" val="2856477416"/>
                    </a:ext>
                  </a:extLst>
                </a:gridCol>
                <a:gridCol w="1778794">
                  <a:extLst>
                    <a:ext uri="{9D8B030D-6E8A-4147-A177-3AD203B41FA5}">
                      <a16:colId xmlns:a16="http://schemas.microsoft.com/office/drawing/2014/main" val="2268967936"/>
                    </a:ext>
                  </a:extLst>
                </a:gridCol>
                <a:gridCol w="1778794">
                  <a:extLst>
                    <a:ext uri="{9D8B030D-6E8A-4147-A177-3AD203B41FA5}">
                      <a16:colId xmlns:a16="http://schemas.microsoft.com/office/drawing/2014/main" val="170873090"/>
                    </a:ext>
                  </a:extLst>
                </a:gridCol>
              </a:tblGrid>
              <a:tr h="489868">
                <a:tc>
                  <a:txBody>
                    <a:bodyPr/>
                    <a:lstStyle/>
                    <a:p>
                      <a:pPr algn="ctr" fontAlgn="b"/>
                      <a:r>
                        <a:rPr lang="en-US" sz="960" b="1" i="0" u="none" strike="noStrike">
                          <a:solidFill>
                            <a:srgbClr val="000000"/>
                          </a:solidFill>
                          <a:effectLst/>
                          <a:latin typeface="Segoe UI" panose="020B0502040204020203" pitchFamily="34" charset="0"/>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60" b="1" i="0" u="none" strike="noStrike">
                          <a:solidFill>
                            <a:srgbClr val="000000"/>
                          </a:solidFill>
                          <a:effectLst/>
                          <a:latin typeface="Segoe UI" panose="020B0502040204020203" pitchFamily="34" charset="0"/>
                        </a:rPr>
                        <a:t>Best Parameters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60" b="1" i="0" u="none" strike="noStrike">
                          <a:solidFill>
                            <a:srgbClr val="000000"/>
                          </a:solidFill>
                          <a:effectLst/>
                          <a:latin typeface="Segoe UI" panose="020B0502040204020203"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60" b="1" i="0" u="none" strike="noStrike">
                          <a:solidFill>
                            <a:srgbClr val="000000"/>
                          </a:solidFill>
                          <a:effectLst/>
                          <a:latin typeface="Segoe UI" panose="020B0502040204020203"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60" b="1" i="0" u="none" strike="noStrike">
                          <a:solidFill>
                            <a:srgbClr val="000000"/>
                          </a:solidFill>
                          <a:effectLst/>
                          <a:latin typeface="Segoe UI" panose="020B0502040204020203"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60" b="1" i="0" u="none" strike="noStrike">
                          <a:solidFill>
                            <a:srgbClr val="000000"/>
                          </a:solidFill>
                          <a:effectLst/>
                          <a:latin typeface="Segoe UI" panose="020B0502040204020203"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59292764"/>
                  </a:ext>
                </a:extLst>
              </a:tr>
              <a:tr h="1112787">
                <a:tc>
                  <a:txBody>
                    <a:bodyPr/>
                    <a:lstStyle/>
                    <a:p>
                      <a:pPr algn="l" fontAlgn="ctr"/>
                      <a:r>
                        <a:rPr lang="en-US" sz="960" b="1" i="0" u="none" strike="noStrike">
                          <a:solidFill>
                            <a:srgbClr val="000000"/>
                          </a:solidFill>
                          <a:effectLst/>
                          <a:latin typeface="Segoe UI" panose="020B0502040204020203" pitchFamily="34" charset="0"/>
                        </a:rPr>
                        <a:t>Decision Tree</a:t>
                      </a:r>
                    </a:p>
                  </a:txBody>
                  <a:tcPr marL="9525" marR="9525" marT="9525" marB="0" anchor="ctr">
                    <a:lnL w="6350" cap="flat" cmpd="sng" algn="ctr">
                      <a:solidFill>
                        <a:srgbClr val="602C01"/>
                      </a:solidFill>
                      <a:prstDash val="solid"/>
                      <a:round/>
                      <a:headEnd type="none" w="med" len="med"/>
                      <a:tailEnd type="none" w="med" len="med"/>
                    </a:lnL>
                    <a:lnR w="6350" cap="flat" cmpd="sng" algn="ctr">
                      <a:solidFill>
                        <a:srgbClr val="602C0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02C01"/>
                      </a:solidFill>
                      <a:prstDash val="solid"/>
                      <a:round/>
                      <a:headEnd type="none" w="med" len="med"/>
                      <a:tailEnd type="none" w="med" len="med"/>
                    </a:lnB>
                    <a:solidFill>
                      <a:srgbClr val="FFFFFF"/>
                    </a:solidFill>
                  </a:tcPr>
                </a:tc>
                <a:tc>
                  <a:txBody>
                    <a:bodyPr/>
                    <a:lstStyle/>
                    <a:p>
                      <a:pPr algn="l" fontAlgn="ctr"/>
                      <a:r>
                        <a:rPr lang="en-US" sz="960" b="1" i="0" u="none" strike="noStrike">
                          <a:solidFill>
                            <a:srgbClr val="000000"/>
                          </a:solidFill>
                          <a:effectLst/>
                          <a:latin typeface="Ubuntu Mono" panose="020B0509030602030204" pitchFamily="49" charset="0"/>
                        </a:rPr>
                        <a:t>{'max_depth': 3, 'min_samples_split': 2, 'min_samples_leaf': 1}</a:t>
                      </a:r>
                    </a:p>
                  </a:txBody>
                  <a:tcPr marL="9525" marR="9525" marT="9525" marB="0" anchor="ctr">
                    <a:lnL w="6350" cap="flat" cmpd="sng" algn="ctr">
                      <a:solidFill>
                        <a:srgbClr val="602C01"/>
                      </a:solidFill>
                      <a:prstDash val="solid"/>
                      <a:round/>
                      <a:headEnd type="none" w="med" len="med"/>
                      <a:tailEnd type="none" w="med" len="med"/>
                    </a:lnL>
                    <a:lnR w="6350" cap="flat" cmpd="sng" algn="ctr">
                      <a:solidFill>
                        <a:srgbClr val="403D0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03D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403D01"/>
                      </a:solidFill>
                      <a:prstDash val="solid"/>
                      <a:round/>
                      <a:headEnd type="none" w="med" len="med"/>
                      <a:tailEnd type="none" w="med" len="med"/>
                    </a:lnL>
                    <a:lnR w="6350" cap="flat" cmpd="sng" algn="ctr">
                      <a:solidFill>
                        <a:srgbClr val="E0390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E039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E03901"/>
                      </a:solidFill>
                      <a:prstDash val="solid"/>
                      <a:round/>
                      <a:headEnd type="none" w="med" len="med"/>
                      <a:tailEnd type="none" w="med" len="med"/>
                    </a:lnL>
                    <a:lnR w="6350" cap="flat" cmpd="sng" algn="ctr">
                      <a:solidFill>
                        <a:srgbClr val="D03A0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03A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D03A01"/>
                      </a:solidFill>
                      <a:prstDash val="solid"/>
                      <a:round/>
                      <a:headEnd type="none" w="med" len="med"/>
                      <a:tailEnd type="none" w="med" len="med"/>
                    </a:lnL>
                    <a:lnR w="6350" cap="flat" cmpd="sng" algn="ctr">
                      <a:solidFill>
                        <a:srgbClr val="103D0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103D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103D01"/>
                      </a:solidFill>
                      <a:prstDash val="solid"/>
                      <a:round/>
                      <a:headEnd type="none" w="med" len="med"/>
                      <a:tailEnd type="none" w="med" len="med"/>
                    </a:lnL>
                    <a:lnR w="6350" cap="flat" cmpd="sng" algn="ctr">
                      <a:solidFill>
                        <a:srgbClr val="203F0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203F01"/>
                      </a:solidFill>
                      <a:prstDash val="solid"/>
                      <a:round/>
                      <a:headEnd type="none" w="med" len="med"/>
                      <a:tailEnd type="none" w="med" len="med"/>
                    </a:lnB>
                    <a:solidFill>
                      <a:srgbClr val="FFFFFF"/>
                    </a:solidFill>
                  </a:tcPr>
                </a:tc>
                <a:extLst>
                  <a:ext uri="{0D108BD9-81ED-4DB2-BD59-A6C34878D82A}">
                    <a16:rowId xmlns:a16="http://schemas.microsoft.com/office/drawing/2014/main" val="1558662272"/>
                  </a:ext>
                </a:extLst>
              </a:tr>
              <a:tr h="1112787">
                <a:tc>
                  <a:txBody>
                    <a:bodyPr/>
                    <a:lstStyle/>
                    <a:p>
                      <a:pPr algn="l" fontAlgn="ctr"/>
                      <a:r>
                        <a:rPr lang="en-US" sz="960" b="1" i="0" u="none" strike="noStrike">
                          <a:solidFill>
                            <a:srgbClr val="000000"/>
                          </a:solidFill>
                          <a:effectLst/>
                          <a:latin typeface="Segoe UI" panose="020B0502040204020203" pitchFamily="34" charset="0"/>
                        </a:rPr>
                        <a:t>Random Forest</a:t>
                      </a:r>
                    </a:p>
                  </a:txBody>
                  <a:tcPr marL="9525" marR="9525" marT="9525" marB="0" anchor="ctr">
                    <a:lnL w="6350" cap="flat" cmpd="sng" algn="ctr">
                      <a:solidFill>
                        <a:srgbClr val="704901"/>
                      </a:solidFill>
                      <a:prstDash val="solid"/>
                      <a:round/>
                      <a:headEnd type="none" w="med" len="med"/>
                      <a:tailEnd type="none" w="med" len="med"/>
                    </a:lnL>
                    <a:lnR w="6350" cap="flat" cmpd="sng" algn="ctr">
                      <a:solidFill>
                        <a:srgbClr val="704901"/>
                      </a:solidFill>
                      <a:prstDash val="solid"/>
                      <a:round/>
                      <a:headEnd type="none" w="med" len="med"/>
                      <a:tailEnd type="none" w="med" len="med"/>
                    </a:lnR>
                    <a:lnT w="6350" cap="flat" cmpd="sng" algn="ctr">
                      <a:solidFill>
                        <a:srgbClr val="602C01"/>
                      </a:solidFill>
                      <a:prstDash val="solid"/>
                      <a:round/>
                      <a:headEnd type="none" w="med" len="med"/>
                      <a:tailEnd type="none" w="med" len="med"/>
                    </a:lnT>
                    <a:lnB w="6350" cap="flat" cmpd="sng" algn="ctr">
                      <a:solidFill>
                        <a:srgbClr val="704901"/>
                      </a:solidFill>
                      <a:prstDash val="solid"/>
                      <a:round/>
                      <a:headEnd type="none" w="med" len="med"/>
                      <a:tailEnd type="none" w="med" len="med"/>
                    </a:lnB>
                    <a:solidFill>
                      <a:srgbClr val="FFFFFF"/>
                    </a:solidFill>
                  </a:tcPr>
                </a:tc>
                <a:tc>
                  <a:txBody>
                    <a:bodyPr/>
                    <a:lstStyle/>
                    <a:p>
                      <a:pPr algn="l" fontAlgn="ctr"/>
                      <a:r>
                        <a:rPr lang="en-US" sz="960" b="1" i="0" u="none" strike="noStrike">
                          <a:solidFill>
                            <a:srgbClr val="000000"/>
                          </a:solidFill>
                          <a:effectLst/>
                          <a:latin typeface="Ubuntu Mono" panose="020B0509030602030204" pitchFamily="49" charset="0"/>
                        </a:rPr>
                        <a:t>{'n_estimators': 100, 'max_depth': 5, 'min_samples_split': 2}</a:t>
                      </a:r>
                    </a:p>
                  </a:txBody>
                  <a:tcPr marL="9525" marR="9525" marT="9525" marB="0" anchor="ctr">
                    <a:lnL w="6350" cap="flat" cmpd="sng" algn="ctr">
                      <a:solidFill>
                        <a:srgbClr val="704901"/>
                      </a:solidFill>
                      <a:prstDash val="solid"/>
                      <a:round/>
                      <a:headEnd type="none" w="med" len="med"/>
                      <a:tailEnd type="none" w="med" len="med"/>
                    </a:lnL>
                    <a:lnR w="6350" cap="flat" cmpd="sng" algn="ctr">
                      <a:solidFill>
                        <a:srgbClr val="604A01"/>
                      </a:solidFill>
                      <a:prstDash val="solid"/>
                      <a:round/>
                      <a:headEnd type="none" w="med" len="med"/>
                      <a:tailEnd type="none" w="med" len="med"/>
                    </a:lnR>
                    <a:lnT w="6350" cap="flat" cmpd="sng" algn="ctr">
                      <a:solidFill>
                        <a:srgbClr val="403D01"/>
                      </a:solidFill>
                      <a:prstDash val="solid"/>
                      <a:round/>
                      <a:headEnd type="none" w="med" len="med"/>
                      <a:tailEnd type="none" w="med" len="med"/>
                    </a:lnT>
                    <a:lnB w="6350" cap="flat" cmpd="sng" algn="ctr">
                      <a:solidFill>
                        <a:srgbClr val="604A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604A01"/>
                      </a:solidFill>
                      <a:prstDash val="solid"/>
                      <a:round/>
                      <a:headEnd type="none" w="med" len="med"/>
                      <a:tailEnd type="none" w="med" len="med"/>
                    </a:lnL>
                    <a:lnR w="6350" cap="flat" cmpd="sng" algn="ctr">
                      <a:solidFill>
                        <a:srgbClr val="804501"/>
                      </a:solidFill>
                      <a:prstDash val="solid"/>
                      <a:round/>
                      <a:headEnd type="none" w="med" len="med"/>
                      <a:tailEnd type="none" w="med" len="med"/>
                    </a:lnR>
                    <a:lnT w="6350" cap="flat" cmpd="sng" algn="ctr">
                      <a:solidFill>
                        <a:srgbClr val="E03901"/>
                      </a:solidFill>
                      <a:prstDash val="solid"/>
                      <a:round/>
                      <a:headEnd type="none" w="med" len="med"/>
                      <a:tailEnd type="none" w="med" len="med"/>
                    </a:lnT>
                    <a:lnB w="6350" cap="flat" cmpd="sng" algn="ctr">
                      <a:solidFill>
                        <a:srgbClr val="8045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804501"/>
                      </a:solidFill>
                      <a:prstDash val="solid"/>
                      <a:round/>
                      <a:headEnd type="none" w="med" len="med"/>
                      <a:tailEnd type="none" w="med" len="med"/>
                    </a:lnL>
                    <a:lnR w="6350" cap="flat" cmpd="sng" algn="ctr">
                      <a:solidFill>
                        <a:srgbClr val="905901"/>
                      </a:solidFill>
                      <a:prstDash val="solid"/>
                      <a:round/>
                      <a:headEnd type="none" w="med" len="med"/>
                      <a:tailEnd type="none" w="med" len="med"/>
                    </a:lnR>
                    <a:lnT w="6350" cap="flat" cmpd="sng" algn="ctr">
                      <a:solidFill>
                        <a:srgbClr val="D03A01"/>
                      </a:solidFill>
                      <a:prstDash val="solid"/>
                      <a:round/>
                      <a:headEnd type="none" w="med" len="med"/>
                      <a:tailEnd type="none" w="med" len="med"/>
                    </a:lnT>
                    <a:lnB w="6350" cap="flat" cmpd="sng" algn="ctr">
                      <a:solidFill>
                        <a:srgbClr val="9059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905901"/>
                      </a:solidFill>
                      <a:prstDash val="solid"/>
                      <a:round/>
                      <a:headEnd type="none" w="med" len="med"/>
                      <a:tailEnd type="none" w="med" len="med"/>
                    </a:lnL>
                    <a:lnR w="6350" cap="flat" cmpd="sng" algn="ctr">
                      <a:solidFill>
                        <a:srgbClr val="905901"/>
                      </a:solidFill>
                      <a:prstDash val="solid"/>
                      <a:round/>
                      <a:headEnd type="none" w="med" len="med"/>
                      <a:tailEnd type="none" w="med" len="med"/>
                    </a:lnR>
                    <a:lnT w="6350" cap="flat" cmpd="sng" algn="ctr">
                      <a:solidFill>
                        <a:srgbClr val="103D01"/>
                      </a:solidFill>
                      <a:prstDash val="solid"/>
                      <a:round/>
                      <a:headEnd type="none" w="med" len="med"/>
                      <a:tailEnd type="none" w="med" len="med"/>
                    </a:lnT>
                    <a:lnB w="6350" cap="flat" cmpd="sng" algn="ctr">
                      <a:solidFill>
                        <a:srgbClr val="905901"/>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905901"/>
                      </a:solidFill>
                      <a:prstDash val="solid"/>
                      <a:round/>
                      <a:headEnd type="none" w="med" len="med"/>
                      <a:tailEnd type="none" w="med" len="med"/>
                    </a:lnL>
                    <a:lnR w="6350" cap="flat" cmpd="sng" algn="ctr">
                      <a:solidFill>
                        <a:srgbClr val="905901"/>
                      </a:solidFill>
                      <a:prstDash val="solid"/>
                      <a:round/>
                      <a:headEnd type="none" w="med" len="med"/>
                      <a:tailEnd type="none" w="med" len="med"/>
                    </a:lnR>
                    <a:lnT w="6350" cap="flat" cmpd="sng" algn="ctr">
                      <a:solidFill>
                        <a:srgbClr val="203F01"/>
                      </a:solidFill>
                      <a:prstDash val="solid"/>
                      <a:round/>
                      <a:headEnd type="none" w="med" len="med"/>
                      <a:tailEnd type="none" w="med" len="med"/>
                    </a:lnT>
                    <a:lnB w="6350" cap="flat" cmpd="sng" algn="ctr">
                      <a:solidFill>
                        <a:srgbClr val="905901"/>
                      </a:solidFill>
                      <a:prstDash val="solid"/>
                      <a:round/>
                      <a:headEnd type="none" w="med" len="med"/>
                      <a:tailEnd type="none" w="med" len="med"/>
                    </a:lnB>
                    <a:solidFill>
                      <a:srgbClr val="FFFFFF"/>
                    </a:solidFill>
                  </a:tcPr>
                </a:tc>
                <a:extLst>
                  <a:ext uri="{0D108BD9-81ED-4DB2-BD59-A6C34878D82A}">
                    <a16:rowId xmlns:a16="http://schemas.microsoft.com/office/drawing/2014/main" val="1507849971"/>
                  </a:ext>
                </a:extLst>
              </a:tr>
              <a:tr h="556394">
                <a:tc>
                  <a:txBody>
                    <a:bodyPr/>
                    <a:lstStyle/>
                    <a:p>
                      <a:pPr algn="l" fontAlgn="ctr"/>
                      <a:r>
                        <a:rPr lang="en-US" sz="960" b="1" i="0" u="none" strike="noStrike">
                          <a:solidFill>
                            <a:srgbClr val="000000"/>
                          </a:solidFill>
                          <a:effectLst/>
                          <a:latin typeface="Segoe UI" panose="020B0502040204020203" pitchFamily="34" charset="0"/>
                        </a:rPr>
                        <a:t>Logistic Regression</a:t>
                      </a:r>
                    </a:p>
                  </a:txBody>
                  <a:tcPr marL="9525" marR="9525" marT="9525" marB="0" anchor="ctr">
                    <a:lnL w="6350" cap="flat" cmpd="sng" algn="ctr">
                      <a:solidFill>
                        <a:srgbClr val="005A00"/>
                      </a:solidFill>
                      <a:prstDash val="solid"/>
                      <a:round/>
                      <a:headEnd type="none" w="med" len="med"/>
                      <a:tailEnd type="none" w="med" len="med"/>
                    </a:lnL>
                    <a:lnR w="6350" cap="flat" cmpd="sng" algn="ctr">
                      <a:solidFill>
                        <a:srgbClr val="005A00"/>
                      </a:solidFill>
                      <a:prstDash val="solid"/>
                      <a:round/>
                      <a:headEnd type="none" w="med" len="med"/>
                      <a:tailEnd type="none" w="med" len="med"/>
                    </a:lnR>
                    <a:lnT w="6350" cap="flat" cmpd="sng" algn="ctr">
                      <a:solidFill>
                        <a:srgbClr val="704901"/>
                      </a:solidFill>
                      <a:prstDash val="solid"/>
                      <a:round/>
                      <a:headEnd type="none" w="med" len="med"/>
                      <a:tailEnd type="none" w="med" len="med"/>
                    </a:lnT>
                    <a:lnB w="6350" cap="flat" cmpd="sng" algn="ctr">
                      <a:solidFill>
                        <a:srgbClr val="005A00"/>
                      </a:solidFill>
                      <a:prstDash val="solid"/>
                      <a:round/>
                      <a:headEnd type="none" w="med" len="med"/>
                      <a:tailEnd type="none" w="med" len="med"/>
                    </a:lnB>
                    <a:solidFill>
                      <a:srgbClr val="FFFFFF"/>
                    </a:solidFill>
                  </a:tcPr>
                </a:tc>
                <a:tc>
                  <a:txBody>
                    <a:bodyPr/>
                    <a:lstStyle/>
                    <a:p>
                      <a:pPr algn="l" fontAlgn="ctr"/>
                      <a:r>
                        <a:rPr lang="en-US" sz="960" b="1" i="0" u="none" strike="noStrike">
                          <a:solidFill>
                            <a:srgbClr val="000000"/>
                          </a:solidFill>
                          <a:effectLst/>
                          <a:latin typeface="Ubuntu Mono" panose="020B0509030602030204" pitchFamily="49" charset="0"/>
                        </a:rPr>
                        <a:t>{'C': 1.0, 'solver': 'lbfgs'}</a:t>
                      </a:r>
                    </a:p>
                  </a:txBody>
                  <a:tcPr marL="9525" marR="9525" marT="9525" marB="0" anchor="ctr">
                    <a:lnL w="6350" cap="flat" cmpd="sng" algn="ctr">
                      <a:solidFill>
                        <a:srgbClr val="005A00"/>
                      </a:solidFill>
                      <a:prstDash val="solid"/>
                      <a:round/>
                      <a:headEnd type="none" w="med" len="med"/>
                      <a:tailEnd type="none" w="med" len="med"/>
                    </a:lnL>
                    <a:lnR w="6350" cap="flat" cmpd="sng" algn="ctr">
                      <a:solidFill>
                        <a:srgbClr val="A05F00"/>
                      </a:solidFill>
                      <a:prstDash val="solid"/>
                      <a:round/>
                      <a:headEnd type="none" w="med" len="med"/>
                      <a:tailEnd type="none" w="med" len="med"/>
                    </a:lnR>
                    <a:lnT w="6350" cap="flat" cmpd="sng" algn="ctr">
                      <a:solidFill>
                        <a:srgbClr val="604A01"/>
                      </a:solidFill>
                      <a:prstDash val="solid"/>
                      <a:round/>
                      <a:headEnd type="none" w="med" len="med"/>
                      <a:tailEnd type="none" w="med" len="med"/>
                    </a:lnT>
                    <a:lnB w="6350" cap="flat" cmpd="sng" algn="ctr">
                      <a:solidFill>
                        <a:srgbClr val="A05F00"/>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A05F00"/>
                      </a:solidFill>
                      <a:prstDash val="solid"/>
                      <a:round/>
                      <a:headEnd type="none" w="med" len="med"/>
                      <a:tailEnd type="none" w="med" len="med"/>
                    </a:lnL>
                    <a:lnR w="6350" cap="flat" cmpd="sng" algn="ctr">
                      <a:solidFill>
                        <a:srgbClr val="606F00"/>
                      </a:solidFill>
                      <a:prstDash val="solid"/>
                      <a:round/>
                      <a:headEnd type="none" w="med" len="med"/>
                      <a:tailEnd type="none" w="med" len="med"/>
                    </a:lnR>
                    <a:lnT w="6350" cap="flat" cmpd="sng" algn="ctr">
                      <a:solidFill>
                        <a:srgbClr val="804501"/>
                      </a:solidFill>
                      <a:prstDash val="solid"/>
                      <a:round/>
                      <a:headEnd type="none" w="med" len="med"/>
                      <a:tailEnd type="none" w="med" len="med"/>
                    </a:lnT>
                    <a:lnB w="6350" cap="flat" cmpd="sng" algn="ctr">
                      <a:solidFill>
                        <a:srgbClr val="606F00"/>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606F00"/>
                      </a:solidFill>
                      <a:prstDash val="solid"/>
                      <a:round/>
                      <a:headEnd type="none" w="med" len="med"/>
                      <a:tailEnd type="none" w="med" len="med"/>
                    </a:lnL>
                    <a:lnR w="6350" cap="flat" cmpd="sng" algn="ctr">
                      <a:solidFill>
                        <a:srgbClr val="A07D00"/>
                      </a:solidFill>
                      <a:prstDash val="solid"/>
                      <a:round/>
                      <a:headEnd type="none" w="med" len="med"/>
                      <a:tailEnd type="none" w="med" len="med"/>
                    </a:lnR>
                    <a:lnT w="6350" cap="flat" cmpd="sng" algn="ctr">
                      <a:solidFill>
                        <a:srgbClr val="905901"/>
                      </a:solidFill>
                      <a:prstDash val="solid"/>
                      <a:round/>
                      <a:headEnd type="none" w="med" len="med"/>
                      <a:tailEnd type="none" w="med" len="med"/>
                    </a:lnT>
                    <a:lnB w="6350" cap="flat" cmpd="sng" algn="ctr">
                      <a:solidFill>
                        <a:srgbClr val="A07D00"/>
                      </a:solidFill>
                      <a:prstDash val="solid"/>
                      <a:round/>
                      <a:headEnd type="none" w="med" len="med"/>
                      <a:tailEnd type="none" w="med" len="med"/>
                    </a:lnB>
                    <a:solidFill>
                      <a:srgbClr val="FFFFFF"/>
                    </a:solidFill>
                  </a:tcPr>
                </a:tc>
                <a:tc>
                  <a:txBody>
                    <a:bodyPr/>
                    <a:lstStyle/>
                    <a:p>
                      <a:pPr algn="r" fontAlgn="ctr"/>
                      <a:r>
                        <a:rPr lang="en-US" sz="960" b="1" i="0" u="none" strike="noStrike">
                          <a:solidFill>
                            <a:srgbClr val="000000"/>
                          </a:solidFill>
                          <a:effectLst/>
                          <a:latin typeface="Segoe UI" panose="020B0502040204020203" pitchFamily="34" charset="0"/>
                        </a:rPr>
                        <a:t>0.67</a:t>
                      </a:r>
                    </a:p>
                  </a:txBody>
                  <a:tcPr marL="9525" marR="9525" marT="9525" marB="0" anchor="ctr">
                    <a:lnL w="6350" cap="flat" cmpd="sng" algn="ctr">
                      <a:solidFill>
                        <a:srgbClr val="A07D00"/>
                      </a:solidFill>
                      <a:prstDash val="solid"/>
                      <a:round/>
                      <a:headEnd type="none" w="med" len="med"/>
                      <a:tailEnd type="none" w="med" len="med"/>
                    </a:lnL>
                    <a:lnR w="6350" cap="flat" cmpd="sng" algn="ctr">
                      <a:solidFill>
                        <a:srgbClr val="E08500"/>
                      </a:solidFill>
                      <a:prstDash val="solid"/>
                      <a:round/>
                      <a:headEnd type="none" w="med" len="med"/>
                      <a:tailEnd type="none" w="med" len="med"/>
                    </a:lnR>
                    <a:lnT w="6350" cap="flat" cmpd="sng" algn="ctr">
                      <a:solidFill>
                        <a:srgbClr val="905901"/>
                      </a:solidFill>
                      <a:prstDash val="solid"/>
                      <a:round/>
                      <a:headEnd type="none" w="med" len="med"/>
                      <a:tailEnd type="none" w="med" len="med"/>
                    </a:lnT>
                    <a:lnB w="6350" cap="flat" cmpd="sng" algn="ctr">
                      <a:solidFill>
                        <a:srgbClr val="E08500"/>
                      </a:solidFill>
                      <a:prstDash val="solid"/>
                      <a:round/>
                      <a:headEnd type="none" w="med" len="med"/>
                      <a:tailEnd type="none" w="med" len="med"/>
                    </a:lnB>
                    <a:solidFill>
                      <a:srgbClr val="FFFFFF"/>
                    </a:solidFill>
                  </a:tcPr>
                </a:tc>
                <a:tc>
                  <a:txBody>
                    <a:bodyPr/>
                    <a:lstStyle/>
                    <a:p>
                      <a:pPr algn="r" fontAlgn="ctr"/>
                      <a:r>
                        <a:rPr lang="en-US" sz="960" b="1" i="0" u="none" strike="noStrike" dirty="0">
                          <a:solidFill>
                            <a:srgbClr val="000000"/>
                          </a:solidFill>
                          <a:effectLst/>
                          <a:latin typeface="Segoe UI" panose="020B0502040204020203" pitchFamily="34" charset="0"/>
                        </a:rPr>
                        <a:t>0.67</a:t>
                      </a:r>
                    </a:p>
                  </a:txBody>
                  <a:tcPr marL="9525" marR="9525" marT="9525" marB="0" anchor="ctr">
                    <a:lnL w="6350" cap="flat" cmpd="sng" algn="ctr">
                      <a:solidFill>
                        <a:srgbClr val="E08500"/>
                      </a:solidFill>
                      <a:prstDash val="solid"/>
                      <a:round/>
                      <a:headEnd type="none" w="med" len="med"/>
                      <a:tailEnd type="none" w="med" len="med"/>
                    </a:lnL>
                    <a:lnR w="6350" cap="flat" cmpd="sng" algn="ctr">
                      <a:solidFill>
                        <a:srgbClr val="009600"/>
                      </a:solidFill>
                      <a:prstDash val="solid"/>
                      <a:round/>
                      <a:headEnd type="none" w="med" len="med"/>
                      <a:tailEnd type="none" w="med" len="med"/>
                    </a:lnR>
                    <a:lnT w="6350" cap="flat" cmpd="sng" algn="ctr">
                      <a:solidFill>
                        <a:srgbClr val="905901"/>
                      </a:solidFill>
                      <a:prstDash val="solid"/>
                      <a:round/>
                      <a:headEnd type="none" w="med" len="med"/>
                      <a:tailEnd type="none" w="med" len="med"/>
                    </a:lnT>
                    <a:lnB w="6350" cap="flat" cmpd="sng" algn="ctr">
                      <a:solidFill>
                        <a:srgbClr val="009600"/>
                      </a:solidFill>
                      <a:prstDash val="solid"/>
                      <a:round/>
                      <a:headEnd type="none" w="med" len="med"/>
                      <a:tailEnd type="none" w="med" len="med"/>
                    </a:lnB>
                    <a:solidFill>
                      <a:srgbClr val="FFFFFF"/>
                    </a:solidFill>
                  </a:tcPr>
                </a:tc>
                <a:extLst>
                  <a:ext uri="{0D108BD9-81ED-4DB2-BD59-A6C34878D82A}">
                    <a16:rowId xmlns:a16="http://schemas.microsoft.com/office/drawing/2014/main" val="114149085"/>
                  </a:ext>
                </a:extLst>
              </a:tr>
            </a:tbl>
          </a:graphicData>
        </a:graphic>
      </p:graphicFrame>
    </p:spTree>
    <p:extLst>
      <p:ext uri="{BB962C8B-B14F-4D97-AF65-F5344CB8AC3E}">
        <p14:creationId xmlns:p14="http://schemas.microsoft.com/office/powerpoint/2010/main" val="1728661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1819-2C48-4398-72C8-9407D4F6EE1E}"/>
              </a:ext>
            </a:extLst>
          </p:cNvPr>
          <p:cNvSpPr>
            <a:spLocks noGrp="1"/>
          </p:cNvSpPr>
          <p:nvPr>
            <p:ph type="title"/>
          </p:nvPr>
        </p:nvSpPr>
        <p:spPr/>
        <p:txBody>
          <a:bodyPr/>
          <a:lstStyle/>
          <a:p>
            <a:r>
              <a:rPr lang="en-US" dirty="0"/>
              <a:t>Final Model and Results</a:t>
            </a:r>
          </a:p>
        </p:txBody>
      </p:sp>
      <p:sp>
        <p:nvSpPr>
          <p:cNvPr id="3" name="Content Placeholder 2">
            <a:extLst>
              <a:ext uri="{FF2B5EF4-FFF2-40B4-BE49-F238E27FC236}">
                <a16:creationId xmlns:a16="http://schemas.microsoft.com/office/drawing/2014/main" id="{D7F367C4-B385-9637-B339-6B6F6C7E9E31}"/>
              </a:ext>
            </a:extLst>
          </p:cNvPr>
          <p:cNvSpPr>
            <a:spLocks noGrp="1"/>
          </p:cNvSpPr>
          <p:nvPr>
            <p:ph idx="1"/>
          </p:nvPr>
        </p:nvSpPr>
        <p:spPr/>
        <p:txBody>
          <a:bodyPr>
            <a:normAutofit/>
          </a:bodyPr>
          <a:lstStyle/>
          <a:p>
            <a:r>
              <a:rPr lang="en-US" sz="1800" dirty="0"/>
              <a:t>Final Model Chosen:</a:t>
            </a:r>
          </a:p>
          <a:p>
            <a:pPr lvl="1"/>
            <a:r>
              <a:rPr lang="en-US" dirty="0"/>
              <a:t>Decision Tree Classifier</a:t>
            </a:r>
          </a:p>
          <a:p>
            <a:pPr lvl="1"/>
            <a:r>
              <a:rPr lang="en-US" dirty="0"/>
              <a:t>Best Parameters</a:t>
            </a:r>
          </a:p>
          <a:p>
            <a:pPr lvl="2"/>
            <a:r>
              <a:rPr lang="en-US" sz="1800" dirty="0"/>
              <a:t>‘</a:t>
            </a:r>
            <a:r>
              <a:rPr lang="en-US" sz="1800" dirty="0" err="1"/>
              <a:t>max_depth</a:t>
            </a:r>
            <a:r>
              <a:rPr lang="en-US" sz="1800" dirty="0"/>
              <a:t>’: 3</a:t>
            </a:r>
          </a:p>
          <a:p>
            <a:pPr lvl="2"/>
            <a:r>
              <a:rPr lang="en-US" sz="1800" dirty="0"/>
              <a:t>‘</a:t>
            </a:r>
            <a:r>
              <a:rPr lang="en-US" sz="1800" dirty="0" err="1"/>
              <a:t>min_samples_split</a:t>
            </a:r>
            <a:r>
              <a:rPr lang="en-US" sz="1800" dirty="0"/>
              <a:t>’: 2</a:t>
            </a:r>
          </a:p>
          <a:p>
            <a:pPr lvl="2"/>
            <a:r>
              <a:rPr lang="en-US" sz="1800" dirty="0"/>
              <a:t>‘</a:t>
            </a:r>
            <a:r>
              <a:rPr lang="en-US" sz="1800" dirty="0" err="1"/>
              <a:t>min_samples_leaf</a:t>
            </a:r>
            <a:r>
              <a:rPr lang="en-US" sz="1800" dirty="0"/>
              <a:t>’: 1</a:t>
            </a:r>
          </a:p>
          <a:p>
            <a:pPr lvl="2"/>
            <a:endParaRPr lang="en-US" sz="1800" dirty="0"/>
          </a:p>
          <a:p>
            <a:pPr marL="0" lvl="2" indent="0"/>
            <a:r>
              <a:rPr lang="en-US" sz="1800" dirty="0"/>
              <a:t>  Evaluation Metrics:</a:t>
            </a:r>
          </a:p>
          <a:p>
            <a:pPr marL="457200" lvl="3" indent="0"/>
            <a:r>
              <a:rPr lang="en-US" sz="1800" dirty="0"/>
              <a:t>Accuracy: 1.0</a:t>
            </a:r>
          </a:p>
          <a:p>
            <a:pPr marL="457200" lvl="3" indent="0"/>
            <a:r>
              <a:rPr lang="en-US" sz="1800" dirty="0"/>
              <a:t>Precision, </a:t>
            </a:r>
            <a:r>
              <a:rPr lang="en-US" sz="1800" dirty="0" err="1"/>
              <a:t>Recal</a:t>
            </a:r>
            <a:r>
              <a:rPr lang="en-US" sz="1800" dirty="0"/>
              <a:t>, F1-Score: All 1.0 across all classes</a:t>
            </a:r>
          </a:p>
        </p:txBody>
      </p:sp>
    </p:spTree>
    <p:extLst>
      <p:ext uri="{BB962C8B-B14F-4D97-AF65-F5344CB8AC3E}">
        <p14:creationId xmlns:p14="http://schemas.microsoft.com/office/powerpoint/2010/main" val="294000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8BE3-E37B-3888-46EE-43092FE71C91}"/>
              </a:ext>
            </a:extLst>
          </p:cNvPr>
          <p:cNvSpPr>
            <a:spLocks noGrp="1"/>
          </p:cNvSpPr>
          <p:nvPr>
            <p:ph type="title"/>
          </p:nvPr>
        </p:nvSpPr>
        <p:spPr/>
        <p:txBody>
          <a:bodyPr/>
          <a:lstStyle/>
          <a:p>
            <a:r>
              <a:rPr lang="en-US" dirty="0"/>
              <a:t>Final Model and Results	</a:t>
            </a:r>
          </a:p>
        </p:txBody>
      </p:sp>
      <p:pic>
        <p:nvPicPr>
          <p:cNvPr id="10242" name="Picture 2">
            <a:extLst>
              <a:ext uri="{FF2B5EF4-FFF2-40B4-BE49-F238E27FC236}">
                <a16:creationId xmlns:a16="http://schemas.microsoft.com/office/drawing/2014/main" id="{24E3CB0B-C2E5-2F88-4447-D4F9408FF0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8763" y="1471613"/>
            <a:ext cx="8858250" cy="475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23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5752-270D-9A98-588F-961ECBBBB25E}"/>
              </a:ext>
            </a:extLst>
          </p:cNvPr>
          <p:cNvSpPr>
            <a:spLocks noGrp="1"/>
          </p:cNvSpPr>
          <p:nvPr>
            <p:ph type="title"/>
          </p:nvPr>
        </p:nvSpPr>
        <p:spPr/>
        <p:txBody>
          <a:bodyPr/>
          <a:lstStyle/>
          <a:p>
            <a:r>
              <a:rPr lang="en-US" dirty="0"/>
              <a:t>Final Model/Results </a:t>
            </a:r>
            <a:r>
              <a:rPr lang="en-US" dirty="0" err="1"/>
              <a:t>Ctd</a:t>
            </a:r>
            <a:r>
              <a:rPr lang="en-US" dirty="0"/>
              <a:t>.</a:t>
            </a:r>
          </a:p>
        </p:txBody>
      </p:sp>
      <p:sp>
        <p:nvSpPr>
          <p:cNvPr id="3" name="Content Placeholder 2">
            <a:extLst>
              <a:ext uri="{FF2B5EF4-FFF2-40B4-BE49-F238E27FC236}">
                <a16:creationId xmlns:a16="http://schemas.microsoft.com/office/drawing/2014/main" id="{85DE4F1B-66B2-8BC5-55D4-CD2BA56E4422}"/>
              </a:ext>
            </a:extLst>
          </p:cNvPr>
          <p:cNvSpPr>
            <a:spLocks noGrp="1"/>
          </p:cNvSpPr>
          <p:nvPr>
            <p:ph idx="1"/>
          </p:nvPr>
        </p:nvSpPr>
        <p:spPr/>
        <p:txBody>
          <a:bodyPr>
            <a:normAutofit fontScale="85000" lnSpcReduction="20000"/>
          </a:bodyPr>
          <a:lstStyle/>
          <a:p>
            <a:r>
              <a:rPr lang="en-US" dirty="0"/>
              <a:t>Confusion Matrix:</a:t>
            </a:r>
          </a:p>
          <a:p>
            <a:pPr lvl="1"/>
            <a:r>
              <a:rPr lang="en-US" dirty="0"/>
              <a:t>The confusion matrix shows perfect classification with no misclassifications</a:t>
            </a:r>
          </a:p>
          <a:p>
            <a:pPr lvl="1"/>
            <a:r>
              <a:rPr lang="en-US" dirty="0"/>
              <a:t>Interpretation: The model predicted all instances correctly for each group </a:t>
            </a:r>
          </a:p>
          <a:p>
            <a:pPr lvl="1"/>
            <a:r>
              <a:rPr lang="en-US" dirty="0"/>
              <a:t> precision    recall  f1-score   support</a:t>
            </a:r>
          </a:p>
          <a:p>
            <a:pPr lvl="1"/>
            <a:endParaRPr lang="en-US" dirty="0"/>
          </a:p>
          <a:p>
            <a:pPr marL="457200" lvl="1" indent="0">
              <a:buNone/>
            </a:pPr>
            <a:r>
              <a:rPr lang="en-US" dirty="0"/>
              <a:t>                     </a:t>
            </a:r>
            <a:r>
              <a:rPr lang="en-US" dirty="0">
                <a:solidFill>
                  <a:srgbClr val="FFFFFF"/>
                </a:solidFill>
                <a:latin typeface="Söhne Mono"/>
              </a:rPr>
              <a:t>P</a:t>
            </a:r>
            <a:r>
              <a:rPr lang="en-US" b="0" i="0" dirty="0">
                <a:solidFill>
                  <a:srgbClr val="FFFFFF"/>
                </a:solidFill>
                <a:effectLst/>
                <a:latin typeface="Söhne Mono"/>
              </a:rPr>
              <a:t>recision </a:t>
            </a:r>
            <a:r>
              <a:rPr lang="en-US" dirty="0">
                <a:solidFill>
                  <a:srgbClr val="FFFFFF"/>
                </a:solidFill>
                <a:latin typeface="Söhne Mono"/>
              </a:rPr>
              <a:t>R</a:t>
            </a:r>
            <a:r>
              <a:rPr lang="en-US" b="0" i="0" dirty="0">
                <a:solidFill>
                  <a:srgbClr val="FFFFFF"/>
                </a:solidFill>
                <a:effectLst/>
                <a:latin typeface="Söhne Mono"/>
              </a:rPr>
              <a:t>ecall    F1-score   Support</a:t>
            </a:r>
            <a:endParaRPr lang="en-US" dirty="0"/>
          </a:p>
          <a:p>
            <a:pPr marL="457200" lvl="1" indent="0">
              <a:buNone/>
            </a:pPr>
            <a:r>
              <a:rPr lang="en-US" dirty="0"/>
              <a:t>        G1       1.00      1.00      1.00         1</a:t>
            </a:r>
          </a:p>
          <a:p>
            <a:pPr marL="457200" lvl="1" indent="0">
              <a:buNone/>
            </a:pPr>
            <a:r>
              <a:rPr lang="en-US" dirty="0"/>
              <a:t>        G2       1.00      1.00      1.00         1</a:t>
            </a:r>
          </a:p>
          <a:p>
            <a:pPr marL="457200" lvl="1" indent="0">
              <a:buNone/>
            </a:pPr>
            <a:r>
              <a:rPr lang="en-US" dirty="0"/>
              <a:t>        G3       1.00      1.00      1.00         1</a:t>
            </a:r>
          </a:p>
          <a:p>
            <a:pPr marL="457200" lvl="1" indent="0">
              <a:buNone/>
            </a:pPr>
            <a:endParaRPr lang="en-US" dirty="0"/>
          </a:p>
          <a:p>
            <a:pPr marL="457200" lvl="1" indent="0">
              <a:buNone/>
            </a:pPr>
            <a:r>
              <a:rPr lang="en-US" dirty="0"/>
              <a:t>  accuracy                                        1.00         3</a:t>
            </a:r>
          </a:p>
          <a:p>
            <a:pPr marL="457200" lvl="1" indent="0">
              <a:buNone/>
            </a:pPr>
            <a:r>
              <a:rPr lang="en-US" dirty="0"/>
              <a:t> macro avg         1.00        1.00       1.00         3</a:t>
            </a:r>
          </a:p>
          <a:p>
            <a:pPr marL="457200" lvl="1" indent="0">
              <a:buNone/>
            </a:pPr>
            <a:r>
              <a:rPr lang="en-US" dirty="0"/>
              <a:t>weighted avg     1.00        1.00       1.00         3</a:t>
            </a:r>
          </a:p>
        </p:txBody>
      </p:sp>
    </p:spTree>
    <p:extLst>
      <p:ext uri="{BB962C8B-B14F-4D97-AF65-F5344CB8AC3E}">
        <p14:creationId xmlns:p14="http://schemas.microsoft.com/office/powerpoint/2010/main" val="186293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8462-67CC-0FC6-022E-34B3B0AD4D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F1A4B0E-AAA1-01ED-AC5A-50C1F5A64441}"/>
              </a:ext>
            </a:extLst>
          </p:cNvPr>
          <p:cNvSpPr>
            <a:spLocks noGrp="1"/>
          </p:cNvSpPr>
          <p:nvPr>
            <p:ph idx="1"/>
          </p:nvPr>
        </p:nvSpPr>
        <p:spPr/>
        <p:txBody>
          <a:bodyPr/>
          <a:lstStyle/>
          <a:p>
            <a:pPr>
              <a:buFont typeface="Wingdings" panose="05000000000000000000" pitchFamily="2" charset="2"/>
              <a:buChar char="Ø"/>
            </a:pPr>
            <a:r>
              <a:rPr lang="en-US" dirty="0"/>
              <a:t>During the Covid-19 Pandemic, many students were forced into Distance (virtual) Learning models in order to prevent further spread of the disease.</a:t>
            </a:r>
          </a:p>
          <a:p>
            <a:pPr>
              <a:buFont typeface="Wingdings" panose="05000000000000000000" pitchFamily="2" charset="2"/>
              <a:buChar char="Ø"/>
            </a:pPr>
            <a:r>
              <a:rPr lang="en-US" dirty="0"/>
              <a:t>During this time, many of them were unable to properly socialize and may not have spent enough time outside of their homes in general. </a:t>
            </a:r>
          </a:p>
          <a:p>
            <a:pPr>
              <a:buFont typeface="Wingdings" panose="05000000000000000000" pitchFamily="2" charset="2"/>
              <a:buChar char="Ø"/>
            </a:pPr>
            <a:r>
              <a:rPr lang="en-US" dirty="0"/>
              <a:t>This lead to a significant increase in school-related stress as well as strains on family relationships</a:t>
            </a:r>
          </a:p>
          <a:p>
            <a:pPr>
              <a:buFont typeface="Wingdings" panose="05000000000000000000" pitchFamily="2" charset="2"/>
              <a:buChar char="Ø"/>
            </a:pPr>
            <a:r>
              <a:rPr lang="en-US" dirty="0"/>
              <a:t>Objective: To analyze the impact of various life factors and identify various interventions to recommend to schools.</a:t>
            </a:r>
          </a:p>
          <a:p>
            <a:endParaRPr lang="en-US" dirty="0"/>
          </a:p>
          <a:p>
            <a:endParaRPr lang="en-US" dirty="0"/>
          </a:p>
        </p:txBody>
      </p:sp>
    </p:spTree>
    <p:extLst>
      <p:ext uri="{BB962C8B-B14F-4D97-AF65-F5344CB8AC3E}">
        <p14:creationId xmlns:p14="http://schemas.microsoft.com/office/powerpoint/2010/main" val="3337347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934-278C-3F32-4735-22AC623A4A29}"/>
              </a:ext>
            </a:extLst>
          </p:cNvPr>
          <p:cNvSpPr>
            <a:spLocks noGrp="1"/>
          </p:cNvSpPr>
          <p:nvPr>
            <p:ph type="title"/>
          </p:nvPr>
        </p:nvSpPr>
        <p:spPr/>
        <p:txBody>
          <a:bodyPr/>
          <a:lstStyle/>
          <a:p>
            <a:r>
              <a:rPr lang="en-US" dirty="0"/>
              <a:t>Final Model/Results </a:t>
            </a:r>
            <a:r>
              <a:rPr lang="en-US" dirty="0" err="1"/>
              <a:t>Ctd</a:t>
            </a:r>
            <a:r>
              <a:rPr lang="en-US" dirty="0"/>
              <a:t>.</a:t>
            </a:r>
          </a:p>
        </p:txBody>
      </p:sp>
      <p:sp>
        <p:nvSpPr>
          <p:cNvPr id="3" name="Content Placeholder 2">
            <a:extLst>
              <a:ext uri="{FF2B5EF4-FFF2-40B4-BE49-F238E27FC236}">
                <a16:creationId xmlns:a16="http://schemas.microsoft.com/office/drawing/2014/main" id="{E08AA243-D809-8F23-20B7-3CEDF3BCD1A0}"/>
              </a:ext>
            </a:extLst>
          </p:cNvPr>
          <p:cNvSpPr>
            <a:spLocks noGrp="1"/>
          </p:cNvSpPr>
          <p:nvPr>
            <p:ph idx="1"/>
          </p:nvPr>
        </p:nvSpPr>
        <p:spPr/>
        <p:txBody>
          <a:bodyPr/>
          <a:lstStyle/>
          <a:p>
            <a:r>
              <a:rPr lang="en-US" dirty="0"/>
              <a:t>The Decision Tree model performed exceptionally well with perfect accuracy.</a:t>
            </a:r>
          </a:p>
          <a:p>
            <a:endParaRPr lang="en-US" dirty="0"/>
          </a:p>
          <a:p>
            <a:r>
              <a:rPr lang="en-US" dirty="0"/>
              <a:t>Each intervention group (G1, G2, G3) was accurately classified.</a:t>
            </a:r>
          </a:p>
          <a:p>
            <a:endParaRPr lang="en-US" dirty="0"/>
          </a:p>
          <a:p>
            <a:r>
              <a:rPr lang="en-US" dirty="0"/>
              <a:t>This suggests that the features used (e.g., performance measures T0, T1, T2, and interventions) are strong predictors for categorizing the intervention groups.</a:t>
            </a:r>
          </a:p>
        </p:txBody>
      </p:sp>
    </p:spTree>
    <p:extLst>
      <p:ext uri="{BB962C8B-B14F-4D97-AF65-F5344CB8AC3E}">
        <p14:creationId xmlns:p14="http://schemas.microsoft.com/office/powerpoint/2010/main" val="196479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A1F4-1F04-A0D0-601B-C934912C66CC}"/>
              </a:ext>
            </a:extLst>
          </p:cNvPr>
          <p:cNvSpPr>
            <a:spLocks noGrp="1"/>
          </p:cNvSpPr>
          <p:nvPr>
            <p:ph type="title"/>
          </p:nvPr>
        </p:nvSpPr>
        <p:spPr/>
        <p:txBody>
          <a:bodyPr/>
          <a:lstStyle/>
          <a:p>
            <a:r>
              <a:rPr lang="en-US" dirty="0"/>
              <a:t>Recommendations/Conclusion</a:t>
            </a:r>
          </a:p>
        </p:txBody>
      </p:sp>
      <p:sp>
        <p:nvSpPr>
          <p:cNvPr id="3" name="Content Placeholder 2">
            <a:extLst>
              <a:ext uri="{FF2B5EF4-FFF2-40B4-BE49-F238E27FC236}">
                <a16:creationId xmlns:a16="http://schemas.microsoft.com/office/drawing/2014/main" id="{903CAD9C-69EB-4515-A124-72DEC5781C55}"/>
              </a:ext>
            </a:extLst>
          </p:cNvPr>
          <p:cNvSpPr>
            <a:spLocks noGrp="1"/>
          </p:cNvSpPr>
          <p:nvPr>
            <p:ph idx="1"/>
          </p:nvPr>
        </p:nvSpPr>
        <p:spPr>
          <a:xfrm>
            <a:off x="1103312" y="1285876"/>
            <a:ext cx="8946541" cy="4962524"/>
          </a:xfrm>
        </p:spPr>
        <p:txBody>
          <a:bodyPr>
            <a:noAutofit/>
          </a:bodyPr>
          <a:lstStyle/>
          <a:p>
            <a:pPr>
              <a:buFont typeface="Wingdings" panose="05000000000000000000" pitchFamily="2" charset="2"/>
              <a:buChar char="Ø"/>
            </a:pPr>
            <a:r>
              <a:rPr lang="en-US" sz="1600" b="1" dirty="0">
                <a:effectLst/>
              </a:rPr>
              <a:t>Recommendations for Schools:</a:t>
            </a:r>
            <a:endParaRPr lang="en-US" sz="1600" dirty="0">
              <a:effectLst/>
            </a:endParaRPr>
          </a:p>
          <a:p>
            <a:pPr>
              <a:buFont typeface="Wingdings" panose="05000000000000000000" pitchFamily="2" charset="2"/>
              <a:buChar char="Ø"/>
            </a:pPr>
            <a:endParaRPr lang="en-US" sz="1600" b="1" i="0" dirty="0">
              <a:solidFill>
                <a:srgbClr val="ECECEC"/>
              </a:solidFill>
              <a:effectLst/>
              <a:latin typeface="Söhne"/>
            </a:endParaRPr>
          </a:p>
          <a:p>
            <a:pPr>
              <a:buFont typeface="Wingdings" panose="05000000000000000000" pitchFamily="2" charset="2"/>
              <a:buChar char="Ø"/>
            </a:pPr>
            <a:r>
              <a:rPr lang="en-US" sz="1600" b="1" i="0" dirty="0">
                <a:solidFill>
                  <a:srgbClr val="ECECEC"/>
                </a:solidFill>
                <a:effectLst/>
                <a:latin typeface="Söhne"/>
              </a:rPr>
              <a:t>Nutrition Programs:</a:t>
            </a:r>
            <a:endParaRPr lang="en-US" sz="1600" b="0" i="0" dirty="0">
              <a:solidFill>
                <a:srgbClr val="ECECEC"/>
              </a:solidFill>
              <a:effectLst/>
              <a:latin typeface="Söhne"/>
            </a:endParaRPr>
          </a:p>
          <a:p>
            <a:pPr lvl="1">
              <a:buFont typeface="Wingdings" panose="05000000000000000000" pitchFamily="2" charset="2"/>
              <a:buChar char="Ø"/>
            </a:pPr>
            <a:r>
              <a:rPr lang="en-US" sz="1600" b="1" i="0" dirty="0">
                <a:solidFill>
                  <a:srgbClr val="ECECEC"/>
                </a:solidFill>
                <a:effectLst/>
                <a:latin typeface="Söhne"/>
              </a:rPr>
              <a:t>Justification:</a:t>
            </a:r>
            <a:r>
              <a:rPr lang="en-US" sz="1600" b="0" i="0" dirty="0">
                <a:solidFill>
                  <a:srgbClr val="ECECEC"/>
                </a:solidFill>
                <a:effectLst/>
                <a:latin typeface="Söhne"/>
              </a:rPr>
              <a:t> Our analysis indicated a strong correlation between nutrition and student performance. Proper nutrition supports cognitive function, leading to better academic outcomes.</a:t>
            </a:r>
          </a:p>
          <a:p>
            <a:pPr algn="l">
              <a:buFont typeface="Wingdings" panose="05000000000000000000" pitchFamily="2" charset="2"/>
              <a:buChar char="Ø"/>
            </a:pPr>
            <a:endParaRPr lang="en-US" sz="1600" b="1" i="0" dirty="0">
              <a:solidFill>
                <a:srgbClr val="ECECEC"/>
              </a:solidFill>
              <a:effectLst/>
              <a:latin typeface="Söhne"/>
            </a:endParaRPr>
          </a:p>
          <a:p>
            <a:pPr algn="l">
              <a:buFont typeface="Wingdings" panose="05000000000000000000" pitchFamily="2" charset="2"/>
              <a:buChar char="Ø"/>
            </a:pPr>
            <a:r>
              <a:rPr lang="en-US" sz="1600" b="1" i="0" dirty="0">
                <a:solidFill>
                  <a:srgbClr val="ECECEC"/>
                </a:solidFill>
                <a:effectLst/>
                <a:latin typeface="Söhne"/>
              </a:rPr>
              <a:t>Additional Counseling Services:</a:t>
            </a:r>
            <a:endParaRPr lang="en-US" sz="1600" b="0" i="0" dirty="0">
              <a:solidFill>
                <a:srgbClr val="ECECEC"/>
              </a:solidFill>
              <a:effectLst/>
              <a:latin typeface="Söhne"/>
            </a:endParaRPr>
          </a:p>
          <a:p>
            <a:pPr lvl="1" algn="l">
              <a:buFont typeface="Wingdings" panose="05000000000000000000" pitchFamily="2" charset="2"/>
              <a:buChar char="Ø"/>
            </a:pPr>
            <a:r>
              <a:rPr lang="en-US" sz="1600" b="1" i="0" dirty="0">
                <a:solidFill>
                  <a:srgbClr val="ECECEC"/>
                </a:solidFill>
                <a:effectLst/>
                <a:latin typeface="Söhne"/>
              </a:rPr>
              <a:t>Justification:</a:t>
            </a:r>
            <a:r>
              <a:rPr lang="en-US" sz="1600" b="0" i="0" dirty="0">
                <a:solidFill>
                  <a:srgbClr val="ECECEC"/>
                </a:solidFill>
                <a:effectLst/>
                <a:latin typeface="Söhne"/>
              </a:rPr>
              <a:t> The data showed that students with access to counseling services demonstrated improved emotional well-being and academic performance, especially during the stress of the pandemic.</a:t>
            </a:r>
          </a:p>
          <a:p>
            <a:pPr algn="l">
              <a:buFont typeface="Wingdings" panose="05000000000000000000" pitchFamily="2" charset="2"/>
              <a:buChar char="Ø"/>
            </a:pPr>
            <a:endParaRPr lang="en-US" sz="1600" b="1" i="0" dirty="0">
              <a:solidFill>
                <a:srgbClr val="ECECEC"/>
              </a:solidFill>
              <a:effectLst/>
              <a:latin typeface="Söhne"/>
            </a:endParaRPr>
          </a:p>
          <a:p>
            <a:pPr algn="l">
              <a:buFont typeface="Wingdings" panose="05000000000000000000" pitchFamily="2" charset="2"/>
              <a:buChar char="Ø"/>
            </a:pPr>
            <a:r>
              <a:rPr lang="en-US" sz="1600" b="1" i="0" dirty="0">
                <a:solidFill>
                  <a:srgbClr val="ECECEC"/>
                </a:solidFill>
                <a:effectLst/>
                <a:latin typeface="Söhne"/>
              </a:rPr>
              <a:t>After-School Programs:</a:t>
            </a:r>
            <a:endParaRPr lang="en-US" sz="1600" b="0" i="0" dirty="0">
              <a:solidFill>
                <a:srgbClr val="ECECEC"/>
              </a:solidFill>
              <a:effectLst/>
              <a:latin typeface="Söhne"/>
            </a:endParaRPr>
          </a:p>
          <a:p>
            <a:pPr lvl="1" algn="l">
              <a:buFont typeface="Wingdings" panose="05000000000000000000" pitchFamily="2" charset="2"/>
              <a:buChar char="Ø"/>
            </a:pPr>
            <a:r>
              <a:rPr lang="en-US" sz="1600" b="1" i="0" dirty="0">
                <a:solidFill>
                  <a:srgbClr val="ECECEC"/>
                </a:solidFill>
                <a:effectLst/>
                <a:latin typeface="Söhne"/>
              </a:rPr>
              <a:t>Justification:</a:t>
            </a:r>
            <a:r>
              <a:rPr lang="en-US" sz="1600" b="0" i="0" dirty="0">
                <a:solidFill>
                  <a:srgbClr val="ECECEC"/>
                </a:solidFill>
                <a:effectLst/>
                <a:latin typeface="Söhne"/>
              </a:rPr>
              <a:t> Engagement in after-school activities was linked to higher levels of student engagement and academic success. These programs provide additional learning opportunities and support.</a:t>
            </a:r>
          </a:p>
          <a:p>
            <a:pPr marL="0" indent="0">
              <a:buNone/>
            </a:pPr>
            <a:br>
              <a:rPr lang="en-US" sz="1600" dirty="0">
                <a:effectLst/>
              </a:rPr>
            </a:br>
            <a:endParaRPr lang="en-US" sz="1600" dirty="0"/>
          </a:p>
        </p:txBody>
      </p:sp>
    </p:spTree>
    <p:extLst>
      <p:ext uri="{BB962C8B-B14F-4D97-AF65-F5344CB8AC3E}">
        <p14:creationId xmlns:p14="http://schemas.microsoft.com/office/powerpoint/2010/main" val="2238959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B6A9-2D8F-C189-E410-EEF4F2F311B1}"/>
              </a:ext>
            </a:extLst>
          </p:cNvPr>
          <p:cNvSpPr>
            <a:spLocks noGrp="1"/>
          </p:cNvSpPr>
          <p:nvPr>
            <p:ph type="title"/>
          </p:nvPr>
        </p:nvSpPr>
        <p:spPr/>
        <p:txBody>
          <a:bodyPr/>
          <a:lstStyle/>
          <a:p>
            <a:r>
              <a:rPr lang="en-US" dirty="0"/>
              <a:t>Recommendations/Conclusion </a:t>
            </a:r>
            <a:r>
              <a:rPr lang="en-US" dirty="0" err="1"/>
              <a:t>Ctd</a:t>
            </a:r>
            <a:r>
              <a:rPr lang="en-US" dirty="0"/>
              <a:t>.</a:t>
            </a:r>
          </a:p>
        </p:txBody>
      </p:sp>
      <p:sp>
        <p:nvSpPr>
          <p:cNvPr id="3" name="Content Placeholder 2">
            <a:extLst>
              <a:ext uri="{FF2B5EF4-FFF2-40B4-BE49-F238E27FC236}">
                <a16:creationId xmlns:a16="http://schemas.microsoft.com/office/drawing/2014/main" id="{6A5E9261-39D2-DF7F-EC2B-A8CA6CA1A80D}"/>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Conclusion:</a:t>
            </a:r>
            <a:endParaRPr lang="en-US" b="0" i="0" dirty="0">
              <a:solidFill>
                <a:srgbClr val="ECECEC"/>
              </a:solidFill>
              <a:effectLst/>
              <a:latin typeface="Söhne"/>
            </a:endParaRPr>
          </a:p>
          <a:p>
            <a:pPr algn="l">
              <a:buFont typeface="Wingdings" panose="05000000000000000000" pitchFamily="2" charset="2"/>
              <a:buChar char="Ø"/>
            </a:pPr>
            <a:r>
              <a:rPr lang="en-US" b="1" i="0" dirty="0">
                <a:solidFill>
                  <a:srgbClr val="ECECEC"/>
                </a:solidFill>
                <a:effectLst/>
                <a:latin typeface="Söhne"/>
              </a:rPr>
              <a:t>Study Impact:</a:t>
            </a:r>
            <a:endParaRPr lang="en-US" b="0" i="0" dirty="0">
              <a:solidFill>
                <a:srgbClr val="ECECEC"/>
              </a:solidFill>
              <a:effectLst/>
              <a:latin typeface="Söhne"/>
            </a:endParaRPr>
          </a:p>
          <a:p>
            <a:pPr lvl="1" algn="l">
              <a:buFont typeface="Wingdings" panose="05000000000000000000" pitchFamily="2" charset="2"/>
              <a:buChar char="Ø"/>
            </a:pPr>
            <a:r>
              <a:rPr lang="en-US" b="0" i="0" dirty="0">
                <a:solidFill>
                  <a:srgbClr val="ECECEC"/>
                </a:solidFill>
                <a:effectLst/>
                <a:latin typeface="Söhne"/>
              </a:rPr>
              <a:t>Our study highlights the critical role of holistic support systems in enhancing student performance, especially in the context of disruptions like the Covid-19 pandemic.</a:t>
            </a:r>
          </a:p>
          <a:p>
            <a:pPr lvl="1" algn="l">
              <a:buFont typeface="Wingdings" panose="05000000000000000000" pitchFamily="2" charset="2"/>
              <a:buChar char="Ø"/>
            </a:pPr>
            <a:r>
              <a:rPr lang="en-US" b="0" i="0" dirty="0">
                <a:solidFill>
                  <a:srgbClr val="ECECEC"/>
                </a:solidFill>
                <a:effectLst/>
                <a:latin typeface="Söhne"/>
              </a:rPr>
              <a:t>The recommendations are data-driven and target key areas that can significantly improve student outcomes.</a:t>
            </a:r>
          </a:p>
          <a:p>
            <a:pPr algn="l">
              <a:buFont typeface="Wingdings" panose="05000000000000000000" pitchFamily="2" charset="2"/>
              <a:buChar char="Ø"/>
            </a:pPr>
            <a:r>
              <a:rPr lang="en-US" b="1" i="0" dirty="0">
                <a:solidFill>
                  <a:srgbClr val="ECECEC"/>
                </a:solidFill>
                <a:effectLst/>
                <a:latin typeface="Söhne"/>
              </a:rPr>
              <a:t>Future Steps:</a:t>
            </a:r>
            <a:endParaRPr lang="en-US" b="0" i="0" dirty="0">
              <a:solidFill>
                <a:srgbClr val="ECECEC"/>
              </a:solidFill>
              <a:effectLst/>
              <a:latin typeface="Söhne"/>
            </a:endParaRPr>
          </a:p>
          <a:p>
            <a:pPr lvl="1" algn="l">
              <a:buFont typeface="Wingdings" panose="05000000000000000000" pitchFamily="2" charset="2"/>
              <a:buChar char="Ø"/>
            </a:pPr>
            <a:r>
              <a:rPr lang="en-US" b="0" i="0" dirty="0">
                <a:solidFill>
                  <a:srgbClr val="ECECEC"/>
                </a:solidFill>
                <a:effectLst/>
                <a:latin typeface="Söhne"/>
              </a:rPr>
              <a:t>Further research to expand the dataset and include more diverse variables.</a:t>
            </a:r>
          </a:p>
          <a:p>
            <a:pPr lvl="1" algn="l">
              <a:buFont typeface="Wingdings" panose="05000000000000000000" pitchFamily="2" charset="2"/>
              <a:buChar char="Ø"/>
            </a:pPr>
            <a:r>
              <a:rPr lang="en-US" b="0" i="0" dirty="0">
                <a:solidFill>
                  <a:srgbClr val="ECECEC"/>
                </a:solidFill>
                <a:effectLst/>
                <a:latin typeface="Söhne"/>
              </a:rPr>
              <a:t>Implementation and evaluation of recommended programs to measure their effectiveness in real-world settings.</a:t>
            </a:r>
          </a:p>
          <a:p>
            <a:endParaRPr lang="en-US" dirty="0"/>
          </a:p>
        </p:txBody>
      </p:sp>
    </p:spTree>
    <p:extLst>
      <p:ext uri="{BB962C8B-B14F-4D97-AF65-F5344CB8AC3E}">
        <p14:creationId xmlns:p14="http://schemas.microsoft.com/office/powerpoint/2010/main" val="267075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29B-7F62-27B0-5347-FA6799A5A59E}"/>
              </a:ext>
            </a:extLst>
          </p:cNvPr>
          <p:cNvSpPr>
            <a:spLocks noGrp="1"/>
          </p:cNvSpPr>
          <p:nvPr>
            <p:ph type="title"/>
          </p:nvPr>
        </p:nvSpPr>
        <p:spPr/>
        <p:txBody>
          <a:bodyPr/>
          <a:lstStyle/>
          <a:p>
            <a:r>
              <a:rPr lang="en-US" dirty="0"/>
              <a:t>Problem Statement and Objectives</a:t>
            </a:r>
          </a:p>
        </p:txBody>
      </p:sp>
      <p:sp>
        <p:nvSpPr>
          <p:cNvPr id="3" name="Content Placeholder 2">
            <a:extLst>
              <a:ext uri="{FF2B5EF4-FFF2-40B4-BE49-F238E27FC236}">
                <a16:creationId xmlns:a16="http://schemas.microsoft.com/office/drawing/2014/main" id="{55F411CD-43E5-3FDC-A92B-C0794143F992}"/>
              </a:ext>
            </a:extLst>
          </p:cNvPr>
          <p:cNvSpPr>
            <a:spLocks noGrp="1"/>
          </p:cNvSpPr>
          <p:nvPr>
            <p:ph idx="1"/>
          </p:nvPr>
        </p:nvSpPr>
        <p:spPr/>
        <p:txBody>
          <a:bodyPr/>
          <a:lstStyle/>
          <a:p>
            <a:pPr>
              <a:buFont typeface="Wingdings" panose="05000000000000000000" pitchFamily="2" charset="2"/>
              <a:buChar char="Ø"/>
            </a:pPr>
            <a:r>
              <a:rPr lang="en-US" b="0" i="0" dirty="0">
                <a:solidFill>
                  <a:srgbClr val="ECECEC"/>
                </a:solidFill>
                <a:effectLst/>
                <a:latin typeface="Söhne"/>
              </a:rPr>
              <a:t>The Covid-19 pandemic has disrupted education, affecting students' academic performance and well-being. Schools need data-driven insights to understand these impacts and identify effective interventions. Our study aims to analyze the effects of the pandemic on student life factors and recommend strategies, such as nutrition programs and counseling services, to support student recovery and improvement.</a:t>
            </a:r>
            <a:endParaRPr lang="en-US" dirty="0">
              <a:solidFill>
                <a:srgbClr val="ECECEC"/>
              </a:solidFill>
              <a:latin typeface="Söhne"/>
            </a:endParaRPr>
          </a:p>
          <a:p>
            <a:pPr algn="l">
              <a:buFont typeface="Wingdings" panose="05000000000000000000" pitchFamily="2" charset="2"/>
              <a:buChar char="Ø"/>
            </a:pPr>
            <a:r>
              <a:rPr lang="en-US" b="0" i="0" dirty="0">
                <a:solidFill>
                  <a:srgbClr val="ECECEC"/>
                </a:solidFill>
                <a:effectLst/>
                <a:latin typeface="Söhne"/>
              </a:rPr>
              <a:t>Objectives:</a:t>
            </a:r>
          </a:p>
          <a:p>
            <a:pPr lvl="1" algn="l">
              <a:buFont typeface="Wingdings" panose="05000000000000000000" pitchFamily="2" charset="2"/>
              <a:buChar char="Ø"/>
            </a:pPr>
            <a:r>
              <a:rPr lang="en-US" sz="2000" b="0" i="0" dirty="0">
                <a:solidFill>
                  <a:srgbClr val="ECECEC"/>
                </a:solidFill>
                <a:effectLst/>
                <a:latin typeface="Söhne"/>
              </a:rPr>
              <a:t>Understand the impact of Covid-19 on students.</a:t>
            </a:r>
          </a:p>
          <a:p>
            <a:pPr lvl="1" algn="l">
              <a:buFont typeface="Wingdings" panose="05000000000000000000" pitchFamily="2" charset="2"/>
              <a:buChar char="Ø"/>
            </a:pPr>
            <a:r>
              <a:rPr lang="en-US" sz="2000" b="0" i="0" dirty="0">
                <a:solidFill>
                  <a:srgbClr val="ECECEC"/>
                </a:solidFill>
                <a:effectLst/>
                <a:latin typeface="Söhne"/>
              </a:rPr>
              <a:t>Identify effective interventions.</a:t>
            </a:r>
          </a:p>
          <a:p>
            <a:pPr lvl="1" algn="l">
              <a:buFont typeface="Wingdings" panose="05000000000000000000" pitchFamily="2" charset="2"/>
              <a:buChar char="Ø"/>
            </a:pPr>
            <a:r>
              <a:rPr lang="en-US" sz="2000" b="0" i="0" dirty="0">
                <a:solidFill>
                  <a:srgbClr val="ECECEC"/>
                </a:solidFill>
                <a:effectLst/>
                <a:latin typeface="Söhne"/>
              </a:rPr>
              <a:t>Provide data-driven recommendations.</a:t>
            </a:r>
          </a:p>
          <a:p>
            <a:endParaRPr lang="en-US" dirty="0"/>
          </a:p>
        </p:txBody>
      </p:sp>
    </p:spTree>
    <p:extLst>
      <p:ext uri="{BB962C8B-B14F-4D97-AF65-F5344CB8AC3E}">
        <p14:creationId xmlns:p14="http://schemas.microsoft.com/office/powerpoint/2010/main" val="317168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3A2C-7A6A-6FA8-B1A6-29E02CF43712}"/>
              </a:ext>
            </a:extLst>
          </p:cNvPr>
          <p:cNvSpPr>
            <a:spLocks noGrp="1"/>
          </p:cNvSpPr>
          <p:nvPr>
            <p:ph type="title"/>
          </p:nvPr>
        </p:nvSpPr>
        <p:spPr/>
        <p:txBody>
          <a:bodyPr/>
          <a:lstStyle/>
          <a:p>
            <a:r>
              <a:rPr lang="en-US" dirty="0"/>
              <a:t>Data Collection and Description</a:t>
            </a:r>
          </a:p>
        </p:txBody>
      </p:sp>
      <p:sp>
        <p:nvSpPr>
          <p:cNvPr id="3" name="Content Placeholder 2">
            <a:extLst>
              <a:ext uri="{FF2B5EF4-FFF2-40B4-BE49-F238E27FC236}">
                <a16:creationId xmlns:a16="http://schemas.microsoft.com/office/drawing/2014/main" id="{BCCE42A1-EDDF-B002-53DE-D60EE9C249D8}"/>
              </a:ext>
            </a:extLst>
          </p:cNvPr>
          <p:cNvSpPr>
            <a:spLocks noGrp="1"/>
          </p:cNvSpPr>
          <p:nvPr>
            <p:ph idx="1"/>
          </p:nvPr>
        </p:nvSpPr>
        <p:spPr>
          <a:xfrm>
            <a:off x="1104293" y="1331259"/>
            <a:ext cx="8946541" cy="5688666"/>
          </a:xfrm>
        </p:spPr>
        <p:txBody>
          <a:bodyPr>
            <a:normAutofit/>
          </a:bodyPr>
          <a:lstStyle/>
          <a:p>
            <a:pPr lvl="1">
              <a:buFont typeface="Wingdings" panose="05000000000000000000" pitchFamily="2" charset="2"/>
              <a:buChar char="Ø"/>
            </a:pPr>
            <a:r>
              <a:rPr lang="en-US" sz="2000" b="1" i="0" dirty="0">
                <a:solidFill>
                  <a:srgbClr val="ECECEC"/>
                </a:solidFill>
                <a:effectLst/>
                <a:latin typeface="Söhne"/>
              </a:rPr>
              <a:t>Data Source: Our data was collected from educational institutions and surveys during the Covid-19 pandemic.</a:t>
            </a:r>
          </a:p>
          <a:p>
            <a:pPr algn="l">
              <a:buFont typeface="Wingdings" panose="05000000000000000000" pitchFamily="2" charset="2"/>
              <a:buChar char="Ø"/>
            </a:pPr>
            <a:r>
              <a:rPr lang="en-US" b="1" i="0" dirty="0">
                <a:solidFill>
                  <a:srgbClr val="ECECEC"/>
                </a:solidFill>
                <a:effectLst/>
                <a:latin typeface="Söhne"/>
              </a:rPr>
              <a:t>Key Variables:</a:t>
            </a:r>
            <a:endParaRPr lang="en-US" b="0" i="0" dirty="0">
              <a:solidFill>
                <a:srgbClr val="ECECEC"/>
              </a:solidFill>
              <a:effectLst/>
              <a:latin typeface="Söhne"/>
            </a:endParaRPr>
          </a:p>
          <a:p>
            <a:pPr algn="l">
              <a:buFont typeface="Wingdings" panose="05000000000000000000" pitchFamily="2" charset="2"/>
              <a:buChar char="Ø"/>
            </a:pPr>
            <a:r>
              <a:rPr lang="en-US" b="1" i="0" dirty="0">
                <a:solidFill>
                  <a:srgbClr val="ECECEC"/>
                </a:solidFill>
                <a:effectLst/>
                <a:latin typeface="Söhne"/>
              </a:rPr>
              <a:t>Performance Measures:</a:t>
            </a:r>
            <a:endParaRPr lang="en-US" b="0" i="0" dirty="0">
              <a:solidFill>
                <a:srgbClr val="ECECEC"/>
              </a:solidFill>
              <a:effectLst/>
              <a:latin typeface="Söhne"/>
            </a:endParaRPr>
          </a:p>
          <a:p>
            <a:pPr lvl="1" algn="l">
              <a:buFont typeface="Wingdings" panose="05000000000000000000" pitchFamily="2" charset="2"/>
              <a:buChar char="Ø"/>
            </a:pPr>
            <a:r>
              <a:rPr lang="en-US" b="1" i="0" dirty="0">
                <a:solidFill>
                  <a:srgbClr val="ECECEC"/>
                </a:solidFill>
                <a:effectLst/>
                <a:latin typeface="Söhne"/>
              </a:rPr>
              <a:t>T0, T1, T2:</a:t>
            </a:r>
            <a:r>
              <a:rPr lang="en-US" b="0" i="0" dirty="0">
                <a:solidFill>
                  <a:srgbClr val="ECECEC"/>
                </a:solidFill>
                <a:effectLst/>
                <a:latin typeface="Söhne"/>
              </a:rPr>
              <a:t> Academic scores at different time points.</a:t>
            </a:r>
          </a:p>
          <a:p>
            <a:pPr lvl="1" algn="l">
              <a:buFont typeface="Wingdings" panose="05000000000000000000" pitchFamily="2" charset="2"/>
              <a:buChar char="Ø"/>
            </a:pPr>
            <a:r>
              <a:rPr lang="en-US" b="1" i="0" dirty="0">
                <a:solidFill>
                  <a:srgbClr val="ECECEC"/>
                </a:solidFill>
                <a:effectLst/>
                <a:latin typeface="Söhne"/>
              </a:rPr>
              <a:t>N, N.1, N.2:</a:t>
            </a:r>
            <a:r>
              <a:rPr lang="en-US" b="0" i="0" dirty="0">
                <a:solidFill>
                  <a:srgbClr val="ECECEC"/>
                </a:solidFill>
                <a:effectLst/>
                <a:latin typeface="Söhne"/>
              </a:rPr>
              <a:t> Number of students at different time points.</a:t>
            </a:r>
          </a:p>
          <a:p>
            <a:pPr lvl="1" algn="l">
              <a:buFont typeface="Wingdings" panose="05000000000000000000" pitchFamily="2" charset="2"/>
              <a:buChar char="Ø"/>
            </a:pPr>
            <a:r>
              <a:rPr lang="en-US" b="1" i="0" dirty="0">
                <a:solidFill>
                  <a:srgbClr val="ECECEC"/>
                </a:solidFill>
                <a:effectLst/>
                <a:latin typeface="Söhne"/>
              </a:rPr>
              <a:t>Measure.1, Measure.2:</a:t>
            </a:r>
            <a:r>
              <a:rPr lang="en-US" b="0" i="0" dirty="0">
                <a:solidFill>
                  <a:srgbClr val="ECECEC"/>
                </a:solidFill>
                <a:effectLst/>
                <a:latin typeface="Söhne"/>
              </a:rPr>
              <a:t> Specific academic performance measures.</a:t>
            </a:r>
          </a:p>
          <a:p>
            <a:pPr lvl="1" algn="l">
              <a:buFont typeface="Wingdings" panose="05000000000000000000" pitchFamily="2" charset="2"/>
              <a:buChar char="Ø"/>
            </a:pPr>
            <a:r>
              <a:rPr lang="en-US" b="1" i="0" dirty="0">
                <a:solidFill>
                  <a:srgbClr val="ECECEC"/>
                </a:solidFill>
                <a:effectLst/>
                <a:latin typeface="Söhne"/>
              </a:rPr>
              <a:t>SD, SD.1, SD.2:</a:t>
            </a:r>
            <a:r>
              <a:rPr lang="en-US" b="0" i="0" dirty="0">
                <a:solidFill>
                  <a:srgbClr val="ECECEC"/>
                </a:solidFill>
                <a:effectLst/>
                <a:latin typeface="Söhne"/>
              </a:rPr>
              <a:t> Standard deviations of scores at different time points.</a:t>
            </a:r>
          </a:p>
          <a:p>
            <a:pPr marL="457200" lvl="1" indent="0" algn="l">
              <a:buNone/>
            </a:pPr>
            <a:endParaRPr lang="en-US" dirty="0">
              <a:solidFill>
                <a:srgbClr val="ECECEC"/>
              </a:solidFill>
              <a:latin typeface="Söhne"/>
            </a:endParaRPr>
          </a:p>
          <a:p>
            <a:pPr marL="457200" lvl="1" indent="0" algn="l">
              <a:buNone/>
            </a:pPr>
            <a:endParaRPr lang="en-US" dirty="0">
              <a:solidFill>
                <a:srgbClr val="ECECEC"/>
              </a:solidFill>
              <a:latin typeface="Söhne"/>
            </a:endParaRPr>
          </a:p>
        </p:txBody>
      </p:sp>
      <p:graphicFrame>
        <p:nvGraphicFramePr>
          <p:cNvPr id="7" name="Table 6">
            <a:extLst>
              <a:ext uri="{FF2B5EF4-FFF2-40B4-BE49-F238E27FC236}">
                <a16:creationId xmlns:a16="http://schemas.microsoft.com/office/drawing/2014/main" id="{14E5BE9F-1BBF-C9EA-17C7-7DC9450FC1D9}"/>
              </a:ext>
            </a:extLst>
          </p:cNvPr>
          <p:cNvGraphicFramePr>
            <a:graphicFrameLocks noGrp="1"/>
          </p:cNvGraphicFramePr>
          <p:nvPr>
            <p:extLst>
              <p:ext uri="{D42A27DB-BD31-4B8C-83A1-F6EECF244321}">
                <p14:modId xmlns:p14="http://schemas.microsoft.com/office/powerpoint/2010/main" val="4142539103"/>
              </p:ext>
            </p:extLst>
          </p:nvPr>
        </p:nvGraphicFramePr>
        <p:xfrm>
          <a:off x="1" y="4588664"/>
          <a:ext cx="12191992" cy="2269335"/>
        </p:xfrm>
        <a:graphic>
          <a:graphicData uri="http://schemas.openxmlformats.org/drawingml/2006/table">
            <a:tbl>
              <a:tblPr/>
              <a:tblGrid>
                <a:gridCol w="717176">
                  <a:extLst>
                    <a:ext uri="{9D8B030D-6E8A-4147-A177-3AD203B41FA5}">
                      <a16:colId xmlns:a16="http://schemas.microsoft.com/office/drawing/2014/main" val="2717601472"/>
                    </a:ext>
                  </a:extLst>
                </a:gridCol>
                <a:gridCol w="717176">
                  <a:extLst>
                    <a:ext uri="{9D8B030D-6E8A-4147-A177-3AD203B41FA5}">
                      <a16:colId xmlns:a16="http://schemas.microsoft.com/office/drawing/2014/main" val="461866975"/>
                    </a:ext>
                  </a:extLst>
                </a:gridCol>
                <a:gridCol w="717176">
                  <a:extLst>
                    <a:ext uri="{9D8B030D-6E8A-4147-A177-3AD203B41FA5}">
                      <a16:colId xmlns:a16="http://schemas.microsoft.com/office/drawing/2014/main" val="2393151987"/>
                    </a:ext>
                  </a:extLst>
                </a:gridCol>
                <a:gridCol w="717176">
                  <a:extLst>
                    <a:ext uri="{9D8B030D-6E8A-4147-A177-3AD203B41FA5}">
                      <a16:colId xmlns:a16="http://schemas.microsoft.com/office/drawing/2014/main" val="2359446377"/>
                    </a:ext>
                  </a:extLst>
                </a:gridCol>
                <a:gridCol w="717176">
                  <a:extLst>
                    <a:ext uri="{9D8B030D-6E8A-4147-A177-3AD203B41FA5}">
                      <a16:colId xmlns:a16="http://schemas.microsoft.com/office/drawing/2014/main" val="2211056660"/>
                    </a:ext>
                  </a:extLst>
                </a:gridCol>
                <a:gridCol w="717176">
                  <a:extLst>
                    <a:ext uri="{9D8B030D-6E8A-4147-A177-3AD203B41FA5}">
                      <a16:colId xmlns:a16="http://schemas.microsoft.com/office/drawing/2014/main" val="577974562"/>
                    </a:ext>
                  </a:extLst>
                </a:gridCol>
                <a:gridCol w="717176">
                  <a:extLst>
                    <a:ext uri="{9D8B030D-6E8A-4147-A177-3AD203B41FA5}">
                      <a16:colId xmlns:a16="http://schemas.microsoft.com/office/drawing/2014/main" val="1318306971"/>
                    </a:ext>
                  </a:extLst>
                </a:gridCol>
                <a:gridCol w="717176">
                  <a:extLst>
                    <a:ext uri="{9D8B030D-6E8A-4147-A177-3AD203B41FA5}">
                      <a16:colId xmlns:a16="http://schemas.microsoft.com/office/drawing/2014/main" val="1568609056"/>
                    </a:ext>
                  </a:extLst>
                </a:gridCol>
                <a:gridCol w="717176">
                  <a:extLst>
                    <a:ext uri="{9D8B030D-6E8A-4147-A177-3AD203B41FA5}">
                      <a16:colId xmlns:a16="http://schemas.microsoft.com/office/drawing/2014/main" val="2936456141"/>
                    </a:ext>
                  </a:extLst>
                </a:gridCol>
                <a:gridCol w="717176">
                  <a:extLst>
                    <a:ext uri="{9D8B030D-6E8A-4147-A177-3AD203B41FA5}">
                      <a16:colId xmlns:a16="http://schemas.microsoft.com/office/drawing/2014/main" val="2058536810"/>
                    </a:ext>
                  </a:extLst>
                </a:gridCol>
                <a:gridCol w="717176">
                  <a:extLst>
                    <a:ext uri="{9D8B030D-6E8A-4147-A177-3AD203B41FA5}">
                      <a16:colId xmlns:a16="http://schemas.microsoft.com/office/drawing/2014/main" val="837355970"/>
                    </a:ext>
                  </a:extLst>
                </a:gridCol>
                <a:gridCol w="717176">
                  <a:extLst>
                    <a:ext uri="{9D8B030D-6E8A-4147-A177-3AD203B41FA5}">
                      <a16:colId xmlns:a16="http://schemas.microsoft.com/office/drawing/2014/main" val="2001918952"/>
                    </a:ext>
                  </a:extLst>
                </a:gridCol>
                <a:gridCol w="717176">
                  <a:extLst>
                    <a:ext uri="{9D8B030D-6E8A-4147-A177-3AD203B41FA5}">
                      <a16:colId xmlns:a16="http://schemas.microsoft.com/office/drawing/2014/main" val="3873714201"/>
                    </a:ext>
                  </a:extLst>
                </a:gridCol>
                <a:gridCol w="717176">
                  <a:extLst>
                    <a:ext uri="{9D8B030D-6E8A-4147-A177-3AD203B41FA5}">
                      <a16:colId xmlns:a16="http://schemas.microsoft.com/office/drawing/2014/main" val="604078410"/>
                    </a:ext>
                  </a:extLst>
                </a:gridCol>
                <a:gridCol w="717176">
                  <a:extLst>
                    <a:ext uri="{9D8B030D-6E8A-4147-A177-3AD203B41FA5}">
                      <a16:colId xmlns:a16="http://schemas.microsoft.com/office/drawing/2014/main" val="1807286416"/>
                    </a:ext>
                  </a:extLst>
                </a:gridCol>
                <a:gridCol w="717176">
                  <a:extLst>
                    <a:ext uri="{9D8B030D-6E8A-4147-A177-3AD203B41FA5}">
                      <a16:colId xmlns:a16="http://schemas.microsoft.com/office/drawing/2014/main" val="1463254567"/>
                    </a:ext>
                  </a:extLst>
                </a:gridCol>
                <a:gridCol w="717176">
                  <a:extLst>
                    <a:ext uri="{9D8B030D-6E8A-4147-A177-3AD203B41FA5}">
                      <a16:colId xmlns:a16="http://schemas.microsoft.com/office/drawing/2014/main" val="810358415"/>
                    </a:ext>
                  </a:extLst>
                </a:gridCol>
              </a:tblGrid>
              <a:tr h="201317">
                <a:tc>
                  <a:txBody>
                    <a:bodyPr/>
                    <a:lstStyle/>
                    <a:p>
                      <a:pPr algn="l" fontAlgn="b"/>
                      <a:r>
                        <a:rPr lang="en-US" sz="900" b="1" i="0" u="none" strike="noStrike">
                          <a:solidFill>
                            <a:schemeClr val="tx1"/>
                          </a:solidFill>
                          <a:effectLst/>
                          <a:latin typeface="Calibri" panose="020F0502020204030204" pitchFamily="34" charset="0"/>
                        </a:rPr>
                        <a:t>Author</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Group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T0</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Scale</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Measure</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SD</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N</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T1</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Scale</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Measure</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SD</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N</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T2</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Scale</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Measure</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SD</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N</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007292"/>
                  </a:ext>
                </a:extLst>
              </a:tr>
              <a:tr h="376950">
                <a:tc>
                  <a:txBody>
                    <a:bodyPr/>
                    <a:lstStyle/>
                    <a:p>
                      <a:pPr algn="l" fontAlgn="b"/>
                      <a:r>
                        <a:rPr lang="en-US" sz="900" b="1" i="0" u="none" strike="noStrike">
                          <a:solidFill>
                            <a:schemeClr val="tx1"/>
                          </a:solidFill>
                          <a:effectLst/>
                          <a:latin typeface="Calibri" panose="020F0502020204030204" pitchFamily="34" charset="0"/>
                        </a:rPr>
                        <a:t>Cataldi</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Control-Y</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BMI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22.48</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2.2</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15</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Immediately</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BMI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22.45</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2.12</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15</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899097"/>
                  </a:ext>
                </a:extLst>
              </a:tr>
              <a:tr h="560218">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Waist circumference (cm)</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74.87</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7.59</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Waist circumference (cm)</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74.9</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7.53</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0753719"/>
                  </a:ext>
                </a:extLst>
              </a:tr>
              <a:tr h="376950">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Squat test (rep)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28.89</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2.4</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Squat test (rep)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29.4</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2.56</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669346"/>
                  </a:ext>
                </a:extLst>
              </a:tr>
              <a:tr h="376950">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Push-up test (rep)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9.13</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4.2</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Push-up test (rep)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9.53</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4.34</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470829"/>
                  </a:ext>
                </a:extLst>
              </a:tr>
              <a:tr h="376950">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Lunge test (rep)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31.13</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5.4</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Lunge test (rep)</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31.4</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chemeClr val="tx1"/>
                          </a:solidFill>
                          <a:effectLst/>
                          <a:latin typeface="Calibri" panose="020F0502020204030204" pitchFamily="34" charset="0"/>
                        </a:rPr>
                        <a:t>6.07</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dirty="0">
                          <a:solidFill>
                            <a:schemeClr val="tx1"/>
                          </a:solidFill>
                          <a:effectLst/>
                          <a:latin typeface="Calibri" panose="020F0502020204030204" pitchFamily="34" charset="0"/>
                        </a:rPr>
                        <a:t> </a:t>
                      </a:r>
                    </a:p>
                  </a:txBody>
                  <a:tcPr marL="8223" marR="8223" marT="82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0138341"/>
                  </a:ext>
                </a:extLst>
              </a:tr>
            </a:tbl>
          </a:graphicData>
        </a:graphic>
      </p:graphicFrame>
    </p:spTree>
    <p:extLst>
      <p:ext uri="{BB962C8B-B14F-4D97-AF65-F5344CB8AC3E}">
        <p14:creationId xmlns:p14="http://schemas.microsoft.com/office/powerpoint/2010/main" val="165611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AB61-D919-4495-0003-5BAD59AF13A2}"/>
              </a:ext>
            </a:extLst>
          </p:cNvPr>
          <p:cNvSpPr>
            <a:spLocks noGrp="1"/>
          </p:cNvSpPr>
          <p:nvPr>
            <p:ph type="title"/>
          </p:nvPr>
        </p:nvSpPr>
        <p:spPr/>
        <p:txBody>
          <a:bodyPr/>
          <a:lstStyle/>
          <a:p>
            <a:r>
              <a:rPr lang="en-US" dirty="0"/>
              <a:t>Data Collection and Description </a:t>
            </a:r>
            <a:r>
              <a:rPr lang="en-US" dirty="0" err="1"/>
              <a:t>Ctd</a:t>
            </a:r>
            <a:r>
              <a:rPr lang="en-US" dirty="0"/>
              <a:t>.</a:t>
            </a:r>
          </a:p>
        </p:txBody>
      </p:sp>
      <p:sp>
        <p:nvSpPr>
          <p:cNvPr id="3" name="Content Placeholder 2">
            <a:extLst>
              <a:ext uri="{FF2B5EF4-FFF2-40B4-BE49-F238E27FC236}">
                <a16:creationId xmlns:a16="http://schemas.microsoft.com/office/drawing/2014/main" id="{01280080-4EBD-A575-D0D1-DFC6B3F1BD24}"/>
              </a:ext>
            </a:extLst>
          </p:cNvPr>
          <p:cNvSpPr>
            <a:spLocks noGrp="1"/>
          </p:cNvSpPr>
          <p:nvPr>
            <p:ph idx="1"/>
          </p:nvPr>
        </p:nvSpPr>
        <p:spPr/>
        <p:txBody>
          <a:bodyPr>
            <a:normAutofit/>
          </a:bodyPr>
          <a:lstStyle/>
          <a:p>
            <a:pPr algn="l">
              <a:buFont typeface="Wingdings" panose="05000000000000000000" pitchFamily="2" charset="2"/>
              <a:buChar char="Ø"/>
            </a:pPr>
            <a:r>
              <a:rPr lang="en-US" b="1" i="0" dirty="0">
                <a:solidFill>
                  <a:srgbClr val="ECECEC"/>
                </a:solidFill>
                <a:effectLst/>
                <a:latin typeface="Söhne"/>
              </a:rPr>
              <a:t>Interventions:</a:t>
            </a:r>
          </a:p>
          <a:p>
            <a:pPr lvl="1" algn="l">
              <a:buFont typeface="Wingdings" panose="05000000000000000000" pitchFamily="2" charset="2"/>
              <a:buChar char="Ø"/>
            </a:pPr>
            <a:r>
              <a:rPr lang="en-US" sz="2000" b="1" i="0" dirty="0">
                <a:solidFill>
                  <a:srgbClr val="ECECEC"/>
                </a:solidFill>
                <a:effectLst/>
                <a:latin typeface="Söhne"/>
              </a:rPr>
              <a:t>Scale, Scale.1, Scale.2: Types of assessment scales used.</a:t>
            </a:r>
          </a:p>
          <a:p>
            <a:pPr lvl="1" algn="l">
              <a:buFont typeface="Wingdings" panose="05000000000000000000" pitchFamily="2" charset="2"/>
              <a:buChar char="Ø"/>
            </a:pPr>
            <a:r>
              <a:rPr lang="en-US" sz="2000" b="1" i="0" dirty="0">
                <a:solidFill>
                  <a:srgbClr val="ECECEC"/>
                </a:solidFill>
                <a:effectLst/>
                <a:latin typeface="Söhne"/>
              </a:rPr>
              <a:t>Group: Different intervention groups (e.g., counseling, after-school programs).</a:t>
            </a:r>
          </a:p>
          <a:p>
            <a:pPr lvl="1" algn="l">
              <a:buFont typeface="Wingdings" panose="05000000000000000000" pitchFamily="2" charset="2"/>
              <a:buChar char="Ø"/>
            </a:pPr>
            <a:r>
              <a:rPr lang="en-US" sz="2000" b="1" i="0" dirty="0">
                <a:solidFill>
                  <a:srgbClr val="ECECEC"/>
                </a:solidFill>
                <a:effectLst/>
                <a:latin typeface="Söhne"/>
              </a:rPr>
              <a:t>Author: Identifiers for data sources.</a:t>
            </a:r>
          </a:p>
          <a:p>
            <a:pPr lvl="1" algn="l">
              <a:buFont typeface="Wingdings" panose="05000000000000000000" pitchFamily="2" charset="2"/>
              <a:buChar char="Ø"/>
            </a:pPr>
            <a:endParaRPr lang="en-US" b="1" i="0" dirty="0">
              <a:solidFill>
                <a:srgbClr val="ECECEC"/>
              </a:solidFill>
              <a:effectLst/>
              <a:latin typeface="Söhne"/>
            </a:endParaRPr>
          </a:p>
          <a:p>
            <a:pPr algn="l">
              <a:buFont typeface="Wingdings" panose="05000000000000000000" pitchFamily="2" charset="2"/>
              <a:buChar char="Ø"/>
            </a:pPr>
            <a:r>
              <a:rPr lang="en-US" b="1" i="0" dirty="0">
                <a:solidFill>
                  <a:srgbClr val="ECECEC"/>
                </a:solidFill>
                <a:effectLst/>
                <a:latin typeface="Söhne"/>
              </a:rPr>
              <a:t>Size of the Dataset:</a:t>
            </a:r>
          </a:p>
          <a:p>
            <a:pPr lvl="1" algn="l">
              <a:buFont typeface="Wingdings" panose="05000000000000000000" pitchFamily="2" charset="2"/>
              <a:buChar char="Ø"/>
            </a:pPr>
            <a:r>
              <a:rPr lang="en-US" sz="2000" b="1" i="0" dirty="0">
                <a:solidFill>
                  <a:srgbClr val="ECECEC"/>
                </a:solidFill>
                <a:effectLst/>
                <a:latin typeface="Söhne"/>
              </a:rPr>
              <a:t>Records for 3 groups, 15 variables.       </a:t>
            </a:r>
          </a:p>
          <a:p>
            <a:endParaRPr lang="en-US" dirty="0"/>
          </a:p>
        </p:txBody>
      </p:sp>
    </p:spTree>
    <p:extLst>
      <p:ext uri="{BB962C8B-B14F-4D97-AF65-F5344CB8AC3E}">
        <p14:creationId xmlns:p14="http://schemas.microsoft.com/office/powerpoint/2010/main" val="308223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863D-8B67-6973-1008-F961542F5945}"/>
              </a:ext>
            </a:extLst>
          </p:cNvPr>
          <p:cNvSpPr>
            <a:spLocks noGrp="1"/>
          </p:cNvSpPr>
          <p:nvPr>
            <p:ph type="title"/>
          </p:nvPr>
        </p:nvSpPr>
        <p:spPr/>
        <p:txBody>
          <a:bodyPr/>
          <a:lstStyle/>
          <a:p>
            <a:r>
              <a:rPr lang="en-US" dirty="0"/>
              <a:t>Data Collection and Description </a:t>
            </a:r>
            <a:r>
              <a:rPr lang="en-US" dirty="0" err="1"/>
              <a:t>Ctd</a:t>
            </a:r>
            <a:r>
              <a:rPr lang="en-US" dirty="0"/>
              <a:t>.</a:t>
            </a:r>
          </a:p>
        </p:txBody>
      </p:sp>
      <p:sp>
        <p:nvSpPr>
          <p:cNvPr id="3" name="Content Placeholder 2">
            <a:extLst>
              <a:ext uri="{FF2B5EF4-FFF2-40B4-BE49-F238E27FC236}">
                <a16:creationId xmlns:a16="http://schemas.microsoft.com/office/drawing/2014/main" id="{6EE9FBD1-E5C9-13B1-5CBF-12A2843F82AA}"/>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Relevance to the Study:</a:t>
            </a:r>
          </a:p>
          <a:p>
            <a:pPr lvl="1" algn="l">
              <a:buFont typeface="Wingdings" panose="05000000000000000000" pitchFamily="2" charset="2"/>
              <a:buChar char="Ø"/>
            </a:pPr>
            <a:r>
              <a:rPr lang="en-US" sz="2000" b="1" i="0" dirty="0">
                <a:solidFill>
                  <a:srgbClr val="ECECEC"/>
                </a:solidFill>
                <a:effectLst/>
                <a:latin typeface="Söhne"/>
              </a:rPr>
              <a:t>Captures the impact of Covid-19 on student performance and the effectiveness of interventions.</a:t>
            </a:r>
          </a:p>
          <a:p>
            <a:pPr lvl="1" algn="l">
              <a:buFont typeface="Wingdings" panose="05000000000000000000" pitchFamily="2" charset="2"/>
              <a:buChar char="Ø"/>
            </a:pPr>
            <a:r>
              <a:rPr lang="en-US" sz="2000" b="1" i="0" dirty="0">
                <a:solidFill>
                  <a:srgbClr val="ECECEC"/>
                </a:solidFill>
                <a:effectLst/>
                <a:latin typeface="Söhne"/>
              </a:rPr>
              <a:t>Informs evidence-based recommendations for educational support.</a:t>
            </a:r>
          </a:p>
          <a:p>
            <a:endParaRPr lang="en-US" dirty="0"/>
          </a:p>
        </p:txBody>
      </p:sp>
    </p:spTree>
    <p:extLst>
      <p:ext uri="{BB962C8B-B14F-4D97-AF65-F5344CB8AC3E}">
        <p14:creationId xmlns:p14="http://schemas.microsoft.com/office/powerpoint/2010/main" val="306832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3491-9D7D-BE9F-211F-B8DA33B12CE3}"/>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12002E8E-144B-AB57-3C6C-668144F92E19}"/>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Handling Missing Values:</a:t>
            </a:r>
          </a:p>
          <a:p>
            <a:pPr lvl="1" algn="l">
              <a:buFont typeface="Wingdings" panose="05000000000000000000" pitchFamily="2" charset="2"/>
              <a:buChar char="Ø"/>
            </a:pPr>
            <a:r>
              <a:rPr lang="en-US" sz="2000" b="1" i="0" dirty="0">
                <a:solidFill>
                  <a:srgbClr val="ECECEC"/>
                </a:solidFill>
                <a:effectLst/>
                <a:latin typeface="Söhne"/>
              </a:rPr>
              <a:t>Imputed missing numerical values (e.g., T0, T1 scores) with the mean.</a:t>
            </a:r>
          </a:p>
          <a:p>
            <a:pPr lvl="1" algn="l">
              <a:buFont typeface="Wingdings" panose="05000000000000000000" pitchFamily="2" charset="2"/>
              <a:buChar char="Ø"/>
            </a:pPr>
            <a:r>
              <a:rPr lang="en-US" sz="2000" b="1" i="0" dirty="0">
                <a:solidFill>
                  <a:srgbClr val="ECECEC"/>
                </a:solidFill>
                <a:effectLst/>
                <a:latin typeface="Söhne"/>
              </a:rPr>
              <a:t>Filled missing categorical values (e.g., Scale, Group) with the most frequent value.</a:t>
            </a:r>
          </a:p>
          <a:p>
            <a:pPr marL="0" indent="0" algn="l">
              <a:buNone/>
            </a:pPr>
            <a:endParaRPr lang="en-US" b="1" i="0" dirty="0">
              <a:solidFill>
                <a:srgbClr val="ECECEC"/>
              </a:solidFill>
              <a:effectLst/>
              <a:latin typeface="Söhne"/>
            </a:endParaRPr>
          </a:p>
          <a:p>
            <a:pPr algn="l">
              <a:buFont typeface="Wingdings" panose="05000000000000000000" pitchFamily="2" charset="2"/>
              <a:buChar char="Ø"/>
            </a:pPr>
            <a:r>
              <a:rPr lang="en-US" b="1" i="0" dirty="0">
                <a:solidFill>
                  <a:srgbClr val="ECECEC"/>
                </a:solidFill>
                <a:effectLst/>
                <a:latin typeface="Söhne"/>
              </a:rPr>
              <a:t>Standardizing Numerical Data:</a:t>
            </a:r>
          </a:p>
          <a:p>
            <a:pPr lvl="1" algn="l">
              <a:buFont typeface="Wingdings" panose="05000000000000000000" pitchFamily="2" charset="2"/>
              <a:buChar char="Ø"/>
            </a:pPr>
            <a:r>
              <a:rPr lang="en-US" sz="2000" b="1" i="0" dirty="0">
                <a:solidFill>
                  <a:srgbClr val="ECECEC"/>
                </a:solidFill>
                <a:effectLst/>
                <a:latin typeface="Söhne"/>
              </a:rPr>
              <a:t>Applied standard scaling to numeric features (e.g., T0, T1, N).</a:t>
            </a:r>
          </a:p>
          <a:p>
            <a:pPr marL="0" indent="0" algn="l">
              <a:buNone/>
            </a:pPr>
            <a:endParaRPr lang="en-US" b="1" i="0" dirty="0">
              <a:solidFill>
                <a:srgbClr val="ECECEC"/>
              </a:solidFill>
              <a:effectLst/>
              <a:latin typeface="Söhne"/>
            </a:endParaRPr>
          </a:p>
          <a:p>
            <a:pPr algn="l">
              <a:buFont typeface="Wingdings" panose="05000000000000000000" pitchFamily="2" charset="2"/>
              <a:buChar char="Ø"/>
            </a:pPr>
            <a:r>
              <a:rPr lang="en-US" b="1" i="0" dirty="0">
                <a:solidFill>
                  <a:srgbClr val="ECECEC"/>
                </a:solidFill>
                <a:effectLst/>
                <a:latin typeface="Söhne"/>
              </a:rPr>
              <a:t>Encoding Categorical Data:</a:t>
            </a:r>
          </a:p>
          <a:p>
            <a:pPr lvl="1" algn="l">
              <a:buFont typeface="Wingdings" panose="05000000000000000000" pitchFamily="2" charset="2"/>
              <a:buChar char="Ø"/>
            </a:pPr>
            <a:r>
              <a:rPr lang="en-US" sz="2000" b="1" i="0" dirty="0">
                <a:solidFill>
                  <a:srgbClr val="ECECEC"/>
                </a:solidFill>
                <a:effectLst/>
                <a:latin typeface="Söhne"/>
              </a:rPr>
              <a:t>Used one-hot encoding for categorical features (e.g., Scale, Group).</a:t>
            </a:r>
          </a:p>
          <a:p>
            <a:endParaRPr lang="en-US" dirty="0"/>
          </a:p>
        </p:txBody>
      </p:sp>
    </p:spTree>
    <p:extLst>
      <p:ext uri="{BB962C8B-B14F-4D97-AF65-F5344CB8AC3E}">
        <p14:creationId xmlns:p14="http://schemas.microsoft.com/office/powerpoint/2010/main" val="185716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BCEF-D4F8-4F3D-ECE5-F5D0C8738860}"/>
              </a:ext>
            </a:extLst>
          </p:cNvPr>
          <p:cNvSpPr>
            <a:spLocks noGrp="1"/>
          </p:cNvSpPr>
          <p:nvPr>
            <p:ph type="title"/>
          </p:nvPr>
        </p:nvSpPr>
        <p:spPr/>
        <p:txBody>
          <a:bodyPr/>
          <a:lstStyle/>
          <a:p>
            <a:r>
              <a:rPr lang="en-US" dirty="0"/>
              <a:t>Data Wrangling </a:t>
            </a:r>
            <a:r>
              <a:rPr lang="en-US" dirty="0" err="1"/>
              <a:t>Ctd</a:t>
            </a:r>
            <a:r>
              <a:rPr lang="en-US" dirty="0"/>
              <a:t>.</a:t>
            </a:r>
          </a:p>
        </p:txBody>
      </p:sp>
      <p:sp>
        <p:nvSpPr>
          <p:cNvPr id="3" name="Content Placeholder 2">
            <a:extLst>
              <a:ext uri="{FF2B5EF4-FFF2-40B4-BE49-F238E27FC236}">
                <a16:creationId xmlns:a16="http://schemas.microsoft.com/office/drawing/2014/main" id="{4BF0B3E9-A3A8-363F-81CC-CCD53D48070B}"/>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Importance:</a:t>
            </a:r>
          </a:p>
          <a:p>
            <a:pPr lvl="1" algn="l">
              <a:buFont typeface="Wingdings" panose="05000000000000000000" pitchFamily="2" charset="2"/>
              <a:buChar char="Ø"/>
            </a:pPr>
            <a:r>
              <a:rPr lang="en-US" sz="2000" b="1" i="0" dirty="0">
                <a:solidFill>
                  <a:srgbClr val="ECECEC"/>
                </a:solidFill>
                <a:effectLst/>
                <a:latin typeface="Söhne"/>
              </a:rPr>
              <a:t>Ensures dataset completeness and accuracy.</a:t>
            </a:r>
          </a:p>
          <a:p>
            <a:pPr lvl="1" algn="l">
              <a:buFont typeface="Wingdings" panose="05000000000000000000" pitchFamily="2" charset="2"/>
              <a:buChar char="Ø"/>
            </a:pPr>
            <a:r>
              <a:rPr lang="en-US" sz="2000" b="1" i="0" dirty="0">
                <a:solidFill>
                  <a:srgbClr val="ECECEC"/>
                </a:solidFill>
                <a:effectLst/>
                <a:latin typeface="Söhne"/>
              </a:rPr>
              <a:t>Normalizes feature range for better model performance.</a:t>
            </a:r>
          </a:p>
          <a:p>
            <a:pPr lvl="1" algn="l">
              <a:buFont typeface="Wingdings" panose="05000000000000000000" pitchFamily="2" charset="2"/>
              <a:buChar char="Ø"/>
            </a:pPr>
            <a:r>
              <a:rPr lang="en-US" sz="2000" b="1" i="0" dirty="0">
                <a:solidFill>
                  <a:srgbClr val="ECECEC"/>
                </a:solidFill>
                <a:effectLst/>
                <a:latin typeface="Söhne"/>
              </a:rPr>
              <a:t>Converts categorical variables for machine learning use.</a:t>
            </a:r>
          </a:p>
          <a:p>
            <a:endParaRPr lang="en-US" dirty="0"/>
          </a:p>
        </p:txBody>
      </p:sp>
    </p:spTree>
    <p:extLst>
      <p:ext uri="{BB962C8B-B14F-4D97-AF65-F5344CB8AC3E}">
        <p14:creationId xmlns:p14="http://schemas.microsoft.com/office/powerpoint/2010/main" val="363275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DF67-2FCB-8865-78FB-371269005DF8}"/>
              </a:ext>
            </a:extLst>
          </p:cNvPr>
          <p:cNvSpPr>
            <a:spLocks noGrp="1"/>
          </p:cNvSpPr>
          <p:nvPr>
            <p:ph type="title"/>
          </p:nvPr>
        </p:nvSpPr>
        <p:spPr/>
        <p:txBody>
          <a:bodyPr/>
          <a:lstStyle/>
          <a:p>
            <a:r>
              <a:rPr lang="en-US" dirty="0"/>
              <a:t>Data Wrangling </a:t>
            </a:r>
            <a:r>
              <a:rPr lang="en-US" dirty="0" err="1"/>
              <a:t>Ctd</a:t>
            </a:r>
            <a:r>
              <a:rPr lang="en-US" dirty="0"/>
              <a:t>.</a:t>
            </a:r>
          </a:p>
        </p:txBody>
      </p:sp>
      <p:sp>
        <p:nvSpPr>
          <p:cNvPr id="3" name="Content Placeholder 2">
            <a:extLst>
              <a:ext uri="{FF2B5EF4-FFF2-40B4-BE49-F238E27FC236}">
                <a16:creationId xmlns:a16="http://schemas.microsoft.com/office/drawing/2014/main" id="{48C4BA73-2246-62D4-9138-3519E42E675E}"/>
              </a:ext>
            </a:extLst>
          </p:cNvPr>
          <p:cNvSpPr>
            <a:spLocks noGrp="1"/>
          </p:cNvSpPr>
          <p:nvPr>
            <p:ph idx="1"/>
          </p:nvPr>
        </p:nvSpPr>
        <p:spPr/>
        <p:txBody>
          <a:bodyPr/>
          <a:lstStyle/>
          <a:p>
            <a:pPr algn="l">
              <a:buFont typeface="Wingdings" panose="05000000000000000000" pitchFamily="2" charset="2"/>
              <a:buChar char="Ø"/>
            </a:pPr>
            <a:r>
              <a:rPr lang="en-US" b="1" i="0" dirty="0">
                <a:solidFill>
                  <a:srgbClr val="ECECEC"/>
                </a:solidFill>
                <a:effectLst/>
                <a:latin typeface="Söhne"/>
              </a:rPr>
              <a:t>Importance:</a:t>
            </a:r>
          </a:p>
          <a:p>
            <a:pPr lvl="1" algn="l">
              <a:buFont typeface="Wingdings" panose="05000000000000000000" pitchFamily="2" charset="2"/>
              <a:buChar char="Ø"/>
            </a:pPr>
            <a:r>
              <a:rPr lang="en-US" b="1" i="0" dirty="0">
                <a:solidFill>
                  <a:srgbClr val="ECECEC"/>
                </a:solidFill>
                <a:effectLst/>
                <a:latin typeface="Söhne"/>
              </a:rPr>
              <a:t>Ensures dataset completeness and accuracy.</a:t>
            </a:r>
          </a:p>
          <a:p>
            <a:pPr lvl="1" algn="l">
              <a:buFont typeface="Wingdings" panose="05000000000000000000" pitchFamily="2" charset="2"/>
              <a:buChar char="Ø"/>
            </a:pPr>
            <a:r>
              <a:rPr lang="en-US" b="1" i="0" dirty="0">
                <a:solidFill>
                  <a:srgbClr val="ECECEC"/>
                </a:solidFill>
                <a:effectLst/>
                <a:latin typeface="Söhne"/>
              </a:rPr>
              <a:t>Normalizes feature range for better model performance.</a:t>
            </a:r>
          </a:p>
          <a:p>
            <a:pPr lvl="1" algn="l">
              <a:buFont typeface="Wingdings" panose="05000000000000000000" pitchFamily="2" charset="2"/>
              <a:buChar char="Ø"/>
            </a:pPr>
            <a:r>
              <a:rPr lang="en-US" b="1" i="0" dirty="0">
                <a:solidFill>
                  <a:srgbClr val="ECECEC"/>
                </a:solidFill>
                <a:effectLst/>
                <a:latin typeface="Söhne"/>
              </a:rPr>
              <a:t>Converts categorical variables for machine learning use.</a:t>
            </a:r>
          </a:p>
          <a:p>
            <a:endParaRPr lang="en-US" dirty="0"/>
          </a:p>
        </p:txBody>
      </p:sp>
    </p:spTree>
    <p:extLst>
      <p:ext uri="{BB962C8B-B14F-4D97-AF65-F5344CB8AC3E}">
        <p14:creationId xmlns:p14="http://schemas.microsoft.com/office/powerpoint/2010/main" val="657013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372</TotalTime>
  <Words>1452</Words>
  <Application>Microsoft Office PowerPoint</Application>
  <PresentationFormat>Widescreen</PresentationFormat>
  <Paragraphs>284</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Century Gothic</vt:lpstr>
      <vt:lpstr>Segoe UI</vt:lpstr>
      <vt:lpstr>Söhne</vt:lpstr>
      <vt:lpstr>Söhne Mono</vt:lpstr>
      <vt:lpstr>Ubuntu Mono</vt:lpstr>
      <vt:lpstr>Wingdings</vt:lpstr>
      <vt:lpstr>Wingdings 3</vt:lpstr>
      <vt:lpstr>Ion</vt:lpstr>
      <vt:lpstr>The Effects of Covid-19 on Various Life Factors in Students</vt:lpstr>
      <vt:lpstr>Introduction</vt:lpstr>
      <vt:lpstr>Problem Statement and Objectives</vt:lpstr>
      <vt:lpstr>Data Collection and Description</vt:lpstr>
      <vt:lpstr>Data Collection and Description Ctd.</vt:lpstr>
      <vt:lpstr>Data Collection and Description Ctd.</vt:lpstr>
      <vt:lpstr>Data Wrangling</vt:lpstr>
      <vt:lpstr>Data Wrangling Ctd.</vt:lpstr>
      <vt:lpstr>Data Wrangling Ctd.</vt:lpstr>
      <vt:lpstr>Exploratory Data Analysis (EDA)</vt:lpstr>
      <vt:lpstr>EDA Ctd.</vt:lpstr>
      <vt:lpstr>Feature Engineering/Preprocessing(FEP) </vt:lpstr>
      <vt:lpstr>FEP Ctd.</vt:lpstr>
      <vt:lpstr>DEP Ctd.</vt:lpstr>
      <vt:lpstr>Model Building/Evaluation</vt:lpstr>
      <vt:lpstr>Model Building/Evaluation</vt:lpstr>
      <vt:lpstr>Final Model and Results</vt:lpstr>
      <vt:lpstr>Final Model and Results </vt:lpstr>
      <vt:lpstr>Final Model/Results Ctd.</vt:lpstr>
      <vt:lpstr>Final Model/Results Ctd.</vt:lpstr>
      <vt:lpstr>Recommendations/Conclusion</vt:lpstr>
      <vt:lpstr>Recommendations/Conclusion Ctd.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Covid-19 on Various Life Factors in Students</dc:title>
  <dc:creator>Eric Schneider</dc:creator>
  <cp:lastModifiedBy>Eric Schneider</cp:lastModifiedBy>
  <cp:revision>3</cp:revision>
  <dcterms:created xsi:type="dcterms:W3CDTF">2024-05-22T00:17:23Z</dcterms:created>
  <dcterms:modified xsi:type="dcterms:W3CDTF">2024-05-22T16:52:40Z</dcterms:modified>
</cp:coreProperties>
</file>