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256" r:id="rId3"/>
    <p:sldId id="257" r:id="rId5"/>
    <p:sldId id="258" r:id="rId6"/>
    <p:sldId id="276" r:id="rId7"/>
    <p:sldId id="277" r:id="rId8"/>
    <p:sldId id="278" r:id="rId9"/>
    <p:sldId id="324" r:id="rId10"/>
    <p:sldId id="288" r:id="rId11"/>
    <p:sldId id="281" r:id="rId12"/>
    <p:sldId id="296" r:id="rId13"/>
    <p:sldId id="282" r:id="rId14"/>
    <p:sldId id="294" r:id="rId15"/>
    <p:sldId id="297" r:id="rId16"/>
    <p:sldId id="293" r:id="rId17"/>
    <p:sldId id="321" r:id="rId18"/>
    <p:sldId id="292" r:id="rId19"/>
    <p:sldId id="290" r:id="rId20"/>
    <p:sldId id="285" r:id="rId21"/>
    <p:sldId id="322" r:id="rId22"/>
    <p:sldId id="323" r:id="rId23"/>
    <p:sldId id="284" r:id="rId24"/>
    <p:sldId id="279" r:id="rId25"/>
    <p:sldId id="280" r:id="rId26"/>
    <p:sldId id="283" r:id="rId27"/>
    <p:sldId id="286" r:id="rId28"/>
    <p:sldId id="287" r:id="rId29"/>
    <p:sldId id="273"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8D55"/>
    <a:srgbClr val="556740"/>
    <a:srgbClr val="CDD8AA"/>
    <a:srgbClr val="B1C38C"/>
    <a:srgbClr val="A2B37E"/>
    <a:srgbClr val="A2B06C"/>
    <a:srgbClr val="AFBB79"/>
    <a:srgbClr val="B2B2B2"/>
    <a:srgbClr val="20202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6" d="100"/>
          <a:sy n="116" d="100"/>
        </p:scale>
        <p:origin x="546" y="174"/>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0">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3.xml"/><Relationship Id="rId2" Type="http://schemas.openxmlformats.org/officeDocument/2006/relationships/image" Target="../media/image3.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9.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40.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hyperlink" Target="https://www.elastic.co/guide/en/elasticsearch/client/java-rest/6.8/index.html" TargetMode="Externa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3" Type="http://schemas.openxmlformats.org/officeDocument/2006/relationships/slideLayout" Target="../slideLayouts/slideLayout2.xml"/><Relationship Id="rId22" Type="http://schemas.openxmlformats.org/officeDocument/2006/relationships/tags" Target="../tags/tag25.xml"/><Relationship Id="rId21" Type="http://schemas.openxmlformats.org/officeDocument/2006/relationships/tags" Target="../tags/tag24.xml"/><Relationship Id="rId20" Type="http://schemas.openxmlformats.org/officeDocument/2006/relationships/tags" Target="../tags/tag23.xml"/><Relationship Id="rId2" Type="http://schemas.openxmlformats.org/officeDocument/2006/relationships/tags" Target="../tags/tag6.xml"/><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image" Target="../media/image1.png"/><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3.xml"/><Relationship Id="rId3" Type="http://schemas.openxmlformats.org/officeDocument/2006/relationships/hyperlink" Target="https://github.com/NLPchina/elasticsearch-sql/wiki" TargetMode="External"/><Relationship Id="rId2" Type="http://schemas.openxmlformats.org/officeDocument/2006/relationships/hyperlink" Target="https://github.com/NLPchina/elasticsearch-sql" TargetMode="Externa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5.xml"/><Relationship Id="rId2" Type="http://schemas.openxmlformats.org/officeDocument/2006/relationships/image" Target="../media/image10.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hyperlink" Target="http://localhost:9100/" TargetMode="External"/><Relationship Id="rId7" Type="http://schemas.openxmlformats.org/officeDocument/2006/relationships/hyperlink" Target="https://github.com/mobz/elasticsearch-head" TargetMode="External"/><Relationship Id="rId6" Type="http://schemas.openxmlformats.org/officeDocument/2006/relationships/hyperlink" Target="http://localhost:9000/" TargetMode="External"/><Relationship Id="rId5" Type="http://schemas.openxmlformats.org/officeDocument/2006/relationships/hyperlink" Target="https://github.com/lmenezes/cerebro" TargetMode="External"/><Relationship Id="rId4" Type="http://schemas.openxmlformats.org/officeDocument/2006/relationships/hyperlink" Target="http://localhost:9200/_cluster/health" TargetMode="External"/><Relationship Id="rId3" Type="http://schemas.openxmlformats.org/officeDocument/2006/relationships/hyperlink" Target="http://localhost:9200/flt/_search?pretty" TargetMode="External"/><Relationship Id="rId2" Type="http://schemas.openxmlformats.org/officeDocument/2006/relationships/hyperlink" Target="http://localhost:9200/_cat/indices/*flight*?v" TargetMode="External"/><Relationship Id="rId11" Type="http://schemas.openxmlformats.org/officeDocument/2006/relationships/slideLayout" Target="../slideLayouts/slideLayout2.xml"/><Relationship Id="rId10" Type="http://schemas.openxmlformats.org/officeDocument/2006/relationships/tags" Target="../tags/tag46.xml"/><Relationship Id="rId1" Type="http://schemas.openxmlformats.org/officeDocument/2006/relationships/hyperlink" Target="http://localhost:9200/_cat" TargetMode="Externa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51.xml"/><Relationship Id="rId1" Type="http://schemas.openxmlformats.org/officeDocument/2006/relationships/tags" Target="../tags/tag5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2.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0172d0dc26b25d2e622eceade12082b0b4877cadcac02-NCB2wE_fw658"/>
          <p:cNvPicPr>
            <a:picLocks noChangeAspect="1"/>
          </p:cNvPicPr>
          <p:nvPr/>
        </p:nvPicPr>
        <p:blipFill>
          <a:blip r:embed="rId1"/>
          <a:stretch>
            <a:fillRect/>
          </a:stretch>
        </p:blipFill>
        <p:spPr>
          <a:xfrm>
            <a:off x="4347210" y="2063750"/>
            <a:ext cx="3939540" cy="4850765"/>
          </a:xfrm>
          <a:prstGeom prst="rect">
            <a:avLst/>
          </a:prstGeom>
        </p:spPr>
      </p:pic>
      <p:sp>
        <p:nvSpPr>
          <p:cNvPr id="4" name="标题 3"/>
          <p:cNvSpPr>
            <a:spLocks noGrp="1"/>
          </p:cNvSpPr>
          <p:nvPr>
            <p:ph type="ctrTitle"/>
          </p:nvPr>
        </p:nvSpPr>
        <p:spPr>
          <a:xfrm>
            <a:off x="1359244" y="1989609"/>
            <a:ext cx="9144000" cy="1248505"/>
          </a:xfrm>
        </p:spPr>
        <p:txBody>
          <a:bodyPr>
            <a:normAutofit fontScale="90000"/>
          </a:bodyPr>
          <a:lstStyle/>
          <a:p>
            <a:r>
              <a:rPr lang="en-US" altLang="zh-CN" dirty="0" err="1" smtClean="0">
                <a:latin typeface="Calibri" panose="020F0502020204030204" pitchFamily="34" charset="0"/>
                <a:cs typeface="Calibri" panose="020F0502020204030204" pitchFamily="34" charset="0"/>
              </a:rPr>
              <a:t>Elasticsearch</a:t>
            </a:r>
            <a:r>
              <a:rPr lang="zh-CN" altLang="en-US" dirty="0" smtClean="0">
                <a:latin typeface="Calibri" panose="020F0502020204030204" pitchFamily="34" charset="0"/>
                <a:cs typeface="Calibri" panose="020F0502020204030204" pitchFamily="34" charset="0"/>
              </a:rPr>
              <a:t>学习分享</a:t>
            </a:r>
            <a:br>
              <a:rPr lang="en-US" altLang="zh-CN" dirty="0"/>
            </a:br>
            <a:br>
              <a:rPr lang="en-US" altLang="zh-CN" dirty="0" smtClean="0"/>
            </a:br>
            <a:r>
              <a:rPr lang="zh-CN" altLang="en-US" sz="3100" dirty="0" smtClean="0"/>
              <a:t>分享人：梁杰</a:t>
            </a:r>
            <a:endParaRPr lang="zh-CN" altLang="en-US" sz="3100" dirty="0"/>
          </a:p>
        </p:txBody>
      </p:sp>
    </p:spTree>
    <p:custDataLst>
      <p:tags r:id="rId2"/>
    </p:custData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89151" y="277937"/>
            <a:ext cx="7282295" cy="1252289"/>
            <a:chOff x="2530" y="3375"/>
            <a:chExt cx="6695" cy="1743"/>
          </a:xfrm>
        </p:grpSpPr>
        <p:sp>
          <p:nvSpPr>
            <p:cNvPr id="29" name="TextBox 28"/>
            <p:cNvSpPr txBox="1"/>
            <p:nvPr/>
          </p:nvSpPr>
          <p:spPr>
            <a:xfrm>
              <a:off x="2611" y="3375"/>
              <a:ext cx="2000" cy="699"/>
            </a:xfrm>
            <a:prstGeom prst="rect">
              <a:avLst/>
            </a:prstGeom>
            <a:solidFill>
              <a:srgbClr val="556740"/>
            </a:solidFill>
          </p:spPr>
          <p:txBody>
            <a:bodyPr wrap="square" rtlCol="0">
              <a:spAutoFit/>
            </a:bodyPr>
            <a:lstStyle/>
            <a:p>
              <a:pPr algn="ctr"/>
              <a:r>
                <a:rPr lang="zh-CN" altLang="en-US" sz="2665" b="1" dirty="0" smtClean="0">
                  <a:solidFill>
                    <a:schemeClr val="bg1"/>
                  </a:solidFill>
                  <a:latin typeface="Mangal" panose="02040503050203030202" pitchFamily="18" charset="0"/>
                  <a:cs typeface="Mangal" panose="02040503050203030202" pitchFamily="18" charset="0"/>
                </a:rPr>
                <a:t>数据类型</a:t>
              </a:r>
              <a:endParaRPr lang="en-US" altLang="zh-CN"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530" y="4335"/>
              <a:ext cx="6695" cy="783"/>
            </a:xfrm>
            <a:prstGeom prst="rect">
              <a:avLst/>
            </a:prstGeom>
            <a:noFill/>
          </p:spPr>
          <p:txBody>
            <a:bodyPr wrap="square" rtlCol="0">
              <a:spAutoFit/>
            </a:bodyPr>
            <a:lstStyle/>
            <a:p>
              <a:pPr algn="just">
                <a:lnSpc>
                  <a:spcPct val="150000"/>
                </a:lnSpc>
              </a:pPr>
              <a:endParaRPr lang="en-US" altLang="zh-CN" sz="2000" dirty="0" smtClean="0"/>
            </a:p>
          </p:txBody>
        </p:sp>
      </p:grpSp>
      <p:pic>
        <p:nvPicPr>
          <p:cNvPr id="3" name="图片 2" descr="0172d0dc26b25d2e622eceade12082b0b4877cadcac02-NCB2wE_fw658"/>
          <p:cNvPicPr>
            <a:picLocks noChangeAspect="1"/>
          </p:cNvPicPr>
          <p:nvPr/>
        </p:nvPicPr>
        <p:blipFill>
          <a:blip r:embed="rId1"/>
          <a:stretch>
            <a:fillRect/>
          </a:stretch>
        </p:blipFill>
        <p:spPr>
          <a:xfrm>
            <a:off x="9160820" y="1625476"/>
            <a:ext cx="2927526" cy="3605942"/>
          </a:xfrm>
          <a:prstGeom prst="rect">
            <a:avLst/>
          </a:prstGeom>
        </p:spPr>
      </p:pic>
      <p:sp>
        <p:nvSpPr>
          <p:cNvPr id="7" name="文本框 6"/>
          <p:cNvSpPr txBox="1"/>
          <p:nvPr/>
        </p:nvSpPr>
        <p:spPr>
          <a:xfrm>
            <a:off x="9514871" y="1897361"/>
            <a:ext cx="2065374" cy="400110"/>
          </a:xfrm>
          <a:prstGeom prst="rect">
            <a:avLst/>
          </a:prstGeom>
          <a:noFill/>
        </p:spPr>
        <p:txBody>
          <a:bodyPr wrap="none" rtlCol="0">
            <a:spAutoFit/>
          </a:bodyPr>
          <a:lstStyle/>
          <a:p>
            <a:r>
              <a:rPr lang="en-US" altLang="zh-CN" sz="2000" dirty="0" err="1" smtClean="0">
                <a:solidFill>
                  <a:srgbClr val="556740"/>
                </a:solidFill>
                <a:latin typeface="Cambria" panose="02040503050406030204" pitchFamily="18" charset="0"/>
                <a:ea typeface="Cambria" panose="02040503050406030204" pitchFamily="18" charset="0"/>
              </a:rPr>
              <a:t>Elastcsearch</a:t>
            </a:r>
            <a:r>
              <a:rPr lang="zh-CN" altLang="en-US" sz="2000" dirty="0" smtClean="0">
                <a:solidFill>
                  <a:srgbClr val="556740"/>
                </a:solidFill>
                <a:latin typeface="Cambria" panose="02040503050406030204" pitchFamily="18" charset="0"/>
                <a:ea typeface="+mj-ea"/>
              </a:rPr>
              <a:t>基础</a:t>
            </a:r>
            <a:endParaRPr lang="zh-CN" altLang="en-US" sz="2000" dirty="0">
              <a:solidFill>
                <a:srgbClr val="556740"/>
              </a:solidFill>
              <a:latin typeface="Cambria" panose="02040503050406030204" pitchFamily="18" charset="0"/>
              <a:ea typeface="+mj-ea"/>
            </a:endParaRPr>
          </a:p>
        </p:txBody>
      </p:sp>
      <p:pic>
        <p:nvPicPr>
          <p:cNvPr id="2" name="图片 1"/>
          <p:cNvPicPr>
            <a:picLocks noChangeAspect="1"/>
          </p:cNvPicPr>
          <p:nvPr/>
        </p:nvPicPr>
        <p:blipFill>
          <a:blip r:embed="rId2"/>
          <a:stretch>
            <a:fillRect/>
          </a:stretch>
        </p:blipFill>
        <p:spPr>
          <a:xfrm>
            <a:off x="977256" y="967666"/>
            <a:ext cx="8427019" cy="5523750"/>
          </a:xfrm>
          <a:prstGeom prst="rect">
            <a:avLst/>
          </a:prstGeom>
        </p:spPr>
      </p:pic>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72676" y="480315"/>
            <a:ext cx="7282295" cy="1252289"/>
            <a:chOff x="2530" y="3375"/>
            <a:chExt cx="6695" cy="1743"/>
          </a:xfrm>
        </p:grpSpPr>
        <p:sp>
          <p:nvSpPr>
            <p:cNvPr id="29" name="TextBox 28"/>
            <p:cNvSpPr txBox="1"/>
            <p:nvPr/>
          </p:nvSpPr>
          <p:spPr>
            <a:xfrm>
              <a:off x="2611" y="3375"/>
              <a:ext cx="2000" cy="791"/>
            </a:xfrm>
            <a:prstGeom prst="rect">
              <a:avLst/>
            </a:prstGeom>
            <a:solidFill>
              <a:srgbClr val="556740"/>
            </a:solidFill>
          </p:spPr>
          <p:txBody>
            <a:bodyPr wrap="square" rtlCol="0">
              <a:spAutoFit/>
            </a:bodyPr>
            <a:lstStyle/>
            <a:p>
              <a:pPr algn="ctr"/>
              <a:r>
                <a:rPr lang="zh-CN" altLang="en-US" sz="2665" b="1" dirty="0" smtClean="0">
                  <a:solidFill>
                    <a:schemeClr val="bg1"/>
                  </a:solidFill>
                  <a:latin typeface="Mangal" panose="02040503050203030202" pitchFamily="18" charset="0"/>
                  <a:cs typeface="Mangal" panose="02040503050203030202" pitchFamily="18" charset="0"/>
                </a:rPr>
                <a:t>基本操作</a:t>
              </a:r>
              <a:endParaRPr lang="en-US" altLang="zh-CN"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530" y="4335"/>
              <a:ext cx="6695" cy="783"/>
            </a:xfrm>
            <a:prstGeom prst="rect">
              <a:avLst/>
            </a:prstGeom>
            <a:noFill/>
          </p:spPr>
          <p:txBody>
            <a:bodyPr wrap="square" rtlCol="0">
              <a:spAutoFit/>
            </a:bodyPr>
            <a:lstStyle/>
            <a:p>
              <a:pPr algn="just">
                <a:lnSpc>
                  <a:spcPct val="150000"/>
                </a:lnSpc>
              </a:pPr>
              <a:endParaRPr lang="en-US" altLang="zh-CN" sz="2000" dirty="0" smtClean="0"/>
            </a:p>
          </p:txBody>
        </p:sp>
      </p:grpSp>
      <p:pic>
        <p:nvPicPr>
          <p:cNvPr id="3" name="图片 2" descr="0172d0dc26b25d2e622eceade12082b0b4877cadcac02-NCB2wE_fw658"/>
          <p:cNvPicPr>
            <a:picLocks noChangeAspect="1"/>
          </p:cNvPicPr>
          <p:nvPr/>
        </p:nvPicPr>
        <p:blipFill>
          <a:blip r:embed="rId1"/>
          <a:stretch>
            <a:fillRect/>
          </a:stretch>
        </p:blipFill>
        <p:spPr>
          <a:xfrm>
            <a:off x="9292265" y="308486"/>
            <a:ext cx="2927526" cy="3605942"/>
          </a:xfrm>
          <a:prstGeom prst="rect">
            <a:avLst/>
          </a:prstGeom>
        </p:spPr>
      </p:pic>
      <p:sp>
        <p:nvSpPr>
          <p:cNvPr id="7" name="文本框 6"/>
          <p:cNvSpPr txBox="1"/>
          <p:nvPr/>
        </p:nvSpPr>
        <p:spPr>
          <a:xfrm>
            <a:off x="9538862" y="648513"/>
            <a:ext cx="2065374" cy="400110"/>
          </a:xfrm>
          <a:prstGeom prst="rect">
            <a:avLst/>
          </a:prstGeom>
          <a:noFill/>
        </p:spPr>
        <p:txBody>
          <a:bodyPr wrap="none" rtlCol="0">
            <a:spAutoFit/>
          </a:bodyPr>
          <a:lstStyle/>
          <a:p>
            <a:r>
              <a:rPr lang="en-US" altLang="zh-CN" sz="2000" dirty="0" err="1" smtClean="0">
                <a:solidFill>
                  <a:srgbClr val="556740"/>
                </a:solidFill>
                <a:latin typeface="Cambria" panose="02040503050406030204" pitchFamily="18" charset="0"/>
                <a:ea typeface="Cambria" panose="02040503050406030204" pitchFamily="18" charset="0"/>
              </a:rPr>
              <a:t>Elastcsearch</a:t>
            </a:r>
            <a:r>
              <a:rPr lang="zh-CN" altLang="en-US" sz="2000" dirty="0" smtClean="0">
                <a:solidFill>
                  <a:srgbClr val="556740"/>
                </a:solidFill>
                <a:latin typeface="Cambria" panose="02040503050406030204" pitchFamily="18" charset="0"/>
                <a:ea typeface="+mj-ea"/>
              </a:rPr>
              <a:t>基础</a:t>
            </a:r>
            <a:endParaRPr lang="zh-CN" altLang="en-US" sz="2000" dirty="0">
              <a:solidFill>
                <a:srgbClr val="556740"/>
              </a:solidFill>
              <a:latin typeface="Cambria" panose="02040503050406030204" pitchFamily="18" charset="0"/>
              <a:ea typeface="+mj-ea"/>
            </a:endParaRPr>
          </a:p>
        </p:txBody>
      </p:sp>
      <p:sp>
        <p:nvSpPr>
          <p:cNvPr id="2" name="矩形 1"/>
          <p:cNvSpPr/>
          <p:nvPr/>
        </p:nvSpPr>
        <p:spPr>
          <a:xfrm>
            <a:off x="872676" y="1281209"/>
            <a:ext cx="6096000" cy="5182637"/>
          </a:xfrm>
          <a:prstGeom prst="rect">
            <a:avLst/>
          </a:prstGeom>
        </p:spPr>
        <p:txBody>
          <a:bodyPr>
            <a:spAutoFit/>
          </a:bodyPr>
          <a:lstStyle/>
          <a:p>
            <a:pPr>
              <a:lnSpc>
                <a:spcPts val="2100"/>
              </a:lnSpc>
            </a:pPr>
            <a:r>
              <a:rPr lang="zh-CN" altLang="en-US" sz="1600" b="1" dirty="0">
                <a:latin typeface="微软雅黑" panose="020B0503020204020204" charset="-122"/>
                <a:ea typeface="微软雅黑" panose="020B0503020204020204" charset="-122"/>
              </a:rPr>
              <a:t>新建</a:t>
            </a:r>
            <a:r>
              <a:rPr lang="zh-CN" altLang="en-US" sz="1600" b="1" dirty="0" smtClean="0">
                <a:latin typeface="微软雅黑" panose="020B0503020204020204" charset="-122"/>
                <a:ea typeface="微软雅黑" panose="020B0503020204020204" charset="-122"/>
              </a:rPr>
              <a:t>索引</a:t>
            </a:r>
            <a:endParaRPr lang="en-US" altLang="zh-CN" sz="1600" b="1" dirty="0" smtClean="0">
              <a:latin typeface="微软雅黑" panose="020B0503020204020204" charset="-122"/>
              <a:ea typeface="微软雅黑" panose="020B0503020204020204" charset="-122"/>
            </a:endParaRPr>
          </a:p>
          <a:p>
            <a:pPr>
              <a:lnSpc>
                <a:spcPts val="2100"/>
              </a:lnSpc>
            </a:pPr>
            <a:r>
              <a:rPr lang="zh-CN" altLang="en-US" sz="1400" dirty="0"/>
              <a:t>两种方式：</a:t>
            </a:r>
            <a:endParaRPr lang="en-US" altLang="zh-CN" sz="1400" dirty="0"/>
          </a:p>
          <a:p>
            <a:pPr>
              <a:lnSpc>
                <a:spcPts val="2100"/>
              </a:lnSpc>
            </a:pPr>
            <a:r>
              <a:rPr lang="zh-CN" altLang="en-US" sz="1400" dirty="0"/>
              <a:t>一、通过索引一个文档来创建，系统</a:t>
            </a:r>
            <a:r>
              <a:rPr lang="zh-CN" altLang="en-US" sz="1400" dirty="0" smtClean="0"/>
              <a:t>会采用默认配置</a:t>
            </a:r>
            <a:endParaRPr lang="en-US" altLang="zh-CN" sz="1400" dirty="0" smtClean="0"/>
          </a:p>
          <a:p>
            <a:pPr>
              <a:lnSpc>
                <a:spcPts val="2100"/>
              </a:lnSpc>
            </a:pPr>
            <a:r>
              <a:rPr lang="zh-CN" altLang="en-US" sz="1400" dirty="0" smtClean="0"/>
              <a:t>二、</a:t>
            </a:r>
            <a:r>
              <a:rPr lang="zh-CN" altLang="en-US" sz="1400" dirty="0"/>
              <a:t>手动</a:t>
            </a:r>
            <a:r>
              <a:rPr lang="zh-CN" altLang="en-US" sz="1400" dirty="0" smtClean="0"/>
              <a:t>创建</a:t>
            </a:r>
            <a:r>
              <a:rPr lang="zh-CN" altLang="en-US" sz="1400" dirty="0"/>
              <a:t>，</a:t>
            </a:r>
            <a:r>
              <a:rPr lang="zh-CN" altLang="en-US" sz="1400" dirty="0" smtClean="0"/>
              <a:t>可以</a:t>
            </a:r>
            <a:r>
              <a:rPr lang="zh-CN" altLang="en-US" sz="1400" dirty="0"/>
              <a:t>设置分片数、分析器、指定</a:t>
            </a:r>
            <a:r>
              <a:rPr lang="zh-CN" altLang="en-US" sz="1400" dirty="0" smtClean="0"/>
              <a:t>映射等</a:t>
            </a:r>
            <a:endParaRPr lang="zh-CN" altLang="en-US" sz="1400" dirty="0"/>
          </a:p>
          <a:p>
            <a:pPr>
              <a:lnSpc>
                <a:spcPts val="2100"/>
              </a:lnSpc>
            </a:pPr>
            <a:r>
              <a:rPr lang="en-US" altLang="zh-CN" sz="1600" dirty="0"/>
              <a:t>	</a:t>
            </a:r>
            <a:endParaRPr lang="en-US" altLang="zh-CN" sz="1600" dirty="0"/>
          </a:p>
          <a:p>
            <a:pPr>
              <a:lnSpc>
                <a:spcPts val="2100"/>
              </a:lnSpc>
            </a:pPr>
            <a:r>
              <a:rPr lang="zh-CN" altLang="en-US" sz="1600" b="1" dirty="0">
                <a:latin typeface="微软雅黑" panose="020B0503020204020204" charset="-122"/>
                <a:ea typeface="微软雅黑" panose="020B0503020204020204" charset="-122"/>
              </a:rPr>
              <a:t>删除索引</a:t>
            </a:r>
            <a:endParaRPr lang="en-US" altLang="zh-CN" sz="1600" b="1" dirty="0">
              <a:latin typeface="微软雅黑" panose="020B0503020204020204" charset="-122"/>
              <a:ea typeface="微软雅黑" panose="020B0503020204020204" charset="-122"/>
            </a:endParaRPr>
          </a:p>
          <a:p>
            <a:pPr>
              <a:lnSpc>
                <a:spcPts val="2100"/>
              </a:lnSpc>
            </a:pPr>
            <a:r>
              <a:rPr lang="en-US" altLang="zh-CN" sz="1400" dirty="0"/>
              <a:t>Delete</a:t>
            </a:r>
            <a:r>
              <a:rPr lang="zh-CN" altLang="en-US" sz="1400" dirty="0"/>
              <a:t> </a:t>
            </a:r>
            <a:r>
              <a:rPr lang="en-US" altLang="zh-CN" sz="1400" u="sng" dirty="0">
                <a:solidFill>
                  <a:srgbClr val="758D55"/>
                </a:solidFill>
              </a:rPr>
              <a:t>http://</a:t>
            </a:r>
            <a:r>
              <a:rPr lang="en-US" altLang="zh-CN" sz="1400" u="sng" dirty="0" smtClean="0">
                <a:solidFill>
                  <a:srgbClr val="758D55"/>
                </a:solidFill>
              </a:rPr>
              <a:t>localhost:9200/_index</a:t>
            </a:r>
            <a:endParaRPr lang="en-US" altLang="zh-CN" sz="1400" u="sng" dirty="0">
              <a:solidFill>
                <a:srgbClr val="758D55"/>
              </a:solidFill>
            </a:endParaRPr>
          </a:p>
          <a:p>
            <a:pPr>
              <a:lnSpc>
                <a:spcPts val="2100"/>
              </a:lnSpc>
            </a:pPr>
            <a:endParaRPr lang="en-US" altLang="zh-CN" sz="1600" dirty="0"/>
          </a:p>
          <a:p>
            <a:pPr>
              <a:lnSpc>
                <a:spcPts val="2100"/>
              </a:lnSpc>
            </a:pPr>
            <a:r>
              <a:rPr lang="zh-CN" altLang="en-US" sz="1600" b="1" dirty="0">
                <a:latin typeface="微软雅黑" panose="020B0503020204020204" charset="-122"/>
                <a:ea typeface="微软雅黑" panose="020B0503020204020204" charset="-122"/>
              </a:rPr>
              <a:t>查看</a:t>
            </a:r>
            <a:r>
              <a:rPr lang="zh-CN" altLang="en-US" sz="1600" b="1" dirty="0" smtClean="0">
                <a:latin typeface="微软雅黑" panose="020B0503020204020204" charset="-122"/>
                <a:ea typeface="微软雅黑" panose="020B0503020204020204" charset="-122"/>
              </a:rPr>
              <a:t>索引</a:t>
            </a:r>
            <a:endParaRPr lang="en-US" altLang="zh-CN" sz="1400" b="1" dirty="0" smtClean="0">
              <a:latin typeface="微软雅黑" panose="020B0503020204020204" charset="-122"/>
              <a:ea typeface="微软雅黑" panose="020B0503020204020204" charset="-122"/>
            </a:endParaRPr>
          </a:p>
          <a:p>
            <a:pPr>
              <a:lnSpc>
                <a:spcPts val="2100"/>
              </a:lnSpc>
            </a:pPr>
            <a:r>
              <a:rPr lang="zh-CN" altLang="en-US" sz="1400" dirty="0"/>
              <a:t>查看所有索引的基本信息：</a:t>
            </a:r>
            <a:endParaRPr lang="zh-CN" altLang="en-US" sz="1400" dirty="0"/>
          </a:p>
          <a:p>
            <a:pPr>
              <a:lnSpc>
                <a:spcPts val="2100"/>
              </a:lnSpc>
            </a:pPr>
            <a:r>
              <a:rPr lang="en-US" altLang="zh-CN" sz="1400" u="sng" dirty="0">
                <a:solidFill>
                  <a:srgbClr val="758D55"/>
                </a:solidFill>
              </a:rPr>
              <a:t>http://localhost:9200/_cat/indices?v</a:t>
            </a:r>
            <a:endParaRPr lang="en-US" altLang="zh-CN" sz="1400" u="sng" dirty="0">
              <a:solidFill>
                <a:srgbClr val="758D55"/>
              </a:solidFill>
            </a:endParaRPr>
          </a:p>
          <a:p>
            <a:pPr>
              <a:lnSpc>
                <a:spcPts val="2100"/>
              </a:lnSpc>
            </a:pPr>
            <a:r>
              <a:rPr lang="zh-CN" altLang="en-US" sz="1400" dirty="0" smtClean="0"/>
              <a:t>查看</a:t>
            </a:r>
            <a:r>
              <a:rPr lang="zh-CN" altLang="en-US" sz="1400" dirty="0"/>
              <a:t>某个索引的别名、映射、设置：</a:t>
            </a:r>
            <a:endParaRPr lang="en-US" altLang="zh-CN" sz="1400" dirty="0"/>
          </a:p>
          <a:p>
            <a:pPr>
              <a:lnSpc>
                <a:spcPts val="2100"/>
              </a:lnSpc>
            </a:pPr>
            <a:r>
              <a:rPr lang="en-US" altLang="zh-CN" sz="1400" u="sng" dirty="0">
                <a:solidFill>
                  <a:srgbClr val="758D55"/>
                </a:solidFill>
              </a:rPr>
              <a:t>http://localhost:9200/_index?pretty</a:t>
            </a:r>
            <a:endParaRPr lang="en-US" altLang="zh-CN" sz="1400" u="sng" dirty="0">
              <a:solidFill>
                <a:srgbClr val="758D55"/>
              </a:solidFill>
            </a:endParaRPr>
          </a:p>
          <a:p>
            <a:pPr>
              <a:lnSpc>
                <a:spcPts val="2100"/>
              </a:lnSpc>
            </a:pPr>
            <a:endParaRPr lang="en-US" altLang="zh-CN" sz="1400" dirty="0"/>
          </a:p>
          <a:p>
            <a:pPr>
              <a:lnSpc>
                <a:spcPts val="2100"/>
              </a:lnSpc>
            </a:pPr>
            <a:r>
              <a:rPr lang="zh-CN" altLang="en-US" sz="1600" b="1" dirty="0" smtClean="0">
                <a:latin typeface="微软雅黑" panose="020B0503020204020204" charset="-122"/>
                <a:ea typeface="微软雅黑" panose="020B0503020204020204" charset="-122"/>
              </a:rPr>
              <a:t>索引一个文档</a:t>
            </a:r>
            <a:endParaRPr lang="en-US" altLang="zh-CN" sz="1600" b="1" dirty="0" smtClean="0">
              <a:latin typeface="微软雅黑" panose="020B0503020204020204" charset="-122"/>
              <a:ea typeface="微软雅黑" panose="020B0503020204020204" charset="-122"/>
            </a:endParaRPr>
          </a:p>
          <a:p>
            <a:pPr>
              <a:lnSpc>
                <a:spcPts val="2100"/>
              </a:lnSpc>
            </a:pPr>
            <a:r>
              <a:rPr lang="en-US" altLang="zh-CN" sz="1400" dirty="0" smtClean="0"/>
              <a:t>PUT/POST  </a:t>
            </a:r>
            <a:r>
              <a:rPr lang="en-US" altLang="zh-CN" sz="1400" u="sng" dirty="0">
                <a:solidFill>
                  <a:srgbClr val="758D55"/>
                </a:solidFill>
              </a:rPr>
              <a:t>http://localhost:9200/_index/_type/_id</a:t>
            </a:r>
            <a:endParaRPr lang="en-US" altLang="zh-CN" sz="1400" u="sng" dirty="0">
              <a:solidFill>
                <a:srgbClr val="758D55"/>
              </a:solidFill>
            </a:endParaRPr>
          </a:p>
          <a:p>
            <a:pPr>
              <a:lnSpc>
                <a:spcPts val="2100"/>
              </a:lnSpc>
            </a:pPr>
            <a:r>
              <a:rPr lang="en-US" altLang="zh-CN" sz="1400" dirty="0" smtClean="0"/>
              <a:t>POST  </a:t>
            </a:r>
            <a:r>
              <a:rPr lang="en-US" altLang="zh-CN" sz="1400" u="sng" dirty="0">
                <a:solidFill>
                  <a:srgbClr val="758D55"/>
                </a:solidFill>
              </a:rPr>
              <a:t>http://localhost:9200/_index/_type</a:t>
            </a:r>
            <a:endParaRPr lang="en-US" altLang="zh-CN" sz="1400" u="sng" dirty="0">
              <a:solidFill>
                <a:srgbClr val="758D55"/>
              </a:solidFill>
            </a:endParaRPr>
          </a:p>
          <a:p>
            <a:pPr>
              <a:lnSpc>
                <a:spcPts val="2100"/>
              </a:lnSpc>
            </a:pPr>
            <a:r>
              <a:rPr lang="zh-CN" altLang="en-US" sz="1400" dirty="0" smtClean="0"/>
              <a:t>接收参数：</a:t>
            </a:r>
            <a:r>
              <a:rPr lang="en-US" altLang="zh-CN" sz="1400" dirty="0" smtClean="0"/>
              <a:t>JSON</a:t>
            </a:r>
            <a:r>
              <a:rPr lang="zh-CN" altLang="en-US" sz="1400" dirty="0" smtClean="0"/>
              <a:t>格式</a:t>
            </a:r>
            <a:r>
              <a:rPr lang="zh-CN" altLang="en-US" sz="1400" dirty="0"/>
              <a:t>，</a:t>
            </a:r>
            <a:r>
              <a:rPr lang="zh-CN" altLang="en-US" sz="1400" dirty="0" smtClean="0"/>
              <a:t>元数据</a:t>
            </a:r>
            <a:r>
              <a:rPr lang="en-US" altLang="zh-CN" sz="1400" dirty="0"/>
              <a:t>_</a:t>
            </a:r>
            <a:r>
              <a:rPr lang="en-US" altLang="zh-CN" sz="1400" dirty="0" smtClean="0"/>
              <a:t>id</a:t>
            </a:r>
            <a:r>
              <a:rPr lang="zh-CN" altLang="en-US" sz="1400" dirty="0" smtClean="0"/>
              <a:t>是唯一的</a:t>
            </a:r>
            <a:endParaRPr lang="en-US" altLang="zh-CN" sz="1400" dirty="0" smtClean="0"/>
          </a:p>
          <a:p>
            <a:pPr>
              <a:lnSpc>
                <a:spcPts val="2100"/>
              </a:lnSpc>
            </a:pPr>
            <a:r>
              <a:rPr lang="zh-CN" altLang="en-US" sz="1400" dirty="0" smtClean="0"/>
              <a:t> </a:t>
            </a:r>
            <a:endParaRPr lang="en-US" altLang="zh-CN" dirty="0"/>
          </a:p>
        </p:txBody>
      </p:sp>
      <p:sp>
        <p:nvSpPr>
          <p:cNvPr id="9" name="矩形 8"/>
          <p:cNvSpPr/>
          <p:nvPr/>
        </p:nvSpPr>
        <p:spPr>
          <a:xfrm>
            <a:off x="5278120" y="2576816"/>
            <a:ext cx="6096000" cy="4139595"/>
          </a:xfrm>
          <a:prstGeom prst="rect">
            <a:avLst/>
          </a:prstGeom>
        </p:spPr>
        <p:txBody>
          <a:bodyPr>
            <a:spAutoFit/>
          </a:bodyPr>
          <a:lstStyle/>
          <a:p>
            <a:pPr>
              <a:lnSpc>
                <a:spcPts val="2100"/>
              </a:lnSpc>
            </a:pPr>
            <a:r>
              <a:rPr lang="zh-CN" altLang="en-US" sz="1600" b="1" dirty="0" smtClean="0">
                <a:latin typeface="微软雅黑" panose="020B0503020204020204" charset="-122"/>
                <a:ea typeface="微软雅黑" panose="020B0503020204020204" charset="-122"/>
              </a:rPr>
              <a:t>删除</a:t>
            </a:r>
            <a:r>
              <a:rPr lang="zh-CN" altLang="en-US" sz="1600" b="1" dirty="0">
                <a:latin typeface="微软雅黑" panose="020B0503020204020204" charset="-122"/>
                <a:ea typeface="微软雅黑" panose="020B0503020204020204" charset="-122"/>
              </a:rPr>
              <a:t>数据</a:t>
            </a:r>
            <a:endParaRPr lang="en-US" altLang="zh-CN" sz="1600" b="1" dirty="0">
              <a:latin typeface="微软雅黑" panose="020B0503020204020204" charset="-122"/>
              <a:ea typeface="微软雅黑" panose="020B0503020204020204" charset="-122"/>
            </a:endParaRPr>
          </a:p>
          <a:p>
            <a:pPr>
              <a:lnSpc>
                <a:spcPts val="2100"/>
              </a:lnSpc>
            </a:pPr>
            <a:r>
              <a:rPr lang="en-US" altLang="zh-CN" sz="1600" dirty="0" smtClean="0"/>
              <a:t>Delete</a:t>
            </a:r>
            <a:r>
              <a:rPr lang="zh-CN" altLang="en-US" sz="1600" dirty="0" smtClean="0"/>
              <a:t> </a:t>
            </a:r>
            <a:r>
              <a:rPr lang="en-US" altLang="zh-CN" sz="1400" u="sng" dirty="0">
                <a:solidFill>
                  <a:srgbClr val="758D55"/>
                </a:solidFill>
              </a:rPr>
              <a:t>http://localhost:9200/_index/_type/_id</a:t>
            </a:r>
            <a:endParaRPr lang="en-US" altLang="zh-CN" sz="1400" u="sng" dirty="0">
              <a:solidFill>
                <a:srgbClr val="758D55"/>
              </a:solidFill>
            </a:endParaRPr>
          </a:p>
          <a:p>
            <a:pPr>
              <a:lnSpc>
                <a:spcPts val="2100"/>
              </a:lnSpc>
            </a:pPr>
            <a:endParaRPr lang="en-US" altLang="zh-CN" sz="1600" b="1" dirty="0" smtClean="0">
              <a:latin typeface="微软雅黑" panose="020B0503020204020204" charset="-122"/>
              <a:ea typeface="微软雅黑" panose="020B0503020204020204" charset="-122"/>
            </a:endParaRPr>
          </a:p>
          <a:p>
            <a:pPr>
              <a:lnSpc>
                <a:spcPts val="2100"/>
              </a:lnSpc>
            </a:pPr>
            <a:r>
              <a:rPr lang="zh-CN" altLang="en-US" sz="1600" b="1" dirty="0" smtClean="0">
                <a:latin typeface="微软雅黑" panose="020B0503020204020204" charset="-122"/>
                <a:ea typeface="微软雅黑" panose="020B0503020204020204" charset="-122"/>
              </a:rPr>
              <a:t>更新</a:t>
            </a:r>
            <a:r>
              <a:rPr lang="zh-CN" altLang="en-US" sz="1600" b="1" dirty="0">
                <a:latin typeface="微软雅黑" panose="020B0503020204020204" charset="-122"/>
                <a:ea typeface="微软雅黑" panose="020B0503020204020204" charset="-122"/>
              </a:rPr>
              <a:t>数据</a:t>
            </a:r>
            <a:endParaRPr lang="en-US" altLang="zh-CN" sz="1600" b="1" dirty="0">
              <a:latin typeface="微软雅黑" panose="020B0503020204020204" charset="-122"/>
              <a:ea typeface="微软雅黑" panose="020B0503020204020204" charset="-122"/>
            </a:endParaRPr>
          </a:p>
          <a:p>
            <a:pPr>
              <a:lnSpc>
                <a:spcPts val="2100"/>
              </a:lnSpc>
            </a:pPr>
            <a:r>
              <a:rPr lang="zh-CN" altLang="en-US" sz="1400" dirty="0" smtClean="0"/>
              <a:t>重新</a:t>
            </a:r>
            <a:r>
              <a:rPr lang="zh-CN" altLang="en-US" sz="1400" dirty="0"/>
              <a:t>发送一次</a:t>
            </a:r>
            <a:r>
              <a:rPr lang="en-US" altLang="zh-CN" sz="1400" dirty="0" smtClean="0"/>
              <a:t>put/post</a:t>
            </a:r>
            <a:r>
              <a:rPr lang="zh-CN" altLang="en-US" sz="1400" dirty="0" smtClean="0"/>
              <a:t>请求</a:t>
            </a:r>
            <a:r>
              <a:rPr lang="zh-CN" altLang="en-US" sz="1400" dirty="0"/>
              <a:t>；</a:t>
            </a:r>
            <a:endParaRPr lang="en-US" altLang="zh-CN" sz="1400" dirty="0"/>
          </a:p>
          <a:p>
            <a:pPr>
              <a:lnSpc>
                <a:spcPts val="2100"/>
              </a:lnSpc>
            </a:pPr>
            <a:r>
              <a:rPr lang="zh-CN" altLang="en-US" sz="1400" dirty="0" smtClean="0"/>
              <a:t>不是真的更新，</a:t>
            </a:r>
            <a:r>
              <a:rPr lang="zh-CN" altLang="en-US" sz="1400" dirty="0"/>
              <a:t>检索</a:t>
            </a:r>
            <a:r>
              <a:rPr lang="en-US" altLang="zh-CN" sz="1400" dirty="0"/>
              <a:t>-</a:t>
            </a:r>
            <a:r>
              <a:rPr lang="zh-CN" altLang="en-US" sz="1400" dirty="0"/>
              <a:t>修改</a:t>
            </a:r>
            <a:r>
              <a:rPr lang="en-US" altLang="zh-CN" sz="1400" dirty="0"/>
              <a:t>-</a:t>
            </a:r>
            <a:r>
              <a:rPr lang="zh-CN" altLang="en-US" sz="1400" dirty="0" smtClean="0"/>
              <a:t>重建，</a:t>
            </a:r>
            <a:r>
              <a:rPr lang="en-US" altLang="zh-CN" sz="1400" dirty="0" smtClean="0"/>
              <a:t>version</a:t>
            </a:r>
            <a:r>
              <a:rPr lang="zh-CN" altLang="en-US" sz="1400" dirty="0" smtClean="0"/>
              <a:t>增加，标记旧</a:t>
            </a:r>
            <a:endParaRPr lang="en-US" altLang="zh-CN" sz="1400" dirty="0" smtClean="0"/>
          </a:p>
          <a:p>
            <a:pPr>
              <a:lnSpc>
                <a:spcPts val="2100"/>
              </a:lnSpc>
            </a:pPr>
            <a:r>
              <a:rPr lang="zh-CN" altLang="en-US" sz="1400" dirty="0" smtClean="0"/>
              <a:t>版本为已删除，后台清理。</a:t>
            </a:r>
            <a:endParaRPr lang="en-US" altLang="zh-CN" sz="1400" dirty="0" smtClean="0"/>
          </a:p>
          <a:p>
            <a:pPr>
              <a:lnSpc>
                <a:spcPts val="2100"/>
              </a:lnSpc>
            </a:pPr>
            <a:endParaRPr lang="en-US" altLang="zh-CN" sz="1400" dirty="0"/>
          </a:p>
          <a:p>
            <a:pPr>
              <a:lnSpc>
                <a:spcPts val="2100"/>
              </a:lnSpc>
            </a:pPr>
            <a:r>
              <a:rPr lang="zh-CN" altLang="en-US" sz="1600" b="1" dirty="0">
                <a:latin typeface="微软雅黑" panose="020B0503020204020204" charset="-122"/>
                <a:ea typeface="微软雅黑" panose="020B0503020204020204" charset="-122"/>
              </a:rPr>
              <a:t>检索</a:t>
            </a:r>
            <a:r>
              <a:rPr lang="zh-CN" altLang="en-US" sz="1600" b="1" dirty="0" smtClean="0">
                <a:latin typeface="微软雅黑" panose="020B0503020204020204" charset="-122"/>
                <a:ea typeface="微软雅黑" panose="020B0503020204020204" charset="-122"/>
              </a:rPr>
              <a:t>数据</a:t>
            </a:r>
            <a:endParaRPr lang="en-US" altLang="zh-CN" sz="1600" b="1" dirty="0" smtClean="0">
              <a:latin typeface="微软雅黑" panose="020B0503020204020204" charset="-122"/>
              <a:ea typeface="微软雅黑" panose="020B0503020204020204" charset="-122"/>
            </a:endParaRPr>
          </a:p>
          <a:p>
            <a:pPr>
              <a:lnSpc>
                <a:spcPts val="2100"/>
              </a:lnSpc>
            </a:pPr>
            <a:r>
              <a:rPr lang="zh-CN" altLang="en-US" sz="1400" dirty="0" smtClean="0"/>
              <a:t>一</a:t>
            </a:r>
            <a:r>
              <a:rPr lang="zh-CN" altLang="en-US" sz="1400" dirty="0"/>
              <a:t>、查询字符串 （</a:t>
            </a:r>
            <a:r>
              <a:rPr lang="en-US" altLang="zh-CN" sz="1400" dirty="0"/>
              <a:t> Query-string</a:t>
            </a:r>
            <a:r>
              <a:rPr lang="zh-CN" altLang="en-US" sz="1400" dirty="0"/>
              <a:t>）搜索</a:t>
            </a:r>
            <a:endParaRPr lang="en-US" altLang="zh-CN" sz="1400" dirty="0"/>
          </a:p>
          <a:p>
            <a:pPr>
              <a:lnSpc>
                <a:spcPts val="2100"/>
              </a:lnSpc>
            </a:pPr>
            <a:r>
              <a:rPr lang="zh-CN" altLang="en-US" sz="1400" dirty="0"/>
              <a:t>二、查询表达式搜索，使用 </a:t>
            </a:r>
            <a:r>
              <a:rPr lang="en-US" altLang="zh-CN" sz="1400" dirty="0"/>
              <a:t>JSON </a:t>
            </a:r>
            <a:r>
              <a:rPr lang="zh-CN" altLang="en-US" sz="1400" dirty="0"/>
              <a:t>构造了一个请求</a:t>
            </a:r>
            <a:endParaRPr lang="zh-CN" altLang="en-US" sz="1400" dirty="0"/>
          </a:p>
          <a:p>
            <a:pPr>
              <a:lnSpc>
                <a:spcPts val="2100"/>
              </a:lnSpc>
            </a:pPr>
            <a:r>
              <a:rPr lang="en-US" altLang="zh-CN" sz="1400" dirty="0" smtClean="0"/>
              <a:t>Get</a:t>
            </a:r>
            <a:r>
              <a:rPr lang="zh-CN" altLang="en-US" sz="1400" dirty="0" smtClean="0"/>
              <a:t> </a:t>
            </a:r>
            <a:r>
              <a:rPr lang="en-US" altLang="zh-CN" sz="1400" u="sng" dirty="0">
                <a:solidFill>
                  <a:srgbClr val="758D55"/>
                </a:solidFill>
              </a:rPr>
              <a:t>http://localhost:9200/_index/_search</a:t>
            </a:r>
            <a:endParaRPr lang="en-US" altLang="zh-CN" sz="1400" u="sng" dirty="0">
              <a:solidFill>
                <a:srgbClr val="758D55"/>
              </a:solidFill>
            </a:endParaRPr>
          </a:p>
          <a:p>
            <a:pPr>
              <a:lnSpc>
                <a:spcPts val="2100"/>
              </a:lnSpc>
            </a:pPr>
            <a:r>
              <a:rPr lang="zh-CN" altLang="en-US" sz="1400" dirty="0" smtClean="0"/>
              <a:t>如果遇到不支持</a:t>
            </a:r>
            <a:r>
              <a:rPr lang="en-US" altLang="zh-CN" sz="1400" dirty="0" smtClean="0"/>
              <a:t>Get</a:t>
            </a:r>
            <a:r>
              <a:rPr lang="zh-CN" altLang="en-US" sz="1400" dirty="0" smtClean="0"/>
              <a:t>带请求体的</a:t>
            </a:r>
            <a:r>
              <a:rPr lang="en-US" altLang="zh-CN" sz="1400" dirty="0" smtClean="0"/>
              <a:t>HTTP </a:t>
            </a:r>
            <a:r>
              <a:rPr lang="zh-CN" altLang="en-US" sz="1400" dirty="0" smtClean="0"/>
              <a:t>服务器（</a:t>
            </a:r>
            <a:r>
              <a:rPr lang="zh-CN" altLang="en-US" sz="1400" dirty="0"/>
              <a:t>如一些用于缓存和代理的</a:t>
            </a:r>
            <a:r>
              <a:rPr lang="zh-CN" altLang="en-US" sz="1400" dirty="0" smtClean="0"/>
              <a:t>服务器），可以用</a:t>
            </a:r>
            <a:r>
              <a:rPr lang="en-US" altLang="zh-CN" sz="1400" dirty="0" smtClean="0"/>
              <a:t>POST</a:t>
            </a:r>
            <a:r>
              <a:rPr lang="zh-CN" altLang="en-US" sz="1400" dirty="0" smtClean="0"/>
              <a:t>请求。</a:t>
            </a:r>
            <a:endParaRPr lang="zh-CN" altLang="en-US" sz="1400" dirty="0"/>
          </a:p>
          <a:p>
            <a:endParaRPr lang="en-US" altLang="zh-CN"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2000"/>
                                        <p:tgtEl>
                                          <p:spTgt spid="2">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ox(in)">
                                      <p:cBhvr>
                                        <p:cTn id="10" dur="2000"/>
                                        <p:tgtEl>
                                          <p:spTgt spid="2">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ox(in)">
                                      <p:cBhvr>
                                        <p:cTn id="13" dur="2000"/>
                                        <p:tgtEl>
                                          <p:spTgt spid="2">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ox(in)">
                                      <p:cBhvr>
                                        <p:cTn id="16" dur="20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wipe(down)">
                                      <p:cBhvr>
                                        <p:cTn id="21" dur="500"/>
                                        <p:tgtEl>
                                          <p:spTgt spid="2">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wipe(down)">
                                      <p:cBhvr>
                                        <p:cTn id="24" dur="500"/>
                                        <p:tgtEl>
                                          <p:spTgt spid="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blinds(horizontal)">
                                      <p:cBhvr>
                                        <p:cTn id="29" dur="500"/>
                                        <p:tgtEl>
                                          <p:spTgt spid="2">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blinds(horizontal)">
                                      <p:cBhvr>
                                        <p:cTn id="32" dur="500"/>
                                        <p:tgtEl>
                                          <p:spTgt spid="2">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blinds(horizontal)">
                                      <p:cBhvr>
                                        <p:cTn id="35" dur="500"/>
                                        <p:tgtEl>
                                          <p:spTgt spid="2">
                                            <p:txEl>
                                              <p:pRg st="10" end="1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2">
                                            <p:txEl>
                                              <p:pRg st="11" end="11"/>
                                            </p:txEl>
                                          </p:spTgt>
                                        </p:tgtEl>
                                        <p:attrNameLst>
                                          <p:attrName>style.visibility</p:attrName>
                                        </p:attrNameLst>
                                      </p:cBhvr>
                                      <p:to>
                                        <p:strVal val="visible"/>
                                      </p:to>
                                    </p:set>
                                    <p:animEffect transition="in" filter="blinds(horizontal)">
                                      <p:cBhvr>
                                        <p:cTn id="38" dur="500"/>
                                        <p:tgtEl>
                                          <p:spTgt spid="2">
                                            <p:txEl>
                                              <p:pRg st="11" end="1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animEffect transition="in" filter="blinds(horizontal)">
                                      <p:cBhvr>
                                        <p:cTn id="41" dur="500"/>
                                        <p:tgtEl>
                                          <p:spTgt spid="2">
                                            <p:txEl>
                                              <p:pRg st="12" end="1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8" presetClass="entr" presetSubtype="16" fill="hold" nodeType="clickEffect">
                                  <p:stCondLst>
                                    <p:cond delay="0"/>
                                  </p:stCondLst>
                                  <p:childTnLst>
                                    <p:set>
                                      <p:cBhvr>
                                        <p:cTn id="45" dur="1" fill="hold">
                                          <p:stCondLst>
                                            <p:cond delay="0"/>
                                          </p:stCondLst>
                                        </p:cTn>
                                        <p:tgtEl>
                                          <p:spTgt spid="2">
                                            <p:txEl>
                                              <p:pRg st="14" end="14"/>
                                            </p:txEl>
                                          </p:spTgt>
                                        </p:tgtEl>
                                        <p:attrNameLst>
                                          <p:attrName>style.visibility</p:attrName>
                                        </p:attrNameLst>
                                      </p:cBhvr>
                                      <p:to>
                                        <p:strVal val="visible"/>
                                      </p:to>
                                    </p:set>
                                    <p:animEffect transition="in" filter="diamond(in)">
                                      <p:cBhvr>
                                        <p:cTn id="46" dur="2000"/>
                                        <p:tgtEl>
                                          <p:spTgt spid="2">
                                            <p:txEl>
                                              <p:pRg st="14" end="14"/>
                                            </p:txEl>
                                          </p:spTgt>
                                        </p:tgtEl>
                                      </p:cBhvr>
                                    </p:animEffect>
                                  </p:childTnLst>
                                </p:cTn>
                              </p:par>
                              <p:par>
                                <p:cTn id="47" presetID="8" presetClass="entr" presetSubtype="16" fill="hold" nodeType="withEffect">
                                  <p:stCondLst>
                                    <p:cond delay="0"/>
                                  </p:stCondLst>
                                  <p:childTnLst>
                                    <p:set>
                                      <p:cBhvr>
                                        <p:cTn id="48" dur="1" fill="hold">
                                          <p:stCondLst>
                                            <p:cond delay="0"/>
                                          </p:stCondLst>
                                        </p:cTn>
                                        <p:tgtEl>
                                          <p:spTgt spid="2">
                                            <p:txEl>
                                              <p:pRg st="15" end="15"/>
                                            </p:txEl>
                                          </p:spTgt>
                                        </p:tgtEl>
                                        <p:attrNameLst>
                                          <p:attrName>style.visibility</p:attrName>
                                        </p:attrNameLst>
                                      </p:cBhvr>
                                      <p:to>
                                        <p:strVal val="visible"/>
                                      </p:to>
                                    </p:set>
                                    <p:animEffect transition="in" filter="diamond(in)">
                                      <p:cBhvr>
                                        <p:cTn id="49" dur="2000"/>
                                        <p:tgtEl>
                                          <p:spTgt spid="2">
                                            <p:txEl>
                                              <p:pRg st="15" end="15"/>
                                            </p:txEl>
                                          </p:spTgt>
                                        </p:tgtEl>
                                      </p:cBhvr>
                                    </p:animEffect>
                                  </p:childTnLst>
                                </p:cTn>
                              </p:par>
                              <p:par>
                                <p:cTn id="50" presetID="8" presetClass="entr" presetSubtype="16" fill="hold" nodeType="withEffect">
                                  <p:stCondLst>
                                    <p:cond delay="0"/>
                                  </p:stCondLst>
                                  <p:childTnLst>
                                    <p:set>
                                      <p:cBhvr>
                                        <p:cTn id="51" dur="1" fill="hold">
                                          <p:stCondLst>
                                            <p:cond delay="0"/>
                                          </p:stCondLst>
                                        </p:cTn>
                                        <p:tgtEl>
                                          <p:spTgt spid="2">
                                            <p:txEl>
                                              <p:pRg st="16" end="16"/>
                                            </p:txEl>
                                          </p:spTgt>
                                        </p:tgtEl>
                                        <p:attrNameLst>
                                          <p:attrName>style.visibility</p:attrName>
                                        </p:attrNameLst>
                                      </p:cBhvr>
                                      <p:to>
                                        <p:strVal val="visible"/>
                                      </p:to>
                                    </p:set>
                                    <p:animEffect transition="in" filter="diamond(in)">
                                      <p:cBhvr>
                                        <p:cTn id="52" dur="2000"/>
                                        <p:tgtEl>
                                          <p:spTgt spid="2">
                                            <p:txEl>
                                              <p:pRg st="16" end="16"/>
                                            </p:txEl>
                                          </p:spTgt>
                                        </p:tgtEl>
                                      </p:cBhvr>
                                    </p:animEffect>
                                  </p:childTnLst>
                                </p:cTn>
                              </p:par>
                              <p:par>
                                <p:cTn id="53" presetID="8" presetClass="entr" presetSubtype="16" fill="hold" nodeType="withEffect">
                                  <p:stCondLst>
                                    <p:cond delay="0"/>
                                  </p:stCondLst>
                                  <p:childTnLst>
                                    <p:set>
                                      <p:cBhvr>
                                        <p:cTn id="54" dur="1" fill="hold">
                                          <p:stCondLst>
                                            <p:cond delay="0"/>
                                          </p:stCondLst>
                                        </p:cTn>
                                        <p:tgtEl>
                                          <p:spTgt spid="2">
                                            <p:txEl>
                                              <p:pRg st="17" end="17"/>
                                            </p:txEl>
                                          </p:spTgt>
                                        </p:tgtEl>
                                        <p:attrNameLst>
                                          <p:attrName>style.visibility</p:attrName>
                                        </p:attrNameLst>
                                      </p:cBhvr>
                                      <p:to>
                                        <p:strVal val="visible"/>
                                      </p:to>
                                    </p:set>
                                    <p:animEffect transition="in" filter="diamond(in)">
                                      <p:cBhvr>
                                        <p:cTn id="55" dur="2000"/>
                                        <p:tgtEl>
                                          <p:spTgt spid="2">
                                            <p:txEl>
                                              <p:pRg st="17" end="1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9">
                                            <p:txEl>
                                              <p:pRg st="0" end="0"/>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9">
                                            <p:txEl>
                                              <p:pRg st="3" end="3"/>
                                            </p:txEl>
                                          </p:spTgt>
                                        </p:tgtEl>
                                        <p:attrNameLst>
                                          <p:attrName>style.visibility</p:attrName>
                                        </p:attrNameLst>
                                      </p:cBhvr>
                                      <p:to>
                                        <p:strVal val="visible"/>
                                      </p:to>
                                    </p:set>
                                    <p:anim calcmode="lin" valueType="num">
                                      <p:cBhvr additive="base">
                                        <p:cTn id="66"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9">
                                            <p:txEl>
                                              <p:pRg st="3" end="3"/>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9">
                                            <p:txEl>
                                              <p:pRg st="4" end="4"/>
                                            </p:txEl>
                                          </p:spTgt>
                                        </p:tgtEl>
                                        <p:attrNameLst>
                                          <p:attrName>style.visibility</p:attrName>
                                        </p:attrNameLst>
                                      </p:cBhvr>
                                      <p:to>
                                        <p:strVal val="visible"/>
                                      </p:to>
                                    </p:set>
                                    <p:anim calcmode="lin" valueType="num">
                                      <p:cBhvr additive="base">
                                        <p:cTn id="70"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9">
                                            <p:txEl>
                                              <p:pRg st="4" end="4"/>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9">
                                            <p:txEl>
                                              <p:pRg st="5" end="5"/>
                                            </p:txEl>
                                          </p:spTgt>
                                        </p:tgtEl>
                                        <p:attrNameLst>
                                          <p:attrName>style.visibility</p:attrName>
                                        </p:attrNameLst>
                                      </p:cBhvr>
                                      <p:to>
                                        <p:strVal val="visible"/>
                                      </p:to>
                                    </p:set>
                                    <p:anim calcmode="lin" valueType="num">
                                      <p:cBhvr additive="base">
                                        <p:cTn id="74"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9">
                                            <p:txEl>
                                              <p:pRg st="5" end="5"/>
                                            </p:txEl>
                                          </p:spTgt>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9">
                                            <p:txEl>
                                              <p:pRg st="6" end="6"/>
                                            </p:txEl>
                                          </p:spTgt>
                                        </p:tgtEl>
                                        <p:attrNameLst>
                                          <p:attrName>style.visibility</p:attrName>
                                        </p:attrNameLst>
                                      </p:cBhvr>
                                      <p:to>
                                        <p:strVal val="visible"/>
                                      </p:to>
                                    </p:set>
                                    <p:anim calcmode="lin" valueType="num">
                                      <p:cBhvr additive="base">
                                        <p:cTn id="78"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nodeType="clickEffect">
                                  <p:stCondLst>
                                    <p:cond delay="0"/>
                                  </p:stCondLst>
                                  <p:childTnLst>
                                    <p:set>
                                      <p:cBhvr>
                                        <p:cTn id="83" dur="1" fill="hold">
                                          <p:stCondLst>
                                            <p:cond delay="0"/>
                                          </p:stCondLst>
                                        </p:cTn>
                                        <p:tgtEl>
                                          <p:spTgt spid="9">
                                            <p:txEl>
                                              <p:pRg st="8" end="8"/>
                                            </p:txEl>
                                          </p:spTgt>
                                        </p:tgtEl>
                                        <p:attrNameLst>
                                          <p:attrName>style.visibility</p:attrName>
                                        </p:attrNameLst>
                                      </p:cBhvr>
                                      <p:to>
                                        <p:strVal val="visible"/>
                                      </p:to>
                                    </p:set>
                                    <p:anim calcmode="lin" valueType="num">
                                      <p:cBhvr additive="base">
                                        <p:cTn id="84" dur="500"/>
                                        <p:tgtEl>
                                          <p:spTgt spid="9">
                                            <p:txEl>
                                              <p:pRg st="8" end="8"/>
                                            </p:txEl>
                                          </p:spTgt>
                                        </p:tgtEl>
                                        <p:attrNameLst>
                                          <p:attrName>ppt_y</p:attrName>
                                        </p:attrNameLst>
                                      </p:cBhvr>
                                      <p:tavLst>
                                        <p:tav tm="0">
                                          <p:val>
                                            <p:strVal val="#ppt_y+#ppt_h*1.125000"/>
                                          </p:val>
                                        </p:tav>
                                        <p:tav tm="100000">
                                          <p:val>
                                            <p:strVal val="#ppt_y"/>
                                          </p:val>
                                        </p:tav>
                                      </p:tavLst>
                                    </p:anim>
                                    <p:animEffect transition="in" filter="wipe(up)">
                                      <p:cBhvr>
                                        <p:cTn id="85" dur="500"/>
                                        <p:tgtEl>
                                          <p:spTgt spid="9">
                                            <p:txEl>
                                              <p:pRg st="8" end="8"/>
                                            </p:txEl>
                                          </p:spTgt>
                                        </p:tgtEl>
                                      </p:cBhvr>
                                    </p:animEffect>
                                  </p:childTnLst>
                                </p:cTn>
                              </p:par>
                              <p:par>
                                <p:cTn id="86" presetID="12" presetClass="entr" presetSubtype="4" fill="hold" nodeType="withEffect">
                                  <p:stCondLst>
                                    <p:cond delay="0"/>
                                  </p:stCondLst>
                                  <p:childTnLst>
                                    <p:set>
                                      <p:cBhvr>
                                        <p:cTn id="87" dur="1" fill="hold">
                                          <p:stCondLst>
                                            <p:cond delay="0"/>
                                          </p:stCondLst>
                                        </p:cTn>
                                        <p:tgtEl>
                                          <p:spTgt spid="9">
                                            <p:txEl>
                                              <p:pRg st="9" end="9"/>
                                            </p:txEl>
                                          </p:spTgt>
                                        </p:tgtEl>
                                        <p:attrNameLst>
                                          <p:attrName>style.visibility</p:attrName>
                                        </p:attrNameLst>
                                      </p:cBhvr>
                                      <p:to>
                                        <p:strVal val="visible"/>
                                      </p:to>
                                    </p:set>
                                    <p:anim calcmode="lin" valueType="num">
                                      <p:cBhvr additive="base">
                                        <p:cTn id="88" dur="500"/>
                                        <p:tgtEl>
                                          <p:spTgt spid="9">
                                            <p:txEl>
                                              <p:pRg st="9" end="9"/>
                                            </p:txEl>
                                          </p:spTgt>
                                        </p:tgtEl>
                                        <p:attrNameLst>
                                          <p:attrName>ppt_y</p:attrName>
                                        </p:attrNameLst>
                                      </p:cBhvr>
                                      <p:tavLst>
                                        <p:tav tm="0">
                                          <p:val>
                                            <p:strVal val="#ppt_y+#ppt_h*1.125000"/>
                                          </p:val>
                                        </p:tav>
                                        <p:tav tm="100000">
                                          <p:val>
                                            <p:strVal val="#ppt_y"/>
                                          </p:val>
                                        </p:tav>
                                      </p:tavLst>
                                    </p:anim>
                                    <p:animEffect transition="in" filter="wipe(up)">
                                      <p:cBhvr>
                                        <p:cTn id="89" dur="500"/>
                                        <p:tgtEl>
                                          <p:spTgt spid="9">
                                            <p:txEl>
                                              <p:pRg st="9" end="9"/>
                                            </p:txEl>
                                          </p:spTgt>
                                        </p:tgtEl>
                                      </p:cBhvr>
                                    </p:animEffect>
                                  </p:childTnLst>
                                </p:cTn>
                              </p:par>
                              <p:par>
                                <p:cTn id="90" presetID="12" presetClass="entr" presetSubtype="4" fill="hold" nodeType="withEffect">
                                  <p:stCondLst>
                                    <p:cond delay="0"/>
                                  </p:stCondLst>
                                  <p:childTnLst>
                                    <p:set>
                                      <p:cBhvr>
                                        <p:cTn id="91" dur="1" fill="hold">
                                          <p:stCondLst>
                                            <p:cond delay="0"/>
                                          </p:stCondLst>
                                        </p:cTn>
                                        <p:tgtEl>
                                          <p:spTgt spid="9">
                                            <p:txEl>
                                              <p:pRg st="10" end="10"/>
                                            </p:txEl>
                                          </p:spTgt>
                                        </p:tgtEl>
                                        <p:attrNameLst>
                                          <p:attrName>style.visibility</p:attrName>
                                        </p:attrNameLst>
                                      </p:cBhvr>
                                      <p:to>
                                        <p:strVal val="visible"/>
                                      </p:to>
                                    </p:set>
                                    <p:anim calcmode="lin" valueType="num">
                                      <p:cBhvr additive="base">
                                        <p:cTn id="92" dur="500"/>
                                        <p:tgtEl>
                                          <p:spTgt spid="9">
                                            <p:txEl>
                                              <p:pRg st="10" end="10"/>
                                            </p:txEl>
                                          </p:spTgt>
                                        </p:tgtEl>
                                        <p:attrNameLst>
                                          <p:attrName>ppt_y</p:attrName>
                                        </p:attrNameLst>
                                      </p:cBhvr>
                                      <p:tavLst>
                                        <p:tav tm="0">
                                          <p:val>
                                            <p:strVal val="#ppt_y+#ppt_h*1.125000"/>
                                          </p:val>
                                        </p:tav>
                                        <p:tav tm="100000">
                                          <p:val>
                                            <p:strVal val="#ppt_y"/>
                                          </p:val>
                                        </p:tav>
                                      </p:tavLst>
                                    </p:anim>
                                    <p:animEffect transition="in" filter="wipe(up)">
                                      <p:cBhvr>
                                        <p:cTn id="93" dur="500"/>
                                        <p:tgtEl>
                                          <p:spTgt spid="9">
                                            <p:txEl>
                                              <p:pRg st="10" end="10"/>
                                            </p:txEl>
                                          </p:spTgt>
                                        </p:tgtEl>
                                      </p:cBhvr>
                                    </p:animEffect>
                                  </p:childTnLst>
                                </p:cTn>
                              </p:par>
                              <p:par>
                                <p:cTn id="94" presetID="12" presetClass="entr" presetSubtype="4" fill="hold" nodeType="withEffect">
                                  <p:stCondLst>
                                    <p:cond delay="0"/>
                                  </p:stCondLst>
                                  <p:childTnLst>
                                    <p:set>
                                      <p:cBhvr>
                                        <p:cTn id="95" dur="1" fill="hold">
                                          <p:stCondLst>
                                            <p:cond delay="0"/>
                                          </p:stCondLst>
                                        </p:cTn>
                                        <p:tgtEl>
                                          <p:spTgt spid="9">
                                            <p:txEl>
                                              <p:pRg st="11" end="11"/>
                                            </p:txEl>
                                          </p:spTgt>
                                        </p:tgtEl>
                                        <p:attrNameLst>
                                          <p:attrName>style.visibility</p:attrName>
                                        </p:attrNameLst>
                                      </p:cBhvr>
                                      <p:to>
                                        <p:strVal val="visible"/>
                                      </p:to>
                                    </p:set>
                                    <p:anim calcmode="lin" valueType="num">
                                      <p:cBhvr additive="base">
                                        <p:cTn id="96" dur="500"/>
                                        <p:tgtEl>
                                          <p:spTgt spid="9">
                                            <p:txEl>
                                              <p:pRg st="11" end="11"/>
                                            </p:txEl>
                                          </p:spTgt>
                                        </p:tgtEl>
                                        <p:attrNameLst>
                                          <p:attrName>ppt_y</p:attrName>
                                        </p:attrNameLst>
                                      </p:cBhvr>
                                      <p:tavLst>
                                        <p:tav tm="0">
                                          <p:val>
                                            <p:strVal val="#ppt_y+#ppt_h*1.125000"/>
                                          </p:val>
                                        </p:tav>
                                        <p:tav tm="100000">
                                          <p:val>
                                            <p:strVal val="#ppt_y"/>
                                          </p:val>
                                        </p:tav>
                                      </p:tavLst>
                                    </p:anim>
                                    <p:animEffect transition="in" filter="wipe(up)">
                                      <p:cBhvr>
                                        <p:cTn id="97" dur="500"/>
                                        <p:tgtEl>
                                          <p:spTgt spid="9">
                                            <p:txEl>
                                              <p:pRg st="11" end="11"/>
                                            </p:txEl>
                                          </p:spTgt>
                                        </p:tgtEl>
                                      </p:cBhvr>
                                    </p:animEffect>
                                  </p:childTnLst>
                                </p:cTn>
                              </p:par>
                              <p:par>
                                <p:cTn id="98" presetID="12" presetClass="entr" presetSubtype="4" fill="hold" nodeType="withEffect">
                                  <p:stCondLst>
                                    <p:cond delay="0"/>
                                  </p:stCondLst>
                                  <p:childTnLst>
                                    <p:set>
                                      <p:cBhvr>
                                        <p:cTn id="99" dur="1" fill="hold">
                                          <p:stCondLst>
                                            <p:cond delay="0"/>
                                          </p:stCondLst>
                                        </p:cTn>
                                        <p:tgtEl>
                                          <p:spTgt spid="9">
                                            <p:txEl>
                                              <p:pRg st="12" end="12"/>
                                            </p:txEl>
                                          </p:spTgt>
                                        </p:tgtEl>
                                        <p:attrNameLst>
                                          <p:attrName>style.visibility</p:attrName>
                                        </p:attrNameLst>
                                      </p:cBhvr>
                                      <p:to>
                                        <p:strVal val="visible"/>
                                      </p:to>
                                    </p:set>
                                    <p:anim calcmode="lin" valueType="num">
                                      <p:cBhvr additive="base">
                                        <p:cTn id="100" dur="500"/>
                                        <p:tgtEl>
                                          <p:spTgt spid="9">
                                            <p:txEl>
                                              <p:pRg st="12" end="12"/>
                                            </p:txEl>
                                          </p:spTgt>
                                        </p:tgtEl>
                                        <p:attrNameLst>
                                          <p:attrName>ppt_y</p:attrName>
                                        </p:attrNameLst>
                                      </p:cBhvr>
                                      <p:tavLst>
                                        <p:tav tm="0">
                                          <p:val>
                                            <p:strVal val="#ppt_y+#ppt_h*1.125000"/>
                                          </p:val>
                                        </p:tav>
                                        <p:tav tm="100000">
                                          <p:val>
                                            <p:strVal val="#ppt_y"/>
                                          </p:val>
                                        </p:tav>
                                      </p:tavLst>
                                    </p:anim>
                                    <p:animEffect transition="in" filter="wipe(up)">
                                      <p:cBhvr>
                                        <p:cTn id="101"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0172d0dc26b25d2e622eceade12082b0b4877cadcac02-NCB2wE_fw658"/>
          <p:cNvPicPr>
            <a:picLocks noChangeAspect="1"/>
          </p:cNvPicPr>
          <p:nvPr/>
        </p:nvPicPr>
        <p:blipFill>
          <a:blip r:embed="rId1"/>
          <a:stretch>
            <a:fillRect/>
          </a:stretch>
        </p:blipFill>
        <p:spPr>
          <a:xfrm>
            <a:off x="-49855" y="-117599"/>
            <a:ext cx="2927526" cy="3605942"/>
          </a:xfrm>
          <a:prstGeom prst="rect">
            <a:avLst/>
          </a:prstGeom>
        </p:spPr>
      </p:pic>
      <p:sp>
        <p:nvSpPr>
          <p:cNvPr id="7" name="文本框 6"/>
          <p:cNvSpPr txBox="1"/>
          <p:nvPr/>
        </p:nvSpPr>
        <p:spPr>
          <a:xfrm>
            <a:off x="270402" y="246704"/>
            <a:ext cx="2065374" cy="400110"/>
          </a:xfrm>
          <a:prstGeom prst="rect">
            <a:avLst/>
          </a:prstGeom>
          <a:noFill/>
        </p:spPr>
        <p:txBody>
          <a:bodyPr wrap="none" rtlCol="0">
            <a:spAutoFit/>
          </a:bodyPr>
          <a:lstStyle/>
          <a:p>
            <a:r>
              <a:rPr lang="en-US" altLang="zh-CN" sz="2000" dirty="0" err="1" smtClean="0">
                <a:solidFill>
                  <a:srgbClr val="556740"/>
                </a:solidFill>
                <a:latin typeface="Cambria" panose="02040503050406030204" pitchFamily="18" charset="0"/>
                <a:ea typeface="Cambria" panose="02040503050406030204" pitchFamily="18" charset="0"/>
              </a:rPr>
              <a:t>Elastcsearch</a:t>
            </a:r>
            <a:r>
              <a:rPr lang="zh-CN" altLang="en-US" sz="2000" dirty="0">
                <a:solidFill>
                  <a:srgbClr val="556740"/>
                </a:solidFill>
                <a:latin typeface="Cambria" panose="02040503050406030204" pitchFamily="18" charset="0"/>
                <a:ea typeface="+mj-ea"/>
              </a:rPr>
              <a:t>基础</a:t>
            </a:r>
            <a:endParaRPr lang="zh-CN" altLang="en-US" sz="2000" dirty="0">
              <a:solidFill>
                <a:srgbClr val="556740"/>
              </a:solidFill>
              <a:latin typeface="Cambria" panose="02040503050406030204" pitchFamily="18" charset="0"/>
              <a:ea typeface="+mj-ea"/>
            </a:endParaRPr>
          </a:p>
        </p:txBody>
      </p:sp>
      <p:sp>
        <p:nvSpPr>
          <p:cNvPr id="4" name="矩形 3"/>
          <p:cNvSpPr/>
          <p:nvPr/>
        </p:nvSpPr>
        <p:spPr>
          <a:xfrm>
            <a:off x="3602990" y="2123440"/>
            <a:ext cx="7048500" cy="3784600"/>
          </a:xfrm>
          <a:prstGeom prst="rect">
            <a:avLst/>
          </a:prstGeom>
        </p:spPr>
        <p:txBody>
          <a:bodyPr wrap="square">
            <a:spAutoFit/>
          </a:bodyPr>
          <a:lstStyle/>
          <a:p>
            <a:pPr fontAlgn="auto">
              <a:lnSpc>
                <a:spcPct val="150000"/>
              </a:lnSpc>
            </a:pPr>
            <a:r>
              <a:rPr lang="en-US" altLang="zh-CN" sz="1600" dirty="0" err="1">
                <a:solidFill>
                  <a:srgbClr val="444444"/>
                </a:solidFill>
                <a:latin typeface="Arial" panose="020B0604020202020204" pitchFamily="34" charset="0"/>
              </a:rPr>
              <a:t>Elasticsearch</a:t>
            </a:r>
            <a:r>
              <a:rPr lang="zh-CN" altLang="en-US" sz="1600" dirty="0">
                <a:solidFill>
                  <a:srgbClr val="444444"/>
                </a:solidFill>
                <a:latin typeface="Arial" panose="020B0604020202020204" pitchFamily="34" charset="0"/>
              </a:rPr>
              <a:t>中的数据概括为：精确值、全文。</a:t>
            </a:r>
            <a:endParaRPr lang="zh-CN" altLang="en-US" sz="1600" dirty="0"/>
          </a:p>
          <a:p>
            <a:pPr fontAlgn="auto">
              <a:lnSpc>
                <a:spcPct val="150000"/>
              </a:lnSpc>
            </a:pPr>
            <a:r>
              <a:rPr lang="zh-CN" altLang="en-US" sz="1600" dirty="0">
                <a:solidFill>
                  <a:srgbClr val="444444"/>
                </a:solidFill>
              </a:rPr>
              <a:t>精确值：如日期、用户</a:t>
            </a:r>
            <a:r>
              <a:rPr lang="en-US" altLang="zh-CN" sz="1600" dirty="0">
                <a:solidFill>
                  <a:srgbClr val="444444"/>
                </a:solidFill>
              </a:rPr>
              <a:t>ID</a:t>
            </a:r>
            <a:r>
              <a:rPr lang="zh-CN" altLang="en-US" sz="1600" dirty="0">
                <a:solidFill>
                  <a:srgbClr val="444444"/>
                </a:solidFill>
              </a:rPr>
              <a:t>，字符串也可以表示精确值，例如用户名。</a:t>
            </a:r>
            <a:endParaRPr lang="zh-CN" altLang="en-US" sz="1600" dirty="0">
              <a:solidFill>
                <a:srgbClr val="444444"/>
              </a:solidFill>
            </a:endParaRPr>
          </a:p>
          <a:p>
            <a:pPr fontAlgn="auto">
              <a:lnSpc>
                <a:spcPct val="150000"/>
              </a:lnSpc>
            </a:pPr>
            <a:r>
              <a:rPr lang="zh-CN" altLang="en-US" sz="1600" dirty="0">
                <a:solidFill>
                  <a:srgbClr val="444444"/>
                </a:solidFill>
              </a:rPr>
              <a:t>全文：指文本数据，例如一篇博客的内容。</a:t>
            </a:r>
            <a:endParaRPr lang="zh-CN" altLang="en-US" sz="1600" dirty="0"/>
          </a:p>
          <a:p>
            <a:pPr fontAlgn="auto">
              <a:lnSpc>
                <a:spcPct val="150000"/>
              </a:lnSpc>
            </a:pPr>
            <a:r>
              <a:rPr lang="zh-CN" altLang="en-US" sz="1600" b="1" dirty="0">
                <a:solidFill>
                  <a:srgbClr val="444444"/>
                </a:solidFill>
              </a:rPr>
              <a:t>查询全文数据</a:t>
            </a:r>
            <a:r>
              <a:rPr lang="zh-CN" altLang="en-US" sz="1600" dirty="0">
                <a:solidFill>
                  <a:srgbClr val="444444"/>
                </a:solidFill>
              </a:rPr>
              <a:t>，关注的是</a:t>
            </a:r>
            <a:r>
              <a:rPr lang="zh-CN" altLang="en-US" sz="1600" b="1" dirty="0">
                <a:solidFill>
                  <a:srgbClr val="444444"/>
                </a:solidFill>
              </a:rPr>
              <a:t>文档匹配查询的程度有多大</a:t>
            </a:r>
            <a:r>
              <a:rPr lang="zh-CN" altLang="en-US" sz="1600" dirty="0">
                <a:solidFill>
                  <a:srgbClr val="444444"/>
                </a:solidFill>
              </a:rPr>
              <a:t>？即文档与给定查询的相关性如何？</a:t>
            </a:r>
            <a:endParaRPr lang="zh-CN" altLang="en-US" sz="1600" dirty="0"/>
          </a:p>
          <a:p>
            <a:pPr fontAlgn="auto">
              <a:lnSpc>
                <a:spcPct val="150000"/>
              </a:lnSpc>
            </a:pPr>
            <a:r>
              <a:rPr lang="zh-CN" altLang="en-US" sz="1600" dirty="0">
                <a:solidFill>
                  <a:srgbClr val="444444"/>
                </a:solidFill>
              </a:rPr>
              <a:t>很少对全文类型的域做精确匹配，而是希望：</a:t>
            </a:r>
            <a:endParaRPr lang="zh-CN" altLang="en-US" sz="1600" dirty="0"/>
          </a:p>
          <a:p>
            <a:pPr lvl="1" fontAlgn="auto">
              <a:lnSpc>
                <a:spcPct val="150000"/>
              </a:lnSpc>
              <a:buFont typeface="Arial" panose="020B0604020202020204" pitchFamily="34" charset="0"/>
              <a:buChar char="•"/>
            </a:pPr>
            <a:r>
              <a:rPr lang="zh-CN" altLang="en-US" sz="1600" dirty="0">
                <a:solidFill>
                  <a:srgbClr val="444444"/>
                </a:solidFill>
                <a:latin typeface="微软雅黑" panose="020B0503020204020204" charset="-122"/>
                <a:ea typeface="微软雅黑" panose="020B0503020204020204" charset="-122"/>
              </a:rPr>
              <a:t> 搜索</a:t>
            </a:r>
            <a:r>
              <a:rPr lang="en-US" altLang="zh-CN" sz="1600" dirty="0">
                <a:solidFill>
                  <a:srgbClr val="555555"/>
                </a:solidFill>
                <a:latin typeface="Courier New" panose="02070309020205020404" pitchFamily="49" charset="0"/>
                <a:ea typeface="微软雅黑" panose="020B0503020204020204" charset="-122"/>
              </a:rPr>
              <a:t>UK</a:t>
            </a:r>
            <a:r>
              <a:rPr lang="zh-CN" altLang="en-US" sz="1600" dirty="0">
                <a:solidFill>
                  <a:srgbClr val="444444"/>
                </a:solidFill>
                <a:latin typeface="微软雅黑" panose="020B0503020204020204" charset="-122"/>
                <a:ea typeface="微软雅黑" panose="020B0503020204020204" charset="-122"/>
              </a:rPr>
              <a:t> ，会返回包含</a:t>
            </a:r>
            <a:r>
              <a:rPr lang="en-US" altLang="zh-CN" sz="1600" dirty="0">
                <a:solidFill>
                  <a:srgbClr val="555555"/>
                </a:solidFill>
                <a:latin typeface="Courier New" panose="02070309020205020404" pitchFamily="49" charset="0"/>
                <a:ea typeface="微软雅黑" panose="020B0503020204020204" charset="-122"/>
              </a:rPr>
              <a:t>United </a:t>
            </a:r>
            <a:r>
              <a:rPr lang="en-US" altLang="zh-CN" sz="1600" dirty="0" err="1">
                <a:solidFill>
                  <a:srgbClr val="555555"/>
                </a:solidFill>
                <a:latin typeface="Courier New" panose="02070309020205020404" pitchFamily="49" charset="0"/>
                <a:ea typeface="微软雅黑" panose="020B0503020204020204" charset="-122"/>
              </a:rPr>
              <a:t>Kindom</a:t>
            </a:r>
            <a:r>
              <a:rPr lang="zh-CN" altLang="en-US" sz="1600" dirty="0">
                <a:solidFill>
                  <a:srgbClr val="444444"/>
                </a:solidFill>
                <a:latin typeface="微软雅黑" panose="020B0503020204020204" charset="-122"/>
                <a:ea typeface="微软雅黑" panose="020B0503020204020204" charset="-122"/>
              </a:rPr>
              <a:t> 的文档。</a:t>
            </a:r>
            <a:endParaRPr lang="zh-CN" altLang="en-US" sz="1600" dirty="0">
              <a:solidFill>
                <a:srgbClr val="444444"/>
              </a:solidFill>
              <a:latin typeface="微软雅黑" panose="020B0503020204020204" charset="-122"/>
              <a:ea typeface="微软雅黑" panose="020B0503020204020204" charset="-122"/>
            </a:endParaRPr>
          </a:p>
          <a:p>
            <a:pPr lvl="1" fontAlgn="auto">
              <a:lnSpc>
                <a:spcPct val="150000"/>
              </a:lnSpc>
              <a:buFont typeface="Arial" panose="020B0604020202020204" pitchFamily="34" charset="0"/>
              <a:buChar char="•"/>
            </a:pPr>
            <a:r>
              <a:rPr lang="zh-CN" altLang="en-US" sz="1600" dirty="0">
                <a:solidFill>
                  <a:srgbClr val="444444"/>
                </a:solidFill>
                <a:latin typeface="微软雅黑" panose="020B0503020204020204" charset="-122"/>
                <a:ea typeface="微软雅黑" panose="020B0503020204020204" charset="-122"/>
              </a:rPr>
              <a:t> 搜索</a:t>
            </a:r>
            <a:r>
              <a:rPr lang="en-US" altLang="zh-CN" sz="1600" dirty="0">
                <a:solidFill>
                  <a:srgbClr val="555555"/>
                </a:solidFill>
                <a:latin typeface="Courier New" panose="02070309020205020404" pitchFamily="49" charset="0"/>
                <a:ea typeface="微软雅黑" panose="020B0503020204020204" charset="-122"/>
              </a:rPr>
              <a:t>jump</a:t>
            </a:r>
            <a:r>
              <a:rPr lang="zh-CN" altLang="en-US" sz="1600" dirty="0">
                <a:solidFill>
                  <a:srgbClr val="444444"/>
                </a:solidFill>
                <a:latin typeface="微软雅黑" panose="020B0503020204020204" charset="-122"/>
                <a:ea typeface="微软雅黑" panose="020B0503020204020204" charset="-122"/>
              </a:rPr>
              <a:t> ，会匹配</a:t>
            </a:r>
            <a:r>
              <a:rPr lang="en-US" altLang="zh-CN" sz="1600" dirty="0">
                <a:solidFill>
                  <a:srgbClr val="555555"/>
                </a:solidFill>
                <a:latin typeface="Courier New" panose="02070309020205020404" pitchFamily="49" charset="0"/>
                <a:ea typeface="微软雅黑" panose="020B0503020204020204" charset="-122"/>
              </a:rPr>
              <a:t>jumped</a:t>
            </a:r>
            <a:r>
              <a:rPr lang="zh-CN" altLang="en-US" sz="1600" dirty="0">
                <a:solidFill>
                  <a:srgbClr val="555555"/>
                </a:solidFill>
                <a:latin typeface="Courier New" panose="02070309020205020404" pitchFamily="49" charset="0"/>
                <a:ea typeface="微软雅黑" panose="020B0503020204020204" charset="-122"/>
              </a:rPr>
              <a:t>，</a:t>
            </a:r>
            <a:r>
              <a:rPr lang="en-US" altLang="zh-CN" sz="1600" dirty="0">
                <a:solidFill>
                  <a:srgbClr val="555555"/>
                </a:solidFill>
                <a:latin typeface="Courier New" panose="02070309020205020404" pitchFamily="49" charset="0"/>
                <a:ea typeface="微软雅黑" panose="020B0503020204020204" charset="-122"/>
              </a:rPr>
              <a:t>jumps</a:t>
            </a:r>
            <a:r>
              <a:rPr lang="zh-CN" altLang="en-US" sz="1600" dirty="0">
                <a:solidFill>
                  <a:srgbClr val="444444"/>
                </a:solidFill>
                <a:latin typeface="微软雅黑" panose="020B0503020204020204" charset="-122"/>
                <a:ea typeface="微软雅黑" panose="020B0503020204020204" charset="-122"/>
              </a:rPr>
              <a:t>，</a:t>
            </a:r>
            <a:r>
              <a:rPr lang="en-US" altLang="zh-CN" sz="1600" dirty="0">
                <a:solidFill>
                  <a:srgbClr val="555555"/>
                </a:solidFill>
                <a:latin typeface="Courier New" panose="02070309020205020404" pitchFamily="49" charset="0"/>
                <a:ea typeface="微软雅黑" panose="020B0503020204020204" charset="-122"/>
              </a:rPr>
              <a:t>jumping</a:t>
            </a:r>
            <a:r>
              <a:rPr lang="zh-CN" altLang="en-US" sz="1600" dirty="0">
                <a:solidFill>
                  <a:srgbClr val="444444"/>
                </a:solidFill>
                <a:latin typeface="微软雅黑" panose="020B0503020204020204" charset="-122"/>
                <a:ea typeface="微软雅黑" panose="020B0503020204020204" charset="-122"/>
              </a:rPr>
              <a:t>，甚至是它的同义词。</a:t>
            </a:r>
            <a:endParaRPr lang="zh-CN" altLang="en-US" sz="1600" dirty="0">
              <a:solidFill>
                <a:srgbClr val="555555"/>
              </a:solidFill>
              <a:latin typeface="Courier New" panose="02070309020205020404" pitchFamily="49" charset="0"/>
            </a:endParaRPr>
          </a:p>
          <a:p>
            <a:pPr fontAlgn="auto">
              <a:lnSpc>
                <a:spcPct val="150000"/>
              </a:lnSpc>
            </a:pPr>
            <a:r>
              <a:rPr lang="zh-CN" altLang="en-US" sz="1600" dirty="0">
                <a:solidFill>
                  <a:srgbClr val="444444"/>
                </a:solidFill>
              </a:rPr>
              <a:t>为了促进这类查询，</a:t>
            </a:r>
            <a:r>
              <a:rPr lang="en-US" altLang="zh-CN" sz="1600" dirty="0" err="1">
                <a:solidFill>
                  <a:srgbClr val="444444"/>
                </a:solidFill>
              </a:rPr>
              <a:t>Elasticsearch</a:t>
            </a:r>
            <a:r>
              <a:rPr lang="zh-CN" altLang="en-US" sz="1600" dirty="0">
                <a:solidFill>
                  <a:srgbClr val="444444"/>
                </a:solidFill>
              </a:rPr>
              <a:t>首先</a:t>
            </a:r>
            <a:r>
              <a:rPr lang="zh-CN" altLang="en-US" sz="1600" b="1" dirty="0">
                <a:solidFill>
                  <a:srgbClr val="444444"/>
                </a:solidFill>
              </a:rPr>
              <a:t>分析文档</a:t>
            </a:r>
            <a:r>
              <a:rPr lang="zh-CN" altLang="en-US" sz="1600" dirty="0">
                <a:solidFill>
                  <a:srgbClr val="444444"/>
                </a:solidFill>
              </a:rPr>
              <a:t>，之后根据结果</a:t>
            </a:r>
            <a:r>
              <a:rPr lang="zh-CN" altLang="en-US" sz="1600" b="1" dirty="0">
                <a:solidFill>
                  <a:srgbClr val="444444"/>
                </a:solidFill>
              </a:rPr>
              <a:t>创建倒排索引 </a:t>
            </a:r>
            <a:r>
              <a:rPr lang="zh-CN" altLang="en-US" sz="1600" dirty="0">
                <a:solidFill>
                  <a:srgbClr val="444444"/>
                </a:solidFill>
              </a:rPr>
              <a:t>。</a:t>
            </a:r>
            <a:endParaRPr lang="zh-CN" altLang="en-US" sz="1600" dirty="0">
              <a:effectLst/>
            </a:endParaRPr>
          </a:p>
        </p:txBody>
      </p:sp>
      <p:sp>
        <p:nvSpPr>
          <p:cNvPr id="5" name="TextBox 28"/>
          <p:cNvSpPr txBox="1"/>
          <p:nvPr/>
        </p:nvSpPr>
        <p:spPr>
          <a:xfrm>
            <a:off x="5953760" y="1195705"/>
            <a:ext cx="2175510" cy="502285"/>
          </a:xfrm>
          <a:prstGeom prst="rect">
            <a:avLst/>
          </a:prstGeom>
          <a:solidFill>
            <a:srgbClr val="556740"/>
          </a:solidFill>
        </p:spPr>
        <p:txBody>
          <a:bodyPr wrap="square" rtlCol="0">
            <a:spAutoFit/>
          </a:bodyPr>
          <a:lstStyle/>
          <a:p>
            <a:pPr algn="ctr"/>
            <a:r>
              <a:rPr lang="zh-CN" altLang="en-US" sz="2665" b="1" dirty="0" smtClean="0">
                <a:solidFill>
                  <a:schemeClr val="bg1"/>
                </a:solidFill>
                <a:latin typeface="Mangal" panose="02040503050203030202" pitchFamily="18" charset="0"/>
                <a:cs typeface="Mangal" panose="02040503050203030202" pitchFamily="18" charset="0"/>
              </a:rPr>
              <a:t>全文搜索</a:t>
            </a:r>
            <a:endParaRPr lang="en-US" altLang="zh-CN" sz="2665" b="1" dirty="0" smtClean="0">
              <a:solidFill>
                <a:schemeClr val="bg1"/>
              </a:solidFill>
              <a:latin typeface="Mangal" panose="02040503050203030202" pitchFamily="18" charset="0"/>
              <a:cs typeface="Mangal" panose="02040503050203030202" pitchFamily="18" charset="0"/>
            </a:endParaRPr>
          </a:p>
        </p:txBody>
      </p:sp>
    </p:spTree>
    <p:custDataLst>
      <p:tags r:id="rId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789170" y="1119505"/>
            <a:ext cx="2328545" cy="501650"/>
          </a:xfrm>
          <a:prstGeom prst="rect">
            <a:avLst/>
          </a:prstGeom>
          <a:solidFill>
            <a:srgbClr val="556740"/>
          </a:solidFill>
        </p:spPr>
        <p:txBody>
          <a:bodyPr wrap="square" rtlCol="0">
            <a:spAutoFit/>
          </a:bodyPr>
          <a:lstStyle/>
          <a:p>
            <a:pPr algn="ctr"/>
            <a:r>
              <a:rPr lang="zh-CN" altLang="en-US" sz="2665" b="1" dirty="0" smtClean="0">
                <a:solidFill>
                  <a:schemeClr val="bg1"/>
                </a:solidFill>
                <a:latin typeface="Mangal" panose="02040503050203030202" pitchFamily="18" charset="0"/>
                <a:cs typeface="Mangal" panose="02040503050203030202" pitchFamily="18" charset="0"/>
              </a:rPr>
              <a:t>相关性评分</a:t>
            </a:r>
            <a:endParaRPr lang="en-US" altLang="zh-CN" sz="2665" b="1" dirty="0" smtClean="0">
              <a:solidFill>
                <a:schemeClr val="bg1"/>
              </a:solidFill>
              <a:latin typeface="Mangal" panose="02040503050203030202" pitchFamily="18" charset="0"/>
              <a:cs typeface="Mangal" panose="02040503050203030202" pitchFamily="18" charset="0"/>
            </a:endParaRPr>
          </a:p>
        </p:txBody>
      </p:sp>
      <p:pic>
        <p:nvPicPr>
          <p:cNvPr id="3" name="图片 2" descr="0172d0dc26b25d2e622eceade12082b0b4877cadcac02-NCB2wE_fw658"/>
          <p:cNvPicPr>
            <a:picLocks noChangeAspect="1"/>
          </p:cNvPicPr>
          <p:nvPr/>
        </p:nvPicPr>
        <p:blipFill>
          <a:blip r:embed="rId1"/>
          <a:stretch>
            <a:fillRect/>
          </a:stretch>
        </p:blipFill>
        <p:spPr>
          <a:xfrm>
            <a:off x="108585" y="-41910"/>
            <a:ext cx="2398395" cy="2956560"/>
          </a:xfrm>
          <a:prstGeom prst="rect">
            <a:avLst/>
          </a:prstGeom>
        </p:spPr>
      </p:pic>
      <p:sp>
        <p:nvSpPr>
          <p:cNvPr id="7" name="文本框 6"/>
          <p:cNvSpPr txBox="1"/>
          <p:nvPr/>
        </p:nvSpPr>
        <p:spPr>
          <a:xfrm>
            <a:off x="198973" y="192043"/>
            <a:ext cx="2065374" cy="400110"/>
          </a:xfrm>
          <a:prstGeom prst="rect">
            <a:avLst/>
          </a:prstGeom>
          <a:noFill/>
        </p:spPr>
        <p:txBody>
          <a:bodyPr wrap="none" rtlCol="0">
            <a:spAutoFit/>
          </a:bodyPr>
          <a:lstStyle/>
          <a:p>
            <a:r>
              <a:rPr lang="en-US" altLang="zh-CN" sz="2000" dirty="0" err="1" smtClean="0">
                <a:solidFill>
                  <a:srgbClr val="556740"/>
                </a:solidFill>
                <a:latin typeface="Cambria" panose="02040503050406030204" pitchFamily="18" charset="0"/>
                <a:ea typeface="Cambria" panose="02040503050406030204" pitchFamily="18" charset="0"/>
              </a:rPr>
              <a:t>Elastcsearch</a:t>
            </a:r>
            <a:r>
              <a:rPr lang="zh-CN" altLang="en-US" sz="2000" dirty="0">
                <a:solidFill>
                  <a:srgbClr val="556740"/>
                </a:solidFill>
                <a:latin typeface="Cambria" panose="02040503050406030204" pitchFamily="18" charset="0"/>
                <a:ea typeface="+mj-ea"/>
              </a:rPr>
              <a:t>基础</a:t>
            </a:r>
            <a:endParaRPr lang="zh-CN" altLang="en-US" sz="2000" dirty="0">
              <a:solidFill>
                <a:srgbClr val="556740"/>
              </a:solidFill>
              <a:latin typeface="Cambria" panose="02040503050406030204" pitchFamily="18" charset="0"/>
              <a:ea typeface="+mj-ea"/>
            </a:endParaRPr>
          </a:p>
        </p:txBody>
      </p:sp>
      <p:sp>
        <p:nvSpPr>
          <p:cNvPr id="5" name="矩形 4"/>
          <p:cNvSpPr/>
          <p:nvPr/>
        </p:nvSpPr>
        <p:spPr>
          <a:xfrm>
            <a:off x="1808669" y="1980393"/>
            <a:ext cx="10103485" cy="4154170"/>
          </a:xfrm>
          <a:prstGeom prst="rect">
            <a:avLst/>
          </a:prstGeom>
        </p:spPr>
        <p:txBody>
          <a:bodyPr wrap="square">
            <a:spAutoFit/>
          </a:bodyPr>
          <a:lstStyle/>
          <a:p>
            <a:pPr fontAlgn="auto">
              <a:lnSpc>
                <a:spcPct val="150000"/>
              </a:lnSpc>
            </a:pPr>
            <a:r>
              <a:rPr lang="zh-CN" altLang="en-US" sz="1600" dirty="0">
                <a:effectLst/>
                <a:sym typeface="+mn-ea"/>
              </a:rPr>
              <a:t>_score</a:t>
            </a:r>
            <a:r>
              <a:rPr lang="zh-CN" altLang="en-US" sz="1600" dirty="0">
                <a:effectLst/>
              </a:rPr>
              <a:t>衡量文档与查询的匹配程度，查询结果默认按照相关性降序排序。</a:t>
            </a:r>
            <a:endParaRPr lang="zh-CN" altLang="en-US" sz="1600" dirty="0">
              <a:effectLst/>
            </a:endParaRPr>
          </a:p>
          <a:p>
            <a:pPr fontAlgn="auto">
              <a:lnSpc>
                <a:spcPct val="150000"/>
              </a:lnSpc>
            </a:pPr>
            <a:r>
              <a:rPr lang="zh-CN" altLang="en-US" sz="1600" dirty="0">
                <a:effectLst/>
              </a:rPr>
              <a:t>相似度算法：TF/IDF，包括以下内容：</a:t>
            </a:r>
            <a:endParaRPr lang="zh-CN" altLang="en-US" sz="1600" dirty="0">
              <a:effectLst/>
            </a:endParaRPr>
          </a:p>
          <a:p>
            <a:pPr fontAlgn="auto">
              <a:lnSpc>
                <a:spcPct val="150000"/>
              </a:lnSpc>
            </a:pPr>
            <a:r>
              <a:rPr lang="zh-CN" altLang="en-US" sz="1600" b="1" dirty="0">
                <a:effectLst/>
              </a:rPr>
              <a:t>检索词频率</a:t>
            </a:r>
            <a:endParaRPr lang="zh-CN" altLang="en-US" sz="1600" dirty="0">
              <a:effectLst/>
            </a:endParaRPr>
          </a:p>
          <a:p>
            <a:pPr fontAlgn="auto">
              <a:lnSpc>
                <a:spcPct val="150000"/>
              </a:lnSpc>
            </a:pPr>
            <a:r>
              <a:rPr lang="zh-CN" altLang="en-US" sz="1600" dirty="0">
                <a:effectLst/>
              </a:rPr>
              <a:t>检索词在查询字段出现频率越高，相关性也越高</a:t>
            </a:r>
            <a:endParaRPr lang="zh-CN" altLang="en-US" sz="1600" dirty="0">
              <a:effectLst/>
            </a:endParaRPr>
          </a:p>
          <a:p>
            <a:pPr fontAlgn="auto">
              <a:lnSpc>
                <a:spcPct val="150000"/>
              </a:lnSpc>
            </a:pPr>
            <a:r>
              <a:rPr lang="zh-CN" altLang="en-US" sz="1600" b="1" dirty="0">
                <a:effectLst/>
              </a:rPr>
              <a:t>反向文档频率</a:t>
            </a:r>
            <a:endParaRPr lang="zh-CN" altLang="en-US" sz="1600" dirty="0">
              <a:effectLst/>
            </a:endParaRPr>
          </a:p>
          <a:p>
            <a:pPr fontAlgn="auto">
              <a:lnSpc>
                <a:spcPct val="150000"/>
              </a:lnSpc>
            </a:pPr>
            <a:r>
              <a:rPr lang="zh-CN" altLang="en-US" sz="1600" dirty="0">
                <a:effectLst/>
              </a:rPr>
              <a:t>检索词在索引中出现的频率越高，相关性越低。（解释：出现在多数文档中会比出现在少数文档中的权重更低）</a:t>
            </a:r>
            <a:endParaRPr lang="zh-CN" altLang="en-US" sz="1600" dirty="0">
              <a:effectLst/>
            </a:endParaRPr>
          </a:p>
          <a:p>
            <a:pPr fontAlgn="auto">
              <a:lnSpc>
                <a:spcPct val="150000"/>
              </a:lnSpc>
            </a:pPr>
            <a:r>
              <a:rPr lang="zh-CN" altLang="en-US" sz="1600" b="1" dirty="0">
                <a:effectLst/>
              </a:rPr>
              <a:t>字段长度准则</a:t>
            </a:r>
            <a:endParaRPr lang="zh-CN" altLang="en-US" sz="1600" dirty="0">
              <a:effectLst/>
            </a:endParaRPr>
          </a:p>
          <a:p>
            <a:pPr fontAlgn="auto">
              <a:lnSpc>
                <a:spcPct val="150000"/>
              </a:lnSpc>
            </a:pPr>
            <a:r>
              <a:rPr lang="zh-CN" altLang="en-US" sz="1600" dirty="0">
                <a:effectLst/>
              </a:rPr>
              <a:t>字段长度越长，相关性越低。</a:t>
            </a:r>
            <a:endParaRPr lang="zh-CN" altLang="en-US" sz="1600" dirty="0">
              <a:effectLst/>
            </a:endParaRPr>
          </a:p>
          <a:p>
            <a:pPr fontAlgn="auto">
              <a:lnSpc>
                <a:spcPct val="150000"/>
              </a:lnSpc>
            </a:pPr>
            <a:r>
              <a:rPr lang="zh-CN" altLang="en-US" sz="1600" dirty="0">
                <a:effectLst/>
              </a:rPr>
              <a:t>Function_Score自定义打分。</a:t>
            </a:r>
            <a:endParaRPr lang="zh-CN" altLang="en-US" sz="1600" dirty="0">
              <a:effectLst/>
            </a:endParaRPr>
          </a:p>
          <a:p>
            <a:pPr fontAlgn="auto">
              <a:lnSpc>
                <a:spcPct val="150000"/>
              </a:lnSpc>
            </a:pPr>
            <a:r>
              <a:rPr lang="zh-CN" altLang="en-US" sz="1600" dirty="0">
                <a:effectLst/>
              </a:rPr>
              <a:t>指定按照某个字段排序，此时_score 不被计算，</a:t>
            </a:r>
            <a:r>
              <a:rPr lang="zh-CN" altLang="en-US" sz="1600" dirty="0">
                <a:effectLst/>
                <a:sym typeface="+mn-ea"/>
              </a:rPr>
              <a:t>因为计算_score的花销巨大，通常仅用于排序。</a:t>
            </a:r>
            <a:endParaRPr lang="zh-CN" altLang="en-US" sz="1600" dirty="0">
              <a:effectLst/>
            </a:endParaRPr>
          </a:p>
          <a:p>
            <a:pPr fontAlgn="auto">
              <a:lnSpc>
                <a:spcPct val="150000"/>
              </a:lnSpc>
            </a:pPr>
            <a:r>
              <a:rPr lang="zh-CN" altLang="en-US" sz="1600" dirty="0">
                <a:effectLst/>
              </a:rPr>
              <a:t>精确查询的情况下，相关性评分都一样。</a:t>
            </a:r>
            <a:endParaRPr lang="zh-CN" altLang="en-US" sz="1600" dirty="0">
              <a:effectLst/>
            </a:endParaRPr>
          </a:p>
        </p:txBody>
      </p:sp>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72676" y="858136"/>
            <a:ext cx="7282295" cy="1071954"/>
            <a:chOff x="2530" y="3626"/>
            <a:chExt cx="6695" cy="1492"/>
          </a:xfrm>
        </p:grpSpPr>
        <p:sp>
          <p:nvSpPr>
            <p:cNvPr id="29" name="TextBox 28"/>
            <p:cNvSpPr txBox="1"/>
            <p:nvPr/>
          </p:nvSpPr>
          <p:spPr>
            <a:xfrm>
              <a:off x="2611" y="3626"/>
              <a:ext cx="2631" cy="698"/>
            </a:xfrm>
            <a:prstGeom prst="rect">
              <a:avLst/>
            </a:prstGeom>
            <a:solidFill>
              <a:srgbClr val="556740"/>
            </a:solidFill>
          </p:spPr>
          <p:txBody>
            <a:bodyPr wrap="square" rtlCol="0">
              <a:spAutoFit/>
            </a:bodyPr>
            <a:lstStyle/>
            <a:p>
              <a:pPr algn="ctr"/>
              <a:r>
                <a:rPr lang="zh-CN" altLang="en-US" sz="2665" b="1" dirty="0" smtClean="0">
                  <a:solidFill>
                    <a:schemeClr val="bg1"/>
                  </a:solidFill>
                  <a:latin typeface="Mangal" panose="02040503050203030202" pitchFamily="18" charset="0"/>
                  <a:cs typeface="Mangal" panose="02040503050203030202" pitchFamily="18" charset="0"/>
                </a:rPr>
                <a:t>分析与分析器</a:t>
              </a:r>
              <a:endParaRPr lang="en-US" altLang="zh-CN"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530" y="4335"/>
              <a:ext cx="6695" cy="783"/>
            </a:xfrm>
            <a:prstGeom prst="rect">
              <a:avLst/>
            </a:prstGeom>
            <a:noFill/>
          </p:spPr>
          <p:txBody>
            <a:bodyPr wrap="square" rtlCol="0">
              <a:spAutoFit/>
            </a:bodyPr>
            <a:lstStyle/>
            <a:p>
              <a:pPr algn="just">
                <a:lnSpc>
                  <a:spcPct val="150000"/>
                </a:lnSpc>
              </a:pPr>
              <a:endParaRPr lang="en-US" altLang="zh-CN" sz="2000" dirty="0" smtClean="0"/>
            </a:p>
          </p:txBody>
        </p:sp>
      </p:grpSp>
      <p:pic>
        <p:nvPicPr>
          <p:cNvPr id="3" name="图片 2" descr="0172d0dc26b25d2e622eceade12082b0b4877cadcac02-NCB2wE_fw658"/>
          <p:cNvPicPr>
            <a:picLocks noChangeAspect="1"/>
          </p:cNvPicPr>
          <p:nvPr/>
        </p:nvPicPr>
        <p:blipFill>
          <a:blip r:embed="rId1"/>
          <a:stretch>
            <a:fillRect/>
          </a:stretch>
        </p:blipFill>
        <p:spPr>
          <a:xfrm>
            <a:off x="10011410" y="-43764"/>
            <a:ext cx="2447925" cy="3015615"/>
          </a:xfrm>
          <a:prstGeom prst="rect">
            <a:avLst/>
          </a:prstGeom>
        </p:spPr>
      </p:pic>
      <p:sp>
        <p:nvSpPr>
          <p:cNvPr id="7" name="文本框 6"/>
          <p:cNvSpPr txBox="1"/>
          <p:nvPr/>
        </p:nvSpPr>
        <p:spPr>
          <a:xfrm>
            <a:off x="10011410" y="240205"/>
            <a:ext cx="2065374" cy="400110"/>
          </a:xfrm>
          <a:prstGeom prst="rect">
            <a:avLst/>
          </a:prstGeom>
          <a:noFill/>
        </p:spPr>
        <p:txBody>
          <a:bodyPr wrap="none" rtlCol="0">
            <a:spAutoFit/>
          </a:bodyPr>
          <a:lstStyle/>
          <a:p>
            <a:r>
              <a:rPr lang="en-US" altLang="zh-CN" sz="2000" dirty="0" err="1" smtClean="0">
                <a:solidFill>
                  <a:srgbClr val="556740"/>
                </a:solidFill>
                <a:latin typeface="Cambria" panose="02040503050406030204" pitchFamily="18" charset="0"/>
                <a:ea typeface="Cambria" panose="02040503050406030204" pitchFamily="18" charset="0"/>
              </a:rPr>
              <a:t>Elastcsearch</a:t>
            </a:r>
            <a:r>
              <a:rPr lang="zh-CN" altLang="en-US" sz="2000" dirty="0">
                <a:solidFill>
                  <a:srgbClr val="556740"/>
                </a:solidFill>
                <a:latin typeface="Cambria" panose="02040503050406030204" pitchFamily="18" charset="0"/>
                <a:ea typeface="+mj-ea"/>
              </a:rPr>
              <a:t>基础</a:t>
            </a:r>
            <a:endParaRPr lang="zh-CN" altLang="en-US" sz="2000" dirty="0">
              <a:solidFill>
                <a:srgbClr val="556740"/>
              </a:solidFill>
              <a:latin typeface="Cambria" panose="02040503050406030204" pitchFamily="18" charset="0"/>
              <a:ea typeface="+mj-ea"/>
            </a:endParaRPr>
          </a:p>
        </p:txBody>
      </p:sp>
      <p:sp>
        <p:nvSpPr>
          <p:cNvPr id="2" name="文本框 1"/>
          <p:cNvSpPr txBox="1"/>
          <p:nvPr/>
        </p:nvSpPr>
        <p:spPr>
          <a:xfrm>
            <a:off x="960755" y="1809750"/>
            <a:ext cx="8966835" cy="4537139"/>
          </a:xfrm>
          <a:prstGeom prst="rect">
            <a:avLst/>
          </a:prstGeom>
          <a:noFill/>
        </p:spPr>
        <p:txBody>
          <a:bodyPr wrap="square" rtlCol="0">
            <a:spAutoFit/>
          </a:bodyPr>
          <a:lstStyle/>
          <a:p>
            <a:pPr algn="l" fontAlgn="auto">
              <a:lnSpc>
                <a:spcPts val="2460"/>
              </a:lnSpc>
            </a:pPr>
            <a:r>
              <a:rPr lang="zh-CN" altLang="en-US" dirty="0"/>
              <a:t>分析过程：</a:t>
            </a:r>
            <a:endParaRPr lang="zh-CN" altLang="en-US" dirty="0"/>
          </a:p>
          <a:p>
            <a:pPr algn="l" fontAlgn="auto">
              <a:lnSpc>
                <a:spcPts val="2460"/>
              </a:lnSpc>
            </a:pPr>
            <a:r>
              <a:rPr lang="zh-CN" altLang="en-US" dirty="0"/>
              <a:t>       </a:t>
            </a:r>
            <a:r>
              <a:rPr lang="zh-CN" altLang="en-US" dirty="0" smtClean="0"/>
              <a:t>索引文档时将</a:t>
            </a:r>
            <a:r>
              <a:rPr lang="zh-CN" altLang="en-US" dirty="0"/>
              <a:t>文本分成适合倒排索引的独立词条</a:t>
            </a:r>
            <a:r>
              <a:rPr lang="en-US" altLang="zh-CN" dirty="0"/>
              <a:t>→</a:t>
            </a:r>
            <a:r>
              <a:rPr lang="zh-CN" altLang="en-US" dirty="0"/>
              <a:t>词条统一化为标准格式。</a:t>
            </a:r>
            <a:endParaRPr lang="zh-CN" altLang="en-US" dirty="0"/>
          </a:p>
          <a:p>
            <a:pPr algn="l" fontAlgn="auto">
              <a:lnSpc>
                <a:spcPts val="2460"/>
              </a:lnSpc>
            </a:pPr>
            <a:endParaRPr lang="zh-CN" altLang="en-US" dirty="0"/>
          </a:p>
          <a:p>
            <a:pPr marL="0" lvl="0" indent="0" algn="l" fontAlgn="auto">
              <a:lnSpc>
                <a:spcPts val="2460"/>
              </a:lnSpc>
              <a:buNone/>
            </a:pPr>
            <a:r>
              <a:rPr lang="zh-CN" altLang="en-US" dirty="0">
                <a:solidFill>
                  <a:schemeClr val="tx1"/>
                </a:solidFill>
              </a:rPr>
              <a:t>分析器将三个功能封装到一个包里：</a:t>
            </a:r>
            <a:endParaRPr lang="zh-CN" altLang="en-US" dirty="0">
              <a:solidFill>
                <a:schemeClr val="tx1"/>
              </a:solidFill>
            </a:endParaRPr>
          </a:p>
          <a:p>
            <a:pPr marL="457200" lvl="1" indent="0" algn="l" fontAlgn="auto">
              <a:lnSpc>
                <a:spcPts val="2460"/>
              </a:lnSpc>
              <a:buNone/>
            </a:pPr>
            <a:r>
              <a:rPr lang="en-US" altLang="zh-CN" b="1" dirty="0">
                <a:solidFill>
                  <a:schemeClr val="tx1"/>
                </a:solidFill>
              </a:rPr>
              <a:t>字符过滤器</a:t>
            </a:r>
            <a:r>
              <a:rPr lang="en-US" altLang="zh-CN" dirty="0">
                <a:solidFill>
                  <a:schemeClr val="tx1"/>
                </a:solidFill>
              </a:rPr>
              <a:t>：字符串按顺序通过每个字符过滤器</a:t>
            </a:r>
            <a:r>
              <a:rPr lang="zh-CN" altLang="en-US" dirty="0">
                <a:solidFill>
                  <a:schemeClr val="tx1"/>
                </a:solidFill>
              </a:rPr>
              <a:t>（去掉HTML，或者将 &amp; 转化成 </a:t>
            </a:r>
            <a:r>
              <a:rPr lang="en-US" altLang="zh-CN" dirty="0">
                <a:solidFill>
                  <a:schemeClr val="tx1"/>
                </a:solidFill>
              </a:rPr>
              <a:t>'</a:t>
            </a:r>
            <a:r>
              <a:rPr lang="zh-CN" altLang="en-US" dirty="0">
                <a:solidFill>
                  <a:schemeClr val="tx1"/>
                </a:solidFill>
              </a:rPr>
              <a:t>an</a:t>
            </a:r>
            <a:r>
              <a:rPr lang="en-US" altLang="zh-CN" dirty="0">
                <a:solidFill>
                  <a:schemeClr val="tx1"/>
                </a:solidFill>
              </a:rPr>
              <a:t>d'</a:t>
            </a:r>
            <a:r>
              <a:rPr lang="zh-CN" altLang="en-US" dirty="0">
                <a:solidFill>
                  <a:schemeClr val="tx1"/>
                </a:solidFill>
              </a:rPr>
              <a:t>）</a:t>
            </a:r>
            <a:endParaRPr lang="zh-CN" altLang="en-US" dirty="0">
              <a:solidFill>
                <a:schemeClr val="tx1"/>
              </a:solidFill>
            </a:endParaRPr>
          </a:p>
          <a:p>
            <a:pPr marL="457200" lvl="1" indent="0" algn="l" fontAlgn="auto">
              <a:lnSpc>
                <a:spcPts val="2460"/>
              </a:lnSpc>
              <a:buNone/>
            </a:pPr>
            <a:r>
              <a:rPr lang="en-US" altLang="zh-CN" b="1" dirty="0">
                <a:solidFill>
                  <a:schemeClr val="tx1"/>
                </a:solidFill>
              </a:rPr>
              <a:t>分词器</a:t>
            </a:r>
            <a:r>
              <a:rPr lang="zh-CN" altLang="en-US" dirty="0">
                <a:solidFill>
                  <a:schemeClr val="tx1"/>
                </a:solidFill>
              </a:rPr>
              <a:t>：</a:t>
            </a:r>
            <a:r>
              <a:rPr lang="en-US" altLang="zh-CN" dirty="0">
                <a:solidFill>
                  <a:schemeClr val="tx1"/>
                </a:solidFill>
              </a:rPr>
              <a:t>字符串被分为单个词条。</a:t>
            </a:r>
            <a:r>
              <a:rPr lang="zh-CN" altLang="en-US" dirty="0">
                <a:solidFill>
                  <a:schemeClr val="tx1"/>
                </a:solidFill>
              </a:rPr>
              <a:t>例如遇到</a:t>
            </a:r>
            <a:r>
              <a:rPr lang="en-US" altLang="zh-CN" dirty="0">
                <a:solidFill>
                  <a:schemeClr val="tx1"/>
                </a:solidFill>
              </a:rPr>
              <a:t>空格</a:t>
            </a:r>
            <a:r>
              <a:rPr lang="zh-CN" altLang="en-US" dirty="0">
                <a:solidFill>
                  <a:schemeClr val="tx1"/>
                </a:solidFill>
              </a:rPr>
              <a:t>、</a:t>
            </a:r>
            <a:r>
              <a:rPr lang="en-US" altLang="zh-CN" dirty="0">
                <a:solidFill>
                  <a:schemeClr val="tx1"/>
                </a:solidFill>
              </a:rPr>
              <a:t>标点，将文本拆成词条 </a:t>
            </a:r>
            <a:endParaRPr lang="en-US" altLang="zh-CN" dirty="0">
              <a:solidFill>
                <a:schemeClr val="tx1"/>
              </a:solidFill>
            </a:endParaRPr>
          </a:p>
          <a:p>
            <a:pPr marL="457200" lvl="1" indent="0" algn="l" fontAlgn="auto">
              <a:lnSpc>
                <a:spcPts val="2460"/>
              </a:lnSpc>
              <a:buNone/>
            </a:pPr>
            <a:r>
              <a:rPr lang="en-US" altLang="zh-CN" b="1" dirty="0">
                <a:solidFill>
                  <a:schemeClr val="tx1"/>
                </a:solidFill>
              </a:rPr>
              <a:t>Token过滤器</a:t>
            </a:r>
            <a:r>
              <a:rPr lang="en-US" altLang="zh-CN" dirty="0">
                <a:solidFill>
                  <a:schemeClr val="tx1"/>
                </a:solidFill>
              </a:rPr>
              <a:t>：词条按顺序通过每个token过滤器可能会改变词条（例如，小写化 Quick ），删除词条（'a'，'and'， 'the' 等无用词），或者增加词条（</a:t>
            </a:r>
            <a:r>
              <a:rPr lang="zh-CN" altLang="en-US" dirty="0">
                <a:solidFill>
                  <a:schemeClr val="tx1"/>
                </a:solidFill>
              </a:rPr>
              <a:t>同义词</a:t>
            </a:r>
            <a:r>
              <a:rPr lang="en-US" altLang="zh-CN" dirty="0">
                <a:solidFill>
                  <a:schemeClr val="tx1"/>
                </a:solidFill>
              </a:rPr>
              <a:t>）。</a:t>
            </a:r>
            <a:endParaRPr lang="en-US" altLang="zh-CN" dirty="0">
              <a:solidFill>
                <a:schemeClr val="tx1"/>
              </a:solidFill>
            </a:endParaRPr>
          </a:p>
          <a:p>
            <a:pPr marL="0" lvl="0" indent="0" algn="l" fontAlgn="auto">
              <a:lnSpc>
                <a:spcPts val="2460"/>
              </a:lnSpc>
              <a:buNone/>
            </a:pPr>
            <a:r>
              <a:rPr lang="en-US" altLang="zh-CN" dirty="0">
                <a:solidFill>
                  <a:schemeClr val="tx1"/>
                </a:solidFill>
              </a:rPr>
              <a:t>       </a:t>
            </a:r>
            <a:endParaRPr lang="en-US" altLang="zh-CN" dirty="0">
              <a:solidFill>
                <a:schemeClr val="tx1"/>
              </a:solidFill>
            </a:endParaRPr>
          </a:p>
          <a:p>
            <a:pPr marL="0" lvl="0" indent="0" algn="l" fontAlgn="auto">
              <a:lnSpc>
                <a:spcPts val="2460"/>
              </a:lnSpc>
              <a:buNone/>
            </a:pPr>
            <a:r>
              <a:rPr lang="en-US" altLang="zh-CN" dirty="0">
                <a:solidFill>
                  <a:schemeClr val="tx1"/>
                </a:solidFill>
              </a:rPr>
              <a:t>字符过滤器、分词器和token过滤器组合起来形成自定义的分析器以用于不同的目的</a:t>
            </a:r>
            <a:r>
              <a:rPr lang="zh-CN" altLang="en-US" dirty="0">
                <a:solidFill>
                  <a:schemeClr val="tx1"/>
                </a:solidFill>
              </a:rPr>
              <a:t>。</a:t>
            </a:r>
            <a:endParaRPr lang="zh-CN" altLang="en-US" dirty="0">
              <a:solidFill>
                <a:schemeClr val="tx1"/>
              </a:solidFill>
            </a:endParaRPr>
          </a:p>
          <a:p>
            <a:pPr marL="0" lvl="0" indent="0" algn="l" fontAlgn="auto">
              <a:lnSpc>
                <a:spcPts val="2460"/>
              </a:lnSpc>
              <a:buNone/>
            </a:pPr>
            <a:r>
              <a:rPr lang="zh-CN" altLang="en-US" dirty="0">
                <a:solidFill>
                  <a:schemeClr val="tx1"/>
                </a:solidFill>
              </a:rPr>
              <a:t>索引与检索条件要使用相同的分析器。</a:t>
            </a:r>
            <a:endParaRPr lang="zh-CN" altLang="en-US" dirty="0">
              <a:solidFill>
                <a:schemeClr val="tx1"/>
              </a:solidFill>
            </a:endParaRPr>
          </a:p>
          <a:p>
            <a:pPr marL="0" lvl="0" indent="0" algn="l" fontAlgn="auto">
              <a:lnSpc>
                <a:spcPts val="2460"/>
              </a:lnSpc>
              <a:buNone/>
            </a:pPr>
            <a:endParaRPr lang="zh-CN" altLang="en-US" dirty="0">
              <a:solidFill>
                <a:schemeClr val="tx1"/>
              </a:solidFill>
            </a:endParaRPr>
          </a:p>
          <a:p>
            <a:pPr lvl="1" indent="0" algn="l">
              <a:buFont typeface="Arial" panose="020B0604020202020204" pitchFamily="34" charset="0"/>
              <a:buNone/>
            </a:pPr>
            <a:endParaRPr lang="zh-CN" altLang="en-US" dirty="0">
              <a:solidFill>
                <a:schemeClr val="tx1"/>
              </a:solidFill>
            </a:endParaRPr>
          </a:p>
        </p:txBody>
      </p:sp>
    </p:spTree>
    <p:custDataLst>
      <p:tags r:id="rId2"/>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790298" y="624653"/>
            <a:ext cx="7282295" cy="1252289"/>
            <a:chOff x="2530" y="3375"/>
            <a:chExt cx="6695" cy="1743"/>
          </a:xfrm>
        </p:grpSpPr>
        <p:sp>
          <p:nvSpPr>
            <p:cNvPr id="29" name="TextBox 28"/>
            <p:cNvSpPr txBox="1"/>
            <p:nvPr/>
          </p:nvSpPr>
          <p:spPr>
            <a:xfrm>
              <a:off x="2611" y="3375"/>
              <a:ext cx="2896" cy="696"/>
            </a:xfrm>
            <a:prstGeom prst="rect">
              <a:avLst/>
            </a:prstGeom>
            <a:solidFill>
              <a:srgbClr val="556740"/>
            </a:solidFill>
          </p:spPr>
          <p:txBody>
            <a:bodyPr wrap="square" rtlCol="0">
              <a:spAutoFit/>
            </a:bodyPr>
            <a:lstStyle/>
            <a:p>
              <a:pPr algn="ctr"/>
              <a:r>
                <a:rPr lang="zh-CN" altLang="en-US" sz="2660" dirty="0">
                  <a:solidFill>
                    <a:schemeClr val="bg1"/>
                  </a:solidFill>
                  <a:sym typeface="+mn-ea"/>
                </a:rPr>
                <a:t>预包装的分析器</a:t>
              </a:r>
              <a:endParaRPr lang="zh-CN" altLang="en-US" sz="2660" b="1" dirty="0" smtClean="0">
                <a:solidFill>
                  <a:schemeClr val="bg1"/>
                </a:solidFill>
                <a:latin typeface="Mangal" panose="02040503050203030202" pitchFamily="18" charset="0"/>
                <a:cs typeface="Mangal" panose="02040503050203030202" pitchFamily="18" charset="0"/>
                <a:sym typeface="+mn-ea"/>
              </a:endParaRPr>
            </a:p>
          </p:txBody>
        </p:sp>
        <p:sp>
          <p:nvSpPr>
            <p:cNvPr id="31" name="TextBox 24"/>
            <p:cNvSpPr txBox="1"/>
            <p:nvPr/>
          </p:nvSpPr>
          <p:spPr>
            <a:xfrm>
              <a:off x="2530" y="4335"/>
              <a:ext cx="6695" cy="783"/>
            </a:xfrm>
            <a:prstGeom prst="rect">
              <a:avLst/>
            </a:prstGeom>
            <a:noFill/>
          </p:spPr>
          <p:txBody>
            <a:bodyPr wrap="square" rtlCol="0">
              <a:spAutoFit/>
            </a:bodyPr>
            <a:lstStyle/>
            <a:p>
              <a:pPr algn="just">
                <a:lnSpc>
                  <a:spcPct val="150000"/>
                </a:lnSpc>
              </a:pPr>
              <a:endParaRPr lang="en-US" altLang="zh-CN" sz="2000" dirty="0" smtClean="0"/>
            </a:p>
          </p:txBody>
        </p:sp>
      </p:grpSp>
      <p:pic>
        <p:nvPicPr>
          <p:cNvPr id="3" name="图片 2" descr="0172d0dc26b25d2e622eceade12082b0b4877cadcac02-NCB2wE_fw658"/>
          <p:cNvPicPr>
            <a:picLocks noChangeAspect="1"/>
          </p:cNvPicPr>
          <p:nvPr/>
        </p:nvPicPr>
        <p:blipFill>
          <a:blip r:embed="rId1"/>
          <a:stretch>
            <a:fillRect/>
          </a:stretch>
        </p:blipFill>
        <p:spPr>
          <a:xfrm>
            <a:off x="10979751" y="310125"/>
            <a:ext cx="1285240" cy="1583055"/>
          </a:xfrm>
          <a:prstGeom prst="rect">
            <a:avLst/>
          </a:prstGeom>
        </p:spPr>
      </p:pic>
      <p:sp>
        <p:nvSpPr>
          <p:cNvPr id="7" name="文本框 6"/>
          <p:cNvSpPr txBox="1"/>
          <p:nvPr/>
        </p:nvSpPr>
        <p:spPr>
          <a:xfrm>
            <a:off x="10126626" y="254605"/>
            <a:ext cx="2065374" cy="400110"/>
          </a:xfrm>
          <a:prstGeom prst="rect">
            <a:avLst/>
          </a:prstGeom>
          <a:noFill/>
        </p:spPr>
        <p:txBody>
          <a:bodyPr wrap="none" rtlCol="0">
            <a:spAutoFit/>
          </a:bodyPr>
          <a:lstStyle/>
          <a:p>
            <a:r>
              <a:rPr lang="en-US" altLang="zh-CN" sz="2000" dirty="0" err="1" smtClean="0">
                <a:solidFill>
                  <a:srgbClr val="556740"/>
                </a:solidFill>
                <a:latin typeface="Cambria" panose="02040503050406030204" pitchFamily="18" charset="0"/>
                <a:ea typeface="Cambria" panose="02040503050406030204" pitchFamily="18" charset="0"/>
              </a:rPr>
              <a:t>Elastcsearch</a:t>
            </a:r>
            <a:r>
              <a:rPr lang="zh-CN" altLang="en-US" sz="2000" dirty="0">
                <a:solidFill>
                  <a:srgbClr val="556740"/>
                </a:solidFill>
                <a:latin typeface="Cambria" panose="02040503050406030204" pitchFamily="18" charset="0"/>
                <a:ea typeface="+mj-ea"/>
              </a:rPr>
              <a:t>基础</a:t>
            </a:r>
            <a:endParaRPr lang="zh-CN" altLang="en-US" sz="2000" dirty="0">
              <a:solidFill>
                <a:srgbClr val="556740"/>
              </a:solidFill>
              <a:latin typeface="Cambria" panose="02040503050406030204" pitchFamily="18" charset="0"/>
              <a:ea typeface="+mj-ea"/>
            </a:endParaRPr>
          </a:p>
        </p:txBody>
      </p:sp>
      <p:sp>
        <p:nvSpPr>
          <p:cNvPr id="2" name="文本框 1"/>
          <p:cNvSpPr txBox="1"/>
          <p:nvPr/>
        </p:nvSpPr>
        <p:spPr>
          <a:xfrm>
            <a:off x="790298" y="5687680"/>
            <a:ext cx="8056880" cy="406400"/>
          </a:xfrm>
          <a:prstGeom prst="rect">
            <a:avLst/>
          </a:prstGeom>
          <a:noFill/>
        </p:spPr>
        <p:txBody>
          <a:bodyPr wrap="none" rtlCol="0">
            <a:spAutoFit/>
          </a:bodyPr>
          <a:lstStyle/>
          <a:p>
            <a:pPr indent="0" fontAlgn="auto">
              <a:lnSpc>
                <a:spcPts val="2460"/>
              </a:lnSpc>
              <a:buNone/>
            </a:pPr>
            <a:r>
              <a:rPr lang="zh-CN" altLang="en-US" dirty="0"/>
              <a:t>中文分词器：集成IK分词器  https://github.com/medcl/elasticsearch-analysis-ik</a:t>
            </a:r>
            <a:endParaRPr lang="zh-CN" altLang="en-US" dirty="0"/>
          </a:p>
        </p:txBody>
      </p:sp>
      <p:graphicFrame>
        <p:nvGraphicFramePr>
          <p:cNvPr id="4" name="表格 3"/>
          <p:cNvGraphicFramePr/>
          <p:nvPr/>
        </p:nvGraphicFramePr>
        <p:xfrm>
          <a:off x="872676" y="1356978"/>
          <a:ext cx="9965055" cy="4086225"/>
        </p:xfrm>
        <a:graphic>
          <a:graphicData uri="http://schemas.openxmlformats.org/drawingml/2006/table">
            <a:tbl>
              <a:tblPr firstRow="1" bandRow="1">
                <a:tableStyleId>{5C22544A-7EE6-4342-B048-85BDC9FD1C3A}</a:tableStyleId>
              </a:tblPr>
              <a:tblGrid>
                <a:gridCol w="1241425"/>
                <a:gridCol w="1158858"/>
                <a:gridCol w="3880021"/>
                <a:gridCol w="3684751"/>
              </a:tblGrid>
              <a:tr h="607695">
                <a:tc>
                  <a:txBody>
                    <a:bodyPr/>
                    <a:lstStyle/>
                    <a:p>
                      <a:pPr indent="0" algn="ctr">
                        <a:buNone/>
                      </a:pPr>
                      <a:r>
                        <a:rPr lang="zh-CN" sz="1400" b="1" dirty="0">
                          <a:solidFill>
                            <a:srgbClr val="FFFFFF"/>
                          </a:solidFill>
                          <a:latin typeface="Arial" panose="020B0604020202020204" pitchFamily="34" charset="0"/>
                          <a:ea typeface="微软雅黑" panose="020B0503020204020204" charset="-122"/>
                        </a:rPr>
                        <a:t>分析器</a:t>
                      </a:r>
                      <a:endParaRPr lang="zh-CN" altLang="en-US" sz="1400" b="1" dirty="0">
                        <a:solidFill>
                          <a:srgbClr val="FFFFFF"/>
                        </a:solidFill>
                        <a:latin typeface="Arial" panose="020B0604020202020204" pitchFamily="34" charset="0"/>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48235"/>
                    </a:solidFill>
                  </a:tcPr>
                </a:tc>
                <a:tc>
                  <a:txBody>
                    <a:bodyPr/>
                    <a:lstStyle/>
                    <a:p>
                      <a:pPr indent="0" algn="ctr">
                        <a:buNone/>
                      </a:pPr>
                      <a:r>
                        <a:rPr lang="zh-CN" sz="1400" b="1">
                          <a:solidFill>
                            <a:srgbClr val="FFFFFF"/>
                          </a:solidFill>
                          <a:latin typeface="Arial" panose="020B0604020202020204" pitchFamily="34" charset="0"/>
                          <a:ea typeface="微软雅黑" panose="020B0503020204020204" charset="-122"/>
                        </a:rPr>
                        <a:t>名称</a:t>
                      </a:r>
                      <a:endParaRPr lang="zh-CN" altLang="en-US" sz="1400" b="1">
                        <a:solidFill>
                          <a:srgbClr val="FFFFFF"/>
                        </a:solidFill>
                        <a:latin typeface="Arial" panose="020B0604020202020204" pitchFamily="34" charset="0"/>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48235"/>
                    </a:solidFill>
                  </a:tcPr>
                </a:tc>
                <a:tc>
                  <a:txBody>
                    <a:bodyPr/>
                    <a:lstStyle/>
                    <a:p>
                      <a:pPr indent="0" algn="ctr">
                        <a:buNone/>
                      </a:pPr>
                      <a:r>
                        <a:rPr lang="zh-CN" sz="1400" b="1">
                          <a:solidFill>
                            <a:srgbClr val="FFFFFF"/>
                          </a:solidFill>
                          <a:latin typeface="Arial" panose="020B0604020202020204" pitchFamily="34" charset="0"/>
                          <a:ea typeface="微软雅黑" panose="020B0503020204020204" charset="-122"/>
                        </a:rPr>
                        <a:t>说明</a:t>
                      </a:r>
                      <a:endParaRPr lang="zh-CN" altLang="en-US" sz="1400" b="1">
                        <a:solidFill>
                          <a:srgbClr val="FFFFFF"/>
                        </a:solidFill>
                        <a:latin typeface="Arial" panose="020B0604020202020204" pitchFamily="34" charset="0"/>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48235"/>
                    </a:solidFill>
                  </a:tcPr>
                </a:tc>
                <a:tc>
                  <a:txBody>
                    <a:bodyPr/>
                    <a:lstStyle/>
                    <a:p>
                      <a:pPr indent="0">
                        <a:buNone/>
                      </a:pPr>
                      <a:r>
                        <a:rPr lang="zh-CN" sz="1400" b="1">
                          <a:solidFill>
                            <a:srgbClr val="FFFFFF"/>
                          </a:solidFill>
                          <a:latin typeface="Arial" panose="020B0604020202020204" pitchFamily="34" charset="0"/>
                          <a:ea typeface="微软雅黑" panose="020B0503020204020204" charset="-122"/>
                        </a:rPr>
                        <a:t>例句：Set the shape to semi-transparent by calling set_trans(5)</a:t>
                      </a:r>
                      <a:endParaRPr lang="zh-CN" altLang="en-US" sz="1400" b="1">
                        <a:solidFill>
                          <a:srgbClr val="FFFFFF"/>
                        </a:solidFill>
                        <a:latin typeface="Arial" panose="020B0604020202020204" pitchFamily="34" charset="0"/>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48235"/>
                    </a:solidFill>
                  </a:tcPr>
                </a:tc>
              </a:tr>
              <a:tr h="909955">
                <a:tc>
                  <a:txBody>
                    <a:bodyPr/>
                    <a:lstStyle/>
                    <a:p>
                      <a:pPr indent="0" algn="ctr">
                        <a:buNone/>
                      </a:pPr>
                      <a:r>
                        <a:rPr lang="zh-CN" sz="1600" b="0">
                          <a:solidFill>
                            <a:srgbClr val="000000"/>
                          </a:solidFill>
                          <a:latin typeface="Arial" panose="020B0604020202020204" pitchFamily="34" charset="0"/>
                          <a:ea typeface="微软雅黑" panose="020B0503020204020204" charset="-122"/>
                        </a:rPr>
                        <a:t>标准分析器</a:t>
                      </a:r>
                      <a:endParaRPr lang="zh-CN" altLang="en-US" sz="16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微软雅黑" panose="020B0503020204020204" charset="-122"/>
                        </a:rPr>
                        <a:t>standard</a:t>
                      </a:r>
                      <a:endParaRPr lang="en-US" altLang="en-US" sz="1600" b="0">
                        <a:solidFill>
                          <a:srgbClr val="000000"/>
                        </a:solidFill>
                        <a:latin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0">
                          <a:solidFill>
                            <a:srgbClr val="000000"/>
                          </a:solidFill>
                          <a:latin typeface="Arial" panose="020B0604020202020204" pitchFamily="34" charset="0"/>
                          <a:ea typeface="微软雅黑" panose="020B0503020204020204" charset="-122"/>
                        </a:rPr>
                        <a:t>默认分析器，是分析各种语言文本最常用的选择，删除绝大部分标点，将词条小写。</a:t>
                      </a:r>
                      <a:endParaRPr lang="zh-CN" altLang="en-US" sz="16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dirty="0">
                          <a:solidFill>
                            <a:srgbClr val="000000"/>
                          </a:solidFill>
                          <a:latin typeface="微软雅黑" panose="020B0503020204020204" charset="-122"/>
                        </a:rPr>
                        <a:t>set, the, shape, to, semi, transparent, by, calling, </a:t>
                      </a:r>
                      <a:r>
                        <a:rPr lang="en-US" sz="1600" b="0" dirty="0" err="1">
                          <a:solidFill>
                            <a:srgbClr val="000000"/>
                          </a:solidFill>
                          <a:latin typeface="微软雅黑" panose="020B0503020204020204" charset="-122"/>
                        </a:rPr>
                        <a:t>set_trans</a:t>
                      </a:r>
                      <a:r>
                        <a:rPr lang="en-US" sz="1600" b="0" dirty="0">
                          <a:solidFill>
                            <a:srgbClr val="000000"/>
                          </a:solidFill>
                          <a:latin typeface="微软雅黑" panose="020B0503020204020204" charset="-122"/>
                        </a:rPr>
                        <a:t>, 5</a:t>
                      </a:r>
                      <a:endParaRPr lang="en-US" altLang="en-US" sz="1600" b="0" dirty="0">
                        <a:solidFill>
                          <a:srgbClr val="000000"/>
                        </a:solidFill>
                        <a:latin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49300">
                <a:tc>
                  <a:txBody>
                    <a:bodyPr/>
                    <a:lstStyle/>
                    <a:p>
                      <a:pPr indent="0" algn="ctr">
                        <a:buNone/>
                      </a:pPr>
                      <a:r>
                        <a:rPr lang="zh-CN" sz="1600" b="0">
                          <a:solidFill>
                            <a:srgbClr val="000000"/>
                          </a:solidFill>
                          <a:latin typeface="Arial" panose="020B0604020202020204" pitchFamily="34" charset="0"/>
                          <a:ea typeface="微软雅黑" panose="020B0503020204020204" charset="-122"/>
                        </a:rPr>
                        <a:t>简单分析器</a:t>
                      </a:r>
                      <a:endParaRPr lang="zh-CN" altLang="en-US" sz="16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微软雅黑" panose="020B0503020204020204" charset="-122"/>
                        </a:rPr>
                        <a:t>simple</a:t>
                      </a:r>
                      <a:endParaRPr lang="en-US" altLang="en-US" sz="1600" b="0">
                        <a:solidFill>
                          <a:srgbClr val="000000"/>
                        </a:solidFill>
                        <a:latin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0">
                          <a:solidFill>
                            <a:srgbClr val="000000"/>
                          </a:solidFill>
                          <a:latin typeface="Arial" panose="020B0604020202020204" pitchFamily="34" charset="0"/>
                          <a:ea typeface="微软雅黑" panose="020B0503020204020204" charset="-122"/>
                        </a:rPr>
                        <a:t>简单分析器在任何不是字母的地方分隔文本，将词条小写</a:t>
                      </a:r>
                      <a:endParaRPr lang="zh-CN" altLang="en-US" sz="16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微软雅黑" panose="020B0503020204020204" charset="-122"/>
                        </a:rPr>
                        <a:t>set, the, shape, to, semi, transparent, by, calling, set, trans</a:t>
                      </a:r>
                      <a:endParaRPr lang="en-US" sz="1600" b="0">
                        <a:solidFill>
                          <a:srgbClr val="000000"/>
                        </a:solidFill>
                        <a:latin typeface="微软雅黑" panose="020B0503020204020204" charset="-122"/>
                      </a:endParaRPr>
                    </a:p>
                    <a:p>
                      <a:pPr indent="0">
                        <a:buNone/>
                      </a:pPr>
                      <a:endParaRPr lang="en-US" altLang="en-US" sz="1600" b="0">
                        <a:solidFill>
                          <a:srgbClr val="000000"/>
                        </a:solidFill>
                        <a:latin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49300">
                <a:tc>
                  <a:txBody>
                    <a:bodyPr/>
                    <a:lstStyle/>
                    <a:p>
                      <a:pPr indent="0" algn="ctr">
                        <a:buNone/>
                      </a:pPr>
                      <a:r>
                        <a:rPr lang="zh-CN" sz="1600" b="0">
                          <a:solidFill>
                            <a:srgbClr val="000000"/>
                          </a:solidFill>
                          <a:latin typeface="Arial" panose="020B0604020202020204" pitchFamily="34" charset="0"/>
                          <a:ea typeface="微软雅黑" panose="020B0503020204020204" charset="-122"/>
                        </a:rPr>
                        <a:t>空格分析器</a:t>
                      </a:r>
                      <a:endParaRPr lang="zh-CN" altLang="en-US" sz="16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微软雅黑" panose="020B0503020204020204" charset="-122"/>
                        </a:rPr>
                        <a:t>whitespace</a:t>
                      </a:r>
                      <a:endParaRPr lang="en-US" altLang="en-US" sz="1600" b="0">
                        <a:solidFill>
                          <a:srgbClr val="000000"/>
                        </a:solidFill>
                        <a:latin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0">
                          <a:solidFill>
                            <a:srgbClr val="000000"/>
                          </a:solidFill>
                          <a:latin typeface="Arial" panose="020B0604020202020204" pitchFamily="34" charset="0"/>
                          <a:ea typeface="微软雅黑" panose="020B0503020204020204" charset="-122"/>
                        </a:rPr>
                        <a:t>空格分析器在空格的地方划分文本。</a:t>
                      </a:r>
                      <a:endParaRPr lang="zh-CN" altLang="en-US" sz="16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微软雅黑" panose="020B0503020204020204" charset="-122"/>
                        </a:rPr>
                        <a:t>Set, the, shape, to, semi-transparent, by, calling, set_trans(5)</a:t>
                      </a:r>
                      <a:endParaRPr lang="en-US" sz="1600" b="0">
                        <a:solidFill>
                          <a:srgbClr val="000000"/>
                        </a:solidFill>
                        <a:latin typeface="微软雅黑" panose="020B0503020204020204" charset="-122"/>
                      </a:endParaRPr>
                    </a:p>
                    <a:p>
                      <a:pPr indent="0">
                        <a:buNone/>
                      </a:pPr>
                      <a:endParaRPr lang="en-US" altLang="en-US" sz="1600" b="0">
                        <a:solidFill>
                          <a:srgbClr val="000000"/>
                        </a:solidFill>
                        <a:latin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88695">
                <a:tc>
                  <a:txBody>
                    <a:bodyPr/>
                    <a:lstStyle/>
                    <a:p>
                      <a:pPr indent="0" algn="ctr">
                        <a:buNone/>
                      </a:pPr>
                      <a:r>
                        <a:rPr lang="zh-CN" sz="1600" b="0">
                          <a:solidFill>
                            <a:srgbClr val="000000"/>
                          </a:solidFill>
                          <a:latin typeface="Arial" panose="020B0604020202020204" pitchFamily="34" charset="0"/>
                          <a:ea typeface="微软雅黑" panose="020B0503020204020204" charset="-122"/>
                        </a:rPr>
                        <a:t>语言分析器</a:t>
                      </a:r>
                      <a:endParaRPr lang="zh-CN" altLang="en-US" sz="16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微软雅黑" panose="020B0503020204020204" charset="-122"/>
                        </a:rPr>
                        <a:t>english</a:t>
                      </a:r>
                      <a:endParaRPr lang="en-US" altLang="en-US" sz="1600" b="0">
                        <a:solidFill>
                          <a:srgbClr val="000000"/>
                        </a:solidFill>
                        <a:latin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0">
                          <a:solidFill>
                            <a:srgbClr val="000000"/>
                          </a:solidFill>
                          <a:latin typeface="Arial" panose="020B0604020202020204" pitchFamily="34" charset="0"/>
                          <a:ea typeface="微软雅黑" panose="020B0503020204020204" charset="-122"/>
                        </a:rPr>
                        <a:t>考虑语言特点。例：英语分析器附带一组英语无用词，如and、 the会被删除。</a:t>
                      </a:r>
                      <a:endParaRPr lang="en-US" altLang="zh-CN" sz="16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0" dirty="0">
                          <a:solidFill>
                            <a:srgbClr val="000000"/>
                          </a:solidFill>
                          <a:latin typeface="Arial" panose="020B0604020202020204" pitchFamily="34" charset="0"/>
                          <a:ea typeface="微软雅黑" panose="020B0503020204020204" charset="-122"/>
                        </a:rPr>
                        <a:t>set, shape, semi, transpar, call, set_tran, 5，</a:t>
                      </a:r>
                      <a:r>
                        <a:rPr lang="en-US" altLang="zh-CN" sz="1600" b="0" dirty="0">
                          <a:solidFill>
                            <a:srgbClr val="000000"/>
                          </a:solidFill>
                          <a:latin typeface="Arial" panose="020B0604020202020204" pitchFamily="34" charset="0"/>
                          <a:ea typeface="微软雅黑" panose="020B0503020204020204" charset="-122"/>
                        </a:rPr>
                        <a:t>'</a:t>
                      </a:r>
                      <a:r>
                        <a:rPr lang="zh-CN" sz="1600" b="0" dirty="0">
                          <a:solidFill>
                            <a:srgbClr val="000000"/>
                          </a:solidFill>
                          <a:latin typeface="Arial" panose="020B0604020202020204" pitchFamily="34" charset="0"/>
                          <a:ea typeface="微软雅黑" panose="020B0503020204020204" charset="-122"/>
                        </a:rPr>
                        <a:t>transparent</a:t>
                      </a:r>
                      <a:r>
                        <a:rPr lang="en-US" altLang="zh-CN" sz="1600" b="0" dirty="0">
                          <a:solidFill>
                            <a:srgbClr val="000000"/>
                          </a:solidFill>
                          <a:latin typeface="Arial" panose="020B0604020202020204" pitchFamily="34" charset="0"/>
                          <a:ea typeface="微软雅黑" panose="020B0503020204020204" charset="-122"/>
                        </a:rPr>
                        <a:t>'</a:t>
                      </a:r>
                      <a:r>
                        <a:rPr lang="zh-CN" sz="1600" b="0" dirty="0">
                          <a:solidFill>
                            <a:srgbClr val="000000"/>
                          </a:solidFill>
                          <a:latin typeface="Arial" panose="020B0604020202020204" pitchFamily="34" charset="0"/>
                          <a:ea typeface="微软雅黑" panose="020B0503020204020204" charset="-122"/>
                        </a:rPr>
                        <a:t>、 </a:t>
                      </a:r>
                      <a:r>
                        <a:rPr lang="en-US" altLang="zh-CN" sz="1600" b="0" dirty="0">
                          <a:solidFill>
                            <a:srgbClr val="000000"/>
                          </a:solidFill>
                          <a:latin typeface="Arial" panose="020B0604020202020204" pitchFamily="34" charset="0"/>
                          <a:ea typeface="微软雅黑" panose="020B0503020204020204" charset="-122"/>
                        </a:rPr>
                        <a:t>'</a:t>
                      </a:r>
                      <a:r>
                        <a:rPr lang="zh-CN" sz="1600" b="0" dirty="0">
                          <a:solidFill>
                            <a:srgbClr val="000000"/>
                          </a:solidFill>
                          <a:latin typeface="Arial" panose="020B0604020202020204" pitchFamily="34" charset="0"/>
                          <a:ea typeface="微软雅黑" panose="020B0503020204020204" charset="-122"/>
                        </a:rPr>
                        <a:t>calling</a:t>
                      </a:r>
                      <a:r>
                        <a:rPr lang="en-US" altLang="zh-CN" sz="1600" b="0" dirty="0">
                          <a:solidFill>
                            <a:srgbClr val="000000"/>
                          </a:solidFill>
                          <a:latin typeface="Arial" panose="020B0604020202020204" pitchFamily="34" charset="0"/>
                          <a:ea typeface="微软雅黑" panose="020B0503020204020204" charset="-122"/>
                        </a:rPr>
                        <a:t>'</a:t>
                      </a:r>
                      <a:r>
                        <a:rPr lang="zh-CN" sz="1600" b="0" dirty="0">
                          <a:solidFill>
                            <a:srgbClr val="000000"/>
                          </a:solidFill>
                          <a:latin typeface="Arial" panose="020B0604020202020204" pitchFamily="34" charset="0"/>
                          <a:ea typeface="微软雅黑" panose="020B0503020204020204" charset="-122"/>
                        </a:rPr>
                        <a:t>和</a:t>
                      </a:r>
                      <a:r>
                        <a:rPr lang="en-US" altLang="zh-CN" sz="1600" b="0" dirty="0">
                          <a:solidFill>
                            <a:srgbClr val="000000"/>
                          </a:solidFill>
                          <a:latin typeface="Arial" panose="020B0604020202020204" pitchFamily="34" charset="0"/>
                          <a:ea typeface="微软雅黑" panose="020B0503020204020204" charset="-122"/>
                        </a:rPr>
                        <a:t>'</a:t>
                      </a:r>
                      <a:r>
                        <a:rPr lang="zh-CN" sz="1600" b="0" dirty="0">
                          <a:solidFill>
                            <a:srgbClr val="000000"/>
                          </a:solidFill>
                          <a:latin typeface="Arial" panose="020B0604020202020204" pitchFamily="34" charset="0"/>
                          <a:ea typeface="微软雅黑" panose="020B0503020204020204" charset="-122"/>
                        </a:rPr>
                        <a:t>set_trans</a:t>
                      </a:r>
                      <a:r>
                        <a:rPr lang="en-US" altLang="zh-CN" sz="1600" b="0" dirty="0">
                          <a:solidFill>
                            <a:srgbClr val="000000"/>
                          </a:solidFill>
                          <a:latin typeface="Arial" panose="020B0604020202020204" pitchFamily="34" charset="0"/>
                          <a:ea typeface="微软雅黑" panose="020B0503020204020204" charset="-122"/>
                        </a:rPr>
                        <a:t>'</a:t>
                      </a:r>
                      <a:r>
                        <a:rPr lang="zh-CN" sz="1600" b="0" dirty="0">
                          <a:solidFill>
                            <a:srgbClr val="000000"/>
                          </a:solidFill>
                          <a:latin typeface="Arial" panose="020B0604020202020204" pitchFamily="34" charset="0"/>
                          <a:ea typeface="微软雅黑" panose="020B0503020204020204" charset="-122"/>
                        </a:rPr>
                        <a:t>已经变为词根格式</a:t>
                      </a:r>
                      <a:endParaRPr lang="zh-CN" altLang="en-US" sz="16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932180" y="404435"/>
            <a:ext cx="7282180" cy="1619945"/>
            <a:chOff x="2530" y="3410"/>
            <a:chExt cx="6695" cy="1466"/>
          </a:xfrm>
        </p:grpSpPr>
        <p:sp>
          <p:nvSpPr>
            <p:cNvPr id="29" name="TextBox 28"/>
            <p:cNvSpPr txBox="1"/>
            <p:nvPr/>
          </p:nvSpPr>
          <p:spPr>
            <a:xfrm>
              <a:off x="2689" y="3410"/>
              <a:ext cx="2000" cy="456"/>
            </a:xfrm>
            <a:prstGeom prst="rect">
              <a:avLst/>
            </a:prstGeom>
            <a:solidFill>
              <a:srgbClr val="556740"/>
            </a:solidFill>
          </p:spPr>
          <p:txBody>
            <a:bodyPr wrap="square" rtlCol="0">
              <a:spAutoFit/>
            </a:bodyPr>
            <a:lstStyle/>
            <a:p>
              <a:pPr algn="ctr" fontAlgn="auto">
                <a:lnSpc>
                  <a:spcPts val="3220"/>
                </a:lnSpc>
              </a:pPr>
              <a:r>
                <a:rPr lang="zh-CN" altLang="en-US" sz="2665" b="1" dirty="0" smtClean="0">
                  <a:solidFill>
                    <a:schemeClr val="bg1"/>
                  </a:solidFill>
                  <a:latin typeface="Mangal" panose="02040503050203030202" pitchFamily="18" charset="0"/>
                  <a:cs typeface="Mangal" panose="02040503050203030202" pitchFamily="18" charset="0"/>
                </a:rPr>
                <a:t>倒排索引</a:t>
              </a:r>
              <a:endParaRPr lang="en-US" altLang="zh-CN"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530" y="4335"/>
              <a:ext cx="6695" cy="541"/>
            </a:xfrm>
            <a:prstGeom prst="rect">
              <a:avLst/>
            </a:prstGeom>
            <a:noFill/>
          </p:spPr>
          <p:txBody>
            <a:bodyPr wrap="square" rtlCol="0">
              <a:spAutoFit/>
            </a:bodyPr>
            <a:lstStyle/>
            <a:p>
              <a:pPr algn="just" fontAlgn="auto">
                <a:lnSpc>
                  <a:spcPts val="2320"/>
                </a:lnSpc>
              </a:pPr>
              <a:endParaRPr lang="en-US" altLang="zh-CN" sz="2000" dirty="0" smtClean="0"/>
            </a:p>
          </p:txBody>
        </p:sp>
      </p:grpSp>
      <p:pic>
        <p:nvPicPr>
          <p:cNvPr id="3" name="图片 2" descr="0172d0dc26b25d2e622eceade12082b0b4877cadcac02-NCB2wE_fw658"/>
          <p:cNvPicPr>
            <a:picLocks noChangeAspect="1"/>
          </p:cNvPicPr>
          <p:nvPr/>
        </p:nvPicPr>
        <p:blipFill>
          <a:blip r:embed="rId1"/>
          <a:stretch>
            <a:fillRect/>
          </a:stretch>
        </p:blipFill>
        <p:spPr>
          <a:xfrm>
            <a:off x="9771380" y="-3175"/>
            <a:ext cx="2403475" cy="2961005"/>
          </a:xfrm>
          <a:prstGeom prst="rect">
            <a:avLst/>
          </a:prstGeom>
        </p:spPr>
      </p:pic>
      <p:sp>
        <p:nvSpPr>
          <p:cNvPr id="7" name="文本框 6"/>
          <p:cNvSpPr txBox="1"/>
          <p:nvPr/>
        </p:nvSpPr>
        <p:spPr>
          <a:xfrm>
            <a:off x="9940430" y="269091"/>
            <a:ext cx="2065374" cy="387286"/>
          </a:xfrm>
          <a:prstGeom prst="rect">
            <a:avLst/>
          </a:prstGeom>
          <a:noFill/>
        </p:spPr>
        <p:txBody>
          <a:bodyPr wrap="none" rtlCol="0">
            <a:spAutoFit/>
          </a:bodyPr>
          <a:lstStyle/>
          <a:p>
            <a:pPr fontAlgn="auto">
              <a:lnSpc>
                <a:spcPts val="2320"/>
              </a:lnSpc>
            </a:pPr>
            <a:r>
              <a:rPr lang="en-US" altLang="zh-CN" sz="2000" dirty="0" err="1" smtClean="0">
                <a:solidFill>
                  <a:srgbClr val="556740"/>
                </a:solidFill>
                <a:latin typeface="Cambria" panose="02040503050406030204" pitchFamily="18" charset="0"/>
                <a:ea typeface="Cambria" panose="02040503050406030204" pitchFamily="18" charset="0"/>
              </a:rPr>
              <a:t>Elastcsearch</a:t>
            </a:r>
            <a:r>
              <a:rPr lang="zh-CN" altLang="en-US" sz="2000" dirty="0" smtClean="0">
                <a:solidFill>
                  <a:srgbClr val="556740"/>
                </a:solidFill>
                <a:latin typeface="Cambria" panose="02040503050406030204" pitchFamily="18" charset="0"/>
                <a:ea typeface="Cambria" panose="02040503050406030204" pitchFamily="18" charset="0"/>
              </a:rPr>
              <a:t>基础</a:t>
            </a:r>
            <a:endParaRPr lang="zh-CN" altLang="en-US" sz="2000" dirty="0">
              <a:solidFill>
                <a:srgbClr val="556740"/>
              </a:solidFill>
              <a:latin typeface="Cambria" panose="02040503050406030204" pitchFamily="18" charset="0"/>
              <a:ea typeface="+mj-ea"/>
            </a:endParaRPr>
          </a:p>
        </p:txBody>
      </p:sp>
      <p:sp>
        <p:nvSpPr>
          <p:cNvPr id="2" name="矩形 1"/>
          <p:cNvSpPr/>
          <p:nvPr/>
        </p:nvSpPr>
        <p:spPr>
          <a:xfrm>
            <a:off x="1019175" y="1151255"/>
            <a:ext cx="5838825" cy="2471420"/>
          </a:xfrm>
          <a:prstGeom prst="rect">
            <a:avLst/>
          </a:prstGeom>
        </p:spPr>
        <p:txBody>
          <a:bodyPr wrap="square">
            <a:spAutoFit/>
          </a:bodyPr>
          <a:lstStyle/>
          <a:p>
            <a:pPr fontAlgn="auto">
              <a:lnSpc>
                <a:spcPts val="2320"/>
              </a:lnSpc>
            </a:pPr>
            <a:r>
              <a:rPr lang="zh-CN" altLang="en-US" sz="1600" b="1" dirty="0">
                <a:solidFill>
                  <a:srgbClr val="444444"/>
                </a:solidFill>
                <a:latin typeface="Arial" panose="020B0604020202020204" pitchFamily="34" charset="0"/>
              </a:rPr>
              <a:t>倒排索引由文档中所有不重复词的列表构成，其中每个词，有一个包含它的文档列表。</a:t>
            </a:r>
            <a:endParaRPr lang="zh-CN" altLang="en-US" sz="1600" dirty="0"/>
          </a:p>
          <a:p>
            <a:pPr fontAlgn="auto">
              <a:lnSpc>
                <a:spcPts val="2320"/>
              </a:lnSpc>
            </a:pPr>
            <a:r>
              <a:rPr lang="zh-CN" altLang="en-US" sz="1600" dirty="0">
                <a:solidFill>
                  <a:schemeClr val="tx1"/>
                </a:solidFill>
              </a:rPr>
              <a:t>例如，有两个文档的 </a:t>
            </a:r>
            <a:r>
              <a:rPr lang="en-US" altLang="zh-CN" sz="1600" dirty="0">
                <a:solidFill>
                  <a:schemeClr val="tx1"/>
                </a:solidFill>
                <a:latin typeface="Courier New" panose="02070309020205020404" pitchFamily="49" charset="0"/>
              </a:rPr>
              <a:t>content</a:t>
            </a:r>
            <a:r>
              <a:rPr lang="en-US" altLang="zh-CN" sz="1600" dirty="0">
                <a:solidFill>
                  <a:schemeClr val="tx1"/>
                </a:solidFill>
              </a:rPr>
              <a:t> </a:t>
            </a:r>
            <a:r>
              <a:rPr lang="zh-CN" altLang="en-US" sz="1600" dirty="0">
                <a:solidFill>
                  <a:schemeClr val="tx1"/>
                </a:solidFill>
              </a:rPr>
              <a:t>域包含如下内容：</a:t>
            </a:r>
            <a:endParaRPr lang="zh-CN" altLang="en-US" sz="1600" dirty="0">
              <a:solidFill>
                <a:schemeClr val="tx1"/>
              </a:solidFill>
            </a:endParaRPr>
          </a:p>
          <a:p>
            <a:pPr fontAlgn="auto">
              <a:lnSpc>
                <a:spcPts val="2320"/>
              </a:lnSpc>
            </a:pP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The quick brown fox jumped</a:t>
            </a:r>
            <a:endParaRPr lang="en-US" altLang="zh-CN" sz="1600" dirty="0">
              <a:solidFill>
                <a:schemeClr val="tx1"/>
              </a:solidFill>
            </a:endParaRPr>
          </a:p>
          <a:p>
            <a:pPr fontAlgn="auto">
              <a:lnSpc>
                <a:spcPts val="2320"/>
              </a:lnSpc>
            </a:pPr>
            <a:r>
              <a:rPr lang="en-US" altLang="zh-CN" sz="1600" dirty="0">
                <a:solidFill>
                  <a:schemeClr val="tx1"/>
                </a:solidFill>
              </a:rPr>
              <a:t>2</a:t>
            </a:r>
            <a:r>
              <a:rPr lang="zh-CN" altLang="en-US" sz="1600" dirty="0">
                <a:solidFill>
                  <a:schemeClr val="tx1"/>
                </a:solidFill>
              </a:rPr>
              <a:t>、</a:t>
            </a:r>
            <a:r>
              <a:rPr lang="en-US" altLang="zh-CN" sz="1600" dirty="0">
                <a:solidFill>
                  <a:schemeClr val="tx1"/>
                </a:solidFill>
              </a:rPr>
              <a:t>Quick brown foxes leap</a:t>
            </a:r>
            <a:endParaRPr lang="en-US" altLang="zh-CN" sz="1600" dirty="0">
              <a:solidFill>
                <a:schemeClr val="tx1"/>
              </a:solidFill>
            </a:endParaRPr>
          </a:p>
          <a:p>
            <a:pPr fontAlgn="auto">
              <a:lnSpc>
                <a:spcPts val="2320"/>
              </a:lnSpc>
            </a:pPr>
            <a:r>
              <a:rPr lang="zh-CN" altLang="en-US" sz="1600" dirty="0">
                <a:latin typeface="Courier New" panose="02070309020205020404" pitchFamily="49" charset="0"/>
                <a:sym typeface="+mn-ea"/>
              </a:rPr>
              <a:t>他们的</a:t>
            </a:r>
            <a:r>
              <a:rPr lang="zh-CN" altLang="en-US" sz="1600" dirty="0">
                <a:sym typeface="+mn-ea"/>
              </a:rPr>
              <a:t>词条列表如右图，</a:t>
            </a:r>
            <a:r>
              <a:rPr lang="en-US" altLang="zh-CN" sz="1600" dirty="0">
                <a:sym typeface="+mn-ea"/>
              </a:rPr>
              <a:t>如果想搜索"quick brown"，只需要找到每个词在哪个文档中出现即可</a:t>
            </a:r>
            <a:r>
              <a:rPr lang="zh-CN" altLang="en-US" sz="1600" dirty="0">
                <a:sym typeface="+mn-ea"/>
              </a:rPr>
              <a:t>。</a:t>
            </a:r>
            <a:endParaRPr lang="zh-CN" altLang="en-US" sz="1600" dirty="0">
              <a:solidFill>
                <a:schemeClr val="tx1"/>
              </a:solidFill>
            </a:endParaRPr>
          </a:p>
          <a:p>
            <a:pPr fontAlgn="auto">
              <a:lnSpc>
                <a:spcPts val="2320"/>
              </a:lnSpc>
            </a:pPr>
            <a:endParaRPr lang="en-US" altLang="zh-CN" sz="1600" dirty="0">
              <a:solidFill>
                <a:schemeClr val="tx1"/>
              </a:solidFill>
              <a:effectLst/>
            </a:endParaRPr>
          </a:p>
        </p:txBody>
      </p:sp>
      <p:sp>
        <p:nvSpPr>
          <p:cNvPr id="5" name="矩形 4"/>
          <p:cNvSpPr/>
          <p:nvPr/>
        </p:nvSpPr>
        <p:spPr>
          <a:xfrm>
            <a:off x="1019158" y="3746266"/>
            <a:ext cx="6096000" cy="2173605"/>
          </a:xfrm>
          <a:prstGeom prst="rect">
            <a:avLst/>
          </a:prstGeom>
        </p:spPr>
        <p:txBody>
          <a:bodyPr>
            <a:spAutoFit/>
          </a:bodyPr>
          <a:lstStyle/>
          <a:p>
            <a:pPr fontAlgn="auto">
              <a:lnSpc>
                <a:spcPts val="2320"/>
              </a:lnSpc>
            </a:pPr>
            <a:r>
              <a:rPr lang="zh-CN" altLang="en-US" sz="1600" dirty="0">
                <a:solidFill>
                  <a:schemeClr val="tx1"/>
                </a:solidFill>
              </a:rPr>
              <a:t>目前的倒排索引有一些问题：</a:t>
            </a:r>
            <a:endParaRPr lang="zh-CN" altLang="en-US" sz="1600" dirty="0">
              <a:solidFill>
                <a:schemeClr val="tx1"/>
              </a:solidFill>
            </a:endParaRPr>
          </a:p>
          <a:p>
            <a:pPr marL="285750" indent="-285750" fontAlgn="auto">
              <a:lnSpc>
                <a:spcPts val="2320"/>
              </a:lnSpc>
              <a:buFont typeface="Arial" panose="020B0604020202020204" pitchFamily="34" charset="0"/>
              <a:buChar char="•"/>
            </a:pPr>
            <a:r>
              <a:rPr lang="en-US" altLang="zh-CN" sz="1600" dirty="0">
                <a:solidFill>
                  <a:schemeClr val="tx1"/>
                </a:solidFill>
                <a:latin typeface="Courier New" panose="02070309020205020404" pitchFamily="49" charset="0"/>
              </a:rPr>
              <a:t>Quick</a:t>
            </a:r>
            <a:r>
              <a:rPr lang="zh-CN" altLang="en-US" sz="1600" dirty="0">
                <a:solidFill>
                  <a:schemeClr val="tx1"/>
                </a:solidFill>
                <a:latin typeface="Courier New" panose="02070309020205020404" pitchFamily="49" charset="0"/>
              </a:rPr>
              <a:t>和</a:t>
            </a:r>
            <a:r>
              <a:rPr lang="en-US" altLang="zh-CN" sz="1600" dirty="0">
                <a:solidFill>
                  <a:schemeClr val="tx1"/>
                </a:solidFill>
                <a:latin typeface="Courier New" panose="02070309020205020404" pitchFamily="49" charset="0"/>
              </a:rPr>
              <a:t>quick</a:t>
            </a:r>
            <a:r>
              <a:rPr lang="zh-CN" altLang="en-US" sz="1600" dirty="0">
                <a:solidFill>
                  <a:schemeClr val="tx1"/>
                </a:solidFill>
                <a:latin typeface="Courier New" panose="02070309020205020404" pitchFamily="49" charset="0"/>
              </a:rPr>
              <a:t>以独立的词条出现。</a:t>
            </a:r>
            <a:endParaRPr lang="zh-CN" altLang="en-US" sz="1600" dirty="0">
              <a:solidFill>
                <a:schemeClr val="tx1"/>
              </a:solidFill>
              <a:latin typeface="Courier New" panose="02070309020205020404" pitchFamily="49" charset="0"/>
            </a:endParaRPr>
          </a:p>
          <a:p>
            <a:pPr marL="285750" indent="-285750" fontAlgn="auto">
              <a:lnSpc>
                <a:spcPts val="2320"/>
              </a:lnSpc>
              <a:buFont typeface="Arial" panose="020B0604020202020204" pitchFamily="34" charset="0"/>
              <a:buChar char="•"/>
            </a:pPr>
            <a:r>
              <a:rPr lang="en-US" altLang="zh-CN" sz="1600" dirty="0">
                <a:solidFill>
                  <a:schemeClr val="tx1"/>
                </a:solidFill>
                <a:latin typeface="Courier New" panose="02070309020205020404" pitchFamily="49" charset="0"/>
              </a:rPr>
              <a:t>fox</a:t>
            </a:r>
            <a:r>
              <a:rPr lang="zh-CN" altLang="en-US" sz="1600" dirty="0">
                <a:solidFill>
                  <a:schemeClr val="tx1"/>
                </a:solidFill>
                <a:latin typeface="Courier New" panose="02070309020205020404" pitchFamily="49" charset="0"/>
              </a:rPr>
              <a:t>和</a:t>
            </a:r>
            <a:r>
              <a:rPr lang="en-US" altLang="zh-CN" sz="1600" dirty="0">
                <a:solidFill>
                  <a:schemeClr val="tx1"/>
                </a:solidFill>
                <a:latin typeface="Courier New" panose="02070309020205020404" pitchFamily="49" charset="0"/>
              </a:rPr>
              <a:t>foxes</a:t>
            </a:r>
            <a:r>
              <a:rPr lang="zh-CN" altLang="en-US" sz="1600" dirty="0">
                <a:solidFill>
                  <a:schemeClr val="tx1"/>
                </a:solidFill>
                <a:latin typeface="Courier New" panose="02070309020205020404" pitchFamily="49" charset="0"/>
              </a:rPr>
              <a:t>有相同的词根。</a:t>
            </a:r>
            <a:endParaRPr lang="zh-CN" altLang="en-US" sz="1600" dirty="0">
              <a:solidFill>
                <a:schemeClr val="tx1"/>
              </a:solidFill>
              <a:latin typeface="Courier New" panose="02070309020205020404" pitchFamily="49" charset="0"/>
            </a:endParaRPr>
          </a:p>
          <a:p>
            <a:pPr marL="285750" indent="-285750" fontAlgn="auto">
              <a:lnSpc>
                <a:spcPts val="2320"/>
              </a:lnSpc>
              <a:buFont typeface="Arial" panose="020B0604020202020204" pitchFamily="34" charset="0"/>
              <a:buChar char="•"/>
            </a:pPr>
            <a:r>
              <a:rPr lang="en-US" altLang="zh-CN" sz="1600" dirty="0">
                <a:solidFill>
                  <a:schemeClr val="tx1"/>
                </a:solidFill>
                <a:latin typeface="Courier New" panose="02070309020205020404" pitchFamily="49" charset="0"/>
              </a:rPr>
              <a:t>jumped</a:t>
            </a:r>
            <a:r>
              <a:rPr lang="zh-CN" altLang="en-US" sz="1600" dirty="0">
                <a:solidFill>
                  <a:schemeClr val="tx1"/>
                </a:solidFill>
                <a:latin typeface="Courier New" panose="02070309020205020404" pitchFamily="49" charset="0"/>
              </a:rPr>
              <a:t>和</a:t>
            </a:r>
            <a:r>
              <a:rPr lang="en-US" altLang="zh-CN" sz="1600" dirty="0">
                <a:solidFill>
                  <a:schemeClr val="tx1"/>
                </a:solidFill>
                <a:latin typeface="Courier New" panose="02070309020205020404" pitchFamily="49" charset="0"/>
              </a:rPr>
              <a:t>leap</a:t>
            </a:r>
            <a:r>
              <a:rPr lang="zh-CN" altLang="en-US" sz="1600" dirty="0">
                <a:solidFill>
                  <a:schemeClr val="tx1"/>
                </a:solidFill>
                <a:latin typeface="Courier New" panose="02070309020205020404" pitchFamily="49" charset="0"/>
              </a:rPr>
              <a:t>是同义词。</a:t>
            </a:r>
            <a:endParaRPr lang="zh-CN" altLang="en-US" sz="1600" b="0" i="0" u="none" strike="noStrike" dirty="0">
              <a:solidFill>
                <a:schemeClr val="tx1"/>
              </a:solidFill>
              <a:effectLst/>
              <a:latin typeface="Courier New" panose="02070309020205020404" pitchFamily="49" charset="0"/>
            </a:endParaRPr>
          </a:p>
          <a:p>
            <a:pPr indent="0" fontAlgn="auto">
              <a:lnSpc>
                <a:spcPts val="2320"/>
              </a:lnSpc>
              <a:buFont typeface="Arial" panose="020B0604020202020204" pitchFamily="34" charset="0"/>
              <a:buNone/>
            </a:pPr>
            <a:r>
              <a:rPr lang="zh-CN" altLang="en-US" sz="1600" b="0" i="0" u="none" strike="noStrike" dirty="0">
                <a:solidFill>
                  <a:schemeClr val="tx1"/>
                </a:solidFill>
                <a:effectLst/>
                <a:latin typeface="Courier New" panose="02070309020205020404" pitchFamily="49" charset="0"/>
              </a:rPr>
              <a:t>将</a:t>
            </a:r>
            <a:r>
              <a:rPr lang="en-US" altLang="zh-CN" sz="1600" dirty="0">
                <a:solidFill>
                  <a:schemeClr val="tx1"/>
                </a:solidFill>
                <a:latin typeface="Courier New" panose="02070309020205020404" pitchFamily="49" charset="0"/>
                <a:sym typeface="+mn-ea"/>
              </a:rPr>
              <a:t>tokens</a:t>
            </a:r>
            <a:r>
              <a:rPr lang="zh-CN" altLang="en-US" sz="1600" b="0" i="0" u="none" strike="noStrike" dirty="0">
                <a:solidFill>
                  <a:schemeClr val="tx1"/>
                </a:solidFill>
                <a:effectLst/>
                <a:latin typeface="Courier New" panose="02070309020205020404" pitchFamily="49" charset="0"/>
              </a:rPr>
              <a:t>统一为标准格式。</a:t>
            </a:r>
            <a:endParaRPr lang="zh-CN" altLang="en-US" sz="1600" b="0" i="0" u="none" strike="noStrike" dirty="0">
              <a:solidFill>
                <a:schemeClr val="tx1"/>
              </a:solidFill>
              <a:effectLst/>
              <a:latin typeface="Courier New" panose="02070309020205020404" pitchFamily="49" charset="0"/>
            </a:endParaRPr>
          </a:p>
          <a:p>
            <a:pPr indent="0" fontAlgn="auto">
              <a:lnSpc>
                <a:spcPts val="2320"/>
              </a:lnSpc>
              <a:buFont typeface="Arial" panose="020B0604020202020204" pitchFamily="34" charset="0"/>
              <a:buNone/>
            </a:pPr>
            <a:endParaRPr lang="zh-CN" altLang="en-US" sz="1600" b="0" i="0" u="none" strike="noStrike" dirty="0">
              <a:solidFill>
                <a:schemeClr val="tx1"/>
              </a:solidFill>
              <a:effectLst/>
              <a:latin typeface="Courier New" panose="02070309020205020404" pitchFamily="49" charset="0"/>
            </a:endParaRPr>
          </a:p>
          <a:p>
            <a:pPr indent="0" fontAlgn="auto">
              <a:lnSpc>
                <a:spcPts val="2320"/>
              </a:lnSpc>
              <a:buFont typeface="Arial" panose="020B0604020202020204" pitchFamily="34" charset="0"/>
              <a:buNone/>
            </a:pPr>
            <a:r>
              <a:rPr lang="zh-CN" altLang="en-US" sz="1600" b="0" i="0" u="none" strike="noStrike" dirty="0">
                <a:solidFill>
                  <a:schemeClr val="tx1"/>
                </a:solidFill>
                <a:effectLst/>
                <a:latin typeface="Courier New" panose="02070309020205020404" pitchFamily="49" charset="0"/>
              </a:rPr>
              <a:t>索引文本和查询字符串要使用相同的分词器。</a:t>
            </a:r>
            <a:endParaRPr lang="zh-CN" altLang="en-US" sz="1600" b="0" i="0" u="none" strike="noStrike" dirty="0">
              <a:solidFill>
                <a:schemeClr val="tx1"/>
              </a:solidFill>
              <a:effectLst/>
              <a:latin typeface="Courier New" panose="02070309020205020404" pitchFamily="49" charset="0"/>
            </a:endParaRPr>
          </a:p>
        </p:txBody>
      </p:sp>
      <p:sp>
        <p:nvSpPr>
          <p:cNvPr id="6" name="文本框 5"/>
          <p:cNvSpPr txBox="1"/>
          <p:nvPr/>
        </p:nvSpPr>
        <p:spPr>
          <a:xfrm>
            <a:off x="1104900" y="5996940"/>
            <a:ext cx="9054465" cy="388620"/>
          </a:xfrm>
          <a:prstGeom prst="rect">
            <a:avLst/>
          </a:prstGeom>
          <a:noFill/>
        </p:spPr>
        <p:txBody>
          <a:bodyPr wrap="square" rtlCol="0" anchor="t">
            <a:spAutoFit/>
          </a:bodyPr>
          <a:lstStyle/>
          <a:p>
            <a:pPr fontAlgn="auto">
              <a:lnSpc>
                <a:spcPts val="2320"/>
              </a:lnSpc>
            </a:pPr>
            <a:r>
              <a:rPr lang="zh-CN" altLang="en-US"/>
              <a:t>一个比较有意思的讲解：http://developer.51cto.com/art/201904/594615.htm</a:t>
            </a:r>
            <a:endParaRPr lang="zh-CN" altLang="en-US"/>
          </a:p>
        </p:txBody>
      </p:sp>
      <p:pic>
        <p:nvPicPr>
          <p:cNvPr id="15" name="图片 14"/>
          <p:cNvPicPr>
            <a:picLocks noChangeAspect="1"/>
          </p:cNvPicPr>
          <p:nvPr/>
        </p:nvPicPr>
        <p:blipFill>
          <a:blip r:embed="rId2"/>
          <a:stretch>
            <a:fillRect/>
          </a:stretch>
        </p:blipFill>
        <p:spPr>
          <a:xfrm>
            <a:off x="7005320" y="1151255"/>
            <a:ext cx="2522220" cy="2398395"/>
          </a:xfrm>
          <a:prstGeom prst="rect">
            <a:avLst/>
          </a:prstGeom>
        </p:spPr>
      </p:pic>
      <p:pic>
        <p:nvPicPr>
          <p:cNvPr id="16" name="图片 15"/>
          <p:cNvPicPr>
            <a:picLocks noChangeAspect="1"/>
          </p:cNvPicPr>
          <p:nvPr/>
        </p:nvPicPr>
        <p:blipFill>
          <a:blip r:embed="rId3"/>
          <a:stretch>
            <a:fillRect/>
          </a:stretch>
        </p:blipFill>
        <p:spPr>
          <a:xfrm>
            <a:off x="6597015" y="3914775"/>
            <a:ext cx="2930525" cy="1542415"/>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900" decel="100000" fill="hold"/>
                                        <p:tgtEl>
                                          <p:spTgt spid="16"/>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638202" y="365381"/>
            <a:ext cx="2878111" cy="502209"/>
          </a:xfrm>
          <a:prstGeom prst="rect">
            <a:avLst/>
          </a:prstGeom>
          <a:solidFill>
            <a:srgbClr val="556740"/>
          </a:solidFill>
        </p:spPr>
        <p:txBody>
          <a:bodyPr wrap="square" rtlCol="0">
            <a:spAutoFit/>
          </a:bodyPr>
          <a:lstStyle/>
          <a:p>
            <a:pPr algn="ctr"/>
            <a:r>
              <a:rPr lang="zh-CN" altLang="en-US" sz="2665" b="1" dirty="0" smtClean="0">
                <a:solidFill>
                  <a:schemeClr val="bg1"/>
                </a:solidFill>
                <a:latin typeface="Mangal" panose="02040503050203030202" pitchFamily="18" charset="0"/>
                <a:cs typeface="Mangal" panose="02040503050203030202" pitchFamily="18" charset="0"/>
              </a:rPr>
              <a:t>执行分布式检索</a:t>
            </a:r>
            <a:endParaRPr lang="en-US" altLang="zh-CN" sz="2665" b="1" dirty="0" smtClean="0">
              <a:solidFill>
                <a:schemeClr val="bg1"/>
              </a:solidFill>
              <a:latin typeface="Mangal" panose="02040503050203030202" pitchFamily="18" charset="0"/>
              <a:cs typeface="Mangal" panose="02040503050203030202" pitchFamily="18" charset="0"/>
            </a:endParaRPr>
          </a:p>
        </p:txBody>
      </p:sp>
      <p:pic>
        <p:nvPicPr>
          <p:cNvPr id="3" name="图片 2" descr="0172d0dc26b25d2e622eceade12082b0b4877cadcac02-NCB2wE_fw658"/>
          <p:cNvPicPr>
            <a:picLocks noChangeAspect="1"/>
          </p:cNvPicPr>
          <p:nvPr/>
        </p:nvPicPr>
        <p:blipFill>
          <a:blip r:embed="rId1"/>
          <a:stretch>
            <a:fillRect/>
          </a:stretch>
        </p:blipFill>
        <p:spPr>
          <a:xfrm>
            <a:off x="10226675" y="69850"/>
            <a:ext cx="2023110" cy="2492375"/>
          </a:xfrm>
          <a:prstGeom prst="rect">
            <a:avLst/>
          </a:prstGeom>
        </p:spPr>
      </p:pic>
      <p:sp>
        <p:nvSpPr>
          <p:cNvPr id="7" name="文本框 6"/>
          <p:cNvSpPr txBox="1"/>
          <p:nvPr/>
        </p:nvSpPr>
        <p:spPr>
          <a:xfrm>
            <a:off x="10052577" y="117385"/>
            <a:ext cx="2065374" cy="400110"/>
          </a:xfrm>
          <a:prstGeom prst="rect">
            <a:avLst/>
          </a:prstGeom>
          <a:noFill/>
        </p:spPr>
        <p:txBody>
          <a:bodyPr wrap="none" rtlCol="0">
            <a:spAutoFit/>
          </a:bodyPr>
          <a:lstStyle/>
          <a:p>
            <a:r>
              <a:rPr lang="en-US" altLang="zh-CN" sz="2000" dirty="0" err="1" smtClean="0">
                <a:solidFill>
                  <a:srgbClr val="556740"/>
                </a:solidFill>
                <a:latin typeface="Cambria" panose="02040503050406030204" pitchFamily="18" charset="0"/>
                <a:ea typeface="Cambria" panose="02040503050406030204" pitchFamily="18" charset="0"/>
              </a:rPr>
              <a:t>Elastcsearch</a:t>
            </a:r>
            <a:r>
              <a:rPr lang="zh-CN" altLang="en-US" sz="2000" dirty="0">
                <a:solidFill>
                  <a:srgbClr val="556740"/>
                </a:solidFill>
                <a:latin typeface="Cambria" panose="02040503050406030204" pitchFamily="18" charset="0"/>
                <a:ea typeface="+mj-ea"/>
              </a:rPr>
              <a:t>基础</a:t>
            </a:r>
            <a:endParaRPr lang="zh-CN" altLang="en-US" sz="2000" dirty="0">
              <a:solidFill>
                <a:srgbClr val="556740"/>
              </a:solidFill>
              <a:latin typeface="Cambria" panose="02040503050406030204" pitchFamily="18" charset="0"/>
              <a:ea typeface="+mj-ea"/>
            </a:endParaRPr>
          </a:p>
        </p:txBody>
      </p:sp>
      <p:sp>
        <p:nvSpPr>
          <p:cNvPr id="8" name="AutoShape 4" descr="http://note.youdao.com/yws/res/8588/WEBRESOURCE9a323cec570047e9e8fd322a39edea22"/>
          <p:cNvSpPr>
            <a:spLocks noChangeAspect="1" noChangeArrowheads="1"/>
          </p:cNvSpPr>
          <p:nvPr/>
        </p:nvSpPr>
        <p:spPr bwMode="auto">
          <a:xfrm>
            <a:off x="333375" y="-5937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Rectangle 5"/>
          <p:cNvSpPr>
            <a:spLocks noChangeArrowheads="1"/>
          </p:cNvSpPr>
          <p:nvPr/>
        </p:nvSpPr>
        <p:spPr bwMode="auto">
          <a:xfrm>
            <a:off x="638175" y="4119880"/>
            <a:ext cx="4869180" cy="1769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hangingPunct="0">
              <a:lnSpc>
                <a:spcPts val="2300"/>
              </a:lnSpc>
              <a:spcBef>
                <a:spcPct val="0"/>
              </a:spcBef>
              <a:spcAft>
                <a:spcPct val="0"/>
              </a:spcAft>
              <a:buClrTx/>
              <a:buSzTx/>
              <a:buFontTx/>
              <a:buNone/>
            </a:pPr>
            <a:r>
              <a:rPr kumimoji="0" lang="zh-CN" sz="1600" b="1" i="0" u="none" strike="noStrike" cap="none" normalizeH="0" baseline="0" dirty="0" smtClean="0">
                <a:ln>
                  <a:noFill/>
                </a:ln>
                <a:solidFill>
                  <a:srgbClr val="343741"/>
                </a:solidFill>
                <a:effectLst/>
                <a:latin typeface="+mn-ea"/>
                <a:cs typeface="+mn-ea"/>
              </a:rPr>
              <a:t>第二阶段 取回（</a:t>
            </a:r>
            <a:r>
              <a:rPr lang="zh-CN" altLang="en-US" sz="1600">
                <a:latin typeface="+mn-ea"/>
                <a:cs typeface="+mn-ea"/>
                <a:sym typeface="+mn-ea"/>
              </a:rPr>
              <a:t>fetch</a:t>
            </a:r>
            <a:r>
              <a:rPr kumimoji="0" lang="zh-CN" sz="1600" b="1" i="0" u="none" strike="noStrike" cap="none" normalizeH="0" baseline="0" dirty="0" smtClean="0">
                <a:ln>
                  <a:noFill/>
                </a:ln>
                <a:solidFill>
                  <a:srgbClr val="343741"/>
                </a:solidFill>
                <a:effectLst/>
                <a:latin typeface="+mn-ea"/>
                <a:cs typeface="+mn-ea"/>
              </a:rPr>
              <a:t>）</a:t>
            </a:r>
            <a:endParaRPr kumimoji="0" lang="zh-CN" sz="1600" b="1" i="0" u="none" strike="noStrike" cap="none" normalizeH="0" baseline="0" dirty="0" smtClean="0">
              <a:ln>
                <a:noFill/>
              </a:ln>
              <a:solidFill>
                <a:srgbClr val="343741"/>
              </a:solidFill>
              <a:effectLst/>
              <a:latin typeface="+mn-ea"/>
              <a:cs typeface="+mn-ea"/>
            </a:endParaRPr>
          </a:p>
          <a:p>
            <a:pPr marL="0" marR="0" lvl="0" indent="0" algn="l" defTabSz="914400" rtl="0" eaLnBrk="0" fontAlgn="base" hangingPunct="0">
              <a:lnSpc>
                <a:spcPts val="2300"/>
              </a:lnSpc>
              <a:spcBef>
                <a:spcPct val="0"/>
              </a:spcBef>
              <a:spcAft>
                <a:spcPct val="0"/>
              </a:spcAft>
              <a:buClrTx/>
              <a:buSzTx/>
              <a:buFontTx/>
              <a:buNone/>
            </a:pPr>
            <a:r>
              <a:rPr kumimoji="0" lang="en-US" altLang="zh-CN" sz="1600" b="1" i="0" u="none" strike="noStrike" cap="none" normalizeH="0" baseline="0" dirty="0" smtClean="0">
                <a:ln>
                  <a:noFill/>
                </a:ln>
                <a:solidFill>
                  <a:srgbClr val="343741"/>
                </a:solidFill>
                <a:effectLst/>
                <a:latin typeface="+mn-ea"/>
                <a:cs typeface="+mn-ea"/>
              </a:rPr>
              <a:t>1</a:t>
            </a:r>
            <a:r>
              <a:rPr kumimoji="0" lang="zh-CN" altLang="en-US" sz="1600" b="1" i="0" u="none" strike="noStrike" cap="none" normalizeH="0" baseline="0" dirty="0" smtClean="0">
                <a:ln>
                  <a:noFill/>
                </a:ln>
                <a:solidFill>
                  <a:srgbClr val="343741"/>
                </a:solidFill>
                <a:effectLst/>
                <a:latin typeface="+mn-ea"/>
                <a:cs typeface="+mn-ea"/>
              </a:rPr>
              <a:t>、</a:t>
            </a:r>
            <a:r>
              <a:rPr kumimoji="0" lang="zh-CN" sz="1600" b="0" i="0" u="none" strike="noStrike" cap="none" normalizeH="0" baseline="0" dirty="0" smtClean="0">
                <a:ln>
                  <a:noFill/>
                </a:ln>
                <a:solidFill>
                  <a:srgbClr val="343741"/>
                </a:solidFill>
                <a:effectLst/>
                <a:latin typeface="+mn-ea"/>
                <a:cs typeface="+mn-ea"/>
              </a:rPr>
              <a:t>协调节点辨别哪些文档需要被取回并向相关的分片提交多个</a:t>
            </a:r>
            <a:r>
              <a:rPr kumimoji="0" lang="zh-CN" altLang="zh-CN" sz="1600" b="0" i="0" u="none" strike="noStrike" cap="none" normalizeH="0" baseline="0" dirty="0" smtClean="0">
                <a:ln>
                  <a:noFill/>
                </a:ln>
                <a:solidFill>
                  <a:srgbClr val="555555"/>
                </a:solidFill>
                <a:effectLst/>
                <a:latin typeface="+mn-ea"/>
                <a:cs typeface="+mn-ea"/>
              </a:rPr>
              <a:t>GET</a:t>
            </a:r>
            <a:r>
              <a:rPr kumimoji="0" lang="zh-CN" sz="1600" b="0" i="0" u="none" strike="noStrike" cap="none" normalizeH="0" baseline="0" dirty="0" smtClean="0">
                <a:ln>
                  <a:noFill/>
                </a:ln>
                <a:solidFill>
                  <a:srgbClr val="343741"/>
                </a:solidFill>
                <a:effectLst/>
                <a:latin typeface="+mn-ea"/>
                <a:cs typeface="+mn-ea"/>
              </a:rPr>
              <a:t>请求。</a:t>
            </a:r>
            <a:endParaRPr kumimoji="0" lang="zh-CN" sz="1600" b="0" i="0" u="none" strike="noStrike" cap="none" normalizeH="0" baseline="0" dirty="0" smtClean="0">
              <a:ln>
                <a:noFill/>
              </a:ln>
              <a:solidFill>
                <a:srgbClr val="343741"/>
              </a:solidFill>
              <a:effectLst/>
              <a:latin typeface="+mn-ea"/>
              <a:cs typeface="+mn-ea"/>
            </a:endParaRPr>
          </a:p>
          <a:p>
            <a:pPr marL="0" marR="0" lvl="0" indent="0" algn="l" defTabSz="914400" rtl="0" eaLnBrk="0" fontAlgn="base" hangingPunct="0">
              <a:lnSpc>
                <a:spcPts val="2300"/>
              </a:lnSpc>
              <a:spcBef>
                <a:spcPct val="0"/>
              </a:spcBef>
              <a:spcAft>
                <a:spcPct val="0"/>
              </a:spcAft>
              <a:buClrTx/>
              <a:buSzTx/>
              <a:buFontTx/>
              <a:buNone/>
            </a:pPr>
            <a:r>
              <a:rPr kumimoji="0" lang="en-US" altLang="zh-CN" sz="1600" b="0" i="0" u="none" strike="noStrike" cap="none" normalizeH="0" baseline="0" dirty="0" smtClean="0">
                <a:ln>
                  <a:noFill/>
                </a:ln>
                <a:solidFill>
                  <a:srgbClr val="343741"/>
                </a:solidFill>
                <a:effectLst/>
                <a:latin typeface="+mn-ea"/>
                <a:cs typeface="+mn-ea"/>
              </a:rPr>
              <a:t>2</a:t>
            </a:r>
            <a:r>
              <a:rPr kumimoji="0" lang="zh-CN" altLang="en-US" sz="1600" b="0" i="0" u="none" strike="noStrike" cap="none" normalizeH="0" baseline="0" dirty="0" smtClean="0">
                <a:ln>
                  <a:noFill/>
                </a:ln>
                <a:solidFill>
                  <a:srgbClr val="343741"/>
                </a:solidFill>
                <a:effectLst/>
                <a:latin typeface="+mn-ea"/>
                <a:cs typeface="+mn-ea"/>
              </a:rPr>
              <a:t>、</a:t>
            </a:r>
            <a:r>
              <a:rPr kumimoji="0" lang="zh-CN" sz="1600" b="0" i="0" u="none" strike="noStrike" cap="none" normalizeH="0" baseline="0" dirty="0" smtClean="0">
                <a:ln>
                  <a:noFill/>
                </a:ln>
                <a:solidFill>
                  <a:srgbClr val="343741"/>
                </a:solidFill>
                <a:effectLst/>
                <a:latin typeface="+mn-ea"/>
                <a:cs typeface="+mn-ea"/>
              </a:rPr>
              <a:t>每个分片加载并</a:t>
            </a:r>
            <a:r>
              <a:rPr kumimoji="0" lang="zh-CN" sz="1600" b="0" u="none" strike="noStrike" cap="none" normalizeH="0" baseline="0" dirty="0" smtClean="0">
                <a:ln>
                  <a:noFill/>
                </a:ln>
                <a:solidFill>
                  <a:srgbClr val="343741"/>
                </a:solidFill>
                <a:effectLst/>
                <a:latin typeface="+mn-ea"/>
                <a:cs typeface="+mn-ea"/>
              </a:rPr>
              <a:t>丰富</a:t>
            </a:r>
            <a:r>
              <a:rPr kumimoji="0" lang="zh-CN" sz="1600" b="0" i="0" u="none" strike="noStrike" cap="none" normalizeH="0" baseline="0" dirty="0" smtClean="0">
                <a:ln>
                  <a:noFill/>
                </a:ln>
                <a:solidFill>
                  <a:srgbClr val="343741"/>
                </a:solidFill>
                <a:effectLst/>
                <a:latin typeface="+mn-ea"/>
                <a:cs typeface="+mn-ea"/>
              </a:rPr>
              <a:t>文档，返回文档给协调节点。</a:t>
            </a:r>
            <a:endParaRPr kumimoji="0" lang="zh-CN" sz="1600" b="0" i="0" u="none" strike="noStrike" cap="none" normalizeH="0" baseline="0" dirty="0" smtClean="0">
              <a:ln>
                <a:noFill/>
              </a:ln>
              <a:solidFill>
                <a:srgbClr val="343741"/>
              </a:solidFill>
              <a:effectLst/>
              <a:latin typeface="+mn-ea"/>
              <a:cs typeface="+mn-ea"/>
            </a:endParaRPr>
          </a:p>
          <a:p>
            <a:pPr marL="0" marR="0" lvl="0" indent="0" algn="l" defTabSz="914400" rtl="0" eaLnBrk="0" fontAlgn="base" hangingPunct="0">
              <a:lnSpc>
                <a:spcPts val="2300"/>
              </a:lnSpc>
              <a:spcBef>
                <a:spcPct val="0"/>
              </a:spcBef>
              <a:spcAft>
                <a:spcPct val="0"/>
              </a:spcAft>
              <a:buClrTx/>
              <a:buSzTx/>
              <a:buFontTx/>
              <a:buNone/>
            </a:pPr>
            <a:r>
              <a:rPr kumimoji="0" lang="en-US" altLang="zh-CN" sz="1600" b="0" i="0" u="none" strike="noStrike" cap="none" normalizeH="0" baseline="0" dirty="0" smtClean="0">
                <a:ln>
                  <a:noFill/>
                </a:ln>
                <a:solidFill>
                  <a:srgbClr val="343741"/>
                </a:solidFill>
                <a:effectLst/>
                <a:latin typeface="+mn-ea"/>
                <a:cs typeface="+mn-ea"/>
              </a:rPr>
              <a:t>3</a:t>
            </a:r>
            <a:r>
              <a:rPr kumimoji="0" lang="zh-CN" altLang="en-US" sz="1600" b="0" i="0" u="none" strike="noStrike" cap="none" normalizeH="0" baseline="0" dirty="0" smtClean="0">
                <a:ln>
                  <a:noFill/>
                </a:ln>
                <a:solidFill>
                  <a:srgbClr val="343741"/>
                </a:solidFill>
                <a:effectLst/>
                <a:latin typeface="+mn-ea"/>
                <a:cs typeface="+mn-ea"/>
              </a:rPr>
              <a:t>、</a:t>
            </a:r>
            <a:r>
              <a:rPr kumimoji="0" lang="zh-CN" sz="1600" b="0" i="0" u="none" strike="noStrike" cap="none" normalizeH="0" baseline="0" dirty="0" smtClean="0">
                <a:ln>
                  <a:noFill/>
                </a:ln>
                <a:solidFill>
                  <a:srgbClr val="343741"/>
                </a:solidFill>
                <a:effectLst/>
                <a:latin typeface="+mn-ea"/>
                <a:cs typeface="+mn-ea"/>
              </a:rPr>
              <a:t>一旦所有的文档都被取回了，协调节点返回结果给客户端。</a:t>
            </a:r>
            <a:endParaRPr kumimoji="0" lang="zh-CN" sz="1600" b="0" i="0" u="none" strike="noStrike" cap="none" normalizeH="0" baseline="0" dirty="0" smtClean="0">
              <a:ln>
                <a:noFill/>
              </a:ln>
              <a:solidFill>
                <a:schemeClr val="tx1"/>
              </a:solidFill>
              <a:effectLst/>
              <a:latin typeface="+mn-ea"/>
              <a:cs typeface="+mn-ea"/>
            </a:endParaRPr>
          </a:p>
        </p:txBody>
      </p:sp>
      <p:sp>
        <p:nvSpPr>
          <p:cNvPr id="11" name="AutoShape 6" descr="http://note.youdao.com/yws/res/8597/WEBRESOURCE4fb0c89da032bef4b2cdf8ae18340e7e"/>
          <p:cNvSpPr>
            <a:spLocks noChangeAspect="1" noChangeArrowheads="1"/>
          </p:cNvSpPr>
          <p:nvPr/>
        </p:nvSpPr>
        <p:spPr bwMode="auto">
          <a:xfrm>
            <a:off x="63500" y="-684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 name="图片 3"/>
          <p:cNvPicPr>
            <a:picLocks noChangeAspect="1"/>
          </p:cNvPicPr>
          <p:nvPr/>
        </p:nvPicPr>
        <p:blipFill>
          <a:blip r:embed="rId2"/>
          <a:stretch>
            <a:fillRect/>
          </a:stretch>
        </p:blipFill>
        <p:spPr>
          <a:xfrm>
            <a:off x="5602605" y="1134110"/>
            <a:ext cx="4994275" cy="2204085"/>
          </a:xfrm>
          <a:prstGeom prst="rect">
            <a:avLst/>
          </a:prstGeom>
        </p:spPr>
      </p:pic>
      <p:pic>
        <p:nvPicPr>
          <p:cNvPr id="5" name="图片 4"/>
          <p:cNvPicPr>
            <a:picLocks noChangeAspect="1"/>
          </p:cNvPicPr>
          <p:nvPr/>
        </p:nvPicPr>
        <p:blipFill>
          <a:blip r:embed="rId3"/>
          <a:stretch>
            <a:fillRect/>
          </a:stretch>
        </p:blipFill>
        <p:spPr>
          <a:xfrm>
            <a:off x="5602605" y="4171315"/>
            <a:ext cx="4993640" cy="2236470"/>
          </a:xfrm>
          <a:prstGeom prst="rect">
            <a:avLst/>
          </a:prstGeom>
        </p:spPr>
      </p:pic>
      <p:sp>
        <p:nvSpPr>
          <p:cNvPr id="9" name="Rectangle 5"/>
          <p:cNvSpPr>
            <a:spLocks noChangeArrowheads="1"/>
          </p:cNvSpPr>
          <p:nvPr/>
        </p:nvSpPr>
        <p:spPr bwMode="auto">
          <a:xfrm>
            <a:off x="638175" y="1133793"/>
            <a:ext cx="4796155" cy="276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hangingPunct="0">
              <a:lnSpc>
                <a:spcPts val="2400"/>
              </a:lnSpc>
              <a:spcBef>
                <a:spcPct val="0"/>
              </a:spcBef>
              <a:spcAft>
                <a:spcPct val="0"/>
              </a:spcAft>
              <a:buClrTx/>
              <a:buSzTx/>
              <a:buFontTx/>
              <a:buNone/>
            </a:pPr>
            <a:r>
              <a:rPr kumimoji="0" lang="zh-CN" sz="1600" b="1" i="0" u="none" strike="noStrike" cap="none" normalizeH="0" baseline="0">
                <a:latin typeface="+mn-ea"/>
                <a:cs typeface="+mn-ea"/>
              </a:rPr>
              <a:t>第一阶段 查询（query）</a:t>
            </a:r>
            <a:endParaRPr kumimoji="0" lang="zh-CN" sz="1600" i="0" u="none" strike="noStrike" cap="none" normalizeH="0" baseline="0">
              <a:latin typeface="+mn-ea"/>
              <a:cs typeface="+mn-ea"/>
            </a:endParaRPr>
          </a:p>
          <a:p>
            <a:pPr marL="0" marR="0" lvl="0" indent="0" algn="l" defTabSz="914400" rtl="0" eaLnBrk="0" fontAlgn="base" hangingPunct="0">
              <a:lnSpc>
                <a:spcPts val="2400"/>
              </a:lnSpc>
              <a:spcBef>
                <a:spcPct val="0"/>
              </a:spcBef>
              <a:spcAft>
                <a:spcPct val="0"/>
              </a:spcAft>
              <a:buClrTx/>
              <a:buSzTx/>
              <a:buFontTx/>
              <a:buNone/>
            </a:pPr>
            <a:r>
              <a:rPr kumimoji="0" lang="zh-CN" sz="1600" i="0" u="none" strike="noStrike" cap="none" normalizeH="0" baseline="0">
                <a:latin typeface="+mn-ea"/>
                <a:cs typeface="+mn-ea"/>
              </a:rPr>
              <a:t>1、客户端发送search请求到Node3，Node3创建一个空优先队列。</a:t>
            </a:r>
            <a:endParaRPr kumimoji="0" lang="zh-CN" sz="1600" i="0" u="none" strike="noStrike" cap="none" normalizeH="0" baseline="0">
              <a:latin typeface="+mn-ea"/>
              <a:cs typeface="+mn-ea"/>
            </a:endParaRPr>
          </a:p>
          <a:p>
            <a:pPr marL="0" marR="0" lvl="0" indent="0" algn="l" defTabSz="914400" rtl="0" eaLnBrk="0" fontAlgn="base" hangingPunct="0">
              <a:lnSpc>
                <a:spcPts val="2400"/>
              </a:lnSpc>
              <a:spcBef>
                <a:spcPct val="0"/>
              </a:spcBef>
              <a:spcAft>
                <a:spcPct val="0"/>
              </a:spcAft>
              <a:buClrTx/>
              <a:buSzTx/>
              <a:buFontTx/>
              <a:buNone/>
            </a:pPr>
            <a:r>
              <a:rPr kumimoji="0" lang="zh-CN" sz="1600" i="0" u="none" strike="noStrike" cap="none" normalizeH="0" baseline="0">
                <a:latin typeface="+mn-ea"/>
                <a:cs typeface="+mn-ea"/>
              </a:rPr>
              <a:t>2、Node3将查询请求转发到索引的每个主分片或副本分片中。每个分片在本地执行查询并添加结果到本地有序优先队列中。</a:t>
            </a:r>
            <a:endParaRPr kumimoji="0" lang="zh-CN" sz="1600" i="0" u="none" strike="noStrike" cap="none" normalizeH="0" baseline="0">
              <a:latin typeface="+mn-ea"/>
              <a:cs typeface="+mn-ea"/>
            </a:endParaRPr>
          </a:p>
          <a:p>
            <a:pPr marL="0" marR="0" lvl="0" indent="0" algn="l" defTabSz="914400" rtl="0" eaLnBrk="0" fontAlgn="base" hangingPunct="0">
              <a:lnSpc>
                <a:spcPts val="2400"/>
              </a:lnSpc>
              <a:spcBef>
                <a:spcPct val="0"/>
              </a:spcBef>
              <a:spcAft>
                <a:spcPct val="0"/>
              </a:spcAft>
              <a:buClrTx/>
              <a:buSzTx/>
              <a:buFontTx/>
              <a:buNone/>
            </a:pPr>
            <a:r>
              <a:rPr kumimoji="0" lang="zh-CN" sz="1600" i="0" u="none" strike="noStrike" cap="none" normalizeH="0" baseline="0">
                <a:latin typeface="+mn-ea"/>
                <a:cs typeface="+mn-ea"/>
              </a:rPr>
              <a:t>3、每个分片返回各自优先队列中所有文档的ID和排序值给协调节点（Node3），它合并这些值到自己的优先队列中来产生一个全局排序后的结果列表。</a:t>
            </a:r>
            <a:endParaRPr kumimoji="0" lang="zh-CN" sz="1600" i="0" u="none" strike="noStrike" cap="none" normalizeH="0" baseline="0">
              <a:latin typeface="+mn-ea"/>
              <a:cs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Left)">
                                      <p:cBhvr>
                                        <p:cTn id="17" dur="500"/>
                                        <p:tgtEl>
                                          <p:spTgt spid="10"/>
                                        </p:tgtEl>
                                      </p:cBhvr>
                                    </p:animEffect>
                                  </p:childTnLst>
                                </p:cTn>
                              </p:par>
                              <p:par>
                                <p:cTn id="18" presetID="18" presetClass="entr" presetSubtype="12"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Lef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9" grpId="0" animBg="1"/>
      <p:bldP spid="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955994" y="253809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0" y="3109625"/>
            <a:ext cx="2904995" cy="118110"/>
            <a:chOff x="-272" y="4901"/>
            <a:chExt cx="4745" cy="170"/>
          </a:xfrm>
        </p:grpSpPr>
        <p:cxnSp>
          <p:nvCxnSpPr>
            <p:cNvPr id="5" name="直接连接符 4"/>
            <p:cNvCxnSpPr>
              <a:endCxn id="7" idx="2"/>
            </p:cNvCxnSpPr>
            <p:nvPr/>
          </p:nvCxnSpPr>
          <p:spPr>
            <a:xfrm flipV="1">
              <a:off x="-272" y="4986"/>
              <a:ext cx="4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303" y="4901"/>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0172d0dc26b25d2e622eceade12082b0b4877cadcac02-NCB2wE_fw658"/>
          <p:cNvPicPr>
            <a:picLocks noChangeAspect="1"/>
          </p:cNvPicPr>
          <p:nvPr/>
        </p:nvPicPr>
        <p:blipFill>
          <a:blip r:embed="rId1"/>
          <a:stretch>
            <a:fillRect/>
          </a:stretch>
        </p:blipFill>
        <p:spPr>
          <a:xfrm>
            <a:off x="3100457" y="2618919"/>
            <a:ext cx="1203325" cy="1482725"/>
          </a:xfrm>
          <a:prstGeom prst="rect">
            <a:avLst/>
          </a:prstGeom>
        </p:spPr>
      </p:pic>
      <p:grpSp>
        <p:nvGrpSpPr>
          <p:cNvPr id="10" name="组合 9"/>
          <p:cNvGrpSpPr/>
          <p:nvPr/>
        </p:nvGrpSpPr>
        <p:grpSpPr>
          <a:xfrm flipH="1">
            <a:off x="4427330" y="3138299"/>
            <a:ext cx="760730" cy="107950"/>
            <a:chOff x="3799" y="4943"/>
            <a:chExt cx="1198" cy="170"/>
          </a:xfrm>
        </p:grpSpPr>
        <p:cxnSp>
          <p:nvCxnSpPr>
            <p:cNvPr id="11" name="直接连接符 10"/>
            <p:cNvCxnSpPr>
              <a:stCxn id="14" idx="1"/>
            </p:cNvCxnSpPr>
            <p:nvPr/>
          </p:nvCxnSpPr>
          <p:spPr>
            <a:xfrm flipV="1">
              <a:off x="3799" y="5028"/>
              <a:ext cx="1198"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5188102" y="2879774"/>
            <a:ext cx="4895012" cy="646331"/>
          </a:xfrm>
          <a:prstGeom prst="rect">
            <a:avLst/>
          </a:prstGeom>
          <a:noFill/>
        </p:spPr>
        <p:txBody>
          <a:bodyPr wrap="square" rtlCol="0">
            <a:spAutoFit/>
          </a:bodyPr>
          <a:lstStyle/>
          <a:p>
            <a:r>
              <a:rPr lang="en-US" altLang="zh-CN" sz="3600" dirty="0" err="1" smtClean="0">
                <a:latin typeface="逐浪粗宋简体" panose="02010601030101010101" charset="-122"/>
                <a:ea typeface="逐浪粗宋简体" panose="02010601030101010101" charset="-122"/>
              </a:rPr>
              <a:t>Elastcsearch</a:t>
            </a:r>
            <a:r>
              <a:rPr lang="zh-CN" altLang="en-US" sz="3600" dirty="0" smtClean="0">
                <a:latin typeface="逐浪粗宋简体" panose="02010601030101010101" charset="-122"/>
                <a:ea typeface="逐浪粗宋简体" panose="02010601030101010101" charset="-122"/>
              </a:rPr>
              <a:t> </a:t>
            </a:r>
            <a:r>
              <a:rPr lang="en-US" altLang="zh-CN" sz="3600" dirty="0" smtClean="0">
                <a:latin typeface="逐浪粗宋简体" panose="02010601030101010101" charset="-122"/>
                <a:ea typeface="逐浪粗宋简体" panose="02010601030101010101" charset="-122"/>
              </a:rPr>
              <a:t>API</a:t>
            </a:r>
            <a:endParaRPr lang="en-US" altLang="zh-CN" sz="3600" dirty="0" smtClean="0">
              <a:latin typeface="逐浪粗宋简体" panose="02010601030101010101" charset="-122"/>
              <a:ea typeface="逐浪粗宋简体" panose="02010601030101010101" charset="-122"/>
            </a:endParaRPr>
          </a:p>
        </p:txBody>
      </p:sp>
      <p:sp>
        <p:nvSpPr>
          <p:cNvPr id="16" name="文本框 15"/>
          <p:cNvSpPr txBox="1"/>
          <p:nvPr/>
        </p:nvSpPr>
        <p:spPr>
          <a:xfrm>
            <a:off x="3179445" y="2739797"/>
            <a:ext cx="1094740" cy="829945"/>
          </a:xfrm>
          <a:prstGeom prst="rect">
            <a:avLst/>
          </a:prstGeom>
          <a:noFill/>
        </p:spPr>
        <p:txBody>
          <a:bodyPr wrap="square" rtlCol="0">
            <a:spAutoFit/>
          </a:bodyPr>
          <a:lstStyle/>
          <a:p>
            <a:r>
              <a:rPr lang="en-US" altLang="zh-CN" sz="4800" dirty="0" smtClean="0">
                <a:latin typeface="+mj-ea"/>
                <a:ea typeface="+mj-ea"/>
              </a:rPr>
              <a:t>03</a:t>
            </a:r>
            <a:endParaRPr lang="en-US" altLang="zh-CN" sz="4800" dirty="0">
              <a:latin typeface="+mj-ea"/>
              <a:ea typeface="+mj-ea"/>
            </a:endParaRPr>
          </a:p>
        </p:txBody>
      </p:sp>
      <p:cxnSp>
        <p:nvCxnSpPr>
          <p:cNvPr id="18" name="直接连接符 17"/>
          <p:cNvCxnSpPr/>
          <p:nvPr/>
        </p:nvCxnSpPr>
        <p:spPr>
          <a:xfrm>
            <a:off x="9852454" y="3227735"/>
            <a:ext cx="233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0172d0dc26b25d2e622eceade12082b0b4877cadcac02-NCB2wE_fw658"/>
          <p:cNvPicPr>
            <a:picLocks noChangeAspect="1"/>
          </p:cNvPicPr>
          <p:nvPr/>
        </p:nvPicPr>
        <p:blipFill>
          <a:blip r:embed="rId1"/>
          <a:stretch>
            <a:fillRect/>
          </a:stretch>
        </p:blipFill>
        <p:spPr>
          <a:xfrm>
            <a:off x="135985" y="-122452"/>
            <a:ext cx="1537541" cy="1893659"/>
          </a:xfrm>
          <a:prstGeom prst="rect">
            <a:avLst/>
          </a:prstGeom>
        </p:spPr>
      </p:pic>
      <p:sp>
        <p:nvSpPr>
          <p:cNvPr id="11" name="TextBox 24"/>
          <p:cNvSpPr txBox="1"/>
          <p:nvPr/>
        </p:nvSpPr>
        <p:spPr>
          <a:xfrm>
            <a:off x="594933" y="1561369"/>
            <a:ext cx="9931092" cy="583565"/>
          </a:xfrm>
          <a:prstGeom prst="rect">
            <a:avLst/>
          </a:prstGeom>
          <a:noFill/>
        </p:spPr>
        <p:txBody>
          <a:bodyPr wrap="square" rtlCol="0">
            <a:spAutoFit/>
          </a:bodyPr>
          <a:lstStyle/>
          <a:p>
            <a:r>
              <a:rPr lang="en-US" altLang="zh-CN" sz="1600" dirty="0" smtClean="0"/>
              <a:t>Java REST </a:t>
            </a:r>
            <a:r>
              <a:rPr lang="en-US" altLang="zh-CN" sz="1600" dirty="0"/>
              <a:t>API</a:t>
            </a:r>
            <a:r>
              <a:rPr lang="zh-CN" altLang="en-US" sz="1600" dirty="0"/>
              <a:t>：</a:t>
            </a:r>
            <a:r>
              <a:rPr lang="en-US" altLang="zh-CN" sz="1600" u="sng" dirty="0">
                <a:hlinkClick r:id="rId2"/>
              </a:rPr>
              <a:t>https://www.elastic.co/guide/en/elasticsearch/client/java-rest/6.8/index.html</a:t>
            </a:r>
            <a:endParaRPr lang="en-US" altLang="zh-CN" sz="1600" dirty="0"/>
          </a:p>
          <a:p>
            <a:endParaRPr lang="en-US" altLang="zh-CN" sz="1600" dirty="0">
              <a:solidFill>
                <a:schemeClr val="tx1">
                  <a:lumMod val="75000"/>
                  <a:lumOff val="25000"/>
                </a:schemeClr>
              </a:solidFill>
            </a:endParaRPr>
          </a:p>
        </p:txBody>
      </p:sp>
      <p:sp>
        <p:nvSpPr>
          <p:cNvPr id="17" name="文本框 16"/>
          <p:cNvSpPr txBox="1"/>
          <p:nvPr/>
        </p:nvSpPr>
        <p:spPr>
          <a:xfrm>
            <a:off x="1541721" y="750236"/>
            <a:ext cx="2362378" cy="461665"/>
          </a:xfrm>
          <a:prstGeom prst="rect">
            <a:avLst/>
          </a:prstGeom>
          <a:noFill/>
        </p:spPr>
        <p:txBody>
          <a:bodyPr wrap="none" rtlCol="0">
            <a:spAutoFit/>
          </a:bodyPr>
          <a:lstStyle/>
          <a:p>
            <a:r>
              <a:rPr lang="en-US" altLang="zh-CN" sz="2400" dirty="0" err="1" smtClean="0">
                <a:solidFill>
                  <a:srgbClr val="556740"/>
                </a:solidFill>
                <a:latin typeface="Cambria" panose="02040503050406030204" pitchFamily="18" charset="0"/>
                <a:ea typeface="Cambria" panose="02040503050406030204" pitchFamily="18" charset="0"/>
              </a:rPr>
              <a:t>Elastcsearch</a:t>
            </a:r>
            <a:r>
              <a:rPr lang="zh-CN" altLang="en-US" sz="2400" dirty="0" smtClean="0">
                <a:solidFill>
                  <a:srgbClr val="556740"/>
                </a:solidFill>
                <a:latin typeface="Cambria" panose="02040503050406030204" pitchFamily="18" charset="0"/>
                <a:ea typeface="+mj-ea"/>
              </a:rPr>
              <a:t> </a:t>
            </a:r>
            <a:r>
              <a:rPr lang="en-US" altLang="zh-CN" sz="2400" dirty="0" smtClean="0">
                <a:solidFill>
                  <a:srgbClr val="556740"/>
                </a:solidFill>
                <a:latin typeface="Cambria" panose="02040503050406030204" pitchFamily="18" charset="0"/>
                <a:ea typeface="+mj-ea"/>
              </a:rPr>
              <a:t>API</a:t>
            </a:r>
            <a:endParaRPr lang="zh-CN" altLang="en-US" sz="2400" dirty="0">
              <a:solidFill>
                <a:srgbClr val="556740"/>
              </a:solidFill>
              <a:latin typeface="Cambria" panose="02040503050406030204" pitchFamily="18" charset="0"/>
              <a:ea typeface="+mj-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264" y="2354783"/>
            <a:ext cx="3375068" cy="3756252"/>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9965" y="1957926"/>
            <a:ext cx="6100945" cy="4549966"/>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MH_Others_11" descr="#wm#_48_07_*Z"/>
          <p:cNvSpPr>
            <a:spLocks noChangeArrowheads="1"/>
          </p:cNvSpPr>
          <p:nvPr>
            <p:custDataLst>
              <p:tags r:id="rId1"/>
            </p:custDataLst>
          </p:nvPr>
        </p:nvSpPr>
        <p:spPr bwMode="auto">
          <a:xfrm>
            <a:off x="8419465" y="1092200"/>
            <a:ext cx="1088390" cy="1091565"/>
          </a:xfrm>
          <a:prstGeom prst="ellipse">
            <a:avLst/>
          </a:prstGeom>
          <a:solidFill>
            <a:schemeClr val="tx2">
              <a:lumMod val="90000"/>
              <a:alpha val="86000"/>
            </a:schemeClr>
          </a:solidFill>
          <a:ln>
            <a:noFill/>
          </a:ln>
          <a:effectLst/>
        </p:spPr>
        <p:txBody>
          <a:bodyPr wrap="square"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endParaRPr lang="zh-CN" altLang="zh-CN" sz="3300" kern="0" dirty="0">
              <a:solidFill>
                <a:schemeClr val="bg1">
                  <a:lumMod val="50000"/>
                </a:schemeClr>
              </a:solidFill>
              <a:ea typeface="微软雅黑" panose="020B0503020204020204" charset="-122"/>
              <a:cs typeface="+mn-ea"/>
            </a:endParaRPr>
          </a:p>
        </p:txBody>
      </p:sp>
      <p:sp>
        <p:nvSpPr>
          <p:cNvPr id="58" name="椭圆 57"/>
          <p:cNvSpPr/>
          <p:nvPr/>
        </p:nvSpPr>
        <p:spPr>
          <a:xfrm>
            <a:off x="9316720" y="1299845"/>
            <a:ext cx="2088515" cy="200723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PA_MH_Others_12"/>
          <p:cNvSpPr txBox="1"/>
          <p:nvPr>
            <p:custDataLst>
              <p:tags r:id="rId2"/>
            </p:custDataLst>
          </p:nvPr>
        </p:nvSpPr>
        <p:spPr>
          <a:xfrm>
            <a:off x="9169400" y="2480310"/>
            <a:ext cx="720090" cy="3230880"/>
          </a:xfrm>
          <a:prstGeom prst="rect">
            <a:avLst/>
          </a:prstGeom>
          <a:noFill/>
        </p:spPr>
        <p:txBody>
          <a:bodyPr vert="eaVert" wrap="square" lIns="0" tIns="0" rIns="0" bIns="0" rtlCol="0" anchor="ctr" anchorCtr="0">
            <a:normAutofit/>
          </a:bodyPr>
          <a:lstStyle/>
          <a:p>
            <a:r>
              <a:rPr lang="en-US" altLang="zh-CN" sz="2700" dirty="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CONTENTS</a:t>
            </a:r>
            <a:endParaRPr lang="zh-CN" altLang="en-US" sz="2700" dirty="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nvGrpSpPr>
          <p:cNvPr id="54" name="组合 53"/>
          <p:cNvGrpSpPr/>
          <p:nvPr/>
        </p:nvGrpSpPr>
        <p:grpSpPr>
          <a:xfrm>
            <a:off x="2806065" y="674408"/>
            <a:ext cx="5777230" cy="3515312"/>
            <a:chOff x="7340" y="2860"/>
            <a:chExt cx="9098" cy="5414"/>
          </a:xfrm>
        </p:grpSpPr>
        <p:grpSp>
          <p:nvGrpSpPr>
            <p:cNvPr id="37" name="组合 36"/>
            <p:cNvGrpSpPr/>
            <p:nvPr/>
          </p:nvGrpSpPr>
          <p:grpSpPr>
            <a:xfrm>
              <a:off x="7340" y="2860"/>
              <a:ext cx="9060" cy="1266"/>
              <a:chOff x="3494405" y="1351915"/>
              <a:chExt cx="5753100" cy="804067"/>
            </a:xfrm>
          </p:grpSpPr>
          <p:sp>
            <p:nvSpPr>
              <p:cNvPr id="38" name="文本框 37"/>
              <p:cNvSpPr txBox="1"/>
              <p:nvPr>
                <p:custDataLst>
                  <p:tags r:id="rId3"/>
                </p:custDataLst>
              </p:nvPr>
            </p:nvSpPr>
            <p:spPr>
              <a:xfrm>
                <a:off x="3494405" y="1392118"/>
                <a:ext cx="739742" cy="684261"/>
              </a:xfrm>
              <a:prstGeom prst="rect">
                <a:avLst/>
              </a:prstGeom>
              <a:noFill/>
            </p:spPr>
            <p:txBody>
              <a:bodyPr wrap="square" tIns="46800" bIns="46800" anchor="ctr">
                <a:normAutofit lnSpcReduction="10000"/>
              </a:bodyPr>
              <a:lstStyle/>
              <a:p>
                <a:pPr algn="ctr" fontAlgn="auto">
                  <a:lnSpc>
                    <a:spcPct val="120000"/>
                  </a:lnSpc>
                </a:pPr>
                <a:r>
                  <a:rPr lang="en-US" altLang="zh-CN" sz="3600" dirty="0">
                    <a:solidFill>
                      <a:schemeClr val="tx1">
                        <a:lumMod val="65000"/>
                        <a:lumOff val="35000"/>
                      </a:schemeClr>
                    </a:solidFill>
                    <a:latin typeface="逐浪温莎雅楷体" panose="03000509000000000000" charset="-122"/>
                    <a:ea typeface="逐浪温莎雅楷体" panose="03000509000000000000" charset="-122"/>
                  </a:rPr>
                  <a:t>01</a:t>
                </a:r>
                <a:endParaRPr lang="en-US" altLang="zh-CN" sz="3600" dirty="0">
                  <a:solidFill>
                    <a:schemeClr val="tx1">
                      <a:lumMod val="65000"/>
                      <a:lumOff val="35000"/>
                    </a:schemeClr>
                  </a:solidFill>
                  <a:latin typeface="逐浪温莎雅楷体" panose="03000509000000000000" charset="-122"/>
                  <a:ea typeface="逐浪温莎雅楷体" panose="03000509000000000000" charset="-122"/>
                </a:endParaRPr>
              </a:p>
            </p:txBody>
          </p:sp>
          <p:sp>
            <p:nvSpPr>
              <p:cNvPr id="39" name="文本框 38"/>
              <p:cNvSpPr txBox="1"/>
              <p:nvPr>
                <p:custDataLst>
                  <p:tags r:id="rId4"/>
                </p:custDataLst>
              </p:nvPr>
            </p:nvSpPr>
            <p:spPr>
              <a:xfrm>
                <a:off x="4306513" y="1351915"/>
                <a:ext cx="4940992" cy="417311"/>
              </a:xfrm>
              <a:prstGeom prst="rect">
                <a:avLst/>
              </a:prstGeom>
              <a:noFill/>
            </p:spPr>
            <p:txBody>
              <a:bodyPr wrap="square" lIns="90000" tIns="46800" rIns="90000" bIns="0" anchor="b" anchorCtr="0">
                <a:normAutofit/>
              </a:bodyPr>
              <a:lstStyle/>
              <a:p>
                <a:pPr fontAlgn="auto">
                  <a:lnSpc>
                    <a:spcPct val="120000"/>
                  </a:lnSpc>
                </a:pPr>
                <a:r>
                  <a:rPr lang="en-US" altLang="zh-CN" b="1" spc="300" dirty="0" err="1" smtClean="0">
                    <a:solidFill>
                      <a:schemeClr val="tx1">
                        <a:lumMod val="65000"/>
                        <a:lumOff val="35000"/>
                      </a:schemeClr>
                    </a:solidFill>
                    <a:latin typeface="逐浪温莎雅楷体" panose="03000509000000000000" charset="-122"/>
                    <a:ea typeface="逐浪温莎雅楷体" panose="03000509000000000000" charset="-122"/>
                    <a:cs typeface="+mj-cs"/>
                  </a:rPr>
                  <a:t>Elasticsearch</a:t>
                </a:r>
                <a:r>
                  <a:rPr lang="zh-CN" altLang="en-US" b="1" spc="300" dirty="0" smtClean="0">
                    <a:solidFill>
                      <a:schemeClr val="tx1">
                        <a:lumMod val="65000"/>
                        <a:lumOff val="35000"/>
                      </a:schemeClr>
                    </a:solidFill>
                    <a:latin typeface="逐浪温莎雅楷体" panose="03000509000000000000" charset="-122"/>
                    <a:ea typeface="逐浪温莎雅楷体" panose="03000509000000000000" charset="-122"/>
                    <a:cs typeface="+mj-cs"/>
                  </a:rPr>
                  <a:t>简介</a:t>
                </a:r>
                <a:endParaRPr lang="zh-CN" altLang="en-US" b="1" spc="300" dirty="0">
                  <a:solidFill>
                    <a:schemeClr val="tx1">
                      <a:lumMod val="65000"/>
                      <a:lumOff val="35000"/>
                    </a:schemeClr>
                  </a:solidFill>
                  <a:latin typeface="Bradley Hand ITC" panose="03070402050302030203" pitchFamily="66" charset="0"/>
                  <a:ea typeface="逐浪温莎雅楷体" panose="03000509000000000000" charset="-122"/>
                  <a:cs typeface="+mj-cs"/>
                </a:endParaRPr>
              </a:p>
            </p:txBody>
          </p:sp>
          <p:sp>
            <p:nvSpPr>
              <p:cNvPr id="40" name="文本框 39"/>
              <p:cNvSpPr txBox="1"/>
              <p:nvPr>
                <p:custDataLst>
                  <p:tags r:id="rId5"/>
                </p:custDataLst>
              </p:nvPr>
            </p:nvSpPr>
            <p:spPr>
              <a:xfrm>
                <a:off x="4306513" y="1798976"/>
                <a:ext cx="4940992" cy="357006"/>
              </a:xfrm>
              <a:prstGeom prst="rect">
                <a:avLst/>
              </a:prstGeom>
            </p:spPr>
            <p:txBody>
              <a:bodyPr vert="horz" wrap="square" lIns="90000" tIns="0" rIns="90000" bIns="46800" anchor="ctr" anchorCtr="0">
                <a:normAutofit/>
              </a:bodyPr>
              <a:lstStyle/>
              <a:p>
                <a:pPr algn="l" fontAlgn="auto">
                  <a:lnSpc>
                    <a:spcPct val="120000"/>
                  </a:lnSpc>
                </a:pPr>
                <a:endParaRPr lang="zh-CN" altLang="en-US" sz="1200" spc="150" dirty="0">
                  <a:solidFill>
                    <a:schemeClr val="dk1">
                      <a:lumMod val="100000"/>
                    </a:schemeClr>
                  </a:solidFill>
                  <a:latin typeface="逐浪温莎雅楷体" panose="03000509000000000000" charset="-122"/>
                  <a:ea typeface="逐浪温莎雅楷体" panose="03000509000000000000" charset="-122"/>
                </a:endParaRPr>
              </a:p>
            </p:txBody>
          </p:sp>
        </p:grpSp>
        <p:grpSp>
          <p:nvGrpSpPr>
            <p:cNvPr id="41" name="组合 40"/>
            <p:cNvGrpSpPr/>
            <p:nvPr/>
          </p:nvGrpSpPr>
          <p:grpSpPr>
            <a:xfrm>
              <a:off x="7340" y="4236"/>
              <a:ext cx="9060" cy="1266"/>
              <a:chOff x="3494405" y="2225859"/>
              <a:chExt cx="5753100" cy="804144"/>
            </a:xfrm>
          </p:grpSpPr>
          <p:sp>
            <p:nvSpPr>
              <p:cNvPr id="42" name="文本框 41"/>
              <p:cNvSpPr txBox="1"/>
              <p:nvPr>
                <p:custDataLst>
                  <p:tags r:id="rId6"/>
                </p:custDataLst>
              </p:nvPr>
            </p:nvSpPr>
            <p:spPr>
              <a:xfrm>
                <a:off x="3494405" y="2296694"/>
                <a:ext cx="739742" cy="684261"/>
              </a:xfrm>
              <a:prstGeom prst="rect">
                <a:avLst/>
              </a:prstGeom>
              <a:noFill/>
            </p:spPr>
            <p:txBody>
              <a:bodyPr wrap="square" tIns="46800" bIns="46800" anchor="ctr">
                <a:normAutofit fontScale="97500" lnSpcReduction="10000"/>
              </a:bodyPr>
              <a:lstStyle/>
              <a:p>
                <a:pPr algn="ctr" fontAlgn="auto">
                  <a:lnSpc>
                    <a:spcPct val="120000"/>
                  </a:lnSpc>
                </a:pPr>
                <a:r>
                  <a:rPr lang="en-US" altLang="zh-CN" sz="3600" dirty="0">
                    <a:solidFill>
                      <a:schemeClr val="tx1">
                        <a:lumMod val="75000"/>
                        <a:lumOff val="25000"/>
                      </a:schemeClr>
                    </a:solidFill>
                    <a:latin typeface="逐浪温莎雅楷体" panose="03000509000000000000" charset="-122"/>
                    <a:ea typeface="逐浪温莎雅楷体" panose="03000509000000000000" charset="-122"/>
                  </a:rPr>
                  <a:t>02</a:t>
                </a:r>
                <a:endParaRPr lang="en-US" altLang="zh-CN" sz="3600" dirty="0">
                  <a:solidFill>
                    <a:schemeClr val="tx1">
                      <a:lumMod val="75000"/>
                      <a:lumOff val="25000"/>
                    </a:schemeClr>
                  </a:solidFill>
                  <a:latin typeface="逐浪温莎雅楷体" panose="03000509000000000000" charset="-122"/>
                  <a:ea typeface="逐浪温莎雅楷体" panose="03000509000000000000" charset="-122"/>
                </a:endParaRPr>
              </a:p>
            </p:txBody>
          </p:sp>
          <p:sp>
            <p:nvSpPr>
              <p:cNvPr id="43" name="文本框 42"/>
              <p:cNvSpPr txBox="1"/>
              <p:nvPr>
                <p:custDataLst>
                  <p:tags r:id="rId7"/>
                </p:custDataLst>
              </p:nvPr>
            </p:nvSpPr>
            <p:spPr>
              <a:xfrm>
                <a:off x="4306513" y="2225859"/>
                <a:ext cx="4940992" cy="417311"/>
              </a:xfrm>
              <a:prstGeom prst="rect">
                <a:avLst/>
              </a:prstGeom>
              <a:noFill/>
            </p:spPr>
            <p:txBody>
              <a:bodyPr wrap="square" lIns="90000" tIns="46800" rIns="90000" bIns="0" anchor="b" anchorCtr="0">
                <a:normAutofit/>
              </a:bodyPr>
              <a:lstStyle/>
              <a:p>
                <a:pPr fontAlgn="auto">
                  <a:lnSpc>
                    <a:spcPct val="120000"/>
                  </a:lnSpc>
                </a:pPr>
                <a:r>
                  <a:rPr lang="en-US" altLang="zh-CN" b="1" spc="300" dirty="0" err="1">
                    <a:solidFill>
                      <a:schemeClr val="tx1">
                        <a:lumMod val="65000"/>
                        <a:lumOff val="35000"/>
                      </a:schemeClr>
                    </a:solidFill>
                    <a:latin typeface="逐浪温莎雅楷体" panose="03000509000000000000" charset="-122"/>
                    <a:ea typeface="逐浪温莎雅楷体" panose="03000509000000000000" charset="-122"/>
                  </a:rPr>
                  <a:t>Elasticsearch</a:t>
                </a:r>
                <a:r>
                  <a:rPr lang="zh-CN" altLang="en-US" b="1" spc="300" dirty="0" smtClean="0">
                    <a:solidFill>
                      <a:schemeClr val="tx1">
                        <a:lumMod val="65000"/>
                        <a:lumOff val="35000"/>
                      </a:schemeClr>
                    </a:solidFill>
                    <a:latin typeface="逐浪温莎雅楷体" panose="03000509000000000000" charset="-122"/>
                    <a:ea typeface="逐浪温莎雅楷体" panose="03000509000000000000" charset="-122"/>
                    <a:cs typeface="+mj-cs"/>
                  </a:rPr>
                  <a:t>基础</a:t>
                </a:r>
                <a:endParaRPr lang="zh-CN" altLang="en-US" b="1" spc="300" dirty="0">
                  <a:solidFill>
                    <a:schemeClr val="tx1">
                      <a:lumMod val="65000"/>
                      <a:lumOff val="35000"/>
                    </a:schemeClr>
                  </a:solidFill>
                  <a:latin typeface="逐浪温莎雅楷体" panose="03000509000000000000" charset="-122"/>
                  <a:ea typeface="逐浪温莎雅楷体" panose="03000509000000000000" charset="-122"/>
                  <a:cs typeface="+mj-cs"/>
                </a:endParaRPr>
              </a:p>
            </p:txBody>
          </p:sp>
          <p:sp>
            <p:nvSpPr>
              <p:cNvPr id="44" name="文本框 43"/>
              <p:cNvSpPr txBox="1"/>
              <p:nvPr>
                <p:custDataLst>
                  <p:tags r:id="rId8"/>
                </p:custDataLst>
              </p:nvPr>
            </p:nvSpPr>
            <p:spPr>
              <a:xfrm>
                <a:off x="4306513" y="2672997"/>
                <a:ext cx="4940992" cy="357006"/>
              </a:xfrm>
              <a:prstGeom prst="rect">
                <a:avLst/>
              </a:prstGeom>
            </p:spPr>
            <p:txBody>
              <a:bodyPr vert="horz" wrap="square" lIns="90000" tIns="0" rIns="90000" bIns="46800" anchor="ctr" anchorCtr="0">
                <a:normAutofit/>
              </a:bodyPr>
              <a:lstStyle/>
              <a:p>
                <a:pPr algn="l" fontAlgn="auto">
                  <a:lnSpc>
                    <a:spcPct val="120000"/>
                  </a:lnSpc>
                </a:pPr>
                <a:endParaRPr lang="zh-CN" altLang="en-US" sz="1200" spc="150" dirty="0">
                  <a:solidFill>
                    <a:schemeClr val="dk1">
                      <a:lumMod val="100000"/>
                    </a:schemeClr>
                  </a:solidFill>
                  <a:latin typeface="逐浪温莎雅楷体" panose="03000509000000000000" charset="-122"/>
                  <a:ea typeface="逐浪温莎雅楷体" panose="03000509000000000000" charset="-122"/>
                </a:endParaRPr>
              </a:p>
            </p:txBody>
          </p:sp>
        </p:grpSp>
        <p:grpSp>
          <p:nvGrpSpPr>
            <p:cNvPr id="45" name="组合 44"/>
            <p:cNvGrpSpPr/>
            <p:nvPr/>
          </p:nvGrpSpPr>
          <p:grpSpPr>
            <a:xfrm>
              <a:off x="7340" y="5613"/>
              <a:ext cx="9060" cy="1267"/>
              <a:chOff x="3494405" y="3099418"/>
              <a:chExt cx="5753100" cy="804606"/>
            </a:xfrm>
          </p:grpSpPr>
          <p:sp>
            <p:nvSpPr>
              <p:cNvPr id="46" name="文本框 45"/>
              <p:cNvSpPr txBox="1"/>
              <p:nvPr>
                <p:custDataLst>
                  <p:tags r:id="rId9"/>
                </p:custDataLst>
              </p:nvPr>
            </p:nvSpPr>
            <p:spPr>
              <a:xfrm>
                <a:off x="3494405" y="3201269"/>
                <a:ext cx="739742" cy="684261"/>
              </a:xfrm>
              <a:prstGeom prst="rect">
                <a:avLst/>
              </a:prstGeom>
              <a:noFill/>
            </p:spPr>
            <p:txBody>
              <a:bodyPr wrap="square" tIns="46800" bIns="46800" anchor="ctr">
                <a:normAutofit fontScale="97500" lnSpcReduction="10000"/>
              </a:bodyPr>
              <a:lstStyle/>
              <a:p>
                <a:pPr algn="ctr" fontAlgn="auto">
                  <a:lnSpc>
                    <a:spcPct val="120000"/>
                  </a:lnSpc>
                </a:pPr>
                <a:r>
                  <a:rPr lang="en-US" altLang="zh-CN" sz="3600" dirty="0">
                    <a:solidFill>
                      <a:schemeClr val="tx1">
                        <a:lumMod val="85000"/>
                        <a:lumOff val="15000"/>
                      </a:schemeClr>
                    </a:solidFill>
                    <a:latin typeface="逐浪温莎雅楷体" panose="03000509000000000000" charset="-122"/>
                    <a:ea typeface="逐浪温莎雅楷体" panose="03000509000000000000" charset="-122"/>
                  </a:rPr>
                  <a:t>03</a:t>
                </a:r>
                <a:endParaRPr lang="en-US" altLang="zh-CN" sz="3600" dirty="0">
                  <a:solidFill>
                    <a:schemeClr val="tx1">
                      <a:lumMod val="85000"/>
                      <a:lumOff val="15000"/>
                    </a:schemeClr>
                  </a:solidFill>
                  <a:latin typeface="逐浪温莎雅楷体" panose="03000509000000000000" charset="-122"/>
                  <a:ea typeface="逐浪温莎雅楷体" panose="03000509000000000000" charset="-122"/>
                </a:endParaRPr>
              </a:p>
            </p:txBody>
          </p:sp>
          <p:sp>
            <p:nvSpPr>
              <p:cNvPr id="47" name="文本框 46"/>
              <p:cNvSpPr txBox="1"/>
              <p:nvPr>
                <p:custDataLst>
                  <p:tags r:id="rId10"/>
                </p:custDataLst>
              </p:nvPr>
            </p:nvSpPr>
            <p:spPr>
              <a:xfrm>
                <a:off x="4306469" y="3099418"/>
                <a:ext cx="4940722" cy="417261"/>
              </a:xfrm>
              <a:prstGeom prst="rect">
                <a:avLst/>
              </a:prstGeom>
              <a:noFill/>
            </p:spPr>
            <p:txBody>
              <a:bodyPr wrap="square" lIns="90000" tIns="46800" rIns="90000" bIns="0" anchor="b" anchorCtr="0">
                <a:normAutofit/>
              </a:bodyPr>
              <a:lstStyle/>
              <a:p>
                <a:pPr fontAlgn="auto">
                  <a:lnSpc>
                    <a:spcPct val="120000"/>
                  </a:lnSpc>
                </a:pPr>
                <a:r>
                  <a:rPr lang="en-US" altLang="zh-CN" b="1" spc="300" dirty="0" err="1" smtClean="0">
                    <a:solidFill>
                      <a:schemeClr val="tx1">
                        <a:lumMod val="65000"/>
                        <a:lumOff val="35000"/>
                      </a:schemeClr>
                    </a:solidFill>
                    <a:latin typeface="逐浪温莎雅楷体" panose="03000509000000000000" charset="-122"/>
                    <a:ea typeface="逐浪温莎雅楷体" panose="03000509000000000000" charset="-122"/>
                  </a:rPr>
                  <a:t>Elasticsearch</a:t>
                </a:r>
                <a:r>
                  <a:rPr lang="en-US" altLang="zh-CN" b="1" spc="300" dirty="0" smtClean="0">
                    <a:solidFill>
                      <a:schemeClr val="tx1">
                        <a:lumMod val="65000"/>
                        <a:lumOff val="35000"/>
                      </a:schemeClr>
                    </a:solidFill>
                    <a:latin typeface="逐浪温莎雅楷体" panose="03000509000000000000" charset="-122"/>
                    <a:ea typeface="逐浪温莎雅楷体" panose="03000509000000000000" charset="-122"/>
                  </a:rPr>
                  <a:t> </a:t>
                </a:r>
                <a:r>
                  <a:rPr lang="en-US" altLang="zh-CN" b="1" spc="300" dirty="0" smtClean="0">
                    <a:solidFill>
                      <a:schemeClr val="tx1">
                        <a:lumMod val="85000"/>
                        <a:lumOff val="15000"/>
                      </a:schemeClr>
                    </a:solidFill>
                    <a:latin typeface="逐浪温莎雅楷体" panose="03000509000000000000" charset="-122"/>
                    <a:ea typeface="逐浪温莎雅楷体" panose="03000509000000000000" charset="-122"/>
                    <a:cs typeface="+mj-cs"/>
                  </a:rPr>
                  <a:t>API</a:t>
                </a:r>
                <a:endParaRPr lang="zh-CN" altLang="en-US" b="1" spc="300" dirty="0">
                  <a:solidFill>
                    <a:schemeClr val="tx1">
                      <a:lumMod val="65000"/>
                      <a:lumOff val="35000"/>
                    </a:schemeClr>
                  </a:solidFill>
                  <a:latin typeface="逐浪温莎雅楷体" panose="03000509000000000000" charset="-122"/>
                  <a:ea typeface="逐浪温莎雅楷体" panose="03000509000000000000" charset="-122"/>
                  <a:cs typeface="+mj-cs"/>
                </a:endParaRPr>
              </a:p>
            </p:txBody>
          </p:sp>
          <p:sp>
            <p:nvSpPr>
              <p:cNvPr id="48" name="文本框 47"/>
              <p:cNvSpPr txBox="1"/>
              <p:nvPr>
                <p:custDataLst>
                  <p:tags r:id="rId11"/>
                </p:custDataLst>
              </p:nvPr>
            </p:nvSpPr>
            <p:spPr>
              <a:xfrm>
                <a:off x="4306513" y="3547018"/>
                <a:ext cx="4940992" cy="357006"/>
              </a:xfrm>
              <a:prstGeom prst="rect">
                <a:avLst/>
              </a:prstGeom>
            </p:spPr>
            <p:txBody>
              <a:bodyPr vert="horz" wrap="square" lIns="90000" tIns="0" rIns="90000" bIns="46800" anchor="ctr" anchorCtr="0">
                <a:normAutofit/>
              </a:bodyPr>
              <a:lstStyle/>
              <a:p>
                <a:pPr algn="l" fontAlgn="auto">
                  <a:lnSpc>
                    <a:spcPct val="120000"/>
                  </a:lnSpc>
                </a:pPr>
                <a:endParaRPr lang="zh-CN" altLang="en-US" sz="1200" spc="150" dirty="0">
                  <a:solidFill>
                    <a:schemeClr val="dk1">
                      <a:lumMod val="100000"/>
                    </a:schemeClr>
                  </a:solidFill>
                  <a:latin typeface="逐浪温莎雅楷体" panose="03000509000000000000" charset="-122"/>
                  <a:ea typeface="逐浪温莎雅楷体" panose="03000509000000000000" charset="-122"/>
                </a:endParaRPr>
              </a:p>
            </p:txBody>
          </p:sp>
        </p:grpSp>
        <p:grpSp>
          <p:nvGrpSpPr>
            <p:cNvPr id="49" name="组合 48"/>
            <p:cNvGrpSpPr/>
            <p:nvPr/>
          </p:nvGrpSpPr>
          <p:grpSpPr>
            <a:xfrm>
              <a:off x="7340" y="7034"/>
              <a:ext cx="9098" cy="1240"/>
              <a:chOff x="3494405" y="4002924"/>
              <a:chExt cx="5777230" cy="787182"/>
            </a:xfrm>
          </p:grpSpPr>
          <p:sp>
            <p:nvSpPr>
              <p:cNvPr id="50" name="文本框 49"/>
              <p:cNvSpPr txBox="1"/>
              <p:nvPr>
                <p:custDataLst>
                  <p:tags r:id="rId12"/>
                </p:custDataLst>
              </p:nvPr>
            </p:nvSpPr>
            <p:spPr>
              <a:xfrm>
                <a:off x="3494405" y="4105845"/>
                <a:ext cx="739742" cy="684261"/>
              </a:xfrm>
              <a:prstGeom prst="rect">
                <a:avLst/>
              </a:prstGeom>
              <a:noFill/>
            </p:spPr>
            <p:txBody>
              <a:bodyPr wrap="square" tIns="46800" bIns="46800" anchor="ctr">
                <a:normAutofit fontScale="97500" lnSpcReduction="10000"/>
              </a:bodyPr>
              <a:lstStyle/>
              <a:p>
                <a:pPr algn="ctr" fontAlgn="auto">
                  <a:lnSpc>
                    <a:spcPct val="120000"/>
                  </a:lnSpc>
                </a:pPr>
                <a:r>
                  <a:rPr lang="en-US" altLang="zh-CN" sz="3600" dirty="0">
                    <a:solidFill>
                      <a:schemeClr val="tx1"/>
                    </a:solidFill>
                    <a:latin typeface="逐浪温莎雅楷体" panose="03000509000000000000" charset="-122"/>
                    <a:ea typeface="逐浪温莎雅楷体" panose="03000509000000000000" charset="-122"/>
                  </a:rPr>
                  <a:t>04</a:t>
                </a:r>
                <a:endParaRPr lang="en-US" altLang="zh-CN" sz="3600" dirty="0">
                  <a:solidFill>
                    <a:schemeClr val="tx1"/>
                  </a:solidFill>
                  <a:latin typeface="逐浪温莎雅楷体" panose="03000509000000000000" charset="-122"/>
                  <a:ea typeface="逐浪温莎雅楷体" panose="03000509000000000000" charset="-122"/>
                </a:endParaRPr>
              </a:p>
            </p:txBody>
          </p:sp>
          <p:sp>
            <p:nvSpPr>
              <p:cNvPr id="57" name="文本框 56"/>
              <p:cNvSpPr txBox="1"/>
              <p:nvPr>
                <p:custDataLst>
                  <p:tags r:id="rId13"/>
                </p:custDataLst>
              </p:nvPr>
            </p:nvSpPr>
            <p:spPr>
              <a:xfrm>
                <a:off x="4330439" y="4002924"/>
                <a:ext cx="4941196" cy="417311"/>
              </a:xfrm>
              <a:prstGeom prst="rect">
                <a:avLst/>
              </a:prstGeom>
              <a:noFill/>
            </p:spPr>
            <p:txBody>
              <a:bodyPr wrap="square" lIns="90000" tIns="46800" rIns="90000" bIns="0" anchor="b" anchorCtr="0">
                <a:normAutofit/>
              </a:bodyPr>
              <a:lstStyle/>
              <a:p>
                <a:pPr fontAlgn="auto">
                  <a:lnSpc>
                    <a:spcPct val="120000"/>
                  </a:lnSpc>
                </a:pPr>
                <a:r>
                  <a:rPr lang="en-US" altLang="zh-CN" b="1" spc="300" dirty="0" smtClean="0">
                    <a:solidFill>
                      <a:schemeClr val="tx1">
                        <a:lumMod val="75000"/>
                        <a:lumOff val="25000"/>
                      </a:schemeClr>
                    </a:solidFill>
                    <a:latin typeface="逐浪温莎雅楷体" panose="03000509000000000000" charset="-122"/>
                    <a:ea typeface="逐浪温莎雅楷体" panose="03000509000000000000" charset="-122"/>
                    <a:cs typeface="+mj-cs"/>
                  </a:rPr>
                  <a:t>ELK</a:t>
                </a:r>
                <a:endParaRPr lang="zh-CN" altLang="en-US" b="1" spc="300" dirty="0">
                  <a:solidFill>
                    <a:schemeClr val="tx1">
                      <a:lumMod val="75000"/>
                      <a:lumOff val="25000"/>
                    </a:schemeClr>
                  </a:solidFill>
                  <a:latin typeface="逐浪温莎雅楷体" panose="03000509000000000000" charset="-122"/>
                  <a:ea typeface="逐浪温莎雅楷体" panose="03000509000000000000" charset="-122"/>
                  <a:cs typeface="+mj-cs"/>
                </a:endParaRPr>
              </a:p>
            </p:txBody>
          </p:sp>
          <p:sp>
            <p:nvSpPr>
              <p:cNvPr id="51" name="文本框 50"/>
              <p:cNvSpPr txBox="1"/>
              <p:nvPr>
                <p:custDataLst>
                  <p:tags r:id="rId14"/>
                </p:custDataLst>
              </p:nvPr>
            </p:nvSpPr>
            <p:spPr>
              <a:xfrm>
                <a:off x="4306513" y="4420235"/>
                <a:ext cx="4940992" cy="357006"/>
              </a:xfrm>
              <a:prstGeom prst="rect">
                <a:avLst/>
              </a:prstGeom>
            </p:spPr>
            <p:txBody>
              <a:bodyPr vert="horz" wrap="square" lIns="90000" tIns="0" rIns="90000" bIns="46800" anchor="ctr" anchorCtr="0">
                <a:normAutofit/>
              </a:bodyPr>
              <a:lstStyle/>
              <a:p>
                <a:pPr algn="l" fontAlgn="auto">
                  <a:lnSpc>
                    <a:spcPct val="120000"/>
                  </a:lnSpc>
                </a:pPr>
                <a:endParaRPr lang="zh-CN" altLang="en-US" sz="1200" spc="150" dirty="0">
                  <a:solidFill>
                    <a:schemeClr val="dk1">
                      <a:lumMod val="100000"/>
                    </a:schemeClr>
                  </a:solidFill>
                  <a:latin typeface="逐浪温莎雅楷体" panose="03000509000000000000" charset="-122"/>
                  <a:ea typeface="逐浪温莎雅楷体" panose="03000509000000000000" charset="-122"/>
                </a:endParaRPr>
              </a:p>
            </p:txBody>
          </p:sp>
        </p:grpSp>
      </p:grpSp>
      <p:sp>
        <p:nvSpPr>
          <p:cNvPr id="61" name="标题 60"/>
          <p:cNvSpPr>
            <a:spLocks noGrp="1"/>
          </p:cNvSpPr>
          <p:nvPr>
            <p:ph type="ctrTitle"/>
            <p:custDataLst>
              <p:tags r:id="rId15"/>
            </p:custDataLst>
          </p:nvPr>
        </p:nvSpPr>
        <p:spPr>
          <a:xfrm>
            <a:off x="10001885" y="1761490"/>
            <a:ext cx="1403350" cy="1701165"/>
          </a:xfrm>
        </p:spPr>
        <p:txBody>
          <a:bodyPr vert="eaVert">
            <a:noAutofit/>
          </a:bodyPr>
          <a:lstStyle/>
          <a:p>
            <a:pPr algn="dist">
              <a:lnSpc>
                <a:spcPct val="200000"/>
              </a:lnSpc>
            </a:pPr>
            <a:r>
              <a:rPr lang="zh-CN" altLang="en-US" sz="8800" b="0" dirty="0">
                <a:solidFill>
                  <a:schemeClr val="tx1">
                    <a:lumMod val="85000"/>
                    <a:lumOff val="15000"/>
                  </a:schemeClr>
                </a:solidFill>
                <a:latin typeface="逐浪温莎雅楷体" panose="03000509000000000000" charset="-122"/>
                <a:ea typeface="逐浪温莎雅楷体" panose="03000509000000000000" charset="-122"/>
              </a:rPr>
              <a:t>录</a:t>
            </a:r>
            <a:endParaRPr lang="zh-CN" altLang="en-US" sz="8800" b="0" dirty="0">
              <a:solidFill>
                <a:schemeClr val="tx1">
                  <a:lumMod val="85000"/>
                  <a:lumOff val="15000"/>
                </a:schemeClr>
              </a:solidFill>
              <a:latin typeface="逐浪温莎雅楷体" panose="03000509000000000000" charset="-122"/>
              <a:ea typeface="逐浪温莎雅楷体" panose="03000509000000000000" charset="-122"/>
            </a:endParaRPr>
          </a:p>
        </p:txBody>
      </p:sp>
      <p:sp>
        <p:nvSpPr>
          <p:cNvPr id="62" name="标题 60"/>
          <p:cNvSpPr>
            <a:spLocks noGrp="1"/>
          </p:cNvSpPr>
          <p:nvPr>
            <p:custDataLst>
              <p:tags r:id="rId16"/>
            </p:custDataLst>
          </p:nvPr>
        </p:nvSpPr>
        <p:spPr>
          <a:xfrm>
            <a:off x="8089265" y="1172845"/>
            <a:ext cx="1403350" cy="1104265"/>
          </a:xfrm>
          <a:prstGeom prst="rect">
            <a:avLst/>
          </a:prstGeom>
        </p:spPr>
        <p:txBody>
          <a:bodyPr vert="eaVert" lIns="91440" tIns="45720" rIns="91440" bIns="45720" rtlCol="0"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pPr algn="dist">
              <a:lnSpc>
                <a:spcPct val="100000"/>
              </a:lnSpc>
            </a:pPr>
            <a:r>
              <a:rPr lang="zh-CN" altLang="en-US" sz="5400" b="0" dirty="0">
                <a:solidFill>
                  <a:schemeClr val="tx1">
                    <a:lumMod val="85000"/>
                    <a:lumOff val="15000"/>
                  </a:schemeClr>
                </a:solidFill>
                <a:latin typeface="逐浪温莎雅楷体" panose="03000509000000000000" charset="-122"/>
                <a:ea typeface="逐浪温莎雅楷体" panose="03000509000000000000" charset="-122"/>
              </a:rPr>
              <a:t>目</a:t>
            </a:r>
            <a:endParaRPr lang="zh-CN" altLang="en-US" sz="5400" b="0" dirty="0">
              <a:solidFill>
                <a:schemeClr val="tx1">
                  <a:lumMod val="85000"/>
                  <a:lumOff val="15000"/>
                </a:schemeClr>
              </a:solidFill>
              <a:latin typeface="逐浪温莎雅楷体" panose="03000509000000000000" charset="-122"/>
              <a:ea typeface="逐浪温莎雅楷体" panose="03000509000000000000" charset="-122"/>
            </a:endParaRPr>
          </a:p>
        </p:txBody>
      </p:sp>
      <p:pic>
        <p:nvPicPr>
          <p:cNvPr id="3" name="图片 2" descr="0172d0dc26b25d2e622eceade12082b0b4877cadcac02-NCB2wE_fw658"/>
          <p:cNvPicPr>
            <a:picLocks noChangeAspect="1"/>
          </p:cNvPicPr>
          <p:nvPr/>
        </p:nvPicPr>
        <p:blipFill>
          <a:blip r:embed="rId17"/>
          <a:stretch>
            <a:fillRect/>
          </a:stretch>
        </p:blipFill>
        <p:spPr>
          <a:xfrm>
            <a:off x="9690735" y="2860675"/>
            <a:ext cx="1847850" cy="2275840"/>
          </a:xfrm>
          <a:prstGeom prst="rect">
            <a:avLst/>
          </a:prstGeom>
        </p:spPr>
      </p:pic>
      <p:sp>
        <p:nvSpPr>
          <p:cNvPr id="29" name="文本框 28"/>
          <p:cNvSpPr txBox="1"/>
          <p:nvPr>
            <p:custDataLst>
              <p:tags r:id="rId18"/>
            </p:custDataLst>
          </p:nvPr>
        </p:nvSpPr>
        <p:spPr>
          <a:xfrm>
            <a:off x="2806034" y="4299591"/>
            <a:ext cx="739773" cy="699864"/>
          </a:xfrm>
          <a:prstGeom prst="rect">
            <a:avLst/>
          </a:prstGeom>
          <a:noFill/>
        </p:spPr>
        <p:txBody>
          <a:bodyPr wrap="square" tIns="46800" bIns="46800" anchor="ctr">
            <a:normAutofit fontScale="97500" lnSpcReduction="10000"/>
          </a:bodyPr>
          <a:lstStyle/>
          <a:p>
            <a:pPr algn="ctr" fontAlgn="auto">
              <a:lnSpc>
                <a:spcPct val="120000"/>
              </a:lnSpc>
            </a:pPr>
            <a:r>
              <a:rPr lang="en-US" altLang="zh-CN" sz="3600" dirty="0" smtClean="0">
                <a:solidFill>
                  <a:schemeClr val="tx1"/>
                </a:solidFill>
                <a:latin typeface="逐浪温莎雅楷体" panose="03000509000000000000" charset="-122"/>
                <a:ea typeface="逐浪温莎雅楷体" panose="03000509000000000000" charset="-122"/>
              </a:rPr>
              <a:t>05</a:t>
            </a:r>
            <a:endParaRPr lang="en-US" altLang="zh-CN" sz="3600" dirty="0">
              <a:solidFill>
                <a:schemeClr val="tx1"/>
              </a:solidFill>
              <a:latin typeface="逐浪温莎雅楷体" panose="03000509000000000000" charset="-122"/>
              <a:ea typeface="逐浪温莎雅楷体" panose="03000509000000000000" charset="-122"/>
            </a:endParaRPr>
          </a:p>
        </p:txBody>
      </p:sp>
      <p:sp>
        <p:nvSpPr>
          <p:cNvPr id="30" name="文本框 29"/>
          <p:cNvSpPr txBox="1"/>
          <p:nvPr>
            <p:custDataLst>
              <p:tags r:id="rId19"/>
            </p:custDataLst>
          </p:nvPr>
        </p:nvSpPr>
        <p:spPr>
          <a:xfrm>
            <a:off x="3545776" y="4233998"/>
            <a:ext cx="4941196" cy="426827"/>
          </a:xfrm>
          <a:prstGeom prst="rect">
            <a:avLst/>
          </a:prstGeom>
          <a:noFill/>
        </p:spPr>
        <p:txBody>
          <a:bodyPr wrap="square" lIns="90000" tIns="46800" rIns="90000" bIns="0" anchor="b" anchorCtr="0">
            <a:normAutofit/>
          </a:bodyPr>
          <a:lstStyle/>
          <a:p>
            <a:pPr fontAlgn="auto">
              <a:lnSpc>
                <a:spcPct val="120000"/>
              </a:lnSpc>
            </a:pPr>
            <a:r>
              <a:rPr lang="zh-CN" altLang="en-US" b="1" spc="300" dirty="0" smtClean="0">
                <a:solidFill>
                  <a:schemeClr val="tx1">
                    <a:lumMod val="65000"/>
                    <a:lumOff val="35000"/>
                  </a:schemeClr>
                </a:solidFill>
                <a:latin typeface="逐浪温莎雅楷体" panose="03000509000000000000" charset="-122"/>
                <a:ea typeface="逐浪温莎雅楷体" panose="03000509000000000000" charset="-122"/>
              </a:rPr>
              <a:t> 集群搭建</a:t>
            </a:r>
            <a:r>
              <a:rPr lang="en-US" altLang="zh-CN" b="1" spc="300" dirty="0">
                <a:solidFill>
                  <a:schemeClr val="tx1">
                    <a:lumMod val="65000"/>
                    <a:lumOff val="35000"/>
                  </a:schemeClr>
                </a:solidFill>
                <a:latin typeface="逐浪温莎雅楷体" panose="03000509000000000000" charset="-122"/>
                <a:ea typeface="逐浪温莎雅楷体" panose="03000509000000000000" charset="-122"/>
              </a:rPr>
              <a:t>&amp;</a:t>
            </a:r>
            <a:r>
              <a:rPr lang="zh-CN" altLang="en-US" b="1" spc="300" dirty="0">
                <a:solidFill>
                  <a:schemeClr val="tx1">
                    <a:lumMod val="65000"/>
                    <a:lumOff val="35000"/>
                  </a:schemeClr>
                </a:solidFill>
                <a:latin typeface="逐浪温莎雅楷体" panose="03000509000000000000" charset="-122"/>
                <a:ea typeface="逐浪温莎雅楷体" panose="03000509000000000000" charset="-122"/>
              </a:rPr>
              <a:t>监控</a:t>
            </a:r>
            <a:endParaRPr lang="zh-CN" altLang="en-US" b="1" spc="300" dirty="0">
              <a:solidFill>
                <a:schemeClr val="tx1">
                  <a:lumMod val="65000"/>
                  <a:lumOff val="35000"/>
                </a:schemeClr>
              </a:solidFill>
              <a:latin typeface="逐浪温莎雅楷体" panose="03000509000000000000" charset="-122"/>
              <a:ea typeface="逐浪温莎雅楷体" panose="03000509000000000000" charset="-122"/>
            </a:endParaRPr>
          </a:p>
        </p:txBody>
      </p:sp>
      <p:sp>
        <p:nvSpPr>
          <p:cNvPr id="31" name="文本框 30"/>
          <p:cNvSpPr txBox="1"/>
          <p:nvPr>
            <p:custDataLst>
              <p:tags r:id="rId20"/>
            </p:custDataLst>
          </p:nvPr>
        </p:nvSpPr>
        <p:spPr>
          <a:xfrm>
            <a:off x="2806034" y="5223624"/>
            <a:ext cx="739742" cy="699467"/>
          </a:xfrm>
          <a:prstGeom prst="rect">
            <a:avLst/>
          </a:prstGeom>
          <a:noFill/>
        </p:spPr>
        <p:txBody>
          <a:bodyPr wrap="square" tIns="46800" bIns="46800" anchor="ctr">
            <a:normAutofit fontScale="97500" lnSpcReduction="10000"/>
          </a:bodyPr>
          <a:lstStyle/>
          <a:p>
            <a:pPr algn="ctr" fontAlgn="auto">
              <a:lnSpc>
                <a:spcPct val="120000"/>
              </a:lnSpc>
            </a:pPr>
            <a:r>
              <a:rPr lang="en-US" altLang="zh-CN" sz="3600" dirty="0" smtClean="0">
                <a:solidFill>
                  <a:schemeClr val="tx1">
                    <a:lumMod val="75000"/>
                    <a:lumOff val="25000"/>
                  </a:schemeClr>
                </a:solidFill>
                <a:latin typeface="逐浪温莎雅楷体" panose="03000509000000000000" charset="-122"/>
                <a:ea typeface="逐浪温莎雅楷体" panose="03000509000000000000" charset="-122"/>
              </a:rPr>
              <a:t>06</a:t>
            </a:r>
            <a:endParaRPr lang="en-US" altLang="zh-CN" sz="3600" dirty="0">
              <a:solidFill>
                <a:schemeClr val="tx1">
                  <a:lumMod val="75000"/>
                  <a:lumOff val="25000"/>
                </a:schemeClr>
              </a:solidFill>
              <a:latin typeface="逐浪温莎雅楷体" panose="03000509000000000000" charset="-122"/>
              <a:ea typeface="逐浪温莎雅楷体" panose="03000509000000000000" charset="-122"/>
            </a:endParaRPr>
          </a:p>
        </p:txBody>
      </p:sp>
      <p:sp>
        <p:nvSpPr>
          <p:cNvPr id="32" name="文本框 31"/>
          <p:cNvSpPr txBox="1"/>
          <p:nvPr>
            <p:custDataLst>
              <p:tags r:id="rId21"/>
            </p:custDataLst>
          </p:nvPr>
        </p:nvSpPr>
        <p:spPr>
          <a:xfrm>
            <a:off x="3545776" y="5125933"/>
            <a:ext cx="4941196" cy="426827"/>
          </a:xfrm>
          <a:prstGeom prst="rect">
            <a:avLst/>
          </a:prstGeom>
          <a:noFill/>
        </p:spPr>
        <p:txBody>
          <a:bodyPr wrap="square" lIns="90000" tIns="46800" rIns="90000" bIns="0" anchor="b" anchorCtr="0">
            <a:normAutofit/>
          </a:bodyPr>
          <a:lstStyle/>
          <a:p>
            <a:pPr fontAlgn="auto">
              <a:lnSpc>
                <a:spcPct val="120000"/>
              </a:lnSpc>
            </a:pPr>
            <a:r>
              <a:rPr lang="zh-CN" altLang="en-US" b="1" spc="300" dirty="0" smtClean="0">
                <a:solidFill>
                  <a:schemeClr val="tx1">
                    <a:lumMod val="75000"/>
                    <a:lumOff val="25000"/>
                  </a:schemeClr>
                </a:solidFill>
                <a:latin typeface="逐浪温莎雅楷体" panose="03000509000000000000" charset="-122"/>
                <a:ea typeface="逐浪温莎雅楷体" panose="03000509000000000000" charset="-122"/>
                <a:cs typeface="+mj-cs"/>
              </a:rPr>
              <a:t> </a:t>
            </a:r>
            <a:r>
              <a:rPr lang="zh-CN" altLang="en-US" b="1" spc="300" dirty="0">
                <a:solidFill>
                  <a:schemeClr val="tx1">
                    <a:lumMod val="75000"/>
                    <a:lumOff val="25000"/>
                  </a:schemeClr>
                </a:solidFill>
                <a:latin typeface="逐浪温莎雅楷体" panose="03000509000000000000" charset="-122"/>
                <a:ea typeface="逐浪温莎雅楷体" panose="03000509000000000000" charset="-122"/>
                <a:cs typeface="+mj-cs"/>
              </a:rPr>
              <a:t>性能</a:t>
            </a:r>
            <a:r>
              <a:rPr lang="zh-CN" altLang="en-US" b="1" spc="300" dirty="0" smtClean="0">
                <a:solidFill>
                  <a:schemeClr val="tx1">
                    <a:lumMod val="75000"/>
                    <a:lumOff val="25000"/>
                  </a:schemeClr>
                </a:solidFill>
                <a:latin typeface="逐浪温莎雅楷体" panose="03000509000000000000" charset="-122"/>
                <a:ea typeface="逐浪温莎雅楷体" panose="03000509000000000000" charset="-122"/>
                <a:cs typeface="+mj-cs"/>
              </a:rPr>
              <a:t>优化</a:t>
            </a:r>
            <a:endParaRPr lang="zh-CN" altLang="en-US" b="1" spc="300" dirty="0">
              <a:solidFill>
                <a:schemeClr val="tx1">
                  <a:lumMod val="75000"/>
                  <a:lumOff val="25000"/>
                </a:schemeClr>
              </a:solidFill>
              <a:latin typeface="逐浪温莎雅楷体" panose="03000509000000000000" charset="-122"/>
              <a:ea typeface="逐浪温莎雅楷体" panose="03000509000000000000" charset="-122"/>
              <a:cs typeface="+mj-cs"/>
            </a:endParaRPr>
          </a:p>
        </p:txBody>
      </p:sp>
    </p:spTree>
    <p:custDataLst>
      <p:tags r:id="rId22"/>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0172d0dc26b25d2e622eceade12082b0b4877cadcac02-NCB2wE_fw658"/>
          <p:cNvPicPr>
            <a:picLocks noChangeAspect="1"/>
          </p:cNvPicPr>
          <p:nvPr/>
        </p:nvPicPr>
        <p:blipFill>
          <a:blip r:embed="rId1"/>
          <a:stretch>
            <a:fillRect/>
          </a:stretch>
        </p:blipFill>
        <p:spPr>
          <a:xfrm>
            <a:off x="135985" y="-122452"/>
            <a:ext cx="1537541" cy="1893659"/>
          </a:xfrm>
          <a:prstGeom prst="rect">
            <a:avLst/>
          </a:prstGeom>
        </p:spPr>
      </p:pic>
      <p:sp>
        <p:nvSpPr>
          <p:cNvPr id="17" name="文本框 16"/>
          <p:cNvSpPr txBox="1"/>
          <p:nvPr/>
        </p:nvSpPr>
        <p:spPr>
          <a:xfrm>
            <a:off x="1475819" y="733760"/>
            <a:ext cx="1133644" cy="461665"/>
          </a:xfrm>
          <a:prstGeom prst="rect">
            <a:avLst/>
          </a:prstGeom>
          <a:noFill/>
        </p:spPr>
        <p:txBody>
          <a:bodyPr wrap="none" rtlCol="0">
            <a:spAutoFit/>
          </a:bodyPr>
          <a:lstStyle/>
          <a:p>
            <a:r>
              <a:rPr lang="en-US" altLang="zh-CN" sz="2400" dirty="0">
                <a:solidFill>
                  <a:srgbClr val="556740"/>
                </a:solidFill>
                <a:latin typeface="Cambria" panose="02040503050406030204" pitchFamily="18" charset="0"/>
                <a:ea typeface="Cambria" panose="02040503050406030204" pitchFamily="18" charset="0"/>
              </a:rPr>
              <a:t>ES-SQL</a:t>
            </a:r>
            <a:endParaRPr lang="zh-CN" altLang="en-US" sz="2400" dirty="0">
              <a:solidFill>
                <a:srgbClr val="556740"/>
              </a:solidFill>
              <a:latin typeface="Cambria" panose="02040503050406030204" pitchFamily="18" charset="0"/>
              <a:ea typeface="Cambria" panose="02040503050406030204" pitchFamily="18" charset="0"/>
            </a:endParaRPr>
          </a:p>
        </p:txBody>
      </p:sp>
      <p:sp>
        <p:nvSpPr>
          <p:cNvPr id="9" name="TextBox 24"/>
          <p:cNvSpPr txBox="1"/>
          <p:nvPr/>
        </p:nvSpPr>
        <p:spPr>
          <a:xfrm>
            <a:off x="3130036" y="1669351"/>
            <a:ext cx="5748765" cy="4401205"/>
          </a:xfrm>
          <a:prstGeom prst="rect">
            <a:avLst/>
          </a:prstGeom>
          <a:noFill/>
        </p:spPr>
        <p:txBody>
          <a:bodyPr wrap="square" rtlCol="0">
            <a:spAutoFit/>
          </a:bodyPr>
          <a:lstStyle/>
          <a:p>
            <a:r>
              <a:rPr lang="zh-CN" altLang="en-US" dirty="0" smtClean="0"/>
              <a:t>使</a:t>
            </a:r>
            <a:r>
              <a:rPr lang="en-US" altLang="zh-CN" dirty="0"/>
              <a:t>ES</a:t>
            </a:r>
            <a:r>
              <a:rPr lang="zh-CN" altLang="en-US" dirty="0"/>
              <a:t>的查询语言</a:t>
            </a:r>
            <a:r>
              <a:rPr lang="zh-CN" altLang="en-US" dirty="0" smtClean="0"/>
              <a:t>简化，利用</a:t>
            </a:r>
            <a:r>
              <a:rPr lang="zh-CN" altLang="en-US" dirty="0"/>
              <a:t>标准的 </a:t>
            </a:r>
            <a:r>
              <a:rPr lang="en-US" altLang="zh-CN" dirty="0" smtClean="0"/>
              <a:t>SQL</a:t>
            </a:r>
            <a:r>
              <a:rPr lang="zh-CN" altLang="en-US" dirty="0" smtClean="0"/>
              <a:t>操作</a:t>
            </a:r>
            <a:r>
              <a:rPr lang="en-US" altLang="zh-CN" dirty="0"/>
              <a:t>ES</a:t>
            </a:r>
            <a:r>
              <a:rPr lang="zh-CN" altLang="en-US" dirty="0"/>
              <a:t>里</a:t>
            </a:r>
            <a:r>
              <a:rPr lang="zh-CN" altLang="en-US" dirty="0" smtClean="0"/>
              <a:t>数据</a:t>
            </a:r>
            <a:endParaRPr lang="en-US" altLang="zh-CN" dirty="0" smtClean="0"/>
          </a:p>
          <a:p>
            <a:endParaRPr lang="en-US" altLang="zh-CN" dirty="0" smtClean="0"/>
          </a:p>
          <a:p>
            <a:pPr marL="342900" indent="-342900">
              <a:buFont typeface="+mj-lt"/>
              <a:buAutoNum type="arabicPeriod"/>
            </a:pPr>
            <a:r>
              <a:rPr lang="zh-CN" altLang="en-US" dirty="0"/>
              <a:t>常用的</a:t>
            </a:r>
            <a:r>
              <a:rPr lang="en-US" altLang="zh-CN" dirty="0"/>
              <a:t>SQL</a:t>
            </a:r>
            <a:r>
              <a:rPr lang="zh-CN" altLang="en-US" dirty="0"/>
              <a:t>基本都可以满足</a:t>
            </a:r>
            <a:endParaRPr lang="en-US" altLang="zh-CN" dirty="0"/>
          </a:p>
          <a:p>
            <a:pPr marL="342900" indent="-342900">
              <a:buFont typeface="+mj-lt"/>
              <a:buAutoNum type="arabicPeriod"/>
            </a:pPr>
            <a:r>
              <a:rPr lang="zh-CN" altLang="en-US" dirty="0" smtClean="0"/>
              <a:t>不</a:t>
            </a:r>
            <a:r>
              <a:rPr lang="zh-CN" altLang="en-US" dirty="0"/>
              <a:t>支持</a:t>
            </a:r>
            <a:r>
              <a:rPr lang="en-US" altLang="zh-CN" dirty="0"/>
              <a:t>update</a:t>
            </a:r>
            <a:r>
              <a:rPr lang="zh-CN" altLang="en-US" dirty="0"/>
              <a:t>和</a:t>
            </a:r>
            <a:r>
              <a:rPr lang="en-US" altLang="zh-CN" dirty="0"/>
              <a:t>delete</a:t>
            </a:r>
            <a:endParaRPr lang="en-US" altLang="zh-CN" dirty="0"/>
          </a:p>
          <a:p>
            <a:pPr marL="342900" indent="-342900">
              <a:buFont typeface="+mj-lt"/>
              <a:buAutoNum type="arabicPeriod"/>
            </a:pPr>
            <a:r>
              <a:rPr lang="zh-CN" altLang="en-US" dirty="0" smtClean="0"/>
              <a:t>支持</a:t>
            </a:r>
            <a:r>
              <a:rPr lang="zh-CN" altLang="en-US" dirty="0"/>
              <a:t>部分字符串操作</a:t>
            </a:r>
            <a:r>
              <a:rPr lang="en-US" altLang="zh-CN" dirty="0"/>
              <a:t>(</a:t>
            </a:r>
            <a:r>
              <a:rPr lang="en-US" altLang="zh-CN" dirty="0" err="1"/>
              <a:t>trim,split,substring,concat_ws</a:t>
            </a:r>
            <a:r>
              <a:rPr lang="zh-CN" altLang="en-US" dirty="0"/>
              <a:t>等</a:t>
            </a:r>
            <a:r>
              <a:rPr lang="en-US" altLang="zh-CN" dirty="0"/>
              <a:t>)</a:t>
            </a:r>
            <a:r>
              <a:rPr lang="zh-CN" altLang="en-US" dirty="0"/>
              <a:t>，可定制开发</a:t>
            </a:r>
            <a:endParaRPr lang="en-US" altLang="zh-CN" dirty="0"/>
          </a:p>
          <a:p>
            <a:pPr marL="342900" indent="-342900">
              <a:buFont typeface="+mj-lt"/>
              <a:buAutoNum type="arabicPeriod"/>
            </a:pPr>
            <a:r>
              <a:rPr lang="zh-CN" altLang="en-US" dirty="0" smtClean="0"/>
              <a:t>支持</a:t>
            </a:r>
            <a:r>
              <a:rPr lang="zh-CN" altLang="en-US" dirty="0"/>
              <a:t>常用的数学函数，可以定制开发</a:t>
            </a:r>
            <a:endParaRPr lang="en-US" altLang="zh-CN" dirty="0"/>
          </a:p>
          <a:p>
            <a:pPr marL="342900" indent="-342900">
              <a:buFont typeface="+mj-lt"/>
              <a:buAutoNum type="arabicPeriod"/>
            </a:pPr>
            <a:r>
              <a:rPr lang="zh-CN" altLang="en-US" dirty="0" smtClean="0"/>
              <a:t>不</a:t>
            </a:r>
            <a:r>
              <a:rPr lang="zh-CN" altLang="en-US" dirty="0"/>
              <a:t>支持嵌套查询</a:t>
            </a:r>
            <a:endParaRPr lang="en-US" altLang="zh-CN" dirty="0"/>
          </a:p>
          <a:p>
            <a:pPr marL="342900" indent="-342900">
              <a:buFont typeface="+mj-lt"/>
              <a:buAutoNum type="arabicPeriod"/>
            </a:pPr>
            <a:r>
              <a:rPr lang="zh-CN" altLang="en-US" dirty="0" smtClean="0"/>
              <a:t>时间</a:t>
            </a:r>
            <a:r>
              <a:rPr lang="zh-CN" altLang="en-US" dirty="0"/>
              <a:t>处理函数</a:t>
            </a:r>
            <a:r>
              <a:rPr lang="en-US" altLang="zh-CN" dirty="0"/>
              <a:t>(</a:t>
            </a:r>
            <a:r>
              <a:rPr lang="en-US" altLang="zh-CN" dirty="0" err="1"/>
              <a:t>date_format</a:t>
            </a:r>
            <a:r>
              <a:rPr lang="en-US" altLang="zh-CN" dirty="0"/>
              <a:t>)</a:t>
            </a:r>
            <a:endParaRPr lang="en-US" altLang="zh-CN" dirty="0"/>
          </a:p>
          <a:p>
            <a:pPr marL="342900" indent="-342900">
              <a:buFont typeface="+mj-lt"/>
              <a:buAutoNum type="arabicPeriod"/>
            </a:pPr>
            <a:r>
              <a:rPr lang="zh-CN" altLang="en-US" dirty="0" smtClean="0"/>
              <a:t>时间</a:t>
            </a:r>
            <a:r>
              <a:rPr lang="zh-CN" altLang="en-US" dirty="0"/>
              <a:t>聚合函数</a:t>
            </a:r>
            <a:endParaRPr lang="en-US" altLang="zh-CN" dirty="0"/>
          </a:p>
          <a:p>
            <a:r>
              <a:rPr lang="en-US" altLang="zh-CN" dirty="0" smtClean="0"/>
              <a:t>       </a:t>
            </a:r>
            <a:r>
              <a:rPr lang="en-US" altLang="zh-CN" dirty="0" err="1" smtClean="0"/>
              <a:t>data_histogram</a:t>
            </a:r>
            <a:r>
              <a:rPr lang="en-US" altLang="zh-CN" dirty="0"/>
              <a:t>(</a:t>
            </a:r>
            <a:r>
              <a:rPr lang="zh-CN" altLang="en-US" dirty="0"/>
              <a:t>按照时间范围分组</a:t>
            </a:r>
            <a:r>
              <a:rPr lang="en-US" altLang="zh-CN" dirty="0"/>
              <a:t>)</a:t>
            </a:r>
            <a:endParaRPr lang="en-US" altLang="zh-CN" dirty="0"/>
          </a:p>
          <a:p>
            <a:r>
              <a:rPr lang="en-US" altLang="zh-CN" dirty="0" smtClean="0"/>
              <a:t>       </a:t>
            </a:r>
            <a:r>
              <a:rPr lang="en-US" altLang="zh-CN" dirty="0" err="1" smtClean="0"/>
              <a:t>data_range</a:t>
            </a:r>
            <a:r>
              <a:rPr lang="en-US" altLang="zh-CN" dirty="0"/>
              <a:t>(</a:t>
            </a:r>
            <a:r>
              <a:rPr lang="zh-CN" altLang="en-US" dirty="0"/>
              <a:t>自定义按照时间分段统计</a:t>
            </a:r>
            <a:r>
              <a:rPr lang="en-US" altLang="zh-CN" dirty="0" smtClean="0"/>
              <a:t>)</a:t>
            </a:r>
            <a:endParaRPr lang="en-US" altLang="zh-CN" dirty="0" smtClean="0"/>
          </a:p>
          <a:p>
            <a:endParaRPr lang="en-US" altLang="zh-CN" sz="1600" dirty="0"/>
          </a:p>
          <a:p>
            <a:r>
              <a:rPr lang="en-US" altLang="zh-CN" sz="1600" dirty="0">
                <a:hlinkClick r:id="rId2"/>
              </a:rPr>
              <a:t>https://github.com/NLPchina/elasticsearch-sql</a:t>
            </a:r>
            <a:endParaRPr lang="en-US" altLang="zh-CN" sz="1600" dirty="0"/>
          </a:p>
          <a:p>
            <a:r>
              <a:rPr lang="en-US" altLang="zh-CN" sz="1600" dirty="0">
                <a:hlinkClick r:id="rId3"/>
              </a:rPr>
              <a:t>https://</a:t>
            </a:r>
            <a:r>
              <a:rPr lang="en-US" altLang="zh-CN" sz="1600" dirty="0" smtClean="0">
                <a:hlinkClick r:id="rId3"/>
              </a:rPr>
              <a:t>github.com/NLPchina/elasticsearch-sql/wiki</a:t>
            </a:r>
            <a:endParaRPr lang="zh-CN" altLang="en-US" sz="1600" dirty="0"/>
          </a:p>
          <a:p>
            <a:endParaRPr lang="en-US" altLang="zh-CN" sz="1600" dirty="0"/>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0172d0dc26b25d2e622eceade12082b0b4877cadcac02-NCB2wE_fw658"/>
          <p:cNvPicPr>
            <a:picLocks noChangeAspect="1"/>
          </p:cNvPicPr>
          <p:nvPr/>
        </p:nvPicPr>
        <p:blipFill>
          <a:blip r:embed="rId1"/>
          <a:stretch>
            <a:fillRect/>
          </a:stretch>
        </p:blipFill>
        <p:spPr>
          <a:xfrm>
            <a:off x="135985" y="-122452"/>
            <a:ext cx="1537541" cy="1893659"/>
          </a:xfrm>
          <a:prstGeom prst="rect">
            <a:avLst/>
          </a:prstGeom>
        </p:spPr>
      </p:pic>
      <p:sp>
        <p:nvSpPr>
          <p:cNvPr id="17" name="文本框 16"/>
          <p:cNvSpPr txBox="1"/>
          <p:nvPr/>
        </p:nvSpPr>
        <p:spPr>
          <a:xfrm>
            <a:off x="1541721" y="750236"/>
            <a:ext cx="1127232" cy="461665"/>
          </a:xfrm>
          <a:prstGeom prst="rect">
            <a:avLst/>
          </a:prstGeom>
          <a:noFill/>
        </p:spPr>
        <p:txBody>
          <a:bodyPr wrap="none" rtlCol="0">
            <a:spAutoFit/>
          </a:bodyPr>
          <a:lstStyle/>
          <a:p>
            <a:r>
              <a:rPr lang="en-US" altLang="zh-CN" sz="2400" dirty="0" smtClean="0">
                <a:solidFill>
                  <a:srgbClr val="556740"/>
                </a:solidFill>
                <a:latin typeface="Cambria" panose="02040503050406030204" pitchFamily="18" charset="0"/>
                <a:ea typeface="Cambria" panose="02040503050406030204" pitchFamily="18" charset="0"/>
              </a:rPr>
              <a:t>04 ELK</a:t>
            </a:r>
            <a:endParaRPr lang="zh-CN" altLang="en-US" sz="2400" dirty="0">
              <a:solidFill>
                <a:srgbClr val="556740"/>
              </a:solidFill>
              <a:latin typeface="Cambria" panose="02040503050406030204" pitchFamily="18" charset="0"/>
              <a:ea typeface="+mj-ea"/>
            </a:endParaRPr>
          </a:p>
        </p:txBody>
      </p:sp>
      <p:sp>
        <p:nvSpPr>
          <p:cNvPr id="8" name="TextBox 28"/>
          <p:cNvSpPr txBox="1"/>
          <p:nvPr/>
        </p:nvSpPr>
        <p:spPr>
          <a:xfrm>
            <a:off x="2238802" y="1683748"/>
            <a:ext cx="2023293" cy="523220"/>
          </a:xfrm>
          <a:prstGeom prst="rect">
            <a:avLst/>
          </a:prstGeom>
          <a:solidFill>
            <a:srgbClr val="556740"/>
          </a:solidFill>
        </p:spPr>
        <p:txBody>
          <a:bodyPr wrap="square" rtlCol="0">
            <a:spAutoFit/>
          </a:bodyPr>
          <a:lstStyle/>
          <a:p>
            <a:pPr algn="ctr"/>
            <a:r>
              <a:rPr lang="en-US" altLang="zh-CN" sz="2800" dirty="0" err="1">
                <a:solidFill>
                  <a:schemeClr val="bg2"/>
                </a:solidFill>
                <a:latin typeface="+mj-lt"/>
              </a:rPr>
              <a:t>logstash</a:t>
            </a:r>
            <a:endParaRPr lang="en-US" altLang="zh-CN" sz="2800" dirty="0">
              <a:solidFill>
                <a:schemeClr val="bg2"/>
              </a:solidFill>
              <a:latin typeface="+mj-lt"/>
            </a:endParaRPr>
          </a:p>
        </p:txBody>
      </p:sp>
      <p:sp>
        <p:nvSpPr>
          <p:cNvPr id="9" name="TextBox 24"/>
          <p:cNvSpPr txBox="1"/>
          <p:nvPr/>
        </p:nvSpPr>
        <p:spPr>
          <a:xfrm>
            <a:off x="1541721" y="2427232"/>
            <a:ext cx="3417457" cy="3041858"/>
          </a:xfrm>
          <a:prstGeom prst="rect">
            <a:avLst/>
          </a:prstGeom>
          <a:noFill/>
        </p:spPr>
        <p:txBody>
          <a:bodyPr wrap="square" rtlCol="0">
            <a:spAutoFit/>
          </a:bodyPr>
          <a:lstStyle/>
          <a:p>
            <a:pPr>
              <a:lnSpc>
                <a:spcPts val="2300"/>
              </a:lnSpc>
            </a:pPr>
            <a:r>
              <a:rPr lang="zh-CN" altLang="en-US" sz="1600" dirty="0">
                <a:latin typeface="Pingfang SC"/>
              </a:rPr>
              <a:t>优点</a:t>
            </a:r>
            <a:endParaRPr lang="zh-CN" altLang="en-US" sz="1600" dirty="0">
              <a:latin typeface="Pingfang SC"/>
            </a:endParaRPr>
          </a:p>
          <a:p>
            <a:pPr marL="285750" indent="-285750" algn="just">
              <a:lnSpc>
                <a:spcPts val="2300"/>
              </a:lnSpc>
              <a:buFont typeface="Arial" panose="020B0604020202020204" pitchFamily="34" charset="0"/>
              <a:buChar char="•"/>
            </a:pPr>
            <a:r>
              <a:rPr lang="zh-CN" altLang="en-US" sz="1600" dirty="0">
                <a:latin typeface="Pingfang SC"/>
              </a:rPr>
              <a:t>能</a:t>
            </a:r>
            <a:r>
              <a:rPr lang="zh-CN" altLang="en-US" sz="1600" dirty="0" smtClean="0">
                <a:latin typeface="Pingfang SC"/>
              </a:rPr>
              <a:t>实现数据</a:t>
            </a:r>
            <a:r>
              <a:rPr lang="zh-CN" altLang="en-US" sz="1600" dirty="0">
                <a:latin typeface="Pingfang SC"/>
              </a:rPr>
              <a:t>全量和增量的数据同步，且能实现定时</a:t>
            </a:r>
            <a:r>
              <a:rPr lang="zh-CN" altLang="en-US" sz="1600" dirty="0" smtClean="0">
                <a:latin typeface="Pingfang SC"/>
              </a:rPr>
              <a:t>同步；</a:t>
            </a:r>
            <a:endParaRPr lang="en-US" altLang="zh-CN" sz="1600" dirty="0">
              <a:latin typeface="Pingfang SC"/>
            </a:endParaRPr>
          </a:p>
          <a:p>
            <a:pPr marL="285750" indent="-285750" algn="just">
              <a:lnSpc>
                <a:spcPts val="2300"/>
              </a:lnSpc>
              <a:buFont typeface="Arial" panose="020B0604020202020204" pitchFamily="34" charset="0"/>
              <a:buChar char="•"/>
            </a:pPr>
            <a:r>
              <a:rPr lang="zh-CN" altLang="en-US" sz="1600" dirty="0">
                <a:latin typeface="Pingfang SC"/>
              </a:rPr>
              <a:t>版本更新迭代快</a:t>
            </a:r>
            <a:r>
              <a:rPr lang="en-US" altLang="zh-CN" sz="1600" dirty="0">
                <a:latin typeface="Pingfang SC"/>
              </a:rPr>
              <a:t>,</a:t>
            </a:r>
            <a:r>
              <a:rPr lang="zh-CN" altLang="en-US" sz="1600" dirty="0">
                <a:latin typeface="Pingfang SC"/>
              </a:rPr>
              <a:t>相对</a:t>
            </a:r>
            <a:r>
              <a:rPr lang="zh-CN" altLang="en-US" sz="1600" dirty="0" smtClean="0">
                <a:latin typeface="Pingfang SC"/>
              </a:rPr>
              <a:t>稳定；</a:t>
            </a:r>
            <a:endParaRPr lang="en-US" altLang="zh-CN" sz="1600" dirty="0">
              <a:latin typeface="Pingfang SC"/>
            </a:endParaRPr>
          </a:p>
          <a:p>
            <a:pPr marL="285750" indent="-285750" algn="just">
              <a:lnSpc>
                <a:spcPts val="2300"/>
              </a:lnSpc>
              <a:buFont typeface="Arial" panose="020B0604020202020204" pitchFamily="34" charset="0"/>
              <a:buChar char="•"/>
            </a:pPr>
            <a:r>
              <a:rPr lang="zh-CN" altLang="en-US" sz="1600" dirty="0">
                <a:latin typeface="Pingfang SC"/>
              </a:rPr>
              <a:t>作为</a:t>
            </a:r>
            <a:r>
              <a:rPr lang="en-US" altLang="zh-CN" sz="1600" dirty="0">
                <a:latin typeface="Pingfang SC"/>
              </a:rPr>
              <a:t>ES</a:t>
            </a:r>
            <a:r>
              <a:rPr lang="zh-CN" altLang="en-US" sz="1600" dirty="0">
                <a:latin typeface="Pingfang SC"/>
              </a:rPr>
              <a:t>固有插件</a:t>
            </a:r>
            <a:r>
              <a:rPr lang="en-US" altLang="zh-CN" sz="1600" dirty="0" err="1">
                <a:latin typeface="Pingfang SC"/>
              </a:rPr>
              <a:t>logstash</a:t>
            </a:r>
            <a:r>
              <a:rPr lang="zh-CN" altLang="en-US" sz="1600" dirty="0">
                <a:latin typeface="Pingfang SC"/>
              </a:rPr>
              <a:t>一部分，易</a:t>
            </a:r>
            <a:r>
              <a:rPr lang="zh-CN" altLang="en-US" sz="1600" dirty="0" smtClean="0">
                <a:latin typeface="Pingfang SC"/>
              </a:rPr>
              <a:t>用。</a:t>
            </a:r>
            <a:endParaRPr lang="zh-CN" altLang="en-US" sz="1600" dirty="0">
              <a:latin typeface="Pingfang SC"/>
            </a:endParaRPr>
          </a:p>
          <a:p>
            <a:pPr algn="just">
              <a:lnSpc>
                <a:spcPts val="2300"/>
              </a:lnSpc>
            </a:pPr>
            <a:r>
              <a:rPr lang="zh-CN" altLang="en-US" sz="1600" dirty="0">
                <a:latin typeface="Pingfang SC"/>
              </a:rPr>
              <a:t>缺点</a:t>
            </a:r>
            <a:endParaRPr lang="zh-CN" altLang="en-US" sz="1600" dirty="0">
              <a:latin typeface="Pingfang SC"/>
            </a:endParaRPr>
          </a:p>
          <a:p>
            <a:pPr marL="285750" indent="-285750" algn="just">
              <a:lnSpc>
                <a:spcPts val="2300"/>
              </a:lnSpc>
              <a:buFont typeface="Arial" panose="020B0604020202020204" pitchFamily="34" charset="0"/>
              <a:buChar char="•"/>
            </a:pPr>
            <a:r>
              <a:rPr lang="zh-CN" altLang="en-US" sz="1600" dirty="0">
                <a:latin typeface="Pingfang SC"/>
              </a:rPr>
              <a:t>不能同步删除</a:t>
            </a:r>
            <a:r>
              <a:rPr lang="zh-CN" altLang="en-US" sz="1600" dirty="0" smtClean="0">
                <a:latin typeface="Pingfang SC"/>
              </a:rPr>
              <a:t>操作；</a:t>
            </a:r>
            <a:endParaRPr lang="en-US" altLang="zh-CN" sz="1600" dirty="0">
              <a:latin typeface="Pingfang SC"/>
            </a:endParaRPr>
          </a:p>
          <a:p>
            <a:pPr marL="285750" indent="-285750" algn="just">
              <a:lnSpc>
                <a:spcPts val="2300"/>
              </a:lnSpc>
              <a:buFont typeface="Arial" panose="020B0604020202020204" pitchFamily="34" charset="0"/>
              <a:buChar char="•"/>
            </a:pPr>
            <a:r>
              <a:rPr lang="zh-CN" altLang="en-US" sz="1600" dirty="0">
                <a:latin typeface="Pingfang SC"/>
              </a:rPr>
              <a:t>同步最短时间差为一分钟</a:t>
            </a:r>
            <a:r>
              <a:rPr lang="en-US" altLang="zh-CN" sz="1600" dirty="0">
                <a:latin typeface="Pingfang SC"/>
              </a:rPr>
              <a:t>,</a:t>
            </a:r>
            <a:r>
              <a:rPr lang="zh-CN" altLang="en-US" sz="1600" dirty="0">
                <a:latin typeface="Pingfang SC"/>
              </a:rPr>
              <a:t>一分钟数据同步一次</a:t>
            </a:r>
            <a:r>
              <a:rPr lang="en-US" altLang="zh-CN" sz="1600" dirty="0">
                <a:latin typeface="Pingfang SC"/>
              </a:rPr>
              <a:t>,</a:t>
            </a:r>
            <a:r>
              <a:rPr lang="zh-CN" altLang="en-US" sz="1600" dirty="0">
                <a:latin typeface="Pingfang SC"/>
              </a:rPr>
              <a:t>无法做到实时</a:t>
            </a:r>
            <a:r>
              <a:rPr lang="zh-CN" altLang="en-US" sz="1600" dirty="0" smtClean="0">
                <a:latin typeface="Pingfang SC"/>
              </a:rPr>
              <a:t>同步</a:t>
            </a:r>
            <a:r>
              <a:rPr lang="zh-CN" altLang="en-US" sz="1600" dirty="0">
                <a:latin typeface="Pingfang SC"/>
              </a:rPr>
              <a:t>。</a:t>
            </a:r>
            <a:endParaRPr lang="en-US" altLang="zh-CN" sz="1600" dirty="0">
              <a:latin typeface="Pingfang SC"/>
            </a:endParaRPr>
          </a:p>
        </p:txBody>
      </p:sp>
      <p:sp>
        <p:nvSpPr>
          <p:cNvPr id="12" name="TextBox 28"/>
          <p:cNvSpPr txBox="1"/>
          <p:nvPr/>
        </p:nvSpPr>
        <p:spPr>
          <a:xfrm>
            <a:off x="6737064" y="1683748"/>
            <a:ext cx="2023293" cy="523220"/>
          </a:xfrm>
          <a:prstGeom prst="rect">
            <a:avLst/>
          </a:prstGeom>
          <a:solidFill>
            <a:srgbClr val="556740"/>
          </a:solidFill>
        </p:spPr>
        <p:txBody>
          <a:bodyPr wrap="square" rtlCol="0">
            <a:spAutoFit/>
          </a:bodyPr>
          <a:lstStyle/>
          <a:p>
            <a:pPr algn="ctr"/>
            <a:r>
              <a:rPr lang="en-US" altLang="zh-CN" sz="2800" dirty="0" err="1">
                <a:solidFill>
                  <a:schemeClr val="bg2"/>
                </a:solidFill>
                <a:latin typeface="+mj-lt"/>
                <a:ea typeface="微软雅黑" panose="020B0503020204020204" charset="-122"/>
              </a:rPr>
              <a:t>Kibana</a:t>
            </a:r>
            <a:endParaRPr lang="en-US" altLang="zh-CN" sz="2800" dirty="0">
              <a:solidFill>
                <a:schemeClr val="bg2"/>
              </a:solidFill>
              <a:latin typeface="+mj-lt"/>
            </a:endParaRPr>
          </a:p>
        </p:txBody>
      </p:sp>
      <p:sp>
        <p:nvSpPr>
          <p:cNvPr id="10" name="矩形 9"/>
          <p:cNvSpPr/>
          <p:nvPr/>
        </p:nvSpPr>
        <p:spPr>
          <a:xfrm>
            <a:off x="1541721" y="5602455"/>
            <a:ext cx="6096000" cy="338554"/>
          </a:xfrm>
          <a:prstGeom prst="rect">
            <a:avLst/>
          </a:prstGeom>
        </p:spPr>
        <p:txBody>
          <a:bodyPr>
            <a:spAutoFit/>
          </a:bodyPr>
          <a:lstStyle/>
          <a:p>
            <a:r>
              <a:rPr lang="zh-CN" altLang="en-US" sz="1600" dirty="0">
                <a:latin typeface="Pingfang SC"/>
              </a:rPr>
              <a:t>另一种方案：</a:t>
            </a:r>
            <a:r>
              <a:rPr lang="en-US" altLang="zh-CN" sz="1600" dirty="0">
                <a:latin typeface="Pingfang SC"/>
              </a:rPr>
              <a:t>canal</a:t>
            </a:r>
            <a:r>
              <a:rPr lang="zh-CN" altLang="en-US" sz="1600" dirty="0">
                <a:latin typeface="Pingfang SC"/>
              </a:rPr>
              <a:t>解析</a:t>
            </a:r>
            <a:r>
              <a:rPr lang="en-US" altLang="zh-CN" sz="1600" dirty="0" err="1">
                <a:latin typeface="Pingfang SC"/>
              </a:rPr>
              <a:t>binlog</a:t>
            </a:r>
            <a:r>
              <a:rPr lang="zh-CN" altLang="en-US" sz="1600" dirty="0">
                <a:latin typeface="Pingfang SC"/>
              </a:rPr>
              <a:t>，</a:t>
            </a:r>
            <a:r>
              <a:rPr lang="en-US" altLang="zh-CN" sz="1600" dirty="0">
                <a:latin typeface="Pingfang SC"/>
              </a:rPr>
              <a:t>canal client</a:t>
            </a:r>
            <a:r>
              <a:rPr lang="zh-CN" altLang="en-US" sz="1600" dirty="0">
                <a:latin typeface="Pingfang SC"/>
              </a:rPr>
              <a:t>处理数据</a:t>
            </a:r>
            <a:r>
              <a:rPr lang="en-US" altLang="zh-CN" sz="1600" dirty="0">
                <a:latin typeface="Pingfang SC"/>
              </a:rPr>
              <a:t> </a:t>
            </a:r>
            <a:endParaRPr lang="zh-CN" altLang="en-US" sz="1600" dirty="0">
              <a:latin typeface="Pingfang SC"/>
            </a:endParaRPr>
          </a:p>
        </p:txBody>
      </p:sp>
      <p:sp>
        <p:nvSpPr>
          <p:cNvPr id="13" name="矩形 12"/>
          <p:cNvSpPr/>
          <p:nvPr/>
        </p:nvSpPr>
        <p:spPr>
          <a:xfrm>
            <a:off x="6180428" y="2509610"/>
            <a:ext cx="3136567" cy="1862048"/>
          </a:xfrm>
          <a:prstGeom prst="rect">
            <a:avLst/>
          </a:prstGeom>
        </p:spPr>
        <p:txBody>
          <a:bodyPr wrap="square">
            <a:spAutoFit/>
          </a:bodyPr>
          <a:lstStyle/>
          <a:p>
            <a:pPr marL="285750" indent="-285750">
              <a:lnSpc>
                <a:spcPts val="2300"/>
              </a:lnSpc>
              <a:buFont typeface="Arial" panose="020B0604020202020204" pitchFamily="34" charset="0"/>
              <a:buChar char="•"/>
            </a:pPr>
            <a:r>
              <a:rPr lang="zh-CN" altLang="en-US" sz="1600" dirty="0"/>
              <a:t>开源的分析与可视化</a:t>
            </a:r>
            <a:r>
              <a:rPr lang="zh-CN" altLang="en-US" sz="1600" dirty="0" smtClean="0"/>
              <a:t>平台；</a:t>
            </a:r>
            <a:endParaRPr lang="en-US" altLang="zh-CN" sz="1600" dirty="0" smtClean="0"/>
          </a:p>
          <a:p>
            <a:pPr marL="285750" indent="-285750">
              <a:lnSpc>
                <a:spcPts val="2300"/>
              </a:lnSpc>
              <a:buFont typeface="Arial" panose="020B0604020202020204" pitchFamily="34" charset="0"/>
              <a:buChar char="•"/>
            </a:pPr>
            <a:r>
              <a:rPr lang="zh-CN" altLang="en-US" sz="1600" dirty="0" smtClean="0"/>
              <a:t>可以搜索</a:t>
            </a:r>
            <a:r>
              <a:rPr lang="zh-CN" altLang="en-US" sz="1600" dirty="0"/>
              <a:t>、查看、交互存放在</a:t>
            </a:r>
            <a:r>
              <a:rPr lang="zh-CN" altLang="en-US" sz="1600" dirty="0" smtClean="0"/>
              <a:t>Elasticsearch索引</a:t>
            </a:r>
            <a:r>
              <a:rPr lang="zh-CN" altLang="en-US" sz="1600" dirty="0"/>
              <a:t>里的</a:t>
            </a:r>
            <a:r>
              <a:rPr lang="zh-CN" altLang="en-US" sz="1600" dirty="0" smtClean="0"/>
              <a:t>数据</a:t>
            </a:r>
            <a:r>
              <a:rPr lang="zh-CN" altLang="en-US" sz="1600" dirty="0"/>
              <a:t>；</a:t>
            </a:r>
            <a:endParaRPr lang="en-US" altLang="zh-CN" sz="1600" dirty="0" smtClean="0"/>
          </a:p>
          <a:p>
            <a:pPr marL="285750" indent="-285750">
              <a:lnSpc>
                <a:spcPts val="2300"/>
              </a:lnSpc>
              <a:buFont typeface="Arial" panose="020B0604020202020204" pitchFamily="34" charset="0"/>
              <a:buChar char="•"/>
            </a:pPr>
            <a:r>
              <a:rPr lang="zh-CN" altLang="en-US" sz="1600" dirty="0" smtClean="0"/>
              <a:t>使用</a:t>
            </a:r>
            <a:r>
              <a:rPr lang="zh-CN" altLang="en-US" sz="1600" dirty="0"/>
              <a:t>各种不同的图表、表格、地图等展示高级数据分析与</a:t>
            </a:r>
            <a:r>
              <a:rPr lang="zh-CN" altLang="en-US" sz="1600" dirty="0" smtClean="0"/>
              <a:t>可视化</a:t>
            </a:r>
            <a:r>
              <a:rPr lang="zh-CN" altLang="en-US" sz="1600" dirty="0"/>
              <a:t>。</a:t>
            </a:r>
            <a:endParaRPr lang="zh-CN" altLang="en-US" sz="1600"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8" grpId="0" animBg="1"/>
      <p:bldP spid="9" grpId="0"/>
      <p:bldP spid="12" grpId="0" animBg="1"/>
      <p:bldP spid="10"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676836" y="465266"/>
            <a:ext cx="8598970" cy="6195695"/>
            <a:chOff x="2530" y="3375"/>
            <a:chExt cx="6695" cy="9757"/>
          </a:xfrm>
        </p:grpSpPr>
        <p:sp>
          <p:nvSpPr>
            <p:cNvPr id="29" name="TextBox 28"/>
            <p:cNvSpPr txBox="1"/>
            <p:nvPr/>
          </p:nvSpPr>
          <p:spPr>
            <a:xfrm>
              <a:off x="2611" y="3375"/>
              <a:ext cx="1873" cy="791"/>
            </a:xfrm>
            <a:prstGeom prst="rect">
              <a:avLst/>
            </a:prstGeom>
            <a:solidFill>
              <a:srgbClr val="556740"/>
            </a:solidFill>
          </p:spPr>
          <p:txBody>
            <a:bodyPr wrap="square" rtlCol="0">
              <a:spAutoFit/>
            </a:bodyPr>
            <a:lstStyle/>
            <a:p>
              <a:pPr algn="ctr"/>
              <a:r>
                <a:rPr lang="zh-CN" altLang="en-US" sz="2665" b="1" dirty="0" smtClean="0">
                  <a:solidFill>
                    <a:schemeClr val="bg1"/>
                  </a:solidFill>
                  <a:latin typeface="Mangal" panose="02040503050203030202" pitchFamily="18" charset="0"/>
                  <a:cs typeface="Mangal" panose="02040503050203030202" pitchFamily="18" charset="0"/>
                </a:rPr>
                <a:t>集群搭建</a:t>
              </a:r>
              <a:endParaRPr lang="en-US" altLang="zh-CN"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530" y="4335"/>
              <a:ext cx="6695" cy="8797"/>
            </a:xfrm>
            <a:prstGeom prst="rect">
              <a:avLst/>
            </a:prstGeom>
            <a:noFill/>
          </p:spPr>
          <p:txBody>
            <a:bodyPr wrap="square" rtlCol="0">
              <a:spAutoFit/>
            </a:bodyPr>
            <a:lstStyle/>
            <a:p>
              <a:pPr algn="just">
                <a:lnSpc>
                  <a:spcPct val="150000"/>
                </a:lnSpc>
              </a:pPr>
              <a:r>
                <a:rPr lang="en-US" altLang="zh-CN" sz="1400" dirty="0" smtClean="0"/>
                <a:t>1</a:t>
              </a:r>
              <a:r>
                <a:rPr lang="zh-CN" altLang="en-US" sz="1400" dirty="0" smtClean="0"/>
                <a:t>、准备好多个节点，注意检查拷贝过来的</a:t>
              </a:r>
              <a:r>
                <a:rPr lang="en-US" altLang="zh-CN" sz="1400" dirty="0" err="1" smtClean="0"/>
                <a:t>es</a:t>
              </a:r>
              <a:r>
                <a:rPr lang="zh-CN" altLang="en-US" sz="1400" dirty="0" smtClean="0"/>
                <a:t>路径下是否有</a:t>
              </a:r>
              <a:r>
                <a:rPr lang="en-US" altLang="zh-CN" sz="1400" dirty="0" smtClean="0"/>
                <a:t>/data</a:t>
              </a:r>
              <a:r>
                <a:rPr lang="zh-CN" altLang="en-US" sz="1400" dirty="0" smtClean="0"/>
                <a:t>文件夹，</a:t>
              </a:r>
              <a:r>
                <a:rPr lang="zh-CN" altLang="en-US" sz="1400" dirty="0" smtClean="0"/>
                <a:t>如果有将无法启动</a:t>
              </a:r>
              <a:r>
                <a:rPr lang="en-US" altLang="zh-CN" sz="1400" dirty="0" err="1" smtClean="0"/>
                <a:t>es</a:t>
              </a:r>
              <a:r>
                <a:rPr lang="zh-CN" altLang="en-US" sz="1400" dirty="0"/>
                <a:t>；</a:t>
              </a:r>
              <a:endParaRPr lang="en-US" altLang="zh-CN" sz="1400" dirty="0" smtClean="0"/>
            </a:p>
            <a:p>
              <a:pPr algn="just">
                <a:lnSpc>
                  <a:spcPct val="150000"/>
                </a:lnSpc>
              </a:pPr>
              <a:r>
                <a:rPr lang="en-US" altLang="zh-CN" sz="1400" dirty="0" smtClean="0"/>
                <a:t>2</a:t>
              </a:r>
              <a:r>
                <a:rPr lang="zh-CN" altLang="en-US" sz="1400" dirty="0" smtClean="0"/>
                <a:t>、修改每个节点的配置文件：</a:t>
              </a:r>
              <a:r>
                <a:rPr lang="en-US" altLang="zh-CN" sz="1400" dirty="0" err="1" smtClean="0"/>
                <a:t>elasticsearch</a:t>
              </a:r>
              <a:r>
                <a:rPr lang="zh-CN" altLang="en-US" sz="1400" dirty="0" smtClean="0"/>
                <a:t>安装路径下</a:t>
              </a:r>
              <a:r>
                <a:rPr lang="en-US" altLang="zh-CN" sz="1400" dirty="0"/>
                <a:t>\</a:t>
              </a:r>
              <a:r>
                <a:rPr lang="en-US" altLang="zh-CN" sz="1400" dirty="0" err="1" smtClean="0"/>
                <a:t>config</a:t>
              </a:r>
              <a:r>
                <a:rPr lang="en-US" altLang="zh-CN" sz="1400" dirty="0" smtClean="0"/>
                <a:t>\</a:t>
              </a:r>
              <a:r>
                <a:rPr lang="en-US" altLang="zh-CN" sz="1400" dirty="0" err="1" smtClean="0"/>
                <a:t>elasticsearch.yml</a:t>
              </a:r>
              <a:endParaRPr lang="en-US" altLang="zh-CN" sz="1400" dirty="0" smtClean="0"/>
            </a:p>
            <a:p>
              <a:pPr algn="just">
                <a:lnSpc>
                  <a:spcPct val="150000"/>
                </a:lnSpc>
              </a:pPr>
              <a:r>
                <a:rPr lang="zh-CN" altLang="en-US" sz="1400" dirty="0" smtClean="0"/>
                <a:t>具体内容：</a:t>
              </a:r>
              <a:endParaRPr lang="en-US" altLang="zh-CN" sz="1400" dirty="0"/>
            </a:p>
            <a:p>
              <a:pPr algn="just">
                <a:lnSpc>
                  <a:spcPct val="150000"/>
                </a:lnSpc>
              </a:pPr>
              <a:r>
                <a:rPr lang="en-US" altLang="zh-CN" sz="1400" dirty="0" smtClean="0"/>
                <a:t>#</a:t>
              </a:r>
              <a:r>
                <a:rPr lang="zh-CN" altLang="en-US" sz="1400" dirty="0"/>
                <a:t>集群名称</a:t>
              </a:r>
              <a:r>
                <a:rPr lang="en-US" altLang="zh-CN" sz="1400" dirty="0"/>
                <a:t>(</a:t>
              </a:r>
              <a:r>
                <a:rPr lang="zh-CN" altLang="en-US" sz="1400" dirty="0">
                  <a:solidFill>
                    <a:srgbClr val="FF0000"/>
                  </a:solidFill>
                </a:rPr>
                <a:t>必须一样</a:t>
              </a:r>
              <a:r>
                <a:rPr lang="en-US" altLang="zh-CN" sz="1400" dirty="0"/>
                <a:t>)</a:t>
              </a:r>
              <a:endParaRPr lang="en-US" altLang="zh-CN" sz="1400" dirty="0"/>
            </a:p>
            <a:p>
              <a:pPr algn="just">
                <a:lnSpc>
                  <a:spcPct val="150000"/>
                </a:lnSpc>
              </a:pPr>
              <a:r>
                <a:rPr lang="en-US" altLang="zh-CN" sz="1400" dirty="0" smtClean="0"/>
                <a:t>cluster.name</a:t>
              </a:r>
              <a:r>
                <a:rPr lang="en-US" altLang="zh-CN" sz="1400" dirty="0"/>
                <a:t>: </a:t>
              </a:r>
              <a:r>
                <a:rPr lang="en-US" altLang="zh-CN" sz="1400" dirty="0" err="1" smtClean="0"/>
                <a:t>my_cluster</a:t>
              </a:r>
              <a:endParaRPr lang="en-US" altLang="zh-CN" sz="1400" dirty="0" smtClean="0"/>
            </a:p>
            <a:p>
              <a:pPr algn="just">
                <a:lnSpc>
                  <a:spcPct val="150000"/>
                </a:lnSpc>
              </a:pPr>
              <a:r>
                <a:rPr lang="en-US" altLang="zh-CN" sz="1400" dirty="0" smtClean="0"/>
                <a:t>#</a:t>
              </a:r>
              <a:r>
                <a:rPr lang="zh-CN" altLang="en-US" sz="1400" dirty="0"/>
                <a:t>节点名称</a:t>
              </a:r>
              <a:r>
                <a:rPr lang="en-US" altLang="zh-CN" sz="1400" dirty="0"/>
                <a:t>(</a:t>
              </a:r>
              <a:r>
                <a:rPr lang="zh-CN" altLang="en-US" sz="1400" dirty="0">
                  <a:solidFill>
                    <a:srgbClr val="FF0000"/>
                  </a:solidFill>
                </a:rPr>
                <a:t>必须不一样</a:t>
              </a:r>
              <a:r>
                <a:rPr lang="en-US" altLang="zh-CN" sz="1400" dirty="0"/>
                <a:t>)</a:t>
              </a:r>
              <a:endParaRPr lang="en-US" altLang="zh-CN" sz="1400" dirty="0"/>
            </a:p>
            <a:p>
              <a:pPr algn="just">
                <a:lnSpc>
                  <a:spcPct val="150000"/>
                </a:lnSpc>
              </a:pPr>
              <a:r>
                <a:rPr lang="en-US" altLang="zh-CN" sz="1400" dirty="0" smtClean="0"/>
                <a:t>node.name</a:t>
              </a:r>
              <a:r>
                <a:rPr lang="en-US" altLang="zh-CN" sz="1400" dirty="0"/>
                <a:t>: node-1</a:t>
              </a:r>
              <a:endParaRPr lang="en-US" altLang="zh-CN" sz="1400" dirty="0"/>
            </a:p>
            <a:p>
              <a:pPr algn="just">
                <a:lnSpc>
                  <a:spcPct val="150000"/>
                </a:lnSpc>
              </a:pPr>
              <a:r>
                <a:rPr lang="en-US" altLang="zh-CN" sz="1400" dirty="0" smtClean="0"/>
                <a:t>#</a:t>
              </a:r>
              <a:r>
                <a:rPr lang="zh-CN" altLang="en-US" sz="1400" dirty="0"/>
                <a:t>本机的</a:t>
              </a:r>
              <a:r>
                <a:rPr lang="en-US" altLang="zh-CN" sz="1400" dirty="0"/>
                <a:t>IP</a:t>
              </a:r>
              <a:r>
                <a:rPr lang="zh-CN" altLang="en-US" sz="1400" dirty="0" smtClean="0"/>
                <a:t>地址</a:t>
              </a:r>
              <a:endParaRPr lang="en-US" altLang="zh-CN" sz="1400" dirty="0" smtClean="0"/>
            </a:p>
            <a:p>
              <a:pPr algn="just">
                <a:lnSpc>
                  <a:spcPct val="150000"/>
                </a:lnSpc>
              </a:pPr>
              <a:r>
                <a:rPr lang="en-US" altLang="zh-CN" sz="1400" dirty="0" err="1" smtClean="0"/>
                <a:t>network.host</a:t>
              </a:r>
              <a:r>
                <a:rPr lang="en-US" altLang="zh-CN" sz="1400" dirty="0"/>
                <a:t>: </a:t>
              </a:r>
              <a:r>
                <a:rPr lang="en-US" altLang="zh-CN" sz="1400" dirty="0" smtClean="0"/>
                <a:t>127.0.0.1</a:t>
              </a:r>
              <a:endParaRPr lang="en-US" altLang="zh-CN" sz="1400" dirty="0"/>
            </a:p>
            <a:p>
              <a:pPr algn="just">
                <a:lnSpc>
                  <a:spcPct val="150000"/>
                </a:lnSpc>
              </a:pPr>
              <a:r>
                <a:rPr lang="en-US" altLang="zh-CN" sz="1400" dirty="0" smtClean="0"/>
                <a:t>#</a:t>
              </a:r>
              <a:r>
                <a:rPr lang="zh-CN" altLang="en-US" sz="1400" dirty="0"/>
                <a:t>服务的端口号</a:t>
              </a:r>
              <a:r>
                <a:rPr lang="en-US" altLang="zh-CN" sz="1400" dirty="0"/>
                <a:t>(</a:t>
              </a:r>
              <a:r>
                <a:rPr lang="zh-CN" altLang="en-US" sz="1400" dirty="0"/>
                <a:t>在本地配置多个时，请注意修改为不一样的端口</a:t>
              </a:r>
              <a:r>
                <a:rPr lang="en-US" altLang="zh-CN" sz="1400" dirty="0"/>
                <a:t>)</a:t>
              </a:r>
              <a:endParaRPr lang="en-US" altLang="zh-CN" sz="1400" dirty="0"/>
            </a:p>
            <a:p>
              <a:pPr algn="just">
                <a:lnSpc>
                  <a:spcPct val="150000"/>
                </a:lnSpc>
              </a:pPr>
              <a:r>
                <a:rPr lang="en-US" altLang="zh-CN" sz="1400" dirty="0" err="1" smtClean="0"/>
                <a:t>http.port</a:t>
              </a:r>
              <a:r>
                <a:rPr lang="en-US" altLang="zh-CN" sz="1400" dirty="0"/>
                <a:t>: 9201</a:t>
              </a:r>
              <a:endParaRPr lang="en-US" altLang="zh-CN" sz="1400" dirty="0"/>
            </a:p>
            <a:p>
              <a:pPr algn="just">
                <a:lnSpc>
                  <a:spcPct val="150000"/>
                </a:lnSpc>
              </a:pPr>
              <a:r>
                <a:rPr lang="en-US" altLang="zh-CN" sz="1400" dirty="0" smtClean="0"/>
                <a:t>#</a:t>
              </a:r>
              <a:r>
                <a:rPr lang="zh-CN" altLang="en-US" sz="1400" dirty="0"/>
                <a:t>服务发现</a:t>
              </a:r>
              <a:r>
                <a:rPr lang="zh-CN" altLang="en-US" sz="1400" dirty="0" smtClean="0"/>
                <a:t>端口</a:t>
              </a:r>
              <a:endParaRPr lang="en-US" altLang="zh-CN" sz="1400" dirty="0" smtClean="0"/>
            </a:p>
            <a:p>
              <a:pPr algn="just">
                <a:lnSpc>
                  <a:spcPct val="150000"/>
                </a:lnSpc>
              </a:pPr>
              <a:r>
                <a:rPr lang="en-US" altLang="zh-CN" sz="1400" dirty="0" err="1" smtClean="0"/>
                <a:t>transport.tcp.port</a:t>
              </a:r>
              <a:r>
                <a:rPr lang="en-US" altLang="zh-CN" sz="1400" dirty="0"/>
                <a:t>: 9301</a:t>
              </a:r>
              <a:endParaRPr lang="en-US" altLang="zh-CN" sz="1400" dirty="0"/>
            </a:p>
            <a:p>
              <a:pPr algn="just">
                <a:lnSpc>
                  <a:spcPct val="150000"/>
                </a:lnSpc>
              </a:pPr>
              <a:r>
                <a:rPr lang="en-US" altLang="zh-CN" sz="1400" dirty="0" smtClean="0"/>
                <a:t>#</a:t>
              </a:r>
              <a:r>
                <a:rPr lang="zh-CN" altLang="en-US" sz="1400" dirty="0"/>
                <a:t>集群发现</a:t>
              </a:r>
              <a:r>
                <a:rPr lang="en-US" altLang="zh-CN" sz="1400" dirty="0"/>
                <a:t>IP</a:t>
              </a:r>
              <a:r>
                <a:rPr lang="zh-CN" altLang="en-US" sz="1400" dirty="0"/>
                <a:t>集合</a:t>
              </a:r>
              <a:endParaRPr lang="zh-CN" altLang="en-US" sz="1400" dirty="0"/>
            </a:p>
            <a:p>
              <a:pPr algn="just">
                <a:lnSpc>
                  <a:spcPct val="150000"/>
                </a:lnSpc>
              </a:pPr>
              <a:r>
                <a:rPr lang="en-US" altLang="zh-CN" sz="1400" dirty="0" err="1" smtClean="0"/>
                <a:t>discovery.zen.ping.unicast.hosts</a:t>
              </a:r>
              <a:r>
                <a:rPr lang="en-US" altLang="zh-CN" sz="1400" dirty="0" smtClean="0"/>
                <a:t>:[“host1:9301”, “host2:9302”,“host3:9303”]PS</a:t>
              </a:r>
              <a:r>
                <a:rPr lang="zh-CN" altLang="en-US" sz="1400" dirty="0" smtClean="0"/>
                <a:t>：有一台可以不配置，即直接保持</a:t>
              </a:r>
              <a:r>
                <a:rPr lang="en-US" altLang="zh-CN" sz="1400" dirty="0" err="1" smtClean="0"/>
                <a:t>es</a:t>
              </a:r>
              <a:r>
                <a:rPr lang="zh-CN" altLang="en-US" sz="1400" dirty="0" smtClean="0"/>
                <a:t>的默认配置。</a:t>
              </a:r>
              <a:endParaRPr lang="en-US" altLang="zh-CN" sz="1400" dirty="0" smtClean="0"/>
            </a:p>
            <a:p>
              <a:pPr algn="just">
                <a:lnSpc>
                  <a:spcPct val="150000"/>
                </a:lnSpc>
              </a:pPr>
              <a:r>
                <a:rPr lang="en-US" altLang="zh-CN" sz="1400" dirty="0" smtClean="0"/>
                <a:t>3</a:t>
              </a:r>
              <a:r>
                <a:rPr lang="zh-CN" altLang="en-US" sz="1400" dirty="0" smtClean="0"/>
                <a:t>、启动每个节点</a:t>
              </a:r>
              <a:endParaRPr lang="en-US" altLang="zh-CN" sz="1400" dirty="0" smtClean="0"/>
            </a:p>
          </p:txBody>
        </p:sp>
      </p:grpSp>
      <p:pic>
        <p:nvPicPr>
          <p:cNvPr id="3" name="图片 2" descr="0172d0dc26b25d2e622eceade12082b0b4877cadcac02-NCB2wE_fw658"/>
          <p:cNvPicPr>
            <a:picLocks noChangeAspect="1"/>
          </p:cNvPicPr>
          <p:nvPr/>
        </p:nvPicPr>
        <p:blipFill>
          <a:blip r:embed="rId1"/>
          <a:stretch>
            <a:fillRect/>
          </a:stretch>
        </p:blipFill>
        <p:spPr>
          <a:xfrm>
            <a:off x="8284718" y="1073150"/>
            <a:ext cx="3633470" cy="447548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9395" y="2166097"/>
            <a:ext cx="6437959" cy="3607452"/>
          </a:xfrm>
          <a:prstGeom prst="rect">
            <a:avLst/>
          </a:prstGeom>
        </p:spPr>
      </p:pic>
      <p:sp>
        <p:nvSpPr>
          <p:cNvPr id="13" name="文本框 12"/>
          <p:cNvSpPr txBox="1"/>
          <p:nvPr/>
        </p:nvSpPr>
        <p:spPr>
          <a:xfrm>
            <a:off x="8913523" y="1704432"/>
            <a:ext cx="2881630" cy="460375"/>
          </a:xfrm>
          <a:prstGeom prst="rect">
            <a:avLst/>
          </a:prstGeom>
          <a:noFill/>
        </p:spPr>
        <p:txBody>
          <a:bodyPr wrap="none" rtlCol="0">
            <a:spAutoFit/>
          </a:bodyPr>
          <a:lstStyle/>
          <a:p>
            <a:pPr algn="l"/>
            <a:r>
              <a:rPr lang="en-US" altLang="zh-CN" sz="2400" dirty="0" smtClean="0">
                <a:solidFill>
                  <a:srgbClr val="556740"/>
                </a:solidFill>
                <a:latin typeface="+mn-ea"/>
              </a:rPr>
              <a:t>05 </a:t>
            </a:r>
            <a:r>
              <a:rPr lang="zh-CN" altLang="en-US" sz="2400" b="1" spc="300" dirty="0" smtClean="0">
                <a:solidFill>
                  <a:schemeClr val="tx1">
                    <a:lumMod val="65000"/>
                    <a:lumOff val="35000"/>
                  </a:schemeClr>
                </a:solidFill>
                <a:latin typeface="逐浪温莎雅楷体" panose="03000509000000000000" charset="-122"/>
                <a:ea typeface="逐浪温莎雅楷体" panose="03000509000000000000" charset="-122"/>
                <a:sym typeface="+mn-ea"/>
              </a:rPr>
              <a:t>集群搭建</a:t>
            </a:r>
            <a:r>
              <a:rPr lang="en-US" altLang="zh-CN" sz="2400" dirty="0" smtClean="0">
                <a:solidFill>
                  <a:srgbClr val="556740"/>
                </a:solidFill>
                <a:latin typeface="+mn-ea"/>
              </a:rPr>
              <a:t>&amp;</a:t>
            </a:r>
            <a:r>
              <a:rPr lang="zh-CN" altLang="en-US" sz="2400" dirty="0" smtClean="0">
                <a:solidFill>
                  <a:srgbClr val="556740"/>
                </a:solidFill>
                <a:latin typeface="+mn-ea"/>
              </a:rPr>
              <a:t>监控</a:t>
            </a:r>
            <a:endParaRPr lang="zh-CN" altLang="en-US" sz="2400" dirty="0">
              <a:solidFill>
                <a:srgbClr val="556740"/>
              </a:solidFill>
              <a:latin typeface="+mn-ea"/>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88027" y="350520"/>
            <a:ext cx="11396709" cy="6267450"/>
            <a:chOff x="688027" y="350520"/>
            <a:chExt cx="11396709" cy="6267450"/>
          </a:xfrm>
        </p:grpSpPr>
        <p:grpSp>
          <p:nvGrpSpPr>
            <p:cNvPr id="12" name="组合 11"/>
            <p:cNvGrpSpPr/>
            <p:nvPr/>
          </p:nvGrpSpPr>
          <p:grpSpPr>
            <a:xfrm>
              <a:off x="688027" y="350520"/>
              <a:ext cx="7282295" cy="6267450"/>
              <a:chOff x="2926" y="3345"/>
              <a:chExt cx="6695" cy="9870"/>
            </a:xfrm>
          </p:grpSpPr>
          <p:sp>
            <p:nvSpPr>
              <p:cNvPr id="29" name="TextBox 28"/>
              <p:cNvSpPr txBox="1"/>
              <p:nvPr/>
            </p:nvSpPr>
            <p:spPr>
              <a:xfrm>
                <a:off x="2988" y="3345"/>
                <a:ext cx="2144" cy="791"/>
              </a:xfrm>
              <a:prstGeom prst="rect">
                <a:avLst/>
              </a:prstGeom>
              <a:solidFill>
                <a:srgbClr val="556740"/>
              </a:solidFill>
            </p:spPr>
            <p:txBody>
              <a:bodyPr wrap="square" rtlCol="0">
                <a:spAutoFit/>
              </a:bodyPr>
              <a:lstStyle/>
              <a:p>
                <a:pPr algn="ctr"/>
                <a:r>
                  <a:rPr lang="zh-CN" altLang="en-US" sz="2665" b="1" dirty="0">
                    <a:solidFill>
                      <a:schemeClr val="bg1"/>
                    </a:solidFill>
                    <a:latin typeface="Mangal" panose="02040503050203030202" pitchFamily="18" charset="0"/>
                    <a:cs typeface="Mangal" panose="02040503050203030202" pitchFamily="18" charset="0"/>
                  </a:rPr>
                  <a:t>运</a:t>
                </a:r>
                <a:r>
                  <a:rPr lang="zh-CN" altLang="en-US" sz="2665" b="1" dirty="0" smtClean="0">
                    <a:solidFill>
                      <a:schemeClr val="bg1"/>
                    </a:solidFill>
                    <a:latin typeface="Mangal" panose="02040503050203030202" pitchFamily="18" charset="0"/>
                    <a:cs typeface="Mangal" panose="02040503050203030202" pitchFamily="18" charset="0"/>
                  </a:rPr>
                  <a:t>维监控</a:t>
                </a:r>
                <a:endParaRPr lang="en-US" altLang="zh-CN"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926" y="4588"/>
                <a:ext cx="6695" cy="8627"/>
              </a:xfrm>
              <a:prstGeom prst="rect">
                <a:avLst/>
              </a:prstGeom>
              <a:noFill/>
            </p:spPr>
            <p:txBody>
              <a:bodyPr wrap="square" rtlCol="0">
                <a:spAutoFit/>
              </a:bodyPr>
              <a:lstStyle/>
              <a:p>
                <a:pPr>
                  <a:lnSpc>
                    <a:spcPts val="2200"/>
                  </a:lnSpc>
                </a:pPr>
                <a:r>
                  <a:rPr lang="zh-CN" altLang="en-US" sz="1600" b="1" dirty="0">
                    <a:latin typeface="微软雅黑" panose="020B0503020204020204" charset="-122"/>
                    <a:ea typeface="微软雅黑" panose="020B0503020204020204" charset="-122"/>
                  </a:rPr>
                  <a:t>常用</a:t>
                </a:r>
                <a:r>
                  <a:rPr lang="en-US" altLang="zh-CN" sz="1600" b="1" dirty="0">
                    <a:latin typeface="微软雅黑" panose="020B0503020204020204" charset="-122"/>
                    <a:ea typeface="微软雅黑" panose="020B0503020204020204" charset="-122"/>
                  </a:rPr>
                  <a:t>Rest</a:t>
                </a:r>
                <a:r>
                  <a:rPr lang="zh-CN" altLang="en-US" sz="1600" b="1" dirty="0">
                    <a:latin typeface="微软雅黑" panose="020B0503020204020204" charset="-122"/>
                    <a:ea typeface="微软雅黑" panose="020B0503020204020204" charset="-122"/>
                  </a:rPr>
                  <a:t>接口</a:t>
                </a:r>
                <a:endParaRPr lang="en-US" altLang="zh-CN" sz="1600" b="1" dirty="0">
                  <a:latin typeface="微软雅黑" panose="020B0503020204020204" charset="-122"/>
                  <a:ea typeface="微软雅黑" panose="020B0503020204020204" charset="-122"/>
                </a:endParaRPr>
              </a:p>
              <a:p>
                <a:pPr>
                  <a:lnSpc>
                    <a:spcPts val="2200"/>
                  </a:lnSpc>
                </a:pPr>
                <a:r>
                  <a:rPr lang="zh-CN" altLang="en-US" sz="1600" dirty="0"/>
                  <a:t>接口</a:t>
                </a:r>
                <a:r>
                  <a:rPr lang="zh-CN" altLang="en-US" sz="1600" dirty="0" smtClean="0"/>
                  <a:t>列表</a:t>
                </a:r>
                <a:endParaRPr lang="en-US" altLang="zh-CN" sz="1600" dirty="0" smtClean="0"/>
              </a:p>
              <a:p>
                <a:pPr>
                  <a:lnSpc>
                    <a:spcPts val="2200"/>
                  </a:lnSpc>
                </a:pPr>
                <a:r>
                  <a:rPr lang="en-US" altLang="zh-CN" sz="1600" dirty="0" smtClean="0"/>
                  <a:t>       </a:t>
                </a:r>
                <a:r>
                  <a:rPr lang="en-US" altLang="zh-CN" sz="1600" dirty="0">
                    <a:hlinkClick r:id="rId1"/>
                  </a:rPr>
                  <a:t>http://localhost:9200/_</a:t>
                </a:r>
                <a:r>
                  <a:rPr lang="en-US" altLang="zh-CN" sz="1600" dirty="0" smtClean="0">
                    <a:hlinkClick r:id="rId1"/>
                  </a:rPr>
                  <a:t>cat</a:t>
                </a:r>
                <a:endParaRPr lang="en-US" altLang="zh-CN" sz="1600" dirty="0"/>
              </a:p>
              <a:p>
                <a:pPr>
                  <a:lnSpc>
                    <a:spcPts val="2200"/>
                  </a:lnSpc>
                </a:pPr>
                <a:r>
                  <a:rPr lang="zh-CN" altLang="zh-CN" sz="1600" dirty="0" smtClean="0"/>
                  <a:t>查看</a:t>
                </a:r>
                <a:r>
                  <a:rPr lang="zh-CN" altLang="zh-CN" sz="1600" dirty="0"/>
                  <a:t>索引信息，支持通配符查看</a:t>
                </a:r>
                <a:endParaRPr lang="zh-CN" altLang="zh-CN" sz="1600" dirty="0"/>
              </a:p>
              <a:p>
                <a:pPr lvl="0">
                  <a:lnSpc>
                    <a:spcPts val="2200"/>
                  </a:lnSpc>
                </a:pPr>
                <a:r>
                  <a:rPr lang="en-US" altLang="zh-CN" sz="1600" dirty="0"/>
                  <a:t> </a:t>
                </a:r>
                <a:r>
                  <a:rPr lang="en-US" altLang="zh-CN" sz="1600" dirty="0" smtClean="0"/>
                  <a:t>      </a:t>
                </a:r>
                <a:r>
                  <a:rPr lang="en-US" altLang="zh-CN" sz="1600" dirty="0" smtClean="0">
                    <a:hlinkClick r:id="rId2"/>
                  </a:rPr>
                  <a:t>http</a:t>
                </a:r>
                <a:r>
                  <a:rPr lang="en-US" altLang="zh-CN" sz="1600" dirty="0">
                    <a:hlinkClick r:id="rId2"/>
                  </a:rPr>
                  <a:t>://localhost:9200/_cat/indices/*flight*?</a:t>
                </a:r>
                <a:r>
                  <a:rPr lang="en-US" altLang="zh-CN" sz="1600" dirty="0" smtClean="0">
                    <a:hlinkClick r:id="rId2"/>
                  </a:rPr>
                  <a:t>v</a:t>
                </a:r>
                <a:endParaRPr lang="en-US" altLang="zh-CN" sz="1600" dirty="0" smtClean="0"/>
              </a:p>
              <a:p>
                <a:pPr lvl="0">
                  <a:lnSpc>
                    <a:spcPts val="2200"/>
                  </a:lnSpc>
                </a:pPr>
                <a:r>
                  <a:rPr lang="zh-CN" altLang="zh-CN" sz="1600" dirty="0" smtClean="0"/>
                  <a:t>查询</a:t>
                </a:r>
                <a:r>
                  <a:rPr lang="zh-CN" altLang="zh-CN" sz="1600" dirty="0"/>
                  <a:t>某一索引信息，支持按别名查询</a:t>
                </a:r>
                <a:endParaRPr lang="zh-CN" altLang="zh-CN" sz="1600" dirty="0"/>
              </a:p>
              <a:p>
                <a:pPr lvl="0">
                  <a:lnSpc>
                    <a:spcPts val="2200"/>
                  </a:lnSpc>
                </a:pPr>
                <a:r>
                  <a:rPr lang="en-US" altLang="zh-CN" sz="1600" dirty="0"/>
                  <a:t> </a:t>
                </a:r>
                <a:r>
                  <a:rPr lang="en-US" altLang="zh-CN" sz="1600" dirty="0" smtClean="0"/>
                  <a:t>      </a:t>
                </a:r>
                <a:r>
                  <a:rPr lang="en-US" altLang="zh-CN" sz="1600" dirty="0" smtClean="0">
                    <a:hlinkClick r:id="rId3"/>
                  </a:rPr>
                  <a:t>http</a:t>
                </a:r>
                <a:r>
                  <a:rPr lang="en-US" altLang="zh-CN" sz="1600" dirty="0">
                    <a:hlinkClick r:id="rId3"/>
                  </a:rPr>
                  <a:t>://localhost:9200/flt/_</a:t>
                </a:r>
                <a:r>
                  <a:rPr lang="en-US" altLang="zh-CN" sz="1600" dirty="0" smtClean="0">
                    <a:hlinkClick r:id="rId3"/>
                  </a:rPr>
                  <a:t>search?pretty</a:t>
                </a:r>
                <a:endParaRPr lang="en-US" altLang="zh-CN" sz="1600" dirty="0" smtClean="0"/>
              </a:p>
              <a:p>
                <a:pPr lvl="0">
                  <a:lnSpc>
                    <a:spcPts val="2200"/>
                  </a:lnSpc>
                </a:pPr>
                <a:r>
                  <a:rPr lang="zh-CN" altLang="en-US" sz="1600" dirty="0" smtClean="0"/>
                  <a:t>查看集群健康状态：</a:t>
                </a:r>
                <a:endParaRPr lang="en-US" altLang="zh-CN" sz="1600" dirty="0" smtClean="0"/>
              </a:p>
              <a:p>
                <a:pPr lvl="0">
                  <a:lnSpc>
                    <a:spcPts val="2200"/>
                  </a:lnSpc>
                </a:pPr>
                <a:r>
                  <a:rPr lang="en-US" altLang="zh-CN" sz="1600" u="sng" dirty="0" smtClean="0">
                    <a:hlinkClick r:id="rId4"/>
                  </a:rPr>
                  <a:t>        http</a:t>
                </a:r>
                <a:r>
                  <a:rPr lang="en-US" altLang="zh-CN" sz="1600" u="sng" dirty="0">
                    <a:hlinkClick r:id="rId4"/>
                  </a:rPr>
                  <a:t>://localhost:9200/_</a:t>
                </a:r>
                <a:r>
                  <a:rPr lang="en-US" altLang="zh-CN" sz="1600" u="sng" dirty="0" smtClean="0">
                    <a:hlinkClick r:id="rId4"/>
                  </a:rPr>
                  <a:t>cluster/health</a:t>
                </a:r>
                <a:endParaRPr lang="en-US" altLang="zh-CN" sz="1600" u="sng" dirty="0" smtClean="0"/>
              </a:p>
              <a:p>
                <a:pPr lvl="0">
                  <a:lnSpc>
                    <a:spcPts val="2200"/>
                  </a:lnSpc>
                </a:pPr>
                <a:r>
                  <a:rPr lang="en-US" altLang="zh-CN" sz="1600" dirty="0" smtClean="0"/>
                  <a:t> 	</a:t>
                </a:r>
                <a:endParaRPr lang="en-US" altLang="zh-CN" sz="1600" dirty="0"/>
              </a:p>
              <a:p>
                <a:pPr>
                  <a:lnSpc>
                    <a:spcPts val="2200"/>
                  </a:lnSpc>
                </a:pPr>
                <a:r>
                  <a:rPr lang="en-US" altLang="zh-CN" sz="1600" b="1" dirty="0" err="1">
                    <a:latin typeface="微软雅黑" panose="020B0503020204020204" charset="-122"/>
                    <a:ea typeface="微软雅黑" panose="020B0503020204020204" charset="-122"/>
                  </a:rPr>
                  <a:t>cerebro</a:t>
                </a:r>
                <a:endParaRPr lang="en-US" altLang="zh-CN" sz="1600" b="1" dirty="0">
                  <a:latin typeface="微软雅黑" panose="020B0503020204020204" charset="-122"/>
                  <a:ea typeface="微软雅黑" panose="020B0503020204020204" charset="-122"/>
                </a:endParaRPr>
              </a:p>
              <a:p>
                <a:pPr lvl="1">
                  <a:lnSpc>
                    <a:spcPts val="2200"/>
                  </a:lnSpc>
                </a:pPr>
                <a:r>
                  <a:rPr lang="en-US" altLang="zh-CN" sz="1600" dirty="0">
                    <a:hlinkClick r:id="rId5"/>
                  </a:rPr>
                  <a:t>https://</a:t>
                </a:r>
                <a:r>
                  <a:rPr lang="en-US" altLang="zh-CN" sz="1600" dirty="0" smtClean="0">
                    <a:hlinkClick r:id="rId5"/>
                  </a:rPr>
                  <a:t>github.com/lmenezes/cerebro</a:t>
                </a:r>
                <a:endParaRPr lang="en-US" altLang="zh-CN" sz="1600" dirty="0" smtClean="0"/>
              </a:p>
              <a:p>
                <a:pPr lvl="1">
                  <a:lnSpc>
                    <a:spcPts val="2200"/>
                  </a:lnSpc>
                </a:pPr>
                <a:r>
                  <a:rPr lang="zh-CN" altLang="en-US" sz="1600" dirty="0" smtClean="0"/>
                  <a:t>查看：</a:t>
                </a:r>
                <a:r>
                  <a:rPr lang="en-US" altLang="zh-CN" sz="1600" dirty="0">
                    <a:hlinkClick r:id="rId6"/>
                  </a:rPr>
                  <a:t>http://</a:t>
                </a:r>
                <a:r>
                  <a:rPr lang="en-US" altLang="zh-CN" sz="1600" dirty="0" smtClean="0">
                    <a:hlinkClick r:id="rId6"/>
                  </a:rPr>
                  <a:t>localhost:9000/</a:t>
                </a:r>
                <a:endParaRPr lang="en-US" altLang="zh-CN" sz="1600" dirty="0" smtClean="0"/>
              </a:p>
              <a:p>
                <a:pPr lvl="1">
                  <a:lnSpc>
                    <a:spcPts val="2200"/>
                  </a:lnSpc>
                </a:pPr>
                <a:endParaRPr lang="en-US" altLang="zh-CN" sz="1600" u="sng" dirty="0" smtClean="0"/>
              </a:p>
              <a:p>
                <a:pPr>
                  <a:lnSpc>
                    <a:spcPts val="2200"/>
                  </a:lnSpc>
                </a:pPr>
                <a:r>
                  <a:rPr lang="en-US" altLang="zh-CN" sz="1600" b="1" dirty="0">
                    <a:latin typeface="微软雅黑" panose="020B0503020204020204" charset="-122"/>
                    <a:ea typeface="微软雅黑" panose="020B0503020204020204" charset="-122"/>
                  </a:rPr>
                  <a:t>Head</a:t>
                </a:r>
                <a:r>
                  <a:rPr lang="zh-CN" altLang="en-US" sz="1600" b="1" dirty="0" smtClean="0">
                    <a:latin typeface="微软雅黑" panose="020B0503020204020204" charset="-122"/>
                    <a:ea typeface="微软雅黑" panose="020B0503020204020204" charset="-122"/>
                  </a:rPr>
                  <a:t>插件</a:t>
                </a:r>
                <a:endParaRPr lang="en-US" altLang="zh-CN" sz="1600" b="1" dirty="0" smtClean="0">
                  <a:latin typeface="微软雅黑" panose="020B0503020204020204" charset="-122"/>
                  <a:ea typeface="微软雅黑" panose="020B0503020204020204" charset="-122"/>
                </a:endParaRPr>
              </a:p>
              <a:p>
                <a:pPr>
                  <a:lnSpc>
                    <a:spcPts val="2200"/>
                  </a:lnSpc>
                </a:pPr>
                <a:r>
                  <a:rPr lang="en-US" altLang="zh-CN" sz="1600" dirty="0" smtClean="0"/>
                  <a:t>       </a:t>
                </a:r>
                <a:r>
                  <a:rPr lang="en-US" altLang="zh-CN" sz="1600" dirty="0">
                    <a:hlinkClick r:id="rId7"/>
                  </a:rPr>
                  <a:t>https://github.com/mobz/elasticsearch-head</a:t>
                </a:r>
                <a:endParaRPr lang="en-US" altLang="zh-CN" sz="1600" dirty="0"/>
              </a:p>
              <a:p>
                <a:pPr lvl="1">
                  <a:lnSpc>
                    <a:spcPts val="2200"/>
                  </a:lnSpc>
                </a:pPr>
                <a:r>
                  <a:rPr lang="zh-CN" altLang="en-US" sz="1600" dirty="0"/>
                  <a:t>基于</a:t>
                </a:r>
                <a:r>
                  <a:rPr lang="en-US" altLang="zh-CN" sz="1600" dirty="0"/>
                  <a:t>node.js</a:t>
                </a:r>
                <a:r>
                  <a:rPr lang="zh-CN" altLang="en-US" sz="1600" dirty="0"/>
                  <a:t>，要有</a:t>
                </a:r>
                <a:r>
                  <a:rPr lang="en-US" altLang="zh-CN" sz="1600" dirty="0"/>
                  <a:t>node</a:t>
                </a:r>
                <a:r>
                  <a:rPr lang="zh-CN" altLang="en-US" sz="1600" dirty="0" smtClean="0"/>
                  <a:t>环境</a:t>
                </a:r>
                <a:endParaRPr lang="en-US" altLang="zh-CN" sz="1600" dirty="0"/>
              </a:p>
              <a:p>
                <a:pPr lvl="1">
                  <a:lnSpc>
                    <a:spcPts val="2200"/>
                  </a:lnSpc>
                </a:pPr>
                <a:r>
                  <a:rPr lang="zh-CN" altLang="en-US" sz="1600" dirty="0"/>
                  <a:t>查看</a:t>
                </a:r>
                <a:r>
                  <a:rPr lang="zh-CN" altLang="en-US" sz="1600" dirty="0" smtClean="0"/>
                  <a:t>：</a:t>
                </a:r>
                <a:r>
                  <a:rPr lang="en-US" altLang="zh-CN" sz="1600" dirty="0">
                    <a:hlinkClick r:id="rId8"/>
                  </a:rPr>
                  <a:t>http</a:t>
                </a:r>
                <a:r>
                  <a:rPr lang="en-US" altLang="zh-CN" sz="1600" dirty="0" smtClean="0">
                    <a:hlinkClick r:id="rId8"/>
                  </a:rPr>
                  <a:t>://localhost:9100</a:t>
                </a:r>
                <a:r>
                  <a:rPr lang="en-US" altLang="zh-CN" sz="1600" dirty="0">
                    <a:hlinkClick r:id="rId8"/>
                  </a:rPr>
                  <a:t>/</a:t>
                </a:r>
                <a:endParaRPr lang="en-US" altLang="zh-CN" sz="1600" dirty="0"/>
              </a:p>
              <a:p>
                <a:endParaRPr lang="en-US" altLang="zh-CN" sz="2000" u="sng" dirty="0"/>
              </a:p>
            </p:txBody>
          </p:sp>
        </p:grpSp>
        <p:pic>
          <p:nvPicPr>
            <p:cNvPr id="3" name="图片 2" descr="0172d0dc26b25d2e622eceade12082b0b4877cadcac02-NCB2wE_fw658"/>
            <p:cNvPicPr>
              <a:picLocks noChangeAspect="1"/>
            </p:cNvPicPr>
            <p:nvPr/>
          </p:nvPicPr>
          <p:blipFill>
            <a:blip r:embed="rId9"/>
            <a:stretch>
              <a:fillRect/>
            </a:stretch>
          </p:blipFill>
          <p:spPr>
            <a:xfrm>
              <a:off x="8451266" y="1229669"/>
              <a:ext cx="3633470" cy="4475480"/>
            </a:xfrm>
            <a:prstGeom prst="rect">
              <a:avLst/>
            </a:prstGeom>
          </p:spPr>
        </p:pic>
        <p:sp>
          <p:nvSpPr>
            <p:cNvPr id="6" name="椭圆 5"/>
            <p:cNvSpPr/>
            <p:nvPr/>
          </p:nvSpPr>
          <p:spPr>
            <a:xfrm>
              <a:off x="7539584" y="1139825"/>
              <a:ext cx="4382770" cy="421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612074" y="1708228"/>
              <a:ext cx="2434590" cy="460375"/>
            </a:xfrm>
            <a:prstGeom prst="rect">
              <a:avLst/>
            </a:prstGeom>
            <a:noFill/>
          </p:spPr>
          <p:txBody>
            <a:bodyPr wrap="none" rtlCol="0">
              <a:spAutoFit/>
            </a:bodyPr>
            <a:lstStyle/>
            <a:p>
              <a:pPr algn="l"/>
              <a:r>
                <a:rPr lang="zh-CN" altLang="en-US" sz="2400" b="1" spc="300" dirty="0" smtClean="0">
                  <a:solidFill>
                    <a:schemeClr val="tx1">
                      <a:lumMod val="65000"/>
                      <a:lumOff val="35000"/>
                    </a:schemeClr>
                  </a:solidFill>
                  <a:latin typeface="逐浪温莎雅楷体" panose="03000509000000000000" charset="-122"/>
                  <a:ea typeface="逐浪温莎雅楷体" panose="03000509000000000000" charset="-122"/>
                  <a:sym typeface="+mn-ea"/>
                </a:rPr>
                <a:t>集群搭建</a:t>
              </a:r>
              <a:r>
                <a:rPr lang="en-US" altLang="zh-CN" sz="2400" dirty="0">
                  <a:solidFill>
                    <a:srgbClr val="556740"/>
                  </a:solidFill>
                  <a:latin typeface="+mn-ea"/>
                </a:rPr>
                <a:t>&amp;</a:t>
              </a:r>
              <a:r>
                <a:rPr lang="zh-CN" altLang="en-US" sz="2400" dirty="0">
                  <a:solidFill>
                    <a:srgbClr val="556740"/>
                  </a:solidFill>
                  <a:latin typeface="+mn-ea"/>
                </a:rPr>
                <a:t>监控</a:t>
              </a:r>
              <a:endParaRPr lang="zh-CN" altLang="en-US" sz="2400" dirty="0">
                <a:solidFill>
                  <a:srgbClr val="556740"/>
                </a:solidFill>
                <a:latin typeface="Cambria" panose="02040503050406030204" pitchFamily="18" charset="0"/>
                <a:ea typeface="+mj-ea"/>
              </a:endParaRPr>
            </a:p>
          </p:txBody>
        </p:sp>
      </p:gr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0172d0dc26b25d2e622eceade12082b0b4877cadcac02-NCB2wE_fw658"/>
          <p:cNvPicPr>
            <a:picLocks noChangeAspect="1"/>
          </p:cNvPicPr>
          <p:nvPr/>
        </p:nvPicPr>
        <p:blipFill>
          <a:blip r:embed="rId1"/>
          <a:stretch>
            <a:fillRect/>
          </a:stretch>
        </p:blipFill>
        <p:spPr>
          <a:xfrm>
            <a:off x="10739593" y="-109022"/>
            <a:ext cx="1613371" cy="1987249"/>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43" y="3087334"/>
            <a:ext cx="10058400" cy="341943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43" y="345486"/>
            <a:ext cx="10058400" cy="2505407"/>
          </a:xfrm>
          <a:prstGeom prst="rect">
            <a:avLst/>
          </a:prstGeom>
        </p:spPr>
      </p:pic>
      <p:sp>
        <p:nvSpPr>
          <p:cNvPr id="9" name="文本框 8"/>
          <p:cNvSpPr txBox="1"/>
          <p:nvPr/>
        </p:nvSpPr>
        <p:spPr>
          <a:xfrm>
            <a:off x="10587111" y="1598189"/>
            <a:ext cx="1667510" cy="460375"/>
          </a:xfrm>
          <a:prstGeom prst="rect">
            <a:avLst/>
          </a:prstGeom>
          <a:noFill/>
        </p:spPr>
        <p:txBody>
          <a:bodyPr wrap="none" rtlCol="0">
            <a:spAutoFit/>
          </a:bodyPr>
          <a:lstStyle/>
          <a:p>
            <a:r>
              <a:rPr lang="zh-CN" altLang="en-US" sz="2400" dirty="0">
                <a:solidFill>
                  <a:srgbClr val="556740"/>
                </a:solidFill>
                <a:latin typeface="+mn-ea"/>
              </a:rPr>
              <a:t>集群</a:t>
            </a:r>
            <a:r>
              <a:rPr lang="en-US" altLang="zh-CN" sz="2400" dirty="0">
                <a:solidFill>
                  <a:srgbClr val="556740"/>
                </a:solidFill>
                <a:latin typeface="+mn-ea"/>
              </a:rPr>
              <a:t>&amp;</a:t>
            </a:r>
            <a:r>
              <a:rPr lang="zh-CN" altLang="en-US" sz="2400" dirty="0">
                <a:solidFill>
                  <a:srgbClr val="556740"/>
                </a:solidFill>
                <a:latin typeface="+mn-ea"/>
              </a:rPr>
              <a:t>监控</a:t>
            </a:r>
            <a:endParaRPr lang="zh-CN" altLang="en-US" sz="2400" dirty="0">
              <a:solidFill>
                <a:srgbClr val="556740"/>
              </a:solidFill>
              <a:latin typeface="Cambria" panose="02040503050406030204" pitchFamily="18" charset="0"/>
              <a:ea typeface="+mj-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955994" y="253809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0" y="3109625"/>
            <a:ext cx="2904995" cy="118110"/>
            <a:chOff x="-272" y="4901"/>
            <a:chExt cx="4745" cy="170"/>
          </a:xfrm>
        </p:grpSpPr>
        <p:cxnSp>
          <p:nvCxnSpPr>
            <p:cNvPr id="5" name="直接连接符 4"/>
            <p:cNvCxnSpPr>
              <a:endCxn id="7" idx="2"/>
            </p:cNvCxnSpPr>
            <p:nvPr/>
          </p:nvCxnSpPr>
          <p:spPr>
            <a:xfrm flipV="1">
              <a:off x="-272" y="4986"/>
              <a:ext cx="4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303" y="4901"/>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0172d0dc26b25d2e622eceade12082b0b4877cadcac02-NCB2wE_fw658"/>
          <p:cNvPicPr>
            <a:picLocks noChangeAspect="1"/>
          </p:cNvPicPr>
          <p:nvPr/>
        </p:nvPicPr>
        <p:blipFill>
          <a:blip r:embed="rId1"/>
          <a:stretch>
            <a:fillRect/>
          </a:stretch>
        </p:blipFill>
        <p:spPr>
          <a:xfrm>
            <a:off x="3100457" y="2618919"/>
            <a:ext cx="1203325" cy="1482725"/>
          </a:xfrm>
          <a:prstGeom prst="rect">
            <a:avLst/>
          </a:prstGeom>
        </p:spPr>
      </p:pic>
      <p:grpSp>
        <p:nvGrpSpPr>
          <p:cNvPr id="10" name="组合 9"/>
          <p:cNvGrpSpPr/>
          <p:nvPr/>
        </p:nvGrpSpPr>
        <p:grpSpPr>
          <a:xfrm flipH="1">
            <a:off x="4427330" y="3138299"/>
            <a:ext cx="473075" cy="107950"/>
            <a:chOff x="4252" y="4943"/>
            <a:chExt cx="745" cy="170"/>
          </a:xfrm>
        </p:grpSpPr>
        <p:cxnSp>
          <p:nvCxnSpPr>
            <p:cNvPr id="11" name="直接连接符 10"/>
            <p:cNvCxnSpPr>
              <a:stCxn id="14" idx="1"/>
            </p:cNvCxnSpPr>
            <p:nvPr/>
          </p:nvCxnSpPr>
          <p:spPr>
            <a:xfrm flipV="1">
              <a:off x="4252" y="5028"/>
              <a:ext cx="745"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4900271" y="2879774"/>
            <a:ext cx="5430472" cy="646331"/>
          </a:xfrm>
          <a:prstGeom prst="rect">
            <a:avLst/>
          </a:prstGeom>
          <a:noFill/>
        </p:spPr>
        <p:txBody>
          <a:bodyPr wrap="square" rtlCol="0">
            <a:spAutoFit/>
          </a:bodyPr>
          <a:lstStyle/>
          <a:p>
            <a:r>
              <a:rPr lang="en-US" altLang="zh-CN" sz="3600" dirty="0" err="1" smtClean="0">
                <a:latin typeface="逐浪粗宋简体" panose="02010601030101010101" charset="-122"/>
                <a:ea typeface="逐浪粗宋简体" panose="02010601030101010101" charset="-122"/>
              </a:rPr>
              <a:t>Elastcsearch</a:t>
            </a:r>
            <a:r>
              <a:rPr lang="zh-CN" altLang="en-US" sz="3600" dirty="0" smtClean="0">
                <a:latin typeface="逐浪粗宋简体" panose="02010601030101010101" charset="-122"/>
                <a:ea typeface="逐浪粗宋简体" panose="02010601030101010101" charset="-122"/>
              </a:rPr>
              <a:t>性能优化</a:t>
            </a:r>
            <a:endParaRPr lang="en-US" altLang="zh-CN" sz="3600" dirty="0" smtClean="0">
              <a:latin typeface="逐浪粗宋简体" panose="02010601030101010101" charset="-122"/>
              <a:ea typeface="逐浪粗宋简体" panose="02010601030101010101" charset="-122"/>
            </a:endParaRPr>
          </a:p>
        </p:txBody>
      </p:sp>
      <p:sp>
        <p:nvSpPr>
          <p:cNvPr id="16" name="文本框 15"/>
          <p:cNvSpPr txBox="1"/>
          <p:nvPr/>
        </p:nvSpPr>
        <p:spPr>
          <a:xfrm>
            <a:off x="3179445" y="2739797"/>
            <a:ext cx="1094740" cy="829945"/>
          </a:xfrm>
          <a:prstGeom prst="rect">
            <a:avLst/>
          </a:prstGeom>
          <a:noFill/>
        </p:spPr>
        <p:txBody>
          <a:bodyPr wrap="square" rtlCol="0">
            <a:spAutoFit/>
          </a:bodyPr>
          <a:lstStyle/>
          <a:p>
            <a:r>
              <a:rPr lang="en-US" altLang="zh-CN" sz="4800" dirty="0" smtClean="0">
                <a:latin typeface="+mj-ea"/>
                <a:ea typeface="+mj-ea"/>
              </a:rPr>
              <a:t>06</a:t>
            </a:r>
            <a:endParaRPr lang="en-US" altLang="zh-CN" sz="4800" dirty="0">
              <a:latin typeface="+mj-ea"/>
              <a:ea typeface="+mj-ea"/>
            </a:endParaRPr>
          </a:p>
        </p:txBody>
      </p:sp>
      <p:cxnSp>
        <p:nvCxnSpPr>
          <p:cNvPr id="18" name="直接连接符 17"/>
          <p:cNvCxnSpPr/>
          <p:nvPr/>
        </p:nvCxnSpPr>
        <p:spPr>
          <a:xfrm>
            <a:off x="10181968" y="3227735"/>
            <a:ext cx="20062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12"/>
          <p:cNvSpPr/>
          <p:nvPr/>
        </p:nvSpPr>
        <p:spPr bwMode="auto">
          <a:xfrm>
            <a:off x="1534795" y="253873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8" name="组合 7"/>
          <p:cNvGrpSpPr/>
          <p:nvPr/>
        </p:nvGrpSpPr>
        <p:grpSpPr>
          <a:xfrm>
            <a:off x="1760855" y="2608580"/>
            <a:ext cx="1151255" cy="883920"/>
            <a:chOff x="1283891" y="1695061"/>
            <a:chExt cx="857250" cy="571500"/>
          </a:xfrm>
        </p:grpSpPr>
        <p:sp>
          <p:nvSpPr>
            <p:cNvPr id="9"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2" name="组合 1"/>
            <p:cNvGrpSpPr/>
            <p:nvPr/>
          </p:nvGrpSpPr>
          <p:grpSpPr>
            <a:xfrm>
              <a:off x="1320404" y="1695061"/>
              <a:ext cx="820737" cy="522685"/>
              <a:chOff x="1320404" y="1695061"/>
              <a:chExt cx="820737" cy="522685"/>
            </a:xfrm>
          </p:grpSpPr>
          <p:sp>
            <p:nvSpPr>
              <p:cNvPr id="11"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4"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5"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grpSp>
      <p:cxnSp>
        <p:nvCxnSpPr>
          <p:cNvPr id="17" name="直接连接符 16"/>
          <p:cNvCxnSpPr/>
          <p:nvPr/>
        </p:nvCxnSpPr>
        <p:spPr>
          <a:xfrm>
            <a:off x="1534795" y="3866515"/>
            <a:ext cx="203327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18" name="矩形 17"/>
          <p:cNvSpPr/>
          <p:nvPr/>
        </p:nvSpPr>
        <p:spPr>
          <a:xfrm>
            <a:off x="2208530" y="3295650"/>
            <a:ext cx="1327681" cy="3683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lang="zh-CN" altLang="en-US" b="1" dirty="0" smtClean="0">
                <a:solidFill>
                  <a:schemeClr val="tx1">
                    <a:lumMod val="95000"/>
                    <a:lumOff val="5000"/>
                  </a:schemeClr>
                </a:solidFill>
                <a:latin typeface="Arial" panose="020B0604020202020204" pitchFamily="34" charset="0"/>
                <a:ea typeface="微软雅黑" panose="020B0503020204020204" charset="-122"/>
                <a:cs typeface="+mn-ea"/>
                <a:sym typeface="Arial" panose="020B0604020202020204" pitchFamily="34" charset="0"/>
              </a:rPr>
              <a:t>服务器部署</a:t>
            </a:r>
            <a:endParaRPr kumimoji="0" lang="zh-CN" altLang="en-US"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9" name="Freeform 12"/>
          <p:cNvSpPr/>
          <p:nvPr/>
        </p:nvSpPr>
        <p:spPr bwMode="auto">
          <a:xfrm>
            <a:off x="3930650" y="253873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20" name="组合 19"/>
          <p:cNvGrpSpPr/>
          <p:nvPr/>
        </p:nvGrpSpPr>
        <p:grpSpPr>
          <a:xfrm>
            <a:off x="4158615" y="2608580"/>
            <a:ext cx="1148715" cy="883920"/>
            <a:chOff x="3069828" y="1695061"/>
            <a:chExt cx="855664" cy="571500"/>
          </a:xfrm>
        </p:grpSpPr>
        <p:sp>
          <p:nvSpPr>
            <p:cNvPr id="21" name="Freeform 13"/>
            <p:cNvSpPr/>
            <p:nvPr/>
          </p:nvSpPr>
          <p:spPr bwMode="auto">
            <a:xfrm>
              <a:off x="3069828"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2" name="Freeform 14"/>
            <p:cNvSpPr/>
            <p:nvPr/>
          </p:nvSpPr>
          <p:spPr bwMode="auto">
            <a:xfrm>
              <a:off x="3695304" y="1695061"/>
              <a:ext cx="119063"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3" name="Freeform 15"/>
            <p:cNvSpPr/>
            <p:nvPr/>
          </p:nvSpPr>
          <p:spPr bwMode="auto">
            <a:xfrm>
              <a:off x="3423842" y="1715302"/>
              <a:ext cx="141287"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0">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16"/>
            <p:cNvSpPr/>
            <p:nvPr/>
          </p:nvSpPr>
          <p:spPr bwMode="auto">
            <a:xfrm>
              <a:off x="3176191" y="1798645"/>
              <a:ext cx="188912"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17"/>
            <p:cNvSpPr/>
            <p:nvPr/>
          </p:nvSpPr>
          <p:spPr bwMode="auto">
            <a:xfrm>
              <a:off x="3104753" y="2114161"/>
              <a:ext cx="476250"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6" name="Freeform 18"/>
            <p:cNvSpPr/>
            <p:nvPr/>
          </p:nvSpPr>
          <p:spPr bwMode="auto">
            <a:xfrm>
              <a:off x="3298428"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7" name="Freeform 19"/>
            <p:cNvSpPr/>
            <p:nvPr/>
          </p:nvSpPr>
          <p:spPr bwMode="auto">
            <a:xfrm>
              <a:off x="3609579" y="1815314"/>
              <a:ext cx="315913"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cxnSp>
        <p:nvCxnSpPr>
          <p:cNvPr id="28" name="直接连接符 27"/>
          <p:cNvCxnSpPr/>
          <p:nvPr/>
        </p:nvCxnSpPr>
        <p:spPr>
          <a:xfrm>
            <a:off x="3930650" y="3866515"/>
            <a:ext cx="203581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29" name="矩形 28"/>
          <p:cNvSpPr/>
          <p:nvPr/>
        </p:nvSpPr>
        <p:spPr>
          <a:xfrm>
            <a:off x="4605021" y="3295650"/>
            <a:ext cx="1356492" cy="3683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服务器配置</a:t>
            </a:r>
            <a:endParaRPr kumimoji="0" lang="zh-CN" altLang="en-US"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0" name="Freeform 12"/>
          <p:cNvSpPr/>
          <p:nvPr/>
        </p:nvSpPr>
        <p:spPr bwMode="auto">
          <a:xfrm>
            <a:off x="6328410" y="253873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31" name="组合 30"/>
          <p:cNvGrpSpPr/>
          <p:nvPr/>
        </p:nvGrpSpPr>
        <p:grpSpPr>
          <a:xfrm>
            <a:off x="6556375" y="2608580"/>
            <a:ext cx="1148715" cy="883920"/>
            <a:chOff x="4855766" y="1695061"/>
            <a:chExt cx="855662" cy="571500"/>
          </a:xfrm>
        </p:grpSpPr>
        <p:sp>
          <p:nvSpPr>
            <p:cNvPr id="32" name="Freeform 13"/>
            <p:cNvSpPr/>
            <p:nvPr/>
          </p:nvSpPr>
          <p:spPr bwMode="auto">
            <a:xfrm>
              <a:off x="4855766" y="1720064"/>
              <a:ext cx="842962"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3" name="Freeform 14"/>
            <p:cNvSpPr/>
            <p:nvPr/>
          </p:nvSpPr>
          <p:spPr bwMode="auto">
            <a:xfrm>
              <a:off x="5481242"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4" name="Freeform 15"/>
            <p:cNvSpPr/>
            <p:nvPr/>
          </p:nvSpPr>
          <p:spPr bwMode="auto">
            <a:xfrm>
              <a:off x="5208192"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5" name="Freeform 16"/>
            <p:cNvSpPr/>
            <p:nvPr/>
          </p:nvSpPr>
          <p:spPr bwMode="auto">
            <a:xfrm>
              <a:off x="4962129"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6" name="Freeform 17"/>
            <p:cNvSpPr/>
            <p:nvPr/>
          </p:nvSpPr>
          <p:spPr bwMode="auto">
            <a:xfrm>
              <a:off x="4890691" y="2114161"/>
              <a:ext cx="474662"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7" name="Freeform 18"/>
            <p:cNvSpPr/>
            <p:nvPr/>
          </p:nvSpPr>
          <p:spPr bwMode="auto">
            <a:xfrm>
              <a:off x="5082778"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8" name="Freeform 19"/>
            <p:cNvSpPr/>
            <p:nvPr/>
          </p:nvSpPr>
          <p:spPr bwMode="auto">
            <a:xfrm>
              <a:off x="5393928"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cxnSp>
        <p:nvCxnSpPr>
          <p:cNvPr id="39" name="直接连接符 38"/>
          <p:cNvCxnSpPr/>
          <p:nvPr/>
        </p:nvCxnSpPr>
        <p:spPr>
          <a:xfrm>
            <a:off x="6328410" y="3866515"/>
            <a:ext cx="203327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40" name="矩形 39"/>
          <p:cNvSpPr/>
          <p:nvPr/>
        </p:nvSpPr>
        <p:spPr>
          <a:xfrm>
            <a:off x="7001510" y="3295650"/>
            <a:ext cx="1592669" cy="369332"/>
          </a:xfrm>
          <a:prstGeom prst="rect">
            <a:avLst/>
          </a:prstGeom>
          <a:noFill/>
          <a:extLst>
            <a:ext uri="{909E8E84-426E-40DD-AFC4-6F175D3DCCD1}">
              <a14:hiddenFill xmlns:a14="http://schemas.microsoft.com/office/drawing/2010/main">
                <a:solidFill>
                  <a:schemeClr val="tx2">
                    <a:lumMod val="90000"/>
                  </a:schemeClr>
                </a:solidFill>
              </a14:hiddenFill>
            </a:ext>
          </a:extLst>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lvl="0" algn="just">
              <a:defRPr/>
            </a:pPr>
            <a:r>
              <a:rPr lang="zh-CN" altLang="zh-CN" b="1" dirty="0">
                <a:solidFill>
                  <a:schemeClr val="tx1">
                    <a:lumMod val="95000"/>
                    <a:lumOff val="5000"/>
                  </a:schemeClr>
                </a:solidFill>
                <a:latin typeface="Arial" panose="020B0604020202020204" pitchFamily="34" charset="0"/>
                <a:ea typeface="微软雅黑" panose="020B0503020204020204" charset="-122"/>
                <a:cs typeface="+mn-ea"/>
              </a:rPr>
              <a:t>数据结构优化</a:t>
            </a:r>
            <a:endParaRPr lang="zh-CN" altLang="en-US" b="1" dirty="0">
              <a:solidFill>
                <a:schemeClr val="tx1">
                  <a:lumMod val="95000"/>
                  <a:lumOff val="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1" name="Freeform 12"/>
          <p:cNvSpPr/>
          <p:nvPr/>
        </p:nvSpPr>
        <p:spPr bwMode="auto">
          <a:xfrm>
            <a:off x="8726170" y="253873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42" name="组合 41"/>
          <p:cNvGrpSpPr/>
          <p:nvPr/>
        </p:nvGrpSpPr>
        <p:grpSpPr>
          <a:xfrm>
            <a:off x="8952230" y="2608580"/>
            <a:ext cx="1151255" cy="883920"/>
            <a:chOff x="6640116" y="1695061"/>
            <a:chExt cx="857250" cy="571500"/>
          </a:xfrm>
        </p:grpSpPr>
        <p:sp>
          <p:nvSpPr>
            <p:cNvPr id="43" name="Freeform 13"/>
            <p:cNvSpPr/>
            <p:nvPr/>
          </p:nvSpPr>
          <p:spPr bwMode="auto">
            <a:xfrm>
              <a:off x="6640116"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4" name="Freeform 14"/>
            <p:cNvSpPr/>
            <p:nvPr/>
          </p:nvSpPr>
          <p:spPr bwMode="auto">
            <a:xfrm>
              <a:off x="7267179"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5" name="Freeform 15"/>
            <p:cNvSpPr/>
            <p:nvPr/>
          </p:nvSpPr>
          <p:spPr bwMode="auto">
            <a:xfrm>
              <a:off x="6994129"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6" name="Freeform 16"/>
            <p:cNvSpPr/>
            <p:nvPr/>
          </p:nvSpPr>
          <p:spPr bwMode="auto">
            <a:xfrm>
              <a:off x="6746479" y="1798645"/>
              <a:ext cx="188913"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7" name="Freeform 17"/>
            <p:cNvSpPr/>
            <p:nvPr/>
          </p:nvSpPr>
          <p:spPr bwMode="auto">
            <a:xfrm>
              <a:off x="6675041" y="2114161"/>
              <a:ext cx="476250"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8" name="Freeform 18"/>
            <p:cNvSpPr/>
            <p:nvPr/>
          </p:nvSpPr>
          <p:spPr bwMode="auto">
            <a:xfrm>
              <a:off x="6868716"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9" name="Freeform 19"/>
            <p:cNvSpPr/>
            <p:nvPr/>
          </p:nvSpPr>
          <p:spPr bwMode="auto">
            <a:xfrm>
              <a:off x="7179866"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cxnSp>
        <p:nvCxnSpPr>
          <p:cNvPr id="50" name="直接连接符 49"/>
          <p:cNvCxnSpPr/>
          <p:nvPr/>
        </p:nvCxnSpPr>
        <p:spPr>
          <a:xfrm>
            <a:off x="8726170" y="3866515"/>
            <a:ext cx="203327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51" name="矩形 50"/>
          <p:cNvSpPr/>
          <p:nvPr/>
        </p:nvSpPr>
        <p:spPr>
          <a:xfrm>
            <a:off x="9399905" y="3295650"/>
            <a:ext cx="1359535" cy="369332"/>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lvl="0" algn="just">
              <a:defRPr/>
            </a:pPr>
            <a:r>
              <a:rPr lang="zh-CN" altLang="zh-CN" b="1" dirty="0">
                <a:solidFill>
                  <a:schemeClr val="tx1">
                    <a:lumMod val="95000"/>
                    <a:lumOff val="5000"/>
                  </a:schemeClr>
                </a:solidFill>
                <a:latin typeface="Arial" panose="020B0604020202020204" pitchFamily="34" charset="0"/>
                <a:ea typeface="微软雅黑" panose="020B0503020204020204" charset="-122"/>
                <a:cs typeface="+mn-ea"/>
              </a:rPr>
              <a:t>运行期优化</a:t>
            </a:r>
            <a:endParaRPr lang="zh-CN" altLang="en-US" b="1" dirty="0">
              <a:solidFill>
                <a:schemeClr val="tx1">
                  <a:lumMod val="95000"/>
                  <a:lumOff val="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2" name="文本框 51"/>
          <p:cNvSpPr txBox="1"/>
          <p:nvPr/>
        </p:nvSpPr>
        <p:spPr>
          <a:xfrm>
            <a:off x="1534795" y="4069080"/>
            <a:ext cx="2033270" cy="1412694"/>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a:spAutoFit/>
          </a:bodyPr>
          <a:lstStyle/>
          <a:p>
            <a:pPr marL="171450" lvl="0" indent="-171450" algn="just">
              <a:lnSpc>
                <a:spcPct val="130000"/>
              </a:lnSpc>
              <a:buFont typeface="Arial" panose="020B0604020202020204" pitchFamily="34" charset="0"/>
              <a:buChar char="•"/>
              <a:defRPr/>
            </a:pPr>
            <a:r>
              <a:rPr lang="zh-CN" altLang="zh-CN" sz="1100" kern="0" dirty="0" smtClean="0">
                <a:solidFill>
                  <a:schemeClr val="tx1">
                    <a:lumMod val="95000"/>
                    <a:lumOff val="5000"/>
                  </a:schemeClr>
                </a:solidFill>
                <a:latin typeface="Arial" panose="020B0604020202020204" pitchFamily="34" charset="0"/>
                <a:ea typeface="微软雅黑" panose="020B0503020204020204" charset="-122"/>
                <a:cs typeface="+mn-ea"/>
              </a:rPr>
              <a:t>增加</a:t>
            </a:r>
            <a:r>
              <a:rPr lang="en-US" altLang="zh-CN" sz="1100" kern="0" dirty="0">
                <a:solidFill>
                  <a:schemeClr val="tx1">
                    <a:lumMod val="95000"/>
                    <a:lumOff val="5000"/>
                  </a:schemeClr>
                </a:solidFill>
                <a:latin typeface="Arial" panose="020B0604020202020204" pitchFamily="34" charset="0"/>
                <a:ea typeface="微软雅黑" panose="020B0503020204020204" charset="-122"/>
                <a:cs typeface="+mn-ea"/>
              </a:rPr>
              <a:t>1-2</a:t>
            </a:r>
            <a:r>
              <a:rPr lang="zh-CN" altLang="zh-CN" sz="1100" kern="0" dirty="0">
                <a:solidFill>
                  <a:schemeClr val="tx1">
                    <a:lumMod val="95000"/>
                    <a:lumOff val="5000"/>
                  </a:schemeClr>
                </a:solidFill>
                <a:latin typeface="Arial" panose="020B0604020202020204" pitchFamily="34" charset="0"/>
                <a:ea typeface="微软雅黑" panose="020B0503020204020204" charset="-122"/>
                <a:cs typeface="+mn-ea"/>
              </a:rPr>
              <a:t>台服务器，用于负载均衡</a:t>
            </a:r>
            <a:r>
              <a:rPr lang="zh-CN" altLang="zh-CN" sz="1100" kern="0" dirty="0" smtClean="0">
                <a:solidFill>
                  <a:schemeClr val="tx1">
                    <a:lumMod val="95000"/>
                    <a:lumOff val="5000"/>
                  </a:schemeClr>
                </a:solidFill>
                <a:latin typeface="Arial" panose="020B0604020202020204" pitchFamily="34" charset="0"/>
                <a:ea typeface="微软雅黑" panose="020B0503020204020204" charset="-122"/>
                <a:cs typeface="+mn-ea"/>
              </a:rPr>
              <a:t>节点</a:t>
            </a:r>
            <a:r>
              <a:rPr lang="zh-CN" altLang="en-US" sz="1100" kern="0" dirty="0" smtClean="0">
                <a:solidFill>
                  <a:schemeClr val="tx1">
                    <a:lumMod val="95000"/>
                    <a:lumOff val="5000"/>
                  </a:schemeClr>
                </a:solidFill>
                <a:latin typeface="Arial" panose="020B0604020202020204" pitchFamily="34" charset="0"/>
                <a:ea typeface="微软雅黑" panose="020B0503020204020204" charset="-122"/>
                <a:cs typeface="+mn-ea"/>
                <a:sym typeface="Arial" panose="020B0604020202020204" pitchFamily="34" charset="0"/>
              </a:rPr>
              <a:t>；</a:t>
            </a:r>
            <a:endParaRPr lang="en-US" altLang="zh-CN" sz="1100" kern="0" dirty="0" smtClean="0">
              <a:solidFill>
                <a:schemeClr val="tx1">
                  <a:lumMod val="95000"/>
                  <a:lumOff val="5000"/>
                </a:schemeClr>
              </a:solidFill>
              <a:latin typeface="Arial" panose="020B0604020202020204" pitchFamily="34" charset="0"/>
              <a:ea typeface="微软雅黑" panose="020B0503020204020204" charset="-122"/>
              <a:cs typeface="+mn-ea"/>
              <a:sym typeface="Arial" panose="020B0604020202020204" pitchFamily="34" charset="0"/>
            </a:endParaRPr>
          </a:p>
          <a:p>
            <a:pPr marL="171450" lvl="0" indent="-171450" algn="just">
              <a:lnSpc>
                <a:spcPct val="130000"/>
              </a:lnSpc>
              <a:buFont typeface="Arial" panose="020B0604020202020204" pitchFamily="34" charset="0"/>
              <a:buChar char="•"/>
              <a:defRPr/>
            </a:pPr>
            <a:r>
              <a:rPr lang="zh-CN" altLang="zh-CN" sz="1100" kern="0" dirty="0">
                <a:solidFill>
                  <a:schemeClr val="tx1">
                    <a:lumMod val="95000"/>
                    <a:lumOff val="5000"/>
                  </a:schemeClr>
                </a:solidFill>
                <a:latin typeface="Arial" panose="020B0604020202020204" pitchFamily="34" charset="0"/>
                <a:ea typeface="微软雅黑" panose="020B0503020204020204" charset="-122"/>
                <a:cs typeface="+mn-ea"/>
              </a:rPr>
              <a:t>关闭</a:t>
            </a:r>
            <a:r>
              <a:rPr lang="en-US" altLang="zh-CN" sz="1100" kern="0" dirty="0">
                <a:solidFill>
                  <a:schemeClr val="tx1">
                    <a:lumMod val="95000"/>
                    <a:lumOff val="5000"/>
                  </a:schemeClr>
                </a:solidFill>
                <a:latin typeface="Arial" panose="020B0604020202020204" pitchFamily="34" charset="0"/>
                <a:ea typeface="微软雅黑" panose="020B0503020204020204" charset="-122"/>
                <a:cs typeface="+mn-ea"/>
              </a:rPr>
              <a:t>data</a:t>
            </a:r>
            <a:r>
              <a:rPr lang="zh-CN" altLang="zh-CN" sz="1100" kern="0" dirty="0">
                <a:solidFill>
                  <a:schemeClr val="tx1">
                    <a:lumMod val="95000"/>
                    <a:lumOff val="5000"/>
                  </a:schemeClr>
                </a:solidFill>
                <a:latin typeface="Arial" panose="020B0604020202020204" pitchFamily="34" charset="0"/>
                <a:ea typeface="微软雅黑" panose="020B0503020204020204" charset="-122"/>
                <a:cs typeface="+mn-ea"/>
              </a:rPr>
              <a:t>节点服务器中的</a:t>
            </a:r>
            <a:r>
              <a:rPr lang="en-US" altLang="zh-CN" sz="1100" kern="0" dirty="0">
                <a:solidFill>
                  <a:schemeClr val="tx1">
                    <a:lumMod val="95000"/>
                    <a:lumOff val="5000"/>
                  </a:schemeClr>
                </a:solidFill>
                <a:latin typeface="Arial" panose="020B0604020202020204" pitchFamily="34" charset="0"/>
                <a:ea typeface="微软雅黑" panose="020B0503020204020204" charset="-122"/>
                <a:cs typeface="+mn-ea"/>
              </a:rPr>
              <a:t>http</a:t>
            </a:r>
            <a:r>
              <a:rPr lang="zh-CN" altLang="zh-CN" sz="1100" kern="0" dirty="0" smtClean="0">
                <a:solidFill>
                  <a:schemeClr val="tx1">
                    <a:lumMod val="95000"/>
                    <a:lumOff val="5000"/>
                  </a:schemeClr>
                </a:solidFill>
                <a:latin typeface="Arial" panose="020B0604020202020204" pitchFamily="34" charset="0"/>
                <a:ea typeface="微软雅黑" panose="020B0503020204020204" charset="-122"/>
                <a:cs typeface="+mn-ea"/>
              </a:rPr>
              <a:t>功能</a:t>
            </a:r>
            <a:r>
              <a:rPr lang="zh-CN" altLang="en-US" sz="1100" kern="0" dirty="0" smtClean="0">
                <a:solidFill>
                  <a:schemeClr val="tx1">
                    <a:lumMod val="95000"/>
                    <a:lumOff val="5000"/>
                  </a:schemeClr>
                </a:solidFill>
                <a:latin typeface="Arial" panose="020B0604020202020204" pitchFamily="34" charset="0"/>
                <a:ea typeface="微软雅黑" panose="020B0503020204020204" charset="-122"/>
                <a:cs typeface="+mn-ea"/>
              </a:rPr>
              <a:t>；</a:t>
            </a:r>
            <a:endParaRPr lang="en-US" altLang="zh-CN" sz="1100" kern="0" dirty="0">
              <a:solidFill>
                <a:schemeClr val="tx1">
                  <a:lumMod val="95000"/>
                  <a:lumOff val="5000"/>
                </a:schemeClr>
              </a:solidFill>
              <a:latin typeface="Arial" panose="020B0604020202020204" pitchFamily="34" charset="0"/>
              <a:ea typeface="微软雅黑" panose="020B0503020204020204" charset="-122"/>
              <a:cs typeface="+mn-ea"/>
            </a:endParaRPr>
          </a:p>
          <a:p>
            <a:pPr marL="171450" lvl="0" indent="-171450" algn="just">
              <a:lnSpc>
                <a:spcPct val="130000"/>
              </a:lnSpc>
              <a:buFont typeface="Arial" panose="020B0604020202020204" pitchFamily="34" charset="0"/>
              <a:buChar char="•"/>
              <a:defRPr/>
            </a:pPr>
            <a:r>
              <a:rPr lang="zh-CN" altLang="zh-CN" sz="1100" kern="0" dirty="0">
                <a:solidFill>
                  <a:schemeClr val="tx1">
                    <a:lumMod val="95000"/>
                    <a:lumOff val="5000"/>
                  </a:schemeClr>
                </a:solidFill>
                <a:latin typeface="Arial" panose="020B0604020202020204" pitchFamily="34" charset="0"/>
                <a:ea typeface="微软雅黑" panose="020B0503020204020204" charset="-122"/>
                <a:cs typeface="+mn-ea"/>
              </a:rPr>
              <a:t>一台服务器上最好只部署一个</a:t>
            </a:r>
            <a:r>
              <a:rPr lang="en-US" altLang="zh-CN" sz="1100" kern="0" dirty="0" smtClean="0">
                <a:solidFill>
                  <a:schemeClr val="tx1">
                    <a:lumMod val="95000"/>
                    <a:lumOff val="5000"/>
                  </a:schemeClr>
                </a:solidFill>
                <a:latin typeface="Arial" panose="020B0604020202020204" pitchFamily="34" charset="0"/>
                <a:ea typeface="微软雅黑" panose="020B0503020204020204" charset="-122"/>
                <a:cs typeface="+mn-ea"/>
              </a:rPr>
              <a:t>Node</a:t>
            </a:r>
            <a:r>
              <a:rPr lang="zh-CN" altLang="en-US" sz="1100" kern="0" dirty="0" smtClean="0">
                <a:solidFill>
                  <a:schemeClr val="tx1">
                    <a:lumMod val="95000"/>
                    <a:lumOff val="5000"/>
                  </a:schemeClr>
                </a:solidFill>
                <a:latin typeface="Arial" panose="020B0604020202020204" pitchFamily="34" charset="0"/>
                <a:ea typeface="微软雅黑" panose="020B0503020204020204" charset="-122"/>
                <a:cs typeface="+mn-ea"/>
              </a:rPr>
              <a:t>；</a:t>
            </a:r>
            <a:endParaRPr lang="zh-CN" altLang="en-US" sz="1100" kern="0" dirty="0">
              <a:solidFill>
                <a:schemeClr val="tx1">
                  <a:lumMod val="95000"/>
                  <a:lumOff val="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3" name="文本框 52"/>
          <p:cNvSpPr txBox="1"/>
          <p:nvPr/>
        </p:nvSpPr>
        <p:spPr>
          <a:xfrm>
            <a:off x="3980718" y="4084002"/>
            <a:ext cx="2035175" cy="1632755"/>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a:spAutoFit/>
          </a:bodyPr>
          <a:lstStyle/>
          <a:p>
            <a:pPr marL="171450" lvl="0" indent="-171450" algn="just">
              <a:lnSpc>
                <a:spcPct val="130000"/>
              </a:lnSpc>
              <a:buFont typeface="Arial" panose="020B0604020202020204" pitchFamily="34" charset="0"/>
              <a:buChar char="•"/>
              <a:defRPr/>
            </a:pPr>
            <a:r>
              <a:rPr lang="zh-CN" altLang="zh-CN" sz="1100" kern="0" dirty="0">
                <a:solidFill>
                  <a:schemeClr val="tx1">
                    <a:lumMod val="95000"/>
                    <a:lumOff val="5000"/>
                  </a:schemeClr>
                </a:solidFill>
                <a:latin typeface="Arial" panose="020B0604020202020204" pitchFamily="34" charset="0"/>
                <a:ea typeface="微软雅黑" panose="020B0503020204020204" charset="-122"/>
                <a:cs typeface="+mn-ea"/>
              </a:rPr>
              <a:t>配置索引线程池的</a:t>
            </a:r>
            <a:r>
              <a:rPr lang="zh-CN" altLang="zh-CN" sz="1100" kern="0" dirty="0" smtClean="0">
                <a:solidFill>
                  <a:schemeClr val="tx1">
                    <a:lumMod val="95000"/>
                    <a:lumOff val="5000"/>
                  </a:schemeClr>
                </a:solidFill>
                <a:latin typeface="Arial" panose="020B0604020202020204" pitchFamily="34" charset="0"/>
                <a:ea typeface="微软雅黑" panose="020B0503020204020204" charset="-122"/>
                <a:cs typeface="+mn-ea"/>
              </a:rPr>
              <a:t>大小</a:t>
            </a:r>
            <a:r>
              <a:rPr lang="zh-CN" altLang="en-US" sz="1100" kern="0" dirty="0" smtClean="0">
                <a:solidFill>
                  <a:schemeClr val="tx1">
                    <a:lumMod val="95000"/>
                    <a:lumOff val="5000"/>
                  </a:schemeClr>
                </a:solidFill>
                <a:latin typeface="Arial" panose="020B0604020202020204" pitchFamily="34" charset="0"/>
                <a:ea typeface="微软雅黑" panose="020B0503020204020204" charset="-122"/>
                <a:cs typeface="+mn-ea"/>
              </a:rPr>
              <a:t>；</a:t>
            </a:r>
            <a:endParaRPr lang="en-US" altLang="zh-CN" sz="1100" kern="0" dirty="0">
              <a:solidFill>
                <a:schemeClr val="tx1">
                  <a:lumMod val="95000"/>
                  <a:lumOff val="5000"/>
                </a:schemeClr>
              </a:solidFill>
              <a:latin typeface="Arial" panose="020B0604020202020204" pitchFamily="34" charset="0"/>
              <a:ea typeface="微软雅黑" panose="020B0503020204020204" charset="-122"/>
              <a:cs typeface="+mn-ea"/>
            </a:endParaRPr>
          </a:p>
          <a:p>
            <a:pPr marL="171450" lvl="0" indent="-171450" algn="just">
              <a:lnSpc>
                <a:spcPct val="130000"/>
              </a:lnSpc>
              <a:buFont typeface="Arial" panose="020B0604020202020204" pitchFamily="34" charset="0"/>
              <a:buChar char="•"/>
              <a:defRPr/>
            </a:pPr>
            <a:r>
              <a:rPr lang="zh-CN" altLang="zh-CN" sz="1100" kern="0" dirty="0">
                <a:solidFill>
                  <a:schemeClr val="tx1">
                    <a:lumMod val="95000"/>
                    <a:lumOff val="5000"/>
                  </a:schemeClr>
                </a:solidFill>
                <a:latin typeface="Arial" panose="020B0604020202020204" pitchFamily="34" charset="0"/>
                <a:ea typeface="微软雅黑" panose="020B0503020204020204" charset="-122"/>
                <a:cs typeface="+mn-ea"/>
              </a:rPr>
              <a:t>创建</a:t>
            </a:r>
            <a:r>
              <a:rPr lang="en-US" altLang="zh-CN" sz="1100" kern="0" dirty="0">
                <a:solidFill>
                  <a:schemeClr val="tx1">
                    <a:lumMod val="95000"/>
                    <a:lumOff val="5000"/>
                  </a:schemeClr>
                </a:solidFill>
                <a:latin typeface="Arial" panose="020B0604020202020204" pitchFamily="34" charset="0"/>
                <a:ea typeface="微软雅黑" panose="020B0503020204020204" charset="-122"/>
                <a:cs typeface="+mn-ea"/>
              </a:rPr>
              <a:t>/</a:t>
            </a:r>
            <a:r>
              <a:rPr lang="zh-CN" altLang="zh-CN" sz="1100" kern="0" dirty="0">
                <a:solidFill>
                  <a:schemeClr val="tx1">
                    <a:lumMod val="95000"/>
                    <a:lumOff val="5000"/>
                  </a:schemeClr>
                </a:solidFill>
                <a:latin typeface="Arial" panose="020B0604020202020204" pitchFamily="34" charset="0"/>
                <a:ea typeface="微软雅黑" panose="020B0503020204020204" charset="-122"/>
                <a:cs typeface="+mn-ea"/>
              </a:rPr>
              <a:t>查找索引设置相同的分词解析</a:t>
            </a:r>
            <a:r>
              <a:rPr lang="zh-CN" altLang="zh-CN" sz="1100" kern="0" dirty="0" smtClean="0">
                <a:solidFill>
                  <a:schemeClr val="tx1">
                    <a:lumMod val="95000"/>
                    <a:lumOff val="5000"/>
                  </a:schemeClr>
                </a:solidFill>
                <a:latin typeface="Arial" panose="020B0604020202020204" pitchFamily="34" charset="0"/>
                <a:ea typeface="微软雅黑" panose="020B0503020204020204" charset="-122"/>
                <a:cs typeface="+mn-ea"/>
              </a:rPr>
              <a:t>器</a:t>
            </a:r>
            <a:r>
              <a:rPr lang="zh-CN" altLang="en-US" sz="1100" kern="0" dirty="0" smtClean="0">
                <a:solidFill>
                  <a:schemeClr val="tx1">
                    <a:lumMod val="95000"/>
                    <a:lumOff val="5000"/>
                  </a:schemeClr>
                </a:solidFill>
                <a:latin typeface="Arial" panose="020B0604020202020204" pitchFamily="34" charset="0"/>
                <a:ea typeface="微软雅黑" panose="020B0503020204020204" charset="-122"/>
                <a:cs typeface="+mn-ea"/>
              </a:rPr>
              <a:t>；</a:t>
            </a:r>
            <a:endParaRPr lang="en-US" altLang="zh-CN" sz="1100" kern="0" dirty="0">
              <a:solidFill>
                <a:schemeClr val="tx1">
                  <a:lumMod val="95000"/>
                  <a:lumOff val="5000"/>
                </a:schemeClr>
              </a:solidFill>
              <a:latin typeface="Arial" panose="020B0604020202020204" pitchFamily="34" charset="0"/>
              <a:ea typeface="微软雅黑" panose="020B0503020204020204" charset="-122"/>
              <a:cs typeface="+mn-ea"/>
            </a:endParaRPr>
          </a:p>
          <a:p>
            <a:pPr marL="171450" lvl="0" indent="-171450" algn="just">
              <a:lnSpc>
                <a:spcPct val="130000"/>
              </a:lnSpc>
              <a:buFont typeface="Arial" panose="020B0604020202020204" pitchFamily="34" charset="0"/>
              <a:buChar char="•"/>
              <a:defRPr/>
            </a:pPr>
            <a:r>
              <a:rPr lang="zh-CN" altLang="zh-CN" sz="1100" kern="0" dirty="0">
                <a:solidFill>
                  <a:schemeClr val="tx1">
                    <a:lumMod val="95000"/>
                    <a:lumOff val="5000"/>
                  </a:schemeClr>
                </a:solidFill>
                <a:latin typeface="Arial" panose="020B0604020202020204" pitchFamily="34" charset="0"/>
                <a:ea typeface="微软雅黑" panose="020B0503020204020204" charset="-122"/>
                <a:cs typeface="+mn-ea"/>
              </a:rPr>
              <a:t>确定分片</a:t>
            </a:r>
            <a:r>
              <a:rPr lang="en-US" altLang="zh-CN" sz="1100" kern="0" dirty="0">
                <a:solidFill>
                  <a:schemeClr val="tx1">
                    <a:lumMod val="95000"/>
                    <a:lumOff val="5000"/>
                  </a:schemeClr>
                </a:solidFill>
                <a:latin typeface="Arial" panose="020B0604020202020204" pitchFamily="34" charset="0"/>
                <a:ea typeface="微软雅黑" panose="020B0503020204020204" charset="-122"/>
                <a:cs typeface="+mn-ea"/>
              </a:rPr>
              <a:t>(shard)</a:t>
            </a:r>
            <a:r>
              <a:rPr lang="zh-CN" altLang="zh-CN" sz="1100" kern="0" dirty="0">
                <a:solidFill>
                  <a:schemeClr val="tx1">
                    <a:lumMod val="95000"/>
                    <a:lumOff val="5000"/>
                  </a:schemeClr>
                </a:solidFill>
                <a:latin typeface="Arial" panose="020B0604020202020204" pitchFamily="34" charset="0"/>
                <a:ea typeface="微软雅黑" panose="020B0503020204020204" charset="-122"/>
                <a:cs typeface="+mn-ea"/>
              </a:rPr>
              <a:t>的数量和副本</a:t>
            </a:r>
            <a:r>
              <a:rPr lang="en-US" altLang="zh-CN" sz="1100" kern="0" dirty="0">
                <a:solidFill>
                  <a:schemeClr val="tx1">
                    <a:lumMod val="95000"/>
                    <a:lumOff val="5000"/>
                  </a:schemeClr>
                </a:solidFill>
                <a:latin typeface="Arial" panose="020B0604020202020204" pitchFamily="34" charset="0"/>
                <a:ea typeface="微软雅黑" panose="020B0503020204020204" charset="-122"/>
                <a:cs typeface="+mn-ea"/>
              </a:rPr>
              <a:t>(replica)</a:t>
            </a:r>
            <a:r>
              <a:rPr lang="zh-CN" altLang="zh-CN" sz="1100" kern="0" dirty="0">
                <a:solidFill>
                  <a:schemeClr val="tx1">
                    <a:lumMod val="95000"/>
                    <a:lumOff val="5000"/>
                  </a:schemeClr>
                </a:solidFill>
                <a:latin typeface="Arial" panose="020B0604020202020204" pitchFamily="34" charset="0"/>
                <a:ea typeface="微软雅黑" panose="020B0503020204020204" charset="-122"/>
                <a:cs typeface="+mn-ea"/>
              </a:rPr>
              <a:t>的</a:t>
            </a:r>
            <a:r>
              <a:rPr lang="zh-CN" altLang="zh-CN" sz="1100" kern="0" dirty="0" smtClean="0">
                <a:solidFill>
                  <a:schemeClr val="tx1">
                    <a:lumMod val="95000"/>
                    <a:lumOff val="5000"/>
                  </a:schemeClr>
                </a:solidFill>
                <a:latin typeface="Arial" panose="020B0604020202020204" pitchFamily="34" charset="0"/>
                <a:ea typeface="微软雅黑" panose="020B0503020204020204" charset="-122"/>
                <a:cs typeface="+mn-ea"/>
              </a:rPr>
              <a:t>数量</a:t>
            </a:r>
            <a:r>
              <a:rPr lang="zh-CN" altLang="en-US" sz="1100" kern="0" dirty="0" smtClean="0">
                <a:solidFill>
                  <a:schemeClr val="tx1">
                    <a:lumMod val="95000"/>
                    <a:lumOff val="5000"/>
                  </a:schemeClr>
                </a:solidFill>
                <a:latin typeface="Arial" panose="020B0604020202020204" pitchFamily="34" charset="0"/>
                <a:ea typeface="微软雅黑" panose="020B0503020204020204" charset="-122"/>
                <a:cs typeface="+mn-ea"/>
              </a:rPr>
              <a:t>；</a:t>
            </a:r>
            <a:endParaRPr lang="en-US" altLang="zh-CN" sz="1100" kern="0" dirty="0">
              <a:solidFill>
                <a:schemeClr val="tx1">
                  <a:lumMod val="95000"/>
                  <a:lumOff val="5000"/>
                </a:schemeClr>
              </a:solidFill>
              <a:latin typeface="Arial" panose="020B0604020202020204" pitchFamily="34" charset="0"/>
              <a:ea typeface="微软雅黑" panose="020B0503020204020204" charset="-122"/>
              <a:cs typeface="+mn-ea"/>
            </a:endParaRPr>
          </a:p>
          <a:p>
            <a:pPr marL="171450" lvl="0" indent="-171450" algn="just">
              <a:lnSpc>
                <a:spcPct val="130000"/>
              </a:lnSpc>
              <a:buFont typeface="Arial" panose="020B0604020202020204" pitchFamily="34" charset="0"/>
              <a:buChar char="•"/>
              <a:defRPr/>
            </a:pPr>
            <a:r>
              <a:rPr lang="zh-CN" altLang="zh-CN" sz="1100" kern="0" dirty="0">
                <a:solidFill>
                  <a:schemeClr val="tx1">
                    <a:lumMod val="95000"/>
                    <a:lumOff val="5000"/>
                  </a:schemeClr>
                </a:solidFill>
                <a:latin typeface="Arial" panose="020B0604020202020204" pitchFamily="34" charset="0"/>
                <a:ea typeface="微软雅黑" panose="020B0503020204020204" charset="-122"/>
                <a:cs typeface="+mn-ea"/>
              </a:rPr>
              <a:t>记录下查询速度慢或者添加索引速度慢的操作</a:t>
            </a:r>
            <a:r>
              <a:rPr lang="zh-CN" altLang="zh-CN" sz="1100" kern="0" dirty="0" smtClean="0">
                <a:solidFill>
                  <a:schemeClr val="tx1">
                    <a:lumMod val="95000"/>
                    <a:lumOff val="5000"/>
                  </a:schemeClr>
                </a:solidFill>
                <a:latin typeface="Arial" panose="020B0604020202020204" pitchFamily="34" charset="0"/>
                <a:ea typeface="微软雅黑" panose="020B0503020204020204" charset="-122"/>
                <a:cs typeface="+mn-ea"/>
              </a:rPr>
              <a:t>记录</a:t>
            </a:r>
            <a:r>
              <a:rPr lang="zh-CN" altLang="en-US" sz="1100" kern="0" dirty="0" smtClean="0">
                <a:solidFill>
                  <a:schemeClr val="tx1">
                    <a:lumMod val="95000"/>
                    <a:lumOff val="5000"/>
                  </a:schemeClr>
                </a:solidFill>
                <a:latin typeface="Arial" panose="020B0604020202020204" pitchFamily="34" charset="0"/>
                <a:ea typeface="微软雅黑" panose="020B0503020204020204" charset="-122"/>
                <a:cs typeface="+mn-ea"/>
              </a:rPr>
              <a:t>；</a:t>
            </a:r>
            <a:endParaRPr lang="zh-CN" altLang="en-US" sz="1100" kern="0" dirty="0">
              <a:solidFill>
                <a:schemeClr val="tx1">
                  <a:lumMod val="95000"/>
                  <a:lumOff val="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4" name="文本框 53"/>
          <p:cNvSpPr txBox="1"/>
          <p:nvPr/>
        </p:nvSpPr>
        <p:spPr>
          <a:xfrm>
            <a:off x="6328410" y="4090791"/>
            <a:ext cx="2033270" cy="532453"/>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a:spAutoFit/>
          </a:bodyPr>
          <a:lstStyle/>
          <a:p>
            <a:pPr marL="171450" lvl="0" indent="-171450" algn="just">
              <a:lnSpc>
                <a:spcPct val="130000"/>
              </a:lnSpc>
              <a:buFont typeface="Arial" panose="020B0604020202020204" pitchFamily="34" charset="0"/>
              <a:buChar char="•"/>
              <a:defRPr/>
            </a:pPr>
            <a:r>
              <a:rPr lang="zh-CN" altLang="zh-CN" sz="1100" kern="0" dirty="0">
                <a:solidFill>
                  <a:schemeClr val="tx1">
                    <a:lumMod val="95000"/>
                    <a:lumOff val="5000"/>
                  </a:schemeClr>
                </a:solidFill>
                <a:latin typeface="Arial" panose="020B0604020202020204" pitchFamily="34" charset="0"/>
                <a:ea typeface="微软雅黑" panose="020B0503020204020204" charset="-122"/>
                <a:cs typeface="+mn-ea"/>
              </a:rPr>
              <a:t>尽量减少不需要的</a:t>
            </a:r>
            <a:r>
              <a:rPr lang="zh-CN" altLang="zh-CN" sz="1100" kern="0" dirty="0" smtClean="0">
                <a:solidFill>
                  <a:schemeClr val="tx1">
                    <a:lumMod val="95000"/>
                    <a:lumOff val="5000"/>
                  </a:schemeClr>
                </a:solidFill>
                <a:latin typeface="Arial" panose="020B0604020202020204" pitchFamily="34" charset="0"/>
                <a:ea typeface="微软雅黑" panose="020B0503020204020204" charset="-122"/>
                <a:cs typeface="+mn-ea"/>
              </a:rPr>
              <a:t>字段</a:t>
            </a:r>
            <a:r>
              <a:rPr lang="zh-CN" altLang="en-US" sz="1100" kern="0" dirty="0" smtClean="0">
                <a:solidFill>
                  <a:schemeClr val="tx1">
                    <a:lumMod val="95000"/>
                    <a:lumOff val="5000"/>
                  </a:schemeClr>
                </a:solidFill>
                <a:latin typeface="Arial" panose="020B0604020202020204" pitchFamily="34" charset="0"/>
                <a:ea typeface="微软雅黑" panose="020B0503020204020204" charset="-122"/>
                <a:cs typeface="+mn-ea"/>
              </a:rPr>
              <a:t>；</a:t>
            </a:r>
            <a:endParaRPr lang="en-US" altLang="zh-CN" sz="1100" kern="0" dirty="0" smtClean="0">
              <a:solidFill>
                <a:schemeClr val="tx1">
                  <a:lumMod val="95000"/>
                  <a:lumOff val="5000"/>
                </a:schemeClr>
              </a:solidFill>
              <a:latin typeface="Arial" panose="020B0604020202020204" pitchFamily="34" charset="0"/>
              <a:ea typeface="微软雅黑" panose="020B0503020204020204" charset="-122"/>
              <a:cs typeface="+mn-ea"/>
            </a:endParaRPr>
          </a:p>
          <a:p>
            <a:pPr marL="171450" lvl="0" indent="-171450" algn="just">
              <a:lnSpc>
                <a:spcPct val="130000"/>
              </a:lnSpc>
              <a:buFont typeface="Arial" panose="020B0604020202020204" pitchFamily="34" charset="0"/>
              <a:buChar char="•"/>
              <a:defRPr/>
            </a:pPr>
            <a:r>
              <a:rPr lang="en-US" altLang="zh-CN" sz="1100" kern="0" dirty="0">
                <a:solidFill>
                  <a:schemeClr val="tx1">
                    <a:lumMod val="95000"/>
                    <a:lumOff val="5000"/>
                  </a:schemeClr>
                </a:solidFill>
                <a:latin typeface="Arial" panose="020B0604020202020204" pitchFamily="34" charset="0"/>
                <a:ea typeface="微软雅黑" panose="020B0503020204020204" charset="-122"/>
                <a:cs typeface="+mn-ea"/>
              </a:rPr>
              <a:t>routing</a:t>
            </a:r>
            <a:r>
              <a:rPr lang="zh-CN" altLang="zh-CN" sz="1100" kern="0" dirty="0">
                <a:solidFill>
                  <a:schemeClr val="tx1">
                    <a:lumMod val="95000"/>
                    <a:lumOff val="5000"/>
                  </a:schemeClr>
                </a:solidFill>
                <a:latin typeface="Arial" panose="020B0604020202020204" pitchFamily="34" charset="0"/>
                <a:ea typeface="微软雅黑" panose="020B0503020204020204" charset="-122"/>
                <a:cs typeface="+mn-ea"/>
              </a:rPr>
              <a:t>值的</a:t>
            </a:r>
            <a:r>
              <a:rPr lang="zh-CN" altLang="zh-CN" sz="1100" kern="0" dirty="0" smtClean="0">
                <a:solidFill>
                  <a:schemeClr val="tx1">
                    <a:lumMod val="95000"/>
                    <a:lumOff val="5000"/>
                  </a:schemeClr>
                </a:solidFill>
                <a:latin typeface="Arial" panose="020B0604020202020204" pitchFamily="34" charset="0"/>
                <a:ea typeface="微软雅黑" panose="020B0503020204020204" charset="-122"/>
                <a:cs typeface="+mn-ea"/>
              </a:rPr>
              <a:t>设置</a:t>
            </a:r>
            <a:r>
              <a:rPr lang="zh-CN" altLang="en-US" sz="1100" kern="0" dirty="0" smtClean="0">
                <a:solidFill>
                  <a:schemeClr val="tx1">
                    <a:lumMod val="95000"/>
                    <a:lumOff val="5000"/>
                  </a:schemeClr>
                </a:solidFill>
                <a:latin typeface="Arial" panose="020B0604020202020204" pitchFamily="34" charset="0"/>
                <a:ea typeface="微软雅黑" panose="020B0503020204020204" charset="-122"/>
                <a:cs typeface="+mn-ea"/>
              </a:rPr>
              <a:t>；</a:t>
            </a:r>
            <a:endParaRPr lang="zh-CN" altLang="en-US" sz="1100" kern="0" dirty="0">
              <a:solidFill>
                <a:schemeClr val="tx1">
                  <a:lumMod val="95000"/>
                  <a:lumOff val="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5" name="文本框 54"/>
          <p:cNvSpPr txBox="1"/>
          <p:nvPr/>
        </p:nvSpPr>
        <p:spPr>
          <a:xfrm>
            <a:off x="8726805" y="4069080"/>
            <a:ext cx="2033270" cy="532453"/>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a:spAutoFit/>
          </a:bodyPr>
          <a:lstStyle/>
          <a:p>
            <a:pPr marL="171450" lvl="0" indent="-171450" algn="just">
              <a:lnSpc>
                <a:spcPct val="130000"/>
              </a:lnSpc>
              <a:buFont typeface="Arial" panose="020B0604020202020204" pitchFamily="34" charset="0"/>
              <a:buChar char="•"/>
              <a:defRPr/>
            </a:pPr>
            <a:r>
              <a:rPr lang="zh-CN" altLang="zh-CN" sz="1100" kern="0" dirty="0" smtClean="0">
                <a:solidFill>
                  <a:schemeClr val="tx1">
                    <a:lumMod val="95000"/>
                    <a:lumOff val="5000"/>
                  </a:schemeClr>
                </a:solidFill>
                <a:latin typeface="Arial" panose="020B0604020202020204" pitchFamily="34" charset="0"/>
                <a:ea typeface="微软雅黑" panose="020B0503020204020204" charset="-122"/>
                <a:cs typeface="+mn-ea"/>
              </a:rPr>
              <a:t>调用</a:t>
            </a:r>
            <a:r>
              <a:rPr lang="en-US" altLang="zh-CN" sz="1100" kern="0" dirty="0">
                <a:solidFill>
                  <a:schemeClr val="tx1">
                    <a:lumMod val="95000"/>
                    <a:lumOff val="5000"/>
                  </a:schemeClr>
                </a:solidFill>
                <a:latin typeface="Arial" panose="020B0604020202020204" pitchFamily="34" charset="0"/>
                <a:ea typeface="微软雅黑" panose="020B0503020204020204" charset="-122"/>
                <a:cs typeface="+mn-ea"/>
              </a:rPr>
              <a:t>optimize</a:t>
            </a:r>
            <a:r>
              <a:rPr lang="zh-CN" altLang="zh-CN" sz="1100" kern="0" dirty="0" smtClean="0">
                <a:solidFill>
                  <a:schemeClr val="tx1">
                    <a:lumMod val="95000"/>
                    <a:lumOff val="5000"/>
                  </a:schemeClr>
                </a:solidFill>
                <a:latin typeface="Arial" panose="020B0604020202020204" pitchFamily="34" charset="0"/>
                <a:ea typeface="微软雅黑" panose="020B0503020204020204" charset="-122"/>
                <a:cs typeface="+mn-ea"/>
              </a:rPr>
              <a:t>命令</a:t>
            </a:r>
            <a:r>
              <a:rPr lang="zh-CN" altLang="en-US" sz="1100" kern="0" dirty="0" smtClean="0">
                <a:solidFill>
                  <a:schemeClr val="tx1">
                    <a:lumMod val="95000"/>
                    <a:lumOff val="5000"/>
                  </a:schemeClr>
                </a:solidFill>
                <a:latin typeface="Arial" panose="020B0604020202020204" pitchFamily="34" charset="0"/>
                <a:ea typeface="微软雅黑" panose="020B0503020204020204" charset="-122"/>
                <a:cs typeface="+mn-ea"/>
              </a:rPr>
              <a:t>；</a:t>
            </a:r>
            <a:endParaRPr lang="en-US" altLang="zh-CN" sz="1100" kern="0" dirty="0" smtClean="0">
              <a:solidFill>
                <a:schemeClr val="tx1">
                  <a:lumMod val="95000"/>
                  <a:lumOff val="5000"/>
                </a:schemeClr>
              </a:solidFill>
              <a:latin typeface="Arial" panose="020B0604020202020204" pitchFamily="34" charset="0"/>
              <a:ea typeface="微软雅黑" panose="020B0503020204020204" charset="-122"/>
              <a:cs typeface="+mn-ea"/>
            </a:endParaRPr>
          </a:p>
          <a:p>
            <a:pPr marL="171450" lvl="0" indent="-171450" algn="just">
              <a:lnSpc>
                <a:spcPct val="130000"/>
              </a:lnSpc>
              <a:buFont typeface="Arial" panose="020B0604020202020204" pitchFamily="34" charset="0"/>
              <a:buChar char="•"/>
              <a:defRPr/>
            </a:pPr>
            <a:r>
              <a:rPr lang="zh-CN" altLang="zh-CN" sz="1100" kern="0" dirty="0">
                <a:solidFill>
                  <a:schemeClr val="tx1">
                    <a:lumMod val="95000"/>
                    <a:lumOff val="5000"/>
                  </a:schemeClr>
                </a:solidFill>
                <a:latin typeface="Arial" panose="020B0604020202020204" pitchFamily="34" charset="0"/>
                <a:ea typeface="微软雅黑" panose="020B0503020204020204" charset="-122"/>
                <a:cs typeface="+mn-ea"/>
              </a:rPr>
              <a:t>使用</a:t>
            </a:r>
            <a:r>
              <a:rPr lang="en-US" altLang="zh-CN" sz="1100" kern="0" dirty="0">
                <a:solidFill>
                  <a:schemeClr val="tx1">
                    <a:lumMod val="95000"/>
                    <a:lumOff val="5000"/>
                  </a:schemeClr>
                </a:solidFill>
                <a:latin typeface="Arial" panose="020B0604020202020204" pitchFamily="34" charset="0"/>
                <a:ea typeface="微软雅黑" panose="020B0503020204020204" charset="-122"/>
                <a:cs typeface="+mn-ea"/>
              </a:rPr>
              <a:t>warmer</a:t>
            </a:r>
            <a:r>
              <a:rPr lang="zh-CN" altLang="zh-CN" sz="1100" kern="0" dirty="0">
                <a:solidFill>
                  <a:schemeClr val="tx1">
                    <a:lumMod val="95000"/>
                    <a:lumOff val="5000"/>
                  </a:schemeClr>
                </a:solidFill>
                <a:latin typeface="Arial" panose="020B0604020202020204" pitchFamily="34" charset="0"/>
                <a:ea typeface="微软雅黑" panose="020B0503020204020204" charset="-122"/>
                <a:cs typeface="+mn-ea"/>
              </a:rPr>
              <a:t>工具</a:t>
            </a:r>
            <a:endParaRPr lang="en-US" altLang="zh-CN" sz="1100" kern="0" dirty="0">
              <a:solidFill>
                <a:schemeClr val="tx1">
                  <a:lumMod val="95000"/>
                  <a:lumOff val="5000"/>
                </a:schemeClr>
              </a:solidFill>
              <a:latin typeface="Arial" panose="020B0604020202020204" pitchFamily="34" charset="0"/>
              <a:ea typeface="微软雅黑" panose="020B0503020204020204" charset="-122"/>
              <a:cs typeface="+mn-ea"/>
            </a:endParaRPr>
          </a:p>
        </p:txBody>
      </p:sp>
      <p:sp>
        <p:nvSpPr>
          <p:cNvPr id="57" name="TextBox 28"/>
          <p:cNvSpPr txBox="1"/>
          <p:nvPr/>
        </p:nvSpPr>
        <p:spPr>
          <a:xfrm>
            <a:off x="4621530" y="1638810"/>
            <a:ext cx="2688590" cy="501650"/>
          </a:xfrm>
          <a:prstGeom prst="rect">
            <a:avLst/>
          </a:prstGeom>
          <a:solidFill>
            <a:srgbClr val="556740"/>
          </a:solidFill>
        </p:spPr>
        <p:txBody>
          <a:bodyPr wrap="square" rtlCol="0">
            <a:spAutoFit/>
          </a:bodyPr>
          <a:lstStyle/>
          <a:p>
            <a:pPr algn="ctr"/>
            <a:r>
              <a:rPr lang="en-US" altLang="zh-CN" sz="2665" b="1" dirty="0" smtClean="0">
                <a:solidFill>
                  <a:schemeClr val="bg1"/>
                </a:solidFill>
                <a:latin typeface="Mangal" panose="02040503050203030202" pitchFamily="18" charset="0"/>
                <a:cs typeface="Mangal" panose="02040503050203030202" pitchFamily="18" charset="0"/>
              </a:rPr>
              <a:t>4</a:t>
            </a:r>
            <a:r>
              <a:rPr lang="zh-CN" altLang="en-US" sz="2665" b="1" dirty="0" smtClean="0">
                <a:solidFill>
                  <a:schemeClr val="bg1"/>
                </a:solidFill>
                <a:latin typeface="Mangal" panose="02040503050203030202" pitchFamily="18" charset="0"/>
                <a:cs typeface="Mangal" panose="02040503050203030202" pitchFamily="18" charset="0"/>
              </a:rPr>
              <a:t>个方面</a:t>
            </a:r>
            <a:endParaRPr lang="en-US" altLang="zh-CN" sz="2665" b="1" dirty="0" smtClean="0">
              <a:solidFill>
                <a:schemeClr val="bg1"/>
              </a:solidFill>
              <a:latin typeface="Mangal" panose="02040503050203030202" pitchFamily="18" charset="0"/>
              <a:cs typeface="Mangal" panose="02040503050203030202" pitchFamily="18" charset="0"/>
            </a:endParaRPr>
          </a:p>
        </p:txBody>
      </p:sp>
      <p:pic>
        <p:nvPicPr>
          <p:cNvPr id="3" name="图片 2" descr="0172d0dc26b25d2e622eceade12082b0b4877cadcac02-NCB2wE_fw658"/>
          <p:cNvPicPr>
            <a:picLocks noChangeAspect="1"/>
          </p:cNvPicPr>
          <p:nvPr/>
        </p:nvPicPr>
        <p:blipFill>
          <a:blip r:embed="rId1"/>
          <a:stretch>
            <a:fillRect/>
          </a:stretch>
        </p:blipFill>
        <p:spPr>
          <a:xfrm>
            <a:off x="0" y="-118748"/>
            <a:ext cx="1847850" cy="2275840"/>
          </a:xfrm>
          <a:prstGeom prst="rect">
            <a:avLst/>
          </a:prstGeom>
        </p:spPr>
      </p:pic>
      <p:sp>
        <p:nvSpPr>
          <p:cNvPr id="56" name="文本框 55"/>
          <p:cNvSpPr txBox="1"/>
          <p:nvPr/>
        </p:nvSpPr>
        <p:spPr>
          <a:xfrm>
            <a:off x="1654180" y="957859"/>
            <a:ext cx="1415772" cy="461665"/>
          </a:xfrm>
          <a:prstGeom prst="rect">
            <a:avLst/>
          </a:prstGeom>
          <a:noFill/>
        </p:spPr>
        <p:txBody>
          <a:bodyPr wrap="none" rtlCol="0">
            <a:spAutoFit/>
          </a:bodyPr>
          <a:lstStyle/>
          <a:p>
            <a:r>
              <a:rPr lang="zh-CN" altLang="en-US" sz="2400" dirty="0" smtClean="0">
                <a:solidFill>
                  <a:srgbClr val="556740"/>
                </a:solidFill>
                <a:latin typeface="Cambria" panose="02040503050406030204" pitchFamily="18" charset="0"/>
                <a:ea typeface="+mj-ea"/>
              </a:rPr>
              <a:t>性能优化</a:t>
            </a:r>
            <a:endParaRPr lang="zh-CN" altLang="en-US" sz="2400" dirty="0">
              <a:solidFill>
                <a:srgbClr val="556740"/>
              </a:solidFill>
              <a:latin typeface="Cambria" panose="02040503050406030204" pitchFamily="18" charset="0"/>
              <a:ea typeface="+mj-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903980" y="1557020"/>
            <a:ext cx="3964305" cy="380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custDataLst>
              <p:tags r:id="rId1"/>
            </p:custDataLst>
          </p:nvPr>
        </p:nvSpPr>
        <p:spPr>
          <a:xfrm>
            <a:off x="3938905" y="2972435"/>
            <a:ext cx="3893820" cy="1180465"/>
          </a:xfrm>
          <a:solidFill>
            <a:srgbClr val="556740"/>
          </a:solidFill>
        </p:spPr>
        <p:txBody>
          <a:bodyPr vert="horz">
            <a:noAutofit/>
          </a:bodyPr>
          <a:lstStyle/>
          <a:p>
            <a:pPr>
              <a:lnSpc>
                <a:spcPct val="100000"/>
              </a:lnSpc>
            </a:pPr>
            <a:r>
              <a:rPr lang="en-US" altLang="zh-CN" sz="6600" dirty="0">
                <a:solidFill>
                  <a:schemeClr val="bg1"/>
                </a:solidFill>
                <a:latin typeface="+mj-ea"/>
                <a:cs typeface="+mj-ea"/>
              </a:rPr>
              <a:t>THANKS</a:t>
            </a:r>
            <a:endParaRPr lang="en-US" altLang="zh-CN" sz="6600" dirty="0">
              <a:solidFill>
                <a:schemeClr val="bg1"/>
              </a:solidFill>
              <a:latin typeface="+mj-ea"/>
              <a:cs typeface="+mj-ea"/>
            </a:endParaRPr>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955994" y="253809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0" y="3109625"/>
            <a:ext cx="2904995" cy="118110"/>
            <a:chOff x="-272" y="4901"/>
            <a:chExt cx="4745" cy="170"/>
          </a:xfrm>
        </p:grpSpPr>
        <p:cxnSp>
          <p:nvCxnSpPr>
            <p:cNvPr id="5" name="直接连接符 4"/>
            <p:cNvCxnSpPr>
              <a:endCxn id="7" idx="2"/>
            </p:cNvCxnSpPr>
            <p:nvPr/>
          </p:nvCxnSpPr>
          <p:spPr>
            <a:xfrm flipV="1">
              <a:off x="-272" y="4986"/>
              <a:ext cx="4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303" y="4901"/>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0172d0dc26b25d2e622eceade12082b0b4877cadcac02-NCB2wE_fw658"/>
          <p:cNvPicPr>
            <a:picLocks noChangeAspect="1"/>
          </p:cNvPicPr>
          <p:nvPr/>
        </p:nvPicPr>
        <p:blipFill>
          <a:blip r:embed="rId1"/>
          <a:stretch>
            <a:fillRect/>
          </a:stretch>
        </p:blipFill>
        <p:spPr>
          <a:xfrm>
            <a:off x="3100457" y="2618919"/>
            <a:ext cx="1203325" cy="1482725"/>
          </a:xfrm>
          <a:prstGeom prst="rect">
            <a:avLst/>
          </a:prstGeom>
        </p:spPr>
      </p:pic>
      <p:grpSp>
        <p:nvGrpSpPr>
          <p:cNvPr id="10" name="组合 9"/>
          <p:cNvGrpSpPr/>
          <p:nvPr/>
        </p:nvGrpSpPr>
        <p:grpSpPr>
          <a:xfrm flipH="1">
            <a:off x="4427330" y="3138299"/>
            <a:ext cx="760730" cy="107950"/>
            <a:chOff x="3799" y="4943"/>
            <a:chExt cx="1198" cy="170"/>
          </a:xfrm>
        </p:grpSpPr>
        <p:cxnSp>
          <p:nvCxnSpPr>
            <p:cNvPr id="11" name="直接连接符 10"/>
            <p:cNvCxnSpPr>
              <a:stCxn id="14" idx="1"/>
            </p:cNvCxnSpPr>
            <p:nvPr/>
          </p:nvCxnSpPr>
          <p:spPr>
            <a:xfrm flipV="1">
              <a:off x="3799" y="5028"/>
              <a:ext cx="1198"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5188102" y="2879774"/>
            <a:ext cx="4895012" cy="646331"/>
          </a:xfrm>
          <a:prstGeom prst="rect">
            <a:avLst/>
          </a:prstGeom>
          <a:noFill/>
        </p:spPr>
        <p:txBody>
          <a:bodyPr wrap="square" rtlCol="0">
            <a:spAutoFit/>
          </a:bodyPr>
          <a:lstStyle/>
          <a:p>
            <a:r>
              <a:rPr lang="en-US" altLang="zh-CN" sz="3600" dirty="0" err="1" smtClean="0">
                <a:latin typeface="逐浪粗宋简体" panose="02010601030101010101" charset="-122"/>
                <a:ea typeface="逐浪粗宋简体" panose="02010601030101010101" charset="-122"/>
              </a:rPr>
              <a:t>Elasticsearch</a:t>
            </a:r>
            <a:r>
              <a:rPr lang="zh-CN" altLang="en-US" sz="3600" dirty="0" smtClean="0">
                <a:latin typeface="逐浪粗宋简体" panose="02010601030101010101" charset="-122"/>
                <a:ea typeface="逐浪粗宋简体" panose="02010601030101010101" charset="-122"/>
              </a:rPr>
              <a:t>简介</a:t>
            </a:r>
            <a:endParaRPr lang="en-US" altLang="zh-CN" sz="3600" dirty="0" smtClean="0">
              <a:latin typeface="逐浪粗宋简体" panose="02010601030101010101" charset="-122"/>
              <a:ea typeface="逐浪粗宋简体" panose="02010601030101010101" charset="-122"/>
            </a:endParaRPr>
          </a:p>
        </p:txBody>
      </p:sp>
      <p:sp>
        <p:nvSpPr>
          <p:cNvPr id="16" name="文本框 15"/>
          <p:cNvSpPr txBox="1"/>
          <p:nvPr/>
        </p:nvSpPr>
        <p:spPr>
          <a:xfrm>
            <a:off x="3179445" y="2739797"/>
            <a:ext cx="1094740" cy="829945"/>
          </a:xfrm>
          <a:prstGeom prst="rect">
            <a:avLst/>
          </a:prstGeom>
          <a:noFill/>
        </p:spPr>
        <p:txBody>
          <a:bodyPr wrap="square" rtlCol="0">
            <a:spAutoFit/>
          </a:bodyPr>
          <a:lstStyle/>
          <a:p>
            <a:r>
              <a:rPr lang="en-US" altLang="zh-CN" sz="4800" dirty="0">
                <a:latin typeface="+mj-ea"/>
                <a:ea typeface="+mj-ea"/>
              </a:rPr>
              <a:t>01</a:t>
            </a:r>
            <a:endParaRPr lang="en-US" altLang="zh-CN" sz="4800" dirty="0">
              <a:latin typeface="+mj-ea"/>
              <a:ea typeface="+mj-ea"/>
            </a:endParaRPr>
          </a:p>
        </p:txBody>
      </p:sp>
      <p:cxnSp>
        <p:nvCxnSpPr>
          <p:cNvPr id="18" name="直接连接符 17"/>
          <p:cNvCxnSpPr/>
          <p:nvPr/>
        </p:nvCxnSpPr>
        <p:spPr>
          <a:xfrm>
            <a:off x="9852454" y="3227735"/>
            <a:ext cx="233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64676" y="1604319"/>
            <a:ext cx="3187065" cy="3876675"/>
            <a:chOff x="2371" y="3440"/>
            <a:chExt cx="5019" cy="6105"/>
          </a:xfrm>
        </p:grpSpPr>
        <p:sp>
          <p:nvSpPr>
            <p:cNvPr id="29" name="TextBox 28"/>
            <p:cNvSpPr txBox="1"/>
            <p:nvPr/>
          </p:nvSpPr>
          <p:spPr>
            <a:xfrm>
              <a:off x="3379" y="3440"/>
              <a:ext cx="3064" cy="727"/>
            </a:xfrm>
            <a:prstGeom prst="rect">
              <a:avLst/>
            </a:prstGeom>
            <a:solidFill>
              <a:srgbClr val="556740"/>
            </a:solidFill>
          </p:spPr>
          <p:txBody>
            <a:bodyPr wrap="square" rtlCol="0">
              <a:spAutoFit/>
            </a:bodyPr>
            <a:lstStyle/>
            <a:p>
              <a:pPr algn="ctr"/>
              <a:r>
                <a:rPr lang="zh-CN" altLang="en-US" sz="2400" b="1" dirty="0" smtClean="0">
                  <a:solidFill>
                    <a:schemeClr val="bg1"/>
                  </a:solidFill>
                  <a:latin typeface="Mangal" panose="02040503050203030202" pitchFamily="18" charset="0"/>
                  <a:cs typeface="Mangal" panose="02040503050203030202" pitchFamily="18" charset="0"/>
                </a:rPr>
                <a:t>是什么？</a:t>
              </a:r>
              <a:endParaRPr lang="en-US" altLang="zh-CN" sz="2400"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371" y="4488"/>
              <a:ext cx="5019" cy="5057"/>
            </a:xfrm>
            <a:prstGeom prst="rect">
              <a:avLst/>
            </a:prstGeom>
            <a:noFill/>
          </p:spPr>
          <p:txBody>
            <a:bodyPr wrap="square" rtlCol="0">
              <a:spAutoFit/>
            </a:bodyPr>
            <a:lstStyle/>
            <a:p>
              <a:pPr marL="285750" indent="-285750" algn="just">
                <a:lnSpc>
                  <a:spcPts val="2500"/>
                </a:lnSpc>
                <a:buFont typeface="Arial" panose="020B0604020202020204" pitchFamily="34" charset="0"/>
                <a:buChar char="•"/>
              </a:pPr>
              <a:r>
                <a:rPr lang="zh-CN" altLang="en-US" sz="1600" dirty="0" smtClean="0"/>
                <a:t>一</a:t>
              </a:r>
              <a:r>
                <a:rPr lang="zh-CN" altLang="en-US" sz="1600" dirty="0"/>
                <a:t>个开源的高扩展的分布式全文检索</a:t>
              </a:r>
              <a:r>
                <a:rPr lang="zh-CN" altLang="en-US" sz="1600" dirty="0" smtClean="0"/>
                <a:t>引擎；</a:t>
              </a:r>
              <a:endParaRPr lang="en-US" altLang="zh-CN" sz="1600" dirty="0" smtClean="0"/>
            </a:p>
            <a:p>
              <a:pPr marL="285750" indent="-285750">
                <a:lnSpc>
                  <a:spcPts val="2500"/>
                </a:lnSpc>
                <a:buFont typeface="Arial" panose="020B0604020202020204" pitchFamily="34" charset="0"/>
                <a:buChar char="•"/>
              </a:pPr>
              <a:r>
                <a:rPr lang="en-US" altLang="zh-CN" sz="1600" dirty="0" smtClean="0"/>
                <a:t>Java</a:t>
              </a:r>
              <a:r>
                <a:rPr lang="zh-CN" altLang="en-US" sz="1600" dirty="0" smtClean="0"/>
                <a:t>编写；</a:t>
              </a:r>
              <a:endParaRPr lang="en-US" altLang="zh-CN" sz="1600" dirty="0" smtClean="0"/>
            </a:p>
            <a:p>
              <a:pPr marL="285750" indent="-285750">
                <a:lnSpc>
                  <a:spcPts val="2500"/>
                </a:lnSpc>
                <a:buFont typeface="Arial" panose="020B0604020202020204" pitchFamily="34" charset="0"/>
                <a:buChar char="•"/>
              </a:pPr>
              <a:r>
                <a:rPr lang="zh-CN" altLang="en-US" sz="1600" dirty="0" smtClean="0"/>
                <a:t>内部使用 </a:t>
              </a:r>
              <a:r>
                <a:rPr lang="en-US" altLang="zh-CN" sz="1600" dirty="0" err="1" smtClean="0"/>
                <a:t>Lucene</a:t>
              </a:r>
              <a:r>
                <a:rPr lang="zh-CN" altLang="en-US" sz="1600" dirty="0" smtClean="0"/>
                <a:t>（一个全文</a:t>
              </a:r>
              <a:r>
                <a:rPr lang="zh-CN" altLang="en-US" sz="1600" dirty="0"/>
                <a:t>搜索引擎</a:t>
              </a:r>
              <a:r>
                <a:rPr lang="zh-CN" altLang="en-US" sz="1600" dirty="0" smtClean="0"/>
                <a:t>库）做索引与搜索；</a:t>
              </a:r>
              <a:endParaRPr lang="zh-CN" altLang="en-US" sz="1600" dirty="0" smtClean="0"/>
            </a:p>
            <a:p>
              <a:pPr marL="285750" indent="-285750">
                <a:lnSpc>
                  <a:spcPts val="2500"/>
                </a:lnSpc>
                <a:buFont typeface="Arial" panose="020B0604020202020204" pitchFamily="34" charset="0"/>
                <a:buChar char="•"/>
              </a:pPr>
              <a:r>
                <a:rPr lang="zh-CN" altLang="en-US" sz="1600" dirty="0" smtClean="0"/>
                <a:t>隐藏 </a:t>
              </a:r>
              <a:r>
                <a:rPr lang="en-US" altLang="zh-CN" sz="1600" dirty="0" err="1"/>
                <a:t>Lucene</a:t>
              </a:r>
              <a:r>
                <a:rPr lang="en-US" altLang="zh-CN" sz="1600" dirty="0"/>
                <a:t> </a:t>
              </a:r>
              <a:r>
                <a:rPr lang="zh-CN" altLang="en-US" sz="1600" dirty="0"/>
                <a:t>的</a:t>
              </a:r>
              <a:r>
                <a:rPr lang="zh-CN" altLang="en-US" sz="1600" dirty="0" smtClean="0"/>
                <a:t>复杂性；</a:t>
              </a:r>
              <a:endParaRPr lang="zh-CN" altLang="en-US" sz="1600" dirty="0"/>
            </a:p>
            <a:p>
              <a:pPr marL="285750" indent="-285750">
                <a:lnSpc>
                  <a:spcPts val="2500"/>
                </a:lnSpc>
                <a:buFont typeface="Arial" panose="020B0604020202020204" pitchFamily="34" charset="0"/>
                <a:buChar char="•"/>
              </a:pPr>
              <a:r>
                <a:rPr lang="zh-CN" altLang="en-US" sz="1600" dirty="0"/>
                <a:t>提供一套简单一致的 </a:t>
              </a:r>
              <a:r>
                <a:rPr lang="en-US" altLang="zh-CN" sz="1600" dirty="0" err="1"/>
                <a:t>RESTful</a:t>
              </a:r>
              <a:r>
                <a:rPr lang="en-US" altLang="zh-CN" sz="1600" dirty="0"/>
                <a:t> API</a:t>
              </a:r>
              <a:endParaRPr lang="en-US" altLang="zh-CN" sz="1600" dirty="0"/>
            </a:p>
            <a:p>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p:txBody>
        </p:sp>
      </p:grpSp>
      <p:grpSp>
        <p:nvGrpSpPr>
          <p:cNvPr id="4" name="组合 3"/>
          <p:cNvGrpSpPr/>
          <p:nvPr/>
        </p:nvGrpSpPr>
        <p:grpSpPr>
          <a:xfrm>
            <a:off x="3945924" y="1604953"/>
            <a:ext cx="4151872" cy="4540885"/>
            <a:chOff x="2396" y="3440"/>
            <a:chExt cx="5371" cy="7151"/>
          </a:xfrm>
        </p:grpSpPr>
        <p:sp>
          <p:nvSpPr>
            <p:cNvPr id="5" name="TextBox 28"/>
            <p:cNvSpPr txBox="1"/>
            <p:nvPr/>
          </p:nvSpPr>
          <p:spPr>
            <a:xfrm>
              <a:off x="3431" y="3440"/>
              <a:ext cx="2824" cy="727"/>
            </a:xfrm>
            <a:prstGeom prst="rect">
              <a:avLst/>
            </a:prstGeom>
            <a:solidFill>
              <a:srgbClr val="556740"/>
            </a:solidFill>
          </p:spPr>
          <p:txBody>
            <a:bodyPr wrap="square" rtlCol="0">
              <a:spAutoFit/>
            </a:bodyPr>
            <a:lstStyle/>
            <a:p>
              <a:pPr algn="ctr"/>
              <a:r>
                <a:rPr lang="zh-CN" altLang="en-US" sz="2400" b="1" dirty="0">
                  <a:solidFill>
                    <a:schemeClr val="bg1"/>
                  </a:solidFill>
                  <a:latin typeface="Mangal" panose="02040503050203030202" pitchFamily="18" charset="0"/>
                  <a:cs typeface="Mangal" panose="02040503050203030202" pitchFamily="18" charset="0"/>
                </a:rPr>
                <a:t>优点</a:t>
              </a:r>
              <a:endParaRPr lang="en-US" altLang="zh-CN" sz="2400" b="1" dirty="0" smtClean="0">
                <a:solidFill>
                  <a:schemeClr val="bg1"/>
                </a:solidFill>
                <a:latin typeface="Mangal" panose="02040503050203030202" pitchFamily="18" charset="0"/>
                <a:cs typeface="Mangal" panose="02040503050203030202" pitchFamily="18" charset="0"/>
              </a:endParaRPr>
            </a:p>
          </p:txBody>
        </p:sp>
        <p:sp>
          <p:nvSpPr>
            <p:cNvPr id="6" name="TextBox 24"/>
            <p:cNvSpPr txBox="1"/>
            <p:nvPr/>
          </p:nvSpPr>
          <p:spPr>
            <a:xfrm>
              <a:off x="2396" y="4488"/>
              <a:ext cx="5371" cy="6103"/>
            </a:xfrm>
            <a:prstGeom prst="rect">
              <a:avLst/>
            </a:prstGeom>
            <a:noFill/>
          </p:spPr>
          <p:txBody>
            <a:bodyPr wrap="square" rtlCol="0">
              <a:spAutoFit/>
            </a:bodyPr>
            <a:lstStyle/>
            <a:p>
              <a:pPr marL="285750" indent="-285750">
                <a:lnSpc>
                  <a:spcPts val="2700"/>
                </a:lnSpc>
                <a:buFont typeface="Arial" panose="020B0604020202020204" pitchFamily="34" charset="0"/>
                <a:buChar char="•"/>
              </a:pPr>
              <a:r>
                <a:rPr lang="zh-CN" altLang="en-US" sz="1600" dirty="0" smtClean="0"/>
                <a:t>分布式</a:t>
              </a:r>
              <a:r>
                <a:rPr lang="zh-CN" altLang="en-US" sz="1600" dirty="0"/>
                <a:t>的实时文档</a:t>
              </a:r>
              <a:r>
                <a:rPr lang="zh-CN" altLang="en-US" sz="1600" dirty="0" smtClean="0"/>
                <a:t>存储，</a:t>
              </a:r>
              <a:r>
                <a:rPr lang="zh-CN" altLang="en-US" sz="1600" dirty="0"/>
                <a:t>高效的数据</a:t>
              </a:r>
              <a:r>
                <a:rPr lang="zh-CN" altLang="en-US" sz="1600" dirty="0" smtClean="0"/>
                <a:t>写入；</a:t>
              </a:r>
              <a:endParaRPr lang="en-US" altLang="zh-CN" sz="1600" dirty="0" smtClean="0"/>
            </a:p>
            <a:p>
              <a:pPr marL="285750" indent="-285750">
                <a:lnSpc>
                  <a:spcPts val="2700"/>
                </a:lnSpc>
                <a:buFont typeface="Arial" panose="020B0604020202020204" pitchFamily="34" charset="0"/>
                <a:buChar char="•"/>
              </a:pPr>
              <a:r>
                <a:rPr lang="zh-CN" altLang="en-US" sz="1600" dirty="0"/>
                <a:t>快速搜索和分析海量数据，支持 </a:t>
              </a:r>
              <a:r>
                <a:rPr lang="en-US" altLang="zh-CN" sz="1600" dirty="0"/>
                <a:t>PB </a:t>
              </a:r>
              <a:r>
                <a:rPr lang="zh-CN" altLang="en-US" sz="1600" dirty="0"/>
                <a:t>级别的</a:t>
              </a:r>
              <a:r>
                <a:rPr lang="zh-CN" altLang="en-US" sz="1600" dirty="0" smtClean="0"/>
                <a:t>结构化</a:t>
              </a:r>
              <a:r>
                <a:rPr lang="zh-CN" altLang="en-US" sz="1600" dirty="0"/>
                <a:t>、</a:t>
              </a:r>
              <a:r>
                <a:rPr lang="zh-CN" altLang="en-US" sz="1600" dirty="0" smtClean="0"/>
                <a:t>非</a:t>
              </a:r>
              <a:r>
                <a:rPr lang="zh-CN" altLang="en-US" sz="1600" dirty="0"/>
                <a:t>结构化</a:t>
              </a:r>
              <a:r>
                <a:rPr lang="zh-CN" altLang="en-US" sz="1600" dirty="0" smtClean="0"/>
                <a:t>数据；</a:t>
              </a:r>
              <a:endParaRPr lang="en-US" altLang="zh-CN" sz="1600" dirty="0" smtClean="0"/>
            </a:p>
            <a:p>
              <a:pPr marL="285750" indent="-285750">
                <a:lnSpc>
                  <a:spcPts val="2700"/>
                </a:lnSpc>
                <a:buFont typeface="Arial" panose="020B0604020202020204" pitchFamily="34" charset="0"/>
                <a:buChar char="•"/>
              </a:pPr>
              <a:r>
                <a:rPr lang="zh-CN" altLang="en-US" sz="1600" dirty="0" smtClean="0"/>
                <a:t>可以</a:t>
              </a:r>
              <a:r>
                <a:rPr lang="zh-CN" altLang="en-US" sz="1600" dirty="0"/>
                <a:t>扩展到上百台</a:t>
              </a:r>
              <a:r>
                <a:rPr lang="zh-CN" altLang="en-US" sz="1600" dirty="0" smtClean="0"/>
                <a:t>服务器；</a:t>
              </a:r>
              <a:endParaRPr lang="en-US" altLang="zh-CN" sz="1600" dirty="0" smtClean="0"/>
            </a:p>
            <a:p>
              <a:pPr marL="285750" indent="-285750">
                <a:lnSpc>
                  <a:spcPts val="2700"/>
                </a:lnSpc>
                <a:buFont typeface="Arial" panose="020B0604020202020204" pitchFamily="34" charset="0"/>
                <a:buChar char="•"/>
              </a:pPr>
              <a:r>
                <a:rPr lang="zh-CN" altLang="en-US" sz="1600" dirty="0" smtClean="0"/>
                <a:t>采用倒排索引，</a:t>
              </a:r>
              <a:r>
                <a:rPr lang="zh-CN" altLang="en-US" sz="1600" dirty="0"/>
                <a:t>提升了数据分组统计的</a:t>
              </a:r>
              <a:r>
                <a:rPr lang="zh-CN" altLang="en-US" sz="1600" dirty="0" smtClean="0"/>
                <a:t>效率；</a:t>
              </a:r>
              <a:endParaRPr lang="en-US" altLang="zh-CN" sz="1600" dirty="0" smtClean="0"/>
            </a:p>
            <a:p>
              <a:pPr marL="285750" indent="-285750">
                <a:lnSpc>
                  <a:spcPts val="2700"/>
                </a:lnSpc>
                <a:buFont typeface="Arial" panose="020B0604020202020204" pitchFamily="34" charset="0"/>
                <a:buChar char="•"/>
              </a:pPr>
              <a:r>
                <a:rPr lang="zh-CN" altLang="en-US" sz="1600" dirty="0" smtClean="0"/>
                <a:t>分片</a:t>
              </a:r>
              <a:r>
                <a:rPr lang="zh-CN" altLang="en-US" sz="1600" dirty="0"/>
                <a:t>和副本</a:t>
              </a:r>
              <a:r>
                <a:rPr lang="zh-CN" altLang="en-US" sz="1600" dirty="0" smtClean="0"/>
                <a:t>技术，保证</a:t>
              </a:r>
              <a:r>
                <a:rPr lang="zh-CN" altLang="en-US" sz="1600" dirty="0"/>
                <a:t>了数据的安全性及服务的高</a:t>
              </a:r>
              <a:r>
                <a:rPr lang="zh-CN" altLang="en-US" sz="1600" dirty="0" smtClean="0"/>
                <a:t>可用性；</a:t>
              </a:r>
              <a:endParaRPr lang="en-US" altLang="zh-CN" sz="1600" dirty="0" smtClean="0"/>
            </a:p>
            <a:p>
              <a:pPr marL="285750" indent="-285750">
                <a:lnSpc>
                  <a:spcPts val="2700"/>
                </a:lnSpc>
                <a:buFont typeface="Arial" panose="020B0604020202020204" pitchFamily="34" charset="0"/>
                <a:buChar char="•"/>
              </a:pPr>
              <a:r>
                <a:rPr lang="en-US" altLang="zh-CN" sz="1600" dirty="0"/>
                <a:t>ES</a:t>
              </a:r>
              <a:r>
                <a:rPr lang="zh-CN" altLang="en-US" sz="1600" dirty="0"/>
                <a:t>生态完善、</a:t>
              </a:r>
              <a:r>
                <a:rPr lang="zh-CN" altLang="en-US" sz="1600" dirty="0" smtClean="0"/>
                <a:t>活跃，</a:t>
              </a:r>
              <a:r>
                <a:rPr lang="zh-CN" altLang="en-US" sz="1600" dirty="0"/>
                <a:t>目前各大互联网公司都有或在建自己的</a:t>
              </a:r>
              <a:r>
                <a:rPr lang="en-US" altLang="zh-CN" sz="1600" dirty="0"/>
                <a:t>ES</a:t>
              </a:r>
              <a:r>
                <a:rPr lang="zh-CN" altLang="en-US" sz="1600" dirty="0"/>
                <a:t>平台</a:t>
              </a:r>
              <a:endParaRPr lang="en-US" altLang="zh-CN" sz="1600" dirty="0"/>
            </a:p>
            <a:p>
              <a:pPr>
                <a:lnSpc>
                  <a:spcPts val="2500"/>
                </a:lnSpc>
              </a:pPr>
              <a:endParaRPr lang="en-US" altLang="zh-CN" dirty="0">
                <a:solidFill>
                  <a:schemeClr val="tx1">
                    <a:lumMod val="75000"/>
                    <a:lumOff val="25000"/>
                  </a:schemeClr>
                </a:solidFill>
              </a:endParaRPr>
            </a:p>
          </p:txBody>
        </p:sp>
      </p:grpSp>
      <p:pic>
        <p:nvPicPr>
          <p:cNvPr id="3" name="图片 2" descr="0172d0dc26b25d2e622eceade12082b0b4877cadcac02-NCB2wE_fw658"/>
          <p:cNvPicPr>
            <a:picLocks noChangeAspect="1"/>
          </p:cNvPicPr>
          <p:nvPr/>
        </p:nvPicPr>
        <p:blipFill>
          <a:blip r:embed="rId1"/>
          <a:stretch>
            <a:fillRect/>
          </a:stretch>
        </p:blipFill>
        <p:spPr>
          <a:xfrm>
            <a:off x="135985" y="-122452"/>
            <a:ext cx="1537541" cy="1893659"/>
          </a:xfrm>
          <a:prstGeom prst="rect">
            <a:avLst/>
          </a:prstGeom>
        </p:spPr>
      </p:pic>
      <p:grpSp>
        <p:nvGrpSpPr>
          <p:cNvPr id="9" name="组合 8"/>
          <p:cNvGrpSpPr/>
          <p:nvPr/>
        </p:nvGrpSpPr>
        <p:grpSpPr>
          <a:xfrm>
            <a:off x="8591979" y="1604319"/>
            <a:ext cx="3381375" cy="2637790"/>
            <a:chOff x="2648" y="3440"/>
            <a:chExt cx="5325" cy="4154"/>
          </a:xfrm>
        </p:grpSpPr>
        <p:sp>
          <p:nvSpPr>
            <p:cNvPr id="10" name="TextBox 28"/>
            <p:cNvSpPr txBox="1"/>
            <p:nvPr/>
          </p:nvSpPr>
          <p:spPr>
            <a:xfrm>
              <a:off x="3379" y="3440"/>
              <a:ext cx="2869" cy="727"/>
            </a:xfrm>
            <a:prstGeom prst="rect">
              <a:avLst/>
            </a:prstGeom>
            <a:solidFill>
              <a:srgbClr val="556740"/>
            </a:solidFill>
          </p:spPr>
          <p:txBody>
            <a:bodyPr wrap="square" rtlCol="0">
              <a:spAutoFit/>
            </a:bodyPr>
            <a:lstStyle/>
            <a:p>
              <a:pPr algn="ctr"/>
              <a:r>
                <a:rPr lang="zh-CN" altLang="en-US" sz="2400" b="1" dirty="0" smtClean="0">
                  <a:solidFill>
                    <a:schemeClr val="bg1"/>
                  </a:solidFill>
                  <a:latin typeface="Mangal" panose="02040503050203030202" pitchFamily="18" charset="0"/>
                  <a:cs typeface="Mangal" panose="02040503050203030202" pitchFamily="18" charset="0"/>
                </a:rPr>
                <a:t>缺点</a:t>
              </a:r>
              <a:endParaRPr lang="en-US" altLang="zh-CN" sz="2400" b="1" dirty="0" smtClean="0">
                <a:solidFill>
                  <a:schemeClr val="bg1"/>
                </a:solidFill>
                <a:latin typeface="Mangal" panose="02040503050203030202" pitchFamily="18" charset="0"/>
                <a:cs typeface="Mangal" panose="02040503050203030202" pitchFamily="18" charset="0"/>
              </a:endParaRPr>
            </a:p>
          </p:txBody>
        </p:sp>
        <p:sp>
          <p:nvSpPr>
            <p:cNvPr id="11" name="TextBox 24"/>
            <p:cNvSpPr txBox="1"/>
            <p:nvPr/>
          </p:nvSpPr>
          <p:spPr>
            <a:xfrm>
              <a:off x="2648" y="4488"/>
              <a:ext cx="5325" cy="3106"/>
            </a:xfrm>
            <a:prstGeom prst="rect">
              <a:avLst/>
            </a:prstGeom>
            <a:noFill/>
          </p:spPr>
          <p:txBody>
            <a:bodyPr wrap="square" rtlCol="0">
              <a:spAutoFit/>
            </a:bodyPr>
            <a:lstStyle/>
            <a:p>
              <a:pPr marL="285750" indent="-285750">
                <a:lnSpc>
                  <a:spcPts val="2500"/>
                </a:lnSpc>
                <a:buFont typeface="Arial" panose="020B0604020202020204" pitchFamily="34" charset="0"/>
                <a:buChar char="•"/>
              </a:pPr>
              <a:r>
                <a:rPr lang="zh-CN" altLang="en-US" sz="1600" dirty="0"/>
                <a:t>不支持事务；</a:t>
              </a:r>
              <a:endParaRPr lang="en-US" altLang="zh-CN" sz="1600" dirty="0"/>
            </a:p>
            <a:p>
              <a:pPr marL="285750" indent="-285750">
                <a:lnSpc>
                  <a:spcPts val="2500"/>
                </a:lnSpc>
                <a:buFont typeface="Arial" panose="020B0604020202020204" pitchFamily="34" charset="0"/>
                <a:buChar char="•"/>
              </a:pPr>
              <a:r>
                <a:rPr lang="zh-CN" altLang="en-US" sz="1600" dirty="0"/>
                <a:t>表关联支持弱</a:t>
              </a:r>
              <a:r>
                <a:rPr lang="zh-CN" altLang="en-US" sz="1600" dirty="0" smtClean="0"/>
                <a:t>；</a:t>
              </a:r>
              <a:endParaRPr lang="en-US" altLang="zh-CN" sz="1600" dirty="0" smtClean="0"/>
            </a:p>
            <a:p>
              <a:pPr marL="285750" indent="-285750">
                <a:lnSpc>
                  <a:spcPts val="2500"/>
                </a:lnSpc>
                <a:buFont typeface="Arial" panose="020B0604020202020204" pitchFamily="34" charset="0"/>
                <a:buChar char="•"/>
              </a:pPr>
              <a:r>
                <a:rPr lang="zh-CN" altLang="en-US" sz="1600" dirty="0" smtClean="0"/>
                <a:t>对于</a:t>
              </a:r>
              <a:r>
                <a:rPr lang="en-US" altLang="zh-CN" sz="1600" dirty="0"/>
                <a:t>OLTP</a:t>
              </a:r>
              <a:r>
                <a:rPr lang="zh-CN" altLang="en-US" sz="1600" dirty="0"/>
                <a:t>业务支持不够，适合</a:t>
              </a:r>
              <a:r>
                <a:rPr lang="en-US" altLang="zh-CN" sz="1600" dirty="0"/>
                <a:t>OLAP</a:t>
              </a:r>
              <a:r>
                <a:rPr lang="zh-CN" altLang="en-US" sz="1600" dirty="0" smtClean="0"/>
                <a:t>业务；</a:t>
              </a:r>
              <a:endParaRPr lang="en-US" altLang="zh-CN" sz="1600" dirty="0" smtClean="0"/>
            </a:p>
            <a:p>
              <a:pPr marL="285750" indent="-285750">
                <a:lnSpc>
                  <a:spcPts val="2500"/>
                </a:lnSpc>
                <a:buFont typeface="Arial" panose="020B0604020202020204" pitchFamily="34" charset="0"/>
                <a:buChar char="•"/>
              </a:pPr>
              <a:r>
                <a:rPr lang="zh-CN" altLang="en-US" sz="1600" dirty="0"/>
                <a:t>更新逻辑复杂</a:t>
              </a:r>
              <a:endParaRPr lang="en-US" altLang="zh-CN" sz="1600" dirty="0"/>
            </a:p>
            <a:p>
              <a:endParaRPr lang="en-US" altLang="zh-CN" dirty="0">
                <a:solidFill>
                  <a:schemeClr val="tx1">
                    <a:lumMod val="75000"/>
                    <a:lumOff val="25000"/>
                  </a:schemeClr>
                </a:solidFill>
              </a:endParaRPr>
            </a:p>
          </p:txBody>
        </p:sp>
      </p:grpSp>
      <p:sp>
        <p:nvSpPr>
          <p:cNvPr id="17" name="文本框 16"/>
          <p:cNvSpPr txBox="1"/>
          <p:nvPr/>
        </p:nvSpPr>
        <p:spPr>
          <a:xfrm>
            <a:off x="1541721" y="750236"/>
            <a:ext cx="2065374" cy="400110"/>
          </a:xfrm>
          <a:prstGeom prst="rect">
            <a:avLst/>
          </a:prstGeom>
          <a:noFill/>
        </p:spPr>
        <p:txBody>
          <a:bodyPr wrap="none" rtlCol="0">
            <a:spAutoFit/>
          </a:bodyPr>
          <a:lstStyle/>
          <a:p>
            <a:r>
              <a:rPr lang="en-US" altLang="zh-CN" sz="2000" dirty="0" err="1">
                <a:solidFill>
                  <a:srgbClr val="556740"/>
                </a:solidFill>
                <a:latin typeface="Cambria" panose="02040503050406030204" pitchFamily="18" charset="0"/>
                <a:ea typeface="Cambria" panose="02040503050406030204" pitchFamily="18" charset="0"/>
              </a:rPr>
              <a:t>Elastcsearch</a:t>
            </a:r>
            <a:r>
              <a:rPr lang="zh-CN" altLang="en-US" sz="2000" dirty="0" smtClean="0">
                <a:solidFill>
                  <a:srgbClr val="556740"/>
                </a:solidFill>
                <a:latin typeface="Cambria" panose="02040503050406030204" pitchFamily="18" charset="0"/>
                <a:ea typeface="+mj-ea"/>
              </a:rPr>
              <a:t>简介</a:t>
            </a:r>
            <a:endParaRPr lang="zh-CN" altLang="en-US" sz="2000" dirty="0">
              <a:solidFill>
                <a:srgbClr val="556740"/>
              </a:solidFill>
              <a:latin typeface="Cambria" panose="02040503050406030204" pitchFamily="18" charset="0"/>
              <a:ea typeface="+mj-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900" decel="100000" fill="hold"/>
                                        <p:tgtEl>
                                          <p:spTgt spid="9"/>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573015" y="1769075"/>
            <a:ext cx="4794834" cy="3571875"/>
            <a:chOff x="2388" y="3440"/>
            <a:chExt cx="6695" cy="5625"/>
          </a:xfrm>
        </p:grpSpPr>
        <p:sp>
          <p:nvSpPr>
            <p:cNvPr id="29" name="TextBox 28"/>
            <p:cNvSpPr txBox="1"/>
            <p:nvPr/>
          </p:nvSpPr>
          <p:spPr>
            <a:xfrm>
              <a:off x="3379" y="3440"/>
              <a:ext cx="4234" cy="790"/>
            </a:xfrm>
            <a:prstGeom prst="rect">
              <a:avLst/>
            </a:prstGeom>
            <a:solidFill>
              <a:srgbClr val="556740"/>
            </a:solidFill>
          </p:spPr>
          <p:txBody>
            <a:bodyPr wrap="square" rtlCol="0">
              <a:spAutoFit/>
            </a:bodyPr>
            <a:lstStyle/>
            <a:p>
              <a:pPr algn="ctr"/>
              <a:r>
                <a:rPr lang="zh-CN" altLang="en-US" sz="2665" b="1" dirty="0" smtClean="0">
                  <a:solidFill>
                    <a:schemeClr val="bg1"/>
                  </a:solidFill>
                  <a:latin typeface="Mangal" panose="02040503050203030202" pitchFamily="18" charset="0"/>
                  <a:cs typeface="Mangal" panose="02040503050203030202" pitchFamily="18" charset="0"/>
                </a:rPr>
                <a:t>典型应用</a:t>
              </a:r>
              <a:endParaRPr lang="en-US" altLang="zh-CN"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388" y="4644"/>
              <a:ext cx="6695" cy="442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sz="2000" dirty="0"/>
                <a:t>全文检索、高亮、搜索推荐，常见的有维基百科、</a:t>
              </a:r>
              <a:r>
                <a:rPr lang="en-US" altLang="zh-CN" sz="2000" dirty="0"/>
                <a:t>Stack Overflow</a:t>
              </a:r>
              <a:r>
                <a:rPr lang="zh-CN" altLang="en-US" sz="2000" dirty="0"/>
                <a:t>、国内的电商</a:t>
              </a:r>
              <a:r>
                <a:rPr lang="zh-CN" altLang="en-US" sz="2000" dirty="0" smtClean="0"/>
                <a:t>网站；</a:t>
              </a:r>
              <a:endParaRPr lang="en-US" altLang="zh-CN" sz="2000" dirty="0" smtClean="0"/>
            </a:p>
            <a:p>
              <a:pPr marL="342900" indent="-342900" algn="just">
                <a:lnSpc>
                  <a:spcPct val="150000"/>
                </a:lnSpc>
                <a:buFont typeface="Wingdings" panose="05000000000000000000" pitchFamily="2" charset="2"/>
                <a:buChar char="Ø"/>
              </a:pPr>
              <a:r>
                <a:rPr lang="zh-CN" altLang="en-US" sz="2000" dirty="0"/>
                <a:t>站内搜索（电商、招聘、门户等等</a:t>
              </a:r>
              <a:r>
                <a:rPr lang="zh-CN" altLang="en-US" sz="2000" dirty="0" smtClean="0"/>
                <a:t>）；</a:t>
              </a:r>
              <a:endParaRPr lang="en-US" altLang="zh-CN" sz="2000" dirty="0" smtClean="0"/>
            </a:p>
            <a:p>
              <a:pPr marL="342900" indent="-342900" algn="just">
                <a:lnSpc>
                  <a:spcPct val="150000"/>
                </a:lnSpc>
                <a:buFont typeface="Wingdings" panose="05000000000000000000" pitchFamily="2" charset="2"/>
                <a:buChar char="Ø"/>
              </a:pPr>
              <a:r>
                <a:rPr lang="zh-CN" altLang="en-US" sz="2000" dirty="0"/>
                <a:t>日志收集、监控、分析；</a:t>
              </a:r>
              <a:endParaRPr lang="en-US" altLang="zh-CN" sz="2000" dirty="0"/>
            </a:p>
            <a:p>
              <a:pPr marL="342900" indent="-342900" algn="just">
                <a:lnSpc>
                  <a:spcPct val="150000"/>
                </a:lnSpc>
                <a:buFont typeface="Wingdings" panose="05000000000000000000" pitchFamily="2" charset="2"/>
                <a:buChar char="Ø"/>
              </a:pPr>
              <a:r>
                <a:rPr lang="zh-CN" altLang="en-US" sz="2000" dirty="0"/>
                <a:t>数据统计、聚合、分析</a:t>
              </a:r>
              <a:r>
                <a:rPr lang="zh-CN" altLang="en-US" sz="2000" dirty="0" smtClean="0"/>
                <a:t>。</a:t>
              </a:r>
              <a:endParaRPr lang="en-US" altLang="zh-CN" sz="2000" dirty="0"/>
            </a:p>
          </p:txBody>
        </p:sp>
      </p:grpSp>
      <p:pic>
        <p:nvPicPr>
          <p:cNvPr id="3" name="图片 2" descr="0172d0dc26b25d2e622eceade12082b0b4877cadcac02-NCB2wE_fw658"/>
          <p:cNvPicPr>
            <a:picLocks noChangeAspect="1"/>
          </p:cNvPicPr>
          <p:nvPr/>
        </p:nvPicPr>
        <p:blipFill>
          <a:blip r:embed="rId1"/>
          <a:stretch>
            <a:fillRect/>
          </a:stretch>
        </p:blipFill>
        <p:spPr>
          <a:xfrm>
            <a:off x="7432040" y="1470660"/>
            <a:ext cx="3633470" cy="4475480"/>
          </a:xfrm>
          <a:prstGeom prst="rect">
            <a:avLst/>
          </a:prstGeom>
        </p:spPr>
      </p:pic>
      <p:sp>
        <p:nvSpPr>
          <p:cNvPr id="6" name="椭圆 5"/>
          <p:cNvSpPr/>
          <p:nvPr/>
        </p:nvSpPr>
        <p:spPr>
          <a:xfrm>
            <a:off x="6812280" y="1205865"/>
            <a:ext cx="4382770" cy="421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095725" y="1888720"/>
            <a:ext cx="2065374" cy="400110"/>
          </a:xfrm>
          <a:prstGeom prst="rect">
            <a:avLst/>
          </a:prstGeom>
          <a:noFill/>
        </p:spPr>
        <p:txBody>
          <a:bodyPr wrap="none" rtlCol="0">
            <a:spAutoFit/>
          </a:bodyPr>
          <a:lstStyle/>
          <a:p>
            <a:r>
              <a:rPr lang="en-US" altLang="zh-CN" sz="2000" dirty="0" err="1">
                <a:solidFill>
                  <a:srgbClr val="556740"/>
                </a:solidFill>
                <a:latin typeface="Cambria" panose="02040503050406030204" pitchFamily="18" charset="0"/>
                <a:ea typeface="Cambria" panose="02040503050406030204" pitchFamily="18" charset="0"/>
              </a:rPr>
              <a:t>Elastcsearch</a:t>
            </a:r>
            <a:r>
              <a:rPr lang="zh-CN" altLang="en-US" sz="2000" dirty="0" smtClean="0">
                <a:solidFill>
                  <a:srgbClr val="556740"/>
                </a:solidFill>
                <a:latin typeface="Cambria" panose="02040503050406030204" pitchFamily="18" charset="0"/>
                <a:ea typeface="+mj-ea"/>
              </a:rPr>
              <a:t>简介</a:t>
            </a:r>
            <a:endParaRPr lang="zh-CN" altLang="en-US" sz="2000" dirty="0">
              <a:solidFill>
                <a:srgbClr val="556740"/>
              </a:solidFill>
              <a:latin typeface="Cambria" panose="02040503050406030204" pitchFamily="18" charset="0"/>
              <a:ea typeface="+mj-ea"/>
            </a:endParaRPr>
          </a:p>
        </p:txBody>
      </p:sp>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08732" y="892123"/>
            <a:ext cx="7045172" cy="4855845"/>
            <a:chOff x="2530" y="3375"/>
            <a:chExt cx="6477" cy="7647"/>
          </a:xfrm>
        </p:grpSpPr>
        <p:sp>
          <p:nvSpPr>
            <p:cNvPr id="29" name="TextBox 28"/>
            <p:cNvSpPr txBox="1"/>
            <p:nvPr/>
          </p:nvSpPr>
          <p:spPr>
            <a:xfrm>
              <a:off x="2611" y="3375"/>
              <a:ext cx="1645" cy="790"/>
            </a:xfrm>
            <a:prstGeom prst="rect">
              <a:avLst/>
            </a:prstGeom>
            <a:solidFill>
              <a:srgbClr val="556740"/>
            </a:solidFill>
          </p:spPr>
          <p:txBody>
            <a:bodyPr wrap="square" rtlCol="0">
              <a:spAutoFit/>
            </a:bodyPr>
            <a:lstStyle/>
            <a:p>
              <a:pPr algn="ctr"/>
              <a:r>
                <a:rPr lang="zh-CN" altLang="en-US" sz="2665" b="1" dirty="0">
                  <a:solidFill>
                    <a:schemeClr val="bg1"/>
                  </a:solidFill>
                  <a:latin typeface="Mangal" panose="02040503050203030202" pitchFamily="18" charset="0"/>
                  <a:cs typeface="Mangal" panose="02040503050203030202" pitchFamily="18" charset="0"/>
                </a:rPr>
                <a:t>安装</a:t>
              </a:r>
              <a:endParaRPr lang="en-US" altLang="zh-CN"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530" y="4335"/>
              <a:ext cx="6477" cy="6687"/>
            </a:xfrm>
            <a:prstGeom prst="rect">
              <a:avLst/>
            </a:prstGeom>
            <a:noFill/>
          </p:spPr>
          <p:txBody>
            <a:bodyPr wrap="square" rtlCol="0">
              <a:spAutoFit/>
            </a:bodyPr>
            <a:lstStyle/>
            <a:p>
              <a:pPr algn="just">
                <a:lnSpc>
                  <a:spcPct val="150000"/>
                </a:lnSpc>
              </a:pPr>
              <a:r>
                <a:rPr lang="zh-CN" altLang="en-US" dirty="0" smtClean="0"/>
                <a:t>下载地址：</a:t>
              </a:r>
              <a:r>
                <a:rPr lang="en-US" altLang="zh-CN" u="sng" dirty="0">
                  <a:solidFill>
                    <a:srgbClr val="758D55"/>
                  </a:solidFill>
                </a:rPr>
                <a:t>https://www.elastic.co/downloads/elasticsearch</a:t>
              </a:r>
              <a:endParaRPr lang="en-US" altLang="zh-CN" u="sng" dirty="0">
                <a:solidFill>
                  <a:srgbClr val="758D55"/>
                </a:solidFill>
              </a:endParaRPr>
            </a:p>
            <a:p>
              <a:pPr algn="just">
                <a:lnSpc>
                  <a:spcPct val="150000"/>
                </a:lnSpc>
              </a:pPr>
              <a:r>
                <a:rPr lang="zh-CN" altLang="en-US" dirty="0" smtClean="0"/>
                <a:t>下载后解压即可</a:t>
              </a:r>
              <a:endParaRPr lang="en-US" altLang="zh-CN" dirty="0" smtClean="0"/>
            </a:p>
            <a:p>
              <a:pPr algn="just">
                <a:lnSpc>
                  <a:spcPct val="150000"/>
                </a:lnSpc>
              </a:pPr>
              <a:r>
                <a:rPr lang="zh-CN" altLang="en-US" dirty="0" smtClean="0"/>
                <a:t>运行：</a:t>
              </a:r>
              <a:r>
                <a:rPr lang="en-US" altLang="zh-CN" dirty="0"/>
                <a:t> </a:t>
              </a:r>
              <a:endParaRPr lang="en-US" altLang="zh-CN" dirty="0" smtClean="0"/>
            </a:p>
            <a:p>
              <a:pPr algn="just">
                <a:lnSpc>
                  <a:spcPct val="150000"/>
                </a:lnSpc>
              </a:pPr>
              <a:r>
                <a:rPr lang="en-US" altLang="zh-CN" dirty="0" smtClean="0"/>
                <a:t>windows</a:t>
              </a:r>
              <a:r>
                <a:rPr lang="zh-CN" altLang="en-US" dirty="0"/>
                <a:t>下直接运行</a:t>
              </a:r>
              <a:r>
                <a:rPr lang="en-US" altLang="zh-CN" dirty="0"/>
                <a:t>bin</a:t>
              </a:r>
              <a:r>
                <a:rPr lang="zh-CN" altLang="en-US" dirty="0"/>
                <a:t>目录下的</a:t>
              </a:r>
              <a:r>
                <a:rPr lang="en-US" altLang="zh-CN" dirty="0" smtClean="0"/>
                <a:t>elasticsearch.bat</a:t>
              </a:r>
              <a:r>
                <a:rPr lang="zh-CN" altLang="en-US" dirty="0" smtClean="0"/>
                <a:t>；</a:t>
              </a:r>
              <a:endParaRPr lang="en-US" altLang="zh-CN" dirty="0" smtClean="0"/>
            </a:p>
            <a:p>
              <a:pPr algn="just">
                <a:lnSpc>
                  <a:spcPct val="150000"/>
                </a:lnSpc>
              </a:pPr>
              <a:r>
                <a:rPr lang="en-US" altLang="zh-CN" dirty="0" err="1"/>
                <a:t>linux</a:t>
              </a:r>
              <a:r>
                <a:rPr lang="zh-CN" altLang="en-US" dirty="0"/>
                <a:t>系统在</a:t>
              </a:r>
              <a:r>
                <a:rPr lang="en-US" altLang="zh-CN" dirty="0"/>
                <a:t>bin</a:t>
              </a:r>
              <a:r>
                <a:rPr lang="zh-CN" altLang="en-US" dirty="0"/>
                <a:t>目录下执行</a:t>
              </a:r>
              <a:r>
                <a:rPr lang="en-US" altLang="zh-CN" dirty="0"/>
                <a:t>./</a:t>
              </a:r>
              <a:r>
                <a:rPr lang="en-US" altLang="zh-CN" dirty="0" err="1"/>
                <a:t>elasticsearch</a:t>
              </a:r>
              <a:r>
                <a:rPr lang="en-US" altLang="zh-CN" dirty="0"/>
                <a:t> –</a:t>
              </a:r>
              <a:r>
                <a:rPr lang="en-US" altLang="zh-CN" dirty="0" smtClean="0"/>
                <a:t>d</a:t>
              </a:r>
              <a:r>
                <a:rPr lang="zh-CN" altLang="en-US" dirty="0" smtClean="0"/>
                <a:t>（注意</a:t>
              </a:r>
              <a:r>
                <a:rPr lang="zh-CN" altLang="en-US" dirty="0"/>
                <a:t>不能用</a:t>
              </a:r>
              <a:r>
                <a:rPr lang="en-US" altLang="zh-CN" dirty="0"/>
                <a:t>root</a:t>
              </a:r>
              <a:r>
                <a:rPr lang="zh-CN" altLang="en-US" dirty="0"/>
                <a:t>用户</a:t>
              </a:r>
              <a:r>
                <a:rPr lang="zh-CN" altLang="en-US" dirty="0" smtClean="0"/>
                <a:t>启动）。</a:t>
              </a:r>
              <a:endParaRPr lang="en-US" altLang="zh-CN" dirty="0" smtClean="0"/>
            </a:p>
            <a:p>
              <a:pPr algn="just">
                <a:lnSpc>
                  <a:spcPct val="150000"/>
                </a:lnSpc>
              </a:pPr>
              <a:r>
                <a:rPr lang="zh-CN" altLang="en-US" dirty="0" smtClean="0"/>
                <a:t>验证：</a:t>
              </a:r>
              <a:r>
                <a:rPr lang="en-US" altLang="zh-CN" u="sng" dirty="0">
                  <a:solidFill>
                    <a:srgbClr val="758D55"/>
                  </a:solidFill>
                </a:rPr>
                <a:t> http://localhost:9200 </a:t>
              </a:r>
              <a:r>
                <a:rPr lang="zh-CN" altLang="en-US" dirty="0" smtClean="0"/>
                <a:t>（</a:t>
              </a:r>
              <a:r>
                <a:rPr lang="en-US" altLang="zh-CN" dirty="0" err="1"/>
                <a:t>es</a:t>
              </a:r>
              <a:r>
                <a:rPr lang="zh-CN" altLang="en-US" dirty="0"/>
                <a:t>默认端口是</a:t>
              </a:r>
              <a:r>
                <a:rPr lang="en-US" altLang="zh-CN" dirty="0" smtClean="0"/>
                <a:t>9200</a:t>
              </a:r>
              <a:r>
                <a:rPr lang="zh-CN" altLang="en-US" dirty="0" smtClean="0"/>
                <a:t>）</a:t>
              </a:r>
              <a:endParaRPr lang="en-US" altLang="zh-CN" dirty="0"/>
            </a:p>
            <a:p>
              <a:pPr algn="just">
                <a:lnSpc>
                  <a:spcPct val="150000"/>
                </a:lnSpc>
              </a:pPr>
              <a:r>
                <a:rPr lang="zh-CN" altLang="en-US" dirty="0"/>
                <a:t>注意</a:t>
              </a:r>
              <a:r>
                <a:rPr lang="zh-CN" altLang="en-US" dirty="0" smtClean="0"/>
                <a:t>：</a:t>
              </a:r>
              <a:endParaRPr lang="en-US" altLang="zh-CN" dirty="0" smtClean="0"/>
            </a:p>
            <a:p>
              <a:pPr algn="just">
                <a:lnSpc>
                  <a:spcPct val="150000"/>
                </a:lnSpc>
              </a:pPr>
              <a:r>
                <a:rPr lang="en-US" altLang="zh-CN" dirty="0" smtClean="0"/>
                <a:t>1</a:t>
              </a:r>
              <a:r>
                <a:rPr lang="zh-CN" altLang="en-US" dirty="0" smtClean="0"/>
                <a:t>、</a:t>
              </a:r>
              <a:r>
                <a:rPr lang="zh-CN" altLang="en-US" dirty="0"/>
                <a:t>生产环境选择稳定一些的版本</a:t>
              </a:r>
              <a:endParaRPr lang="zh-CN" altLang="en-US" dirty="0"/>
            </a:p>
            <a:p>
              <a:pPr algn="just">
                <a:lnSpc>
                  <a:spcPct val="150000"/>
                </a:lnSpc>
              </a:pPr>
              <a:r>
                <a:rPr lang="en-US" altLang="zh-CN" dirty="0" smtClean="0"/>
                <a:t>2</a:t>
              </a:r>
              <a:r>
                <a:rPr lang="zh-CN" altLang="en-US" dirty="0" smtClean="0"/>
                <a:t>、</a:t>
              </a:r>
              <a:r>
                <a:rPr lang="zh-CN" altLang="en-US" dirty="0">
                  <a:solidFill>
                    <a:srgbClr val="FF0000"/>
                  </a:solidFill>
                </a:rPr>
                <a:t>基于</a:t>
              </a:r>
              <a:r>
                <a:rPr lang="en-US" altLang="zh-CN" dirty="0">
                  <a:solidFill>
                    <a:srgbClr val="FF0000"/>
                  </a:solidFill>
                </a:rPr>
                <a:t>JAVA</a:t>
              </a:r>
              <a:r>
                <a:rPr lang="zh-CN" altLang="en-US" dirty="0">
                  <a:solidFill>
                    <a:srgbClr val="FF0000"/>
                  </a:solidFill>
                </a:rPr>
                <a:t>环境</a:t>
              </a:r>
              <a:r>
                <a:rPr lang="zh-CN" altLang="en-US" dirty="0" smtClean="0">
                  <a:solidFill>
                    <a:srgbClr val="FF0000"/>
                  </a:solidFill>
                </a:rPr>
                <a:t>，尽量选择高版本</a:t>
              </a:r>
              <a:r>
                <a:rPr lang="en-US" altLang="zh-CN" dirty="0" smtClean="0">
                  <a:solidFill>
                    <a:srgbClr val="FF0000"/>
                  </a:solidFill>
                </a:rPr>
                <a:t>JDK</a:t>
              </a:r>
              <a:r>
                <a:rPr lang="zh-CN" altLang="en-US" dirty="0" smtClean="0">
                  <a:solidFill>
                    <a:srgbClr val="FF0000"/>
                  </a:solidFill>
                </a:rPr>
                <a:t>，</a:t>
              </a:r>
              <a:r>
                <a:rPr lang="en-US" altLang="zh-CN" dirty="0" smtClean="0">
                  <a:solidFill>
                    <a:srgbClr val="FF0000"/>
                  </a:solidFill>
                </a:rPr>
                <a:t>5.x</a:t>
              </a:r>
              <a:r>
                <a:rPr lang="zh-CN" altLang="en-US" dirty="0" smtClean="0">
                  <a:solidFill>
                    <a:srgbClr val="FF0000"/>
                  </a:solidFill>
                </a:rPr>
                <a:t>以上选择</a:t>
              </a:r>
              <a:r>
                <a:rPr lang="en-US" altLang="zh-CN" dirty="0" smtClean="0">
                  <a:solidFill>
                    <a:srgbClr val="FF0000"/>
                  </a:solidFill>
                </a:rPr>
                <a:t>JDK8</a:t>
              </a:r>
              <a:endParaRPr lang="en-US" altLang="zh-CN" dirty="0" smtClean="0"/>
            </a:p>
          </p:txBody>
        </p:sp>
      </p:grpSp>
      <p:pic>
        <p:nvPicPr>
          <p:cNvPr id="3" name="图片 2" descr="0172d0dc26b25d2e622eceade12082b0b4877cadcac02-NCB2wE_fw658"/>
          <p:cNvPicPr>
            <a:picLocks noChangeAspect="1"/>
          </p:cNvPicPr>
          <p:nvPr/>
        </p:nvPicPr>
        <p:blipFill>
          <a:blip r:embed="rId1"/>
          <a:stretch>
            <a:fillRect/>
          </a:stretch>
        </p:blipFill>
        <p:spPr>
          <a:xfrm>
            <a:off x="8377126" y="1139963"/>
            <a:ext cx="3633470" cy="4475480"/>
          </a:xfrm>
          <a:prstGeom prst="rect">
            <a:avLst/>
          </a:prstGeom>
        </p:spPr>
      </p:pic>
      <p:sp>
        <p:nvSpPr>
          <p:cNvPr id="6" name="椭圆 5"/>
          <p:cNvSpPr/>
          <p:nvPr/>
        </p:nvSpPr>
        <p:spPr>
          <a:xfrm>
            <a:off x="7701966" y="1139963"/>
            <a:ext cx="4382770" cy="421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49605" y="1623447"/>
            <a:ext cx="2065374" cy="400110"/>
          </a:xfrm>
          <a:prstGeom prst="rect">
            <a:avLst/>
          </a:prstGeom>
          <a:noFill/>
        </p:spPr>
        <p:txBody>
          <a:bodyPr wrap="none" rtlCol="0">
            <a:spAutoFit/>
          </a:bodyPr>
          <a:lstStyle/>
          <a:p>
            <a:r>
              <a:rPr lang="en-US" altLang="zh-CN" sz="2000" dirty="0" err="1">
                <a:solidFill>
                  <a:srgbClr val="556740"/>
                </a:solidFill>
                <a:latin typeface="Cambria" panose="02040503050406030204" pitchFamily="18" charset="0"/>
                <a:ea typeface="Cambria" panose="02040503050406030204" pitchFamily="18" charset="0"/>
              </a:rPr>
              <a:t>Elastcsearch</a:t>
            </a:r>
            <a:r>
              <a:rPr lang="zh-CN" altLang="en-US" sz="2000" dirty="0" smtClean="0">
                <a:solidFill>
                  <a:srgbClr val="556740"/>
                </a:solidFill>
                <a:latin typeface="Cambria" panose="02040503050406030204" pitchFamily="18" charset="0"/>
                <a:ea typeface="+mj-ea"/>
              </a:rPr>
              <a:t>简介</a:t>
            </a:r>
            <a:endParaRPr lang="zh-CN" altLang="en-US" sz="2000" dirty="0">
              <a:solidFill>
                <a:srgbClr val="556740"/>
              </a:solidFill>
              <a:latin typeface="Cambria" panose="02040503050406030204" pitchFamily="18" charset="0"/>
              <a:ea typeface="+mj-ea"/>
            </a:endParaRPr>
          </a:p>
        </p:txBody>
      </p:sp>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390843" y="2527429"/>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0" y="3154769"/>
            <a:ext cx="2361341" cy="118110"/>
            <a:chOff x="616" y="4901"/>
            <a:chExt cx="3857" cy="170"/>
          </a:xfrm>
        </p:grpSpPr>
        <p:cxnSp>
          <p:nvCxnSpPr>
            <p:cNvPr id="5" name="直接连接符 4"/>
            <p:cNvCxnSpPr>
              <a:endCxn id="7" idx="2"/>
            </p:cNvCxnSpPr>
            <p:nvPr/>
          </p:nvCxnSpPr>
          <p:spPr>
            <a:xfrm>
              <a:off x="616" y="4986"/>
              <a:ext cx="36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303" y="4901"/>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0172d0dc26b25d2e622eceade12082b0b4877cadcac02-NCB2wE_fw658"/>
          <p:cNvPicPr>
            <a:picLocks noChangeAspect="1"/>
          </p:cNvPicPr>
          <p:nvPr/>
        </p:nvPicPr>
        <p:blipFill>
          <a:blip r:embed="rId1"/>
          <a:stretch>
            <a:fillRect/>
          </a:stretch>
        </p:blipFill>
        <p:spPr>
          <a:xfrm>
            <a:off x="2535306" y="2608253"/>
            <a:ext cx="1203325" cy="1482725"/>
          </a:xfrm>
          <a:prstGeom prst="rect">
            <a:avLst/>
          </a:prstGeom>
        </p:spPr>
      </p:pic>
      <p:grpSp>
        <p:nvGrpSpPr>
          <p:cNvPr id="10" name="组合 9"/>
          <p:cNvGrpSpPr/>
          <p:nvPr/>
        </p:nvGrpSpPr>
        <p:grpSpPr>
          <a:xfrm flipH="1">
            <a:off x="3817619" y="3138308"/>
            <a:ext cx="1256665" cy="107950"/>
            <a:chOff x="3018" y="4943"/>
            <a:chExt cx="1979" cy="170"/>
          </a:xfrm>
        </p:grpSpPr>
        <p:cxnSp>
          <p:nvCxnSpPr>
            <p:cNvPr id="11" name="直接连接符 10"/>
            <p:cNvCxnSpPr>
              <a:stCxn id="14" idx="1"/>
            </p:cNvCxnSpPr>
            <p:nvPr/>
          </p:nvCxnSpPr>
          <p:spPr>
            <a:xfrm flipV="1">
              <a:off x="3018" y="5045"/>
              <a:ext cx="1460"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5074508" y="2890658"/>
            <a:ext cx="5832389" cy="646331"/>
          </a:xfrm>
          <a:prstGeom prst="rect">
            <a:avLst/>
          </a:prstGeom>
          <a:noFill/>
        </p:spPr>
        <p:txBody>
          <a:bodyPr wrap="square" rtlCol="0">
            <a:spAutoFit/>
          </a:bodyPr>
          <a:lstStyle/>
          <a:p>
            <a:r>
              <a:rPr lang="en-US" altLang="zh-CN" sz="3600" dirty="0" err="1" smtClean="0">
                <a:latin typeface="逐浪粗宋简体" panose="02010601030101010101" charset="-122"/>
                <a:ea typeface="逐浪粗宋简体" panose="02010601030101010101" charset="-122"/>
              </a:rPr>
              <a:t>Elasticsearch</a:t>
            </a:r>
            <a:r>
              <a:rPr lang="zh-CN" altLang="en-US" sz="3600" dirty="0" smtClean="0">
                <a:latin typeface="逐浪粗宋简体" panose="02010601030101010101" charset="-122"/>
                <a:ea typeface="逐浪粗宋简体" panose="02010601030101010101" charset="-122"/>
              </a:rPr>
              <a:t>基础</a:t>
            </a:r>
            <a:endParaRPr lang="en-US" altLang="zh-CN" sz="3600" dirty="0" smtClean="0">
              <a:latin typeface="逐浪粗宋简体" panose="02010601030101010101" charset="-122"/>
              <a:ea typeface="逐浪粗宋简体" panose="02010601030101010101" charset="-122"/>
            </a:endParaRPr>
          </a:p>
        </p:txBody>
      </p:sp>
      <p:sp>
        <p:nvSpPr>
          <p:cNvPr id="16" name="文本框 15"/>
          <p:cNvSpPr txBox="1"/>
          <p:nvPr/>
        </p:nvSpPr>
        <p:spPr>
          <a:xfrm>
            <a:off x="2614294" y="2729131"/>
            <a:ext cx="1094740" cy="829945"/>
          </a:xfrm>
          <a:prstGeom prst="rect">
            <a:avLst/>
          </a:prstGeom>
          <a:noFill/>
        </p:spPr>
        <p:txBody>
          <a:bodyPr wrap="square" rtlCol="0">
            <a:spAutoFit/>
          </a:bodyPr>
          <a:lstStyle/>
          <a:p>
            <a:r>
              <a:rPr lang="en-US" altLang="zh-CN" sz="4800" dirty="0" smtClean="0">
                <a:latin typeface="+mj-ea"/>
                <a:ea typeface="+mj-ea"/>
              </a:rPr>
              <a:t>02</a:t>
            </a:r>
            <a:endParaRPr lang="en-US" altLang="zh-CN" sz="4800" dirty="0">
              <a:latin typeface="+mj-ea"/>
              <a:ea typeface="+mj-ea"/>
            </a:endParaRPr>
          </a:p>
        </p:txBody>
      </p:sp>
      <p:cxnSp>
        <p:nvCxnSpPr>
          <p:cNvPr id="18" name="直接连接符 17"/>
          <p:cNvCxnSpPr/>
          <p:nvPr/>
        </p:nvCxnSpPr>
        <p:spPr>
          <a:xfrm flipV="1">
            <a:off x="9728886" y="3227736"/>
            <a:ext cx="2459304" cy="18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63104" y="2297264"/>
            <a:ext cx="1403911" cy="1350571"/>
            <a:chOff x="4252" y="3392"/>
            <a:chExt cx="2503" cy="2407"/>
          </a:xfrm>
        </p:grpSpPr>
        <p:sp>
          <p:nvSpPr>
            <p:cNvPr id="58" name="椭圆 57"/>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469" y="3936"/>
              <a:ext cx="2223" cy="1316"/>
            </a:xfrm>
            <a:prstGeom prst="rect">
              <a:avLst/>
            </a:prstGeom>
            <a:noFill/>
          </p:spPr>
          <p:txBody>
            <a:bodyPr wrap="square" rtlCol="0">
              <a:spAutoFit/>
            </a:bodyPr>
            <a:lstStyle/>
            <a:p>
              <a:r>
                <a:rPr lang="en-US" altLang="zh-CN" sz="2800" dirty="0" smtClean="0">
                  <a:solidFill>
                    <a:srgbClr val="556740"/>
                  </a:solidFill>
                  <a:latin typeface="+mj-ea"/>
                  <a:ea typeface="+mj-ea"/>
                </a:rPr>
                <a:t>Index</a:t>
              </a:r>
              <a:endParaRPr lang="en-US" altLang="zh-CN" sz="2800" dirty="0" smtClean="0">
                <a:solidFill>
                  <a:srgbClr val="556740"/>
                </a:solidFill>
                <a:latin typeface="+mj-ea"/>
                <a:ea typeface="+mj-ea"/>
              </a:endParaRPr>
            </a:p>
            <a:p>
              <a:r>
                <a:rPr lang="zh-CN" altLang="en-US" sz="1400" dirty="0" smtClean="0">
                  <a:solidFill>
                    <a:srgbClr val="556740"/>
                  </a:solidFill>
                  <a:latin typeface="+mj-ea"/>
                  <a:ea typeface="+mj-ea"/>
                </a:rPr>
                <a:t>  （索引</a:t>
              </a:r>
              <a:r>
                <a:rPr lang="zh-CN" altLang="en-US" sz="1400" dirty="0">
                  <a:solidFill>
                    <a:srgbClr val="556740"/>
                  </a:solidFill>
                  <a:latin typeface="+mj-ea"/>
                </a:rPr>
                <a:t>）</a:t>
              </a:r>
              <a:endParaRPr lang="en-US" altLang="zh-CN" sz="1400" dirty="0">
                <a:solidFill>
                  <a:srgbClr val="556740"/>
                </a:solidFill>
                <a:latin typeface="+mj-ea"/>
                <a:ea typeface="+mj-ea"/>
              </a:endParaRPr>
            </a:p>
          </p:txBody>
        </p:sp>
      </p:grpSp>
      <p:grpSp>
        <p:nvGrpSpPr>
          <p:cNvPr id="11" name="组合 10"/>
          <p:cNvGrpSpPr/>
          <p:nvPr/>
        </p:nvGrpSpPr>
        <p:grpSpPr>
          <a:xfrm>
            <a:off x="3007124" y="2297264"/>
            <a:ext cx="2052862" cy="1350571"/>
            <a:chOff x="3664" y="3392"/>
            <a:chExt cx="3660" cy="2407"/>
          </a:xfrm>
        </p:grpSpPr>
        <p:sp>
          <p:nvSpPr>
            <p:cNvPr id="12" name="椭圆 11"/>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664" y="3936"/>
              <a:ext cx="3660" cy="1316"/>
            </a:xfrm>
            <a:prstGeom prst="rect">
              <a:avLst/>
            </a:prstGeom>
            <a:noFill/>
          </p:spPr>
          <p:txBody>
            <a:bodyPr wrap="square" rtlCol="0">
              <a:spAutoFit/>
            </a:bodyPr>
            <a:lstStyle/>
            <a:p>
              <a:r>
                <a:rPr lang="en-US" altLang="zh-CN" sz="2800" dirty="0" smtClean="0">
                  <a:solidFill>
                    <a:srgbClr val="556740"/>
                  </a:solidFill>
                  <a:latin typeface="+mj-ea"/>
                  <a:ea typeface="+mj-ea"/>
                </a:rPr>
                <a:t>Document</a:t>
              </a:r>
              <a:endParaRPr lang="en-US" altLang="zh-CN" sz="2800" dirty="0" smtClean="0">
                <a:solidFill>
                  <a:srgbClr val="556740"/>
                </a:solidFill>
                <a:latin typeface="+mj-ea"/>
                <a:ea typeface="+mj-ea"/>
              </a:endParaRPr>
            </a:p>
            <a:p>
              <a:r>
                <a:rPr lang="zh-CN" altLang="en-US" sz="1400" dirty="0" smtClean="0">
                  <a:solidFill>
                    <a:srgbClr val="556740"/>
                  </a:solidFill>
                  <a:latin typeface="+mj-ea"/>
                  <a:ea typeface="+mj-ea"/>
                </a:rPr>
                <a:t>           （</a:t>
              </a:r>
              <a:r>
                <a:rPr lang="zh-CN" altLang="en-US" sz="1400" dirty="0">
                  <a:solidFill>
                    <a:srgbClr val="556740"/>
                  </a:solidFill>
                  <a:latin typeface="+mj-ea"/>
                  <a:ea typeface="+mj-ea"/>
                </a:rPr>
                <a:t>文档</a:t>
              </a:r>
              <a:r>
                <a:rPr lang="zh-CN" altLang="en-US" sz="1400" dirty="0" smtClean="0">
                  <a:solidFill>
                    <a:srgbClr val="556740"/>
                  </a:solidFill>
                  <a:latin typeface="+mj-ea"/>
                  <a:ea typeface="+mj-ea"/>
                </a:rPr>
                <a:t>）</a:t>
              </a:r>
              <a:endParaRPr lang="en-US" altLang="zh-CN" sz="1400" dirty="0">
                <a:solidFill>
                  <a:srgbClr val="556740"/>
                </a:solidFill>
                <a:latin typeface="+mj-ea"/>
                <a:ea typeface="+mj-ea"/>
              </a:endParaRPr>
            </a:p>
          </p:txBody>
        </p:sp>
      </p:grpSp>
      <p:grpSp>
        <p:nvGrpSpPr>
          <p:cNvPr id="14" name="组合 13"/>
          <p:cNvGrpSpPr/>
          <p:nvPr/>
        </p:nvGrpSpPr>
        <p:grpSpPr>
          <a:xfrm>
            <a:off x="5610753" y="2296422"/>
            <a:ext cx="1452147" cy="1475697"/>
            <a:chOff x="4252" y="3392"/>
            <a:chExt cx="2589" cy="2630"/>
          </a:xfrm>
        </p:grpSpPr>
        <p:sp>
          <p:nvSpPr>
            <p:cNvPr id="15" name="椭圆 14"/>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618" y="3938"/>
              <a:ext cx="2223" cy="2084"/>
            </a:xfrm>
            <a:prstGeom prst="rect">
              <a:avLst/>
            </a:prstGeom>
            <a:noFill/>
          </p:spPr>
          <p:txBody>
            <a:bodyPr wrap="square" rtlCol="0">
              <a:spAutoFit/>
            </a:bodyPr>
            <a:lstStyle/>
            <a:p>
              <a:r>
                <a:rPr lang="en-US" altLang="zh-CN" sz="2800" dirty="0" smtClean="0">
                  <a:solidFill>
                    <a:srgbClr val="556740"/>
                  </a:solidFill>
                  <a:latin typeface="+mj-ea"/>
                  <a:ea typeface="+mj-ea"/>
                </a:rPr>
                <a:t>Type</a:t>
              </a:r>
              <a:endParaRPr lang="en-US" altLang="zh-CN" sz="2800" dirty="0" smtClean="0">
                <a:solidFill>
                  <a:srgbClr val="556740"/>
                </a:solidFill>
                <a:latin typeface="+mj-ea"/>
                <a:ea typeface="+mj-ea"/>
              </a:endParaRPr>
            </a:p>
            <a:p>
              <a:r>
                <a:rPr lang="zh-CN" altLang="en-US" sz="1400" dirty="0" smtClean="0">
                  <a:solidFill>
                    <a:srgbClr val="556740"/>
                  </a:solidFill>
                  <a:latin typeface="+mj-ea"/>
                </a:rPr>
                <a:t> （类型）</a:t>
              </a:r>
              <a:endParaRPr lang="en-US" altLang="zh-CN" sz="1400" dirty="0">
                <a:solidFill>
                  <a:srgbClr val="556740"/>
                </a:solidFill>
                <a:latin typeface="+mj-ea"/>
              </a:endParaRPr>
            </a:p>
            <a:p>
              <a:endParaRPr lang="en-US" altLang="zh-CN" sz="2800" dirty="0">
                <a:solidFill>
                  <a:srgbClr val="556740"/>
                </a:solidFill>
                <a:latin typeface="+mj-ea"/>
                <a:ea typeface="+mj-ea"/>
              </a:endParaRPr>
            </a:p>
          </p:txBody>
        </p:sp>
      </p:grpSp>
      <p:grpSp>
        <p:nvGrpSpPr>
          <p:cNvPr id="20" name="组合 19"/>
          <p:cNvGrpSpPr/>
          <p:nvPr/>
        </p:nvGrpSpPr>
        <p:grpSpPr>
          <a:xfrm>
            <a:off x="7741285" y="2298949"/>
            <a:ext cx="1586760" cy="1472892"/>
            <a:chOff x="4252" y="3392"/>
            <a:chExt cx="2829" cy="2625"/>
          </a:xfrm>
        </p:grpSpPr>
        <p:sp>
          <p:nvSpPr>
            <p:cNvPr id="21" name="椭圆 20"/>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4429" y="3933"/>
              <a:ext cx="2652" cy="2084"/>
            </a:xfrm>
            <a:prstGeom prst="rect">
              <a:avLst/>
            </a:prstGeom>
            <a:noFill/>
          </p:spPr>
          <p:txBody>
            <a:bodyPr wrap="square" rtlCol="0">
              <a:spAutoFit/>
            </a:bodyPr>
            <a:lstStyle/>
            <a:p>
              <a:r>
                <a:rPr lang="en-US" altLang="zh-CN" sz="2800" dirty="0" smtClean="0">
                  <a:solidFill>
                    <a:srgbClr val="556740"/>
                  </a:solidFill>
                  <a:latin typeface="+mj-ea"/>
                  <a:ea typeface="+mj-ea"/>
                </a:rPr>
                <a:t>Shard</a:t>
              </a:r>
              <a:endParaRPr lang="en-US" altLang="zh-CN" sz="2800" dirty="0" smtClean="0">
                <a:solidFill>
                  <a:srgbClr val="556740"/>
                </a:solidFill>
                <a:latin typeface="+mj-ea"/>
                <a:ea typeface="+mj-ea"/>
              </a:endParaRPr>
            </a:p>
            <a:p>
              <a:r>
                <a:rPr lang="zh-CN" altLang="en-US" sz="1400" dirty="0" smtClean="0">
                  <a:solidFill>
                    <a:srgbClr val="556740"/>
                  </a:solidFill>
                  <a:latin typeface="+mj-ea"/>
                </a:rPr>
                <a:t>  （主分片）</a:t>
              </a:r>
              <a:endParaRPr lang="en-US" altLang="zh-CN" sz="1400" dirty="0">
                <a:solidFill>
                  <a:srgbClr val="556740"/>
                </a:solidFill>
                <a:latin typeface="+mj-ea"/>
              </a:endParaRPr>
            </a:p>
            <a:p>
              <a:endParaRPr lang="en-US" altLang="zh-CN" sz="2800" dirty="0">
                <a:solidFill>
                  <a:srgbClr val="556740"/>
                </a:solidFill>
                <a:latin typeface="+mj-ea"/>
                <a:ea typeface="+mj-ea"/>
              </a:endParaRPr>
            </a:p>
          </p:txBody>
        </p:sp>
      </p:grpSp>
      <p:sp>
        <p:nvSpPr>
          <p:cNvPr id="29" name="TextBox 28"/>
          <p:cNvSpPr txBox="1"/>
          <p:nvPr/>
        </p:nvSpPr>
        <p:spPr>
          <a:xfrm>
            <a:off x="4788256" y="1378809"/>
            <a:ext cx="2688590" cy="501650"/>
          </a:xfrm>
          <a:prstGeom prst="rect">
            <a:avLst/>
          </a:prstGeom>
          <a:solidFill>
            <a:srgbClr val="556740"/>
          </a:solidFill>
        </p:spPr>
        <p:txBody>
          <a:bodyPr wrap="square" rtlCol="0">
            <a:spAutoFit/>
          </a:bodyPr>
          <a:lstStyle/>
          <a:p>
            <a:pPr algn="ctr"/>
            <a:r>
              <a:rPr lang="zh-CN" altLang="en-US" sz="2665" b="1" dirty="0" smtClean="0">
                <a:solidFill>
                  <a:schemeClr val="bg1"/>
                </a:solidFill>
                <a:latin typeface="Mangal" panose="02040503050203030202" pitchFamily="18" charset="0"/>
                <a:cs typeface="Mangal" panose="02040503050203030202" pitchFamily="18" charset="0"/>
              </a:rPr>
              <a:t>基本概念</a:t>
            </a:r>
            <a:endParaRPr lang="en-US" altLang="zh-CN"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787167" y="3806387"/>
            <a:ext cx="2042160" cy="3125023"/>
          </a:xfrm>
          <a:prstGeom prst="rect">
            <a:avLst/>
          </a:prstGeom>
          <a:noFill/>
        </p:spPr>
        <p:txBody>
          <a:bodyPr wrap="square" rtlCol="0">
            <a:spAutoFit/>
          </a:bodyPr>
          <a:lstStyle/>
          <a:p>
            <a:pPr algn="just">
              <a:lnSpc>
                <a:spcPts val="1700"/>
              </a:lnSpc>
            </a:pPr>
            <a:r>
              <a:rPr lang="zh-CN" altLang="en-US" sz="1200" dirty="0" smtClean="0"/>
              <a:t>三重含义：</a:t>
            </a:r>
            <a:endParaRPr lang="en-US" altLang="zh-CN" sz="1200" dirty="0" smtClean="0"/>
          </a:p>
          <a:p>
            <a:pPr algn="just">
              <a:lnSpc>
                <a:spcPts val="1700"/>
              </a:lnSpc>
            </a:pPr>
            <a:r>
              <a:rPr lang="en-US" altLang="zh-CN" sz="1200" dirty="0" smtClean="0"/>
              <a:t>1.</a:t>
            </a:r>
            <a:r>
              <a:rPr lang="zh-CN" altLang="en-US" sz="1200" dirty="0" smtClean="0"/>
              <a:t>（</a:t>
            </a:r>
            <a:r>
              <a:rPr lang="zh-CN" altLang="en-US" sz="1200" dirty="0"/>
              <a:t>名词）</a:t>
            </a:r>
            <a:r>
              <a:rPr lang="zh-CN" altLang="en-US" sz="1200" dirty="0" smtClean="0"/>
              <a:t>类似于关系</a:t>
            </a:r>
            <a:r>
              <a:rPr lang="zh-CN" altLang="en-US" sz="1200" dirty="0"/>
              <a:t>型</a:t>
            </a:r>
            <a:r>
              <a:rPr lang="zh-CN" altLang="en-US" sz="1200" dirty="0" smtClean="0"/>
              <a:t>数据库</a:t>
            </a:r>
            <a:r>
              <a:rPr lang="zh-CN" altLang="en-US" sz="1200" dirty="0"/>
              <a:t>中</a:t>
            </a:r>
            <a:r>
              <a:rPr lang="zh-CN" altLang="en-US" sz="1200" dirty="0" smtClean="0"/>
              <a:t>的数据库，是一个存储</a:t>
            </a:r>
            <a:r>
              <a:rPr lang="zh-CN" altLang="en-US" sz="1200" dirty="0"/>
              <a:t>关系型文档的</a:t>
            </a:r>
            <a:r>
              <a:rPr lang="zh-CN" altLang="en-US" sz="1200" dirty="0" smtClean="0"/>
              <a:t>地方；</a:t>
            </a:r>
            <a:endParaRPr lang="en-US" altLang="zh-CN" sz="1200" dirty="0"/>
          </a:p>
          <a:p>
            <a:pPr algn="just">
              <a:lnSpc>
                <a:spcPts val="1700"/>
              </a:lnSpc>
            </a:pPr>
            <a:r>
              <a:rPr lang="en-US" altLang="zh-CN" sz="1200" dirty="0" smtClean="0"/>
              <a:t>2.</a:t>
            </a:r>
            <a:r>
              <a:rPr lang="zh-CN" altLang="en-US" sz="1200" dirty="0" smtClean="0"/>
              <a:t>（</a:t>
            </a:r>
            <a:r>
              <a:rPr lang="zh-CN" altLang="en-US" sz="1200" dirty="0"/>
              <a:t>动词）索引一个</a:t>
            </a:r>
            <a:r>
              <a:rPr lang="zh-CN" altLang="en-US" sz="1200" dirty="0" smtClean="0"/>
              <a:t>文档就是</a:t>
            </a:r>
            <a:r>
              <a:rPr lang="zh-CN" altLang="en-US" sz="1200" dirty="0"/>
              <a:t>存储一个文档</a:t>
            </a:r>
            <a:r>
              <a:rPr lang="zh-CN" altLang="en-US" sz="1200" dirty="0" smtClean="0"/>
              <a:t>到索引中 </a:t>
            </a:r>
            <a:r>
              <a:rPr lang="zh-CN" altLang="en-US" sz="1200" dirty="0"/>
              <a:t>（名词</a:t>
            </a:r>
            <a:r>
              <a:rPr lang="zh-CN" altLang="en-US" sz="1200" dirty="0" smtClean="0"/>
              <a:t>）；</a:t>
            </a:r>
            <a:endParaRPr lang="en-US" altLang="zh-CN" sz="1200" dirty="0"/>
          </a:p>
          <a:p>
            <a:pPr algn="just">
              <a:lnSpc>
                <a:spcPts val="1700"/>
              </a:lnSpc>
            </a:pPr>
            <a:r>
              <a:rPr lang="en-US" altLang="zh-CN" sz="1200" dirty="0" smtClean="0"/>
              <a:t>3</a:t>
            </a:r>
            <a:r>
              <a:rPr lang="en-US" altLang="zh-CN" sz="1200" dirty="0" smtClean="0"/>
              <a:t>. </a:t>
            </a:r>
            <a:r>
              <a:rPr lang="zh-CN" altLang="en-US" sz="1200" dirty="0" smtClean="0"/>
              <a:t>倒排索引</a:t>
            </a:r>
            <a:r>
              <a:rPr lang="zh-CN" altLang="en-US" sz="1200" dirty="0" smtClean="0"/>
              <a:t>；</a:t>
            </a:r>
            <a:endParaRPr lang="zh-CN" altLang="en-US" sz="1200" dirty="0"/>
          </a:p>
          <a:p>
            <a:pPr algn="just">
              <a:lnSpc>
                <a:spcPts val="1700"/>
              </a:lnSpc>
            </a:pPr>
            <a:r>
              <a:rPr lang="zh-CN" altLang="en-US" sz="1200" dirty="0" smtClean="0"/>
              <a:t>索引</a:t>
            </a:r>
            <a:r>
              <a:rPr lang="zh-CN" altLang="en-US" sz="1200" dirty="0"/>
              <a:t>的名称必须是小写，不能</a:t>
            </a:r>
            <a:r>
              <a:rPr lang="zh-CN" altLang="en-US" sz="1200" dirty="0" smtClean="0"/>
              <a:t>重名；</a:t>
            </a:r>
            <a:endParaRPr lang="en-US" altLang="zh-CN" sz="1200" dirty="0" smtClean="0"/>
          </a:p>
          <a:p>
            <a:pPr algn="just">
              <a:lnSpc>
                <a:spcPts val="1700"/>
              </a:lnSpc>
            </a:pPr>
            <a:r>
              <a:rPr lang="zh-CN" altLang="en-US" sz="1200" dirty="0"/>
              <a:t>索引实际上是指向一个或者多个</a:t>
            </a:r>
            <a:r>
              <a:rPr lang="zh-CN" altLang="en-US" sz="1200" dirty="0" smtClean="0"/>
              <a:t>物理分片的逻辑</a:t>
            </a:r>
            <a:r>
              <a:rPr lang="zh-CN" altLang="en-US" sz="1200" dirty="0"/>
              <a:t>命名</a:t>
            </a:r>
            <a:r>
              <a:rPr lang="zh-CN" altLang="en-US" sz="1200" dirty="0" smtClean="0"/>
              <a:t>空间。</a:t>
            </a:r>
            <a:endParaRPr lang="en-US" altLang="zh-CN" sz="1200" dirty="0"/>
          </a:p>
          <a:p>
            <a:pPr algn="just">
              <a:lnSpc>
                <a:spcPts val="1700"/>
              </a:lnSpc>
            </a:pPr>
            <a:endParaRPr lang="en-US" altLang="zh-CN" sz="1200" dirty="0"/>
          </a:p>
        </p:txBody>
      </p:sp>
      <p:sp>
        <p:nvSpPr>
          <p:cNvPr id="25" name="TextBox 24"/>
          <p:cNvSpPr txBox="1"/>
          <p:nvPr/>
        </p:nvSpPr>
        <p:spPr>
          <a:xfrm>
            <a:off x="3081538" y="3815091"/>
            <a:ext cx="2042160" cy="2254207"/>
          </a:xfrm>
          <a:prstGeom prst="rect">
            <a:avLst/>
          </a:prstGeom>
          <a:noFill/>
        </p:spPr>
        <p:txBody>
          <a:bodyPr wrap="square" rtlCol="0">
            <a:spAutoFit/>
          </a:bodyPr>
          <a:lstStyle/>
          <a:p>
            <a:pPr algn="just">
              <a:lnSpc>
                <a:spcPts val="1700"/>
              </a:lnSpc>
            </a:pPr>
            <a:r>
              <a:rPr lang="zh-CN" altLang="en-US" sz="1200" dirty="0" smtClean="0"/>
              <a:t>多条相似的</a:t>
            </a:r>
            <a:r>
              <a:rPr lang="en-US" altLang="zh-CN" sz="1200" dirty="0" smtClean="0"/>
              <a:t>Document</a:t>
            </a:r>
            <a:r>
              <a:rPr lang="zh-CN" altLang="en-US" sz="1200" dirty="0"/>
              <a:t>构成一个</a:t>
            </a:r>
            <a:r>
              <a:rPr lang="en-US" altLang="zh-CN" sz="1200" dirty="0"/>
              <a:t>Index</a:t>
            </a:r>
            <a:r>
              <a:rPr lang="zh-CN" altLang="en-US" sz="1200" dirty="0"/>
              <a:t>；</a:t>
            </a:r>
            <a:endParaRPr lang="zh-CN" altLang="en-US" sz="1200" dirty="0"/>
          </a:p>
          <a:p>
            <a:pPr algn="just">
              <a:lnSpc>
                <a:spcPts val="1700"/>
              </a:lnSpc>
            </a:pPr>
            <a:r>
              <a:rPr lang="en-US" altLang="zh-CN" sz="1200" dirty="0" smtClean="0"/>
              <a:t>Document</a:t>
            </a:r>
            <a:r>
              <a:rPr lang="zh-CN" altLang="en-US" sz="1200" dirty="0"/>
              <a:t>使用</a:t>
            </a:r>
            <a:r>
              <a:rPr lang="en-US" altLang="zh-CN" sz="1200" dirty="0"/>
              <a:t>JSON</a:t>
            </a:r>
            <a:r>
              <a:rPr lang="zh-CN" altLang="en-US" sz="1200" dirty="0"/>
              <a:t>格式表示；</a:t>
            </a:r>
            <a:endParaRPr lang="zh-CN" altLang="en-US" sz="1200" dirty="0"/>
          </a:p>
          <a:p>
            <a:pPr algn="just">
              <a:lnSpc>
                <a:spcPts val="1700"/>
              </a:lnSpc>
            </a:pPr>
            <a:r>
              <a:rPr lang="zh-CN" altLang="en-US" sz="1200" dirty="0" smtClean="0"/>
              <a:t>类似</a:t>
            </a:r>
            <a:r>
              <a:rPr lang="zh-CN" altLang="en-US" sz="1200" dirty="0"/>
              <a:t>数据库表里的行；</a:t>
            </a:r>
            <a:endParaRPr lang="en-US" altLang="zh-CN" sz="1200" dirty="0"/>
          </a:p>
          <a:p>
            <a:pPr algn="just">
              <a:lnSpc>
                <a:spcPts val="1700"/>
              </a:lnSpc>
            </a:pPr>
            <a:r>
              <a:rPr lang="zh-CN" altLang="en-US" sz="1200" dirty="0" smtClean="0"/>
              <a:t>同一</a:t>
            </a:r>
            <a:r>
              <a:rPr lang="zh-CN" altLang="en-US" sz="1200" dirty="0"/>
              <a:t>个</a:t>
            </a:r>
            <a:r>
              <a:rPr lang="en-US" altLang="zh-CN" sz="1200" dirty="0"/>
              <a:t>index</a:t>
            </a:r>
            <a:r>
              <a:rPr lang="zh-CN" altLang="en-US" sz="1200" dirty="0"/>
              <a:t>里面的</a:t>
            </a:r>
            <a:r>
              <a:rPr lang="en-US" altLang="zh-CN" sz="1200" dirty="0"/>
              <a:t>Document</a:t>
            </a:r>
            <a:r>
              <a:rPr lang="zh-CN" altLang="en-US" sz="1200" dirty="0"/>
              <a:t>可以有不同的结构，但最好要保持相同，</a:t>
            </a:r>
            <a:r>
              <a:rPr lang="zh-CN" altLang="en-US" sz="1200" dirty="0" smtClean="0"/>
              <a:t>提高查询</a:t>
            </a:r>
            <a:r>
              <a:rPr lang="zh-CN" altLang="en-US" sz="1200" dirty="0"/>
              <a:t>效率</a:t>
            </a:r>
            <a:r>
              <a:rPr lang="zh-CN" altLang="en-US" sz="1200" dirty="0" smtClean="0"/>
              <a:t>。单个</a:t>
            </a:r>
            <a:r>
              <a:rPr lang="zh-CN" altLang="en-US" sz="1200" dirty="0"/>
              <a:t>文档的增删改都是原子性操作</a:t>
            </a:r>
            <a:endParaRPr lang="en-US" altLang="zh-CN" sz="1200" dirty="0"/>
          </a:p>
        </p:txBody>
      </p:sp>
      <p:sp>
        <p:nvSpPr>
          <p:cNvPr id="26" name="TextBox 24"/>
          <p:cNvSpPr txBox="1"/>
          <p:nvPr/>
        </p:nvSpPr>
        <p:spPr>
          <a:xfrm>
            <a:off x="5375909" y="3815557"/>
            <a:ext cx="2042160" cy="1836400"/>
          </a:xfrm>
          <a:prstGeom prst="rect">
            <a:avLst/>
          </a:prstGeom>
          <a:noFill/>
        </p:spPr>
        <p:txBody>
          <a:bodyPr wrap="square" rtlCol="0">
            <a:spAutoFit/>
          </a:bodyPr>
          <a:lstStyle/>
          <a:p>
            <a:pPr>
              <a:lnSpc>
                <a:spcPts val="1700"/>
              </a:lnSpc>
            </a:pPr>
            <a:r>
              <a:rPr lang="en-US" altLang="zh-CN" sz="1200" dirty="0"/>
              <a:t>Document</a:t>
            </a:r>
            <a:r>
              <a:rPr lang="zh-CN" altLang="en-US" sz="1200" dirty="0"/>
              <a:t>可以进行分组，这个分组叫</a:t>
            </a:r>
            <a:r>
              <a:rPr lang="en-US" altLang="zh-CN" sz="1200" dirty="0"/>
              <a:t>type</a:t>
            </a:r>
            <a:r>
              <a:rPr lang="zh-CN" altLang="en-US" sz="1200" dirty="0"/>
              <a:t>，是一种逻辑分组；</a:t>
            </a:r>
            <a:endParaRPr lang="zh-CN" altLang="en-US" sz="1200" dirty="0"/>
          </a:p>
          <a:p>
            <a:pPr>
              <a:lnSpc>
                <a:spcPts val="1700"/>
              </a:lnSpc>
            </a:pPr>
            <a:r>
              <a:rPr lang="zh-CN" altLang="en-US" sz="1200" dirty="0" smtClean="0"/>
              <a:t>必须</a:t>
            </a:r>
            <a:r>
              <a:rPr lang="zh-CN" altLang="en-US" sz="1200" dirty="0"/>
              <a:t>有相同的结构；</a:t>
            </a:r>
            <a:endParaRPr lang="en-US" altLang="zh-CN" sz="1200" dirty="0"/>
          </a:p>
          <a:p>
            <a:pPr>
              <a:lnSpc>
                <a:spcPts val="1700"/>
              </a:lnSpc>
            </a:pPr>
            <a:r>
              <a:rPr lang="zh-CN" altLang="en-US" sz="1200" dirty="0" smtClean="0"/>
              <a:t>增加</a:t>
            </a:r>
            <a:r>
              <a:rPr lang="zh-CN" altLang="en-US" sz="1200" dirty="0"/>
              <a:t>索引的复杂度；</a:t>
            </a:r>
            <a:endParaRPr lang="zh-CN" altLang="en-US" sz="1200" dirty="0"/>
          </a:p>
          <a:p>
            <a:pPr>
              <a:lnSpc>
                <a:spcPts val="1700"/>
              </a:lnSpc>
            </a:pPr>
            <a:r>
              <a:rPr lang="zh-CN" altLang="en-US" sz="1200" dirty="0" smtClean="0">
                <a:solidFill>
                  <a:srgbClr val="FF0000"/>
                </a:solidFill>
              </a:rPr>
              <a:t>高</a:t>
            </a:r>
            <a:r>
              <a:rPr lang="zh-CN" altLang="en-US" sz="1200" dirty="0">
                <a:solidFill>
                  <a:srgbClr val="FF0000"/>
                </a:solidFill>
              </a:rPr>
              <a:t>版本会移</a:t>
            </a:r>
            <a:r>
              <a:rPr lang="zh-CN" altLang="en-US" sz="1200" dirty="0" smtClean="0">
                <a:solidFill>
                  <a:srgbClr val="FF0000"/>
                </a:solidFill>
              </a:rPr>
              <a:t>除</a:t>
            </a:r>
            <a:r>
              <a:rPr lang="zh-CN" altLang="en-US" sz="1200" dirty="0" smtClean="0"/>
              <a:t>，旧版本允许有多种</a:t>
            </a:r>
            <a:r>
              <a:rPr lang="en-US" altLang="zh-CN" sz="1200" dirty="0" smtClean="0"/>
              <a:t>type</a:t>
            </a:r>
            <a:r>
              <a:rPr lang="zh-CN" altLang="en-US" sz="1200" dirty="0" smtClean="0"/>
              <a:t>，</a:t>
            </a:r>
            <a:r>
              <a:rPr lang="en-US" altLang="zh-CN" sz="1200" dirty="0" smtClean="0"/>
              <a:t>6.0</a:t>
            </a:r>
            <a:r>
              <a:rPr lang="zh-CN" altLang="en-US" sz="1200" dirty="0"/>
              <a:t>开始</a:t>
            </a:r>
            <a:r>
              <a:rPr lang="zh-CN" altLang="en-US" sz="1200" dirty="0" smtClean="0"/>
              <a:t>只支持一种了。</a:t>
            </a:r>
            <a:endParaRPr lang="en-US" altLang="zh-CN" sz="1200" dirty="0">
              <a:solidFill>
                <a:schemeClr val="tx1">
                  <a:lumMod val="75000"/>
                  <a:lumOff val="25000"/>
                </a:schemeClr>
              </a:solidFill>
            </a:endParaRPr>
          </a:p>
        </p:txBody>
      </p:sp>
      <p:sp>
        <p:nvSpPr>
          <p:cNvPr id="27" name="TextBox 24"/>
          <p:cNvSpPr txBox="1"/>
          <p:nvPr/>
        </p:nvSpPr>
        <p:spPr>
          <a:xfrm>
            <a:off x="7476846" y="3815091"/>
            <a:ext cx="2042160" cy="2689006"/>
          </a:xfrm>
          <a:prstGeom prst="rect">
            <a:avLst/>
          </a:prstGeom>
          <a:noFill/>
        </p:spPr>
        <p:txBody>
          <a:bodyPr wrap="square" rtlCol="0">
            <a:spAutoFit/>
          </a:bodyPr>
          <a:lstStyle/>
          <a:p>
            <a:pPr>
              <a:lnSpc>
                <a:spcPts val="1700"/>
              </a:lnSpc>
            </a:pPr>
            <a:r>
              <a:rPr lang="zh-CN" altLang="en-US" sz="1200" dirty="0" smtClean="0"/>
              <a:t>一</a:t>
            </a:r>
            <a:r>
              <a:rPr lang="zh-CN" altLang="en-US" sz="1200" dirty="0"/>
              <a:t>个分片是一个底层的 工作单元 ；</a:t>
            </a:r>
            <a:endParaRPr lang="en-US" altLang="zh-CN" sz="1200" dirty="0"/>
          </a:p>
          <a:p>
            <a:pPr>
              <a:lnSpc>
                <a:spcPts val="1700"/>
              </a:lnSpc>
            </a:pPr>
            <a:r>
              <a:rPr lang="zh-CN" altLang="en-US" sz="1200" dirty="0" smtClean="0"/>
              <a:t>分片</a:t>
            </a:r>
            <a:r>
              <a:rPr lang="zh-CN" altLang="en-US" sz="1200" dirty="0"/>
              <a:t>是数据的容器，文档保存在分片</a:t>
            </a:r>
            <a:r>
              <a:rPr lang="zh-CN" altLang="en-US" sz="1200" dirty="0" smtClean="0"/>
              <a:t>内；</a:t>
            </a:r>
            <a:endParaRPr lang="en-US" altLang="zh-CN" sz="1200" dirty="0" smtClean="0"/>
          </a:p>
          <a:p>
            <a:pPr>
              <a:lnSpc>
                <a:spcPts val="1700"/>
              </a:lnSpc>
            </a:pPr>
            <a:r>
              <a:rPr lang="zh-CN" altLang="en-US" sz="1200" dirty="0" smtClean="0"/>
              <a:t>集群</a:t>
            </a:r>
            <a:r>
              <a:rPr lang="zh-CN" altLang="en-US" sz="1200" dirty="0"/>
              <a:t>的核心是对分片的分布、索引、负载、路由</a:t>
            </a:r>
            <a:r>
              <a:rPr lang="zh-CN" altLang="en-US" sz="1200" dirty="0" smtClean="0"/>
              <a:t>；</a:t>
            </a:r>
            <a:endParaRPr lang="en-US" altLang="zh-CN" sz="1200" dirty="0" smtClean="0"/>
          </a:p>
          <a:p>
            <a:pPr>
              <a:lnSpc>
                <a:spcPts val="1700"/>
              </a:lnSpc>
            </a:pPr>
            <a:r>
              <a:rPr lang="zh-CN" altLang="en-US" sz="1200" dirty="0"/>
              <a:t>主</a:t>
            </a:r>
            <a:r>
              <a:rPr lang="zh-CN" altLang="en-US" sz="1200" dirty="0" smtClean="0"/>
              <a:t>分片数目决定索引</a:t>
            </a:r>
            <a:r>
              <a:rPr lang="zh-CN" altLang="en-US" sz="1200" dirty="0"/>
              <a:t>能够保存的最大数据</a:t>
            </a:r>
            <a:r>
              <a:rPr lang="zh-CN" altLang="en-US" sz="1200" dirty="0" smtClean="0"/>
              <a:t>量；</a:t>
            </a:r>
            <a:r>
              <a:rPr lang="zh-CN" altLang="en-US" sz="1200" dirty="0" smtClean="0">
                <a:solidFill>
                  <a:schemeClr val="accent6"/>
                </a:solidFill>
              </a:rPr>
              <a:t>设置</a:t>
            </a:r>
            <a:r>
              <a:rPr lang="zh-CN" altLang="en-US" sz="1200" dirty="0">
                <a:solidFill>
                  <a:schemeClr val="accent6"/>
                </a:solidFill>
              </a:rPr>
              <a:t>后不能修改</a:t>
            </a:r>
            <a:r>
              <a:rPr lang="zh-CN" altLang="en-US" sz="1200" dirty="0" smtClean="0"/>
              <a:t>；</a:t>
            </a:r>
            <a:r>
              <a:rPr lang="zh-CN" altLang="en-US" sz="1200" dirty="0" smtClean="0"/>
              <a:t>默认为</a:t>
            </a:r>
            <a:r>
              <a:rPr lang="en-US" altLang="zh-CN" sz="1200" dirty="0" smtClean="0"/>
              <a:t>5</a:t>
            </a:r>
            <a:r>
              <a:rPr lang="zh-CN" altLang="en-US" sz="1200" dirty="0" smtClean="0"/>
              <a:t>。</a:t>
            </a:r>
            <a:endParaRPr lang="en-US" altLang="zh-CN" sz="1200" dirty="0"/>
          </a:p>
          <a:p>
            <a:pPr>
              <a:lnSpc>
                <a:spcPts val="1700"/>
              </a:lnSpc>
            </a:pPr>
            <a:endParaRPr lang="zh-CN" altLang="en-US" sz="1200" dirty="0"/>
          </a:p>
          <a:p>
            <a:pPr>
              <a:lnSpc>
                <a:spcPts val="1700"/>
              </a:lnSpc>
            </a:pPr>
            <a:endParaRPr lang="zh-CN" altLang="en-US" sz="1200" dirty="0"/>
          </a:p>
          <a:p>
            <a:pPr>
              <a:lnSpc>
                <a:spcPts val="1700"/>
              </a:lnSpc>
            </a:pPr>
            <a:endParaRPr lang="en-US" altLang="zh-CN" sz="1200" dirty="0"/>
          </a:p>
        </p:txBody>
      </p:sp>
      <p:pic>
        <p:nvPicPr>
          <p:cNvPr id="3" name="图片 2" descr="0172d0dc26b25d2e622eceade12082b0b4877cadcac02-NCB2wE_fw658"/>
          <p:cNvPicPr>
            <a:picLocks noChangeAspect="1"/>
          </p:cNvPicPr>
          <p:nvPr/>
        </p:nvPicPr>
        <p:blipFill>
          <a:blip r:embed="rId1"/>
          <a:stretch>
            <a:fillRect/>
          </a:stretch>
        </p:blipFill>
        <p:spPr>
          <a:xfrm>
            <a:off x="260892" y="-137128"/>
            <a:ext cx="1847850" cy="2275840"/>
          </a:xfrm>
          <a:prstGeom prst="rect">
            <a:avLst/>
          </a:prstGeom>
        </p:spPr>
      </p:pic>
      <p:grpSp>
        <p:nvGrpSpPr>
          <p:cNvPr id="23" name="组合 22"/>
          <p:cNvGrpSpPr/>
          <p:nvPr/>
        </p:nvGrpSpPr>
        <p:grpSpPr>
          <a:xfrm>
            <a:off x="9971263" y="2298106"/>
            <a:ext cx="1535719" cy="1473452"/>
            <a:chOff x="4252" y="3392"/>
            <a:chExt cx="2738" cy="2626"/>
          </a:xfrm>
        </p:grpSpPr>
        <p:sp>
          <p:nvSpPr>
            <p:cNvPr id="24" name="椭圆 23"/>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4338" y="3934"/>
              <a:ext cx="2652" cy="2084"/>
            </a:xfrm>
            <a:prstGeom prst="rect">
              <a:avLst/>
            </a:prstGeom>
            <a:noFill/>
          </p:spPr>
          <p:txBody>
            <a:bodyPr wrap="square" rtlCol="0">
              <a:spAutoFit/>
            </a:bodyPr>
            <a:lstStyle/>
            <a:p>
              <a:r>
                <a:rPr lang="en-US" altLang="zh-CN" sz="2800" dirty="0" smtClean="0">
                  <a:solidFill>
                    <a:srgbClr val="556740"/>
                  </a:solidFill>
                  <a:latin typeface="+mj-ea"/>
                  <a:ea typeface="+mj-ea"/>
                </a:rPr>
                <a:t>Replica</a:t>
              </a:r>
              <a:endParaRPr lang="en-US" altLang="zh-CN" sz="2800" dirty="0" smtClean="0">
                <a:solidFill>
                  <a:srgbClr val="556740"/>
                </a:solidFill>
                <a:latin typeface="+mj-ea"/>
                <a:ea typeface="+mj-ea"/>
              </a:endParaRPr>
            </a:p>
            <a:p>
              <a:r>
                <a:rPr lang="zh-CN" altLang="en-US" sz="1400" dirty="0" smtClean="0">
                  <a:solidFill>
                    <a:srgbClr val="556740"/>
                  </a:solidFill>
                  <a:latin typeface="+mj-ea"/>
                </a:rPr>
                <a:t> （副本分片）</a:t>
              </a:r>
              <a:endParaRPr lang="en-US" altLang="zh-CN" sz="1400" dirty="0">
                <a:solidFill>
                  <a:srgbClr val="556740"/>
                </a:solidFill>
                <a:latin typeface="+mj-ea"/>
              </a:endParaRPr>
            </a:p>
            <a:p>
              <a:endParaRPr lang="en-US" altLang="zh-CN" sz="2800" dirty="0">
                <a:solidFill>
                  <a:srgbClr val="556740"/>
                </a:solidFill>
                <a:latin typeface="+mj-ea"/>
                <a:ea typeface="+mj-ea"/>
              </a:endParaRPr>
            </a:p>
          </p:txBody>
        </p:sp>
      </p:grpSp>
      <p:sp>
        <p:nvSpPr>
          <p:cNvPr id="30" name="TextBox 24"/>
          <p:cNvSpPr txBox="1"/>
          <p:nvPr/>
        </p:nvSpPr>
        <p:spPr>
          <a:xfrm>
            <a:off x="9742161" y="3815091"/>
            <a:ext cx="2042160" cy="946156"/>
          </a:xfrm>
          <a:prstGeom prst="rect">
            <a:avLst/>
          </a:prstGeom>
          <a:noFill/>
        </p:spPr>
        <p:txBody>
          <a:bodyPr wrap="square" rtlCol="0">
            <a:spAutoFit/>
          </a:bodyPr>
          <a:lstStyle/>
          <a:p>
            <a:pPr>
              <a:lnSpc>
                <a:spcPts val="1700"/>
              </a:lnSpc>
            </a:pPr>
            <a:r>
              <a:rPr lang="zh-CN" altLang="en-US" sz="1200" dirty="0"/>
              <a:t>分片分为主分片和副本分片；</a:t>
            </a:r>
            <a:endParaRPr lang="en-US" altLang="zh-CN" sz="1200" dirty="0"/>
          </a:p>
          <a:p>
            <a:pPr>
              <a:lnSpc>
                <a:spcPts val="1700"/>
              </a:lnSpc>
            </a:pPr>
            <a:r>
              <a:rPr lang="zh-CN" altLang="en-US" sz="1200" dirty="0" smtClean="0"/>
              <a:t>副本</a:t>
            </a:r>
            <a:r>
              <a:rPr lang="zh-CN" altLang="en-US" sz="1200" dirty="0"/>
              <a:t>不只是备份，还供检索</a:t>
            </a:r>
            <a:r>
              <a:rPr lang="zh-CN" altLang="en-US" sz="1200" dirty="0" smtClean="0"/>
              <a:t>负载</a:t>
            </a:r>
            <a:r>
              <a:rPr lang="zh-CN" altLang="en-US" sz="1200" dirty="0"/>
              <a:t>；</a:t>
            </a:r>
            <a:endParaRPr lang="en-US" altLang="zh-CN" sz="1200" dirty="0" smtClean="0"/>
          </a:p>
          <a:p>
            <a:pPr>
              <a:lnSpc>
                <a:spcPts val="1700"/>
              </a:lnSpc>
            </a:pPr>
            <a:r>
              <a:rPr lang="zh-CN" altLang="en-US" sz="1200" dirty="0" smtClean="0"/>
              <a:t>设置后可以修改。</a:t>
            </a:r>
            <a:endParaRPr lang="en-US" altLang="zh-CN" sz="1200" dirty="0"/>
          </a:p>
        </p:txBody>
      </p:sp>
      <p:sp>
        <p:nvSpPr>
          <p:cNvPr id="32" name="文本框 31"/>
          <p:cNvSpPr txBox="1"/>
          <p:nvPr/>
        </p:nvSpPr>
        <p:spPr>
          <a:xfrm>
            <a:off x="1902785" y="924401"/>
            <a:ext cx="2065374" cy="400110"/>
          </a:xfrm>
          <a:prstGeom prst="rect">
            <a:avLst/>
          </a:prstGeom>
          <a:noFill/>
        </p:spPr>
        <p:txBody>
          <a:bodyPr wrap="none" rtlCol="0">
            <a:spAutoFit/>
          </a:bodyPr>
          <a:lstStyle/>
          <a:p>
            <a:r>
              <a:rPr lang="en-US" altLang="zh-CN" sz="2000" dirty="0" err="1" smtClean="0">
                <a:solidFill>
                  <a:srgbClr val="556740"/>
                </a:solidFill>
                <a:latin typeface="Cambria" panose="02040503050406030204" pitchFamily="18" charset="0"/>
                <a:ea typeface="Cambria" panose="02040503050406030204" pitchFamily="18" charset="0"/>
              </a:rPr>
              <a:t>Elastcsearch</a:t>
            </a:r>
            <a:r>
              <a:rPr lang="zh-CN" altLang="en-US" sz="2000" dirty="0" smtClean="0">
                <a:solidFill>
                  <a:srgbClr val="556740"/>
                </a:solidFill>
                <a:latin typeface="Cambria" panose="02040503050406030204" pitchFamily="18" charset="0"/>
                <a:ea typeface="+mj-ea"/>
              </a:rPr>
              <a:t>基础</a:t>
            </a:r>
            <a:endParaRPr lang="zh-CN" altLang="en-US" sz="2000" dirty="0">
              <a:solidFill>
                <a:srgbClr val="556740"/>
              </a:solidFill>
              <a:latin typeface="Cambria" panose="02040503050406030204" pitchFamily="18" charset="0"/>
              <a:ea typeface="+mj-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ppt_y</p:attrName>
                                        </p:attrNameLst>
                                      </p:cBhvr>
                                      <p:tavLst>
                                        <p:tav tm="0">
                                          <p:val>
                                            <p:strVal val="#ppt_y+#ppt_h*1.125000"/>
                                          </p:val>
                                        </p:tav>
                                        <p:tav tm="100000">
                                          <p:val>
                                            <p:strVal val="#ppt_y"/>
                                          </p:val>
                                        </p:tav>
                                      </p:tavLst>
                                    </p:anim>
                                    <p:animEffect transition="in" filter="wipe(up)">
                                      <p:cBhvr>
                                        <p:cTn id="8" dur="500"/>
                                        <p:tgtEl>
                                          <p:spTgt spid="31"/>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checkerboard(across)">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amond(in)">
                                      <p:cBhvr>
                                        <p:cTn id="22" dur="20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arn(inVertical)">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P spid="25" grpId="0"/>
      <p:bldP spid="25" grpId="1"/>
      <p:bldP spid="26" grpId="0"/>
      <p:bldP spid="26" grpId="1"/>
      <p:bldP spid="27" grpId="0"/>
      <p:bldP spid="27" grpId="1"/>
      <p:bldP spid="30" grpId="0"/>
      <p:bldP spid="3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7082" y="834973"/>
            <a:ext cx="7282295" cy="1106805"/>
            <a:chOff x="2530" y="3375"/>
            <a:chExt cx="6695" cy="1743"/>
          </a:xfrm>
        </p:grpSpPr>
        <p:sp>
          <p:nvSpPr>
            <p:cNvPr id="29" name="TextBox 28"/>
            <p:cNvSpPr txBox="1"/>
            <p:nvPr/>
          </p:nvSpPr>
          <p:spPr>
            <a:xfrm>
              <a:off x="3440" y="3375"/>
              <a:ext cx="2009" cy="790"/>
            </a:xfrm>
            <a:prstGeom prst="rect">
              <a:avLst/>
            </a:prstGeom>
            <a:solidFill>
              <a:srgbClr val="556740"/>
            </a:solidFill>
          </p:spPr>
          <p:txBody>
            <a:bodyPr wrap="square" rtlCol="0">
              <a:spAutoFit/>
            </a:bodyPr>
            <a:lstStyle/>
            <a:p>
              <a:pPr algn="ctr"/>
              <a:r>
                <a:rPr lang="zh-CN" altLang="en-US" sz="2665" b="1" dirty="0" smtClean="0">
                  <a:solidFill>
                    <a:schemeClr val="bg1"/>
                  </a:solidFill>
                  <a:latin typeface="Mangal" panose="02040503050203030202" pitchFamily="18" charset="0"/>
                  <a:cs typeface="Mangal" panose="02040503050203030202" pitchFamily="18" charset="0"/>
                </a:rPr>
                <a:t>对比</a:t>
              </a:r>
              <a:endParaRPr lang="zh-CN" altLang="en-US"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530" y="4335"/>
              <a:ext cx="6695" cy="783"/>
            </a:xfrm>
            <a:prstGeom prst="rect">
              <a:avLst/>
            </a:prstGeom>
            <a:noFill/>
          </p:spPr>
          <p:txBody>
            <a:bodyPr wrap="square" rtlCol="0">
              <a:spAutoFit/>
            </a:bodyPr>
            <a:lstStyle/>
            <a:p>
              <a:pPr algn="just">
                <a:lnSpc>
                  <a:spcPct val="150000"/>
                </a:lnSpc>
              </a:pPr>
              <a:endParaRPr lang="en-US" altLang="zh-CN" sz="2000" dirty="0" smtClean="0"/>
            </a:p>
          </p:txBody>
        </p:sp>
      </p:grpSp>
      <p:pic>
        <p:nvPicPr>
          <p:cNvPr id="3" name="图片 2" descr="0172d0dc26b25d2e622eceade12082b0b4877cadcac02-NCB2wE_fw658"/>
          <p:cNvPicPr>
            <a:picLocks noChangeAspect="1"/>
          </p:cNvPicPr>
          <p:nvPr/>
        </p:nvPicPr>
        <p:blipFill>
          <a:blip r:embed="rId1"/>
          <a:stretch>
            <a:fillRect/>
          </a:stretch>
        </p:blipFill>
        <p:spPr>
          <a:xfrm>
            <a:off x="8514510" y="1246144"/>
            <a:ext cx="3633470" cy="4475480"/>
          </a:xfrm>
          <a:prstGeom prst="rect">
            <a:avLst/>
          </a:prstGeom>
        </p:spPr>
      </p:pic>
      <p:sp>
        <p:nvSpPr>
          <p:cNvPr id="6" name="椭圆 5"/>
          <p:cNvSpPr/>
          <p:nvPr/>
        </p:nvSpPr>
        <p:spPr>
          <a:xfrm>
            <a:off x="7710805" y="1215390"/>
            <a:ext cx="4259580" cy="4200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071409" y="1693175"/>
            <a:ext cx="2065374" cy="400110"/>
          </a:xfrm>
          <a:prstGeom prst="rect">
            <a:avLst/>
          </a:prstGeom>
          <a:noFill/>
        </p:spPr>
        <p:txBody>
          <a:bodyPr wrap="none" rtlCol="0">
            <a:spAutoFit/>
          </a:bodyPr>
          <a:lstStyle/>
          <a:p>
            <a:r>
              <a:rPr lang="en-US" altLang="zh-CN" sz="2000" dirty="0" err="1" smtClean="0">
                <a:solidFill>
                  <a:srgbClr val="556740"/>
                </a:solidFill>
                <a:latin typeface="Cambria" panose="02040503050406030204" pitchFamily="18" charset="0"/>
                <a:ea typeface="Cambria" panose="02040503050406030204" pitchFamily="18" charset="0"/>
              </a:rPr>
              <a:t>Elastcsearch</a:t>
            </a:r>
            <a:r>
              <a:rPr lang="zh-CN" altLang="en-US" sz="2000" dirty="0" smtClean="0">
                <a:solidFill>
                  <a:srgbClr val="556740"/>
                </a:solidFill>
                <a:latin typeface="Cambria" panose="02040503050406030204" pitchFamily="18" charset="0"/>
                <a:ea typeface="+mj-ea"/>
              </a:rPr>
              <a:t>基础</a:t>
            </a:r>
            <a:endParaRPr lang="zh-CN" altLang="en-US" sz="2000" dirty="0">
              <a:solidFill>
                <a:srgbClr val="556740"/>
              </a:solidFill>
              <a:latin typeface="Cambria" panose="02040503050406030204" pitchFamily="18" charset="0"/>
              <a:ea typeface="+mj-ea"/>
            </a:endParaRPr>
          </a:p>
        </p:txBody>
      </p:sp>
      <p:pic>
        <p:nvPicPr>
          <p:cNvPr id="5" name="图片 4"/>
          <p:cNvPicPr>
            <a:picLocks noChangeAspect="1"/>
          </p:cNvPicPr>
          <p:nvPr/>
        </p:nvPicPr>
        <p:blipFill>
          <a:blip r:embed="rId2"/>
          <a:stretch>
            <a:fillRect/>
          </a:stretch>
        </p:blipFill>
        <p:spPr>
          <a:xfrm>
            <a:off x="996950" y="1800225"/>
            <a:ext cx="6425565" cy="3615690"/>
          </a:xfrm>
          <a:prstGeom prst="rect">
            <a:avLst/>
          </a:prstGeom>
        </p:spPr>
      </p:pic>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TEMPLATE_CATEGORY" val="diagram"/>
  <p:tag name="KSO_WM_TEMPLATE_INDEX" val="20187691"/>
  <p:tag name="KSO_WM_UNIT_ID" val="diagram20187691_4*m_h_i*1_2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2_1"/>
  <p:tag name="KSO_WM_UNIT_DIAGRAM_ISNUMVISUAL" val="0"/>
  <p:tag name="KSO_WM_UNIT_DIAGRAM_ISREFERUNIT" val="0"/>
  <p:tag name="KSO_WM_UNIT_TEXT_FILL_FORE_SCHEMECOLOR_INDEX" val="6"/>
  <p:tag name="KSO_WM_UNIT_TEXT_FILL_TYPE" val="1"/>
  <p:tag name="KSO_WM_UNIT_USESOURCEFORMAT_APPLY" val="0"/>
</p:tagLst>
</file>

<file path=ppt/tags/tag11.xml><?xml version="1.0" encoding="utf-8"?>
<p:tagLst xmlns:p="http://schemas.openxmlformats.org/presentationml/2006/main">
  <p:tag name="KSO_WM_TEMPLATE_CATEGORY" val="diagram"/>
  <p:tag name="KSO_WM_TEMPLATE_INDEX" val="20187691"/>
  <p:tag name="KSO_WM_UNIT_ID" val="diagram20187691_4*m_h_a*1_2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2_1"/>
  <p:tag name="KSO_WM_UNIT_PRESET_TEXT" val="单击此处添加标题"/>
  <p:tag name="KSO_WM_UNIT_DIAGRAM_ISNUMVISUAL" val="0"/>
  <p:tag name="KSO_WM_UNIT_DIAGRAM_ISREFERUNIT" val="0"/>
  <p:tag name="KSO_WM_UNIT_TEXT_FILL_FORE_SCHEMECOLOR_INDEX" val="6"/>
  <p:tag name="KSO_WM_UNIT_TEXT_FILL_TYPE" val="1"/>
  <p:tag name="KSO_WM_UNIT_USESOURCEFORMAT_APPLY" val="0"/>
</p:tagLst>
</file>

<file path=ppt/tags/tag12.xml><?xml version="1.0" encoding="utf-8"?>
<p:tagLst xmlns:p="http://schemas.openxmlformats.org/presentationml/2006/main">
  <p:tag name="KSO_WM_TEMPLATE_CATEGORY" val="diagram"/>
  <p:tag name="KSO_WM_TEMPLATE_INDEX" val="20187691"/>
  <p:tag name="KSO_WM_UNIT_ID" val="diagram20187691_4*m_h_f*1_2_1"/>
  <p:tag name="KSO_WM_UNIT_LAYERLEVEL" val="1_1_1"/>
  <p:tag name="KSO_WM_UNIT_VALUE" val="28"/>
  <p:tag name="KSO_WM_UNIT_HIGHLIGHT" val="0"/>
  <p:tag name="KSO_WM_UNIT_COMPATIBLE" val="0"/>
  <p:tag name="KSO_WM_BEAUTIFY_FLAG" val="#wm#"/>
  <p:tag name="KSO_WM_TAG_VERSION" val="1.0"/>
  <p:tag name="KSO_WM_DIAGRAM_GROUP_CODE" val="m1-1"/>
  <p:tag name="KSO_WM_UNIT_TYPE" val="m_h_f"/>
  <p:tag name="KSO_WM_UNIT_INDEX" val="1_2_1"/>
  <p:tag name="KSO_WM_UNIT_PRESET_TEXT" val="单击此处添加文本具体内容，简明扼要的阐述您的观点。"/>
  <p:tag name="KSO_WM_UNIT_DIAGRAM_ISNUMVISUAL" val="0"/>
  <p:tag name="KSO_WM_UNIT_DIAGRAM_ISREFERUNIT" val="0"/>
  <p:tag name="KSO_WM_UNIT_TEXT_FILL_FORE_SCHEMECOLOR_INDEX" val="1"/>
  <p:tag name="KSO_WM_UNIT_TEXT_FILL_TYPE" val="1"/>
  <p:tag name="KSO_WM_UNIT_USESOURCEFORMAT_APPLY" val="0"/>
</p:tagLst>
</file>

<file path=ppt/tags/tag13.xml><?xml version="1.0" encoding="utf-8"?>
<p:tagLst xmlns:p="http://schemas.openxmlformats.org/presentationml/2006/main">
  <p:tag name="KSO_WM_TEMPLATE_CATEGORY" val="diagram"/>
  <p:tag name="KSO_WM_TEMPLATE_INDEX" val="20187691"/>
  <p:tag name="KSO_WM_UNIT_ID" val="diagram20187691_4*m_h_i*1_3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3_1"/>
  <p:tag name="KSO_WM_UNIT_DIAGRAM_ISNUMVISUAL" val="0"/>
  <p:tag name="KSO_WM_UNIT_DIAGRAM_ISREFERUNIT" val="0"/>
  <p:tag name="KSO_WM_UNIT_TEXT_FILL_FORE_SCHEMECOLOR_INDEX" val="7"/>
  <p:tag name="KSO_WM_UNIT_TEXT_FILL_TYPE" val="1"/>
  <p:tag name="KSO_WM_UNIT_USESOURCEFORMAT_APPLY" val="0"/>
</p:tagLst>
</file>

<file path=ppt/tags/tag14.xml><?xml version="1.0" encoding="utf-8"?>
<p:tagLst xmlns:p="http://schemas.openxmlformats.org/presentationml/2006/main">
  <p:tag name="KSO_WM_TEMPLATE_CATEGORY" val="diagram"/>
  <p:tag name="KSO_WM_TEMPLATE_INDEX" val="20187691"/>
  <p:tag name="KSO_WM_UNIT_ID" val="diagram20187691_4*m_h_a*1_3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3_1"/>
  <p:tag name="KSO_WM_UNIT_PRESET_TEXT" val="单击此处添加标题"/>
  <p:tag name="KSO_WM_UNIT_DIAGRAM_ISNUMVISUAL" val="0"/>
  <p:tag name="KSO_WM_UNIT_DIAGRAM_ISREFERUNIT" val="0"/>
  <p:tag name="KSO_WM_UNIT_TEXT_FILL_FORE_SCHEMECOLOR_INDEX" val="7"/>
  <p:tag name="KSO_WM_UNIT_TEXT_FILL_TYPE" val="1"/>
  <p:tag name="KSO_WM_UNIT_USESOURCEFORMAT_APPLY" val="0"/>
</p:tagLst>
</file>

<file path=ppt/tags/tag15.xml><?xml version="1.0" encoding="utf-8"?>
<p:tagLst xmlns:p="http://schemas.openxmlformats.org/presentationml/2006/main">
  <p:tag name="KSO_WM_TEMPLATE_CATEGORY" val="diagram"/>
  <p:tag name="KSO_WM_TEMPLATE_INDEX" val="20187691"/>
  <p:tag name="KSO_WM_UNIT_ID" val="diagram20187691_4*m_h_f*1_3_1"/>
  <p:tag name="KSO_WM_UNIT_LAYERLEVEL" val="1_1_1"/>
  <p:tag name="KSO_WM_UNIT_VALUE" val="28"/>
  <p:tag name="KSO_WM_UNIT_HIGHLIGHT" val="0"/>
  <p:tag name="KSO_WM_UNIT_COMPATIBLE" val="0"/>
  <p:tag name="KSO_WM_BEAUTIFY_FLAG" val="#wm#"/>
  <p:tag name="KSO_WM_TAG_VERSION" val="1.0"/>
  <p:tag name="KSO_WM_DIAGRAM_GROUP_CODE" val="m1-1"/>
  <p:tag name="KSO_WM_UNIT_TYPE" val="m_h_f"/>
  <p:tag name="KSO_WM_UNIT_INDEX" val="1_3_1"/>
  <p:tag name="KSO_WM_UNIT_PRESET_TEXT" val="单击此处添加文本具体内容，简明扼要的阐述您的观点。"/>
  <p:tag name="KSO_WM_UNIT_DIAGRAM_ISNUMVISUAL" val="0"/>
  <p:tag name="KSO_WM_UNIT_DIAGRAM_ISREFERUNIT" val="0"/>
  <p:tag name="KSO_WM_UNIT_TEXT_FILL_FORE_SCHEMECOLOR_INDEX" val="1"/>
  <p:tag name="KSO_WM_UNIT_TEXT_FILL_TYPE" val="1"/>
  <p:tag name="KSO_WM_UNIT_USESOURCEFORMAT_APPLY" val="0"/>
</p:tagLst>
</file>

<file path=ppt/tags/tag16.xml><?xml version="1.0" encoding="utf-8"?>
<p:tagLst xmlns:p="http://schemas.openxmlformats.org/presentationml/2006/main">
  <p:tag name="KSO_WM_TEMPLATE_CATEGORY" val="diagram"/>
  <p:tag name="KSO_WM_TEMPLATE_INDEX" val="20187691"/>
  <p:tag name="KSO_WM_UNIT_ID" val="diagram20187691_4*m_h_i*1_4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4_1"/>
  <p:tag name="KSO_WM_UNIT_DIAGRAM_ISNUMVISUAL" val="0"/>
  <p:tag name="KSO_WM_UNIT_DIAGRAM_ISREFERUNIT" val="0"/>
  <p:tag name="KSO_WM_UNIT_TEXT_FILL_FORE_SCHEMECOLOR_INDEX" val="8"/>
  <p:tag name="KSO_WM_UNIT_TEXT_FILL_TYPE" val="1"/>
  <p:tag name="KSO_WM_UNIT_USESOURCEFORMAT_APPLY" val="0"/>
</p:tagLst>
</file>

<file path=ppt/tags/tag17.xml><?xml version="1.0" encoding="utf-8"?>
<p:tagLst xmlns:p="http://schemas.openxmlformats.org/presentationml/2006/main">
  <p:tag name="KSO_WM_TEMPLATE_CATEGORY" val="diagram"/>
  <p:tag name="KSO_WM_TEMPLATE_INDEX" val="20187691"/>
  <p:tag name="KSO_WM_UNIT_ID" val="diagram20187691_4*m_h_a*1_4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4_1"/>
  <p:tag name="KSO_WM_UNIT_PRESET_TEXT" val="单击此处添加标题"/>
  <p:tag name="KSO_WM_UNIT_DIAGRAM_ISNUMVISUAL" val="0"/>
  <p:tag name="KSO_WM_UNIT_DIAGRAM_ISREFERUNIT" val="0"/>
  <p:tag name="KSO_WM_UNIT_TEXT_FILL_FORE_SCHEMECOLOR_INDEX" val="8"/>
  <p:tag name="KSO_WM_UNIT_TEXT_FILL_TYPE" val="1"/>
  <p:tag name="KSO_WM_UNIT_USESOURCEFORMAT_APPLY" val="0"/>
</p:tagLst>
</file>

<file path=ppt/tags/tag18.xml><?xml version="1.0" encoding="utf-8"?>
<p:tagLst xmlns:p="http://schemas.openxmlformats.org/presentationml/2006/main">
  <p:tag name="KSO_WM_TEMPLATE_CATEGORY" val="diagram"/>
  <p:tag name="KSO_WM_TEMPLATE_INDEX" val="20187691"/>
  <p:tag name="KSO_WM_UNIT_ID" val="diagram20187691_4*m_h_f*1_4_1"/>
  <p:tag name="KSO_WM_UNIT_LAYERLEVEL" val="1_1_1"/>
  <p:tag name="KSO_WM_UNIT_VALUE" val="28"/>
  <p:tag name="KSO_WM_UNIT_HIGHLIGHT" val="0"/>
  <p:tag name="KSO_WM_UNIT_COMPATIBLE" val="0"/>
  <p:tag name="KSO_WM_BEAUTIFY_FLAG" val="#wm#"/>
  <p:tag name="KSO_WM_TAG_VERSION" val="1.0"/>
  <p:tag name="KSO_WM_DIAGRAM_GROUP_CODE" val="m1-1"/>
  <p:tag name="KSO_WM_UNIT_TYPE" val="m_h_f"/>
  <p:tag name="KSO_WM_UNIT_INDEX" val="1_4_1"/>
  <p:tag name="KSO_WM_UNIT_PRESET_TEXT" val="单击此处添加文本具体内容，简明扼要的阐述您的观点。"/>
  <p:tag name="KSO_WM_UNIT_DIAGRAM_ISNUMVISUAL" val="0"/>
  <p:tag name="KSO_WM_UNIT_DIAGRAM_ISREFERUNIT" val="0"/>
  <p:tag name="KSO_WM_UNIT_TEXT_FILL_FORE_SCHEMECOLOR_INDEX" val="1"/>
  <p:tag name="KSO_WM_UNIT_TEXT_FILL_TYPE" val="1"/>
  <p:tag name="KSO_WM_UNIT_USESOURCEFORMAT_APPLY" val="0"/>
</p:tagLst>
</file>

<file path=ppt/tags/tag19.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21.xml><?xml version="1.0" encoding="utf-8"?>
<p:tagLst xmlns:p="http://schemas.openxmlformats.org/presentationml/2006/main">
  <p:tag name="KSO_WM_TEMPLATE_CATEGORY" val="diagram"/>
  <p:tag name="KSO_WM_TEMPLATE_INDEX" val="20187691"/>
  <p:tag name="KSO_WM_UNIT_ID" val="diagram20187691_4*m_h_i*1_4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4_1"/>
  <p:tag name="KSO_WM_UNIT_DIAGRAM_ISNUMVISUAL" val="0"/>
  <p:tag name="KSO_WM_UNIT_DIAGRAM_ISREFERUNIT" val="0"/>
  <p:tag name="KSO_WM_UNIT_TEXT_FILL_FORE_SCHEMECOLOR_INDEX" val="8"/>
  <p:tag name="KSO_WM_UNIT_TEXT_FILL_TYPE" val="1"/>
  <p:tag name="KSO_WM_UNIT_USESOURCEFORMAT_APPLY" val="0"/>
</p:tagLst>
</file>

<file path=ppt/tags/tag22.xml><?xml version="1.0" encoding="utf-8"?>
<p:tagLst xmlns:p="http://schemas.openxmlformats.org/presentationml/2006/main">
  <p:tag name="KSO_WM_TEMPLATE_CATEGORY" val="diagram"/>
  <p:tag name="KSO_WM_TEMPLATE_INDEX" val="20187691"/>
  <p:tag name="KSO_WM_UNIT_ID" val="diagram20187691_4*m_h_a*1_4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4_1"/>
  <p:tag name="KSO_WM_UNIT_PRESET_TEXT" val="单击此处添加标题"/>
  <p:tag name="KSO_WM_UNIT_DIAGRAM_ISNUMVISUAL" val="0"/>
  <p:tag name="KSO_WM_UNIT_DIAGRAM_ISREFERUNIT" val="0"/>
  <p:tag name="KSO_WM_UNIT_TEXT_FILL_FORE_SCHEMECOLOR_INDEX" val="8"/>
  <p:tag name="KSO_WM_UNIT_TEXT_FILL_TYPE" val="1"/>
  <p:tag name="KSO_WM_UNIT_USESOURCEFORMAT_APPLY" val="0"/>
</p:tagLst>
</file>

<file path=ppt/tags/tag23.xml><?xml version="1.0" encoding="utf-8"?>
<p:tagLst xmlns:p="http://schemas.openxmlformats.org/presentationml/2006/main">
  <p:tag name="KSO_WM_TEMPLATE_CATEGORY" val="diagram"/>
  <p:tag name="KSO_WM_TEMPLATE_INDEX" val="20187691"/>
  <p:tag name="KSO_WM_UNIT_ID" val="diagram20187691_4*m_h_i*1_2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2_1"/>
  <p:tag name="KSO_WM_UNIT_DIAGRAM_ISNUMVISUAL" val="0"/>
  <p:tag name="KSO_WM_UNIT_DIAGRAM_ISREFERUNIT" val="0"/>
  <p:tag name="KSO_WM_UNIT_TEXT_FILL_FORE_SCHEMECOLOR_INDEX" val="6"/>
  <p:tag name="KSO_WM_UNIT_TEXT_FILL_TYPE" val="1"/>
  <p:tag name="KSO_WM_UNIT_USESOURCEFORMAT_APPLY" val="0"/>
</p:tagLst>
</file>

<file path=ppt/tags/tag24.xml><?xml version="1.0" encoding="utf-8"?>
<p:tagLst xmlns:p="http://schemas.openxmlformats.org/presentationml/2006/main">
  <p:tag name="KSO_WM_TEMPLATE_CATEGORY" val="diagram"/>
  <p:tag name="KSO_WM_TEMPLATE_INDEX" val="20187691"/>
  <p:tag name="KSO_WM_UNIT_ID" val="diagram20187691_4*m_h_a*1_4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4_1"/>
  <p:tag name="KSO_WM_UNIT_PRESET_TEXT" val="单击此处添加标题"/>
  <p:tag name="KSO_WM_UNIT_DIAGRAM_ISNUMVISUAL" val="0"/>
  <p:tag name="KSO_WM_UNIT_DIAGRAM_ISREFERUNIT" val="0"/>
  <p:tag name="KSO_WM_UNIT_TEXT_FILL_FORE_SCHEMECOLOR_INDEX" val="8"/>
  <p:tag name="KSO_WM_UNIT_TEXT_FILL_TYPE" val="1"/>
  <p:tag name="KSO_WM_UNIT_USESOURCEFORMAT_APPLY" val="0"/>
</p:tagLst>
</file>

<file path=ppt/tags/tag25.xml><?xml version="1.0" encoding="utf-8"?>
<p:tagLst xmlns:p="http://schemas.openxmlformats.org/presentationml/2006/main">
  <p:tag name="KSO_WM_BEAUTIFY_FLAG" val="#wm#"/>
  <p:tag name="KSO_WM_TEMPLATE_CATEGORY" val="custom"/>
  <p:tag name="KSO_WM_TEMPLATE_INDEX" val="20187308"/>
</p:tagLst>
</file>

<file path=ppt/tags/tag26.xml><?xml version="1.0" encoding="utf-8"?>
<p:tagLst xmlns:p="http://schemas.openxmlformats.org/presentationml/2006/main">
  <p:tag name="KSO_WM_BEAUTIFY_FLAG" val="#wm#"/>
  <p:tag name="KSO_WM_TEMPLATE_CATEGORY" val="custom"/>
  <p:tag name="KSO_WM_TEMPLATE_INDEX" val="20187308"/>
</p:tagLst>
</file>

<file path=ppt/tags/tag27.xml><?xml version="1.0" encoding="utf-8"?>
<p:tagLst xmlns:p="http://schemas.openxmlformats.org/presentationml/2006/main">
  <p:tag name="KSO_WM_BEAUTIFY_FLAG" val="#wm#"/>
  <p:tag name="KSO_WM_TEMPLATE_CATEGORY" val="custom"/>
  <p:tag name="KSO_WM_TEMPLATE_INDEX" val="20187308"/>
</p:tagLst>
</file>

<file path=ppt/tags/tag28.xml><?xml version="1.0" encoding="utf-8"?>
<p:tagLst xmlns:p="http://schemas.openxmlformats.org/presentationml/2006/main">
  <p:tag name="KSO_WM_BEAUTIFY_FLAG" val="#wm#"/>
  <p:tag name="KSO_WM_TEMPLATE_CATEGORY" val="custom"/>
  <p:tag name="KSO_WM_TEMPLATE_INDEX" val="20187308"/>
</p:tagLst>
</file>

<file path=ppt/tags/tag29.xml><?xml version="1.0" encoding="utf-8"?>
<p:tagLst xmlns:p="http://schemas.openxmlformats.org/presentationml/2006/main">
  <p:tag name="KSO_WM_BEAUTIFY_FLAG" val="#wm#"/>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BEAUTIFY_FLAG" val="#wm#"/>
  <p:tag name="KSO_WM_TEMPLATE_CATEGORY" val="custom"/>
  <p:tag name="KSO_WM_TEMPLATE_INDEX" val="20187308"/>
</p:tagLst>
</file>

<file path=ppt/tags/tag31.xml><?xml version="1.0" encoding="utf-8"?>
<p:tagLst xmlns:p="http://schemas.openxmlformats.org/presentationml/2006/main">
  <p:tag name="KSO_WM_BEAUTIFY_FLAG" val="#wm#"/>
  <p:tag name="KSO_WM_TEMPLATE_CATEGORY" val="custom"/>
  <p:tag name="KSO_WM_TEMPLATE_INDEX" val="20187308"/>
</p:tagLst>
</file>

<file path=ppt/tags/tag32.xml><?xml version="1.0" encoding="utf-8"?>
<p:tagLst xmlns:p="http://schemas.openxmlformats.org/presentationml/2006/main">
  <p:tag name="KSO_WM_BEAUTIFY_FLAG" val="#wm#"/>
  <p:tag name="KSO_WM_TEMPLATE_CATEGORY" val="custom"/>
  <p:tag name="KSO_WM_TEMPLATE_INDEX" val="20187308"/>
</p:tagLst>
</file>

<file path=ppt/tags/tag33.xml><?xml version="1.0" encoding="utf-8"?>
<p:tagLst xmlns:p="http://schemas.openxmlformats.org/presentationml/2006/main">
  <p:tag name="KSO_WM_BEAUTIFY_FLAG" val="#wm#"/>
  <p:tag name="KSO_WM_TEMPLATE_CATEGORY" val="custom"/>
  <p:tag name="KSO_WM_TEMPLATE_INDEX" val="20187308"/>
</p:tagLst>
</file>

<file path=ppt/tags/tag34.xml><?xml version="1.0" encoding="utf-8"?>
<p:tagLst xmlns:p="http://schemas.openxmlformats.org/presentationml/2006/main">
  <p:tag name="KSO_WM_BEAUTIFY_FLAG" val="#wm#"/>
  <p:tag name="KSO_WM_TEMPLATE_CATEGORY" val="custom"/>
  <p:tag name="KSO_WM_TEMPLATE_INDEX" val="20187308"/>
</p:tagLst>
</file>

<file path=ppt/tags/tag35.xml><?xml version="1.0" encoding="utf-8"?>
<p:tagLst xmlns:p="http://schemas.openxmlformats.org/presentationml/2006/main">
  <p:tag name="KSO_WM_BEAUTIFY_FLAG" val="#wm#"/>
  <p:tag name="KSO_WM_TEMPLATE_CATEGORY" val="custom"/>
  <p:tag name="KSO_WM_TEMPLATE_INDEX" val="20187308"/>
</p:tagLst>
</file>

<file path=ppt/tags/tag36.xml><?xml version="1.0" encoding="utf-8"?>
<p:tagLst xmlns:p="http://schemas.openxmlformats.org/presentationml/2006/main">
  <p:tag name="KSO_WM_BEAUTIFY_FLAG" val="#wm#"/>
  <p:tag name="KSO_WM_TEMPLATE_CATEGORY" val="custom"/>
  <p:tag name="KSO_WM_TEMPLATE_INDEX" val="20187308"/>
</p:tagLst>
</file>

<file path=ppt/tags/tag37.xml><?xml version="1.0" encoding="utf-8"?>
<p:tagLst xmlns:p="http://schemas.openxmlformats.org/presentationml/2006/main">
  <p:tag name="KSO_WM_BEAUTIFY_FLAG" val="#wm#"/>
  <p:tag name="KSO_WM_TEMPLATE_CATEGORY" val="custom"/>
  <p:tag name="KSO_WM_TEMPLATE_INDEX" val="20187308"/>
</p:tagLst>
</file>

<file path=ppt/tags/tag38.xml><?xml version="1.0" encoding="utf-8"?>
<p:tagLst xmlns:p="http://schemas.openxmlformats.org/presentationml/2006/main">
  <p:tag name="KSO_WM_BEAUTIFY_FLAG" val="#wm#"/>
  <p:tag name="KSO_WM_TEMPLATE_CATEGORY" val="custom"/>
  <p:tag name="KSO_WM_TEMPLATE_INDEX" val="20187308"/>
</p:tagLst>
</file>

<file path=ppt/tags/tag39.xml><?xml version="1.0" encoding="utf-8"?>
<p:tagLst xmlns:p="http://schemas.openxmlformats.org/presentationml/2006/main">
  <p:tag name="KSO_WM_BEAUTIFY_FLAG" val="#wm#"/>
  <p:tag name="KSO_WM_TEMPLATE_CATEGORY" val="custom"/>
  <p:tag name="KSO_WM_TEMPLATE_INDEX" val="20187308"/>
</p:tagLst>
</file>

<file path=ppt/tags/tag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40.xml><?xml version="1.0" encoding="utf-8"?>
<p:tagLst xmlns:p="http://schemas.openxmlformats.org/presentationml/2006/main">
  <p:tag name="KSO_WM_BEAUTIFY_FLAG" val="#wm#"/>
  <p:tag name="KSO_WM_TEMPLATE_CATEGORY" val="custom"/>
  <p:tag name="KSO_WM_TEMPLATE_INDEX" val="20187308"/>
</p:tagLst>
</file>

<file path=ppt/tags/tag41.xml><?xml version="1.0" encoding="utf-8"?>
<p:tagLst xmlns:p="http://schemas.openxmlformats.org/presentationml/2006/main">
  <p:tag name="KSO_WM_BEAUTIFY_FLAG" val="#wm#"/>
  <p:tag name="KSO_WM_TEMPLATE_CATEGORY" val="custom"/>
  <p:tag name="KSO_WM_TEMPLATE_INDEX" val="20187308"/>
</p:tagLst>
</file>

<file path=ppt/tags/tag42.xml><?xml version="1.0" encoding="utf-8"?>
<p:tagLst xmlns:p="http://schemas.openxmlformats.org/presentationml/2006/main">
  <p:tag name="KSO_WM_BEAUTIFY_FLAG" val="#wm#"/>
  <p:tag name="KSO_WM_TEMPLATE_CATEGORY" val="custom"/>
  <p:tag name="KSO_WM_TEMPLATE_INDEX" val="20187308"/>
</p:tagLst>
</file>

<file path=ppt/tags/tag43.xml><?xml version="1.0" encoding="utf-8"?>
<p:tagLst xmlns:p="http://schemas.openxmlformats.org/presentationml/2006/main">
  <p:tag name="KSO_WM_BEAUTIFY_FLAG" val="#wm#"/>
  <p:tag name="KSO_WM_TEMPLATE_CATEGORY" val="custom"/>
  <p:tag name="KSO_WM_TEMPLATE_INDEX" val="20187308"/>
</p:tagLst>
</file>

<file path=ppt/tags/tag44.xml><?xml version="1.0" encoding="utf-8"?>
<p:tagLst xmlns:p="http://schemas.openxmlformats.org/presentationml/2006/main">
  <p:tag name="KSO_WM_BEAUTIFY_FLAG" val="#wm#"/>
  <p:tag name="KSO_WM_TEMPLATE_CATEGORY" val="custom"/>
  <p:tag name="KSO_WM_TEMPLATE_INDEX" val="20187308"/>
</p:tagLst>
</file>

<file path=ppt/tags/tag45.xml><?xml version="1.0" encoding="utf-8"?>
<p:tagLst xmlns:p="http://schemas.openxmlformats.org/presentationml/2006/main">
  <p:tag name="KSO_WM_BEAUTIFY_FLAG" val="#wm#"/>
  <p:tag name="KSO_WM_TEMPLATE_CATEGORY" val="custom"/>
  <p:tag name="KSO_WM_TEMPLATE_INDEX" val="20187308"/>
</p:tagLst>
</file>

<file path=ppt/tags/tag46.xml><?xml version="1.0" encoding="utf-8"?>
<p:tagLst xmlns:p="http://schemas.openxmlformats.org/presentationml/2006/main">
  <p:tag name="KSO_WM_BEAUTIFY_FLAG" val="#wm#"/>
  <p:tag name="KSO_WM_TEMPLATE_CATEGORY" val="custom"/>
  <p:tag name="KSO_WM_TEMPLATE_INDEX" val="20187308"/>
</p:tagLst>
</file>

<file path=ppt/tags/tag47.xml><?xml version="1.0" encoding="utf-8"?>
<p:tagLst xmlns:p="http://schemas.openxmlformats.org/presentationml/2006/main">
  <p:tag name="KSO_WM_BEAUTIFY_FLAG" val="#wm#"/>
  <p:tag name="KSO_WM_TEMPLATE_CATEGORY" val="custom"/>
  <p:tag name="KSO_WM_TEMPLATE_INDEX" val="20187308"/>
</p:tagLst>
</file>

<file path=ppt/tags/tag48.xml><?xml version="1.0" encoding="utf-8"?>
<p:tagLst xmlns:p="http://schemas.openxmlformats.org/presentationml/2006/main">
  <p:tag name="KSO_WM_BEAUTIFY_FLAG" val="#wm#"/>
  <p:tag name="KSO_WM_TEMPLATE_CATEGORY" val="custom"/>
  <p:tag name="KSO_WM_TEMPLATE_INDEX" val="20187308"/>
</p:tagLst>
</file>

<file path=ppt/tags/tag49.xml><?xml version="1.0" encoding="utf-8"?>
<p:tagLst xmlns:p="http://schemas.openxmlformats.org/presentationml/2006/main">
  <p:tag name="KSO_WM_BEAUTIFY_FLAG" val="#wm#"/>
  <p:tag name="KSO_WM_TEMPLATE_CATEGORY" val="custom"/>
  <p:tag name="KSO_WM_TEMPLATE_INDEX" val="20187308"/>
</p:tagLst>
</file>

<file path=ppt/tags/tag5.xml><?xml version="1.0" encoding="utf-8"?>
<p:tagLst xmlns:p="http://schemas.openxmlformats.org/presentationml/2006/main">
  <p:tag name="MH" val="20170626084737"/>
  <p:tag name="MH_LIBRARY" val="CONTENTS"/>
  <p:tag name="MH_TYPE" val="OTHERS"/>
  <p:tag name="ID" val="626765"/>
  <p:tag name="PA" val="v3.2.0"/>
</p:tagLst>
</file>

<file path=ppt/tags/tag50.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51.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6.xml><?xml version="1.0" encoding="utf-8"?>
<p:tagLst xmlns:p="http://schemas.openxmlformats.org/presentationml/2006/main">
  <p:tag name="MH" val="20170626084737"/>
  <p:tag name="MH_LIBRARY" val="CONTENTS"/>
  <p:tag name="MH_TYPE" val="OTHERS"/>
  <p:tag name="ID" val="626765"/>
  <p:tag name="PA" val="v3.2.0"/>
</p:tagLst>
</file>

<file path=ppt/tags/tag7.xml><?xml version="1.0" encoding="utf-8"?>
<p:tagLst xmlns:p="http://schemas.openxmlformats.org/presentationml/2006/main">
  <p:tag name="KSO_WM_TEMPLATE_CATEGORY" val="diagram"/>
  <p:tag name="KSO_WM_TEMPLATE_INDEX" val="20187691"/>
  <p:tag name="KSO_WM_UNIT_ID" val="diagram20187691_4*m_h_i*1_1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1_1"/>
  <p:tag name="KSO_WM_UNIT_DIAGRAM_ISNUMVISUAL" val="0"/>
  <p:tag name="KSO_WM_UNIT_DIAGRAM_ISREFERUNIT" val="0"/>
  <p:tag name="KSO_WM_UNIT_TEXT_FILL_FORE_SCHEMECOLOR_INDEX" val="5"/>
  <p:tag name="KSO_WM_UNIT_TEXT_FILL_TYPE" val="1"/>
  <p:tag name="KSO_WM_UNIT_USESOURCEFORMAT_APPLY" val="0"/>
</p:tagLst>
</file>

<file path=ppt/tags/tag8.xml><?xml version="1.0" encoding="utf-8"?>
<p:tagLst xmlns:p="http://schemas.openxmlformats.org/presentationml/2006/main">
  <p:tag name="KSO_WM_TEMPLATE_CATEGORY" val="diagram"/>
  <p:tag name="KSO_WM_TEMPLATE_INDEX" val="20187691"/>
  <p:tag name="KSO_WM_UNIT_ID" val="diagram20187691_4*m_h_a*1_1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1_1"/>
  <p:tag name="KSO_WM_UNIT_PRESET_TEXT" val="单击此处添加标题"/>
  <p:tag name="KSO_WM_UNIT_DIAGRAM_ISNUMVISUAL" val="0"/>
  <p:tag name="KSO_WM_UNIT_DIAGRAM_ISREFERUNIT" val="0"/>
  <p:tag name="KSO_WM_UNIT_TEXT_FILL_FORE_SCHEMECOLOR_INDEX" val="5"/>
  <p:tag name="KSO_WM_UNIT_TEXT_FILL_TYPE" val="1"/>
  <p:tag name="KSO_WM_UNIT_USESOURCEFORMAT_APPLY" val="0"/>
</p:tagLst>
</file>

<file path=ppt/tags/tag9.xml><?xml version="1.0" encoding="utf-8"?>
<p:tagLst xmlns:p="http://schemas.openxmlformats.org/presentationml/2006/main">
  <p:tag name="KSO_WM_TEMPLATE_CATEGORY" val="diagram"/>
  <p:tag name="KSO_WM_TEMPLATE_INDEX" val="20187691"/>
  <p:tag name="KSO_WM_UNIT_ID" val="diagram20187691_4*m_h_f*1_1_1"/>
  <p:tag name="KSO_WM_UNIT_LAYERLEVEL" val="1_1_1"/>
  <p:tag name="KSO_WM_UNIT_VALUE" val="28"/>
  <p:tag name="KSO_WM_UNIT_HIGHLIGHT" val="0"/>
  <p:tag name="KSO_WM_UNIT_COMPATIBLE" val="0"/>
  <p:tag name="KSO_WM_BEAUTIFY_FLAG" val="#wm#"/>
  <p:tag name="KSO_WM_TAG_VERSION" val="1.0"/>
  <p:tag name="KSO_WM_DIAGRAM_GROUP_CODE" val="m1-1"/>
  <p:tag name="KSO_WM_UNIT_TYPE" val="m_h_f"/>
  <p:tag name="KSO_WM_UNIT_INDEX" val="1_1_1"/>
  <p:tag name="KSO_WM_UNIT_PRESET_TEXT" val="单击此处添加文本具体内容，简明扼要的阐述您的观点。"/>
  <p:tag name="KSO_WM_UNIT_DIAGRAM_ISNUMVISUAL" val="0"/>
  <p:tag name="KSO_WM_UNIT_DIAGRAM_ISREFERUNIT" val="0"/>
  <p:tag name="KSO_WM_UNIT_TEXT_FILL_FORE_SCHEMECOLOR_INDEX" val="1"/>
  <p:tag name="KSO_WM_UNIT_TEXT_FILL_TYPE" val="1"/>
  <p:tag name="KSO_WM_UNIT_USESOURCEFORMAT_APPLY" val="0"/>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5765</Words>
  <Application>WPS 演示</Application>
  <PresentationFormat>宽屏</PresentationFormat>
  <Paragraphs>448</Paragraphs>
  <Slides>27</Slides>
  <Notes>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27</vt:i4>
      </vt:variant>
    </vt:vector>
  </HeadingPairs>
  <TitlesOfParts>
    <vt:vector size="45" baseType="lpstr">
      <vt:lpstr>Arial</vt:lpstr>
      <vt:lpstr>宋体</vt:lpstr>
      <vt:lpstr>Wingdings</vt:lpstr>
      <vt:lpstr>Calibri</vt:lpstr>
      <vt:lpstr>黑体</vt:lpstr>
      <vt:lpstr>微软雅黑</vt:lpstr>
      <vt:lpstr>逐浪温莎雅楷体</vt:lpstr>
      <vt:lpstr>Bradley Hand ITC</vt:lpstr>
      <vt:lpstr>逐浪粗宋简体</vt:lpstr>
      <vt:lpstr>Mangal</vt:lpstr>
      <vt:lpstr>Segoe Print</vt:lpstr>
      <vt:lpstr>Cambria</vt:lpstr>
      <vt:lpstr>Arial Unicode MS</vt:lpstr>
      <vt:lpstr>等线</vt:lpstr>
      <vt:lpstr>Courier New</vt:lpstr>
      <vt:lpstr>Pingfang SC</vt:lpstr>
      <vt:lpstr>Mongolian Baiti</vt:lpstr>
      <vt:lpstr>Office 主题​​</vt:lpstr>
      <vt:lpstr>Elasticsearch学习分享  分享人：梁杰</vt:lpstr>
      <vt:lpstr>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Kelly</cp:lastModifiedBy>
  <cp:revision>946</cp:revision>
  <dcterms:created xsi:type="dcterms:W3CDTF">2017-08-03T09:01:00Z</dcterms:created>
  <dcterms:modified xsi:type="dcterms:W3CDTF">2019-07-25T05:10:45Z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