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478"/>
    <a:srgbClr val="9933FF"/>
    <a:srgbClr val="4A206A"/>
    <a:srgbClr val="00CC99"/>
    <a:srgbClr val="CC3399"/>
    <a:srgbClr val="FF66CC"/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Language Specification (CLS)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3B03D72-9E73-48E2-ABE4-580B0590301A}"/>
              </a:ext>
            </a:extLst>
          </p:cNvPr>
          <p:cNvGrpSpPr/>
          <p:nvPr/>
        </p:nvGrpSpPr>
        <p:grpSpPr>
          <a:xfrm>
            <a:off x="2835393" y="1156810"/>
            <a:ext cx="6521214" cy="5009761"/>
            <a:chOff x="375075" y="1084739"/>
            <a:chExt cx="6521214" cy="50097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AB3050-FE95-40D1-9440-1C691F5A0E6F}"/>
                </a:ext>
              </a:extLst>
            </p:cNvPr>
            <p:cNvSpPr/>
            <p:nvPr/>
          </p:nvSpPr>
          <p:spPr>
            <a:xfrm>
              <a:off x="375075" y="1319052"/>
              <a:ext cx="6521214" cy="4775448"/>
            </a:xfrm>
            <a:prstGeom prst="roundRect">
              <a:avLst>
                <a:gd name="adj" fmla="val 3183"/>
              </a:avLst>
            </a:prstGeom>
            <a:solidFill>
              <a:srgbClr val="7030A0">
                <a:alpha val="26000"/>
              </a:srgbClr>
            </a:solidFill>
            <a:ln w="381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9395BD-A74D-443A-924C-59D79CCF0540}"/>
                </a:ext>
              </a:extLst>
            </p:cNvPr>
            <p:cNvSpPr/>
            <p:nvPr/>
          </p:nvSpPr>
          <p:spPr>
            <a:xfrm>
              <a:off x="3096359" y="2023882"/>
              <a:ext cx="1123615" cy="39226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Intermediate Language (CIL)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8F0734-9227-49AA-B463-468A9CD39D4F}"/>
                </a:ext>
              </a:extLst>
            </p:cNvPr>
            <p:cNvGrpSpPr/>
            <p:nvPr/>
          </p:nvGrpSpPr>
          <p:grpSpPr>
            <a:xfrm>
              <a:off x="515474" y="3360264"/>
              <a:ext cx="1848878" cy="1239182"/>
              <a:chOff x="1565544" y="3111819"/>
              <a:chExt cx="1848878" cy="123918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14342A3-38BA-4906-8BCD-E0506670B8F8}"/>
                  </a:ext>
                </a:extLst>
              </p:cNvPr>
              <p:cNvGrpSpPr/>
              <p:nvPr/>
            </p:nvGrpSpPr>
            <p:grpSpPr>
              <a:xfrm>
                <a:off x="1565544" y="3111819"/>
                <a:ext cx="1848878" cy="1239182"/>
                <a:chOff x="1565544" y="3287570"/>
                <a:chExt cx="1848878" cy="1239182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CE1E06-6BA6-4427-A7EC-2BABDBA67DA0}"/>
                    </a:ext>
                  </a:extLst>
                </p:cNvPr>
                <p:cNvSpPr/>
                <p:nvPr/>
              </p:nvSpPr>
              <p:spPr>
                <a:xfrm>
                  <a:off x="1565544" y="3287572"/>
                  <a:ext cx="1144419" cy="123918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VB.NET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3E911EA-8FAD-46CB-99FA-AB0F2B4BFB74}"/>
                    </a:ext>
                  </a:extLst>
                </p:cNvPr>
                <p:cNvSpPr/>
                <p:nvPr/>
              </p:nvSpPr>
              <p:spPr>
                <a:xfrm>
                  <a:off x="2709963" y="3287570"/>
                  <a:ext cx="704459" cy="1239180"/>
                </a:xfrm>
                <a:prstGeom prst="rect">
                  <a:avLst/>
                </a:prstGeom>
                <a:solidFill>
                  <a:srgbClr val="0050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30" name="Arrow: Chevron 29">
                <a:extLst>
                  <a:ext uri="{FF2B5EF4-FFF2-40B4-BE49-F238E27FC236}">
                    <a16:creationId xmlns:a16="http://schemas.microsoft.com/office/drawing/2014/main" id="{A2B3A9CF-EDA5-4CAE-BCF6-D1AA5616656B}"/>
                  </a:ext>
                </a:extLst>
              </p:cNvPr>
              <p:cNvSpPr/>
              <p:nvPr/>
            </p:nvSpPr>
            <p:spPr>
              <a:xfrm>
                <a:off x="2596136" y="3583361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294112-EDD7-4CF7-A0FE-A34929986817}"/>
                </a:ext>
              </a:extLst>
            </p:cNvPr>
            <p:cNvGrpSpPr/>
            <p:nvPr/>
          </p:nvGrpSpPr>
          <p:grpSpPr>
            <a:xfrm>
              <a:off x="515474" y="4702038"/>
              <a:ext cx="1848878" cy="1239230"/>
              <a:chOff x="1565544" y="4350952"/>
              <a:chExt cx="1848878" cy="123923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632ED8F-444D-4BCB-A65E-F9BF760F8BFD}"/>
                  </a:ext>
                </a:extLst>
              </p:cNvPr>
              <p:cNvGrpSpPr/>
              <p:nvPr/>
            </p:nvGrpSpPr>
            <p:grpSpPr>
              <a:xfrm>
                <a:off x="1565544" y="4350952"/>
                <a:ext cx="1848878" cy="1239230"/>
                <a:chOff x="1565544" y="4699660"/>
                <a:chExt cx="1848878" cy="123923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E090D75-C051-4CB6-B751-C9E38E749BF0}"/>
                    </a:ext>
                  </a:extLst>
                </p:cNvPr>
                <p:cNvSpPr/>
                <p:nvPr/>
              </p:nvSpPr>
              <p:spPr>
                <a:xfrm>
                  <a:off x="1565544" y="4699710"/>
                  <a:ext cx="1144419" cy="12391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F#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DBA1117-D1AA-407F-93C8-3FE58BF2A114}"/>
                    </a:ext>
                  </a:extLst>
                </p:cNvPr>
                <p:cNvSpPr/>
                <p:nvPr/>
              </p:nvSpPr>
              <p:spPr>
                <a:xfrm>
                  <a:off x="2709963" y="4699660"/>
                  <a:ext cx="704459" cy="1239180"/>
                </a:xfrm>
                <a:prstGeom prst="rect">
                  <a:avLst/>
                </a:prstGeom>
                <a:solidFill>
                  <a:srgbClr val="9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26" name="Arrow: Chevron 25">
                <a:extLst>
                  <a:ext uri="{FF2B5EF4-FFF2-40B4-BE49-F238E27FC236}">
                    <a16:creationId xmlns:a16="http://schemas.microsoft.com/office/drawing/2014/main" id="{E29B5FA0-706D-44CE-A9CC-7D7C7A796FC5}"/>
                  </a:ext>
                </a:extLst>
              </p:cNvPr>
              <p:cNvSpPr/>
              <p:nvPr/>
            </p:nvSpPr>
            <p:spPr>
              <a:xfrm>
                <a:off x="2588236" y="4819653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4F6524-86EB-4710-8194-659A6C41070A}"/>
                </a:ext>
              </a:extLst>
            </p:cNvPr>
            <p:cNvGrpSpPr/>
            <p:nvPr/>
          </p:nvGrpSpPr>
          <p:grpSpPr>
            <a:xfrm>
              <a:off x="515474" y="2018542"/>
              <a:ext cx="1848878" cy="1239227"/>
              <a:chOff x="1565544" y="1875433"/>
              <a:chExt cx="1848878" cy="123922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E3AB6DD-7046-46A2-A289-0E4449908830}"/>
                  </a:ext>
                </a:extLst>
              </p:cNvPr>
              <p:cNvGrpSpPr/>
              <p:nvPr/>
            </p:nvGrpSpPr>
            <p:grpSpPr>
              <a:xfrm>
                <a:off x="1565544" y="1875433"/>
                <a:ext cx="1848878" cy="1239227"/>
                <a:chOff x="1565544" y="1875433"/>
                <a:chExt cx="1848878" cy="123922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819BFE7-FA08-4039-B31E-CA5A599889DC}"/>
                    </a:ext>
                  </a:extLst>
                </p:cNvPr>
                <p:cNvSpPr/>
                <p:nvPr/>
              </p:nvSpPr>
              <p:spPr>
                <a:xfrm>
                  <a:off x="1565544" y="1875433"/>
                  <a:ext cx="1144419" cy="123918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C#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D8E2E10-B444-4B53-A935-FEF32DBE50EF}"/>
                    </a:ext>
                  </a:extLst>
                </p:cNvPr>
                <p:cNvSpPr/>
                <p:nvPr/>
              </p:nvSpPr>
              <p:spPr>
                <a:xfrm>
                  <a:off x="2709963" y="1875480"/>
                  <a:ext cx="704459" cy="1239180"/>
                </a:xfrm>
                <a:prstGeom prst="rect">
                  <a:avLst/>
                </a:prstGeom>
                <a:solidFill>
                  <a:srgbClr val="006E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22" name="Arrow: Chevron 21">
                <a:extLst>
                  <a:ext uri="{FF2B5EF4-FFF2-40B4-BE49-F238E27FC236}">
                    <a16:creationId xmlns:a16="http://schemas.microsoft.com/office/drawing/2014/main" id="{0EB30020-75B0-46D9-AF61-BE233E18A4C0}"/>
                  </a:ext>
                </a:extLst>
              </p:cNvPr>
              <p:cNvSpPr/>
              <p:nvPr/>
            </p:nvSpPr>
            <p:spPr>
              <a:xfrm>
                <a:off x="2596136" y="2343499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647706-C566-4528-835B-D1E808248661}"/>
                </a:ext>
              </a:extLst>
            </p:cNvPr>
            <p:cNvSpPr/>
            <p:nvPr/>
          </p:nvSpPr>
          <p:spPr>
            <a:xfrm>
              <a:off x="1129439" y="1084739"/>
              <a:ext cx="4913316" cy="491812"/>
            </a:xfrm>
            <a:prstGeom prst="roundRect">
              <a:avLst/>
            </a:prstGeom>
            <a:solidFill>
              <a:srgbClr val="542478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Language Specification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F2AF5F-E192-4C03-BA0F-E27D8D46AAA6}"/>
                </a:ext>
              </a:extLst>
            </p:cNvPr>
            <p:cNvGrpSpPr/>
            <p:nvPr/>
          </p:nvGrpSpPr>
          <p:grpSpPr>
            <a:xfrm>
              <a:off x="4898337" y="2018538"/>
              <a:ext cx="1848878" cy="1239182"/>
              <a:chOff x="1565544" y="3111819"/>
              <a:chExt cx="1848878" cy="123918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8D02B26-F031-4232-BAE6-B6450E4DDFB0}"/>
                  </a:ext>
                </a:extLst>
              </p:cNvPr>
              <p:cNvGrpSpPr/>
              <p:nvPr/>
            </p:nvGrpSpPr>
            <p:grpSpPr>
              <a:xfrm>
                <a:off x="1565544" y="3111819"/>
                <a:ext cx="1848878" cy="1239182"/>
                <a:chOff x="1565544" y="3287570"/>
                <a:chExt cx="1848878" cy="1239182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30F5BC8-809A-45F1-B7E3-1466084FE1DC}"/>
                    </a:ext>
                  </a:extLst>
                </p:cNvPr>
                <p:cNvSpPr/>
                <p:nvPr/>
              </p:nvSpPr>
              <p:spPr>
                <a:xfrm>
                  <a:off x="1565544" y="3287572"/>
                  <a:ext cx="1144419" cy="123918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C++/CLI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B5F367A-78EA-49AD-AECA-07D864C08F8C}"/>
                    </a:ext>
                  </a:extLst>
                </p:cNvPr>
                <p:cNvSpPr/>
                <p:nvPr/>
              </p:nvSpPr>
              <p:spPr>
                <a:xfrm>
                  <a:off x="2709963" y="3287570"/>
                  <a:ext cx="704459" cy="1239180"/>
                </a:xfrm>
                <a:prstGeom prst="rect">
                  <a:avLst/>
                </a:prstGeom>
                <a:solidFill>
                  <a:srgbClr val="D2A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36" name="Arrow: Chevron 35">
                <a:extLst>
                  <a:ext uri="{FF2B5EF4-FFF2-40B4-BE49-F238E27FC236}">
                    <a16:creationId xmlns:a16="http://schemas.microsoft.com/office/drawing/2014/main" id="{7B2A759A-38B8-4A4C-86AA-B9E4D0C489C6}"/>
                  </a:ext>
                </a:extLst>
              </p:cNvPr>
              <p:cNvSpPr/>
              <p:nvPr/>
            </p:nvSpPr>
            <p:spPr>
              <a:xfrm>
                <a:off x="2596136" y="3583361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542B20-D1B5-4A6F-9E6F-AB9D59A950C8}"/>
                </a:ext>
              </a:extLst>
            </p:cNvPr>
            <p:cNvGrpSpPr/>
            <p:nvPr/>
          </p:nvGrpSpPr>
          <p:grpSpPr>
            <a:xfrm>
              <a:off x="4898337" y="3361793"/>
              <a:ext cx="1848878" cy="1239230"/>
              <a:chOff x="1565544" y="4350952"/>
              <a:chExt cx="1848878" cy="123923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E30ED0-5F93-4B73-92A2-42F9CF959BA6}"/>
                  </a:ext>
                </a:extLst>
              </p:cNvPr>
              <p:cNvGrpSpPr/>
              <p:nvPr/>
            </p:nvGrpSpPr>
            <p:grpSpPr>
              <a:xfrm>
                <a:off x="1565544" y="4350952"/>
                <a:ext cx="1848878" cy="1239230"/>
                <a:chOff x="1565544" y="4699660"/>
                <a:chExt cx="1848878" cy="123923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C3E0E0-3A72-4466-9141-A96A50DB33FF}"/>
                    </a:ext>
                  </a:extLst>
                </p:cNvPr>
                <p:cNvSpPr/>
                <p:nvPr/>
              </p:nvSpPr>
              <p:spPr>
                <a:xfrm>
                  <a:off x="1565544" y="4699710"/>
                  <a:ext cx="1144419" cy="1239180"/>
                </a:xfrm>
                <a:prstGeom prst="rect">
                  <a:avLst/>
                </a:prstGeom>
                <a:solidFill>
                  <a:srgbClr val="FF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IronRuby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94BF47C-51F9-4855-BCC3-3CFB0565DE72}"/>
                    </a:ext>
                  </a:extLst>
                </p:cNvPr>
                <p:cNvSpPr/>
                <p:nvPr/>
              </p:nvSpPr>
              <p:spPr>
                <a:xfrm>
                  <a:off x="2709963" y="4699660"/>
                  <a:ext cx="704459" cy="1239180"/>
                </a:xfrm>
                <a:prstGeom prst="rect">
                  <a:avLst/>
                </a:prstGeom>
                <a:solidFill>
                  <a:srgbClr val="CC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41" name="Arrow: Chevron 40">
                <a:extLst>
                  <a:ext uri="{FF2B5EF4-FFF2-40B4-BE49-F238E27FC236}">
                    <a16:creationId xmlns:a16="http://schemas.microsoft.com/office/drawing/2014/main" id="{5701FEC8-889D-4397-BFCE-BA13319AB2A6}"/>
                  </a:ext>
                </a:extLst>
              </p:cNvPr>
              <p:cNvSpPr/>
              <p:nvPr/>
            </p:nvSpPr>
            <p:spPr>
              <a:xfrm>
                <a:off x="2588236" y="4819653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139BBB-B8CA-47AB-81E4-99CE3591C4F3}"/>
                </a:ext>
              </a:extLst>
            </p:cNvPr>
            <p:cNvGrpSpPr/>
            <p:nvPr/>
          </p:nvGrpSpPr>
          <p:grpSpPr>
            <a:xfrm>
              <a:off x="4898337" y="4701991"/>
              <a:ext cx="1848878" cy="1239227"/>
              <a:chOff x="1565544" y="1875433"/>
              <a:chExt cx="1848878" cy="123922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FD740A4-B747-4776-B788-D5D79512F9E0}"/>
                  </a:ext>
                </a:extLst>
              </p:cNvPr>
              <p:cNvGrpSpPr/>
              <p:nvPr/>
            </p:nvGrpSpPr>
            <p:grpSpPr>
              <a:xfrm>
                <a:off x="1565544" y="1875433"/>
                <a:ext cx="1848878" cy="1239227"/>
                <a:chOff x="1565544" y="1875433"/>
                <a:chExt cx="1848878" cy="123922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4E63910-FB8F-4A77-A821-6DDC21388A30}"/>
                    </a:ext>
                  </a:extLst>
                </p:cNvPr>
                <p:cNvSpPr/>
                <p:nvPr/>
              </p:nvSpPr>
              <p:spPr>
                <a:xfrm>
                  <a:off x="1565544" y="1875433"/>
                  <a:ext cx="1144419" cy="123918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C#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CDD6AB5-F58D-4FF5-8712-EE254B82A199}"/>
                    </a:ext>
                  </a:extLst>
                </p:cNvPr>
                <p:cNvSpPr/>
                <p:nvPr/>
              </p:nvSpPr>
              <p:spPr>
                <a:xfrm>
                  <a:off x="2709963" y="1875480"/>
                  <a:ext cx="704459" cy="1239180"/>
                </a:xfrm>
                <a:prstGeom prst="rect">
                  <a:avLst/>
                </a:prstGeom>
                <a:solidFill>
                  <a:srgbClr val="006E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46" name="Arrow: Chevron 45">
                <a:extLst>
                  <a:ext uri="{FF2B5EF4-FFF2-40B4-BE49-F238E27FC236}">
                    <a16:creationId xmlns:a16="http://schemas.microsoft.com/office/drawing/2014/main" id="{09EAD9B8-F7A8-480C-AD51-D5E31F217402}"/>
                  </a:ext>
                </a:extLst>
              </p:cNvPr>
              <p:cNvSpPr/>
              <p:nvPr/>
            </p:nvSpPr>
            <p:spPr>
              <a:xfrm>
                <a:off x="2596136" y="2343499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Arrow: Chevron 48">
              <a:extLst>
                <a:ext uri="{FF2B5EF4-FFF2-40B4-BE49-F238E27FC236}">
                  <a16:creationId xmlns:a16="http://schemas.microsoft.com/office/drawing/2014/main" id="{72BC8EC2-3DD4-464A-9302-D9A1AD9343BA}"/>
                </a:ext>
              </a:extLst>
            </p:cNvPr>
            <p:cNvSpPr/>
            <p:nvPr/>
          </p:nvSpPr>
          <p:spPr>
            <a:xfrm>
              <a:off x="2501471" y="2345606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E4ECE990-DBAE-496C-91FC-B2D56D72384B}"/>
                </a:ext>
              </a:extLst>
            </p:cNvPr>
            <p:cNvSpPr/>
            <p:nvPr/>
          </p:nvSpPr>
          <p:spPr>
            <a:xfrm>
              <a:off x="2501471" y="3694842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94718F6-3468-49D2-9877-CCAB49ACCE14}"/>
                </a:ext>
              </a:extLst>
            </p:cNvPr>
            <p:cNvSpPr/>
            <p:nvPr/>
          </p:nvSpPr>
          <p:spPr>
            <a:xfrm>
              <a:off x="2505726" y="5025776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Arrow: Chevron 52">
              <a:extLst>
                <a:ext uri="{FF2B5EF4-FFF2-40B4-BE49-F238E27FC236}">
                  <a16:creationId xmlns:a16="http://schemas.microsoft.com/office/drawing/2014/main" id="{547248BF-D4A2-4441-8F04-6F873FF459E6}"/>
                </a:ext>
              </a:extLst>
            </p:cNvPr>
            <p:cNvSpPr/>
            <p:nvPr/>
          </p:nvSpPr>
          <p:spPr>
            <a:xfrm>
              <a:off x="4330271" y="2342327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id="{2BDFC231-CF46-460C-9EC8-BF96C99A725C}"/>
                </a:ext>
              </a:extLst>
            </p:cNvPr>
            <p:cNvSpPr/>
            <p:nvPr/>
          </p:nvSpPr>
          <p:spPr>
            <a:xfrm>
              <a:off x="4330271" y="3706776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C6BEB161-51C5-4641-9909-BD175F0E748A}"/>
                </a:ext>
              </a:extLst>
            </p:cNvPr>
            <p:cNvSpPr/>
            <p:nvPr/>
          </p:nvSpPr>
          <p:spPr>
            <a:xfrm>
              <a:off x="4334136" y="5025775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96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Type System (CTS)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Defines the rules that the CLR follows when declaring, using and managing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Establishes a framework that enables cross-language interoperability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primitive data types like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Boolean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Int32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UInt64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metadata or type definitions which enables type awareness at runtime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Supports five type categories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Delegates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Primitive types are fundamentally low level data types and are used to compose larger structures and components.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Type System (CTS)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92157CF-11B4-41B3-A473-74F510E7F6A5}"/>
              </a:ext>
            </a:extLst>
          </p:cNvPr>
          <p:cNvSpPr/>
          <p:nvPr/>
        </p:nvSpPr>
        <p:spPr>
          <a:xfrm>
            <a:off x="121605" y="772708"/>
            <a:ext cx="11941267" cy="5397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Type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F6CB42-35EC-4D1B-AD6C-DEF86D28BC0A}"/>
              </a:ext>
            </a:extLst>
          </p:cNvPr>
          <p:cNvGrpSpPr/>
          <p:nvPr/>
        </p:nvGrpSpPr>
        <p:grpSpPr>
          <a:xfrm>
            <a:off x="121605" y="1308894"/>
            <a:ext cx="5914336" cy="2135933"/>
            <a:chOff x="2105090" y="1765507"/>
            <a:chExt cx="3929949" cy="21359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9C0293E-512A-4A56-9320-1B8E084ED6C9}"/>
                </a:ext>
              </a:extLst>
            </p:cNvPr>
            <p:cNvSpPr/>
            <p:nvPr/>
          </p:nvSpPr>
          <p:spPr>
            <a:xfrm>
              <a:off x="2105090" y="1765507"/>
              <a:ext cx="3929949" cy="213593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Value Types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BC29ADE-F0C2-4337-AE1A-9CE245AADE5B}"/>
                </a:ext>
              </a:extLst>
            </p:cNvPr>
            <p:cNvSpPr/>
            <p:nvPr/>
          </p:nvSpPr>
          <p:spPr>
            <a:xfrm>
              <a:off x="2233754" y="2149071"/>
              <a:ext cx="3664126" cy="46458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Built-in Value Types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A894C78-3866-4358-A262-C964BCAD39E8}"/>
                </a:ext>
              </a:extLst>
            </p:cNvPr>
            <p:cNvSpPr/>
            <p:nvPr/>
          </p:nvSpPr>
          <p:spPr>
            <a:xfrm>
              <a:off x="2233754" y="2720291"/>
              <a:ext cx="3664126" cy="46458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User Defined Value Types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F906B4-8433-43BC-8BA2-22FE489D76C7}"/>
                </a:ext>
              </a:extLst>
            </p:cNvPr>
            <p:cNvSpPr/>
            <p:nvPr/>
          </p:nvSpPr>
          <p:spPr>
            <a:xfrm>
              <a:off x="2233754" y="3291511"/>
              <a:ext cx="3664126" cy="46458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Enumerations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A406734-DAEA-4FA4-B052-EBC452253ADA}"/>
              </a:ext>
            </a:extLst>
          </p:cNvPr>
          <p:cNvGrpSpPr/>
          <p:nvPr/>
        </p:nvGrpSpPr>
        <p:grpSpPr>
          <a:xfrm>
            <a:off x="6035941" y="1312455"/>
            <a:ext cx="6026931" cy="4726771"/>
            <a:chOff x="6035037" y="1766585"/>
            <a:chExt cx="3929947" cy="472677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03E5AC-E1CA-4A96-A25C-15464920F254}"/>
                </a:ext>
              </a:extLst>
            </p:cNvPr>
            <p:cNvSpPr/>
            <p:nvPr/>
          </p:nvSpPr>
          <p:spPr>
            <a:xfrm>
              <a:off x="6035037" y="1766585"/>
              <a:ext cx="3929947" cy="472677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Reference Types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96DF04-CA6C-485E-9BE3-5C334D51C024}"/>
                </a:ext>
              </a:extLst>
            </p:cNvPr>
            <p:cNvSpPr/>
            <p:nvPr/>
          </p:nvSpPr>
          <p:spPr>
            <a:xfrm>
              <a:off x="6163700" y="2149071"/>
              <a:ext cx="3664126" cy="46458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Pointer Types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9097F2C-A72B-4DDA-AA5C-ABD02539A923}"/>
                </a:ext>
              </a:extLst>
            </p:cNvPr>
            <p:cNvSpPr/>
            <p:nvPr/>
          </p:nvSpPr>
          <p:spPr>
            <a:xfrm>
              <a:off x="6163700" y="2720291"/>
              <a:ext cx="3664126" cy="46458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Interface Types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98BE21B-E8DA-4FA5-96A0-62A8E8630ACC}"/>
                </a:ext>
              </a:extLst>
            </p:cNvPr>
            <p:cNvSpPr/>
            <p:nvPr/>
          </p:nvSpPr>
          <p:spPr>
            <a:xfrm>
              <a:off x="6163700" y="3291511"/>
              <a:ext cx="3664126" cy="308642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Self-Describing Types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886116-7FA6-48AD-AB82-5BAB3076905E}"/>
                </a:ext>
              </a:extLst>
            </p:cNvPr>
            <p:cNvSpPr/>
            <p:nvPr/>
          </p:nvSpPr>
          <p:spPr>
            <a:xfrm>
              <a:off x="6268017" y="3619500"/>
              <a:ext cx="3432243" cy="46458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Arrays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F04FA7D-833D-4646-ACE6-E743510E9BE5}"/>
                </a:ext>
              </a:extLst>
            </p:cNvPr>
            <p:cNvSpPr/>
            <p:nvPr/>
          </p:nvSpPr>
          <p:spPr>
            <a:xfrm>
              <a:off x="6268016" y="4179783"/>
              <a:ext cx="3432243" cy="204575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Class Types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86C5B8-7D55-400D-833F-A50D952F68EB}"/>
                </a:ext>
              </a:extLst>
            </p:cNvPr>
            <p:cNvSpPr/>
            <p:nvPr/>
          </p:nvSpPr>
          <p:spPr>
            <a:xfrm>
              <a:off x="6362701" y="4505227"/>
              <a:ext cx="3237600" cy="46458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User-Defined Reference Types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6EDA64-F252-4C40-AC2E-6308F71B212A}"/>
                </a:ext>
              </a:extLst>
            </p:cNvPr>
            <p:cNvSpPr/>
            <p:nvPr/>
          </p:nvSpPr>
          <p:spPr>
            <a:xfrm>
              <a:off x="6362700" y="5062965"/>
              <a:ext cx="3237600" cy="46458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Boxed Value Types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4D60273-0891-4A0A-A4F0-24B9B58CB85C}"/>
                </a:ext>
              </a:extLst>
            </p:cNvPr>
            <p:cNvSpPr/>
            <p:nvPr/>
          </p:nvSpPr>
          <p:spPr>
            <a:xfrm>
              <a:off x="6376963" y="5620703"/>
              <a:ext cx="3237600" cy="46458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Delegates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06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Type System (CTS)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A70191-CA65-4504-A41C-B59FCB39F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79136"/>
              </p:ext>
            </p:extLst>
          </p:nvPr>
        </p:nvGraphicFramePr>
        <p:xfrm>
          <a:off x="0" y="666656"/>
          <a:ext cx="12192000" cy="619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2664377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887986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220826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979070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75883697"/>
                    </a:ext>
                  </a:extLst>
                </a:gridCol>
              </a:tblGrid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.NET Framework Type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C# Type Alias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Value or Reference Type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Primitive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CLS Compliant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76703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Object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object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933FF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Reference Type</a:t>
                      </a:r>
                      <a:endParaRPr lang="en-GB" sz="1200" b="0" i="0" u="none" strike="noStrike" dirty="0">
                        <a:solidFill>
                          <a:srgbClr val="9933FF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No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23419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String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string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933FF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Reference Type</a:t>
                      </a:r>
                      <a:endParaRPr lang="en-GB" sz="1200" b="0" i="0" u="none" strike="noStrike" dirty="0">
                        <a:solidFill>
                          <a:srgbClr val="9933FF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No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13165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Type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933FF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Reference Type</a:t>
                      </a:r>
                      <a:endParaRPr lang="en-GB" sz="1200" b="0" i="0" u="none" strike="noStrike" dirty="0">
                        <a:solidFill>
                          <a:srgbClr val="9933FF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No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65673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Boolean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bool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2257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Char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char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10447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Byte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byte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110811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Sbyte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sbyte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</a:t>
                      </a:r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05847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Int16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short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470598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UInt16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ushort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</a:t>
                      </a:r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82884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Int32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int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03030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UInt32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uint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</a:t>
                      </a:r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94019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Int64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long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606669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UInt64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ulong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No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45901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Single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float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9866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Double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double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10724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Decimal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decimal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</a:t>
                      </a:r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331417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IntPtr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86855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System.</a:t>
                      </a:r>
                      <a:r>
                        <a:rPr lang="en-GB" sz="1200" u="none" strike="noStrike" dirty="0">
                          <a:solidFill>
                            <a:srgbClr val="00CC99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UIntPtr</a:t>
                      </a:r>
                      <a:endParaRPr lang="en-GB" sz="1200" b="0" i="0" u="none" strike="noStrike" dirty="0">
                        <a:solidFill>
                          <a:srgbClr val="00CC99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70C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70C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00B0F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Value Type</a:t>
                      </a:r>
                      <a:endParaRPr lang="en-GB" sz="1200" b="0" i="0" u="none" strike="noStrike" dirty="0">
                        <a:solidFill>
                          <a:srgbClr val="00B0F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solidFill>
                            <a:srgbClr val="92D05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Yes </a:t>
                      </a:r>
                      <a:endParaRPr lang="en-GB" sz="1200" b="0" i="0" u="none" strike="noStrike" dirty="0">
                        <a:solidFill>
                          <a:srgbClr val="92D05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 </a:t>
                      </a:r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860" marR="3860" marT="3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4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60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CLR Memory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CLR uses two types of memory – the Stack and the Heap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Stack is a Last-In-First-Out structured memory block which is used to store   method arguments, local members and references to heap memory.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Stack grows and shrinks as methods are entered and exited.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Heap is a random access, unstructured memory block which is used to store reference types.</a:t>
            </a:r>
          </a:p>
        </p:txBody>
      </p:sp>
    </p:spTree>
    <p:extLst>
      <p:ext uri="{BB962C8B-B14F-4D97-AF65-F5344CB8AC3E}">
        <p14:creationId xmlns:p14="http://schemas.microsoft.com/office/powerpoint/2010/main" val="217872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CLR Memory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F0BFF9-56BD-4789-90A3-2848DF9C0894}"/>
              </a:ext>
            </a:extLst>
          </p:cNvPr>
          <p:cNvSpPr/>
          <p:nvPr/>
        </p:nvSpPr>
        <p:spPr>
          <a:xfrm>
            <a:off x="463957" y="1278510"/>
            <a:ext cx="3543782" cy="5127653"/>
          </a:xfrm>
          <a:prstGeom prst="roundRect">
            <a:avLst>
              <a:gd name="adj" fmla="val 3183"/>
            </a:avLst>
          </a:prstGeom>
          <a:solidFill>
            <a:srgbClr val="0070C0">
              <a:alpha val="26000"/>
            </a:srgbClr>
          </a:solidFill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291BB0-442E-4705-B12F-6282DA1A7F13}"/>
              </a:ext>
            </a:extLst>
          </p:cNvPr>
          <p:cNvSpPr/>
          <p:nvPr/>
        </p:nvSpPr>
        <p:spPr>
          <a:xfrm>
            <a:off x="4559117" y="1278509"/>
            <a:ext cx="7168925" cy="5127653"/>
          </a:xfrm>
          <a:prstGeom prst="roundRect">
            <a:avLst>
              <a:gd name="adj" fmla="val 3183"/>
            </a:avLst>
          </a:prstGeom>
          <a:solidFill>
            <a:srgbClr val="7030A0">
              <a:alpha val="26000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AEEEBB4-474D-430A-B482-42378C9E328E}"/>
              </a:ext>
            </a:extLst>
          </p:cNvPr>
          <p:cNvSpPr/>
          <p:nvPr/>
        </p:nvSpPr>
        <p:spPr>
          <a:xfrm>
            <a:off x="7237586" y="1032603"/>
            <a:ext cx="1811985" cy="491812"/>
          </a:xfrm>
          <a:prstGeom prst="roundRect">
            <a:avLst/>
          </a:prstGeom>
          <a:solidFill>
            <a:srgbClr val="542478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D82BC91-044D-4AB1-AD9A-A77742BABFF7}"/>
              </a:ext>
            </a:extLst>
          </p:cNvPr>
          <p:cNvSpPr/>
          <p:nvPr/>
        </p:nvSpPr>
        <p:spPr>
          <a:xfrm>
            <a:off x="1015336" y="1037857"/>
            <a:ext cx="2441023" cy="491812"/>
          </a:xfrm>
          <a:prstGeom prst="roundRect">
            <a:avLst/>
          </a:prstGeom>
          <a:solidFill>
            <a:srgbClr val="0070C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CC947E4-24F8-4527-B9C3-66583CFB52AF}"/>
              </a:ext>
            </a:extLst>
          </p:cNvPr>
          <p:cNvSpPr/>
          <p:nvPr/>
        </p:nvSpPr>
        <p:spPr>
          <a:xfrm>
            <a:off x="621894" y="5739736"/>
            <a:ext cx="3238406" cy="491812"/>
          </a:xfrm>
          <a:prstGeom prst="roundRect">
            <a:avLst>
              <a:gd name="adj" fmla="val 0"/>
            </a:avLst>
          </a:prstGeom>
          <a:solidFill>
            <a:srgbClr val="0070C0">
              <a:alpha val="4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CA4ACF2-0134-4826-9241-AC172612A561}"/>
              </a:ext>
            </a:extLst>
          </p:cNvPr>
          <p:cNvSpPr/>
          <p:nvPr/>
        </p:nvSpPr>
        <p:spPr>
          <a:xfrm>
            <a:off x="616644" y="5127598"/>
            <a:ext cx="3238406" cy="491812"/>
          </a:xfrm>
          <a:prstGeom prst="roundRect">
            <a:avLst>
              <a:gd name="adj" fmla="val 0"/>
            </a:avLst>
          </a:prstGeom>
          <a:solidFill>
            <a:srgbClr val="0070C0">
              <a:alpha val="61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3A1C9D4-0863-4742-8011-9676DC2ABD89}"/>
              </a:ext>
            </a:extLst>
          </p:cNvPr>
          <p:cNvSpPr/>
          <p:nvPr/>
        </p:nvSpPr>
        <p:spPr>
          <a:xfrm>
            <a:off x="616644" y="4515744"/>
            <a:ext cx="3238406" cy="491812"/>
          </a:xfrm>
          <a:prstGeom prst="roundRect">
            <a:avLst>
              <a:gd name="adj" fmla="val 0"/>
            </a:avLst>
          </a:prstGeom>
          <a:solidFill>
            <a:srgbClr val="0070C0">
              <a:alpha val="7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7E75B56-9707-4891-9F49-35B107DB40C9}"/>
              </a:ext>
            </a:extLst>
          </p:cNvPr>
          <p:cNvSpPr/>
          <p:nvPr/>
        </p:nvSpPr>
        <p:spPr>
          <a:xfrm>
            <a:off x="616644" y="3903748"/>
            <a:ext cx="3238406" cy="49181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511AC9F-1B1E-44AE-B874-4EB2D5AE2299}"/>
              </a:ext>
            </a:extLst>
          </p:cNvPr>
          <p:cNvSpPr/>
          <p:nvPr/>
        </p:nvSpPr>
        <p:spPr>
          <a:xfrm>
            <a:off x="4698768" y="3528514"/>
            <a:ext cx="1397232" cy="384615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1E8D9C-4F09-4601-860B-F493BD2EB544}"/>
              </a:ext>
            </a:extLst>
          </p:cNvPr>
          <p:cNvSpPr/>
          <p:nvPr/>
        </p:nvSpPr>
        <p:spPr>
          <a:xfrm>
            <a:off x="9523490" y="3524970"/>
            <a:ext cx="1984901" cy="3846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79F354-7F0C-4CFD-8675-1B415DECC29D}"/>
              </a:ext>
            </a:extLst>
          </p:cNvPr>
          <p:cNvSpPr/>
          <p:nvPr/>
        </p:nvSpPr>
        <p:spPr>
          <a:xfrm>
            <a:off x="4698768" y="4105436"/>
            <a:ext cx="565541" cy="384615"/>
          </a:xfrm>
          <a:prstGeom prst="rect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833296B-60FC-454A-A6BA-403569EA84DD}"/>
              </a:ext>
            </a:extLst>
          </p:cNvPr>
          <p:cNvSpPr/>
          <p:nvPr/>
        </p:nvSpPr>
        <p:spPr>
          <a:xfrm>
            <a:off x="5475316" y="4112517"/>
            <a:ext cx="2228921" cy="3846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7F3D37-2D3B-4C1C-BA3B-EFE3F7B0B9C3}"/>
              </a:ext>
            </a:extLst>
          </p:cNvPr>
          <p:cNvSpPr/>
          <p:nvPr/>
        </p:nvSpPr>
        <p:spPr>
          <a:xfrm>
            <a:off x="6307008" y="4693016"/>
            <a:ext cx="3005473" cy="384615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A0513CF-DA81-4006-A261-DE26E1A845B5}"/>
              </a:ext>
            </a:extLst>
          </p:cNvPr>
          <p:cNvSpPr/>
          <p:nvPr/>
        </p:nvSpPr>
        <p:spPr>
          <a:xfrm>
            <a:off x="6307008" y="5273515"/>
            <a:ext cx="2228922" cy="384615"/>
          </a:xfrm>
          <a:prstGeom prst="rect">
            <a:avLst/>
          </a:prstGeom>
          <a:solidFill>
            <a:srgbClr val="542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892757-16D6-481E-81DB-9B4D7E458ECE}"/>
              </a:ext>
            </a:extLst>
          </p:cNvPr>
          <p:cNvSpPr/>
          <p:nvPr/>
        </p:nvSpPr>
        <p:spPr>
          <a:xfrm>
            <a:off x="9585204" y="5269975"/>
            <a:ext cx="1984901" cy="384615"/>
          </a:xfrm>
          <a:prstGeom prst="rect">
            <a:avLst/>
          </a:prstGeom>
          <a:solidFill>
            <a:srgbClr val="542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DFEBA6-D90F-405D-B6C4-6AC6A18DB300}"/>
              </a:ext>
            </a:extLst>
          </p:cNvPr>
          <p:cNvSpPr/>
          <p:nvPr/>
        </p:nvSpPr>
        <p:spPr>
          <a:xfrm>
            <a:off x="4698768" y="5839854"/>
            <a:ext cx="1397232" cy="3846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DBBEF9-4E6A-42C5-A4DB-7FE287D6A0B1}"/>
              </a:ext>
            </a:extLst>
          </p:cNvPr>
          <p:cNvSpPr/>
          <p:nvPr/>
        </p:nvSpPr>
        <p:spPr>
          <a:xfrm>
            <a:off x="7915249" y="5846933"/>
            <a:ext cx="3654857" cy="384615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2C91306-F666-47BF-9C38-4558070677E2}"/>
              </a:ext>
            </a:extLst>
          </p:cNvPr>
          <p:cNvSpPr/>
          <p:nvPr/>
        </p:nvSpPr>
        <p:spPr>
          <a:xfrm>
            <a:off x="7915249" y="3524970"/>
            <a:ext cx="565541" cy="384615"/>
          </a:xfrm>
          <a:prstGeom prst="rect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6E8C01D-A895-448F-9325-6DD063D9EE73}"/>
              </a:ext>
            </a:extLst>
          </p:cNvPr>
          <p:cNvSpPr/>
          <p:nvPr/>
        </p:nvSpPr>
        <p:spPr>
          <a:xfrm>
            <a:off x="6307008" y="5839853"/>
            <a:ext cx="565541" cy="384615"/>
          </a:xfrm>
          <a:prstGeom prst="rect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A08DBA-8128-439A-AD33-8E178C6A8C04}"/>
              </a:ext>
            </a:extLst>
          </p:cNvPr>
          <p:cNvSpPr/>
          <p:nvPr/>
        </p:nvSpPr>
        <p:spPr>
          <a:xfrm>
            <a:off x="8746940" y="5273515"/>
            <a:ext cx="565541" cy="384615"/>
          </a:xfrm>
          <a:prstGeom prst="rect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ECA513-2BE8-47C2-A3A7-A18DA41A4AAA}"/>
              </a:ext>
            </a:extLst>
          </p:cNvPr>
          <p:cNvSpPr/>
          <p:nvPr/>
        </p:nvSpPr>
        <p:spPr>
          <a:xfrm>
            <a:off x="4698768" y="2374671"/>
            <a:ext cx="1397232" cy="384615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81F320-4803-471D-BCAE-FE14BA0532F3}"/>
              </a:ext>
            </a:extLst>
          </p:cNvPr>
          <p:cNvSpPr/>
          <p:nvPr/>
        </p:nvSpPr>
        <p:spPr>
          <a:xfrm>
            <a:off x="6307009" y="2381751"/>
            <a:ext cx="1397232" cy="3846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2163766-3A26-4BD7-8BDC-19D183012E23}"/>
              </a:ext>
            </a:extLst>
          </p:cNvPr>
          <p:cNvSpPr/>
          <p:nvPr/>
        </p:nvSpPr>
        <p:spPr>
          <a:xfrm>
            <a:off x="9523491" y="2371127"/>
            <a:ext cx="1397232" cy="3846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922DC5-CBA4-4237-921D-2739EEBCEEBF}"/>
              </a:ext>
            </a:extLst>
          </p:cNvPr>
          <p:cNvSpPr/>
          <p:nvPr/>
        </p:nvSpPr>
        <p:spPr>
          <a:xfrm>
            <a:off x="4698768" y="2951593"/>
            <a:ext cx="565541" cy="384615"/>
          </a:xfrm>
          <a:prstGeom prst="rect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6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Integrated Development Environment (IDE)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Extensible support for many different project types like class libraries, console, mobile and web applications, and games.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Built in support for debugging and testing, interactive windows, syntax highlighting, rich intellisense, static code analysis, data management and application publishing.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also available for Mac.</a:t>
            </a:r>
          </a:p>
        </p:txBody>
      </p:sp>
    </p:spTree>
    <p:extLst>
      <p:ext uri="{BB962C8B-B14F-4D97-AF65-F5344CB8AC3E}">
        <p14:creationId xmlns:p14="http://schemas.microsoft.com/office/powerpoint/2010/main" val="343250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Visual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rich code editor.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It’s not an IDE like Visual Studio.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Suitable for single file editing to enterprise application development.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Built in support for GIT source control and debugging.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Highly extensible with many community features already available.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 on Windows, Linux and Mac.</a:t>
            </a:r>
          </a:p>
        </p:txBody>
      </p:sp>
    </p:spTree>
    <p:extLst>
      <p:ext uri="{BB962C8B-B14F-4D97-AF65-F5344CB8AC3E}">
        <p14:creationId xmlns:p14="http://schemas.microsoft.com/office/powerpoint/2010/main" val="599353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IL Spy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 for decompiling CIL assemblies back into source code.</a:t>
            </a:r>
            <a:endParaRPr lang="en-GB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Able to read from the GAC or custom locations.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Able to display IL source code or C#.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regenerate Visual Studio projects from compiled assemblies.</a:t>
            </a:r>
          </a:p>
        </p:txBody>
      </p:sp>
    </p:spTree>
    <p:extLst>
      <p:ext uri="{BB962C8B-B14F-4D97-AF65-F5344CB8AC3E}">
        <p14:creationId xmlns:p14="http://schemas.microsoft.com/office/powerpoint/2010/main" val="4805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 Language Infrastructure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 Language Runtime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 Intermediate Language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 Language Specification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 Type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CLR Memory Architecture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&amp; Tooling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Language Infrastructure (CLI)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open specification (technical standard) developed by Microsoft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Standardised by Microsoft, HP and Intel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Ratified by ISO and ECMA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Targeted by multiple high level languages such as C#, VB.NET, IronPython, etc.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&amp; platform agnostic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Common implementations of the CLI include the .NET Framework, .NET Core, Mono, DotGNU and Portable.NET</a:t>
            </a:r>
          </a:p>
        </p:txBody>
      </p:sp>
    </p:spTree>
    <p:extLst>
      <p:ext uri="{BB962C8B-B14F-4D97-AF65-F5344CB8AC3E}">
        <p14:creationId xmlns:p14="http://schemas.microsoft.com/office/powerpoint/2010/main" val="233690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Language Infrastructure (CLI)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89EC9-F458-463E-A06F-CD1898EFB733}"/>
              </a:ext>
            </a:extLst>
          </p:cNvPr>
          <p:cNvGrpSpPr/>
          <p:nvPr/>
        </p:nvGrpSpPr>
        <p:grpSpPr>
          <a:xfrm>
            <a:off x="1514519" y="1028850"/>
            <a:ext cx="9162961" cy="5373559"/>
            <a:chOff x="1565544" y="934256"/>
            <a:chExt cx="9162961" cy="53735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2A5A812-D8D6-4411-BF2F-A0C41BB80E45}"/>
                </a:ext>
              </a:extLst>
            </p:cNvPr>
            <p:cNvSpPr/>
            <p:nvPr/>
          </p:nvSpPr>
          <p:spPr>
            <a:xfrm>
              <a:off x="2702062" y="1180162"/>
              <a:ext cx="7559806" cy="5127653"/>
            </a:xfrm>
            <a:prstGeom prst="roundRect">
              <a:avLst>
                <a:gd name="adj" fmla="val 3183"/>
              </a:avLst>
            </a:prstGeom>
            <a:solidFill>
              <a:srgbClr val="7030A0">
                <a:alpha val="26000"/>
              </a:srgbClr>
            </a:solidFill>
            <a:ln w="381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3C016D-0CAF-4598-B6BC-8D42489C7169}"/>
                </a:ext>
              </a:extLst>
            </p:cNvPr>
            <p:cNvSpPr/>
            <p:nvPr/>
          </p:nvSpPr>
          <p:spPr>
            <a:xfrm>
              <a:off x="5704996" y="1504481"/>
              <a:ext cx="1030592" cy="46575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Intermediate Language (CIL)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A9479A-9467-4B18-B8E9-CB5C14E582C5}"/>
                </a:ext>
              </a:extLst>
            </p:cNvPr>
            <p:cNvSpPr/>
            <p:nvPr/>
          </p:nvSpPr>
          <p:spPr>
            <a:xfrm>
              <a:off x="6841514" y="1500636"/>
              <a:ext cx="2750473" cy="4657584"/>
            </a:xfrm>
            <a:prstGeom prst="rect">
              <a:avLst/>
            </a:prstGeom>
            <a:solidFill>
              <a:srgbClr val="542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Language Runtime (CLR)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8FF61F0-382E-41F8-A8E9-ED15910065A0}"/>
                </a:ext>
              </a:extLst>
            </p:cNvPr>
            <p:cNvSpPr/>
            <p:nvPr/>
          </p:nvSpPr>
          <p:spPr>
            <a:xfrm>
              <a:off x="2840697" y="1504481"/>
              <a:ext cx="2758373" cy="4657584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Language Specification</a:t>
              </a:r>
            </a:p>
            <a:p>
              <a:pPr algn="ctr"/>
              <a:endParaRPr lang="en-GB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Type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5D2F3D-B7C0-472A-B2BB-F16D70C8460B}"/>
                </a:ext>
              </a:extLst>
            </p:cNvPr>
            <p:cNvSpPr/>
            <p:nvPr/>
          </p:nvSpPr>
          <p:spPr>
            <a:xfrm>
              <a:off x="9697913" y="1507952"/>
              <a:ext cx="1030592" cy="46575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Native Machine Code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ED63FCA-2F72-49BB-BDC5-42990209C4ED}"/>
                </a:ext>
              </a:extLst>
            </p:cNvPr>
            <p:cNvSpPr/>
            <p:nvPr/>
          </p:nvSpPr>
          <p:spPr>
            <a:xfrm>
              <a:off x="3779493" y="934256"/>
              <a:ext cx="5404943" cy="491812"/>
            </a:xfrm>
            <a:prstGeom prst="roundRect">
              <a:avLst/>
            </a:prstGeom>
            <a:solidFill>
              <a:srgbClr val="542478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Language Infrastructure (CLI)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29D845-D172-41B8-AC8C-D98F253B4799}"/>
                </a:ext>
              </a:extLst>
            </p:cNvPr>
            <p:cNvGrpSpPr/>
            <p:nvPr/>
          </p:nvGrpSpPr>
          <p:grpSpPr>
            <a:xfrm>
              <a:off x="1565544" y="3217155"/>
              <a:ext cx="1848878" cy="1239182"/>
              <a:chOff x="1565544" y="3111819"/>
              <a:chExt cx="1848878" cy="123918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EEA207-93E5-4ACC-BF06-F8A476CF6F8E}"/>
                  </a:ext>
                </a:extLst>
              </p:cNvPr>
              <p:cNvGrpSpPr/>
              <p:nvPr/>
            </p:nvGrpSpPr>
            <p:grpSpPr>
              <a:xfrm>
                <a:off x="1565544" y="3111819"/>
                <a:ext cx="1848878" cy="1239182"/>
                <a:chOff x="1565544" y="3287570"/>
                <a:chExt cx="1848878" cy="123918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C48021C-362E-451C-B856-F6C615059F14}"/>
                    </a:ext>
                  </a:extLst>
                </p:cNvPr>
                <p:cNvSpPr/>
                <p:nvPr/>
              </p:nvSpPr>
              <p:spPr>
                <a:xfrm>
                  <a:off x="1565544" y="3287572"/>
                  <a:ext cx="1144419" cy="123918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VB.NET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DC70E9-B115-44D6-9E54-E966EF29BAC3}"/>
                    </a:ext>
                  </a:extLst>
                </p:cNvPr>
                <p:cNvSpPr/>
                <p:nvPr/>
              </p:nvSpPr>
              <p:spPr>
                <a:xfrm>
                  <a:off x="2709963" y="3287570"/>
                  <a:ext cx="704459" cy="1239180"/>
                </a:xfrm>
                <a:prstGeom prst="rect">
                  <a:avLst/>
                </a:prstGeom>
                <a:solidFill>
                  <a:srgbClr val="0050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28" name="Arrow: Chevron 27">
                <a:extLst>
                  <a:ext uri="{FF2B5EF4-FFF2-40B4-BE49-F238E27FC236}">
                    <a16:creationId xmlns:a16="http://schemas.microsoft.com/office/drawing/2014/main" id="{9BCDBBEF-0AA4-49A1-B7F5-9C892758F7AA}"/>
                  </a:ext>
                </a:extLst>
              </p:cNvPr>
              <p:cNvSpPr/>
              <p:nvPr/>
            </p:nvSpPr>
            <p:spPr>
              <a:xfrm>
                <a:off x="2596136" y="3583361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7CEB02-764D-4490-99F0-13080234412C}"/>
                </a:ext>
              </a:extLst>
            </p:cNvPr>
            <p:cNvGrpSpPr/>
            <p:nvPr/>
          </p:nvGrpSpPr>
          <p:grpSpPr>
            <a:xfrm>
              <a:off x="1565544" y="4558929"/>
              <a:ext cx="1848878" cy="1239230"/>
              <a:chOff x="1565544" y="4350952"/>
              <a:chExt cx="1848878" cy="123923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DBD807-AB5C-4C62-BAB0-2A4E5D42BB55}"/>
                  </a:ext>
                </a:extLst>
              </p:cNvPr>
              <p:cNvGrpSpPr/>
              <p:nvPr/>
            </p:nvGrpSpPr>
            <p:grpSpPr>
              <a:xfrm>
                <a:off x="1565544" y="4350952"/>
                <a:ext cx="1848878" cy="1239230"/>
                <a:chOff x="1565544" y="4699660"/>
                <a:chExt cx="1848878" cy="123923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C4B4320-0DF9-4173-AAF7-CC218A4B10D8}"/>
                    </a:ext>
                  </a:extLst>
                </p:cNvPr>
                <p:cNvSpPr/>
                <p:nvPr/>
              </p:nvSpPr>
              <p:spPr>
                <a:xfrm>
                  <a:off x="1565544" y="4699710"/>
                  <a:ext cx="1144419" cy="12391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F#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98C36B8-9413-4BDA-B694-9220F0968084}"/>
                    </a:ext>
                  </a:extLst>
                </p:cNvPr>
                <p:cNvSpPr/>
                <p:nvPr/>
              </p:nvSpPr>
              <p:spPr>
                <a:xfrm>
                  <a:off x="2709963" y="4699660"/>
                  <a:ext cx="704459" cy="1239180"/>
                </a:xfrm>
                <a:prstGeom prst="rect">
                  <a:avLst/>
                </a:prstGeom>
                <a:solidFill>
                  <a:srgbClr val="9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29" name="Arrow: Chevron 28">
                <a:extLst>
                  <a:ext uri="{FF2B5EF4-FFF2-40B4-BE49-F238E27FC236}">
                    <a16:creationId xmlns:a16="http://schemas.microsoft.com/office/drawing/2014/main" id="{3161F8C2-141D-4D72-8AE5-7EA374B39733}"/>
                  </a:ext>
                </a:extLst>
              </p:cNvPr>
              <p:cNvSpPr/>
              <p:nvPr/>
            </p:nvSpPr>
            <p:spPr>
              <a:xfrm>
                <a:off x="2588236" y="4819653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7C5AACD-6009-4027-A6A5-25E0A344CFCE}"/>
                </a:ext>
              </a:extLst>
            </p:cNvPr>
            <p:cNvGrpSpPr/>
            <p:nvPr/>
          </p:nvGrpSpPr>
          <p:grpSpPr>
            <a:xfrm>
              <a:off x="1565544" y="1875433"/>
              <a:ext cx="1848878" cy="1239227"/>
              <a:chOff x="1565544" y="1875433"/>
              <a:chExt cx="1848878" cy="123922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1534F85-5AAB-4A4D-96C2-A3DC31F419F7}"/>
                  </a:ext>
                </a:extLst>
              </p:cNvPr>
              <p:cNvGrpSpPr/>
              <p:nvPr/>
            </p:nvGrpSpPr>
            <p:grpSpPr>
              <a:xfrm>
                <a:off x="1565544" y="1875433"/>
                <a:ext cx="1848878" cy="1239227"/>
                <a:chOff x="1565544" y="1875433"/>
                <a:chExt cx="1848878" cy="123922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9B6152-3438-4612-9848-F101C6482B59}"/>
                    </a:ext>
                  </a:extLst>
                </p:cNvPr>
                <p:cNvSpPr/>
                <p:nvPr/>
              </p:nvSpPr>
              <p:spPr>
                <a:xfrm>
                  <a:off x="1565544" y="1875433"/>
                  <a:ext cx="1144419" cy="123918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C#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EC1F0E-8C99-4CDE-9309-1A8527653F74}"/>
                    </a:ext>
                  </a:extLst>
                </p:cNvPr>
                <p:cNvSpPr/>
                <p:nvPr/>
              </p:nvSpPr>
              <p:spPr>
                <a:xfrm>
                  <a:off x="2709963" y="1875480"/>
                  <a:ext cx="704459" cy="1239180"/>
                </a:xfrm>
                <a:prstGeom prst="rect">
                  <a:avLst/>
                </a:prstGeom>
                <a:solidFill>
                  <a:srgbClr val="006E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26C16DE3-8B5E-4AD5-A909-CBBC1D007D75}"/>
                  </a:ext>
                </a:extLst>
              </p:cNvPr>
              <p:cNvSpPr/>
              <p:nvPr/>
            </p:nvSpPr>
            <p:spPr>
              <a:xfrm>
                <a:off x="2596136" y="2343499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11BD6A18-4325-4B11-86E3-B7DD491FA70D}"/>
                </a:ext>
              </a:extLst>
            </p:cNvPr>
            <p:cNvSpPr/>
            <p:nvPr/>
          </p:nvSpPr>
          <p:spPr>
            <a:xfrm>
              <a:off x="5476112" y="3551732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F4EC18EA-EA8E-440E-BE64-781FCA30FF82}"/>
                </a:ext>
              </a:extLst>
            </p:cNvPr>
            <p:cNvSpPr/>
            <p:nvPr/>
          </p:nvSpPr>
          <p:spPr>
            <a:xfrm>
              <a:off x="6606315" y="3551732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F1E4D7F6-F25B-4CFC-8A58-C25DFA1BD621}"/>
                </a:ext>
              </a:extLst>
            </p:cNvPr>
            <p:cNvSpPr/>
            <p:nvPr/>
          </p:nvSpPr>
          <p:spPr>
            <a:xfrm>
              <a:off x="9469029" y="3544416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61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Language Runtime (CLR)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Virtual machine component of the Common Language Infrastructure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Responsible for managing and executing CIL assemblies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Adopts a process known as JIT (Just-In-Time) compilation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Compiles CIL instructions to machine or platform specific instructions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additional services such as memory management, type safety, exception handling, garbage collection, thread management and security</a:t>
            </a:r>
            <a:endParaRPr lang="en-GB" sz="24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1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Language Runtime (CLR)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8009470-959D-4E18-A926-21C4E75955FC}"/>
              </a:ext>
            </a:extLst>
          </p:cNvPr>
          <p:cNvGrpSpPr/>
          <p:nvPr/>
        </p:nvGrpSpPr>
        <p:grpSpPr>
          <a:xfrm>
            <a:off x="1505688" y="1037857"/>
            <a:ext cx="9180623" cy="5368307"/>
            <a:chOff x="828816" y="1033353"/>
            <a:chExt cx="9180623" cy="536830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BF1311B-9B3D-47E5-B556-21948D39CD98}"/>
                </a:ext>
              </a:extLst>
            </p:cNvPr>
            <p:cNvSpPr/>
            <p:nvPr/>
          </p:nvSpPr>
          <p:spPr>
            <a:xfrm>
              <a:off x="828816" y="1274007"/>
              <a:ext cx="4323506" cy="5127653"/>
            </a:xfrm>
            <a:prstGeom prst="roundRect">
              <a:avLst>
                <a:gd name="adj" fmla="val 3183"/>
              </a:avLst>
            </a:prstGeom>
            <a:solidFill>
              <a:srgbClr val="0070C0">
                <a:alpha val="26000"/>
              </a:srgbClr>
            </a:solidFill>
            <a:ln w="381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2A5A812-D8D6-4411-BF2F-A0C41BB80E45}"/>
                </a:ext>
              </a:extLst>
            </p:cNvPr>
            <p:cNvSpPr/>
            <p:nvPr/>
          </p:nvSpPr>
          <p:spPr>
            <a:xfrm>
              <a:off x="5355499" y="1274007"/>
              <a:ext cx="4653940" cy="5127653"/>
            </a:xfrm>
            <a:prstGeom prst="roundRect">
              <a:avLst>
                <a:gd name="adj" fmla="val 3183"/>
              </a:avLst>
            </a:prstGeom>
            <a:solidFill>
              <a:srgbClr val="7030A0">
                <a:alpha val="26000"/>
              </a:srgbClr>
            </a:solidFill>
            <a:ln w="381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3C016D-0CAF-4598-B6BC-8D42489C7169}"/>
                </a:ext>
              </a:extLst>
            </p:cNvPr>
            <p:cNvSpPr/>
            <p:nvPr/>
          </p:nvSpPr>
          <p:spPr>
            <a:xfrm>
              <a:off x="4755241" y="1601797"/>
              <a:ext cx="1123615" cy="46575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Intermediate Language (CIL)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A9479A-9467-4B18-B8E9-CB5C14E582C5}"/>
                </a:ext>
              </a:extLst>
            </p:cNvPr>
            <p:cNvSpPr/>
            <p:nvPr/>
          </p:nvSpPr>
          <p:spPr>
            <a:xfrm>
              <a:off x="5982712" y="1601797"/>
              <a:ext cx="2750473" cy="4657584"/>
            </a:xfrm>
            <a:prstGeom prst="rect">
              <a:avLst/>
            </a:prstGeom>
            <a:solidFill>
              <a:srgbClr val="542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Language Runtime (CLR)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8FF61F0-382E-41F8-A8E9-ED15910065A0}"/>
                </a:ext>
              </a:extLst>
            </p:cNvPr>
            <p:cNvSpPr/>
            <p:nvPr/>
          </p:nvSpPr>
          <p:spPr>
            <a:xfrm>
              <a:off x="2244369" y="1602546"/>
              <a:ext cx="2380138" cy="4657584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Language Specification</a:t>
              </a:r>
            </a:p>
            <a:p>
              <a:pPr algn="ctr"/>
              <a:endParaRPr lang="en-GB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Common Type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5D2F3D-B7C0-472A-B2BB-F16D70C8460B}"/>
                </a:ext>
              </a:extLst>
            </p:cNvPr>
            <p:cNvSpPr/>
            <p:nvPr/>
          </p:nvSpPr>
          <p:spPr>
            <a:xfrm>
              <a:off x="8841182" y="1601797"/>
              <a:ext cx="1030592" cy="46575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Native Machine Code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ED63FCA-2F72-49BB-BDC5-42990209C4ED}"/>
                </a:ext>
              </a:extLst>
            </p:cNvPr>
            <p:cNvSpPr/>
            <p:nvPr/>
          </p:nvSpPr>
          <p:spPr>
            <a:xfrm>
              <a:off x="6776038" y="1033353"/>
              <a:ext cx="1811985" cy="491812"/>
            </a:xfrm>
            <a:prstGeom prst="roundRect">
              <a:avLst/>
            </a:prstGeom>
            <a:solidFill>
              <a:srgbClr val="542478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Runtime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29D845-D172-41B8-AC8C-D98F253B4799}"/>
                </a:ext>
              </a:extLst>
            </p:cNvPr>
            <p:cNvGrpSpPr/>
            <p:nvPr/>
          </p:nvGrpSpPr>
          <p:grpSpPr>
            <a:xfrm>
              <a:off x="969215" y="3315220"/>
              <a:ext cx="1848878" cy="1239182"/>
              <a:chOff x="1565544" y="3111819"/>
              <a:chExt cx="1848878" cy="123918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EEA207-93E5-4ACC-BF06-F8A476CF6F8E}"/>
                  </a:ext>
                </a:extLst>
              </p:cNvPr>
              <p:cNvGrpSpPr/>
              <p:nvPr/>
            </p:nvGrpSpPr>
            <p:grpSpPr>
              <a:xfrm>
                <a:off x="1565544" y="3111819"/>
                <a:ext cx="1848878" cy="1239182"/>
                <a:chOff x="1565544" y="3287570"/>
                <a:chExt cx="1848878" cy="123918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C48021C-362E-451C-B856-F6C615059F14}"/>
                    </a:ext>
                  </a:extLst>
                </p:cNvPr>
                <p:cNvSpPr/>
                <p:nvPr/>
              </p:nvSpPr>
              <p:spPr>
                <a:xfrm>
                  <a:off x="1565544" y="3287572"/>
                  <a:ext cx="1144419" cy="123918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VB.NET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DC70E9-B115-44D6-9E54-E966EF29BAC3}"/>
                    </a:ext>
                  </a:extLst>
                </p:cNvPr>
                <p:cNvSpPr/>
                <p:nvPr/>
              </p:nvSpPr>
              <p:spPr>
                <a:xfrm>
                  <a:off x="2709963" y="3287570"/>
                  <a:ext cx="704459" cy="1239180"/>
                </a:xfrm>
                <a:prstGeom prst="rect">
                  <a:avLst/>
                </a:prstGeom>
                <a:solidFill>
                  <a:srgbClr val="0050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28" name="Arrow: Chevron 27">
                <a:extLst>
                  <a:ext uri="{FF2B5EF4-FFF2-40B4-BE49-F238E27FC236}">
                    <a16:creationId xmlns:a16="http://schemas.microsoft.com/office/drawing/2014/main" id="{9BCDBBEF-0AA4-49A1-B7F5-9C892758F7AA}"/>
                  </a:ext>
                </a:extLst>
              </p:cNvPr>
              <p:cNvSpPr/>
              <p:nvPr/>
            </p:nvSpPr>
            <p:spPr>
              <a:xfrm>
                <a:off x="2596136" y="3583361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7CEB02-764D-4490-99F0-13080234412C}"/>
                </a:ext>
              </a:extLst>
            </p:cNvPr>
            <p:cNvGrpSpPr/>
            <p:nvPr/>
          </p:nvGrpSpPr>
          <p:grpSpPr>
            <a:xfrm>
              <a:off x="969215" y="4656994"/>
              <a:ext cx="1848878" cy="1239230"/>
              <a:chOff x="1565544" y="4350952"/>
              <a:chExt cx="1848878" cy="123923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DBD807-AB5C-4C62-BAB0-2A4E5D42BB55}"/>
                  </a:ext>
                </a:extLst>
              </p:cNvPr>
              <p:cNvGrpSpPr/>
              <p:nvPr/>
            </p:nvGrpSpPr>
            <p:grpSpPr>
              <a:xfrm>
                <a:off x="1565544" y="4350952"/>
                <a:ext cx="1848878" cy="1239230"/>
                <a:chOff x="1565544" y="4699660"/>
                <a:chExt cx="1848878" cy="123923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C4B4320-0DF9-4173-AAF7-CC218A4B10D8}"/>
                    </a:ext>
                  </a:extLst>
                </p:cNvPr>
                <p:cNvSpPr/>
                <p:nvPr/>
              </p:nvSpPr>
              <p:spPr>
                <a:xfrm>
                  <a:off x="1565544" y="4699710"/>
                  <a:ext cx="1144419" cy="123918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F#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98C36B8-9413-4BDA-B694-9220F0968084}"/>
                    </a:ext>
                  </a:extLst>
                </p:cNvPr>
                <p:cNvSpPr/>
                <p:nvPr/>
              </p:nvSpPr>
              <p:spPr>
                <a:xfrm>
                  <a:off x="2709963" y="4699660"/>
                  <a:ext cx="704459" cy="1239180"/>
                </a:xfrm>
                <a:prstGeom prst="rect">
                  <a:avLst/>
                </a:prstGeom>
                <a:solidFill>
                  <a:srgbClr val="9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29" name="Arrow: Chevron 28">
                <a:extLst>
                  <a:ext uri="{FF2B5EF4-FFF2-40B4-BE49-F238E27FC236}">
                    <a16:creationId xmlns:a16="http://schemas.microsoft.com/office/drawing/2014/main" id="{3161F8C2-141D-4D72-8AE5-7EA374B39733}"/>
                  </a:ext>
                </a:extLst>
              </p:cNvPr>
              <p:cNvSpPr/>
              <p:nvPr/>
            </p:nvSpPr>
            <p:spPr>
              <a:xfrm>
                <a:off x="2588236" y="4819653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7C5AACD-6009-4027-A6A5-25E0A344CFCE}"/>
                </a:ext>
              </a:extLst>
            </p:cNvPr>
            <p:cNvGrpSpPr/>
            <p:nvPr/>
          </p:nvGrpSpPr>
          <p:grpSpPr>
            <a:xfrm>
              <a:off x="969215" y="1973498"/>
              <a:ext cx="1848878" cy="1239227"/>
              <a:chOff x="1565544" y="1875433"/>
              <a:chExt cx="1848878" cy="123922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1534F85-5AAB-4A4D-96C2-A3DC31F419F7}"/>
                  </a:ext>
                </a:extLst>
              </p:cNvPr>
              <p:cNvGrpSpPr/>
              <p:nvPr/>
            </p:nvGrpSpPr>
            <p:grpSpPr>
              <a:xfrm>
                <a:off x="1565544" y="1875433"/>
                <a:ext cx="1848878" cy="1239227"/>
                <a:chOff x="1565544" y="1875433"/>
                <a:chExt cx="1848878" cy="123922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9B6152-3438-4612-9848-F101C6482B59}"/>
                    </a:ext>
                  </a:extLst>
                </p:cNvPr>
                <p:cNvSpPr/>
                <p:nvPr/>
              </p:nvSpPr>
              <p:spPr>
                <a:xfrm>
                  <a:off x="1565544" y="1875433"/>
                  <a:ext cx="1144419" cy="123918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C#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EC1F0E-8C99-4CDE-9309-1A8527653F74}"/>
                    </a:ext>
                  </a:extLst>
                </p:cNvPr>
                <p:cNvSpPr/>
                <p:nvPr/>
              </p:nvSpPr>
              <p:spPr>
                <a:xfrm>
                  <a:off x="2709963" y="1875480"/>
                  <a:ext cx="704459" cy="1239180"/>
                </a:xfrm>
                <a:prstGeom prst="rect">
                  <a:avLst/>
                </a:prstGeom>
                <a:solidFill>
                  <a:srgbClr val="006E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GB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Compiler</a:t>
                  </a:r>
                </a:p>
              </p:txBody>
            </p:sp>
          </p:grpSp>
          <p:sp>
            <p:nvSpPr>
              <p:cNvPr id="12" name="Arrow: Chevron 11">
                <a:extLst>
                  <a:ext uri="{FF2B5EF4-FFF2-40B4-BE49-F238E27FC236}">
                    <a16:creationId xmlns:a16="http://schemas.microsoft.com/office/drawing/2014/main" id="{26C16DE3-8B5E-4AD5-A909-CBBC1D007D75}"/>
                  </a:ext>
                </a:extLst>
              </p:cNvPr>
              <p:cNvSpPr/>
              <p:nvPr/>
            </p:nvSpPr>
            <p:spPr>
              <a:xfrm>
                <a:off x="2596136" y="2343499"/>
                <a:ext cx="227653" cy="28146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F4EC18EA-EA8E-440E-BE64-781FCA30FF82}"/>
                </a:ext>
              </a:extLst>
            </p:cNvPr>
            <p:cNvSpPr/>
            <p:nvPr/>
          </p:nvSpPr>
          <p:spPr>
            <a:xfrm>
              <a:off x="5749584" y="3645577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F1E4D7F6-F25B-4CFC-8A58-C25DFA1BD621}"/>
                </a:ext>
              </a:extLst>
            </p:cNvPr>
            <p:cNvSpPr/>
            <p:nvPr/>
          </p:nvSpPr>
          <p:spPr>
            <a:xfrm>
              <a:off x="8612298" y="3638261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C85DEF1-1674-4DF1-B49D-44B318E8971D}"/>
                </a:ext>
              </a:extLst>
            </p:cNvPr>
            <p:cNvSpPr/>
            <p:nvPr/>
          </p:nvSpPr>
          <p:spPr>
            <a:xfrm>
              <a:off x="1770057" y="1033353"/>
              <a:ext cx="2441023" cy="491812"/>
            </a:xfrm>
            <a:prstGeom prst="roundRect">
              <a:avLst/>
            </a:prstGeom>
            <a:solidFill>
              <a:srgbClr val="0070C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Compile Time</a:t>
              </a: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28463B80-1A70-4FA3-9C6F-22F152B23665}"/>
                </a:ext>
              </a:extLst>
            </p:cNvPr>
            <p:cNvSpPr/>
            <p:nvPr/>
          </p:nvSpPr>
          <p:spPr>
            <a:xfrm>
              <a:off x="4531037" y="3638260"/>
              <a:ext cx="457768" cy="57002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71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Intermediate Language (CIL)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Formerly known as Microsoft Intermediate Language (MSIL)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lowest level, human-readable programming language defined by the CLI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Entirely stack based (as opposed to register based) instruction 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Acts as a compilation target for higher level languages like C# and VB.NET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&amp; platform agnostic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Common Intermediate Language is agnostic in that it does not require a specific   machine, processor or operating system upon which to execute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9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Intermediate Language (CIL)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1130B9-8D89-4E7E-A039-830A75BAE011}"/>
              </a:ext>
            </a:extLst>
          </p:cNvPr>
          <p:cNvSpPr/>
          <p:nvPr/>
        </p:nvSpPr>
        <p:spPr>
          <a:xfrm rot="5400000">
            <a:off x="1440500" y="778470"/>
            <a:ext cx="1144420" cy="11792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9C3D3-D46B-48C6-B460-00FDEFEE8D52}"/>
              </a:ext>
            </a:extLst>
          </p:cNvPr>
          <p:cNvSpPr/>
          <p:nvPr/>
        </p:nvSpPr>
        <p:spPr>
          <a:xfrm rot="5400000">
            <a:off x="153617" y="778470"/>
            <a:ext cx="1144419" cy="1179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VB.NET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3D465-85BB-4FCB-8CEA-14A3202A9CD8}"/>
              </a:ext>
            </a:extLst>
          </p:cNvPr>
          <p:cNvSpPr/>
          <p:nvPr/>
        </p:nvSpPr>
        <p:spPr>
          <a:xfrm rot="5400000">
            <a:off x="196210" y="1997339"/>
            <a:ext cx="2333917" cy="24783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54E90A-9974-47DC-BAB0-6A90A24999CA}"/>
              </a:ext>
            </a:extLst>
          </p:cNvPr>
          <p:cNvSpPr/>
          <p:nvPr/>
        </p:nvSpPr>
        <p:spPr>
          <a:xfrm rot="5400000">
            <a:off x="283020" y="4373688"/>
            <a:ext cx="2155838" cy="2473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Native Machine Code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8F730A92-0F02-4DEC-9B8A-C563D9458C0E}"/>
              </a:ext>
            </a:extLst>
          </p:cNvPr>
          <p:cNvSpPr/>
          <p:nvPr/>
        </p:nvSpPr>
        <p:spPr>
          <a:xfrm rot="5400000">
            <a:off x="541627" y="1716801"/>
            <a:ext cx="361571" cy="44703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764D294-A99C-4B09-8B98-CE143825A0AF}"/>
              </a:ext>
            </a:extLst>
          </p:cNvPr>
          <p:cNvSpPr/>
          <p:nvPr/>
        </p:nvSpPr>
        <p:spPr>
          <a:xfrm rot="5400000">
            <a:off x="1831924" y="1720820"/>
            <a:ext cx="361571" cy="44703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5F87711-1C9F-412A-9DC8-D224049C41F4}"/>
              </a:ext>
            </a:extLst>
          </p:cNvPr>
          <p:cNvSpPr/>
          <p:nvPr/>
        </p:nvSpPr>
        <p:spPr>
          <a:xfrm rot="5400000">
            <a:off x="1180153" y="4179961"/>
            <a:ext cx="361571" cy="44703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38683-B7A8-41FE-8ED0-3C3D4A089FDD}"/>
              </a:ext>
            </a:extLst>
          </p:cNvPr>
          <p:cNvSpPr/>
          <p:nvPr/>
        </p:nvSpPr>
        <p:spPr>
          <a:xfrm>
            <a:off x="3150514" y="794657"/>
            <a:ext cx="8905298" cy="1144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C# Source Code</a:t>
            </a:r>
          </a:p>
          <a:p>
            <a:endParaRPr lang="en-GB" sz="11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a = 123;</a:t>
            </a:r>
          </a:p>
          <a:p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b = 456;</a:t>
            </a:r>
          </a:p>
          <a:p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c = a + b</a:t>
            </a:r>
            <a:r>
              <a:rPr lang="en-GB" sz="105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GB" sz="105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16683-6437-4F71-8A5F-CB5C2C98DE67}"/>
              </a:ext>
            </a:extLst>
          </p:cNvPr>
          <p:cNvSpPr/>
          <p:nvPr/>
        </p:nvSpPr>
        <p:spPr>
          <a:xfrm>
            <a:off x="3150513" y="2067078"/>
            <a:ext cx="8905297" cy="233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CIL Source Code</a:t>
            </a:r>
          </a:p>
          <a:p>
            <a:endParaRPr lang="en-GB" sz="11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IL_0000: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nop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IL_0001: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ldc.i4.s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 123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IL_0003: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stloc.0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IL_0004: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ldc.i4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 456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IL_0009: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stloc.1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IL_000a: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ldloc.0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IL_000b: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ldloc.1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IL_000c: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add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IL_000d: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stloc.2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IL_000e: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ret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4D7EF6-5B5E-49F2-AD24-2A92AB0E0FCC}"/>
              </a:ext>
            </a:extLst>
          </p:cNvPr>
          <p:cNvSpPr/>
          <p:nvPr/>
        </p:nvSpPr>
        <p:spPr>
          <a:xfrm>
            <a:off x="3150513" y="4528995"/>
            <a:ext cx="8905296" cy="2155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x86 Assembly Language</a:t>
            </a:r>
          </a:p>
          <a:p>
            <a:endParaRPr lang="en-GB" sz="11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…int a = 123;</a:t>
            </a:r>
          </a:p>
          <a:p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mov </a:t>
            </a:r>
            <a:r>
              <a:rPr lang="en-GB" sz="1100" dirty="0">
                <a:solidFill>
                  <a:srgbClr val="00B0F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dword ptr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 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[</a:t>
            </a:r>
            <a:r>
              <a:rPr lang="en-GB" sz="1100" dirty="0">
                <a:solidFill>
                  <a:srgbClr val="C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ebp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-</a:t>
            </a:r>
            <a:r>
              <a:rPr lang="en-GB" sz="1100" dirty="0">
                <a:solidFill>
                  <a:srgbClr val="00B05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40h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],</a:t>
            </a:r>
            <a:r>
              <a:rPr lang="en-GB" sz="1100" dirty="0">
                <a:solidFill>
                  <a:srgbClr val="00B05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7Bh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…int b = 456;</a:t>
            </a:r>
          </a:p>
          <a:p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mov </a:t>
            </a:r>
            <a:r>
              <a:rPr lang="en-GB" sz="1100" dirty="0">
                <a:solidFill>
                  <a:srgbClr val="00B0F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dword ptr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 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[</a:t>
            </a:r>
            <a:r>
              <a:rPr lang="en-GB" sz="1100" dirty="0">
                <a:solidFill>
                  <a:srgbClr val="C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ebp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-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44h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],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1C8h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…int c = a + b;</a:t>
            </a:r>
          </a:p>
          <a:p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mov </a:t>
            </a:r>
            <a:r>
              <a:rPr lang="en-GB" sz="1100" dirty="0">
                <a:solidFill>
                  <a:srgbClr val="C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eax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,</a:t>
            </a:r>
            <a:r>
              <a:rPr lang="en-GB" sz="1100" dirty="0">
                <a:solidFill>
                  <a:srgbClr val="00B0F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dword ptr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 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[</a:t>
            </a:r>
            <a:r>
              <a:rPr lang="en-GB" sz="1100" dirty="0">
                <a:solidFill>
                  <a:srgbClr val="C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ebp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-</a:t>
            </a:r>
            <a:r>
              <a:rPr lang="en-GB" sz="1100" dirty="0">
                <a:solidFill>
                  <a:srgbClr val="00B05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40h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]</a:t>
            </a:r>
          </a:p>
          <a:p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add </a:t>
            </a:r>
            <a:r>
              <a:rPr lang="en-GB" sz="1100" dirty="0">
                <a:solidFill>
                  <a:srgbClr val="C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eax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,</a:t>
            </a:r>
            <a:r>
              <a:rPr lang="en-GB" sz="1100" dirty="0">
                <a:solidFill>
                  <a:srgbClr val="00B0F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dword ptr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 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[</a:t>
            </a:r>
            <a:r>
              <a:rPr lang="en-GB" sz="1100" dirty="0">
                <a:solidFill>
                  <a:srgbClr val="C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ebp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-</a:t>
            </a:r>
            <a:r>
              <a:rPr lang="en-GB" sz="1100" dirty="0">
                <a:solidFill>
                  <a:srgbClr val="00B05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44h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]</a:t>
            </a:r>
          </a:p>
          <a:p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mov </a:t>
            </a:r>
            <a:r>
              <a:rPr lang="en-GB" sz="1100" dirty="0">
                <a:solidFill>
                  <a:srgbClr val="00B0F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dword ptr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 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[</a:t>
            </a:r>
            <a:r>
              <a:rPr lang="en-GB" sz="1100" dirty="0">
                <a:solidFill>
                  <a:srgbClr val="C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ebp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-</a:t>
            </a:r>
            <a:r>
              <a:rPr lang="en-GB" sz="1100" dirty="0">
                <a:solidFill>
                  <a:srgbClr val="00B05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48h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],</a:t>
            </a:r>
            <a:r>
              <a:rPr lang="en-GB" sz="1100" dirty="0">
                <a:solidFill>
                  <a:srgbClr val="C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eax</a:t>
            </a:r>
          </a:p>
        </p:txBody>
      </p:sp>
    </p:spTree>
    <p:extLst>
      <p:ext uri="{BB962C8B-B14F-4D97-AF65-F5344CB8AC3E}">
        <p14:creationId xmlns:p14="http://schemas.microsoft.com/office/powerpoint/2010/main" val="10234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Common Language Specification (CLS)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set of rules that dictate cross-language interoperability of data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Allows compiled assemblies to be language independent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Ensures that only CLS compliant rules are exposed across language boundaries</a:t>
            </a:r>
          </a:p>
          <a:p>
            <a:pPr lvl="1">
              <a:lnSpc>
                <a:spcPct val="150000"/>
              </a:lnSpc>
            </a:pPr>
            <a:endParaRPr lang="en-GB" sz="24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example of a CLS compliance rule is that you cannot create members with the same name but different casing; for example NAME and name.</a:t>
            </a:r>
          </a:p>
          <a:p>
            <a:pPr lvl="1">
              <a:lnSpc>
                <a:spcPct val="150000"/>
              </a:lnSpc>
            </a:pPr>
            <a:endParaRPr lang="en-GB" sz="24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perfectly legal code in C# because it’s case-sensitive, but it wouldn’t be possible to consume this code from VB.NET because it’s case-insensitive and would not be able to determine the difference between the two.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6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1238</Words>
  <Application>Microsoft Office PowerPoint</Application>
  <PresentationFormat>Widescreen</PresentationFormat>
  <Paragraphs>271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 Layton</cp:lastModifiedBy>
  <cp:revision>13</cp:revision>
  <dcterms:created xsi:type="dcterms:W3CDTF">2018-03-05T19:46:29Z</dcterms:created>
  <dcterms:modified xsi:type="dcterms:W3CDTF">2018-03-05T21:36:46Z</dcterms:modified>
</cp:coreProperties>
</file>