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8FF-872C-4E6C-9B87-E294C7E9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56814-58BE-49EF-A720-3673ABEC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36D4E-BA90-4254-8A75-CC6A7324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FF0C-E0EC-495C-AADD-C35381EC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5975-D740-4619-860F-52C67799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95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4DC3-61A5-4658-9E33-38AD658F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50432-FF9B-4EB7-86A3-AE3B7BA3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5764-42B9-46DC-A438-E34C98FC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4958-F224-40FB-AC7D-1C3956DD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2991-586E-4222-956D-42EE6572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98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6FF5D-972F-4006-AD70-7AA1E23F1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116A8-67CC-4FFE-9138-43C0C7F62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45CC-AEA8-4CF0-BCB5-89FC55AD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1256-9703-4BE7-850C-053EBD9C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CCBE-F082-4223-982C-7D6D3E5F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1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B76-5E8E-41AA-8C24-BDE5C4CB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1A7B-18A2-4505-873B-74E8EC5E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A5B7-320F-4862-A2C0-94B0D542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D7A3-65EF-4812-9EB9-ED5B5B2A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684C-C0A4-4E1B-9342-DF8C942B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73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6395-6B86-4E8F-B9AA-E3E4A9297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8161F-99D8-438E-969C-EF5244CBE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19AC-7EF7-4B67-A451-2C90DCA3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496F-5DC9-4236-BA11-B77A98DD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727C-540C-4576-901F-40893917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89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4CB9-BA25-452D-8668-3949F142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6D14-D15E-422E-B032-2F5B2967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76CA6-26C3-4250-AE56-E1149CD2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25592-B306-42CA-9F3E-4B47A5AC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16998-B7C2-4CB5-A3D0-230310C4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8B78D-169B-45FA-958C-59AAEB82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05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DA9B-534B-4832-B937-205C7AEC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F2A8-56D3-405E-ADC4-28227F43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6A052-854F-4740-8BBE-EB9EA8C74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31F05-796B-4BAA-95A9-EC45F7BB3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EBFF7-8C69-4297-8849-204612E7F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8E7DC-B6E1-4B91-854C-32F7A3A8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6730D-D5C5-44AA-A6DA-9617A13F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D4269-4D15-459D-B7B4-4EB5C12A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9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1439-9462-41B6-A594-E546DF17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E912B-6205-432A-8BC0-BE15DB31F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A57F1-7FD9-4077-887F-7DB61105C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4EC64-9ED9-4C95-85E8-0E585C92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94EFC-C515-4100-9126-0D704564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B4F04-E911-4429-9C0D-8D361CAE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288BB-DF80-405E-BC17-B2FBB158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1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96BE-6240-42C7-8359-B936B94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C7E7-2C17-473D-97DD-B5A2EB2A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C8039-8170-47E7-B46E-6E846FA5B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4997-DAFC-4703-A260-3E5E4A21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50168-D34C-479C-A108-D2FADDAD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B6060-DA35-4977-9411-62C1E1CC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13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15A0-7080-48CF-81A5-FB63D2F3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8A3B2-B41F-4F99-8ED3-2CD21A797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5D910-BA36-4DDC-AA2B-E020668E8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F03A5-73FC-4FE5-B79E-EC1332C3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46C4-8F4C-4478-8938-F0E35A41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E6511-A65B-42B5-A3CF-4BCBB883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9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C1985-662F-4B69-9683-98789FDB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0D64C-FEE2-4DBE-A5F4-604379B0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BF07D-DCCA-48E2-884F-3ADF02C7C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20DD-DDF2-4778-AC95-E3D9ED93958D}" type="datetimeFigureOut">
              <a:rPr lang="en-GB" smtClean="0"/>
              <a:t>05/03/2018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0AE0-D216-49FC-BB26-28139DE42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ADF7-1E09-46C6-A378-952E09EB1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290E3-C0E3-4E98-B699-AF067B4919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7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operator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23FE2C-F1B4-46CB-B3E5-7E0011A5B6E8}"/>
              </a:ext>
            </a:extLst>
          </p:cNvPr>
          <p:cNvSpPr/>
          <p:nvPr/>
        </p:nvSpPr>
        <p:spPr>
          <a:xfrm>
            <a:off x="0" y="0"/>
            <a:ext cx="11517836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.NET Fundamentals with C#</a:t>
            </a:r>
          </a:p>
          <a:p>
            <a:pPr algn="r"/>
            <a:r>
              <a:rPr lang="en-GB" sz="32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Lesson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24" y="2510623"/>
            <a:ext cx="1836754" cy="183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2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Overloads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Allows a class to contain multiple methods with the same name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Methods with the same name must have different parameter count, type or order</a:t>
            </a:r>
          </a:p>
          <a:p>
            <a:pPr lvl="1"/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void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Greet(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firstName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 { … }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void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Greet(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lastName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 { … }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void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Greet(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firstName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,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lastName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 { … }</a:t>
            </a:r>
          </a:p>
          <a:p>
            <a:pPr lvl="1">
              <a:lnSpc>
                <a:spcPct val="150000"/>
              </a:lnSpc>
            </a:pPr>
            <a:endParaRPr lang="en-GB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void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Add(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a,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b) { … }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Add(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a,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b) { … }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Add(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a,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b) { … }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Add(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double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a,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b) { … }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2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Overloads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Allows the implementation of a base-type method to be changed or extended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Overridable methods must be marked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Overridden methods must be marked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override</a:t>
            </a:r>
          </a:p>
          <a:p>
            <a:pPr lvl="1"/>
            <a:endParaRPr lang="en-GB" sz="1600" dirty="0">
              <a:solidFill>
                <a:srgbClr val="0070C0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class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Shape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virtual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void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WriteMyName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.WriteLine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"I am a shape"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class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Circle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override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void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WriteMyName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()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{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   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.WriteLine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"I am a circle"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);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}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  <a:endParaRPr lang="en-GB" sz="2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180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Special types of method usually denoted by symbols that specify which type of operation they relate to (maths, indexing, type conversion, equality checking, etc)</a:t>
            </a:r>
            <a:b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GB" sz="20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Many of the C# operators can be overloaded to provide custom implementations,       or to change their meaning when applied to a user-defined type.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operator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==(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Shape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a,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Shape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b) { … }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bool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operator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!=(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Shape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a,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Shape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b) { … }</a:t>
            </a:r>
          </a:p>
          <a:p>
            <a:pPr lvl="1">
              <a:lnSpc>
                <a:spcPct val="150000"/>
              </a:lnSpc>
            </a:pPr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static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implicit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operator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Number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value) { … }</a:t>
            </a:r>
          </a:p>
          <a:p>
            <a:pPr lvl="1">
              <a:lnSpc>
                <a:spcPct val="150000"/>
              </a:lnSpc>
            </a:pPr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Segoe UI Light" panose="020B0502040204020203" pitchFamily="34" charset="0"/>
              <a:hlinkClick r:id="rId3"/>
            </a:endParaRPr>
          </a:p>
          <a:p>
            <a:pPr lvl="1">
              <a:lnSpc>
                <a:spcPct val="150000"/>
              </a:lnSpc>
            </a:pPr>
            <a:r>
              <a:rPr lang="en-GB" sz="1600" dirty="0">
                <a:solidFill>
                  <a:schemeClr val="bg1"/>
                </a:solidFill>
                <a:latin typeface="Consolas" panose="020B0609020204030204" pitchFamily="49" charset="0"/>
                <a:cs typeface="Segoe UI Light" panose="020B0502040204020203" pitchFamily="34" charset="0"/>
                <a:hlinkClick r:id="rId3"/>
              </a:rPr>
              <a:t>https://docs.microsoft.com/en-us/dotnet/csharp/language-reference/operators/</a:t>
            </a:r>
            <a:endParaRPr lang="en-GB" sz="1600" dirty="0">
              <a:solidFill>
                <a:schemeClr val="bg1"/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4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static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belongs to the type itself rather than instances of the type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(class) – intended as the base type for an inheritance hierarchy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(method) – does not provide an implementation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contract that defines public details of a class object instance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protected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visible from within a base-type or sub-type implementation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virtual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denotes that method overriding is allowed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override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indicates that a method has been overridden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operator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denotes the implementation of an operator</a:t>
            </a:r>
          </a:p>
        </p:txBody>
      </p:sp>
    </p:spTree>
    <p:extLst>
      <p:ext uri="{BB962C8B-B14F-4D97-AF65-F5344CB8AC3E}">
        <p14:creationId xmlns:p14="http://schemas.microsoft.com/office/powerpoint/2010/main" val="130794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Lesson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Abstract Classes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Interfaces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Abstract Classes vs. Interfaces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Inheritance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Polymorphism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Signatures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Overloads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Overrides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Operators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63586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Abstract 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base-type for a set of sub-types in an inheritance hierarchy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Defines common features for a set of sub-types types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define common implementation details, but doesn’t have to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Cannot be instantiated, only implemented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Defined using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abstract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</a:t>
            </a:r>
          </a:p>
          <a:p>
            <a:pPr lvl="1">
              <a:lnSpc>
                <a:spcPct val="150000"/>
              </a:lnSpc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Multiple inheritance is disallowed in C#. A class can only derive from a single base-type.</a:t>
            </a:r>
          </a:p>
        </p:txBody>
      </p:sp>
    </p:spTree>
    <p:extLst>
      <p:ext uri="{BB962C8B-B14F-4D97-AF65-F5344CB8AC3E}">
        <p14:creationId xmlns:p14="http://schemas.microsoft.com/office/powerpoint/2010/main" val="189856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Interfaces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contract that defines additional public features of a class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Members of an interface are always public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Members of an interface do not provide any implementation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Cannot be instantiated, only implemented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only contain methods, properties and events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Cannot contain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static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members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Defined using the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keyword</a:t>
            </a:r>
          </a:p>
          <a:p>
            <a:pPr lvl="1">
              <a:lnSpc>
                <a:spcPct val="150000"/>
              </a:lnSpc>
            </a:pPr>
            <a:endParaRPr lang="en-GB" sz="2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GB" sz="2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Classes can implement any number of interfaces.</a:t>
            </a:r>
          </a:p>
        </p:txBody>
      </p:sp>
    </p:spTree>
    <p:extLst>
      <p:ext uri="{BB962C8B-B14F-4D97-AF65-F5344CB8AC3E}">
        <p14:creationId xmlns:p14="http://schemas.microsoft.com/office/powerpoint/2010/main" val="339957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Abstract Classes vs. Interfaces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Abstract classes and interfaces can seem almost synonymous in their respective roles within Object Oriented Programming, however they are used for different purposes.</a:t>
            </a:r>
          </a:p>
          <a:p>
            <a:pPr lvl="1"/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When you need to relate a set of derived types by identity (what they are), it’s probably better to use an abstract class.</a:t>
            </a:r>
          </a:p>
          <a:p>
            <a:pPr lvl="1"/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When you need to relate a set of types by functionality (what they do), it’s probably    better to use an interface.</a:t>
            </a:r>
            <a:endParaRPr lang="en-GB" sz="2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13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Abstract Classes vs. Interfaces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07E7AAA-7646-4E9D-B909-CC76F110452D}"/>
              </a:ext>
            </a:extLst>
          </p:cNvPr>
          <p:cNvGrpSpPr/>
          <p:nvPr/>
        </p:nvGrpSpPr>
        <p:grpSpPr>
          <a:xfrm>
            <a:off x="447784" y="1100831"/>
            <a:ext cx="11296432" cy="5368292"/>
            <a:chOff x="396510" y="1105335"/>
            <a:chExt cx="11296432" cy="5368292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EFD7404-5398-4907-96DF-5D49DB7AD703}"/>
                </a:ext>
              </a:extLst>
            </p:cNvPr>
            <p:cNvSpPr/>
            <p:nvPr/>
          </p:nvSpPr>
          <p:spPr>
            <a:xfrm>
              <a:off x="396510" y="1319002"/>
              <a:ext cx="5186994" cy="5154625"/>
            </a:xfrm>
            <a:prstGeom prst="roundRect">
              <a:avLst>
                <a:gd name="adj" fmla="val 4497"/>
              </a:avLst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AC2183C-1909-4D08-9EA0-6A73D082A828}"/>
                </a:ext>
              </a:extLst>
            </p:cNvPr>
            <p:cNvSpPr/>
            <p:nvPr/>
          </p:nvSpPr>
          <p:spPr>
            <a:xfrm>
              <a:off x="6505948" y="1319001"/>
              <a:ext cx="5186994" cy="5154625"/>
            </a:xfrm>
            <a:prstGeom prst="roundRect">
              <a:avLst>
                <a:gd name="adj" fmla="val 4497"/>
              </a:avLst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DA104768-2E26-4AB1-8637-0F546A467742}"/>
                </a:ext>
              </a:extLst>
            </p:cNvPr>
            <p:cNvSpPr/>
            <p:nvPr/>
          </p:nvSpPr>
          <p:spPr>
            <a:xfrm>
              <a:off x="1756256" y="1105335"/>
              <a:ext cx="2467502" cy="427332"/>
            </a:xfrm>
            <a:prstGeom prst="roundRect">
              <a:avLst/>
            </a:prstGeom>
            <a:solidFill>
              <a:srgbClr val="00B0F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Abstract Classes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FB7DB0FD-C3E8-4B92-9E8A-9EB2AF3EDEDD}"/>
                </a:ext>
              </a:extLst>
            </p:cNvPr>
            <p:cNvSpPr/>
            <p:nvPr/>
          </p:nvSpPr>
          <p:spPr>
            <a:xfrm>
              <a:off x="7865694" y="1105335"/>
              <a:ext cx="2467502" cy="427332"/>
            </a:xfrm>
            <a:prstGeom prst="roundRect">
              <a:avLst/>
            </a:prstGeom>
            <a:solidFill>
              <a:srgbClr val="9933FF"/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Interfaces</a:t>
              </a:r>
            </a:p>
          </p:txBody>
        </p:sp>
        <p:sp>
          <p:nvSpPr>
            <p:cNvPr id="54" name="Cloud 53">
              <a:extLst>
                <a:ext uri="{FF2B5EF4-FFF2-40B4-BE49-F238E27FC236}">
                  <a16:creationId xmlns:a16="http://schemas.microsoft.com/office/drawing/2014/main" id="{ABEDFC13-2332-4990-9CD0-66DE7CC9E11A}"/>
                </a:ext>
              </a:extLst>
            </p:cNvPr>
            <p:cNvSpPr/>
            <p:nvPr/>
          </p:nvSpPr>
          <p:spPr>
            <a:xfrm>
              <a:off x="2114665" y="1933222"/>
              <a:ext cx="1749710" cy="1213074"/>
            </a:xfrm>
            <a:prstGeom prst="cloud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Shape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7E7BBA-F5BC-4A8A-A56A-6E4D53442CD4}"/>
                </a:ext>
              </a:extLst>
            </p:cNvPr>
            <p:cNvSpPr/>
            <p:nvPr/>
          </p:nvSpPr>
          <p:spPr>
            <a:xfrm>
              <a:off x="661176" y="3683754"/>
              <a:ext cx="1277403" cy="8133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Rectangle</a:t>
              </a:r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027EB0D8-D8EA-4640-B513-8CD0095B1F21}"/>
                </a:ext>
              </a:extLst>
            </p:cNvPr>
            <p:cNvSpPr/>
            <p:nvPr/>
          </p:nvSpPr>
          <p:spPr>
            <a:xfrm>
              <a:off x="1050438" y="5120710"/>
              <a:ext cx="1939080" cy="1123472"/>
            </a:xfrm>
            <a:prstGeom prst="triangle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Triangle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015DA44-5265-40DF-9DCE-A60B0554619E}"/>
                </a:ext>
              </a:extLst>
            </p:cNvPr>
            <p:cNvSpPr/>
            <p:nvPr/>
          </p:nvSpPr>
          <p:spPr>
            <a:xfrm>
              <a:off x="4071147" y="3403841"/>
              <a:ext cx="1264653" cy="126465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Circle</a:t>
              </a:r>
            </a:p>
          </p:txBody>
        </p: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182A3F4B-DA68-43D3-8B36-75526EFDC5C4}"/>
                </a:ext>
              </a:extLst>
            </p:cNvPr>
            <p:cNvCxnSpPr>
              <a:stCxn id="54" idx="1"/>
              <a:endCxn id="55" idx="0"/>
            </p:cNvCxnSpPr>
            <p:nvPr/>
          </p:nvCxnSpPr>
          <p:spPr>
            <a:xfrm rot="5400000">
              <a:off x="1875324" y="2569558"/>
              <a:ext cx="538750" cy="1689642"/>
            </a:xfrm>
            <a:prstGeom prst="curvedConnector3">
              <a:avLst/>
            </a:prstGeom>
            <a:ln w="254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2F679D37-B417-473E-B08D-3CB5F82326B0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rot="5400000">
              <a:off x="1527819" y="3637163"/>
              <a:ext cx="1975706" cy="99138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4194D8B6-FFB2-41EE-A5BC-F66EE6C8C47F}"/>
                </a:ext>
              </a:extLst>
            </p:cNvPr>
            <p:cNvCxnSpPr>
              <a:stCxn id="54" idx="1"/>
              <a:endCxn id="57" idx="0"/>
            </p:cNvCxnSpPr>
            <p:nvPr/>
          </p:nvCxnSpPr>
          <p:spPr>
            <a:xfrm rot="16200000" flipH="1">
              <a:off x="3717079" y="2417445"/>
              <a:ext cx="258837" cy="1713954"/>
            </a:xfrm>
            <a:prstGeom prst="curvedConnector3">
              <a:avLst/>
            </a:prstGeom>
            <a:ln w="254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A60A1DF9-E4CC-4D6B-9DFE-5341B1353271}"/>
                </a:ext>
              </a:extLst>
            </p:cNvPr>
            <p:cNvSpPr/>
            <p:nvPr/>
          </p:nvSpPr>
          <p:spPr>
            <a:xfrm>
              <a:off x="3455543" y="4902532"/>
              <a:ext cx="1533815" cy="1348108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Hexagon</a:t>
              </a:r>
            </a:p>
          </p:txBody>
        </p: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8DC7E6A0-99A0-42E2-A9A3-A09EE77234D6}"/>
                </a:ext>
              </a:extLst>
            </p:cNvPr>
            <p:cNvCxnSpPr>
              <a:cxnSpLocks/>
              <a:stCxn id="54" idx="1"/>
              <a:endCxn id="61" idx="3"/>
            </p:cNvCxnSpPr>
            <p:nvPr/>
          </p:nvCxnSpPr>
          <p:spPr>
            <a:xfrm rot="16200000" flipH="1">
              <a:off x="2006740" y="4127783"/>
              <a:ext cx="2431582" cy="466023"/>
            </a:xfrm>
            <a:prstGeom prst="curvedConnector2">
              <a:avLst/>
            </a:prstGeom>
            <a:ln w="254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08A2CAA-A5B0-4149-9A93-D48F5F11B178}"/>
                </a:ext>
              </a:extLst>
            </p:cNvPr>
            <p:cNvSpPr/>
            <p:nvPr/>
          </p:nvSpPr>
          <p:spPr>
            <a:xfrm>
              <a:off x="6971971" y="1900431"/>
              <a:ext cx="1787445" cy="106603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Tank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1D19AD7-8EDA-43AF-BB11-62346461940C}"/>
                </a:ext>
              </a:extLst>
            </p:cNvPr>
            <p:cNvSpPr/>
            <p:nvPr/>
          </p:nvSpPr>
          <p:spPr>
            <a:xfrm>
              <a:off x="6971970" y="4928317"/>
              <a:ext cx="1787445" cy="106603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Top Gear</a:t>
              </a:r>
            </a:p>
            <a:p>
              <a:pPr algn="ctr"/>
              <a:r>
                <a:rPr lang="en-GB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Toybota</a:t>
              </a:r>
              <a:endParaRPr lang="en-GB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C23B7F5-6C09-4516-84E4-8401A802A7C9}"/>
                </a:ext>
              </a:extLst>
            </p:cNvPr>
            <p:cNvSpPr/>
            <p:nvPr/>
          </p:nvSpPr>
          <p:spPr>
            <a:xfrm>
              <a:off x="6971970" y="3414374"/>
              <a:ext cx="1787445" cy="106603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Yacht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988DADD-428D-4205-B218-85FAA736DABE}"/>
                </a:ext>
              </a:extLst>
            </p:cNvPr>
            <p:cNvSpPr/>
            <p:nvPr/>
          </p:nvSpPr>
          <p:spPr>
            <a:xfrm>
              <a:off x="8412170" y="5056748"/>
              <a:ext cx="1530127" cy="32624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IDriveable</a:t>
              </a:r>
              <a:endParaRPr lang="en-GB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AFADB16-531C-4A8F-A6FB-96C1033F376E}"/>
                </a:ext>
              </a:extLst>
            </p:cNvPr>
            <p:cNvSpPr/>
            <p:nvPr/>
          </p:nvSpPr>
          <p:spPr>
            <a:xfrm>
              <a:off x="8412169" y="5525549"/>
              <a:ext cx="1530127" cy="32624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ISailable</a:t>
              </a:r>
              <a:endParaRPr lang="en-GB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FDAA533-9B2A-4930-83CA-2B1A8C49E71E}"/>
                </a:ext>
              </a:extLst>
            </p:cNvPr>
            <p:cNvSpPr/>
            <p:nvPr/>
          </p:nvSpPr>
          <p:spPr>
            <a:xfrm>
              <a:off x="9601998" y="1900431"/>
              <a:ext cx="1787445" cy="106603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Car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FF6B7D4-E913-4489-82F3-778C1D539F14}"/>
                </a:ext>
              </a:extLst>
            </p:cNvPr>
            <p:cNvSpPr/>
            <p:nvPr/>
          </p:nvSpPr>
          <p:spPr>
            <a:xfrm>
              <a:off x="8415644" y="2048720"/>
              <a:ext cx="1530127" cy="32624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IDriveable</a:t>
              </a:r>
              <a:endParaRPr lang="en-GB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042983E-509A-47E6-B357-1395C7EB9E59}"/>
                </a:ext>
              </a:extLst>
            </p:cNvPr>
            <p:cNvSpPr/>
            <p:nvPr/>
          </p:nvSpPr>
          <p:spPr>
            <a:xfrm>
              <a:off x="9595053" y="3394624"/>
              <a:ext cx="1787445" cy="106603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Ship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EB59B66-B532-41A3-B091-C128CF019EB4}"/>
                </a:ext>
              </a:extLst>
            </p:cNvPr>
            <p:cNvSpPr/>
            <p:nvPr/>
          </p:nvSpPr>
          <p:spPr>
            <a:xfrm>
              <a:off x="8412171" y="3547895"/>
              <a:ext cx="1530127" cy="32624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ISailable</a:t>
              </a:r>
              <a:endParaRPr lang="en-GB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79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Inheritance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process by which one or more sub-types types inherit the members of a base-type.</a:t>
            </a:r>
          </a:p>
          <a:p>
            <a:pPr lvl="1"/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C#,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protected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(as opposed to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GB" sz="2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private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) members are only visible from within the base-type or within sub-types that extend the base-type.</a:t>
            </a:r>
            <a:endParaRPr lang="en-GB" sz="2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117B25-4A09-480F-A6A8-97B16A9685F0}"/>
              </a:ext>
            </a:extLst>
          </p:cNvPr>
          <p:cNvGrpSpPr/>
          <p:nvPr/>
        </p:nvGrpSpPr>
        <p:grpSpPr>
          <a:xfrm>
            <a:off x="2647343" y="3429000"/>
            <a:ext cx="6897314" cy="2762250"/>
            <a:chOff x="3150351" y="3282315"/>
            <a:chExt cx="6897314" cy="276225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C6A3B4-951E-4B96-B1BF-540F77B08A53}"/>
                </a:ext>
              </a:extLst>
            </p:cNvPr>
            <p:cNvGrpSpPr/>
            <p:nvPr/>
          </p:nvGrpSpPr>
          <p:grpSpPr>
            <a:xfrm>
              <a:off x="3150351" y="3529424"/>
              <a:ext cx="2535382" cy="1581588"/>
              <a:chOff x="1129145" y="3813372"/>
              <a:chExt cx="2535382" cy="158158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ED9F1B-EB8B-4AED-ABDF-347E9651DEA2}"/>
                  </a:ext>
                </a:extLst>
              </p:cNvPr>
              <p:cNvSpPr/>
              <p:nvPr/>
            </p:nvSpPr>
            <p:spPr>
              <a:xfrm>
                <a:off x="1129145" y="3813372"/>
                <a:ext cx="2535382" cy="158158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10853F-CD13-4024-BE58-336DF923A14F}"/>
                  </a:ext>
                </a:extLst>
              </p:cNvPr>
              <p:cNvSpPr/>
              <p:nvPr/>
            </p:nvSpPr>
            <p:spPr>
              <a:xfrm>
                <a:off x="1310986" y="3931920"/>
                <a:ext cx="2171700" cy="594360"/>
              </a:xfrm>
              <a:prstGeom prst="rect">
                <a:avLst/>
              </a:prstGeom>
              <a:solidFill>
                <a:schemeClr val="bg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Greet()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9D29B4-07BC-4A34-A549-1DAB39A778C0}"/>
                  </a:ext>
                </a:extLst>
              </p:cNvPr>
              <p:cNvSpPr/>
              <p:nvPr/>
            </p:nvSpPr>
            <p:spPr>
              <a:xfrm>
                <a:off x="1310986" y="4663440"/>
                <a:ext cx="2171700" cy="594360"/>
              </a:xfrm>
              <a:prstGeom prst="rect">
                <a:avLst/>
              </a:prstGeom>
              <a:solidFill>
                <a:schemeClr val="bg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Name { get; set; }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7A30571-30C3-4962-81E1-F098B09294A3}"/>
                </a:ext>
              </a:extLst>
            </p:cNvPr>
            <p:cNvGrpSpPr/>
            <p:nvPr/>
          </p:nvGrpSpPr>
          <p:grpSpPr>
            <a:xfrm>
              <a:off x="7007285" y="3282315"/>
              <a:ext cx="3040380" cy="2762250"/>
              <a:chOff x="5608320" y="3128010"/>
              <a:chExt cx="3040380" cy="276225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F13447-DDE9-41EC-A7F7-760F5F0DBC1A}"/>
                  </a:ext>
                </a:extLst>
              </p:cNvPr>
              <p:cNvSpPr/>
              <p:nvPr/>
            </p:nvSpPr>
            <p:spPr>
              <a:xfrm>
                <a:off x="5608320" y="3128010"/>
                <a:ext cx="3040380" cy="276225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25B428B-AD24-48AE-A421-D6B22699B7FD}"/>
                  </a:ext>
                </a:extLst>
              </p:cNvPr>
              <p:cNvGrpSpPr/>
              <p:nvPr/>
            </p:nvGrpSpPr>
            <p:grpSpPr>
              <a:xfrm>
                <a:off x="5860819" y="3379032"/>
                <a:ext cx="2535382" cy="1581588"/>
                <a:chOff x="1129145" y="3813372"/>
                <a:chExt cx="2535382" cy="1581588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B997F66-7F71-4DC0-B299-9AB685412D5A}"/>
                    </a:ext>
                  </a:extLst>
                </p:cNvPr>
                <p:cNvSpPr/>
                <p:nvPr/>
              </p:nvSpPr>
              <p:spPr>
                <a:xfrm>
                  <a:off x="1129145" y="3813372"/>
                  <a:ext cx="2535382" cy="158158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AC74836-CEC6-4C43-BB20-5AB2F29D23A6}"/>
                    </a:ext>
                  </a:extLst>
                </p:cNvPr>
                <p:cNvSpPr/>
                <p:nvPr/>
              </p:nvSpPr>
              <p:spPr>
                <a:xfrm>
                  <a:off x="1310986" y="3931920"/>
                  <a:ext cx="2171700" cy="594360"/>
                </a:xfrm>
                <a:prstGeom prst="rect">
                  <a:avLst/>
                </a:prstGeom>
                <a:solidFill>
                  <a:schemeClr val="bg1">
                    <a:alpha val="2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Greet()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A1BEB85-E0EF-442A-9D8F-9F10B56ED10F}"/>
                    </a:ext>
                  </a:extLst>
                </p:cNvPr>
                <p:cNvSpPr/>
                <p:nvPr/>
              </p:nvSpPr>
              <p:spPr>
                <a:xfrm>
                  <a:off x="1310986" y="4663440"/>
                  <a:ext cx="2171700" cy="594360"/>
                </a:xfrm>
                <a:prstGeom prst="rect">
                  <a:avLst/>
                </a:prstGeom>
                <a:solidFill>
                  <a:schemeClr val="bg1">
                    <a:alpha val="2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Name { get; set; }</a:t>
                  </a: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B0CCD1A-862A-4809-AF12-BE7E33E78432}"/>
                  </a:ext>
                </a:extLst>
              </p:cNvPr>
              <p:cNvSpPr/>
              <p:nvPr/>
            </p:nvSpPr>
            <p:spPr>
              <a:xfrm>
                <a:off x="6042660" y="5126960"/>
                <a:ext cx="2171700" cy="594360"/>
              </a:xfrm>
              <a:prstGeom prst="rect">
                <a:avLst/>
              </a:prstGeom>
              <a:solidFill>
                <a:schemeClr val="bg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Age { get; set; }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B3964D7-50BF-4790-9C57-AC1AE187668B}"/>
                </a:ext>
              </a:extLst>
            </p:cNvPr>
            <p:cNvCxnSpPr>
              <a:cxnSpLocks/>
              <a:stCxn id="6" idx="3"/>
              <a:endCxn id="14" idx="1"/>
            </p:cNvCxnSpPr>
            <p:nvPr/>
          </p:nvCxnSpPr>
          <p:spPr>
            <a:xfrm>
              <a:off x="5685733" y="4320218"/>
              <a:ext cx="1574051" cy="3913"/>
            </a:xfrm>
            <a:prstGeom prst="straightConnector1">
              <a:avLst/>
            </a:prstGeom>
            <a:ln w="1016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69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Polymorphism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process by which sub-types, while related by base-type, appear in different forms.</a:t>
            </a:r>
          </a:p>
          <a:p>
            <a:pPr lvl="1"/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B55EAD-280C-41CE-8D0D-5B98A3DE05E6}"/>
              </a:ext>
            </a:extLst>
          </p:cNvPr>
          <p:cNvGrpSpPr/>
          <p:nvPr/>
        </p:nvGrpSpPr>
        <p:grpSpPr>
          <a:xfrm>
            <a:off x="1255076" y="2702208"/>
            <a:ext cx="9681848" cy="3253600"/>
            <a:chOff x="1886570" y="2283296"/>
            <a:chExt cx="9681848" cy="32536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347850E-EE18-4F16-A1C0-B47E6C6C8E0E}"/>
                </a:ext>
              </a:extLst>
            </p:cNvPr>
            <p:cNvGrpSpPr/>
            <p:nvPr/>
          </p:nvGrpSpPr>
          <p:grpSpPr>
            <a:xfrm>
              <a:off x="5459803" y="2811055"/>
              <a:ext cx="2535382" cy="1156554"/>
              <a:chOff x="2235951" y="3872647"/>
              <a:chExt cx="2535382" cy="115655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9DB14F1-7331-4AA6-86FA-97DDFFC6D21A}"/>
                  </a:ext>
                </a:extLst>
              </p:cNvPr>
              <p:cNvSpPr/>
              <p:nvPr/>
            </p:nvSpPr>
            <p:spPr>
              <a:xfrm>
                <a:off x="2235951" y="3872647"/>
                <a:ext cx="2535382" cy="1156554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Shape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A611DEF-62D2-4869-8CAA-5F03D0A2E6A0}"/>
                  </a:ext>
                </a:extLst>
              </p:cNvPr>
              <p:cNvSpPr/>
              <p:nvPr/>
            </p:nvSpPr>
            <p:spPr>
              <a:xfrm>
                <a:off x="2417792" y="4324131"/>
                <a:ext cx="2171700" cy="594360"/>
              </a:xfrm>
              <a:prstGeom prst="rect">
                <a:avLst/>
              </a:prstGeom>
              <a:solidFill>
                <a:schemeClr val="bg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GetArea</a:t>
                </a:r>
                <a:r>
                  <a:rPr lang="en-GB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()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545FE4E-32D7-4954-82BB-FABFF53539F5}"/>
                </a:ext>
              </a:extLst>
            </p:cNvPr>
            <p:cNvGrpSpPr/>
            <p:nvPr/>
          </p:nvGrpSpPr>
          <p:grpSpPr>
            <a:xfrm>
              <a:off x="8783403" y="2283296"/>
              <a:ext cx="2785015" cy="3253600"/>
              <a:chOff x="8783403" y="2283296"/>
              <a:chExt cx="2785015" cy="32536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1FC1CE9-2A85-4775-8867-7D7ABAF8B7D5}"/>
                  </a:ext>
                </a:extLst>
              </p:cNvPr>
              <p:cNvSpPr/>
              <p:nvPr/>
            </p:nvSpPr>
            <p:spPr>
              <a:xfrm>
                <a:off x="8783403" y="2283296"/>
                <a:ext cx="2785015" cy="3253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Rectangle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8350BE3-F7AA-4AAC-90DD-723A37FAF891}"/>
                  </a:ext>
                </a:extLst>
              </p:cNvPr>
              <p:cNvSpPr/>
              <p:nvPr/>
            </p:nvSpPr>
            <p:spPr>
              <a:xfrm>
                <a:off x="8913373" y="4834003"/>
                <a:ext cx="2521302" cy="594360"/>
              </a:xfrm>
              <a:prstGeom prst="rect">
                <a:avLst/>
              </a:prstGeom>
              <a:solidFill>
                <a:schemeClr val="bg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Width { get; set; }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6ACEE14-DA90-4524-8DA7-81A6954353B4}"/>
                  </a:ext>
                </a:extLst>
              </p:cNvPr>
              <p:cNvGrpSpPr/>
              <p:nvPr/>
            </p:nvGrpSpPr>
            <p:grpSpPr>
              <a:xfrm>
                <a:off x="8913374" y="2811055"/>
                <a:ext cx="2535382" cy="1156554"/>
                <a:chOff x="2235951" y="3872647"/>
                <a:chExt cx="2535382" cy="1156554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230C342-7DB3-41DF-807B-1F4CEC159EB0}"/>
                    </a:ext>
                  </a:extLst>
                </p:cNvPr>
                <p:cNvSpPr/>
                <p:nvPr/>
              </p:nvSpPr>
              <p:spPr>
                <a:xfrm>
                  <a:off x="2235951" y="3872647"/>
                  <a:ext cx="2535382" cy="115655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B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Shape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62522F54-599E-480D-800D-59A189528F99}"/>
                    </a:ext>
                  </a:extLst>
                </p:cNvPr>
                <p:cNvSpPr/>
                <p:nvPr/>
              </p:nvSpPr>
              <p:spPr>
                <a:xfrm>
                  <a:off x="2417792" y="4324131"/>
                  <a:ext cx="2171700" cy="594360"/>
                </a:xfrm>
                <a:prstGeom prst="rect">
                  <a:avLst/>
                </a:prstGeom>
                <a:solidFill>
                  <a:schemeClr val="bg1">
                    <a:alpha val="2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GetArea</a:t>
                  </a:r>
                  <a:r>
                    <a:rPr lang="en-GB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()</a:t>
                  </a:r>
                </a:p>
              </p:txBody>
            </p:sp>
          </p:grp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4913CE9-B0FC-4AA8-B5A6-FE8F0276D1A7}"/>
                  </a:ext>
                </a:extLst>
              </p:cNvPr>
              <p:cNvSpPr/>
              <p:nvPr/>
            </p:nvSpPr>
            <p:spPr>
              <a:xfrm>
                <a:off x="8913373" y="4103626"/>
                <a:ext cx="2521303" cy="594360"/>
              </a:xfrm>
              <a:prstGeom prst="rect">
                <a:avLst/>
              </a:prstGeom>
              <a:solidFill>
                <a:schemeClr val="bg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Height { get; set; }</a:t>
                </a: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35A0BBF-7DDD-4741-8D5B-22AF2A9EE339}"/>
                </a:ext>
              </a:extLst>
            </p:cNvPr>
            <p:cNvCxnSpPr>
              <a:cxnSpLocks/>
              <a:stCxn id="36" idx="1"/>
              <a:endCxn id="28" idx="3"/>
            </p:cNvCxnSpPr>
            <p:nvPr/>
          </p:nvCxnSpPr>
          <p:spPr>
            <a:xfrm flipH="1" flipV="1">
              <a:off x="4551923" y="3389331"/>
              <a:ext cx="907880" cy="1"/>
            </a:xfrm>
            <a:prstGeom prst="straightConnector1">
              <a:avLst/>
            </a:prstGeom>
            <a:ln w="1016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A32FD15-4B4C-4604-A9F1-4F6D636020A1}"/>
                </a:ext>
              </a:extLst>
            </p:cNvPr>
            <p:cNvCxnSpPr>
              <a:cxnSpLocks/>
              <a:stCxn id="36" idx="3"/>
              <a:endCxn id="34" idx="1"/>
            </p:cNvCxnSpPr>
            <p:nvPr/>
          </p:nvCxnSpPr>
          <p:spPr>
            <a:xfrm>
              <a:off x="7995185" y="3389332"/>
              <a:ext cx="918189" cy="0"/>
            </a:xfrm>
            <a:prstGeom prst="straightConnector1">
              <a:avLst/>
            </a:prstGeom>
            <a:ln w="1016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4D25CEB-85BD-45F6-830F-7508A19191D1}"/>
                </a:ext>
              </a:extLst>
            </p:cNvPr>
            <p:cNvGrpSpPr/>
            <p:nvPr/>
          </p:nvGrpSpPr>
          <p:grpSpPr>
            <a:xfrm>
              <a:off x="1886570" y="2283296"/>
              <a:ext cx="2785015" cy="2542848"/>
              <a:chOff x="4853426" y="3140693"/>
              <a:chExt cx="2785015" cy="254284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CDBBA0F-4248-4CFF-898D-1C9E3DAF605E}"/>
                  </a:ext>
                </a:extLst>
              </p:cNvPr>
              <p:cNvSpPr/>
              <p:nvPr/>
            </p:nvSpPr>
            <p:spPr>
              <a:xfrm>
                <a:off x="4853426" y="3140693"/>
                <a:ext cx="2785015" cy="2542848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Circle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0D87F7C-9979-47D3-A584-DA98CDB61A72}"/>
                  </a:ext>
                </a:extLst>
              </p:cNvPr>
              <p:cNvGrpSpPr/>
              <p:nvPr/>
            </p:nvGrpSpPr>
            <p:grpSpPr>
              <a:xfrm>
                <a:off x="4983397" y="3668451"/>
                <a:ext cx="2535382" cy="1156554"/>
                <a:chOff x="2235951" y="3872647"/>
                <a:chExt cx="2535382" cy="1156554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D903FEF-DF48-4918-8976-84E1029A266F}"/>
                    </a:ext>
                  </a:extLst>
                </p:cNvPr>
                <p:cNvSpPr/>
                <p:nvPr/>
              </p:nvSpPr>
              <p:spPr>
                <a:xfrm>
                  <a:off x="2235951" y="3872647"/>
                  <a:ext cx="2535382" cy="115655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B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Shape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AC3E7FD-6B22-4CFF-9FDC-FAF931D1B0B6}"/>
                    </a:ext>
                  </a:extLst>
                </p:cNvPr>
                <p:cNvSpPr/>
                <p:nvPr/>
              </p:nvSpPr>
              <p:spPr>
                <a:xfrm>
                  <a:off x="2417792" y="4324131"/>
                  <a:ext cx="2171700" cy="594360"/>
                </a:xfrm>
                <a:prstGeom prst="rect">
                  <a:avLst/>
                </a:prstGeom>
                <a:solidFill>
                  <a:schemeClr val="bg1">
                    <a:alpha val="24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err="1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GetArea</a:t>
                  </a:r>
                  <a:r>
                    <a:rPr lang="en-GB" dirty="0"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()</a:t>
                  </a:r>
                </a:p>
              </p:txBody>
            </p: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B5DECB2-FCBF-4100-BB1B-E8AC33B9C16D}"/>
                  </a:ext>
                </a:extLst>
              </p:cNvPr>
              <p:cNvSpPr/>
              <p:nvPr/>
            </p:nvSpPr>
            <p:spPr>
              <a:xfrm>
                <a:off x="4983396" y="4961022"/>
                <a:ext cx="2521303" cy="594360"/>
              </a:xfrm>
              <a:prstGeom prst="rect">
                <a:avLst/>
              </a:prstGeom>
              <a:solidFill>
                <a:schemeClr val="bg1">
                  <a:alpha val="2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Radius { get; set; }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6522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7E870D-719F-4FC6-B626-43A222821F41}"/>
              </a:ext>
            </a:extLst>
          </p:cNvPr>
          <p:cNvSpPr/>
          <p:nvPr/>
        </p:nvSpPr>
        <p:spPr>
          <a:xfrm>
            <a:off x="0" y="0"/>
            <a:ext cx="12192000" cy="66665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Method Signatures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E94B7-C54D-4F91-A2DB-2A914275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8" y="169443"/>
            <a:ext cx="327769" cy="327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207A99-43FC-4CEA-B271-64C9BBA57EE2}"/>
              </a:ext>
            </a:extLst>
          </p:cNvPr>
          <p:cNvSpPr/>
          <p:nvPr/>
        </p:nvSpPr>
        <p:spPr>
          <a:xfrm>
            <a:off x="0" y="666656"/>
            <a:ext cx="12192000" cy="61913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Defined by a method’s name, parameter count, type and order</a:t>
            </a:r>
          </a:p>
          <a:p>
            <a:pPr lvl="1"/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public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void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Greet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string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name) 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rgbClr val="00CC99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Console</a:t>
            </a:r>
            <a:r>
              <a:rPr lang="en-GB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.WriteLine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>
                <a:solidFill>
                  <a:srgbClr val="C0000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"Hello, "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+ name);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16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  <a:cs typeface="Segoe UI Light" panose="020B0502040204020203" pitchFamily="34" charset="0"/>
            </a:endParaRPr>
          </a:p>
          <a:p>
            <a:pPr lvl="1"/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private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Add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(</a:t>
            </a:r>
            <a:r>
              <a:rPr lang="en-GB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a, </a:t>
            </a:r>
            <a:r>
              <a:rPr lang="en-GB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b) 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{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 err="1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int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c = a + b;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   </a:t>
            </a:r>
            <a:r>
              <a:rPr lang="en-GB" sz="1600" dirty="0">
                <a:solidFill>
                  <a:srgbClr val="00B0F0"/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return</a:t>
            </a:r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 c;</a:t>
            </a:r>
          </a:p>
          <a:p>
            <a:pPr lvl="1"/>
            <a:r>
              <a:rPr lang="en-GB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Segoe UI Light" panose="020B0502040204020203" pitchFamily="34" charset="0"/>
              </a:rPr>
              <a:t>}</a:t>
            </a:r>
          </a:p>
          <a:p>
            <a:pPr lvl="1"/>
            <a:endParaRPr lang="en-GB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92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733</Words>
  <Application>Microsoft Office PowerPoint</Application>
  <PresentationFormat>Widescreen</PresentationFormat>
  <Paragraphs>152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 Light</vt:lpstr>
      <vt:lpstr>Segoe UI Semilight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Layton</dc:creator>
  <cp:lastModifiedBy>Matthew Layton</cp:lastModifiedBy>
  <cp:revision>11</cp:revision>
  <dcterms:created xsi:type="dcterms:W3CDTF">2018-03-05T19:46:29Z</dcterms:created>
  <dcterms:modified xsi:type="dcterms:W3CDTF">2018-03-06T00:02:29Z</dcterms:modified>
</cp:coreProperties>
</file>