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2" r:id="rId7"/>
    <p:sldId id="263" r:id="rId8"/>
    <p:sldId id="265" r:id="rId9"/>
    <p:sldId id="267" r:id="rId10"/>
    <p:sldId id="268" r:id="rId11"/>
    <p:sldId id="269"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155C19-C429-43FD-B852-936CEA8F7549}" type="datetimeFigureOut">
              <a:rPr lang="tr-TR" smtClean="0"/>
              <a:t>15.12.2022</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818C68-2D05-42C6-BF3C-42DF49AB7FF1}" type="slidenum">
              <a:rPr lang="tr-TR" smtClean="0"/>
              <a:t>‹#›</a:t>
            </a:fld>
            <a:endParaRPr lang="tr-TR"/>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20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155C19-C429-43FD-B852-936CEA8F754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312661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155C19-C429-43FD-B852-936CEA8F754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239596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155C19-C429-43FD-B852-936CEA8F7549}"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339318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155C19-C429-43FD-B852-936CEA8F7549}" type="datetimeFigureOut">
              <a:rPr lang="tr-TR" smtClean="0"/>
              <a:t>15.12.2022</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818C68-2D05-42C6-BF3C-42DF49AB7FF1}"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643361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155C19-C429-43FD-B852-936CEA8F7549}"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3559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155C19-C429-43FD-B852-936CEA8F7549}"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248422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155C19-C429-43FD-B852-936CEA8F7549}"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184612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55C19-C429-43FD-B852-936CEA8F7549}"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6818C68-2D05-42C6-BF3C-42DF49AB7FF1}" type="slidenum">
              <a:rPr lang="tr-TR" smtClean="0"/>
              <a:t>‹#›</a:t>
            </a:fld>
            <a:endParaRPr lang="tr-TR"/>
          </a:p>
        </p:txBody>
      </p:sp>
    </p:spTree>
    <p:extLst>
      <p:ext uri="{BB962C8B-B14F-4D97-AF65-F5344CB8AC3E}">
        <p14:creationId xmlns:p14="http://schemas.microsoft.com/office/powerpoint/2010/main" val="413156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155C19-C429-43FD-B852-936CEA8F7549}" type="datetimeFigureOut">
              <a:rPr lang="tr-TR" smtClean="0"/>
              <a:t>15.12.2022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818C68-2D05-42C6-BF3C-42DF49AB7FF1}"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546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155C19-C429-43FD-B852-936CEA8F7549}" type="datetimeFigureOut">
              <a:rPr lang="tr-TR" smtClean="0"/>
              <a:t>15.12.2022</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818C68-2D05-42C6-BF3C-42DF49AB7FF1}"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80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155C19-C429-43FD-B852-936CEA8F7549}" type="datetimeFigureOut">
              <a:rPr lang="tr-TR" smtClean="0"/>
              <a:t>15.12.2022</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818C68-2D05-42C6-BF3C-42DF49AB7FF1}"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323574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02CA7B-3838-F6AD-F961-A780BCC3605A}"/>
              </a:ext>
            </a:extLst>
          </p:cNvPr>
          <p:cNvSpPr>
            <a:spLocks noGrp="1"/>
          </p:cNvSpPr>
          <p:nvPr>
            <p:ph type="ctrTitle"/>
          </p:nvPr>
        </p:nvSpPr>
        <p:spPr/>
        <p:txBody>
          <a:bodyPr/>
          <a:lstStyle/>
          <a:p>
            <a:br>
              <a:rPr lang="tr-TR" dirty="0"/>
            </a:br>
            <a:br>
              <a:rPr lang="tr-TR" dirty="0"/>
            </a:br>
            <a:endParaRPr lang="tr-TR" dirty="0"/>
          </a:p>
        </p:txBody>
      </p:sp>
      <p:sp>
        <p:nvSpPr>
          <p:cNvPr id="3" name="Alt Başlık 2">
            <a:extLst>
              <a:ext uri="{FF2B5EF4-FFF2-40B4-BE49-F238E27FC236}">
                <a16:creationId xmlns:a16="http://schemas.microsoft.com/office/drawing/2014/main" id="{8909CA95-B9EF-42FC-A3E3-A78EAAB81259}"/>
              </a:ext>
            </a:extLst>
          </p:cNvPr>
          <p:cNvSpPr>
            <a:spLocks noGrp="1"/>
          </p:cNvSpPr>
          <p:nvPr>
            <p:ph type="subTitle" idx="1"/>
          </p:nvPr>
        </p:nvSpPr>
        <p:spPr>
          <a:xfrm>
            <a:off x="2157392" y="1986802"/>
            <a:ext cx="8018481" cy="3288582"/>
          </a:xfrm>
        </p:spPr>
        <p:txBody>
          <a:bodyPr/>
          <a:lstStyle/>
          <a:p>
            <a:r>
              <a:rPr lang="tr-TR" sz="3200" dirty="0"/>
              <a:t>Retina kan damarlarını çıkarmak için eşikleme temelli morfolojik  yöntem </a:t>
            </a:r>
          </a:p>
          <a:p>
            <a:endParaRPr lang="tr-TR" dirty="0"/>
          </a:p>
          <a:p>
            <a:endParaRPr lang="tr-TR" dirty="0"/>
          </a:p>
          <a:p>
            <a:r>
              <a:rPr lang="tr-TR" dirty="0"/>
              <a:t>          </a:t>
            </a:r>
          </a:p>
          <a:p>
            <a:r>
              <a:rPr lang="tr-TR" dirty="0"/>
              <a:t>                                                                      ŞERİFE GENCER </a:t>
            </a:r>
          </a:p>
          <a:p>
            <a:r>
              <a:rPr lang="tr-TR" dirty="0"/>
              <a:t>                                                                          02205076040</a:t>
            </a:r>
          </a:p>
        </p:txBody>
      </p:sp>
    </p:spTree>
    <p:extLst>
      <p:ext uri="{BB962C8B-B14F-4D97-AF65-F5344CB8AC3E}">
        <p14:creationId xmlns:p14="http://schemas.microsoft.com/office/powerpoint/2010/main" val="155251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99783EF-5420-2E74-9B97-F76BDA0C29F0}"/>
              </a:ext>
            </a:extLst>
          </p:cNvPr>
          <p:cNvPicPr>
            <a:picLocks noGrp="1" noChangeAspect="1"/>
          </p:cNvPicPr>
          <p:nvPr>
            <p:ph idx="1"/>
          </p:nvPr>
        </p:nvPicPr>
        <p:blipFill>
          <a:blip r:embed="rId2"/>
          <a:stretch>
            <a:fillRect/>
          </a:stretch>
        </p:blipFill>
        <p:spPr>
          <a:xfrm>
            <a:off x="2706029" y="834014"/>
            <a:ext cx="6977232" cy="4823366"/>
          </a:xfrm>
        </p:spPr>
      </p:pic>
    </p:spTree>
    <p:extLst>
      <p:ext uri="{BB962C8B-B14F-4D97-AF65-F5344CB8AC3E}">
        <p14:creationId xmlns:p14="http://schemas.microsoft.com/office/powerpoint/2010/main" val="153714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DF917E-316E-5308-CDF8-55AA1C14E510}"/>
              </a:ext>
            </a:extLst>
          </p:cNvPr>
          <p:cNvSpPr>
            <a:spLocks noGrp="1"/>
          </p:cNvSpPr>
          <p:nvPr>
            <p:ph idx="1"/>
          </p:nvPr>
        </p:nvSpPr>
        <p:spPr>
          <a:xfrm>
            <a:off x="1154723" y="140676"/>
            <a:ext cx="9601200" cy="6717323"/>
          </a:xfrm>
        </p:spPr>
        <p:txBody>
          <a:bodyPr/>
          <a:lstStyle/>
          <a:p>
            <a:pPr marL="0" indent="0">
              <a:buNone/>
            </a:pPr>
            <a:r>
              <a:rPr lang="tr-TR" sz="2400" dirty="0"/>
              <a:t>Bulgular ve tartışma </a:t>
            </a:r>
            <a:r>
              <a:rPr lang="tr-TR" dirty="0"/>
              <a:t>:</a:t>
            </a:r>
          </a:p>
          <a:p>
            <a:pPr marL="0" indent="0">
              <a:buNone/>
            </a:pPr>
            <a:r>
              <a:rPr lang="tr-TR" sz="2400" dirty="0"/>
              <a:t>Bölütleme sonuçları Üç farklı eşikleme algoritması iyileştirilmiş </a:t>
            </a:r>
            <a:r>
              <a:rPr lang="tr-TR" sz="2400" dirty="0" err="1"/>
              <a:t>fundus</a:t>
            </a:r>
            <a:r>
              <a:rPr lang="tr-TR" sz="2400" dirty="0"/>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 ilk sütunda orijinal görüntüler, ikinci sütunda Bulanık Mantık Tabanlı Eşikleme yöntem sonuçları, üçüncü sütunda Maksimum Entropi Tabanlı Eşikleme yöntem sonuçları, son sütunda Çoklu Eşikleme yöntem sonuçları gösterilmiştir.</a:t>
            </a:r>
          </a:p>
        </p:txBody>
      </p:sp>
      <p:pic>
        <p:nvPicPr>
          <p:cNvPr id="5" name="Resim 4">
            <a:extLst>
              <a:ext uri="{FF2B5EF4-FFF2-40B4-BE49-F238E27FC236}">
                <a16:creationId xmlns:a16="http://schemas.microsoft.com/office/drawing/2014/main" id="{2EDC92D5-AED5-B7E8-0D27-37BE49481A68}"/>
              </a:ext>
            </a:extLst>
          </p:cNvPr>
          <p:cNvPicPr>
            <a:picLocks noChangeAspect="1"/>
          </p:cNvPicPr>
          <p:nvPr/>
        </p:nvPicPr>
        <p:blipFill>
          <a:blip r:embed="rId2"/>
          <a:stretch>
            <a:fillRect/>
          </a:stretch>
        </p:blipFill>
        <p:spPr>
          <a:xfrm>
            <a:off x="1835951" y="4641297"/>
            <a:ext cx="2615469" cy="1888603"/>
          </a:xfrm>
          <a:prstGeom prst="rect">
            <a:avLst/>
          </a:prstGeom>
        </p:spPr>
      </p:pic>
    </p:spTree>
    <p:extLst>
      <p:ext uri="{BB962C8B-B14F-4D97-AF65-F5344CB8AC3E}">
        <p14:creationId xmlns:p14="http://schemas.microsoft.com/office/powerpoint/2010/main" val="35580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4754366-589F-6078-7096-6FE6ABE9DEB3}"/>
              </a:ext>
            </a:extLst>
          </p:cNvPr>
          <p:cNvPicPr>
            <a:picLocks noChangeAspect="1"/>
          </p:cNvPicPr>
          <p:nvPr/>
        </p:nvPicPr>
        <p:blipFill>
          <a:blip r:embed="rId2"/>
          <a:stretch>
            <a:fillRect/>
          </a:stretch>
        </p:blipFill>
        <p:spPr>
          <a:xfrm>
            <a:off x="2723678" y="1483526"/>
            <a:ext cx="5277274" cy="1098900"/>
          </a:xfrm>
          <a:prstGeom prst="rect">
            <a:avLst/>
          </a:prstGeom>
        </p:spPr>
      </p:pic>
      <p:sp>
        <p:nvSpPr>
          <p:cNvPr id="7" name="Metin kutusu 6">
            <a:extLst>
              <a:ext uri="{FF2B5EF4-FFF2-40B4-BE49-F238E27FC236}">
                <a16:creationId xmlns:a16="http://schemas.microsoft.com/office/drawing/2014/main" id="{CA60B650-8A8D-5180-B9F5-17586F3F336D}"/>
              </a:ext>
            </a:extLst>
          </p:cNvPr>
          <p:cNvSpPr txBox="1"/>
          <p:nvPr/>
        </p:nvSpPr>
        <p:spPr>
          <a:xfrm>
            <a:off x="1446963" y="3113476"/>
            <a:ext cx="8661679" cy="1569660"/>
          </a:xfrm>
          <a:prstGeom prst="rect">
            <a:avLst/>
          </a:prstGeom>
          <a:noFill/>
        </p:spPr>
        <p:txBody>
          <a:bodyPr wrap="square">
            <a:spAutoFit/>
          </a:bodyPr>
          <a:lstStyle/>
          <a:p>
            <a:r>
              <a:rPr lang="tr-TR" sz="2400" dirty="0"/>
              <a:t>Burada, TP parametresi doğru pozitif, FP parametresi yanlış pozitif, TN parametresi doğru negatif ve FN parametresi yanlış negatif pikselleri temsil eder. ACC parametresi doğruluk oranını temsil eder. </a:t>
            </a:r>
          </a:p>
        </p:txBody>
      </p:sp>
    </p:spTree>
    <p:extLst>
      <p:ext uri="{BB962C8B-B14F-4D97-AF65-F5344CB8AC3E}">
        <p14:creationId xmlns:p14="http://schemas.microsoft.com/office/powerpoint/2010/main" val="285893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0A048F-F1DD-C578-10A7-133A664CCAB0}"/>
              </a:ext>
            </a:extLst>
          </p:cNvPr>
          <p:cNvSpPr>
            <a:spLocks noGrp="1"/>
          </p:cNvSpPr>
          <p:nvPr>
            <p:ph idx="1"/>
          </p:nvPr>
        </p:nvSpPr>
        <p:spPr>
          <a:xfrm>
            <a:off x="1295400" y="1924260"/>
            <a:ext cx="9601200" cy="4124848"/>
          </a:xfrm>
        </p:spPr>
        <p:txBody>
          <a:bodyPr>
            <a:normAutofit/>
          </a:bodyPr>
          <a:lstStyle/>
          <a:p>
            <a:pPr marL="0" indent="0">
              <a:buNone/>
            </a:pPr>
            <a:r>
              <a:rPr lang="tr-TR" sz="2800" dirty="0"/>
              <a:t>Sonuçlar</a:t>
            </a:r>
          </a:p>
          <a:p>
            <a:pPr marL="0" indent="0">
              <a:buNone/>
            </a:pPr>
            <a:r>
              <a:rPr lang="tr-TR" sz="2400" dirty="0"/>
              <a:t>Bu makalede, paylaşıma açık olarak sunulan DRIVE veri seti üzerinde morfolojik işlemlere dayalı bir damar iyileştirme yöntemi kullanılmıştır. Önerilen yöntem geliştirilmeye açıktır. Halka açık bir veri seti kullanıldığı için karşılaştırması ve doğruluğu test edilebilir durumdadır. </a:t>
            </a:r>
            <a:endParaRPr lang="tr-TR" dirty="0"/>
          </a:p>
        </p:txBody>
      </p:sp>
    </p:spTree>
    <p:extLst>
      <p:ext uri="{BB962C8B-B14F-4D97-AF65-F5344CB8AC3E}">
        <p14:creationId xmlns:p14="http://schemas.microsoft.com/office/powerpoint/2010/main" val="2129084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3FC96-0BB6-D3D4-FF89-C1133332E3F5}"/>
              </a:ext>
            </a:extLst>
          </p:cNvPr>
          <p:cNvSpPr>
            <a:spLocks noGrp="1"/>
          </p:cNvSpPr>
          <p:nvPr>
            <p:ph type="title"/>
          </p:nvPr>
        </p:nvSpPr>
        <p:spPr>
          <a:xfrm>
            <a:off x="1477107" y="987252"/>
            <a:ext cx="9746901" cy="610437"/>
          </a:xfrm>
        </p:spPr>
        <p:txBody>
          <a:bodyPr>
            <a:normAutofit/>
          </a:bodyPr>
          <a:lstStyle/>
          <a:p>
            <a:r>
              <a:rPr lang="tr-TR" sz="3200" dirty="0"/>
              <a:t>EŞİKLEME YÖNTEMLERİ</a:t>
            </a:r>
          </a:p>
        </p:txBody>
      </p:sp>
      <p:sp>
        <p:nvSpPr>
          <p:cNvPr id="3" name="İçerik Yer Tutucusu 2">
            <a:extLst>
              <a:ext uri="{FF2B5EF4-FFF2-40B4-BE49-F238E27FC236}">
                <a16:creationId xmlns:a16="http://schemas.microsoft.com/office/drawing/2014/main" id="{43F0DFE2-0662-F04A-312C-8260DFD9B3E2}"/>
              </a:ext>
            </a:extLst>
          </p:cNvPr>
          <p:cNvSpPr>
            <a:spLocks noGrp="1"/>
          </p:cNvSpPr>
          <p:nvPr>
            <p:ph idx="1"/>
          </p:nvPr>
        </p:nvSpPr>
        <p:spPr>
          <a:xfrm>
            <a:off x="1150536" y="1853921"/>
            <a:ext cx="9601200" cy="3581400"/>
          </a:xfrm>
        </p:spPr>
        <p:txBody>
          <a:bodyPr>
            <a:normAutofit/>
          </a:bodyPr>
          <a:lstStyle/>
          <a:p>
            <a:pPr marL="0" indent="0">
              <a:buNone/>
            </a:pPr>
            <a:r>
              <a:rPr lang="tr-TR" sz="2400" dirty="0"/>
              <a:t>Morfolojik işlemlerin uygulandığı </a:t>
            </a:r>
            <a:r>
              <a:rPr lang="tr-TR" sz="2400" dirty="0" err="1"/>
              <a:t>fundus</a:t>
            </a:r>
            <a:r>
              <a:rPr lang="tr-TR" sz="2400" dirty="0"/>
              <a:t> görüntüsüne üç farklı eşikleme yöntemi uygulanmıştır. Bu eşikleme yöntemleri; Çoklu Eşikleme, Maksimum Entropi Tabanlı Eşikleme ve Bulanık Kümeleme Tabanlı Eşikleme yöntemleridir.</a:t>
            </a:r>
          </a:p>
          <a:p>
            <a:pPr marL="0" indent="0">
              <a:buNone/>
            </a:pPr>
            <a:r>
              <a:rPr lang="tr-TR" sz="2400" dirty="0"/>
              <a:t>Eşikleme algoritmalarının 40 görüntüden oluşan veri seti üzerindeki doğruluk oranı Bulanık Mantık Tabanlı Eşikleme için 0.952, Maksimum </a:t>
            </a:r>
            <a:r>
              <a:rPr lang="tr-TR" sz="2400" dirty="0" err="1"/>
              <a:t>Entopi</a:t>
            </a:r>
            <a:r>
              <a:rPr lang="tr-TR" sz="2400" dirty="0"/>
              <a:t> Tabanlı Eşikleme için 0.950 ve Çoklu Eşikleme için 0.925 olarak hesaplanmıştır.</a:t>
            </a:r>
          </a:p>
        </p:txBody>
      </p:sp>
    </p:spTree>
    <p:extLst>
      <p:ext uri="{BB962C8B-B14F-4D97-AF65-F5344CB8AC3E}">
        <p14:creationId xmlns:p14="http://schemas.microsoft.com/office/powerpoint/2010/main" val="332178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CDC012-1C0A-BB93-A5A8-7669D1292A9C}"/>
              </a:ext>
            </a:extLst>
          </p:cNvPr>
          <p:cNvSpPr>
            <a:spLocks noGrp="1"/>
          </p:cNvSpPr>
          <p:nvPr>
            <p:ph type="title"/>
          </p:nvPr>
        </p:nvSpPr>
        <p:spPr>
          <a:xfrm>
            <a:off x="1175657" y="663193"/>
            <a:ext cx="9601200" cy="758650"/>
          </a:xfrm>
        </p:spPr>
        <p:txBody>
          <a:bodyPr>
            <a:normAutofit/>
          </a:bodyPr>
          <a:lstStyle/>
          <a:p>
            <a:r>
              <a:rPr lang="tr-TR" sz="2800" dirty="0"/>
              <a:t>RETİNA BOZUKLUĞU</a:t>
            </a:r>
          </a:p>
        </p:txBody>
      </p:sp>
      <p:sp>
        <p:nvSpPr>
          <p:cNvPr id="3" name="İçerik Yer Tutucusu 2">
            <a:extLst>
              <a:ext uri="{FF2B5EF4-FFF2-40B4-BE49-F238E27FC236}">
                <a16:creationId xmlns:a16="http://schemas.microsoft.com/office/drawing/2014/main" id="{F097BC0D-4D7B-2B78-51AE-3A1F8F4D80E6}"/>
              </a:ext>
            </a:extLst>
          </p:cNvPr>
          <p:cNvSpPr>
            <a:spLocks noGrp="1"/>
          </p:cNvSpPr>
          <p:nvPr>
            <p:ph idx="1"/>
          </p:nvPr>
        </p:nvSpPr>
        <p:spPr>
          <a:xfrm>
            <a:off x="1077685" y="1562518"/>
            <a:ext cx="9797143" cy="4195187"/>
          </a:xfrm>
        </p:spPr>
        <p:txBody>
          <a:bodyPr>
            <a:normAutofit/>
          </a:bodyPr>
          <a:lstStyle/>
          <a:p>
            <a:pPr marL="0" indent="0">
              <a:buNone/>
            </a:pPr>
            <a:r>
              <a:rPr lang="tr-TR" sz="2400" dirty="0"/>
              <a:t>Diyabete bağlı retina bozuklukları kişilerde körlüğe sebep olan ve Diyabetik Retinopati (DR) olarak adlandırılan en önemli hastalıklardan </a:t>
            </a:r>
            <a:r>
              <a:rPr lang="tr-TR" sz="2400" dirty="0" err="1"/>
              <a:t>biridir.Retinanın</a:t>
            </a:r>
            <a:r>
              <a:rPr lang="tr-TR" sz="2400" dirty="0"/>
              <a:t> oksijensiz kalması sonucu retinada istenmeyen yeni damarlar oluşur. Bu damarlar hassas bir yapıda olup DR hastalığının habercisidir.</a:t>
            </a:r>
            <a:r>
              <a:rPr lang="tr-TR" sz="2400" dirty="0">
                <a:effectLst/>
                <a:latin typeface="Calibri" panose="020F0502020204030204" pitchFamily="34" charset="0"/>
                <a:ea typeface="Calibri" panose="020F0502020204030204" pitchFamily="34" charset="0"/>
                <a:cs typeface="Times New Roman" panose="02020603050405020304" pitchFamily="18" charset="0"/>
              </a:rPr>
              <a:t> Bu makalede, retina damar ağ yapısını otomatik olarak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bölütleyen</a:t>
            </a:r>
            <a:r>
              <a:rPr lang="tr-TR" sz="2400" dirty="0">
                <a:effectLst/>
                <a:latin typeface="Calibri" panose="020F0502020204030204" pitchFamily="34" charset="0"/>
                <a:ea typeface="Calibri" panose="020F0502020204030204" pitchFamily="34" charset="0"/>
                <a:cs typeface="Times New Roman" panose="02020603050405020304" pitchFamily="18" charset="0"/>
              </a:rPr>
              <a:t> morfolojik tabanlı bir yöntem önerilmiştir. Bu yöntemde, ilk önce RGB renk uzayındaki görüntüler gri ölçekli görüntülere dönüştürülmüştür. Daha sonra, gri ölçekli görüntünün tersi üzerinde üst-şapka, alt-şapka ve morfolojik açma yöntemi uygulanmıştır. Önerilen yöntem literatürdeki diğer geleneksel yöntemlerle de kıyaslanabilir olması için halka açık olarak sunulan DRIVE veri seti üzerinde test edilmiştir</a:t>
            </a:r>
            <a:endParaRPr lang="tr-TR" sz="2400" dirty="0"/>
          </a:p>
          <a:p>
            <a:endParaRPr lang="tr-TR" dirty="0"/>
          </a:p>
        </p:txBody>
      </p:sp>
    </p:spTree>
    <p:extLst>
      <p:ext uri="{BB962C8B-B14F-4D97-AF65-F5344CB8AC3E}">
        <p14:creationId xmlns:p14="http://schemas.microsoft.com/office/powerpoint/2010/main" val="305467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FBA60E-34B8-B5B3-37D6-1D9E09AFC052}"/>
              </a:ext>
            </a:extLst>
          </p:cNvPr>
          <p:cNvSpPr>
            <a:spLocks noGrp="1"/>
          </p:cNvSpPr>
          <p:nvPr>
            <p:ph type="title"/>
          </p:nvPr>
        </p:nvSpPr>
        <p:spPr>
          <a:xfrm>
            <a:off x="1311600" y="535075"/>
            <a:ext cx="9601200" cy="942033"/>
          </a:xfrm>
        </p:spPr>
        <p:txBody>
          <a:bodyPr>
            <a:normAutofit/>
          </a:bodyPr>
          <a:lstStyle/>
          <a:p>
            <a:r>
              <a:rPr lang="tr-TR" sz="3200" dirty="0"/>
              <a:t>MATERYAL VE METOT</a:t>
            </a:r>
          </a:p>
        </p:txBody>
      </p:sp>
      <p:sp>
        <p:nvSpPr>
          <p:cNvPr id="3" name="İçerik Yer Tutucusu 2">
            <a:extLst>
              <a:ext uri="{FF2B5EF4-FFF2-40B4-BE49-F238E27FC236}">
                <a16:creationId xmlns:a16="http://schemas.microsoft.com/office/drawing/2014/main" id="{885AAAE9-C5B5-094F-3FFD-48CEA9CB2BFC}"/>
              </a:ext>
            </a:extLst>
          </p:cNvPr>
          <p:cNvSpPr>
            <a:spLocks noGrp="1"/>
          </p:cNvSpPr>
          <p:nvPr>
            <p:ph idx="1"/>
          </p:nvPr>
        </p:nvSpPr>
        <p:spPr>
          <a:xfrm>
            <a:off x="1376205" y="1426867"/>
            <a:ext cx="9439589" cy="3996239"/>
          </a:xfrm>
        </p:spPr>
        <p:txBody>
          <a:bodyPr>
            <a:normAutofit lnSpcReduction="10000"/>
          </a:bodyPr>
          <a:lstStyle/>
          <a:p>
            <a:pPr marL="0" indent="0">
              <a:buNone/>
            </a:pPr>
            <a:r>
              <a:rPr lang="tr-TR" sz="2400" dirty="0"/>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Alt-şapka dönüşümü, bir giriş görüntüsüne morfolojik bir kapama işlemi uygulandıktan sonra uygulama sonucunun orijinal giriş görüntüsünden çıkarılması işlemidir.</a:t>
            </a:r>
          </a:p>
          <a:p>
            <a:pPr marL="0" indent="0">
              <a:buNone/>
            </a:pPr>
            <a:r>
              <a:rPr lang="tr-TR" dirty="0"/>
              <a:t>       </a:t>
            </a:r>
          </a:p>
          <a:p>
            <a:pPr marL="0" indent="0">
              <a:buNone/>
            </a:pPr>
            <a:r>
              <a:rPr lang="tr-TR" dirty="0"/>
              <a:t>        Üst-şapka denklemi</a:t>
            </a:r>
          </a:p>
          <a:p>
            <a:pPr marL="0" indent="0">
              <a:buNone/>
            </a:pPr>
            <a:r>
              <a:rPr lang="tr-TR" dirty="0"/>
              <a:t>        Alt-şapka denklemi</a:t>
            </a:r>
          </a:p>
        </p:txBody>
      </p:sp>
      <p:pic>
        <p:nvPicPr>
          <p:cNvPr id="5" name="Resim 4">
            <a:extLst>
              <a:ext uri="{FF2B5EF4-FFF2-40B4-BE49-F238E27FC236}">
                <a16:creationId xmlns:a16="http://schemas.microsoft.com/office/drawing/2014/main" id="{D13FCB44-1E3C-3C9E-868E-360F6917C987}"/>
              </a:ext>
            </a:extLst>
          </p:cNvPr>
          <p:cNvPicPr>
            <a:picLocks noChangeAspect="1"/>
          </p:cNvPicPr>
          <p:nvPr/>
        </p:nvPicPr>
        <p:blipFill>
          <a:blip r:embed="rId2"/>
          <a:stretch>
            <a:fillRect/>
          </a:stretch>
        </p:blipFill>
        <p:spPr>
          <a:xfrm>
            <a:off x="4336990" y="4332514"/>
            <a:ext cx="2576274" cy="1098619"/>
          </a:xfrm>
          <a:prstGeom prst="rect">
            <a:avLst/>
          </a:prstGeom>
        </p:spPr>
      </p:pic>
    </p:spTree>
    <p:extLst>
      <p:ext uri="{BB962C8B-B14F-4D97-AF65-F5344CB8AC3E}">
        <p14:creationId xmlns:p14="http://schemas.microsoft.com/office/powerpoint/2010/main" val="339937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087A132-21CE-0C5E-9828-BAF64C58E275}"/>
              </a:ext>
            </a:extLst>
          </p:cNvPr>
          <p:cNvSpPr>
            <a:spLocks noGrp="1"/>
          </p:cNvSpPr>
          <p:nvPr>
            <p:ph idx="1"/>
          </p:nvPr>
        </p:nvSpPr>
        <p:spPr>
          <a:xfrm>
            <a:off x="1085222" y="341646"/>
            <a:ext cx="9541716" cy="5416060"/>
          </a:xfrm>
        </p:spPr>
        <p:txBody>
          <a:bodyPr>
            <a:normAutofit/>
          </a:bodyPr>
          <a:lstStyle/>
          <a:p>
            <a:pPr marL="0" indent="0">
              <a:buNone/>
            </a:pPr>
            <a:endParaRPr lang="tr-TR" sz="2400" dirty="0"/>
          </a:p>
          <a:p>
            <a:pPr marL="0" indent="0">
              <a:buNone/>
            </a:pPr>
            <a:endParaRPr lang="tr-TR" sz="2400" dirty="0"/>
          </a:p>
          <a:p>
            <a:pPr marL="0" indent="0">
              <a:buNone/>
            </a:pPr>
            <a:r>
              <a:rPr lang="tr-TR" sz="2400" dirty="0"/>
              <a:t>Eşikleme işlemi, gri ölçekli bir görünün yoğunluk seviyesine göre sınıflara ayrıldığı bir işlemdir.</a:t>
            </a:r>
          </a:p>
          <a:p>
            <a:pPr marL="0" indent="0">
              <a:buNone/>
            </a:pPr>
            <a:r>
              <a:rPr lang="tr-TR" sz="2400" dirty="0"/>
              <a:t>Çok seviyeli eşikleme :</a:t>
            </a:r>
          </a:p>
          <a:p>
            <a:pPr marL="0" indent="0">
              <a:buNone/>
            </a:pPr>
            <a:r>
              <a:rPr lang="tr-TR" sz="2400" dirty="0"/>
              <a:t> Gri ölçekli görüntüyü birkaç farklı bölgeye ayırabilen bir işlemdir . Bu işleme ait uyulması gereken kural  matematiksel olarak ifade edilmiştir. </a:t>
            </a:r>
          </a:p>
          <a:p>
            <a:pPr marL="0" indent="0">
              <a:buNone/>
            </a:pPr>
            <a:endParaRPr lang="tr-TR" dirty="0"/>
          </a:p>
          <a:p>
            <a:pPr marL="0" indent="0">
              <a:buNone/>
            </a:pPr>
            <a:endParaRPr lang="tr-TR" dirty="0"/>
          </a:p>
          <a:p>
            <a:pPr marL="0" indent="0">
              <a:buNone/>
            </a:pPr>
            <a:endParaRPr lang="tr-TR" sz="2400" dirty="0"/>
          </a:p>
          <a:p>
            <a:pPr marL="0" indent="0">
              <a:buNone/>
            </a:pPr>
            <a:endParaRPr lang="tr-TR" dirty="0"/>
          </a:p>
        </p:txBody>
      </p:sp>
      <p:pic>
        <p:nvPicPr>
          <p:cNvPr id="5" name="Resim 4">
            <a:extLst>
              <a:ext uri="{FF2B5EF4-FFF2-40B4-BE49-F238E27FC236}">
                <a16:creationId xmlns:a16="http://schemas.microsoft.com/office/drawing/2014/main" id="{882BE50F-CE55-FC7C-C26A-25C5112AF3A2}"/>
              </a:ext>
            </a:extLst>
          </p:cNvPr>
          <p:cNvPicPr>
            <a:picLocks noChangeAspect="1"/>
          </p:cNvPicPr>
          <p:nvPr/>
        </p:nvPicPr>
        <p:blipFill>
          <a:blip r:embed="rId2"/>
          <a:stretch>
            <a:fillRect/>
          </a:stretch>
        </p:blipFill>
        <p:spPr>
          <a:xfrm>
            <a:off x="1474627" y="3730451"/>
            <a:ext cx="2684914" cy="968609"/>
          </a:xfrm>
          <a:prstGeom prst="rect">
            <a:avLst/>
          </a:prstGeom>
        </p:spPr>
      </p:pic>
    </p:spTree>
    <p:extLst>
      <p:ext uri="{BB962C8B-B14F-4D97-AF65-F5344CB8AC3E}">
        <p14:creationId xmlns:p14="http://schemas.microsoft.com/office/powerpoint/2010/main" val="316432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E4805AB5-A960-1398-F4BD-DB3A4830DB8E}"/>
              </a:ext>
            </a:extLst>
          </p:cNvPr>
          <p:cNvSpPr>
            <a:spLocks noGrp="1"/>
          </p:cNvSpPr>
          <p:nvPr>
            <p:ph idx="1"/>
          </p:nvPr>
        </p:nvSpPr>
        <p:spPr>
          <a:xfrm>
            <a:off x="1105319" y="891790"/>
            <a:ext cx="9791281" cy="5295481"/>
          </a:xfrm>
        </p:spPr>
        <p:txBody>
          <a:bodyPr/>
          <a:lstStyle/>
          <a:p>
            <a:pPr marL="0" indent="0">
              <a:buNone/>
            </a:pPr>
            <a:r>
              <a:rPr lang="tr-TR" sz="2400" dirty="0"/>
              <a:t>Maksimum entropi tabanlı eşikleme :</a:t>
            </a:r>
          </a:p>
          <a:p>
            <a:pPr marL="0" indent="0">
              <a:buNone/>
            </a:pPr>
            <a:r>
              <a:rPr lang="tr-TR" sz="2400" dirty="0"/>
              <a:t>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p>
          <a:p>
            <a:pPr marL="0" indent="0">
              <a:buNone/>
            </a:pPr>
            <a:endParaRPr lang="tr-TR" sz="2000" dirty="0"/>
          </a:p>
          <a:p>
            <a:endParaRPr lang="tr-TR" dirty="0"/>
          </a:p>
        </p:txBody>
      </p:sp>
      <p:pic>
        <p:nvPicPr>
          <p:cNvPr id="8" name="Resim 7">
            <a:extLst>
              <a:ext uri="{FF2B5EF4-FFF2-40B4-BE49-F238E27FC236}">
                <a16:creationId xmlns:a16="http://schemas.microsoft.com/office/drawing/2014/main" id="{09364183-7CE8-01FB-9800-72C03631C80E}"/>
              </a:ext>
            </a:extLst>
          </p:cNvPr>
          <p:cNvPicPr>
            <a:picLocks noChangeAspect="1"/>
          </p:cNvPicPr>
          <p:nvPr/>
        </p:nvPicPr>
        <p:blipFill>
          <a:blip r:embed="rId2"/>
          <a:stretch>
            <a:fillRect/>
          </a:stretch>
        </p:blipFill>
        <p:spPr>
          <a:xfrm>
            <a:off x="2200589" y="2983290"/>
            <a:ext cx="5677318" cy="2814609"/>
          </a:xfrm>
          <a:prstGeom prst="rect">
            <a:avLst/>
          </a:prstGeom>
        </p:spPr>
      </p:pic>
    </p:spTree>
    <p:extLst>
      <p:ext uri="{BB962C8B-B14F-4D97-AF65-F5344CB8AC3E}">
        <p14:creationId xmlns:p14="http://schemas.microsoft.com/office/powerpoint/2010/main" val="150298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7966FA2-1B35-E2D5-9446-123FE6464EE2}"/>
              </a:ext>
            </a:extLst>
          </p:cNvPr>
          <p:cNvSpPr>
            <a:spLocks noGrp="1"/>
          </p:cNvSpPr>
          <p:nvPr>
            <p:ph idx="1"/>
          </p:nvPr>
        </p:nvSpPr>
        <p:spPr>
          <a:xfrm>
            <a:off x="1204965" y="1464966"/>
            <a:ext cx="9737690" cy="4242498"/>
          </a:xfrm>
        </p:spPr>
        <p:txBody>
          <a:bodyPr>
            <a:normAutofit/>
          </a:bodyPr>
          <a:lstStyle/>
          <a:p>
            <a:pPr marL="0" indent="0">
              <a:buNone/>
            </a:pPr>
            <a:r>
              <a:rPr lang="tr-TR" sz="2400" dirty="0"/>
              <a:t>Bulanık mantık tabanlı eşikleme :</a:t>
            </a:r>
          </a:p>
          <a:p>
            <a:pPr marL="0" indent="0">
              <a:buNone/>
            </a:pPr>
            <a:r>
              <a:rPr lang="tr-TR" sz="2400" dirty="0"/>
              <a:t> Bulanık kümeleme bir yumuşak kümeleme tekniğidir. Bu kümeleme yöntemi, nesnelerin kümelere olan aitliğini ifade etmek için bir derece kavramı kullanır .Her nesne için, toplam derece 1’dir. Her pikselin üyelik değerini hesaplamak için kullanılır.</a:t>
            </a:r>
          </a:p>
        </p:txBody>
      </p:sp>
      <p:pic>
        <p:nvPicPr>
          <p:cNvPr id="5" name="Resim 4">
            <a:extLst>
              <a:ext uri="{FF2B5EF4-FFF2-40B4-BE49-F238E27FC236}">
                <a16:creationId xmlns:a16="http://schemas.microsoft.com/office/drawing/2014/main" id="{F2AA3C29-42C3-1591-95F3-11CE36FE1501}"/>
              </a:ext>
            </a:extLst>
          </p:cNvPr>
          <p:cNvPicPr>
            <a:picLocks noChangeAspect="1"/>
          </p:cNvPicPr>
          <p:nvPr/>
        </p:nvPicPr>
        <p:blipFill>
          <a:blip r:embed="rId2"/>
          <a:stretch>
            <a:fillRect/>
          </a:stretch>
        </p:blipFill>
        <p:spPr>
          <a:xfrm>
            <a:off x="3541093" y="3782748"/>
            <a:ext cx="3452561" cy="1610286"/>
          </a:xfrm>
          <a:prstGeom prst="rect">
            <a:avLst/>
          </a:prstGeom>
        </p:spPr>
      </p:pic>
    </p:spTree>
    <p:extLst>
      <p:ext uri="{BB962C8B-B14F-4D97-AF65-F5344CB8AC3E}">
        <p14:creationId xmlns:p14="http://schemas.microsoft.com/office/powerpoint/2010/main" val="275982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2AF5EB40-71D3-1A8F-A69E-594FC61EF1B6}"/>
              </a:ext>
            </a:extLst>
          </p:cNvPr>
          <p:cNvPicPr>
            <a:picLocks noGrp="1" noChangeAspect="1"/>
          </p:cNvPicPr>
          <p:nvPr>
            <p:ph idx="1"/>
          </p:nvPr>
        </p:nvPicPr>
        <p:blipFill>
          <a:blip r:embed="rId2"/>
          <a:stretch>
            <a:fillRect/>
          </a:stretch>
        </p:blipFill>
        <p:spPr>
          <a:xfrm>
            <a:off x="1371600" y="3336036"/>
            <a:ext cx="9601200" cy="1481327"/>
          </a:xfrm>
          <a:prstGeom prst="rect">
            <a:avLst/>
          </a:prstGeom>
        </p:spPr>
      </p:pic>
      <p:pic>
        <p:nvPicPr>
          <p:cNvPr id="6" name="Resim 5">
            <a:extLst>
              <a:ext uri="{FF2B5EF4-FFF2-40B4-BE49-F238E27FC236}">
                <a16:creationId xmlns:a16="http://schemas.microsoft.com/office/drawing/2014/main" id="{8C253D9D-ED4A-7543-5E3E-13DBE16FF405}"/>
              </a:ext>
            </a:extLst>
          </p:cNvPr>
          <p:cNvPicPr>
            <a:picLocks noChangeAspect="1"/>
          </p:cNvPicPr>
          <p:nvPr/>
        </p:nvPicPr>
        <p:blipFill>
          <a:blip r:embed="rId3"/>
          <a:stretch>
            <a:fillRect/>
          </a:stretch>
        </p:blipFill>
        <p:spPr>
          <a:xfrm>
            <a:off x="3627456" y="287458"/>
            <a:ext cx="5225142" cy="6283084"/>
          </a:xfrm>
          <a:prstGeom prst="rect">
            <a:avLst/>
          </a:prstGeom>
        </p:spPr>
      </p:pic>
    </p:spTree>
    <p:extLst>
      <p:ext uri="{BB962C8B-B14F-4D97-AF65-F5344CB8AC3E}">
        <p14:creationId xmlns:p14="http://schemas.microsoft.com/office/powerpoint/2010/main" val="130495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1479A8F-8AD8-1086-533D-32230261FC68}"/>
              </a:ext>
            </a:extLst>
          </p:cNvPr>
          <p:cNvSpPr>
            <a:spLocks noGrp="1"/>
          </p:cNvSpPr>
          <p:nvPr>
            <p:ph idx="1"/>
          </p:nvPr>
        </p:nvSpPr>
        <p:spPr>
          <a:xfrm>
            <a:off x="953754" y="442127"/>
            <a:ext cx="9601200" cy="5998865"/>
          </a:xfrm>
        </p:spPr>
        <p:txBody>
          <a:bodyPr>
            <a:normAutofit/>
          </a:bodyPr>
          <a:lstStyle/>
          <a:p>
            <a:pPr marL="0" indent="0">
              <a:buNone/>
            </a:pPr>
            <a:r>
              <a:rPr lang="tr-TR" sz="2400" dirty="0"/>
              <a:t>Morfolojik işlemler :</a:t>
            </a:r>
          </a:p>
          <a:p>
            <a:pPr marL="0" indent="0">
              <a:buNone/>
            </a:pPr>
            <a:r>
              <a:rPr lang="tr-TR" sz="2400"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a:t>
            </a:r>
            <a:r>
              <a:rPr lang="tr-TR" sz="2000" dirty="0"/>
              <a:t> </a:t>
            </a:r>
            <a:r>
              <a:rPr lang="tr-TR" sz="2400" dirty="0"/>
              <a:t>Morfolojik açma işlemi matematiksel olarak ifade edilmiştir.</a:t>
            </a:r>
          </a:p>
        </p:txBody>
      </p:sp>
      <p:pic>
        <p:nvPicPr>
          <p:cNvPr id="5" name="Resim 4">
            <a:extLst>
              <a:ext uri="{FF2B5EF4-FFF2-40B4-BE49-F238E27FC236}">
                <a16:creationId xmlns:a16="http://schemas.microsoft.com/office/drawing/2014/main" id="{A2DB6F7B-D8A9-A865-01AD-DC55A1681608}"/>
              </a:ext>
            </a:extLst>
          </p:cNvPr>
          <p:cNvPicPr>
            <a:picLocks noChangeAspect="1"/>
          </p:cNvPicPr>
          <p:nvPr/>
        </p:nvPicPr>
        <p:blipFill>
          <a:blip r:embed="rId2"/>
          <a:stretch>
            <a:fillRect/>
          </a:stretch>
        </p:blipFill>
        <p:spPr>
          <a:xfrm>
            <a:off x="1311393" y="4249489"/>
            <a:ext cx="4783015" cy="1528712"/>
          </a:xfrm>
          <a:prstGeom prst="rect">
            <a:avLst/>
          </a:prstGeom>
        </p:spPr>
      </p:pic>
      <p:pic>
        <p:nvPicPr>
          <p:cNvPr id="7" name="Resim 6">
            <a:extLst>
              <a:ext uri="{FF2B5EF4-FFF2-40B4-BE49-F238E27FC236}">
                <a16:creationId xmlns:a16="http://schemas.microsoft.com/office/drawing/2014/main" id="{43F2FEB6-8532-DB22-916E-7EDE56F1DF64}"/>
              </a:ext>
            </a:extLst>
          </p:cNvPr>
          <p:cNvPicPr>
            <a:picLocks noChangeAspect="1"/>
          </p:cNvPicPr>
          <p:nvPr/>
        </p:nvPicPr>
        <p:blipFill>
          <a:blip r:embed="rId3"/>
          <a:stretch>
            <a:fillRect/>
          </a:stretch>
        </p:blipFill>
        <p:spPr>
          <a:xfrm>
            <a:off x="7043895" y="4249489"/>
            <a:ext cx="2914022" cy="1451292"/>
          </a:xfrm>
          <a:prstGeom prst="rect">
            <a:avLst/>
          </a:prstGeom>
        </p:spPr>
      </p:pic>
    </p:spTree>
    <p:extLst>
      <p:ext uri="{BB962C8B-B14F-4D97-AF65-F5344CB8AC3E}">
        <p14:creationId xmlns:p14="http://schemas.microsoft.com/office/powerpoint/2010/main" val="1018502774"/>
      </p:ext>
    </p:extLst>
  </p:cSld>
  <p:clrMapOvr>
    <a:masterClrMapping/>
  </p:clrMapOvr>
</p:sld>
</file>

<file path=ppt/theme/theme1.xml><?xml version="1.0" encoding="utf-8"?>
<a:theme xmlns:a="http://schemas.openxmlformats.org/drawingml/2006/main" name="Kırpma">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Kırpma</Template>
  <TotalTime>88</TotalTime>
  <Words>643</Words>
  <Application>Microsoft Office PowerPoint</Application>
  <PresentationFormat>Geniş ekran</PresentationFormat>
  <Paragraphs>35</Paragraphs>
  <Slides>13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Calibri</vt:lpstr>
      <vt:lpstr>Franklin Gothic Book</vt:lpstr>
      <vt:lpstr>Kırpma</vt:lpstr>
      <vt:lpstr>  </vt:lpstr>
      <vt:lpstr>EŞİKLEME YÖNTEMLERİ</vt:lpstr>
      <vt:lpstr>RETİNA BOZUKLUĞU</vt:lpstr>
      <vt:lpstr>MATERYAL VE METOT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Şerife gencer</dc:creator>
  <cp:lastModifiedBy>Şerife gencer</cp:lastModifiedBy>
  <cp:revision>1</cp:revision>
  <dcterms:created xsi:type="dcterms:W3CDTF">2022-12-15T17:40:41Z</dcterms:created>
  <dcterms:modified xsi:type="dcterms:W3CDTF">2022-12-15T19:09:32Z</dcterms:modified>
</cp:coreProperties>
</file>