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64BE62B1-4DE9-4E71-A977-90DA54E6786F}"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14774800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BE62B1-4DE9-4E71-A977-90DA54E6786F}"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338414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BE62B1-4DE9-4E71-A977-90DA54E6786F}"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14117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BE62B1-4DE9-4E71-A977-90DA54E6786F}"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35504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64BE62B1-4DE9-4E71-A977-90DA54E6786F}"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37181845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64BE62B1-4DE9-4E71-A977-90DA54E6786F}" type="datetimeFigureOut">
              <a:rPr lang="tr-TR" smtClean="0"/>
              <a:t>15.12.2022</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87001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64BE62B1-4DE9-4E71-A977-90DA54E6786F}"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A5B9F79-EB0B-4833-AFDD-02CBDC4140CF}"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9265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4BE62B1-4DE9-4E71-A977-90DA54E6786F}"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256642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E62B1-4DE9-4E71-A977-90DA54E6786F}"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52159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64BE62B1-4DE9-4E71-A977-90DA54E6786F}" type="datetimeFigureOut">
              <a:rPr lang="tr-TR" smtClean="0"/>
              <a:t>15.12.2022</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157305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4BE62B1-4DE9-4E71-A977-90DA54E6786F}" type="datetimeFigureOut">
              <a:rPr lang="tr-TR" smtClean="0"/>
              <a:t>15.12.2022</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EA5B9F79-EB0B-4833-AFDD-02CBDC4140CF}" type="slidenum">
              <a:rPr lang="tr-TR" smtClean="0"/>
              <a:t>‹#›</a:t>
            </a:fld>
            <a:endParaRPr lang="tr-TR"/>
          </a:p>
        </p:txBody>
      </p:sp>
    </p:spTree>
    <p:extLst>
      <p:ext uri="{BB962C8B-B14F-4D97-AF65-F5344CB8AC3E}">
        <p14:creationId xmlns:p14="http://schemas.microsoft.com/office/powerpoint/2010/main" val="62309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4BE62B1-4DE9-4E71-A977-90DA54E6786F}" type="datetimeFigureOut">
              <a:rPr lang="tr-TR" smtClean="0"/>
              <a:t>15.12.2022</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5B9F79-EB0B-4833-AFDD-02CBDC4140CF}" type="slidenum">
              <a:rPr lang="tr-TR" smtClean="0"/>
              <a:t>‹#›</a:t>
            </a:fld>
            <a:endParaRPr lang="tr-TR"/>
          </a:p>
        </p:txBody>
      </p:sp>
    </p:spTree>
    <p:extLst>
      <p:ext uri="{BB962C8B-B14F-4D97-AF65-F5344CB8AC3E}">
        <p14:creationId xmlns:p14="http://schemas.microsoft.com/office/powerpoint/2010/main" val="107528442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E3FEE8-715D-5551-2155-57CCA5C2989B}"/>
              </a:ext>
            </a:extLst>
          </p:cNvPr>
          <p:cNvSpPr>
            <a:spLocks noGrp="1"/>
          </p:cNvSpPr>
          <p:nvPr>
            <p:ph type="ctrTitle"/>
          </p:nvPr>
        </p:nvSpPr>
        <p:spPr>
          <a:xfrm>
            <a:off x="1093304" y="1620078"/>
            <a:ext cx="10247244" cy="2412586"/>
          </a:xfrm>
        </p:spPr>
        <p:txBody>
          <a:bodyPr>
            <a:normAutofit/>
          </a:bodyPr>
          <a:lstStyle/>
          <a:p>
            <a:r>
              <a:rPr lang="tr-TR" sz="2800" dirty="0"/>
              <a:t>Görüntü işleme teknikleri ve kümeleme yöntemleri kullanılarak fındık meyvesinin tespit ve sınıflandırılması</a:t>
            </a:r>
          </a:p>
        </p:txBody>
      </p:sp>
      <p:sp>
        <p:nvSpPr>
          <p:cNvPr id="3" name="Alt Başlık 2">
            <a:extLst>
              <a:ext uri="{FF2B5EF4-FFF2-40B4-BE49-F238E27FC236}">
                <a16:creationId xmlns:a16="http://schemas.microsoft.com/office/drawing/2014/main" id="{104EDC35-97B2-4C3C-123A-9A5A51BBD942}"/>
              </a:ext>
            </a:extLst>
          </p:cNvPr>
          <p:cNvSpPr>
            <a:spLocks noGrp="1"/>
          </p:cNvSpPr>
          <p:nvPr>
            <p:ph type="subTitle" idx="1"/>
          </p:nvPr>
        </p:nvSpPr>
        <p:spPr>
          <a:xfrm>
            <a:off x="5189916" y="4839561"/>
            <a:ext cx="6801612" cy="1239894"/>
          </a:xfrm>
        </p:spPr>
        <p:txBody>
          <a:bodyPr>
            <a:normAutofit/>
          </a:bodyPr>
          <a:lstStyle/>
          <a:p>
            <a:r>
              <a:rPr lang="tr-TR" sz="2800" dirty="0"/>
              <a:t>ŞERİFE GENCER </a:t>
            </a:r>
          </a:p>
          <a:p>
            <a:r>
              <a:rPr lang="tr-TR" sz="2800" dirty="0"/>
              <a:t>02205076040</a:t>
            </a:r>
          </a:p>
        </p:txBody>
      </p:sp>
    </p:spTree>
    <p:extLst>
      <p:ext uri="{BB962C8B-B14F-4D97-AF65-F5344CB8AC3E}">
        <p14:creationId xmlns:p14="http://schemas.microsoft.com/office/powerpoint/2010/main" val="354213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16033EC-06AD-BB28-AE35-D218A7A35228}"/>
              </a:ext>
            </a:extLst>
          </p:cNvPr>
          <p:cNvPicPr>
            <a:picLocks noGrp="1" noChangeAspect="1"/>
          </p:cNvPicPr>
          <p:nvPr>
            <p:ph idx="1"/>
          </p:nvPr>
        </p:nvPicPr>
        <p:blipFill>
          <a:blip r:embed="rId2"/>
          <a:stretch>
            <a:fillRect/>
          </a:stretch>
        </p:blipFill>
        <p:spPr>
          <a:xfrm>
            <a:off x="487015" y="1033756"/>
            <a:ext cx="2534479" cy="4517034"/>
          </a:xfrm>
        </p:spPr>
      </p:pic>
      <p:sp>
        <p:nvSpPr>
          <p:cNvPr id="7" name="Metin kutusu 6">
            <a:extLst>
              <a:ext uri="{FF2B5EF4-FFF2-40B4-BE49-F238E27FC236}">
                <a16:creationId xmlns:a16="http://schemas.microsoft.com/office/drawing/2014/main" id="{6E473E50-045A-237A-13C4-C207BE5D7560}"/>
              </a:ext>
            </a:extLst>
          </p:cNvPr>
          <p:cNvSpPr txBox="1"/>
          <p:nvPr/>
        </p:nvSpPr>
        <p:spPr>
          <a:xfrm>
            <a:off x="3761960" y="2226366"/>
            <a:ext cx="3309730" cy="1477328"/>
          </a:xfrm>
          <a:prstGeom prst="rect">
            <a:avLst/>
          </a:prstGeom>
          <a:noFill/>
        </p:spPr>
        <p:txBody>
          <a:bodyPr wrap="square">
            <a:spAutoFit/>
          </a:bodyPr>
          <a:lstStyle/>
          <a:p>
            <a:r>
              <a:rPr lang="tr-TR" dirty="0"/>
              <a:t>filtreleme, grileştirme, eşikleme ve morfolojik işlemlerin kameradan alınan ham görüntüye uygulanması sonucunda oluşan görüntü sunulmaktadır.</a:t>
            </a:r>
          </a:p>
        </p:txBody>
      </p:sp>
      <p:pic>
        <p:nvPicPr>
          <p:cNvPr id="9" name="Resim 8">
            <a:extLst>
              <a:ext uri="{FF2B5EF4-FFF2-40B4-BE49-F238E27FC236}">
                <a16:creationId xmlns:a16="http://schemas.microsoft.com/office/drawing/2014/main" id="{6356727D-C7A6-B362-B424-EC75A0E06002}"/>
              </a:ext>
            </a:extLst>
          </p:cNvPr>
          <p:cNvPicPr>
            <a:picLocks noChangeAspect="1"/>
          </p:cNvPicPr>
          <p:nvPr/>
        </p:nvPicPr>
        <p:blipFill>
          <a:blip r:embed="rId3"/>
          <a:stretch>
            <a:fillRect/>
          </a:stretch>
        </p:blipFill>
        <p:spPr>
          <a:xfrm>
            <a:off x="8050695" y="1033756"/>
            <a:ext cx="2711474" cy="4579754"/>
          </a:xfrm>
          <a:prstGeom prst="rect">
            <a:avLst/>
          </a:prstGeom>
        </p:spPr>
      </p:pic>
    </p:spTree>
    <p:extLst>
      <p:ext uri="{BB962C8B-B14F-4D97-AF65-F5344CB8AC3E}">
        <p14:creationId xmlns:p14="http://schemas.microsoft.com/office/powerpoint/2010/main" val="7605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579E04-4408-1F73-FF59-B70299E03997}"/>
              </a:ext>
            </a:extLst>
          </p:cNvPr>
          <p:cNvSpPr>
            <a:spLocks noGrp="1"/>
          </p:cNvSpPr>
          <p:nvPr>
            <p:ph idx="1"/>
          </p:nvPr>
        </p:nvSpPr>
        <p:spPr>
          <a:xfrm>
            <a:off x="258417" y="248478"/>
            <a:ext cx="9702447" cy="6112565"/>
          </a:xfrm>
        </p:spPr>
        <p:txBody>
          <a:bodyPr/>
          <a:lstStyle/>
          <a:p>
            <a:pPr marL="0" indent="0">
              <a:buNone/>
            </a:pPr>
            <a:r>
              <a:rPr lang="tr-TR" sz="2400" dirty="0"/>
              <a:t>Nesne bulma ve özellik çıkarımı işlemi aşaması (Object </a:t>
            </a:r>
            <a:r>
              <a:rPr lang="tr-TR" sz="2400" dirty="0" err="1"/>
              <a:t>detection</a:t>
            </a:r>
            <a:r>
              <a:rPr lang="tr-TR" sz="2400" dirty="0"/>
              <a:t> </a:t>
            </a:r>
            <a:r>
              <a:rPr lang="tr-TR" sz="2400" dirty="0" err="1"/>
              <a:t>and</a:t>
            </a:r>
            <a:r>
              <a:rPr lang="tr-TR" sz="2400" dirty="0"/>
              <a:t> </a:t>
            </a:r>
            <a:r>
              <a:rPr lang="tr-TR" sz="2400" dirty="0" err="1"/>
              <a:t>feature</a:t>
            </a:r>
            <a:r>
              <a:rPr lang="tr-TR" sz="2400" dirty="0"/>
              <a:t> </a:t>
            </a:r>
            <a:r>
              <a:rPr lang="tr-TR" sz="2400" dirty="0" err="1"/>
              <a:t>extraction</a:t>
            </a:r>
            <a:r>
              <a:rPr lang="tr-TR" sz="2400" dirty="0"/>
              <a:t> </a:t>
            </a:r>
            <a:r>
              <a:rPr lang="tr-TR" sz="2400" dirty="0" err="1"/>
              <a:t>stage</a:t>
            </a:r>
            <a:r>
              <a:rPr lang="tr-TR" sz="2400" dirty="0"/>
              <a:t>) </a:t>
            </a:r>
          </a:p>
          <a:p>
            <a:pPr marL="0" indent="0">
              <a:buNone/>
            </a:pPr>
            <a:r>
              <a:rPr lang="tr-TR" dirty="0"/>
              <a:t>Nesnelerin görüntü düzleminde kaplamış olduğu alan, nesne boyları ve nesne merkezine ait koordinatlar özellik çıkarım vektörlerinde bulunmaktadır. </a:t>
            </a:r>
          </a:p>
          <a:p>
            <a:pPr marL="0" indent="0">
              <a:buNone/>
            </a:pPr>
            <a:r>
              <a:rPr lang="tr-TR" dirty="0"/>
              <a:t>Denklemde yer alan x ve y değerleri, görüntüyü oluşturan matristeki satır ve sütunları ifade etmektedir. </a:t>
            </a:r>
          </a:p>
          <a:p>
            <a:pPr marL="0" indent="0">
              <a:buNone/>
            </a:pPr>
            <a:endParaRPr lang="tr-TR" dirty="0"/>
          </a:p>
          <a:p>
            <a:pPr marL="0" indent="0">
              <a:buNone/>
            </a:pPr>
            <a:endParaRPr lang="tr-TR" dirty="0"/>
          </a:p>
          <a:p>
            <a:pPr marL="0" indent="0">
              <a:buNone/>
            </a:pPr>
            <a:r>
              <a:rPr lang="tr-TR" dirty="0"/>
              <a:t>Nesnelere ait merkez noktasının x koordinatı, merkez noktasına ait y noktasının koordinatı verilen formüller kullanılarak bulunmaktadır.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Referans karesinin alanı piksel cinsinden hesaplanarak, gerçek alana oranlanmaktadır.</a:t>
            </a:r>
          </a:p>
        </p:txBody>
      </p:sp>
      <p:pic>
        <p:nvPicPr>
          <p:cNvPr id="5" name="Resim 4">
            <a:extLst>
              <a:ext uri="{FF2B5EF4-FFF2-40B4-BE49-F238E27FC236}">
                <a16:creationId xmlns:a16="http://schemas.microsoft.com/office/drawing/2014/main" id="{429263E2-DA8A-DC24-140A-8D5616232928}"/>
              </a:ext>
            </a:extLst>
          </p:cNvPr>
          <p:cNvPicPr>
            <a:picLocks noChangeAspect="1"/>
          </p:cNvPicPr>
          <p:nvPr/>
        </p:nvPicPr>
        <p:blipFill>
          <a:blip r:embed="rId2"/>
          <a:stretch>
            <a:fillRect/>
          </a:stretch>
        </p:blipFill>
        <p:spPr>
          <a:xfrm>
            <a:off x="339681" y="2218490"/>
            <a:ext cx="4445183" cy="741662"/>
          </a:xfrm>
          <a:prstGeom prst="rect">
            <a:avLst/>
          </a:prstGeom>
        </p:spPr>
      </p:pic>
      <p:pic>
        <p:nvPicPr>
          <p:cNvPr id="7" name="Resim 6">
            <a:extLst>
              <a:ext uri="{FF2B5EF4-FFF2-40B4-BE49-F238E27FC236}">
                <a16:creationId xmlns:a16="http://schemas.microsoft.com/office/drawing/2014/main" id="{173BA901-8481-F8D7-FEF7-DC266174C67F}"/>
              </a:ext>
            </a:extLst>
          </p:cNvPr>
          <p:cNvPicPr>
            <a:picLocks noChangeAspect="1"/>
          </p:cNvPicPr>
          <p:nvPr/>
        </p:nvPicPr>
        <p:blipFill>
          <a:blip r:embed="rId3"/>
          <a:stretch>
            <a:fillRect/>
          </a:stretch>
        </p:blipFill>
        <p:spPr>
          <a:xfrm>
            <a:off x="339681" y="3711274"/>
            <a:ext cx="3979794" cy="1563340"/>
          </a:xfrm>
          <a:prstGeom prst="rect">
            <a:avLst/>
          </a:prstGeom>
        </p:spPr>
      </p:pic>
    </p:spTree>
    <p:extLst>
      <p:ext uri="{BB962C8B-B14F-4D97-AF65-F5344CB8AC3E}">
        <p14:creationId xmlns:p14="http://schemas.microsoft.com/office/powerpoint/2010/main" val="6324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0E8ADD-4213-32B2-BE11-DA9E02D0ED6B}"/>
              </a:ext>
            </a:extLst>
          </p:cNvPr>
          <p:cNvSpPr>
            <a:spLocks noGrp="1"/>
          </p:cNvSpPr>
          <p:nvPr>
            <p:ph idx="1"/>
          </p:nvPr>
        </p:nvSpPr>
        <p:spPr>
          <a:xfrm>
            <a:off x="407505" y="337930"/>
            <a:ext cx="10472744" cy="6351105"/>
          </a:xfrm>
        </p:spPr>
        <p:txBody>
          <a:bodyPr>
            <a:normAutofit/>
          </a:bodyPr>
          <a:lstStyle/>
          <a:p>
            <a:pPr marL="0" indent="0">
              <a:buNone/>
            </a:pPr>
            <a:r>
              <a:rPr lang="tr-TR" sz="2400" dirty="0"/>
              <a:t>Sınıflandırma işlemi aşamasına ait adımlar(</a:t>
            </a:r>
            <a:r>
              <a:rPr lang="tr-TR" sz="2400" dirty="0" err="1"/>
              <a:t>Classification</a:t>
            </a:r>
            <a:r>
              <a:rPr lang="tr-TR" sz="2400" dirty="0"/>
              <a:t> </a:t>
            </a:r>
            <a:r>
              <a:rPr lang="tr-TR" sz="2400" dirty="0" err="1"/>
              <a:t>stage</a:t>
            </a:r>
            <a:r>
              <a:rPr lang="tr-TR" sz="2400" dirty="0"/>
              <a:t> </a:t>
            </a:r>
            <a:r>
              <a:rPr lang="tr-TR" sz="2400" dirty="0" err="1"/>
              <a:t>steps</a:t>
            </a:r>
            <a:r>
              <a:rPr lang="tr-TR" sz="2400" dirty="0"/>
              <a:t>)</a:t>
            </a:r>
          </a:p>
          <a:p>
            <a:pPr marL="0" indent="0">
              <a:buNone/>
            </a:pPr>
            <a:r>
              <a:rPr lang="tr-TR" dirty="0"/>
              <a:t> Kümeleme, fiziksel veya soyut nesneleri benzer nesne sınıfları içerisinde gruplama sürecidir. Kümeleme analizinde desen, nokta veya nesnelerin doğal olarak gruplandırılması yapılmaktadır.</a:t>
            </a:r>
          </a:p>
          <a:p>
            <a:pPr marL="0" indent="0">
              <a:buNone/>
            </a:pPr>
            <a:r>
              <a:rPr lang="tr-TR" sz="2400" dirty="0"/>
              <a:t>Ortalama tabanlı sınıflandırma (</a:t>
            </a:r>
            <a:r>
              <a:rPr lang="tr-TR" sz="2400" dirty="0" err="1"/>
              <a:t>Meanbased</a:t>
            </a:r>
            <a:r>
              <a:rPr lang="tr-TR" sz="2400" dirty="0"/>
              <a:t> </a:t>
            </a:r>
            <a:r>
              <a:rPr lang="tr-TR" sz="2400" dirty="0" err="1"/>
              <a:t>classification</a:t>
            </a:r>
            <a:r>
              <a:rPr lang="tr-TR" sz="2400" dirty="0"/>
              <a:t>) </a:t>
            </a:r>
          </a:p>
          <a:p>
            <a:pPr marL="0" indent="0">
              <a:buNone/>
            </a:pPr>
            <a:r>
              <a:rPr lang="tr-TR" dirty="0"/>
              <a:t>Sınıflandırma işleminde oluşturulan ilk küme merkezi hesaplanırken formül kullanılmaktadır. Denklemde K2, ortanca (ikinci) küme merkezini, N ortamda bulunan nesne sayısını, </a:t>
            </a:r>
            <a:r>
              <a:rPr lang="tr-TR" dirty="0" err="1"/>
              <a:t>Ax</a:t>
            </a:r>
            <a:r>
              <a:rPr lang="tr-TR" dirty="0"/>
              <a:t> (m00) x </a:t>
            </a:r>
            <a:r>
              <a:rPr lang="tr-TR" dirty="0" err="1"/>
              <a:t>indisli</a:t>
            </a:r>
            <a:r>
              <a:rPr lang="tr-TR" dirty="0"/>
              <a:t> nesnenin alanını ifade etmektedir.</a:t>
            </a:r>
          </a:p>
          <a:p>
            <a:pPr marL="0" indent="0">
              <a:buNone/>
            </a:pPr>
            <a:endParaRPr lang="tr-TR" dirty="0"/>
          </a:p>
          <a:p>
            <a:pPr marL="0" indent="0">
              <a:buNone/>
            </a:pPr>
            <a:endParaRPr lang="tr-TR" dirty="0"/>
          </a:p>
          <a:p>
            <a:pPr marL="0" indent="0">
              <a:buNone/>
            </a:pPr>
            <a:endParaRPr lang="tr-TR" dirty="0"/>
          </a:p>
          <a:p>
            <a:pPr marL="0" indent="0">
              <a:buNone/>
            </a:pPr>
            <a:r>
              <a:rPr lang="tr-TR" dirty="0"/>
              <a:t>K1 ve K3 küme merkezlerinin hesaplanmasını gösteren ifadeler</a:t>
            </a:r>
          </a:p>
          <a:p>
            <a:pPr marL="0" indent="0">
              <a:buNone/>
            </a:pPr>
            <a:endParaRPr lang="tr-TR" dirty="0"/>
          </a:p>
          <a:p>
            <a:pPr marL="0" indent="0">
              <a:buNone/>
            </a:pPr>
            <a:endParaRPr lang="tr-TR" dirty="0"/>
          </a:p>
        </p:txBody>
      </p:sp>
      <p:pic>
        <p:nvPicPr>
          <p:cNvPr id="5" name="Resim 4">
            <a:extLst>
              <a:ext uri="{FF2B5EF4-FFF2-40B4-BE49-F238E27FC236}">
                <a16:creationId xmlns:a16="http://schemas.microsoft.com/office/drawing/2014/main" id="{D597865D-851B-A3C5-1DCE-7D27CB0DF2EF}"/>
              </a:ext>
            </a:extLst>
          </p:cNvPr>
          <p:cNvPicPr>
            <a:picLocks noChangeAspect="1"/>
          </p:cNvPicPr>
          <p:nvPr/>
        </p:nvPicPr>
        <p:blipFill>
          <a:blip r:embed="rId2"/>
          <a:stretch>
            <a:fillRect/>
          </a:stretch>
        </p:blipFill>
        <p:spPr>
          <a:xfrm>
            <a:off x="789280" y="3119596"/>
            <a:ext cx="2296842" cy="828113"/>
          </a:xfrm>
          <a:prstGeom prst="rect">
            <a:avLst/>
          </a:prstGeom>
        </p:spPr>
      </p:pic>
      <p:pic>
        <p:nvPicPr>
          <p:cNvPr id="7" name="Resim 6">
            <a:extLst>
              <a:ext uri="{FF2B5EF4-FFF2-40B4-BE49-F238E27FC236}">
                <a16:creationId xmlns:a16="http://schemas.microsoft.com/office/drawing/2014/main" id="{AEBEF7FA-7F80-6A84-77D3-30F40F1B0243}"/>
              </a:ext>
            </a:extLst>
          </p:cNvPr>
          <p:cNvPicPr>
            <a:picLocks noChangeAspect="1"/>
          </p:cNvPicPr>
          <p:nvPr/>
        </p:nvPicPr>
        <p:blipFill>
          <a:blip r:embed="rId3"/>
          <a:stretch>
            <a:fillRect/>
          </a:stretch>
        </p:blipFill>
        <p:spPr>
          <a:xfrm>
            <a:off x="528044" y="4666715"/>
            <a:ext cx="2819313" cy="1038346"/>
          </a:xfrm>
          <a:prstGeom prst="rect">
            <a:avLst/>
          </a:prstGeom>
        </p:spPr>
      </p:pic>
    </p:spTree>
    <p:extLst>
      <p:ext uri="{BB962C8B-B14F-4D97-AF65-F5344CB8AC3E}">
        <p14:creationId xmlns:p14="http://schemas.microsoft.com/office/powerpoint/2010/main" val="43607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301B076F-EF53-CEBF-9E63-7E87A89B5440}"/>
              </a:ext>
            </a:extLst>
          </p:cNvPr>
          <p:cNvSpPr>
            <a:spLocks noGrp="1"/>
          </p:cNvSpPr>
          <p:nvPr>
            <p:ph idx="1"/>
          </p:nvPr>
        </p:nvSpPr>
        <p:spPr>
          <a:xfrm>
            <a:off x="0" y="0"/>
            <a:ext cx="11459818" cy="7026965"/>
          </a:xfrm>
        </p:spPr>
        <p:txBody>
          <a:bodyPr>
            <a:normAutofit/>
          </a:bodyPr>
          <a:lstStyle/>
          <a:p>
            <a:pPr marL="0" indent="0">
              <a:buNone/>
            </a:pPr>
            <a:r>
              <a:rPr lang="tr-TR" sz="2400" dirty="0"/>
              <a:t>K-</a:t>
            </a:r>
            <a:r>
              <a:rPr lang="tr-TR" sz="2400" dirty="0" err="1"/>
              <a:t>means</a:t>
            </a:r>
            <a:r>
              <a:rPr lang="tr-TR" sz="2400" dirty="0"/>
              <a:t> kümeleme yöntemi (K-</a:t>
            </a:r>
            <a:r>
              <a:rPr lang="tr-TR" sz="2400" dirty="0" err="1"/>
              <a:t>means</a:t>
            </a:r>
            <a:r>
              <a:rPr lang="tr-TR" sz="2400" dirty="0"/>
              <a:t> </a:t>
            </a:r>
            <a:r>
              <a:rPr lang="tr-TR" sz="2400" dirty="0" err="1"/>
              <a:t>clustering</a:t>
            </a:r>
            <a:r>
              <a:rPr lang="tr-TR" sz="2400" dirty="0"/>
              <a:t> </a:t>
            </a:r>
            <a:r>
              <a:rPr lang="tr-TR" sz="2400" dirty="0" err="1"/>
              <a:t>method</a:t>
            </a:r>
            <a:r>
              <a:rPr lang="tr-TR" sz="2400" dirty="0"/>
              <a:t>) </a:t>
            </a:r>
          </a:p>
          <a:p>
            <a:pPr marL="0" indent="0">
              <a:buNone/>
            </a:pPr>
            <a:r>
              <a:rPr lang="tr-TR" dirty="0"/>
              <a:t>K-</a:t>
            </a:r>
            <a:r>
              <a:rPr lang="tr-TR" dirty="0" err="1"/>
              <a:t>means</a:t>
            </a:r>
            <a:r>
              <a:rPr lang="tr-TR" dirty="0"/>
              <a:t> algoritmasının çalışma sürecini maddeler halinde sunulan 4 aşamada ifade edilmektedir.</a:t>
            </a:r>
          </a:p>
          <a:p>
            <a:pPr marL="0" indent="0">
              <a:buNone/>
            </a:pPr>
            <a:r>
              <a:rPr lang="tr-TR" dirty="0"/>
              <a:t>1.İlk olarak, K adet küme için rastgele başlangıç küme merkezleri belirlenmektedir, </a:t>
            </a:r>
          </a:p>
          <a:p>
            <a:pPr marL="0" indent="0">
              <a:buNone/>
            </a:pPr>
            <a:r>
              <a:rPr lang="tr-TR" dirty="0"/>
              <a:t>2. Her nesnenin seçilmiş olan küme merkez noktalarına olan uzaklığı hesaplanmaktadır. Küme merkez noktalarına olan uzaklıklarına göre tüm nesneler k adet kümeden en yakın olan kümeye yerleştirilmektedir, </a:t>
            </a:r>
          </a:p>
          <a:p>
            <a:pPr marL="0" indent="0">
              <a:buNone/>
            </a:pPr>
            <a:r>
              <a:rPr lang="tr-TR" dirty="0"/>
              <a:t>3. Yeni oluşan kümelerin merkez noktaları, o kümedeki tüm nesnelerin ortalama değerlerinden elde edilmiş veriye göre değiştirilmektedir, </a:t>
            </a:r>
          </a:p>
          <a:p>
            <a:pPr marL="0" indent="0">
              <a:buNone/>
            </a:pPr>
            <a:r>
              <a:rPr lang="tr-TR" dirty="0"/>
              <a:t>4. Küme merkez noktaları sabit olmadığı sürece 2. ve 3. adımlar tekrarlanmaktadır.</a:t>
            </a:r>
          </a:p>
          <a:p>
            <a:pPr marL="0" indent="0">
              <a:buNone/>
            </a:pPr>
            <a:r>
              <a:rPr lang="tr-TR" dirty="0"/>
              <a:t> Benzerlik ve benzemezlik ölçümlerinde en yaygın olarak kullanılan mesafe ölçüm   yöntemleri </a:t>
            </a:r>
            <a:r>
              <a:rPr lang="tr-TR" dirty="0" err="1"/>
              <a:t>Euclidean</a:t>
            </a:r>
            <a:r>
              <a:rPr lang="tr-TR" dirty="0"/>
              <a:t>, Manhattan ve </a:t>
            </a:r>
            <a:r>
              <a:rPr lang="tr-TR" dirty="0" err="1"/>
              <a:t>Minkowski</a:t>
            </a:r>
            <a:r>
              <a:rPr lang="tr-TR" dirty="0"/>
              <a:t> yöntemleridir.</a:t>
            </a:r>
          </a:p>
        </p:txBody>
      </p:sp>
      <p:pic>
        <p:nvPicPr>
          <p:cNvPr id="7" name="Resim 6">
            <a:extLst>
              <a:ext uri="{FF2B5EF4-FFF2-40B4-BE49-F238E27FC236}">
                <a16:creationId xmlns:a16="http://schemas.microsoft.com/office/drawing/2014/main" id="{7B8C6086-EC57-8CFB-7842-4E5CEA3A12C3}"/>
              </a:ext>
            </a:extLst>
          </p:cNvPr>
          <p:cNvPicPr>
            <a:picLocks noChangeAspect="1"/>
          </p:cNvPicPr>
          <p:nvPr/>
        </p:nvPicPr>
        <p:blipFill>
          <a:blip r:embed="rId2"/>
          <a:stretch>
            <a:fillRect/>
          </a:stretch>
        </p:blipFill>
        <p:spPr>
          <a:xfrm>
            <a:off x="894520" y="3819169"/>
            <a:ext cx="3737115" cy="2611954"/>
          </a:xfrm>
          <a:prstGeom prst="rect">
            <a:avLst/>
          </a:prstGeom>
        </p:spPr>
      </p:pic>
      <p:pic>
        <p:nvPicPr>
          <p:cNvPr id="9" name="Resim 8">
            <a:extLst>
              <a:ext uri="{FF2B5EF4-FFF2-40B4-BE49-F238E27FC236}">
                <a16:creationId xmlns:a16="http://schemas.microsoft.com/office/drawing/2014/main" id="{388B917B-9275-20A1-0C10-5EE9A3444995}"/>
              </a:ext>
            </a:extLst>
          </p:cNvPr>
          <p:cNvPicPr>
            <a:picLocks noChangeAspect="1"/>
          </p:cNvPicPr>
          <p:nvPr/>
        </p:nvPicPr>
        <p:blipFill>
          <a:blip r:embed="rId3"/>
          <a:stretch>
            <a:fillRect/>
          </a:stretch>
        </p:blipFill>
        <p:spPr>
          <a:xfrm>
            <a:off x="5920411" y="4170144"/>
            <a:ext cx="5029200" cy="2064619"/>
          </a:xfrm>
          <a:prstGeom prst="rect">
            <a:avLst/>
          </a:prstGeom>
        </p:spPr>
      </p:pic>
    </p:spTree>
    <p:extLst>
      <p:ext uri="{BB962C8B-B14F-4D97-AF65-F5344CB8AC3E}">
        <p14:creationId xmlns:p14="http://schemas.microsoft.com/office/powerpoint/2010/main" val="393468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6D879490-0AD6-A5A9-E11E-4D68C526B9E7}"/>
              </a:ext>
            </a:extLst>
          </p:cNvPr>
          <p:cNvSpPr>
            <a:spLocks noGrp="1"/>
          </p:cNvSpPr>
          <p:nvPr>
            <p:ph idx="1"/>
          </p:nvPr>
        </p:nvSpPr>
        <p:spPr>
          <a:xfrm>
            <a:off x="367748" y="288235"/>
            <a:ext cx="10992678" cy="6400800"/>
          </a:xfrm>
        </p:spPr>
        <p:txBody>
          <a:bodyPr>
            <a:normAutofit/>
          </a:bodyPr>
          <a:lstStyle/>
          <a:p>
            <a:pPr marL="0" indent="0">
              <a:buNone/>
            </a:pPr>
            <a:r>
              <a:rPr lang="tr-TR" sz="2000" dirty="0"/>
              <a:t>DENEYSEL ÇALIŞMA (EXPERIMENTAL STUDY) </a:t>
            </a:r>
          </a:p>
          <a:p>
            <a:pPr marL="0" indent="0">
              <a:buNone/>
            </a:pPr>
            <a:r>
              <a:rPr lang="tr-TR" dirty="0"/>
              <a:t>Önerilen yöntem ile ortamda bulunan fındıkların tespit edilerek kümelenmesine yönelik deneysel çalışma yapılmaktadır. Çalışmada 1.3 Megapiksel CMOS, 640 x 480 çözünürlükteki </a:t>
            </a:r>
            <a:r>
              <a:rPr lang="tr-TR" dirty="0" err="1"/>
              <a:t>Logitech</a:t>
            </a:r>
            <a:r>
              <a:rPr lang="tr-TR" dirty="0"/>
              <a:t> C110 USB kamera kullanılarak görüntüler alınmaktadır. Alınan görüntüler, Ubuntu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 Kameradan alınan ham görüntüde, çalışma alanı dışında kalan dörtgenin bulunduğu alan kesilmiştir.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Bu işlemden sonra görüntü ön işleme aşamasına geçilmektedir. Görüntü ön işleme aşamasında, resim üzerinde filtreleme, grileştirme, </a:t>
            </a:r>
            <a:r>
              <a:rPr lang="tr-TR" dirty="0" err="1"/>
              <a:t>eşikleşme</a:t>
            </a:r>
            <a:r>
              <a:rPr lang="tr-TR" dirty="0"/>
              <a:t> ve morfolojik işlem uygulanmaktadır. </a:t>
            </a:r>
          </a:p>
          <a:p>
            <a:pPr marL="0" indent="0">
              <a:buNone/>
            </a:pPr>
            <a:endParaRPr lang="tr-TR" dirty="0"/>
          </a:p>
        </p:txBody>
      </p:sp>
      <p:pic>
        <p:nvPicPr>
          <p:cNvPr id="6" name="Resim 5">
            <a:extLst>
              <a:ext uri="{FF2B5EF4-FFF2-40B4-BE49-F238E27FC236}">
                <a16:creationId xmlns:a16="http://schemas.microsoft.com/office/drawing/2014/main" id="{F6AA8176-4F59-9310-23EA-87B49DBF73D1}"/>
              </a:ext>
            </a:extLst>
          </p:cNvPr>
          <p:cNvPicPr>
            <a:picLocks noChangeAspect="1"/>
          </p:cNvPicPr>
          <p:nvPr/>
        </p:nvPicPr>
        <p:blipFill>
          <a:blip r:embed="rId2"/>
          <a:stretch>
            <a:fillRect/>
          </a:stretch>
        </p:blipFill>
        <p:spPr>
          <a:xfrm>
            <a:off x="831574" y="2431481"/>
            <a:ext cx="8133522" cy="2597719"/>
          </a:xfrm>
          <a:prstGeom prst="rect">
            <a:avLst/>
          </a:prstGeom>
        </p:spPr>
      </p:pic>
    </p:spTree>
    <p:extLst>
      <p:ext uri="{BB962C8B-B14F-4D97-AF65-F5344CB8AC3E}">
        <p14:creationId xmlns:p14="http://schemas.microsoft.com/office/powerpoint/2010/main" val="60425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F3FCFD3-C1D0-AE02-F4CD-E7F7F09E9505}"/>
              </a:ext>
            </a:extLst>
          </p:cNvPr>
          <p:cNvSpPr>
            <a:spLocks noGrp="1"/>
          </p:cNvSpPr>
          <p:nvPr>
            <p:ph idx="1"/>
          </p:nvPr>
        </p:nvSpPr>
        <p:spPr>
          <a:xfrm>
            <a:off x="208722" y="159026"/>
            <a:ext cx="10286999" cy="6698974"/>
          </a:xfrm>
        </p:spPr>
        <p:txBody>
          <a:bodyPr/>
          <a:lstStyle/>
          <a:p>
            <a:pPr marL="0" indent="0">
              <a:buNone/>
            </a:pPr>
            <a:r>
              <a:rPr lang="tr-TR" dirty="0"/>
              <a:t>K-</a:t>
            </a:r>
            <a:r>
              <a:rPr lang="tr-TR" dirty="0" err="1"/>
              <a:t>means</a:t>
            </a:r>
            <a:r>
              <a:rPr lang="tr-TR" dirty="0"/>
              <a:t> algoritmasına göre kümeleme işleminde, piksel cinsinden bulunan alan değerleri kullanılarak küme merkezleri elde edilmektedir. Küme merkezleri elde edilirken çalışma ortamına 150 adet fındık yerleştirilerek bilgi </a:t>
            </a:r>
            <a:r>
              <a:rPr lang="tr-TR" dirty="0" err="1"/>
              <a:t>veritabanı</a:t>
            </a:r>
            <a:r>
              <a:rPr lang="tr-TR" dirty="0"/>
              <a:t> oluşturulmaktadır. Ortalama tabanlı ve K-</a:t>
            </a:r>
            <a:r>
              <a:rPr lang="tr-TR" dirty="0" err="1"/>
              <a:t>means</a:t>
            </a:r>
            <a:r>
              <a:rPr lang="tr-TR" dirty="0"/>
              <a:t> algoritmaları kullanılarak elde edilen küme merkezleri sunulmaktadır. </a:t>
            </a:r>
          </a:p>
          <a:p>
            <a:pPr marL="0" indent="0">
              <a:buNone/>
            </a:pPr>
            <a:endParaRPr lang="tr-TR" dirty="0"/>
          </a:p>
          <a:p>
            <a:pPr marL="0" indent="0">
              <a:buNone/>
            </a:pPr>
            <a:endParaRPr lang="tr-TR" dirty="0"/>
          </a:p>
          <a:p>
            <a:pPr marL="0" indent="0">
              <a:buNone/>
            </a:pPr>
            <a:endParaRPr lang="tr-TR" dirty="0"/>
          </a:p>
          <a:p>
            <a:pPr marL="0" indent="0">
              <a:buNone/>
            </a:pPr>
            <a:r>
              <a:rPr lang="tr-TR" dirty="0"/>
              <a:t>Örnek çalışmada ortamda bulunan 25 adet fındık önerilen yöntem kullanılarak %100 başarım oranı ile tespit edilmektedir.</a:t>
            </a:r>
          </a:p>
        </p:txBody>
      </p:sp>
      <p:pic>
        <p:nvPicPr>
          <p:cNvPr id="5" name="Resim 4">
            <a:extLst>
              <a:ext uri="{FF2B5EF4-FFF2-40B4-BE49-F238E27FC236}">
                <a16:creationId xmlns:a16="http://schemas.microsoft.com/office/drawing/2014/main" id="{E2F1939A-3404-4B6C-C070-75F69084734E}"/>
              </a:ext>
            </a:extLst>
          </p:cNvPr>
          <p:cNvPicPr>
            <a:picLocks noChangeAspect="1"/>
          </p:cNvPicPr>
          <p:nvPr/>
        </p:nvPicPr>
        <p:blipFill>
          <a:blip r:embed="rId2"/>
          <a:stretch>
            <a:fillRect/>
          </a:stretch>
        </p:blipFill>
        <p:spPr>
          <a:xfrm>
            <a:off x="627284" y="1300893"/>
            <a:ext cx="3636603" cy="1382934"/>
          </a:xfrm>
          <a:prstGeom prst="rect">
            <a:avLst/>
          </a:prstGeom>
        </p:spPr>
      </p:pic>
      <p:pic>
        <p:nvPicPr>
          <p:cNvPr id="7" name="Resim 6">
            <a:extLst>
              <a:ext uri="{FF2B5EF4-FFF2-40B4-BE49-F238E27FC236}">
                <a16:creationId xmlns:a16="http://schemas.microsoft.com/office/drawing/2014/main" id="{D881902D-03B8-84FE-49DD-FF0AD7DDF644}"/>
              </a:ext>
            </a:extLst>
          </p:cNvPr>
          <p:cNvPicPr>
            <a:picLocks noChangeAspect="1"/>
          </p:cNvPicPr>
          <p:nvPr/>
        </p:nvPicPr>
        <p:blipFill>
          <a:blip r:embed="rId3"/>
          <a:stretch>
            <a:fillRect/>
          </a:stretch>
        </p:blipFill>
        <p:spPr>
          <a:xfrm>
            <a:off x="355188" y="3309730"/>
            <a:ext cx="6416402" cy="3319670"/>
          </a:xfrm>
          <a:prstGeom prst="rect">
            <a:avLst/>
          </a:prstGeom>
        </p:spPr>
      </p:pic>
    </p:spTree>
    <p:extLst>
      <p:ext uri="{BB962C8B-B14F-4D97-AF65-F5344CB8AC3E}">
        <p14:creationId xmlns:p14="http://schemas.microsoft.com/office/powerpoint/2010/main" val="162740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F4BB179-DDD7-E52C-1B0C-7F75BA5E726A}"/>
              </a:ext>
            </a:extLst>
          </p:cNvPr>
          <p:cNvSpPr>
            <a:spLocks noGrp="1"/>
          </p:cNvSpPr>
          <p:nvPr>
            <p:ph idx="1"/>
          </p:nvPr>
        </p:nvSpPr>
        <p:spPr>
          <a:xfrm>
            <a:off x="258417" y="834888"/>
            <a:ext cx="9702447" cy="4905140"/>
          </a:xfrm>
        </p:spPr>
        <p:txBody>
          <a:bodyPr/>
          <a:lstStyle/>
          <a:p>
            <a:pPr marL="0" indent="0">
              <a:buNone/>
            </a:pPr>
            <a:r>
              <a:rPr lang="tr-TR" dirty="0"/>
              <a:t>Benzerlik oranlarının düşük olduğu durumlarda, uç noktalarda olan fındıklarda sınıflama kayması olduğu gözlenmektedir. </a:t>
            </a:r>
            <a:r>
              <a:rPr lang="tr-TR" dirty="0" err="1"/>
              <a:t>Kmeans</a:t>
            </a:r>
            <a:r>
              <a:rPr lang="tr-TR" dirty="0"/>
              <a:t> ve ortalama tabanlı kümeleme yöntemleri ile elde edilen sınıflama sonuçlarının birbirine benzerlik oranı %90 ile %100 arasında bulunmaktadır</a:t>
            </a:r>
          </a:p>
          <a:p>
            <a:pPr marL="0" indent="0">
              <a:buNone/>
            </a:pPr>
            <a:endParaRPr lang="tr-TR" dirty="0"/>
          </a:p>
        </p:txBody>
      </p:sp>
      <p:pic>
        <p:nvPicPr>
          <p:cNvPr id="5" name="Resim 4">
            <a:extLst>
              <a:ext uri="{FF2B5EF4-FFF2-40B4-BE49-F238E27FC236}">
                <a16:creationId xmlns:a16="http://schemas.microsoft.com/office/drawing/2014/main" id="{4E06D485-6E14-C483-E3F1-8E237678AA30}"/>
              </a:ext>
            </a:extLst>
          </p:cNvPr>
          <p:cNvPicPr>
            <a:picLocks noChangeAspect="1"/>
          </p:cNvPicPr>
          <p:nvPr/>
        </p:nvPicPr>
        <p:blipFill>
          <a:blip r:embed="rId2"/>
          <a:stretch>
            <a:fillRect/>
          </a:stretch>
        </p:blipFill>
        <p:spPr>
          <a:xfrm>
            <a:off x="477080" y="2315303"/>
            <a:ext cx="7543922" cy="1944310"/>
          </a:xfrm>
          <a:prstGeom prst="rect">
            <a:avLst/>
          </a:prstGeom>
        </p:spPr>
      </p:pic>
    </p:spTree>
    <p:extLst>
      <p:ext uri="{BB962C8B-B14F-4D97-AF65-F5344CB8AC3E}">
        <p14:creationId xmlns:p14="http://schemas.microsoft.com/office/powerpoint/2010/main" val="37698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0CF5B7-C03D-94AD-5899-B57BD2256742}"/>
              </a:ext>
            </a:extLst>
          </p:cNvPr>
          <p:cNvSpPr>
            <a:spLocks noGrp="1"/>
          </p:cNvSpPr>
          <p:nvPr>
            <p:ph idx="1"/>
          </p:nvPr>
        </p:nvSpPr>
        <p:spPr>
          <a:xfrm>
            <a:off x="1451113" y="1719470"/>
            <a:ext cx="8509751" cy="4020557"/>
          </a:xfrm>
        </p:spPr>
        <p:txBody>
          <a:bodyPr/>
          <a:lstStyle/>
          <a:p>
            <a:pPr marL="0" indent="0">
              <a:buNone/>
            </a:pPr>
            <a:r>
              <a:rPr lang="tr-TR" dirty="0"/>
              <a:t>SONUÇLAR (CONCLUSIONS) </a:t>
            </a:r>
          </a:p>
          <a:p>
            <a:pPr marL="0" indent="0">
              <a:buNone/>
            </a:pPr>
            <a:r>
              <a:rPr lang="tr-TR" dirty="0"/>
              <a:t>Çalışma ortamında bulunan nesnelerin tespit ve sınıflandırılması amacıyla üç aşamalı bir yöntem önerilmektedir.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p>
        </p:txBody>
      </p:sp>
    </p:spTree>
    <p:extLst>
      <p:ext uri="{BB962C8B-B14F-4D97-AF65-F5344CB8AC3E}">
        <p14:creationId xmlns:p14="http://schemas.microsoft.com/office/powerpoint/2010/main" val="28093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D1C98E-9533-816C-CC0A-2D2751FEDE53}"/>
              </a:ext>
            </a:extLst>
          </p:cNvPr>
          <p:cNvSpPr>
            <a:spLocks noGrp="1"/>
          </p:cNvSpPr>
          <p:nvPr>
            <p:ph type="title"/>
          </p:nvPr>
        </p:nvSpPr>
        <p:spPr/>
        <p:txBody>
          <a:bodyPr/>
          <a:lstStyle/>
          <a:p>
            <a:r>
              <a:rPr lang="tr-TR" dirty="0"/>
              <a:t>aşama</a:t>
            </a:r>
          </a:p>
        </p:txBody>
      </p:sp>
      <p:sp>
        <p:nvSpPr>
          <p:cNvPr id="3" name="İçerik Yer Tutucusu 2">
            <a:extLst>
              <a:ext uri="{FF2B5EF4-FFF2-40B4-BE49-F238E27FC236}">
                <a16:creationId xmlns:a16="http://schemas.microsoft.com/office/drawing/2014/main" id="{55D98243-BD61-049E-C292-38919E0E531A}"/>
              </a:ext>
            </a:extLst>
          </p:cNvPr>
          <p:cNvSpPr>
            <a:spLocks noGrp="1"/>
          </p:cNvSpPr>
          <p:nvPr>
            <p:ph idx="1"/>
          </p:nvPr>
        </p:nvSpPr>
        <p:spPr/>
        <p:txBody>
          <a:bodyPr>
            <a:normAutofit/>
          </a:bodyPr>
          <a:lstStyle/>
          <a:p>
            <a:pPr marL="0" indent="0">
              <a:buNone/>
            </a:pPr>
            <a:r>
              <a:rPr lang="tr-TR" sz="2000" dirty="0"/>
              <a:t>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sz="2000" dirty="0" err="1"/>
              <a:t>means</a:t>
            </a:r>
            <a:r>
              <a:rPr lang="tr-TR" sz="2000" dirty="0"/>
              <a:t> kümeleme yöntemleri kullanılarak gerçekleştirilmektedir.</a:t>
            </a:r>
          </a:p>
        </p:txBody>
      </p:sp>
    </p:spTree>
    <p:extLst>
      <p:ext uri="{BB962C8B-B14F-4D97-AF65-F5344CB8AC3E}">
        <p14:creationId xmlns:p14="http://schemas.microsoft.com/office/powerpoint/2010/main" val="39303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B53B46-7580-F744-0AC1-C24163A8C87F}"/>
              </a:ext>
            </a:extLst>
          </p:cNvPr>
          <p:cNvSpPr>
            <a:spLocks noGrp="1"/>
          </p:cNvSpPr>
          <p:nvPr>
            <p:ph idx="1"/>
          </p:nvPr>
        </p:nvSpPr>
        <p:spPr/>
        <p:txBody>
          <a:bodyPr>
            <a:normAutofit/>
          </a:bodyPr>
          <a:lstStyle/>
          <a:p>
            <a:pPr marL="0" indent="0">
              <a:buNone/>
            </a:pPr>
            <a:r>
              <a:rPr lang="tr-TR" sz="2000" dirty="0"/>
              <a:t>K-</a:t>
            </a:r>
            <a:r>
              <a:rPr lang="tr-TR" sz="2000" dirty="0" err="1"/>
              <a:t>means</a:t>
            </a:r>
            <a:r>
              <a:rPr lang="tr-TR" sz="2000" dirty="0"/>
              <a:t> algoritması ile aynı türden nesneler farklı özelliklerine göre, benzer kümelere ayrılmaktadırlar .Görüntü işleme süreci ile özellikleri belirlenmiş olan nesneler, benzerlik veya benzemezlik oranlarına göre farklı sınıflarda kümelenmektedirler. </a:t>
            </a:r>
          </a:p>
        </p:txBody>
      </p:sp>
    </p:spTree>
    <p:extLst>
      <p:ext uri="{BB962C8B-B14F-4D97-AF65-F5344CB8AC3E}">
        <p14:creationId xmlns:p14="http://schemas.microsoft.com/office/powerpoint/2010/main" val="151699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103F857-BB37-E6BD-5855-4B9F8357641E}"/>
              </a:ext>
            </a:extLst>
          </p:cNvPr>
          <p:cNvPicPr>
            <a:picLocks noGrp="1" noChangeAspect="1"/>
          </p:cNvPicPr>
          <p:nvPr>
            <p:ph idx="1"/>
          </p:nvPr>
        </p:nvPicPr>
        <p:blipFill>
          <a:blip r:embed="rId2"/>
          <a:stretch>
            <a:fillRect/>
          </a:stretch>
        </p:blipFill>
        <p:spPr>
          <a:xfrm>
            <a:off x="2892287" y="824386"/>
            <a:ext cx="4820478" cy="5209228"/>
          </a:xfrm>
        </p:spPr>
      </p:pic>
    </p:spTree>
    <p:extLst>
      <p:ext uri="{BB962C8B-B14F-4D97-AF65-F5344CB8AC3E}">
        <p14:creationId xmlns:p14="http://schemas.microsoft.com/office/powerpoint/2010/main" val="20341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11A4B5D-EB25-6279-8BA8-052B0E14A19C}"/>
              </a:ext>
            </a:extLst>
          </p:cNvPr>
          <p:cNvSpPr>
            <a:spLocks noGrp="1"/>
          </p:cNvSpPr>
          <p:nvPr>
            <p:ph idx="1"/>
          </p:nvPr>
        </p:nvSpPr>
        <p:spPr>
          <a:xfrm>
            <a:off x="228600" y="188843"/>
            <a:ext cx="10783957" cy="6122505"/>
          </a:xfrm>
        </p:spPr>
        <p:txBody>
          <a:bodyPr/>
          <a:lstStyle/>
          <a:p>
            <a:pPr marL="0" indent="0">
              <a:buNone/>
            </a:pPr>
            <a:r>
              <a:rPr lang="tr-TR" sz="3200" dirty="0"/>
              <a:t>Görüntü ön işleme aşaması (Image </a:t>
            </a:r>
            <a:r>
              <a:rPr lang="tr-TR" sz="3200" dirty="0" err="1"/>
              <a:t>preprocessing</a:t>
            </a:r>
            <a:r>
              <a:rPr lang="tr-TR" sz="3200" dirty="0"/>
              <a:t>)</a:t>
            </a:r>
          </a:p>
          <a:p>
            <a:pPr marL="0" indent="0">
              <a:buNone/>
            </a:pPr>
            <a:r>
              <a:rPr lang="tr-TR" dirty="0"/>
              <a:t> </a:t>
            </a:r>
            <a:r>
              <a:rPr lang="tr-TR" sz="20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r>
              <a:rPr lang="tr-TR" dirty="0"/>
              <a:t>.</a:t>
            </a:r>
          </a:p>
        </p:txBody>
      </p:sp>
      <p:pic>
        <p:nvPicPr>
          <p:cNvPr id="5" name="Resim 4">
            <a:extLst>
              <a:ext uri="{FF2B5EF4-FFF2-40B4-BE49-F238E27FC236}">
                <a16:creationId xmlns:a16="http://schemas.microsoft.com/office/drawing/2014/main" id="{E4A81832-9577-683A-1D6C-6745BC901A44}"/>
              </a:ext>
            </a:extLst>
          </p:cNvPr>
          <p:cNvPicPr>
            <a:picLocks noChangeAspect="1"/>
          </p:cNvPicPr>
          <p:nvPr/>
        </p:nvPicPr>
        <p:blipFill>
          <a:blip r:embed="rId2"/>
          <a:stretch>
            <a:fillRect/>
          </a:stretch>
        </p:blipFill>
        <p:spPr>
          <a:xfrm>
            <a:off x="3307789" y="1916239"/>
            <a:ext cx="2619245" cy="4233345"/>
          </a:xfrm>
          <a:prstGeom prst="rect">
            <a:avLst/>
          </a:prstGeom>
        </p:spPr>
      </p:pic>
    </p:spTree>
    <p:extLst>
      <p:ext uri="{BB962C8B-B14F-4D97-AF65-F5344CB8AC3E}">
        <p14:creationId xmlns:p14="http://schemas.microsoft.com/office/powerpoint/2010/main" val="12954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E4436F-B21F-7457-4439-E3BC3EEF8229}"/>
              </a:ext>
            </a:extLst>
          </p:cNvPr>
          <p:cNvSpPr>
            <a:spLocks noGrp="1"/>
          </p:cNvSpPr>
          <p:nvPr>
            <p:ph idx="1"/>
          </p:nvPr>
        </p:nvSpPr>
        <p:spPr>
          <a:xfrm>
            <a:off x="1441174" y="1580322"/>
            <a:ext cx="8519690" cy="4159705"/>
          </a:xfrm>
        </p:spPr>
        <p:txBody>
          <a:bodyPr>
            <a:normAutofit/>
          </a:bodyPr>
          <a:lstStyle/>
          <a:p>
            <a:pPr marL="0" indent="0">
              <a:buNone/>
            </a:pPr>
            <a:r>
              <a:rPr lang="tr-TR" sz="2000" dirty="0"/>
              <a:t>Çekirdek matrisin boyutlarının büyük seçilmesi, görüntü üzerindeki gürültüleri azaltırken, bulanıklaştırmada yapmaktadır. Çekirdek matrisi, görüntü üzerinde kayan pencere yöntemi kullanılarak gezdirilmekte ve her bir piksel için, yeni değerler hesaplanmaktadır.</a:t>
            </a:r>
          </a:p>
        </p:txBody>
      </p:sp>
      <p:pic>
        <p:nvPicPr>
          <p:cNvPr id="5" name="Resim 4">
            <a:extLst>
              <a:ext uri="{FF2B5EF4-FFF2-40B4-BE49-F238E27FC236}">
                <a16:creationId xmlns:a16="http://schemas.microsoft.com/office/drawing/2014/main" id="{3A968901-63E7-B8D6-A7C1-1A4B19406685}"/>
              </a:ext>
            </a:extLst>
          </p:cNvPr>
          <p:cNvPicPr>
            <a:picLocks noChangeAspect="1"/>
          </p:cNvPicPr>
          <p:nvPr/>
        </p:nvPicPr>
        <p:blipFill>
          <a:blip r:embed="rId2"/>
          <a:stretch>
            <a:fillRect/>
          </a:stretch>
        </p:blipFill>
        <p:spPr>
          <a:xfrm>
            <a:off x="2092401" y="3210339"/>
            <a:ext cx="2955548" cy="1411356"/>
          </a:xfrm>
          <a:prstGeom prst="rect">
            <a:avLst/>
          </a:prstGeom>
        </p:spPr>
      </p:pic>
    </p:spTree>
    <p:extLst>
      <p:ext uri="{BB962C8B-B14F-4D97-AF65-F5344CB8AC3E}">
        <p14:creationId xmlns:p14="http://schemas.microsoft.com/office/powerpoint/2010/main" val="221147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BF6C38-00A5-AB26-2D8A-66C7E6448171}"/>
              </a:ext>
            </a:extLst>
          </p:cNvPr>
          <p:cNvSpPr>
            <a:spLocks noGrp="1"/>
          </p:cNvSpPr>
          <p:nvPr>
            <p:ph idx="1"/>
          </p:nvPr>
        </p:nvSpPr>
        <p:spPr>
          <a:xfrm>
            <a:off x="1093304" y="546652"/>
            <a:ext cx="9929192" cy="6082748"/>
          </a:xfrm>
        </p:spPr>
        <p:txBody>
          <a:bodyPr/>
          <a:lstStyle/>
          <a:p>
            <a:pPr marL="0" indent="0">
              <a:buNone/>
            </a:pPr>
            <a:r>
              <a:rPr lang="tr-TR" dirty="0"/>
              <a:t>Her piksele ait yeni değerlerin hesaplanmasını gösteren formül sunulmaktadır.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I RK I , I RY I ve I IRM sırasıyla filtrelenmiş renkli görüntüdeki kırmızı, yeşil ve mavi renk değerini ifade etmektedir. </a:t>
            </a:r>
          </a:p>
          <a:p>
            <a:pPr marL="0" indent="0">
              <a:buNone/>
            </a:pPr>
            <a:endParaRPr lang="tr-TR" dirty="0"/>
          </a:p>
        </p:txBody>
      </p:sp>
      <p:pic>
        <p:nvPicPr>
          <p:cNvPr id="5" name="Resim 4">
            <a:extLst>
              <a:ext uri="{FF2B5EF4-FFF2-40B4-BE49-F238E27FC236}">
                <a16:creationId xmlns:a16="http://schemas.microsoft.com/office/drawing/2014/main" id="{8E5C5850-51FE-CB98-8C9A-2C46002D5A33}"/>
              </a:ext>
            </a:extLst>
          </p:cNvPr>
          <p:cNvPicPr>
            <a:picLocks noChangeAspect="1"/>
          </p:cNvPicPr>
          <p:nvPr/>
        </p:nvPicPr>
        <p:blipFill>
          <a:blip r:embed="rId2"/>
          <a:stretch>
            <a:fillRect/>
          </a:stretch>
        </p:blipFill>
        <p:spPr>
          <a:xfrm>
            <a:off x="1555275" y="1401415"/>
            <a:ext cx="5265481" cy="1200679"/>
          </a:xfrm>
          <a:prstGeom prst="rect">
            <a:avLst/>
          </a:prstGeom>
        </p:spPr>
      </p:pic>
      <p:pic>
        <p:nvPicPr>
          <p:cNvPr id="7" name="Resim 6">
            <a:extLst>
              <a:ext uri="{FF2B5EF4-FFF2-40B4-BE49-F238E27FC236}">
                <a16:creationId xmlns:a16="http://schemas.microsoft.com/office/drawing/2014/main" id="{5F3EA461-93B6-031C-865B-06EC041C6D1B}"/>
              </a:ext>
            </a:extLst>
          </p:cNvPr>
          <p:cNvPicPr>
            <a:picLocks noChangeAspect="1"/>
          </p:cNvPicPr>
          <p:nvPr/>
        </p:nvPicPr>
        <p:blipFill>
          <a:blip r:embed="rId3"/>
          <a:stretch>
            <a:fillRect/>
          </a:stretch>
        </p:blipFill>
        <p:spPr>
          <a:xfrm>
            <a:off x="1311766" y="4114573"/>
            <a:ext cx="6587384" cy="839258"/>
          </a:xfrm>
          <a:prstGeom prst="rect">
            <a:avLst/>
          </a:prstGeom>
        </p:spPr>
      </p:pic>
    </p:spTree>
    <p:extLst>
      <p:ext uri="{BB962C8B-B14F-4D97-AF65-F5344CB8AC3E}">
        <p14:creationId xmlns:p14="http://schemas.microsoft.com/office/powerpoint/2010/main" val="197622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BEEBE87-A90D-1B5F-13BF-6E6768E309FB}"/>
              </a:ext>
            </a:extLst>
          </p:cNvPr>
          <p:cNvSpPr>
            <a:spLocks noGrp="1"/>
          </p:cNvSpPr>
          <p:nvPr>
            <p:ph idx="1"/>
          </p:nvPr>
        </p:nvSpPr>
        <p:spPr>
          <a:xfrm>
            <a:off x="1610139" y="1699592"/>
            <a:ext cx="8350725" cy="4040436"/>
          </a:xfrm>
        </p:spPr>
        <p:txBody>
          <a:bodyPr>
            <a:normAutofit/>
          </a:bodyPr>
          <a:lstStyle/>
          <a:p>
            <a:pPr marL="0" indent="0">
              <a:buNone/>
            </a:pPr>
            <a:r>
              <a:rPr lang="tr-TR" sz="2000" dirty="0"/>
              <a:t>Gri görüntü içerisinde yer alan piksel değerleri </a:t>
            </a:r>
            <a:r>
              <a:rPr lang="tr-TR" sz="2000" dirty="0" err="1"/>
              <a:t>min</a:t>
            </a:r>
            <a:r>
              <a:rPr lang="tr-TR" sz="2000" dirty="0"/>
              <a:t> ve </a:t>
            </a:r>
            <a:r>
              <a:rPr lang="tr-TR" sz="2000" dirty="0" err="1"/>
              <a:t>max</a:t>
            </a:r>
            <a:r>
              <a:rPr lang="tr-TR" sz="2000" dirty="0"/>
              <a:t> değerleri arasında bulunup bulunmadığı karşılaştırılarak, ikili görüntü için yeni değer ataması gerçekleştirilmektedir.</a:t>
            </a:r>
          </a:p>
        </p:txBody>
      </p:sp>
      <p:pic>
        <p:nvPicPr>
          <p:cNvPr id="5" name="Resim 4">
            <a:extLst>
              <a:ext uri="{FF2B5EF4-FFF2-40B4-BE49-F238E27FC236}">
                <a16:creationId xmlns:a16="http://schemas.microsoft.com/office/drawing/2014/main" id="{82449C9A-3381-DD2E-61B7-A0B2F2A19015}"/>
              </a:ext>
            </a:extLst>
          </p:cNvPr>
          <p:cNvPicPr>
            <a:picLocks noChangeAspect="1"/>
          </p:cNvPicPr>
          <p:nvPr/>
        </p:nvPicPr>
        <p:blipFill>
          <a:blip r:embed="rId2"/>
          <a:stretch>
            <a:fillRect/>
          </a:stretch>
        </p:blipFill>
        <p:spPr>
          <a:xfrm>
            <a:off x="2151216" y="3190135"/>
            <a:ext cx="5388303" cy="1059350"/>
          </a:xfrm>
          <a:prstGeom prst="rect">
            <a:avLst/>
          </a:prstGeom>
        </p:spPr>
      </p:pic>
    </p:spTree>
    <p:extLst>
      <p:ext uri="{BB962C8B-B14F-4D97-AF65-F5344CB8AC3E}">
        <p14:creationId xmlns:p14="http://schemas.microsoft.com/office/powerpoint/2010/main" val="138950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C50D329-103A-D210-FA7F-A562C7B5F71F}"/>
              </a:ext>
            </a:extLst>
          </p:cNvPr>
          <p:cNvSpPr>
            <a:spLocks noGrp="1"/>
          </p:cNvSpPr>
          <p:nvPr>
            <p:ph idx="1"/>
          </p:nvPr>
        </p:nvSpPr>
        <p:spPr>
          <a:xfrm>
            <a:off x="1192695" y="844826"/>
            <a:ext cx="9471991" cy="4621696"/>
          </a:xfrm>
        </p:spPr>
        <p:txBody>
          <a:bodyPr/>
          <a:lstStyle/>
          <a:p>
            <a:pPr marL="0" indent="0">
              <a:buNone/>
            </a:pPr>
            <a:r>
              <a:rPr lang="tr-TR" dirty="0"/>
              <a:t>ikili görüntü üzerinde, aşındırma (</a:t>
            </a:r>
            <a:r>
              <a:rPr lang="tr-TR" dirty="0" err="1"/>
              <a:t>erosion</a:t>
            </a:r>
            <a:r>
              <a:rPr lang="tr-TR" dirty="0"/>
              <a:t>) ve genişleme (</a:t>
            </a:r>
            <a:r>
              <a:rPr lang="tr-TR" dirty="0" err="1"/>
              <a:t>dilation</a:t>
            </a:r>
            <a:r>
              <a:rPr lang="tr-TR" dirty="0"/>
              <a:t>) morfolojik işlemleri uygulanmaktadır. 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a:t>
            </a:r>
          </a:p>
          <a:p>
            <a:pPr marL="0" indent="0">
              <a:buNone/>
            </a:pPr>
            <a:r>
              <a:rPr lang="tr-TR" dirty="0"/>
              <a:t> IM aşındırma işlemi uygulanmış ikili görüntü matrisini, I M I aşındırma işleminden sonra genişleme işlemi uygulanmış ikili görüntü matrisini ifade etmektedir. </a:t>
            </a:r>
          </a:p>
        </p:txBody>
      </p:sp>
      <p:pic>
        <p:nvPicPr>
          <p:cNvPr id="5" name="Resim 4">
            <a:extLst>
              <a:ext uri="{FF2B5EF4-FFF2-40B4-BE49-F238E27FC236}">
                <a16:creationId xmlns:a16="http://schemas.microsoft.com/office/drawing/2014/main" id="{311678C7-D55C-7438-BE4A-611CD689C7AB}"/>
              </a:ext>
            </a:extLst>
          </p:cNvPr>
          <p:cNvPicPr>
            <a:picLocks noChangeAspect="1"/>
          </p:cNvPicPr>
          <p:nvPr/>
        </p:nvPicPr>
        <p:blipFill>
          <a:blip r:embed="rId2"/>
          <a:stretch>
            <a:fillRect/>
          </a:stretch>
        </p:blipFill>
        <p:spPr>
          <a:xfrm>
            <a:off x="2991678" y="3349515"/>
            <a:ext cx="3918585" cy="1333185"/>
          </a:xfrm>
          <a:prstGeom prst="rect">
            <a:avLst/>
          </a:prstGeom>
        </p:spPr>
      </p:pic>
    </p:spTree>
    <p:extLst>
      <p:ext uri="{BB962C8B-B14F-4D97-AF65-F5344CB8AC3E}">
        <p14:creationId xmlns:p14="http://schemas.microsoft.com/office/powerpoint/2010/main" val="3669871130"/>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64</TotalTime>
  <Words>910</Words>
  <Application>Microsoft Office PowerPoint</Application>
  <PresentationFormat>Geniş ekran</PresentationFormat>
  <Paragraphs>65</Paragraphs>
  <Slides>17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17</vt:i4>
      </vt:variant>
    </vt:vector>
  </HeadingPairs>
  <TitlesOfParts>
    <vt:vector size="20" baseType="lpstr">
      <vt:lpstr>Arial</vt:lpstr>
      <vt:lpstr>Gill Sans MT</vt:lpstr>
      <vt:lpstr>Paket</vt:lpstr>
      <vt:lpstr>Görüntü işleme teknikleri ve kümeleme yöntemleri kullanılarak fındık meyvesinin tespit ve sınıflandırılması</vt:lpstr>
      <vt:lpstr>aşama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Şerife gencer</dc:creator>
  <cp:lastModifiedBy>Şerife gencer</cp:lastModifiedBy>
  <cp:revision>1</cp:revision>
  <dcterms:created xsi:type="dcterms:W3CDTF">2022-12-15T19:11:25Z</dcterms:created>
  <dcterms:modified xsi:type="dcterms:W3CDTF">2022-12-15T20:15:48Z</dcterms:modified>
</cp:coreProperties>
</file>