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703" r:id="rId1"/>
  </p:sldMasterIdLst>
  <p:notesMasterIdLst>
    <p:notesMasterId r:id="rId50"/>
  </p:notesMasterIdLst>
  <p:sldIdLst>
    <p:sldId id="256" r:id="rId2"/>
    <p:sldId id="330" r:id="rId3"/>
    <p:sldId id="343" r:id="rId4"/>
    <p:sldId id="332" r:id="rId5"/>
    <p:sldId id="348" r:id="rId6"/>
    <p:sldId id="346" r:id="rId7"/>
    <p:sldId id="347" r:id="rId8"/>
    <p:sldId id="345" r:id="rId9"/>
    <p:sldId id="366"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35" r:id="rId46"/>
    <p:sldId id="336" r:id="rId47"/>
    <p:sldId id="262" r:id="rId48"/>
    <p:sldId id="320" r:id="rId49"/>
  </p:sldIdLst>
  <p:sldSz cx="9144000" cy="5143500" type="screen16x9"/>
  <p:notesSz cx="6858000" cy="9144000"/>
  <p:embeddedFontLst>
    <p:embeddedFont>
      <p:font typeface="Open Sans" panose="020B0604020202020204" charset="0"/>
      <p:regular r:id="rId51"/>
      <p:bold r:id="rId52"/>
      <p:italic r:id="rId53"/>
      <p:boldItalic r:id="rId54"/>
    </p:embeddedFont>
    <p:embeddedFont>
      <p:font typeface="Vidaloka" panose="020B0604020202020204" charset="0"/>
      <p:regular r:id="rId55"/>
    </p:embeddedFont>
    <p:embeddedFont>
      <p:font typeface="Montserrat" panose="020B0604020202020204" charset="0"/>
      <p:regular r:id="rId56"/>
      <p:bold r:id="rId57"/>
      <p:italic r:id="rId58"/>
      <p:boldItalic r:id="rId59"/>
    </p:embeddedFont>
    <p:embeddedFont>
      <p:font typeface="Cambria Math" panose="02040503050406030204" pitchFamily="18" charset="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B8C31-A4ED-4BAA-955D-F13B7798D966}">
  <a:tblStyle styleId="{C73B8C31-A4ED-4BAA-955D-F13B7798D9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11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92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27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73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96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20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14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94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04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44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70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433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15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28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82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42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598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80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80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73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17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09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363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760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7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94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71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901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45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281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230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697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776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635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877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7938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622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62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60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0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07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644237"/>
            <a:ext cx="7064100" cy="16313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smtClean="0">
                <a:latin typeface="Times New Roman" panose="02020603050405020304" pitchFamily="18" charset="0"/>
                <a:cs typeface="Times New Roman" panose="02020603050405020304" pitchFamily="18" charset="0"/>
              </a:rPr>
              <a:t>Đồ án tốt nghiệp CNTT</a:t>
            </a:r>
            <a:r>
              <a:rPr lang="en" sz="4000" smtClean="0"/>
              <a:t/>
            </a:r>
            <a:br>
              <a:rPr lang="en" sz="4000" smtClean="0"/>
            </a:br>
            <a:r>
              <a:rPr lang="en" sz="3200" smtClean="0"/>
              <a:t> </a:t>
            </a:r>
            <a:r>
              <a:rPr lang="en" sz="3200" smtClean="0">
                <a:latin typeface="Times New Roman" panose="02020603050405020304" pitchFamily="18" charset="0"/>
                <a:cs typeface="Times New Roman" panose="02020603050405020304" pitchFamily="18" charset="0"/>
              </a:rPr>
              <a:t>Lê Công Minh-1951060862-61TH3</a:t>
            </a:r>
            <a:br>
              <a:rPr lang="en" sz="3200" smtClean="0">
                <a:latin typeface="Times New Roman" panose="02020603050405020304" pitchFamily="18" charset="0"/>
                <a:cs typeface="Times New Roman" panose="02020603050405020304" pitchFamily="18" charset="0"/>
              </a:rPr>
            </a:br>
            <a:r>
              <a:rPr lang="en" sz="3200" smtClean="0">
                <a:latin typeface="Times New Roman" panose="02020603050405020304" pitchFamily="18" charset="0"/>
                <a:cs typeface="Times New Roman" panose="02020603050405020304" pitchFamily="18" charset="0"/>
              </a:rPr>
              <a:t>GVHD: PGS. TS Lê Đức Hậu</a:t>
            </a:r>
            <a:endParaRPr sz="3200">
              <a:latin typeface="Times New Roman" panose="02020603050405020304" pitchFamily="18" charset="0"/>
              <a:cs typeface="Times New Roman" panose="02020603050405020304" pitchFamily="18" charset="0"/>
            </a:endParaRPr>
          </a:p>
        </p:txBody>
      </p:sp>
      <p:sp>
        <p:nvSpPr>
          <p:cNvPr id="483" name="Google Shape;483;p59"/>
          <p:cNvSpPr txBox="1">
            <a:spLocks noGrp="1"/>
          </p:cNvSpPr>
          <p:nvPr>
            <p:ph type="subTitle" idx="1"/>
          </p:nvPr>
        </p:nvSpPr>
        <p:spPr>
          <a:xfrm>
            <a:off x="311727" y="2826327"/>
            <a:ext cx="8551718" cy="935181"/>
          </a:xfrm>
          <a:prstGeom prst="rect">
            <a:avLst/>
          </a:prstGeom>
        </p:spPr>
        <p:txBody>
          <a:bodyPr spcFirstLastPara="1" wrap="square" lIns="91425" tIns="91425" rIns="91425" bIns="91425" anchor="t" anchorCtr="0">
            <a:noAutofit/>
          </a:bodyPr>
          <a:lstStyle/>
          <a:p>
            <a:r>
              <a:rPr lang="en-US" sz="2100" b="1">
                <a:latin typeface="Times New Roman" panose="02020603050405020304" pitchFamily="18" charset="0"/>
                <a:cs typeface="Times New Roman" panose="02020603050405020304" pitchFamily="18" charset="0"/>
              </a:rPr>
              <a:t>TÌM HIỂU PHƯƠNG PHÁP LIFELONG </a:t>
            </a:r>
            <a:r>
              <a:rPr lang="en-US" sz="2100" b="1" smtClean="0">
                <a:latin typeface="Times New Roman" panose="02020603050405020304" pitchFamily="18" charset="0"/>
                <a:cs typeface="Times New Roman" panose="02020603050405020304" pitchFamily="18" charset="0"/>
              </a:rPr>
              <a:t>MACHINE LEARNING  VÀ </a:t>
            </a:r>
            <a:r>
              <a:rPr lang="en-US" sz="2100" b="1">
                <a:latin typeface="Times New Roman" panose="02020603050405020304" pitchFamily="18" charset="0"/>
                <a:cs typeface="Times New Roman" panose="02020603050405020304" pitchFamily="18" charset="0"/>
              </a:rPr>
              <a:t>ỨNG DỤNG CHO BÀI TOÁN PHÁT </a:t>
            </a:r>
            <a:r>
              <a:rPr lang="en-US" sz="2100" b="1" smtClean="0">
                <a:latin typeface="Times New Roman" panose="02020603050405020304" pitchFamily="18" charset="0"/>
                <a:cs typeface="Times New Roman" panose="02020603050405020304" pitchFamily="18" charset="0"/>
              </a:rPr>
              <a:t>HIỆN </a:t>
            </a:r>
            <a:r>
              <a:rPr lang="en-US" sz="2100" b="1">
                <a:latin typeface="Times New Roman" panose="02020603050405020304" pitchFamily="18" charset="0"/>
                <a:cs typeface="Times New Roman" panose="02020603050405020304" pitchFamily="18" charset="0"/>
              </a:rPr>
              <a:t>Ý ĐỊNH MUA BÁN</a:t>
            </a:r>
            <a:endParaRPr lang="en-US" sz="21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Khó khăn của LML</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032730"/>
            <a:ext cx="7942402" cy="2554545"/>
          </a:xfrm>
          <a:prstGeom prst="rect">
            <a:avLst/>
          </a:prstGeom>
        </p:spPr>
        <p:txBody>
          <a:bodyPr wrap="square">
            <a:spAutoFit/>
          </a:bodyPr>
          <a:lstStyle/>
          <a:p>
            <a:pPr lvl="0"/>
            <a:r>
              <a:rPr lang="en-US" sz="2000" b="1">
                <a:latin typeface="Times New Roman" panose="02020603050405020304" pitchFamily="18" charset="0"/>
                <a:cs typeface="Times New Roman" panose="02020603050405020304" pitchFamily="18" charset="0"/>
              </a:rPr>
              <a:t>Tính chính xác của tri thức: </a:t>
            </a:r>
            <a:r>
              <a:rPr lang="en-US" sz="2000">
                <a:latin typeface="Times New Roman" panose="02020603050405020304" pitchFamily="18" charset="0"/>
                <a:cs typeface="Times New Roman" panose="02020603050405020304" pitchFamily="18" charset="0"/>
              </a:rPr>
              <a:t>Việc sử dụng tri thức không chính xác sẽ gây ra những hậu quả nghiêm trọng cho việc học các nhiệm vụ mới. Những tri thức được tích lũy không chính xác từ nhiệm vụ mới sẽ càng khiến cho hệ thống gặp nhiều lỗi hơn</a:t>
            </a:r>
            <a:r>
              <a:rPr lang="en-US" sz="2000" smtClean="0">
                <a:latin typeface="Times New Roman" panose="02020603050405020304" pitchFamily="18" charset="0"/>
                <a:cs typeface="Times New Roman" panose="02020603050405020304" pitchFamily="18" charset="0"/>
              </a:rPr>
              <a:t>.</a:t>
            </a:r>
          </a:p>
          <a:p>
            <a:pPr lvl="0"/>
            <a:endParaRPr lang="en-US" sz="2000">
              <a:latin typeface="Times New Roman" panose="02020603050405020304" pitchFamily="18" charset="0"/>
              <a:cs typeface="Times New Roman" panose="02020603050405020304" pitchFamily="18" charset="0"/>
            </a:endParaRPr>
          </a:p>
          <a:p>
            <a:pPr lvl="0"/>
            <a:r>
              <a:rPr lang="en-US" sz="2000" b="1">
                <a:latin typeface="Times New Roman" panose="02020603050405020304" pitchFamily="18" charset="0"/>
                <a:cs typeface="Times New Roman" panose="02020603050405020304" pitchFamily="18" charset="0"/>
              </a:rPr>
              <a:t>Khả năng ứng dụng tri thức: </a:t>
            </a:r>
            <a:r>
              <a:rPr lang="en-US" sz="2000">
                <a:latin typeface="Times New Roman" panose="02020603050405020304" pitchFamily="18" charset="0"/>
                <a:cs typeface="Times New Roman" panose="02020603050405020304" pitchFamily="18" charset="0"/>
              </a:rPr>
              <a:t>Tri thức áp dụng chính xác cho một vài nhiệm vụ trong quá khứ nhưng không có nghĩa nó sẽ tương thích với các nhiệm vụ trong tương lai. </a:t>
            </a:r>
          </a:p>
        </p:txBody>
      </p:sp>
    </p:spTree>
    <p:extLst>
      <p:ext uri="{BB962C8B-B14F-4D97-AF65-F5344CB8AC3E}">
        <p14:creationId xmlns:p14="http://schemas.microsoft.com/office/powerpoint/2010/main" val="48531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Multinomial </a:t>
            </a:r>
            <a:r>
              <a:rPr lang="en" sz="2500" b="1">
                <a:latin typeface="Times New Roman" panose="02020603050405020304" pitchFamily="18" charset="0"/>
                <a:cs typeface="Times New Roman" panose="02020603050405020304" pitchFamily="18" charset="0"/>
              </a:rPr>
              <a:t>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32730"/>
                <a:ext cx="7942402" cy="3206455"/>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 Giải thuật phân loại đơn giản dựa trên xác suất dựa trên định lý Bayes</a:t>
                </a:r>
              </a:p>
              <a:p>
                <a:pPr marL="0" lvl="0" indent="0">
                  <a:buNone/>
                </a:pPr>
                <a:r>
                  <a:rPr lang="en-US" sz="2000">
                    <a:latin typeface="Times New Roman" panose="02020603050405020304" pitchFamily="18" charset="0"/>
                    <a:cs typeface="Times New Roman" panose="02020603050405020304" pitchFamily="18" charset="0"/>
                  </a:rPr>
                  <a:t>- Định lý Bayes: </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𝑋</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e>
                            <m:e>
                              <m:r>
                                <a:rPr lang="en-US" sz="2000" i="1">
                                  <a:latin typeface="Cambria Math" panose="02040503050406030204" pitchFamily="18" charset="0"/>
                                </a:rPr>
                                <m:t>𝑌</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den>
                      </m:f>
                    </m:oMath>
                  </m:oMathPara>
                </a14:m>
                <a:endParaRPr lang="en-US"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P(Y|X): Xác suất có điều kiện sự kiện Y xảy ra nếu biết rằng sự kiện X đã xảy ra.</a:t>
                </a:r>
              </a:p>
              <a:p>
                <a:pPr lvl="0"/>
                <a:r>
                  <a:rPr lang="en-US" sz="2000">
                    <a:latin typeface="Times New Roman" panose="02020603050405020304" pitchFamily="18" charset="0"/>
                    <a:cs typeface="Times New Roman" panose="02020603050405020304" pitchFamily="18" charset="0"/>
                  </a:rPr>
                  <a:t>P(X|Y): Xác suất có điều kiện sự kiện X xảy ra nếu biết rằng sự kiện Y đã xảy ra. </a:t>
                </a:r>
              </a:p>
              <a:p>
                <a:pPr lvl="0"/>
                <a:r>
                  <a:rPr lang="en-US" sz="2000">
                    <a:latin typeface="Times New Roman" panose="02020603050405020304" pitchFamily="18" charset="0"/>
                    <a:cs typeface="Times New Roman" panose="02020603050405020304" pitchFamily="18" charset="0"/>
                  </a:rPr>
                  <a:t>P(Y): Xác suất sự kiện Y xảy ra.</a:t>
                </a:r>
              </a:p>
              <a:p>
                <a:pPr lvl="0"/>
                <a:r>
                  <a:rPr lang="en-US" sz="2000">
                    <a:latin typeface="Times New Roman" panose="02020603050405020304" pitchFamily="18" charset="0"/>
                    <a:cs typeface="Times New Roman" panose="02020603050405020304" pitchFamily="18" charset="0"/>
                  </a:rPr>
                  <a:t>P(X): Xác suất sự kiện X xảy ra. </a:t>
                </a:r>
              </a:p>
            </p:txBody>
          </p:sp>
        </mc:Choice>
        <mc:Fallback xmlns="">
          <p:sp>
            <p:nvSpPr>
              <p:cNvPr id="2" name="Rectangle 1"/>
              <p:cNvSpPr>
                <a:spLocks noRot="1" noChangeAspect="1" noMove="1" noResize="1" noEditPoints="1" noAdjustHandles="1" noChangeArrowheads="1" noChangeShapeType="1" noTextEdit="1"/>
              </p:cNvSpPr>
              <p:nvPr/>
            </p:nvSpPr>
            <p:spPr>
              <a:xfrm>
                <a:off x="713225" y="1032730"/>
                <a:ext cx="7942402" cy="3206455"/>
              </a:xfrm>
              <a:prstGeom prst="rect">
                <a:avLst/>
              </a:prstGeom>
              <a:blipFill>
                <a:blip r:embed="rId3"/>
                <a:stretch>
                  <a:fillRect l="-844" t="-951" b="-2471"/>
                </a:stretch>
              </a:blipFill>
            </p:spPr>
            <p:txBody>
              <a:bodyPr/>
              <a:lstStyle/>
              <a:p>
                <a:r>
                  <a:rPr lang="en-US">
                    <a:noFill/>
                  </a:rPr>
                  <a:t> </a:t>
                </a:r>
              </a:p>
            </p:txBody>
          </p:sp>
        </mc:Fallback>
      </mc:AlternateContent>
    </p:spTree>
    <p:extLst>
      <p:ext uri="{BB962C8B-B14F-4D97-AF65-F5344CB8AC3E}">
        <p14:creationId xmlns:p14="http://schemas.microsoft.com/office/powerpoint/2010/main" val="3188756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77981"/>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87137"/>
                <a:ext cx="7942402" cy="3711914"/>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Xét bài toán phân lớp có C lớp 1,2,…,C. Giả sử có một điểm dữ liệu x được biểu diễn dưới dạng một vector có d chiều (x </a:t>
                </a:r>
                <a14:m>
                  <m:oMath xmlns:m="http://schemas.openxmlformats.org/officeDocument/2006/math">
                    <m:r>
                      <a:rPr lang="en-US" sz="2000" i="1">
                        <a:latin typeface="Cambria Math" panose="02040503050406030204" pitchFamily="18" charset="0"/>
                      </a:rPr>
                      <m:t>𝜖</m:t>
                    </m:r>
                  </m:oMath>
                </a14:m>
                <a:r>
                  <a:rPr lang="en-US" sz="2000">
                    <a:latin typeface="Times New Roman" panose="02020603050405020304" pitchFamily="18" charset="0"/>
                    <a:cs typeface="Times New Roman" panose="02020603050405020304" pitchFamily="18" charset="0"/>
                  </a:rPr>
                  <a:t> R</a:t>
                </a:r>
                <a:r>
                  <a:rPr lang="en-US" sz="2000" baseline="30000">
                    <a:latin typeface="Times New Roman" panose="02020603050405020304" pitchFamily="18" charset="0"/>
                    <a:cs typeface="Times New Roman" panose="02020603050405020304" pitchFamily="18" charset="0"/>
                  </a:rPr>
                  <a:t>d</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Khi </a:t>
                </a:r>
                <a:r>
                  <a:rPr lang="en-US" sz="2000">
                    <a:latin typeface="Times New Roman" panose="02020603050405020304" pitchFamily="18" charset="0"/>
                    <a:cs typeface="Times New Roman" panose="02020603050405020304" pitchFamily="18" charset="0"/>
                  </a:rPr>
                  <a:t>đó xác suất để điểm dữ liệu này rơi vào lớp c được tính bằng: </a:t>
                </a:r>
                <a:endParaRPr lang="en-US" sz="20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Class của </a:t>
                </a:r>
                <a:r>
                  <a:rPr lang="en-US" sz="2000">
                    <a:latin typeface="Times New Roman" panose="02020603050405020304" pitchFamily="18" charset="0"/>
                    <a:cs typeface="Times New Roman" panose="02020603050405020304" pitchFamily="18" charset="0"/>
                  </a:rPr>
                  <a:t>điểm dữ liệu đó bằng cách chọn ra class có xác suất cao nhất: </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e>
                              <m:r>
                                <a:rPr lang="en-US" sz="2000" i="1">
                                  <a:latin typeface="Cambria Math" panose="02040503050406030204" pitchFamily="18" charset="0"/>
                                </a:rPr>
                                <m:t>𝑥</m:t>
                              </m:r>
                            </m:e>
                          </m:d>
                        </m:e>
                      </m:func>
                    </m:oMath>
                  </m:oMathPara>
                </a14:m>
                <a:endParaRPr lang="en-US" sz="2000" smtClean="0"/>
              </a:p>
              <a:p>
                <a:r>
                  <a:rPr lang="en-US" sz="2000" smtClean="0">
                    <a:latin typeface="Times New Roman" panose="02020603050405020304" pitchFamily="18" charset="0"/>
                    <a:cs typeface="Times New Roman" panose="02020603050405020304" pitchFamily="18" charset="0"/>
                  </a:rPr>
                  <a:t>Áp dụng định lý Bayes:</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den>
                          </m:f>
                        </m:e>
                      </m:func>
                    </m:oMath>
                  </m:oMathPara>
                </a14:m>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87137"/>
                <a:ext cx="7942402" cy="3711914"/>
              </a:xfrm>
              <a:prstGeom prst="rect">
                <a:avLst/>
              </a:prstGeom>
              <a:blipFill>
                <a:blip r:embed="rId3"/>
                <a:stretch>
                  <a:fillRect l="-844" t="-985" r="-1074"/>
                </a:stretch>
              </a:blipFill>
            </p:spPr>
            <p:txBody>
              <a:bodyPr/>
              <a:lstStyle/>
              <a:p>
                <a:r>
                  <a:rPr lang="en-US">
                    <a:noFill/>
                  </a:rPr>
                  <a:t> </a:t>
                </a:r>
              </a:p>
            </p:txBody>
          </p:sp>
        </mc:Fallback>
      </mc:AlternateContent>
    </p:spTree>
    <p:extLst>
      <p:ext uri="{BB962C8B-B14F-4D97-AF65-F5344CB8AC3E}">
        <p14:creationId xmlns:p14="http://schemas.microsoft.com/office/powerpoint/2010/main" val="202686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64423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84685"/>
                <a:ext cx="7942402" cy="3617401"/>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Vì </a:t>
                </a:r>
                <a:r>
                  <a:rPr lang="en-US" sz="2000" smtClean="0">
                    <a:latin typeface="Times New Roman" panose="02020603050405020304" pitchFamily="18" charset="0"/>
                    <a:cs typeface="Times New Roman" panose="02020603050405020304" pitchFamily="18" charset="0"/>
                  </a:rPr>
                  <a:t>P(x</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không </a:t>
                </a:r>
                <a:r>
                  <a:rPr lang="en-US" sz="2000">
                    <a:latin typeface="Times New Roman" panose="02020603050405020304" pitchFamily="18" charset="0"/>
                    <a:cs typeface="Times New Roman" panose="02020603050405020304" pitchFamily="18" charset="0"/>
                  </a:rPr>
                  <a:t>phụ thuộc vào c nên ta </a:t>
                </a:r>
                <a:r>
                  <a:rPr lang="en-US" sz="2000" smtClean="0">
                    <a:latin typeface="Times New Roman" panose="02020603050405020304" pitchFamily="18" charset="0"/>
                    <a:cs typeface="Times New Roman" panose="02020603050405020304" pitchFamily="18" charset="0"/>
                  </a:rPr>
                  <a:t>rút </a:t>
                </a:r>
                <a:r>
                  <a:rPr lang="en-US" sz="2000">
                    <a:latin typeface="Times New Roman" panose="02020603050405020304" pitchFamily="18" charset="0"/>
                    <a:cs typeface="Times New Roman" panose="02020603050405020304" pitchFamily="18" charset="0"/>
                  </a:rPr>
                  <a:t>gọn </a:t>
                </a:r>
                <a:r>
                  <a:rPr lang="en-US" sz="2000" smtClean="0">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a:t>
                </a:r>
                <a:endParaRPr lang="en-US" sz="2000" i="1" smtClean="0">
                  <a:latin typeface="Times New Roman" panose="02020603050405020304" pitchFamily="18" charset="0"/>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P(c) chúng ta có thể tính theo công thức</a:t>
                </a:r>
                <a:r>
                  <a:rPr lang="en-US" sz="200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num>
                        <m:den>
                          <m:r>
                            <a:rPr lang="en-US" sz="2000" i="1">
                              <a:latin typeface="Cambria Math" panose="02040503050406030204" pitchFamily="18" charset="0"/>
                            </a:rPr>
                            <m:t>𝑁</m:t>
                          </m:r>
                        </m:den>
                      </m:f>
                    </m:oMath>
                  </m:oMathPara>
                </a14:m>
                <a:endParaRPr lang="en-US" sz="2000"/>
              </a:p>
              <a:p>
                <a:pPr lvl="0"/>
                <a:r>
                  <a:rPr lang="en-US" sz="2000">
                    <a:latin typeface="Times New Roman" panose="02020603050405020304" pitchFamily="18" charset="0"/>
                    <a:cs typeface="Times New Roman" panose="02020603050405020304" pitchFamily="18" charset="0"/>
                  </a:rPr>
                  <a:t>Trong đó </a:t>
                </a:r>
                <a:r>
                  <a:rPr lang="en-US" sz="2000" smtClean="0">
                    <a:latin typeface="Times New Roman" panose="02020603050405020304" pitchFamily="18" charset="0"/>
                    <a:cs typeface="Times New Roman" panose="02020603050405020304" pitchFamily="18" charset="0"/>
                  </a:rPr>
                  <a:t>:</a:t>
                </a:r>
              </a:p>
              <a:p>
                <a:pPr lvl="0"/>
                <a:r>
                  <a:rPr lang="en-US" sz="2000" smtClean="0">
                    <a:latin typeface="Times New Roman" panose="02020603050405020304" pitchFamily="18" charset="0"/>
                    <a:cs typeface="Times New Roman" panose="02020603050405020304" pitchFamily="18" charset="0"/>
                  </a:rPr>
                  <a:t>+N</a:t>
                </a:r>
                <a:r>
                  <a:rPr lang="en-US" sz="2000" baseline="-25000" smtClean="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số lượng dữ liệu trong tập dữ liệu huấn luyện có nhãn là </a:t>
                </a:r>
                <a:r>
                  <a:rPr lang="en-US" sz="2000" smtClean="0">
                    <a:latin typeface="Times New Roman" panose="02020603050405020304" pitchFamily="18" charset="0"/>
                    <a:cs typeface="Times New Roman" panose="02020603050405020304" pitchFamily="18" charset="0"/>
                  </a:rPr>
                  <a:t>c</a:t>
                </a:r>
              </a:p>
              <a:p>
                <a:pPr lvl="0"/>
                <a:r>
                  <a:rPr lang="en-US" sz="2000" smtClean="0">
                    <a:latin typeface="Times New Roman" panose="02020603050405020304" pitchFamily="18" charset="0"/>
                    <a:cs typeface="Times New Roman" panose="02020603050405020304" pitchFamily="18" charset="0"/>
                  </a:rPr>
                  <a:t>+N </a:t>
                </a:r>
                <a:r>
                  <a:rPr lang="en-US" sz="2000">
                    <a:latin typeface="Times New Roman" panose="02020603050405020304" pitchFamily="18" charset="0"/>
                    <a:cs typeface="Times New Roman" panose="02020603050405020304" pitchFamily="18" charset="0"/>
                  </a:rPr>
                  <a:t>là tổng số dữ liệu trong tập dữ liệu huấn </a:t>
                </a:r>
                <a:r>
                  <a:rPr lang="en-US" sz="2000" smtClean="0">
                    <a:latin typeface="Times New Roman" panose="02020603050405020304" pitchFamily="18" charset="0"/>
                    <a:cs typeface="Times New Roman" panose="02020603050405020304" pitchFamily="18" charset="0"/>
                  </a:rPr>
                  <a:t>luyện</a:t>
                </a:r>
              </a:p>
              <a:p>
                <a:pPr lvl="0"/>
                <a:endParaRPr lang="en-US" sz="2000" smtClean="0"/>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84685"/>
                <a:ext cx="7942402" cy="3617401"/>
              </a:xfrm>
              <a:prstGeom prst="rect">
                <a:avLst/>
              </a:prstGeom>
              <a:blipFill>
                <a:blip r:embed="rId3"/>
                <a:stretch>
                  <a:fillRect l="-844" t="-1012"/>
                </a:stretch>
              </a:blipFill>
            </p:spPr>
            <p:txBody>
              <a:bodyPr/>
              <a:lstStyle/>
              <a:p>
                <a:r>
                  <a:rPr lang="en-US">
                    <a:noFill/>
                  </a:rPr>
                  <a:t> </a:t>
                </a:r>
              </a:p>
            </p:txBody>
          </p:sp>
        </mc:Fallback>
      </mc:AlternateContent>
    </p:spTree>
    <p:extLst>
      <p:ext uri="{BB962C8B-B14F-4D97-AF65-F5344CB8AC3E}">
        <p14:creationId xmlns:p14="http://schemas.microsoft.com/office/powerpoint/2010/main" val="2274773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66354"/>
                <a:ext cx="7942402" cy="3508140"/>
              </a:xfrm>
              <a:prstGeom prst="rect">
                <a:avLst/>
              </a:prstGeom>
            </p:spPr>
            <p:txBody>
              <a:bodyPr wrap="square">
                <a:spAutoFit/>
              </a:bodyPr>
              <a:lstStyle/>
              <a:p>
                <a:pPr lvl="0" algn="just"/>
                <a:r>
                  <a:rPr lang="en-US" sz="2000" smtClean="0">
                    <a:latin typeface="Times New Roman" panose="02020603050405020304" pitchFamily="18" charset="0"/>
                    <a:cs typeface="Times New Roman" panose="02020603050405020304" pitchFamily="18" charset="0"/>
                  </a:rPr>
                  <a:t>- Với P(x|c) tức phân phối của các điểm dữ liệu trong class c thường rất khó tính toán vì x là một biến ngẫu nhiên nhiều chiều. </a:t>
                </a:r>
              </a:p>
              <a:p>
                <a:pPr marL="342900" lvl="0" indent="-342900" algn="just">
                  <a:buFontTx/>
                  <a:buChar char="-"/>
                </a:pPr>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Để đơn </a:t>
                </a:r>
                <a:r>
                  <a:rPr lang="en-US" sz="2000">
                    <a:latin typeface="Times New Roman" panose="02020603050405020304" pitchFamily="18" charset="0"/>
                    <a:cs typeface="Times New Roman" panose="02020603050405020304" pitchFamily="18" charset="0"/>
                  </a:rPr>
                  <a:t>giản, người ta thường giả sử các thành phần của biến ngẫu nhiên x là </a:t>
                </a:r>
                <a:r>
                  <a:rPr lang="en-US" sz="2000" b="1">
                    <a:latin typeface="Times New Roman" panose="02020603050405020304" pitchFamily="18" charset="0"/>
                    <a:cs typeface="Times New Roman" panose="02020603050405020304" pitchFamily="18" charset="0"/>
                  </a:rPr>
                  <a:t>độc lập với </a:t>
                </a:r>
                <a:r>
                  <a:rPr lang="en-US" sz="2000" b="1" smtClean="0">
                    <a:latin typeface="Times New Roman" panose="02020603050405020304" pitchFamily="18" charset="0"/>
                    <a:cs typeface="Times New Roman" panose="02020603050405020304" pitchFamily="18" charset="0"/>
                  </a:rPr>
                  <a:t>nhau nếu biết c</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𝑥</m:t>
                          </m:r>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𝑑</m:t>
                              </m:r>
                            </m:sub>
                          </m:sSub>
                        </m:e>
                        <m:e>
                          <m:r>
                            <a:rPr lang="en-US" sz="1800" i="1">
                              <a:latin typeface="Cambria Math" panose="02040503050406030204" pitchFamily="18" charset="0"/>
                            </a:rPr>
                            <m:t>𝑐</m:t>
                          </m:r>
                        </m:e>
                      </m:d>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e>
                      </m:nary>
                    </m:oMath>
                  </m:oMathPara>
                </a14:m>
                <a:endParaRPr lang="en-US" sz="1800" smtClean="0">
                  <a:latin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Khi đó ta có công thức:</a:t>
                </a:r>
              </a:p>
              <a:p>
                <a:pPr lvl="0"/>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y</m:t>
                      </m:r>
                      <m:r>
                        <a:rPr lang="en-US" sz="1800" i="1">
                          <a:latin typeface="Cambria Math" panose="02040503050406030204" pitchFamily="18" charset="0"/>
                        </a:rPr>
                        <m:t>=</m:t>
                      </m:r>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nor/>
                                </m:rPr>
                                <a:rPr lang="en-US" sz="1800"/>
                                <m:t>arg</m:t>
                              </m:r>
                              <m:r>
                                <m:rPr>
                                  <m:nor/>
                                </m:rPr>
                                <a:rPr lang="en-US" sz="1800"/>
                                <m:t> </m:t>
                              </m:r>
                              <m:r>
                                <m:rPr>
                                  <m:nor/>
                                </m:rPr>
                                <a:rPr lang="en-US" sz="1800"/>
                                <m:t>max</m:t>
                              </m:r>
                            </m:e>
                            <m:lim>
                              <m:r>
                                <a:rPr lang="en-US" sz="1800" i="1">
                                  <a:latin typeface="Cambria Math" panose="02040503050406030204" pitchFamily="18" charset="0"/>
                                </a:rPr>
                                <m:t>𝑐</m:t>
                              </m:r>
                              <m:r>
                                <a:rPr lang="en-US" sz="1800" i="1">
                                  <a:latin typeface="Cambria Math" panose="02040503050406030204" pitchFamily="18" charset="0"/>
                                </a:rPr>
                                <m:t>𝜖</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𝐶</m:t>
                                  </m:r>
                                </m:e>
                              </m:d>
                            </m:lim>
                          </m:limLow>
                        </m:fName>
                        <m:e>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e>
                      </m:func>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e>
                      </m:nary>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66354"/>
                <a:ext cx="7942402" cy="3508140"/>
              </a:xfrm>
              <a:prstGeom prst="rect">
                <a:avLst/>
              </a:prstGeom>
              <a:blipFill>
                <a:blip r:embed="rId3"/>
                <a:stretch>
                  <a:fillRect l="-844" t="-1043" r="-1535"/>
                </a:stretch>
              </a:blipFill>
            </p:spPr>
            <p:txBody>
              <a:bodyPr/>
              <a:lstStyle/>
              <a:p>
                <a:r>
                  <a:rPr lang="en-US">
                    <a:noFill/>
                  </a:rPr>
                  <a:t> </a:t>
                </a:r>
              </a:p>
            </p:txBody>
          </p:sp>
        </mc:Fallback>
      </mc:AlternateContent>
    </p:spTree>
    <p:extLst>
      <p:ext uri="{BB962C8B-B14F-4D97-AF65-F5344CB8AC3E}">
        <p14:creationId xmlns:p14="http://schemas.microsoft.com/office/powerpoint/2010/main" val="646790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06316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lgn="just"/>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063164"/>
              </a:xfrm>
              <a:prstGeom prst="rect">
                <a:avLst/>
              </a:prstGeom>
              <a:blipFill>
                <a:blip r:embed="rId3"/>
                <a:stretch>
                  <a:fillRect l="-844" t="-750" r="-1612"/>
                </a:stretch>
              </a:blipFill>
            </p:spPr>
            <p:txBody>
              <a:bodyPr/>
              <a:lstStyle/>
              <a:p>
                <a:r>
                  <a:rPr lang="en-US">
                    <a:noFill/>
                  </a:rPr>
                  <a:t> </a:t>
                </a:r>
              </a:p>
            </p:txBody>
          </p:sp>
        </mc:Fallback>
      </mc:AlternateContent>
    </p:spTree>
    <p:extLst>
      <p:ext uri="{BB962C8B-B14F-4D97-AF65-F5344CB8AC3E}">
        <p14:creationId xmlns:p14="http://schemas.microsoft.com/office/powerpoint/2010/main" val="426952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91045"/>
                <a:ext cx="7942402" cy="2810706"/>
              </a:xfrm>
              <a:prstGeom prst="rect">
                <a:avLst/>
              </a:prstGeom>
            </p:spPr>
            <p:txBody>
              <a:bodyPr wrap="square">
                <a:spAutoFit/>
              </a:bodyPr>
              <a:lstStyle/>
              <a:p>
                <a:pPr lvl="0" algn="just"/>
                <a:r>
                  <a:rPr lang="en-US" sz="2000" smtClean="0"/>
                  <a:t>- Lúc này công thức tính y nếu d lớn thì vế phải sẽ mang giá trị rất nhỏ tiệm cận với 0 gây khó khăn trong việc so sánh.</a:t>
                </a:r>
              </a:p>
              <a:p>
                <a:pPr lvl="0"/>
                <a:endParaRPr lang="en-US" sz="2000" smtClean="0"/>
              </a:p>
              <a:p>
                <a:pPr lvl="0" algn="just"/>
                <a:r>
                  <a:rPr lang="en-US" sz="2000" smtClean="0"/>
                  <a:t>- Khi đó y sẽ được </a:t>
                </a:r>
                <a:r>
                  <a:rPr lang="en-US" sz="2000"/>
                  <a:t>tính lại bằng cách lấy log của vế phải, điều này không gây ảnh hưởng tới kết quả bởi log là một hàm đồng biến trên tập các số </a:t>
                </a:r>
                <a:r>
                  <a:rPr lang="en-US" sz="2000" smtClean="0"/>
                  <a:t>dương. Lúc này:</a:t>
                </a:r>
              </a:p>
              <a:p>
                <a:pPr lvl="0"/>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r>
                                <m:rPr>
                                  <m:nor/>
                                </m:rPr>
                                <a:rPr lang="en-US" sz="2000"/>
                                <m:t> </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r>
                            <a:rPr lang="en-US" sz="2000" b="0" i="1" smtClean="0">
                              <a:latin typeface="Cambria Math" panose="02040503050406030204" pitchFamily="18" charset="0"/>
                            </a:rPr>
                            <m:t>(</m:t>
                          </m:r>
                        </m:fName>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e>
                          </m:func>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  </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𝑑</m:t>
                              </m:r>
                            </m:sup>
                            <m:e>
                              <m:r>
                                <a:rPr lang="en-US" sz="2000" i="1">
                                  <a:latin typeface="Cambria Math" panose="02040503050406030204" pitchFamily="18" charset="0"/>
                                </a:rPr>
                                <m:t>𝑙𝑜𝑔</m:t>
                              </m:r>
                            </m:e>
                          </m:nary>
                        </m:fName>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b="0" i="1" smtClean="0">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91045"/>
                <a:ext cx="7942402" cy="2810706"/>
              </a:xfrm>
              <a:prstGeom prst="rect">
                <a:avLst/>
              </a:prstGeom>
              <a:blipFill>
                <a:blip r:embed="rId3"/>
                <a:stretch>
                  <a:fillRect l="-844" t="-1085" r="-1688"/>
                </a:stretch>
              </a:blipFill>
            </p:spPr>
            <p:txBody>
              <a:bodyPr/>
              <a:lstStyle/>
              <a:p>
                <a:r>
                  <a:rPr lang="en-US">
                    <a:noFill/>
                  </a:rPr>
                  <a:t> </a:t>
                </a:r>
              </a:p>
            </p:txBody>
          </p:sp>
        </mc:Fallback>
      </mc:AlternateContent>
    </p:spTree>
    <p:extLst>
      <p:ext uri="{BB962C8B-B14F-4D97-AF65-F5344CB8AC3E}">
        <p14:creationId xmlns:p14="http://schemas.microsoft.com/office/powerpoint/2010/main" val="1362172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852054"/>
            <a:ext cx="7942402" cy="4093428"/>
          </a:xfrm>
          <a:prstGeom prst="rect">
            <a:avLst/>
          </a:prstGeom>
        </p:spPr>
        <p:txBody>
          <a:bodyPr wrap="square">
            <a:spAutoFit/>
          </a:bodyPr>
          <a:lstStyle/>
          <a:p>
            <a:pPr lvl="0" algn="just"/>
            <a:r>
              <a:rPr lang="en-US" sz="2000" smtClean="0">
                <a:latin typeface="+mj-lt"/>
              </a:rPr>
              <a:t>- </a:t>
            </a:r>
            <a:r>
              <a:rPr lang="vi-VN" sz="2000" smtClean="0">
                <a:latin typeface="+mj-lt"/>
              </a:rPr>
              <a:t>Trong </a:t>
            </a:r>
            <a:r>
              <a:rPr lang="en-US" sz="2000" smtClean="0">
                <a:latin typeface="Times New Roman" panose="02020603050405020304" pitchFamily="18" charset="0"/>
                <a:cs typeface="Times New Roman" panose="02020603050405020304" pitchFamily="18" charset="0"/>
              </a:rPr>
              <a:t>học máy</a:t>
            </a:r>
            <a:r>
              <a:rPr lang="vi-VN" sz="2000" smtClean="0">
                <a:latin typeface="+mj-lt"/>
              </a:rPr>
              <a:t>, </a:t>
            </a:r>
            <a:r>
              <a:rPr lang="vi-VN" sz="2000">
                <a:latin typeface="+mj-lt"/>
              </a:rPr>
              <a:t>ta thường xuyên phải tìm giá trị nhỏ nhất của một hàm số nào </a:t>
            </a:r>
            <a:r>
              <a:rPr lang="vi-VN" sz="2000" smtClean="0">
                <a:latin typeface="+mj-lt"/>
              </a:rPr>
              <a:t>đó</a:t>
            </a:r>
            <a:r>
              <a:rPr lang="en-US" sz="2000" smtClean="0">
                <a:latin typeface="+mj-lt"/>
              </a:rPr>
              <a:t>.</a:t>
            </a:r>
            <a:r>
              <a:rPr lang="vi-VN" sz="2000" smtClean="0">
                <a:latin typeface="+mj-lt"/>
              </a:rPr>
              <a:t> </a:t>
            </a:r>
            <a:r>
              <a:rPr lang="en-US" sz="2000" smtClean="0">
                <a:latin typeface="Times New Roman" panose="02020603050405020304" pitchFamily="18" charset="0"/>
                <a:cs typeface="Times New Roman" panose="02020603050405020304" pitchFamily="18" charset="0"/>
              </a:rPr>
              <a:t>Việc này</a:t>
            </a:r>
            <a:r>
              <a:rPr lang="en-US" sz="2000" smtClean="0">
                <a:latin typeface="+mj-lt"/>
              </a:rPr>
              <a:t> </a:t>
            </a:r>
            <a:r>
              <a:rPr lang="en-US" sz="2000" smtClean="0">
                <a:latin typeface="Times New Roman" panose="02020603050405020304" pitchFamily="18" charset="0"/>
                <a:cs typeface="Times New Roman" panose="02020603050405020304" pitchFamily="18" charset="0"/>
              </a:rPr>
              <a:t>rất </a:t>
            </a:r>
            <a:r>
              <a:rPr lang="vi-VN" sz="2000" smtClean="0">
                <a:latin typeface="+mj-lt"/>
              </a:rPr>
              <a:t>phức tạp</a:t>
            </a:r>
            <a:r>
              <a:rPr lang="en-US" sz="2000" smtClean="0">
                <a:latin typeface="+mj-lt"/>
              </a:rPr>
              <a:t>,</a:t>
            </a:r>
            <a:r>
              <a:rPr lang="vi-VN" sz="2000" smtClean="0">
                <a:latin typeface="+mj-lt"/>
              </a:rPr>
              <a:t> </a:t>
            </a:r>
            <a:r>
              <a:rPr lang="vi-VN" sz="2000">
                <a:latin typeface="+mj-lt"/>
              </a:rPr>
              <a:t>ta thường </a:t>
            </a:r>
            <a:r>
              <a:rPr lang="vi-VN" sz="2000" smtClean="0">
                <a:latin typeface="+mj-lt"/>
              </a:rPr>
              <a:t>tìm </a:t>
            </a:r>
            <a:r>
              <a:rPr lang="vi-VN" sz="2000">
                <a:latin typeface="+mj-lt"/>
              </a:rPr>
              <a:t>các điểm </a:t>
            </a:r>
            <a:r>
              <a:rPr lang="en-US" sz="2000" smtClean="0">
                <a:latin typeface="Times New Roman" panose="02020603050405020304" pitchFamily="18" charset="0"/>
                <a:cs typeface="Times New Roman" panose="02020603050405020304" pitchFamily="18" charset="0"/>
              </a:rPr>
              <a:t>cực tiểu và ở một mức độ nào đó sẽ coi đó là nghiệm cần tìm.</a:t>
            </a:r>
          </a:p>
          <a:p>
            <a:pPr lvl="0"/>
            <a:endParaRPr lang="en-US" sz="2000" smtClean="0">
              <a:latin typeface="+mj-lt"/>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Việc giải phương trình đạo hàm bằng 0 trong hầu hết các trường hợp khó thực hiện -&gt; sử dụng gradient descent</a:t>
            </a:r>
          </a:p>
          <a:p>
            <a:pPr marL="342900" lvl="0" indent="-342900">
              <a:buFontTx/>
              <a:buChar char="-"/>
            </a:pPr>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Hướng tiếp cận:</a:t>
            </a:r>
          </a:p>
          <a:p>
            <a:pPr lvl="0"/>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Xuất </a:t>
            </a:r>
            <a:r>
              <a:rPr lang="en-US" sz="2000">
                <a:latin typeface="Times New Roman" panose="02020603050405020304" pitchFamily="18" charset="0"/>
                <a:cs typeface="Times New Roman" panose="02020603050405020304" pitchFamily="18" charset="0"/>
              </a:rPr>
              <a:t>phát từ một điểm mà chúng ta coi là </a:t>
            </a:r>
            <a:r>
              <a:rPr lang="en-US" sz="2000" i="1">
                <a:latin typeface="Times New Roman" panose="02020603050405020304" pitchFamily="18" charset="0"/>
                <a:cs typeface="Times New Roman" panose="02020603050405020304" pitchFamily="18" charset="0"/>
              </a:rPr>
              <a:t>gần </a:t>
            </a:r>
            <a:r>
              <a:rPr lang="en-US" sz="2000">
                <a:latin typeface="Times New Roman" panose="02020603050405020304" pitchFamily="18" charset="0"/>
                <a:cs typeface="Times New Roman" panose="02020603050405020304" pitchFamily="18" charset="0"/>
              </a:rPr>
              <a:t>với nghiệm của bài toán,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đó dùng một phép toán lặp để </a:t>
            </a:r>
            <a:r>
              <a:rPr lang="en-US" sz="2000" i="1">
                <a:latin typeface="Times New Roman" panose="02020603050405020304" pitchFamily="18" charset="0"/>
                <a:cs typeface="Times New Roman" panose="02020603050405020304" pitchFamily="18" charset="0"/>
              </a:rPr>
              <a:t>tiến dần </a:t>
            </a:r>
            <a:r>
              <a:rPr lang="en-US" sz="2000">
                <a:latin typeface="Times New Roman" panose="02020603050405020304" pitchFamily="18" charset="0"/>
                <a:cs typeface="Times New Roman" panose="02020603050405020304" pitchFamily="18" charset="0"/>
              </a:rPr>
              <a:t>đến điểm cần tìm, tức đến khi đạo hàm gần </a:t>
            </a:r>
            <a:r>
              <a:rPr lang="en-US" sz="2000" smtClean="0">
                <a:latin typeface="Times New Roman" panose="02020603050405020304" pitchFamily="18" charset="0"/>
                <a:cs typeface="Times New Roman" panose="02020603050405020304" pitchFamily="18" charset="0"/>
              </a:rPr>
              <a:t>với 0.</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a:t/>
            </a:r>
            <a:br>
              <a:rPr lang="en-US" sz="2000"/>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71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589039" y="758536"/>
                <a:ext cx="4845911" cy="430887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hàm 1 biến,</a:t>
                </a:r>
                <a:r>
                  <a:rPr lang="vi-VN" sz="2000">
                    <a:latin typeface="Times New Roman" panose="02020603050405020304" pitchFamily="18" charset="0"/>
                    <a:cs typeface="Times New Roman" panose="02020603050405020304" pitchFamily="18" charset="0"/>
                  </a:rPr>
                  <a:t> Để điểm tiếp theo</a:t>
                </a:r>
                <a14:m>
                  <m:oMath xmlns:m="http://schemas.openxmlformats.org/officeDocument/2006/math">
                    <m:sSub>
                      <m:sSubPr>
                        <m:ctrlPr>
                          <a:rPr lang="en-US" sz="2000" i="1">
                            <a:latin typeface="Cambria Math" panose="02040503050406030204" pitchFamily="18" charset="0"/>
                          </a:rPr>
                        </m:ctrlPr>
                      </m:sSubPr>
                      <m:e>
                        <m:r>
                          <a:rPr lang="en-US" sz="2000" b="0" i="0" smtClean="0">
                            <a:latin typeface="Cambria Math" panose="02040503050406030204" pitchFamily="18" charset="0"/>
                          </a:rPr>
                          <m:t> </m:t>
                        </m:r>
                        <m:r>
                          <m:rPr>
                            <m:sty m:val="p"/>
                          </m:rPr>
                          <a:rPr lang="en-US" sz="2000" i="0">
                            <a:latin typeface="Cambria Math" panose="02040503050406030204" pitchFamily="18" charset="0"/>
                          </a:rPr>
                          <m:t>x</m:t>
                        </m:r>
                      </m:e>
                      <m:sub>
                        <m:r>
                          <m:rPr>
                            <m:sty m:val="p"/>
                          </m:rPr>
                          <a:rPr lang="en-US" sz="2000" i="0">
                            <a:latin typeface="Cambria Math" panose="02040503050406030204" pitchFamily="18" charset="0"/>
                          </a:rPr>
                          <m:t>t</m:t>
                        </m:r>
                        <m:r>
                          <a:rPr lang="en-US" sz="2000" i="0">
                            <a:latin typeface="Cambria Math" panose="02040503050406030204" pitchFamily="18" charset="0"/>
                          </a:rPr>
                          <m:t>+</m:t>
                        </m:r>
                        <m:r>
                          <a:rPr lang="en-US" sz="2000" i="0">
                            <a:latin typeface="Cambria Math" panose="02040503050406030204" pitchFamily="18" charset="0"/>
                          </a:rPr>
                          <m:t>1</m:t>
                        </m:r>
                      </m:sub>
                    </m:sSub>
                  </m:oMath>
                </a14:m>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gần với 𝑥</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hơn</a:t>
                </a:r>
                <a:r>
                  <a:rPr lang="en-US" sz="2000" smtClean="0">
                    <a:latin typeface="Times New Roman" panose="02020603050405020304" pitchFamily="18" charset="0"/>
                    <a:cs typeface="Times New Roman" panose="02020603050405020304" pitchFamily="18" charset="0"/>
                  </a:rPr>
                  <a:t>, ta có quy tắc cập nhật:</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𝜂</m:t>
                          </m:r>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e>
                      </m:d>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𝜂</m:t>
                    </m:r>
                  </m:oMath>
                </a14:m>
                <a:r>
                  <a:rPr lang="en-US" sz="2000">
                    <a:latin typeface="Times New Roman" panose="02020603050405020304" pitchFamily="18" charset="0"/>
                    <a:cs typeface="Times New Roman" panose="02020603050405020304" pitchFamily="18" charset="0"/>
                  </a:rPr>
                  <a:t> là một số dương được gọi là tốc độ học (</a:t>
                </a:r>
                <a:r>
                  <a:rPr lang="en-US" sz="2000" i="1">
                    <a:latin typeface="Times New Roman" panose="02020603050405020304" pitchFamily="18" charset="0"/>
                    <a:cs typeface="Times New Roman" panose="02020603050405020304" pitchFamily="18" charset="0"/>
                  </a:rPr>
                  <a:t>learning rate</a:t>
                </a:r>
                <a:r>
                  <a:rPr lang="en-US" sz="2000" i="1" smtClean="0">
                    <a:latin typeface="Times New Roman" panose="02020603050405020304" pitchFamily="18" charset="0"/>
                    <a:cs typeface="Times New Roman" panose="02020603050405020304" pitchFamily="18" charset="0"/>
                  </a:rPr>
                  <a:t>)</a:t>
                </a:r>
              </a:p>
              <a:p>
                <a:pPr lvl="0"/>
                <a:endParaRPr lang="en-US" sz="2000" i="1">
                  <a:latin typeface="Times New Roman" panose="02020603050405020304" pitchFamily="18" charset="0"/>
                  <a:cs typeface="Times New Roman" panose="02020603050405020304" pitchFamily="18" charset="0"/>
                </a:endParaRPr>
              </a:p>
              <a:p>
                <a:pPr lvl="0"/>
                <a:r>
                  <a:rPr lang="en-US" sz="2000" i="1"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Với hàm nhiều biến </a:t>
                </a:r>
                <a:r>
                  <a:rPr lang="en-US" sz="2000">
                    <a:latin typeface="Times New Roman" panose="02020603050405020304" pitchFamily="18" charset="0"/>
                    <a:cs typeface="Times New Roman" panose="02020603050405020304" pitchFamily="18" charset="0"/>
                  </a:rPr>
                  <a:t>f(</a:t>
                </a:r>
                <a14:m>
                  <m:oMath xmlns:m="http://schemas.openxmlformats.org/officeDocument/2006/math">
                    <m:r>
                      <m:rPr>
                        <m:sty m:val="p"/>
                      </m:rPr>
                      <a:rPr lang="en-US" sz="2000">
                        <a:latin typeface="Cambria Math" panose="02040503050406030204" pitchFamily="18" charset="0"/>
                      </a:rPr>
                      <m:t>θ</m:t>
                    </m:r>
                  </m:oMath>
                </a14:m>
                <a:r>
                  <a:rPr lang="en-US" sz="2000">
                    <a:latin typeface="Times New Roman" panose="02020603050405020304" pitchFamily="18" charset="0"/>
                    <a:cs typeface="Times New Roman" panose="02020603050405020304" pitchFamily="18" charset="0"/>
                  </a:rPr>
                  <a:t>) trong đó </a:t>
                </a:r>
                <a14:m>
                  <m:oMath xmlns:m="http://schemas.openxmlformats.org/officeDocument/2006/math">
                    <m:r>
                      <m:rPr>
                        <m:sty m:val="p"/>
                      </m:rPr>
                      <a:rPr lang="en-US" sz="2000">
                        <a:latin typeface="Cambria Math" panose="02040503050406030204" pitchFamily="18" charset="0"/>
                      </a:rPr>
                      <m:t>θ</m:t>
                    </m:r>
                    <m:r>
                      <a:rPr lang="en-US" sz="200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(theta) là một </a:t>
                </a:r>
                <a:r>
                  <a:rPr lang="en-US" sz="2000" smtClean="0">
                    <a:latin typeface="Times New Roman" panose="02020603050405020304" pitchFamily="18" charset="0"/>
                    <a:cs typeface="Times New Roman" panose="02020603050405020304" pitchFamily="18" charset="0"/>
                  </a:rPr>
                  <a:t>vector biểu thị </a:t>
                </a:r>
                <a:r>
                  <a:rPr lang="en-US" sz="2000">
                    <a:latin typeface="Times New Roman" panose="02020603050405020304" pitchFamily="18" charset="0"/>
                    <a:cs typeface="Times New Roman" panose="02020603050405020304" pitchFamily="18" charset="0"/>
                  </a:rPr>
                  <a:t>các tham số của một mô hình cần tối </a:t>
                </a:r>
                <a:r>
                  <a:rPr lang="en-US" sz="2000" smtClean="0">
                    <a:latin typeface="Times New Roman" panose="02020603050405020304" pitchFamily="18" charset="0"/>
                    <a:cs typeface="Times New Roman" panose="02020603050405020304" pitchFamily="18" charset="0"/>
                  </a:rPr>
                  <a:t>ưu:</a:t>
                </a:r>
              </a:p>
              <a:p>
                <a:pPr lvl="0"/>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𝜂</m:t>
                      </m:r>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smtClean="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Trong đó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là đạo hàm của hàm số tại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oMath>
                </a14:m>
                <a:r>
                  <a:rPr lang="en-US" sz="1800">
                    <a:latin typeface="Times New Roman" panose="02020603050405020304" pitchFamily="18" charset="0"/>
                    <a:cs typeface="Times New Roman" panose="02020603050405020304" pitchFamily="18" charset="0"/>
                  </a:rPr>
                  <a:t>.</a:t>
                </a:r>
              </a:p>
              <a:p>
                <a:pPr lvl="0"/>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89039" y="758536"/>
                <a:ext cx="4845911" cy="4308872"/>
              </a:xfrm>
              <a:prstGeom prst="rect">
                <a:avLst/>
              </a:prstGeom>
              <a:blipFill>
                <a:blip r:embed="rId3"/>
                <a:stretch>
                  <a:fillRect l="-1384" t="-707" r="-1384"/>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950" y="685799"/>
            <a:ext cx="3511119" cy="3896592"/>
          </a:xfrm>
          <a:prstGeom prst="rect">
            <a:avLst/>
          </a:prstGeom>
        </p:spPr>
      </p:pic>
    </p:spTree>
    <p:extLst>
      <p:ext uri="{BB962C8B-B14F-4D97-AF65-F5344CB8AC3E}">
        <p14:creationId xmlns:p14="http://schemas.microsoft.com/office/powerpoint/2010/main" val="422647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9" name="AutoShape 7" descr="w"/>
          <p:cNvSpPr>
            <a:spLocks noChangeAspect="1" noChangeArrowheads="1"/>
          </p:cNvSpPr>
          <p:nvPr/>
        </p:nvSpPr>
        <p:spPr bwMode="auto">
          <a:xfrm>
            <a:off x="4054475"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eta "/>
          <p:cNvSpPr>
            <a:spLocks noChangeAspect="1" noChangeArrowheads="1"/>
          </p:cNvSpPr>
          <p:nvPr/>
        </p:nvSpPr>
        <p:spPr bwMode="auto">
          <a:xfrm>
            <a:off x="6026150"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displaystyle i=1,2,...,n}"/>
          <p:cNvSpPr>
            <a:spLocks noChangeAspect="1" noChangeArrowheads="1"/>
          </p:cNvSpPr>
          <p:nvPr/>
        </p:nvSpPr>
        <p:spPr bwMode="auto">
          <a:xfrm>
            <a:off x="1006475" y="1381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displaystyle w:=w-\eta \,\nabla Q_{i}(w).}"/>
          <p:cNvSpPr>
            <a:spLocks noChangeAspect="1" noChangeArrowheads="1"/>
          </p:cNvSpPr>
          <p:nvPr/>
        </p:nvSpPr>
        <p:spPr bwMode="auto">
          <a:xfrm>
            <a:off x="10572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Rectangle 13"/>
              <p:cNvSpPr/>
              <p:nvPr/>
            </p:nvSpPr>
            <p:spPr>
              <a:xfrm>
                <a:off x="713225" y="1087584"/>
                <a:ext cx="8015139" cy="2092881"/>
              </a:xfrm>
              <a:prstGeom prst="rect">
                <a:avLst/>
              </a:prstGeom>
            </p:spPr>
            <p:txBody>
              <a:bodyPr wrap="square">
                <a:spAutoFit/>
              </a:bodyPr>
              <a:lstStyle/>
              <a:p>
                <a:pPr lvl="0" eaLnBrk="0" fontAlgn="base" hangingPunct="0">
                  <a:spcBef>
                    <a:spcPct val="0"/>
                  </a:spcBef>
                  <a:spcAft>
                    <a:spcPct val="0"/>
                  </a:spcAft>
                  <a:buClrTx/>
                </a:pPr>
                <a:r>
                  <a:rPr lang="en-US" altLang="en-US" sz="1800">
                    <a:solidFill>
                      <a:schemeClr val="tx1"/>
                    </a:solidFill>
                    <a:latin typeface="Arial" panose="020B0604020202020204" pitchFamily="34" charset="0"/>
                  </a:rPr>
                  <a:t>Thuật toán SGD</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Chọn một điểm khởi tạo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r>
                      <a:rPr lang="en-US" altLang="en-US" sz="2000" i="1">
                        <a:solidFill>
                          <a:srgbClr val="202122"/>
                        </a:solidFill>
                        <a:latin typeface="Cambria Math" panose="02040503050406030204" pitchFamily="18" charset="0"/>
                        <a:cs typeface="Times New Roman" panose="02020603050405020304" pitchFamily="18" charset="0"/>
                      </a:rPr>
                      <m:t>=</m:t>
                    </m:r>
                    <m:r>
                      <a:rPr lang="en-US" altLang="en-US" sz="2000">
                        <a:solidFill>
                          <a:srgbClr val="202122"/>
                        </a:solidFill>
                        <a:latin typeface="Cambria Math" panose="02040503050406030204" pitchFamily="18" charset="0"/>
                        <a:cs typeface="Times New Roman" panose="02020603050405020304" pitchFamily="18" charset="0"/>
                      </a:rPr>
                      <m:t> </m:t>
                    </m:r>
                    <m:sSub>
                      <m:sSubPr>
                        <m:ctrlPr>
                          <a:rPr lang="en-US" altLang="en-US" sz="2000" i="1">
                            <a:solidFill>
                              <a:srgbClr val="202122"/>
                            </a:solidFill>
                            <a:latin typeface="Cambria Math" panose="02040503050406030204" pitchFamily="18" charset="0"/>
                            <a:cs typeface="Times New Roman" panose="02020603050405020304" pitchFamily="18" charset="0"/>
                          </a:rPr>
                        </m:ctrlPr>
                      </m:sSubPr>
                      <m:e>
                        <m:r>
                          <a:rPr lang="en-US" altLang="en-US" sz="2000" i="1">
                            <a:solidFill>
                              <a:srgbClr val="202122"/>
                            </a:solidFill>
                            <a:latin typeface="Cambria Math" panose="02040503050406030204" pitchFamily="18" charset="0"/>
                            <a:cs typeface="Times New Roman" panose="02020603050405020304" pitchFamily="18" charset="0"/>
                          </a:rPr>
                          <m:t>𝜃</m:t>
                        </m:r>
                      </m:e>
                      <m:sub>
                        <m:r>
                          <a:rPr lang="en-US" altLang="en-US" sz="2000" i="1">
                            <a:solidFill>
                              <a:srgbClr val="202122"/>
                            </a:solidFill>
                            <a:latin typeface="Cambria Math" panose="02040503050406030204" pitchFamily="18" charset="0"/>
                            <a:cs typeface="Times New Roman" panose="02020603050405020304" pitchFamily="18" charset="0"/>
                          </a:rPr>
                          <m:t>0</m:t>
                        </m:r>
                      </m:sub>
                    </m:sSub>
                  </m:oMath>
                </a14:m>
                <a:r>
                  <a:rPr lang="en-US" altLang="en-US" sz="2000">
                    <a:solidFill>
                      <a:srgbClr val="202122"/>
                    </a:solidFill>
                    <a:latin typeface="Times New Roman" panose="02020603050405020304" pitchFamily="18" charset="0"/>
                    <a:cs typeface="Times New Roman" panose="02020603050405020304" pitchFamily="18" charset="0"/>
                  </a:rPr>
                  <a:t> và tốc độ học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𝜂</m:t>
                    </m:r>
                  </m:oMath>
                </a14:m>
                <a:r>
                  <a:rPr lang="en-US" altLang="en-US" sz="2000">
                    <a:solidFill>
                      <a:srgbClr val="202122"/>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Tiến hành cập nhật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oMath>
                </a14:m>
                <a:r>
                  <a:rPr lang="en-US" altLang="en-US" sz="2000">
                    <a:solidFill>
                      <a:srgbClr val="202122"/>
                    </a:solidFill>
                    <a:latin typeface="Times New Roman" panose="02020603050405020304" pitchFamily="18" charset="0"/>
                    <a:cs typeface="Times New Roman" panose="02020603050405020304" pitchFamily="18" charset="0"/>
                  </a:rPr>
                  <a:t> cho tới khi kết quả chấp nhận được:</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Xáo trộn thứ tự các điểm dữ liệu để đảm bảo tính ngẫu nhiên</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For i = 1,2,…,n:</a:t>
                </a:r>
              </a:p>
              <a:p>
                <a:pPr marL="914400" lvl="2" eaLnBrk="0" fontAlgn="base" hangingPunct="0">
                  <a:spcBef>
                    <a:spcPct val="0"/>
                  </a:spcBef>
                  <a:spcAft>
                    <a:spcPct val="0"/>
                  </a:spcAft>
                  <a:buClrTx/>
                  <a:buFontTx/>
                  <a:buChar char="•"/>
                </a:pPr>
                <a:r>
                  <a:rPr lang="en-US" altLang="en-US" sz="1800">
                    <a:solidFill>
                      <a:srgbClr val="202122"/>
                    </a:solidFill>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𝜂</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𝜃</m:t>
                        </m:r>
                      </m:sub>
                    </m:sSub>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a:p>
                <a:pPr lvl="0"/>
                <a:endParaRPr lang="en-US" sz="1200">
                  <a:latin typeface="Times New Roman" panose="020206030504050203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713225" y="1087584"/>
                <a:ext cx="8015139" cy="2092881"/>
              </a:xfrm>
              <a:prstGeom prst="rect">
                <a:avLst/>
              </a:prstGeom>
              <a:blipFill>
                <a:blip r:embed="rId3"/>
                <a:stretch>
                  <a:fillRect l="-684" t="-1453"/>
                </a:stretch>
              </a:blipFill>
            </p:spPr>
            <p:txBody>
              <a:bodyPr/>
              <a:lstStyle/>
              <a:p>
                <a:r>
                  <a:rPr lang="en-US">
                    <a:noFill/>
                  </a:rPr>
                  <a:t> </a:t>
                </a:r>
              </a:p>
            </p:txBody>
          </p:sp>
        </mc:Fallback>
      </mc:AlternateContent>
    </p:spTree>
    <p:extLst>
      <p:ext uri="{BB962C8B-B14F-4D97-AF65-F5344CB8AC3E}">
        <p14:creationId xmlns:p14="http://schemas.microsoft.com/office/powerpoint/2010/main" val="1623108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2940626"/>
            <a:ext cx="6491987" cy="1496292"/>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Đơn thuần chỉ sử dụng tập dữ liệu huấn luyện trên 1 domain</a:t>
            </a:r>
          </a:p>
          <a:p>
            <a:pPr marL="0" lvl="0" indent="0">
              <a:buNone/>
            </a:pPr>
            <a:r>
              <a:rPr lang="en-US" sz="2000" smtClean="0">
                <a:latin typeface="Times New Roman" panose="02020603050405020304" pitchFamily="18" charset="0"/>
                <a:cs typeface="Times New Roman" panose="02020603050405020304" pitchFamily="18" charset="0"/>
              </a:rPr>
              <a:t>- Không tích lũy được tri thức trong quá trình học</a:t>
            </a:r>
          </a:p>
          <a:p>
            <a:pPr marL="0" lvl="0" indent="0">
              <a:buNone/>
            </a:pPr>
            <a:r>
              <a:rPr lang="en-US" sz="2000" smtClean="0">
                <a:latin typeface="Times New Roman" panose="02020603050405020304" pitchFamily="18" charset="0"/>
                <a:cs typeface="Times New Roman" panose="02020603050405020304" pitchFamily="18" charset="0"/>
              </a:rPr>
              <a:t>- Yêu cầu tập dữ liệu rất lớn để đạt được kết quả tốt</a:t>
            </a:r>
          </a:p>
          <a:p>
            <a:pPr marL="0" lvl="0" indent="0">
              <a:buNone/>
            </a:pPr>
            <a:r>
              <a:rPr lang="en-US" sz="2000" smtClean="0">
                <a:latin typeface="Times New Roman" panose="02020603050405020304" pitchFamily="18" charset="0"/>
                <a:cs typeface="Times New Roman" panose="02020603050405020304" pitchFamily="18" charset="0"/>
              </a:rPr>
              <a:t>- Chỉ phù hợp cho một mục đích cụ thể</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445025"/>
            <a:ext cx="767223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smtClean="0">
                <a:latin typeface="Times New Roman" panose="02020603050405020304" pitchFamily="18" charset="0"/>
                <a:cs typeface="Times New Roman" panose="02020603050405020304" pitchFamily="18" charset="0"/>
              </a:rPr>
              <a:t>Phương pháp học máy truyền thống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49" y="1152956"/>
            <a:ext cx="7260915" cy="1538289"/>
          </a:xfrm>
          <a:prstGeom prst="rect">
            <a:avLst/>
          </a:prstGeom>
        </p:spPr>
      </p:pic>
    </p:spTree>
    <p:extLst>
      <p:ext uri="{BB962C8B-B14F-4D97-AF65-F5344CB8AC3E}">
        <p14:creationId xmlns:p14="http://schemas.microsoft.com/office/powerpoint/2010/main" val="352282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707366"/>
            <a:ext cx="7942402" cy="2862322"/>
          </a:xfrm>
          <a:prstGeom prst="rect">
            <a:avLst/>
          </a:prstGeom>
        </p:spPr>
        <p:txBody>
          <a:bodyPr wrap="square">
            <a:spAutoFit/>
          </a:bodyPr>
          <a:lstStyle/>
          <a:p>
            <a:pPr lvl="0"/>
            <a:r>
              <a:rPr lang="vi-VN" sz="2000">
                <a:latin typeface="Times New Roman" panose="02020603050405020304" pitchFamily="18" charset="0"/>
                <a:cs typeface="Times New Roman" panose="02020603050405020304" pitchFamily="18" charset="0"/>
              </a:rPr>
              <a:t>Công thức đo độ lợi thông tin thường được sử dụng trong việc trích chọn đặc trưng là Entropy và Gain. Đối với một tập dữ liệu, Entropy </a:t>
            </a:r>
            <a:r>
              <a:rPr lang="vi-VN" sz="2000" smtClean="0">
                <a:latin typeface="Times New Roman" panose="02020603050405020304" pitchFamily="18" charset="0"/>
                <a:cs typeface="Times New Roman" panose="02020603050405020304" pitchFamily="18" charset="0"/>
              </a:rPr>
              <a:t>được </a:t>
            </a:r>
            <a:r>
              <a:rPr lang="vi-VN" sz="2000">
                <a:latin typeface="Times New Roman" panose="02020603050405020304" pitchFamily="18" charset="0"/>
                <a:cs typeface="Times New Roman" panose="02020603050405020304" pitchFamily="18" charset="0"/>
              </a:rPr>
              <a:t>tính bằng công thức</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lvl="0"/>
            <a:r>
              <a:rPr lang="pl-PL" sz="2000" i="1">
                <a:latin typeface="Times New Roman" panose="02020603050405020304" pitchFamily="18" charset="0"/>
                <a:cs typeface="Times New Roman" panose="02020603050405020304" pitchFamily="18" charset="0"/>
              </a:rPr>
              <a:t>Entropy</a:t>
            </a:r>
            <a:r>
              <a:rPr lang="pl-PL" sz="2000">
                <a:latin typeface="Times New Roman" panose="02020603050405020304" pitchFamily="18" charset="0"/>
                <a:cs typeface="Times New Roman" panose="02020603050405020304" pitchFamily="18" charset="0"/>
              </a:rPr>
              <a:t>(</a:t>
            </a:r>
            <a:r>
              <a:rPr lang="pl-PL" sz="2000" i="1">
                <a:latin typeface="Times New Roman" panose="02020603050405020304" pitchFamily="18" charset="0"/>
                <a:cs typeface="Times New Roman" panose="02020603050405020304" pitchFamily="18" charset="0"/>
              </a:rPr>
              <a:t>S</a:t>
            </a:r>
            <a:r>
              <a:rPr lang="pl-PL" sz="2000">
                <a:latin typeface="Times New Roman" panose="02020603050405020304" pitchFamily="18" charset="0"/>
                <a:cs typeface="Times New Roman" panose="02020603050405020304" pitchFamily="18" charset="0"/>
              </a:rPr>
              <a:t>)=−∑</a:t>
            </a:r>
            <a:r>
              <a:rPr lang="pl-PL" sz="2000" i="1">
                <a:latin typeface="Times New Roman" panose="02020603050405020304" pitchFamily="18" charset="0"/>
                <a:cs typeface="Times New Roman" panose="02020603050405020304" pitchFamily="18" charset="0"/>
              </a:rPr>
              <a:t>i</a:t>
            </a:r>
            <a:r>
              <a:rPr lang="pl-PL" sz="2000">
                <a:latin typeface="Times New Roman" panose="02020603050405020304" pitchFamily="18" charset="0"/>
                <a:cs typeface="Times New Roman" panose="02020603050405020304" pitchFamily="18" charset="0"/>
              </a:rPr>
              <a:t>=1</a:t>
            </a:r>
            <a:r>
              <a:rPr lang="pl-PL" sz="2000" i="1">
                <a:latin typeface="Times New Roman" panose="02020603050405020304" pitchFamily="18" charset="0"/>
                <a:cs typeface="Times New Roman" panose="02020603050405020304" pitchFamily="18" charset="0"/>
              </a:rPr>
              <a:t>c</a:t>
            </a:r>
            <a:r>
              <a:rPr lang="pl-PL" sz="2000">
                <a:latin typeface="Times New Roman" panose="02020603050405020304" pitchFamily="18" charset="0"/>
                <a:cs typeface="Times New Roman" panose="02020603050405020304" pitchFamily="18" charset="0"/>
              </a:rPr>
              <a:t>​</a:t>
            </a:r>
            <a:r>
              <a:rPr lang="pl-PL" sz="2000" i="1">
                <a:latin typeface="Times New Roman" panose="02020603050405020304" pitchFamily="18" charset="0"/>
                <a:cs typeface="Times New Roman" panose="02020603050405020304" pitchFamily="18" charset="0"/>
              </a:rPr>
              <a:t>pi</a:t>
            </a:r>
            <a:r>
              <a:rPr lang="pl-PL" sz="2000">
                <a:latin typeface="Times New Roman" panose="02020603050405020304" pitchFamily="18" charset="0"/>
                <a:cs typeface="Times New Roman" panose="02020603050405020304" pitchFamily="18" charset="0"/>
              </a:rPr>
              <a:t>​⋅log2​(</a:t>
            </a:r>
            <a:r>
              <a:rPr lang="pl-PL" sz="2000" i="1">
                <a:latin typeface="Times New Roman" panose="02020603050405020304" pitchFamily="18" charset="0"/>
                <a:cs typeface="Times New Roman" panose="02020603050405020304" pitchFamily="18" charset="0"/>
              </a:rPr>
              <a:t>pi</a:t>
            </a:r>
            <a:r>
              <a:rPr lang="pl-PL" sz="2000">
                <a:latin typeface="Times New Roman" panose="02020603050405020304" pitchFamily="18" charset="0"/>
                <a:cs typeface="Times New Roman" panose="02020603050405020304" pitchFamily="18" charset="0"/>
              </a:rPr>
              <a:t>​</a:t>
            </a:r>
            <a:r>
              <a:rPr lang="pl-PL"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Trong đó:</a:t>
            </a:r>
          </a:p>
          <a:p>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a:t>
            </a:r>
            <a:r>
              <a:rPr lang="en-US" sz="2000">
                <a:latin typeface="Times New Roman" panose="02020603050405020304" pitchFamily="18" charset="0"/>
                <a:cs typeface="Times New Roman" panose="02020603050405020304" pitchFamily="18" charset="0"/>
              </a:rPr>
              <a:t> là tập dữ liệu.</a:t>
            </a:r>
          </a:p>
          <a:p>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là số lớp trong tập dữ liệu.</a:t>
            </a:r>
          </a:p>
          <a:p>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pi</a:t>
            </a:r>
            <a:r>
              <a:rPr lang="en-US" sz="2000">
                <a:latin typeface="Times New Roman" panose="02020603050405020304" pitchFamily="18" charset="0"/>
                <a:cs typeface="Times New Roman" panose="02020603050405020304" pitchFamily="18" charset="0"/>
              </a:rPr>
              <a:t>​ là tỷ lệ của lớp �</a:t>
            </a:r>
            <a:r>
              <a:rPr lang="en-US" sz="2000" i="1">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 trong tập dữ liệu.</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825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755387"/>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algn="just"/>
                <a:r>
                  <a:rPr lang="en-US" sz="2000" smtClean="0">
                    <a:latin typeface="Times New Roman" panose="02020603050405020304" pitchFamily="18" charset="0"/>
                    <a:cs typeface="Times New Roman" panose="02020603050405020304" pitchFamily="18" charset="0"/>
                  </a:rPr>
                  <a:t>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755387"/>
              </a:xfrm>
              <a:prstGeom prst="rect">
                <a:avLst/>
              </a:prstGeom>
              <a:blipFill>
                <a:blip r:embed="rId3"/>
                <a:stretch>
                  <a:fillRect l="-844" t="-812" r="-1612"/>
                </a:stretch>
              </a:blipFill>
            </p:spPr>
            <p:txBody>
              <a:bodyPr/>
              <a:lstStyle/>
              <a:p>
                <a:r>
                  <a:rPr lang="en-US">
                    <a:noFill/>
                  </a:rPr>
                  <a:t> </a:t>
                </a:r>
              </a:p>
            </p:txBody>
          </p:sp>
        </mc:Fallback>
      </mc:AlternateContent>
    </p:spTree>
    <p:extLst>
      <p:ext uri="{BB962C8B-B14F-4D97-AF65-F5344CB8AC3E}">
        <p14:creationId xmlns:p14="http://schemas.microsoft.com/office/powerpoint/2010/main" val="243172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755387"/>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algn="just"/>
                <a:r>
                  <a:rPr lang="en-US" sz="2000" smtClean="0">
                    <a:latin typeface="Times New Roman" panose="02020603050405020304" pitchFamily="18" charset="0"/>
                    <a:cs typeface="Times New Roman" panose="02020603050405020304" pitchFamily="18" charset="0"/>
                  </a:rPr>
                  <a:t>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755387"/>
              </a:xfrm>
              <a:prstGeom prst="rect">
                <a:avLst/>
              </a:prstGeom>
              <a:blipFill>
                <a:blip r:embed="rId3"/>
                <a:stretch>
                  <a:fillRect l="-844" t="-812" r="-1612"/>
                </a:stretch>
              </a:blipFill>
            </p:spPr>
            <p:txBody>
              <a:bodyPr/>
              <a:lstStyle/>
              <a:p>
                <a:r>
                  <a:rPr lang="en-US">
                    <a:noFill/>
                  </a:rPr>
                  <a:t> </a:t>
                </a:r>
              </a:p>
            </p:txBody>
          </p:sp>
        </mc:Fallback>
      </mc:AlternateContent>
    </p:spTree>
    <p:extLst>
      <p:ext uri="{BB962C8B-B14F-4D97-AF65-F5344CB8AC3E}">
        <p14:creationId xmlns:p14="http://schemas.microsoft.com/office/powerpoint/2010/main" val="200180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903854"/>
            <a:ext cx="4929039" cy="317009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Khi thực hiện bài toán phân loại, giữa dự đoán và thực tế có thể xảy ra 4 trường hợp:</a:t>
            </a:r>
          </a:p>
          <a:p>
            <a:pPr lvl="0"/>
            <a:r>
              <a:rPr lang="en-US" sz="2000" b="1">
                <a:latin typeface="Times New Roman" panose="02020603050405020304" pitchFamily="18" charset="0"/>
                <a:cs typeface="Times New Roman" panose="02020603050405020304" pitchFamily="18" charset="0"/>
              </a:rPr>
              <a:t>True Positive (TP):</a:t>
            </a:r>
            <a:r>
              <a:rPr lang="en-US" sz="2000">
                <a:latin typeface="Times New Roman" panose="02020603050405020304" pitchFamily="18" charset="0"/>
                <a:cs typeface="Times New Roman" panose="02020603050405020304" pitchFamily="18" charset="0"/>
              </a:rPr>
              <a:t>  Dự đoán là positive và kết quả cũng là positive (dự đoán đúng).</a:t>
            </a:r>
          </a:p>
          <a:p>
            <a:pPr lvl="0"/>
            <a:r>
              <a:rPr lang="en-US" sz="2000" b="1">
                <a:latin typeface="Times New Roman" panose="02020603050405020304" pitchFamily="18" charset="0"/>
                <a:cs typeface="Times New Roman" panose="02020603050405020304" pitchFamily="18" charset="0"/>
              </a:rPr>
              <a:t>True Negative (TN):</a:t>
            </a:r>
            <a:r>
              <a:rPr lang="en-US" sz="2000">
                <a:latin typeface="Times New Roman" panose="02020603050405020304" pitchFamily="18" charset="0"/>
                <a:cs typeface="Times New Roman" panose="02020603050405020304" pitchFamily="18" charset="0"/>
              </a:rPr>
              <a:t> Dự đoán là negative và kết quả cũng là negative (dự đoán đúng)</a:t>
            </a:r>
          </a:p>
          <a:p>
            <a:pPr lvl="0"/>
            <a:r>
              <a:rPr lang="en-US" sz="2000" b="1">
                <a:latin typeface="Times New Roman" panose="02020603050405020304" pitchFamily="18" charset="0"/>
                <a:cs typeface="Times New Roman" panose="02020603050405020304" pitchFamily="18" charset="0"/>
              </a:rPr>
              <a:t>False Positive (FP): </a:t>
            </a:r>
            <a:r>
              <a:rPr lang="en-US" sz="2000">
                <a:latin typeface="Times New Roman" panose="02020603050405020304" pitchFamily="18" charset="0"/>
                <a:cs typeface="Times New Roman" panose="02020603050405020304" pitchFamily="18" charset="0"/>
              </a:rPr>
              <a:t>Dự đoán là positive nhưng kết quả là negative (dự đoán sai).</a:t>
            </a:r>
          </a:p>
          <a:p>
            <a:r>
              <a:rPr lang="en-US" sz="2000" b="1">
                <a:latin typeface="Times New Roman" panose="02020603050405020304" pitchFamily="18" charset="0"/>
                <a:cs typeface="Times New Roman" panose="02020603050405020304" pitchFamily="18" charset="0"/>
              </a:rPr>
              <a:t>False Negative (FN): </a:t>
            </a:r>
            <a:r>
              <a:rPr lang="en-US" sz="2000">
                <a:latin typeface="Times New Roman" panose="02020603050405020304" pitchFamily="18" charset="0"/>
                <a:cs typeface="Times New Roman" panose="02020603050405020304" pitchFamily="18" charset="0"/>
              </a:rPr>
              <a:t>Dự đoán là negative nhưng kết quả là positive (dự đoán sai).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82" y="923852"/>
            <a:ext cx="2919845" cy="2753592"/>
          </a:xfrm>
          <a:prstGeom prst="rect">
            <a:avLst/>
          </a:prstGeom>
        </p:spPr>
      </p:pic>
    </p:spTree>
    <p:extLst>
      <p:ext uri="{BB962C8B-B14F-4D97-AF65-F5344CB8AC3E}">
        <p14:creationId xmlns:p14="http://schemas.microsoft.com/office/powerpoint/2010/main" val="1407553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462568"/>
              </a:xfrm>
              <a:prstGeom prst="rect">
                <a:avLst/>
              </a:prstGeom>
            </p:spPr>
            <p:txBody>
              <a:bodyPr wrap="square">
                <a:spAutoFit/>
              </a:bodyPr>
              <a:lstStyle/>
              <a:p>
                <a:pPr lvl="0" algn="just"/>
                <a:r>
                  <a:rPr lang="en-US" sz="1800">
                    <a:latin typeface="Times New Roman" panose="02020603050405020304" pitchFamily="18" charset="0"/>
                    <a:cs typeface="Times New Roman" panose="02020603050405020304" pitchFamily="18" charset="0"/>
                  </a:rPr>
                  <a:t>Thang đo Accuracy được định nghĩa là </a:t>
                </a:r>
                <a:r>
                  <a:rPr lang="en-US" sz="1800" smtClean="0">
                    <a:latin typeface="Times New Roman" panose="02020603050405020304" pitchFamily="18" charset="0"/>
                    <a:cs typeface="Times New Roman" panose="02020603050405020304" pitchFamily="18" charset="0"/>
                  </a:rPr>
                  <a:t>phần </a:t>
                </a:r>
                <a:r>
                  <a:rPr lang="en-US" sz="1800">
                    <a:latin typeface="Times New Roman" panose="02020603050405020304" pitchFamily="18" charset="0"/>
                    <a:cs typeface="Times New Roman" panose="02020603050405020304" pitchFamily="18" charset="0"/>
                  </a:rPr>
                  <a:t>trăm dự đoán đúng cho dữ liệu thử </a:t>
                </a:r>
                <a:r>
                  <a:rPr lang="en-US" sz="1800" smtClean="0">
                    <a:latin typeface="Times New Roman" panose="02020603050405020304" pitchFamily="18" charset="0"/>
                    <a:cs typeface="Times New Roman" panose="02020603050405020304" pitchFamily="18" charset="0"/>
                  </a:rPr>
                  <a:t>nghiệm,</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được </a:t>
                </a:r>
                <a:r>
                  <a:rPr lang="en-US" sz="1800">
                    <a:latin typeface="Times New Roman" panose="02020603050405020304" pitchFamily="18" charset="0"/>
                    <a:cs typeface="Times New Roman" panose="02020603050405020304" pitchFamily="18" charset="0"/>
                  </a:rPr>
                  <a:t>tính bằng cách chia tổng số dự đoán chính xác cho tổng số dự đoán đã thực </a:t>
                </a:r>
                <a:r>
                  <a:rPr lang="en-US" sz="1800" smtClean="0">
                    <a:latin typeface="Times New Roman" panose="02020603050405020304" pitchFamily="18" charset="0"/>
                    <a:cs typeface="Times New Roman" panose="02020603050405020304" pitchFamily="18" charset="0"/>
                  </a:rPr>
                  <a:t>hiện:</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𝐴𝑐𝑐𝑢𝑟𝑎𝑐𝑦</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𝑇𝑁</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𝑇𝑁</m:t>
                          </m:r>
                          <m:r>
                            <a:rPr lang="en-US" sz="1800" i="1">
                              <a:latin typeface="Cambria Math" panose="02040503050406030204" pitchFamily="18" charset="0"/>
                            </a:rPr>
                            <m:t>+</m:t>
                          </m:r>
                          <m:r>
                            <a:rPr lang="en-US" sz="1800" i="1">
                              <a:latin typeface="Cambria Math" panose="02040503050406030204" pitchFamily="18" charset="0"/>
                            </a:rPr>
                            <m:t>𝐹𝑃</m:t>
                          </m:r>
                          <m:r>
                            <a:rPr lang="en-US" sz="1800" i="1">
                              <a:latin typeface="Cambria Math" panose="02040503050406030204" pitchFamily="18" charset="0"/>
                            </a:rPr>
                            <m:t>+</m:t>
                          </m:r>
                          <m:r>
                            <a:rPr lang="en-US" sz="1800" i="1">
                              <a:latin typeface="Cambria Math" panose="02040503050406030204" pitchFamily="18" charset="0"/>
                            </a:rPr>
                            <m:t>𝐹𝑁</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Nhưng thang đo này không áp dụng được cho dữ liệu phân bố không đều -&gt; sự xuất hiện của Precision và Recall.</a:t>
                </a:r>
              </a:p>
              <a:p>
                <a:pPr algn="just"/>
                <a:r>
                  <a:rPr lang="en-US" sz="1800" smtClean="0">
                    <a:latin typeface="Times New Roman" panose="02020603050405020304" pitchFamily="18" charset="0"/>
                    <a:cs typeface="Times New Roman" panose="02020603050405020304" pitchFamily="18" charset="0"/>
                  </a:rPr>
                  <a:t>Precision </a:t>
                </a:r>
                <a:r>
                  <a:rPr lang="en-US" sz="1800">
                    <a:latin typeface="Times New Roman" panose="02020603050405020304" pitchFamily="18" charset="0"/>
                    <a:cs typeface="Times New Roman" panose="02020603050405020304" pitchFamily="18" charset="0"/>
                  </a:rPr>
                  <a:t>được tính bằng số dự đoán positive là đúng (TP) chia cho tổng số positive mà ta dự đoán (TP+FP)</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𝑃𝑟𝑒𝑐𝑖𝑠𝑖𝑜𝑛</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𝐹𝑃</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Recall được </a:t>
                </a:r>
                <a:r>
                  <a:rPr lang="en-US" sz="1800">
                    <a:latin typeface="Times New Roman" panose="02020603050405020304" pitchFamily="18" charset="0"/>
                    <a:cs typeface="Times New Roman" panose="02020603050405020304" pitchFamily="18" charset="0"/>
                  </a:rPr>
                  <a:t>tính bằng số dự đoán positive là đúng (TP) chia cho tổng số positive trong thực tế (TP+FN)</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𝑅𝑒𝑐𝑎𝑙𝑙</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𝐹𝑁</m:t>
                          </m:r>
                        </m:den>
                      </m:f>
                    </m:oMath>
                  </m:oMathPara>
                </a14:m>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462568"/>
              </a:xfrm>
              <a:prstGeom prst="rect">
                <a:avLst/>
              </a:prstGeom>
              <a:blipFill>
                <a:blip r:embed="rId3"/>
                <a:stretch>
                  <a:fillRect l="-691" t="-683" r="-1305"/>
                </a:stretch>
              </a:blipFill>
            </p:spPr>
            <p:txBody>
              <a:bodyPr/>
              <a:lstStyle/>
              <a:p>
                <a:r>
                  <a:rPr lang="en-US">
                    <a:noFill/>
                  </a:rPr>
                  <a:t> </a:t>
                </a:r>
              </a:p>
            </p:txBody>
          </p:sp>
        </mc:Fallback>
      </mc:AlternateContent>
    </p:spTree>
    <p:extLst>
      <p:ext uri="{BB962C8B-B14F-4D97-AF65-F5344CB8AC3E}">
        <p14:creationId xmlns:p14="http://schemas.microsoft.com/office/powerpoint/2010/main" val="4037511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15184"/>
                <a:ext cx="7942402" cy="2836289"/>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Để hài hòa được 2 giá trị Precision và Recall </a:t>
                </a:r>
                <a:r>
                  <a:rPr lang="en-US" sz="2000">
                    <a:latin typeface="Times New Roman" panose="02020603050405020304" pitchFamily="18" charset="0"/>
                    <a:cs typeface="Times New Roman" panose="02020603050405020304" pitchFamily="18" charset="0"/>
                  </a:rPr>
                  <a:t>chúng ta có công thức tính F1 kết hợp </a:t>
                </a:r>
                <a:r>
                  <a:rPr lang="en-US" sz="2000" smtClean="0">
                    <a:latin typeface="Times New Roman" panose="02020603050405020304" pitchFamily="18" charset="0"/>
                    <a:cs typeface="Times New Roman" panose="02020603050405020304" pitchFamily="18" charset="0"/>
                  </a:rPr>
                  <a:t>giữa 2 giá trị đó được thể hiện như sau:</a:t>
                </a:r>
                <a:endParaRPr lang="en-US" sz="2000" i="1"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rPr>
                            <m:t>× </m:t>
                          </m:r>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num>
                        <m:den>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den>
                      </m:f>
                    </m:oMath>
                  </m:oMathPara>
                </a14:m>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Thang </a:t>
                </a:r>
                <a:r>
                  <a:rPr lang="en-US" sz="2000">
                    <a:latin typeface="Times New Roman" panose="02020603050405020304" pitchFamily="18" charset="0"/>
                    <a:cs typeface="Times New Roman" panose="02020603050405020304" pitchFamily="18" charset="0"/>
                  </a:rPr>
                  <a:t>đo F1 thường có 2 tính chất</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xu hướng nhận giá trị gần với giá trị nào nhỏ hơn giữa precision và </a:t>
                </a:r>
                <a:r>
                  <a:rPr lang="en-US" sz="2000" smtClean="0">
                    <a:latin typeface="Times New Roman" panose="02020603050405020304" pitchFamily="18" charset="0"/>
                    <a:cs typeface="Times New Roman" panose="02020603050405020304" pitchFamily="18" charset="0"/>
                  </a:rPr>
                  <a:t>recall</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giá trị lớn nếu cả 2 giá trị precision và recall đều lớn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15184"/>
                <a:ext cx="7942402" cy="2836289"/>
              </a:xfrm>
              <a:prstGeom prst="rect">
                <a:avLst/>
              </a:prstGeom>
              <a:blipFill>
                <a:blip r:embed="rId3"/>
                <a:stretch>
                  <a:fillRect l="-844" t="-1075" r="-77"/>
                </a:stretch>
              </a:blipFill>
            </p:spPr>
            <p:txBody>
              <a:bodyPr/>
              <a:lstStyle/>
              <a:p>
                <a:r>
                  <a:rPr lang="en-US">
                    <a:noFill/>
                  </a:rPr>
                  <a:t> </a:t>
                </a:r>
              </a:p>
            </p:txBody>
          </p:sp>
        </mc:Fallback>
      </mc:AlternateContent>
    </p:spTree>
    <p:extLst>
      <p:ext uri="{BB962C8B-B14F-4D97-AF65-F5344CB8AC3E}">
        <p14:creationId xmlns:p14="http://schemas.microsoft.com/office/powerpoint/2010/main" val="1476272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94" y="1205344"/>
            <a:ext cx="8156863" cy="2024331"/>
          </a:xfrm>
          <a:prstGeom prst="rect">
            <a:avLst/>
          </a:prstGeom>
        </p:spPr>
      </p:pic>
    </p:spTree>
    <p:extLst>
      <p:ext uri="{BB962C8B-B14F-4D97-AF65-F5344CB8AC3E}">
        <p14:creationId xmlns:p14="http://schemas.microsoft.com/office/powerpoint/2010/main" val="404353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109144"/>
            <a:ext cx="7942402" cy="2554545"/>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Phương pháp này được chia làm ba phần chính:</a:t>
            </a:r>
          </a:p>
          <a:p>
            <a:pPr lvl="0" algn="just"/>
            <a:r>
              <a:rPr lang="en-US" sz="2000" b="1">
                <a:latin typeface="Times New Roman" panose="02020603050405020304" pitchFamily="18" charset="0"/>
                <a:cs typeface="Times New Roman" panose="02020603050405020304" pitchFamily="18" charset="0"/>
              </a:rPr>
              <a:t>Trộn dữ liệu:</a:t>
            </a:r>
            <a:r>
              <a:rPr lang="en-US" sz="2000">
                <a:latin typeface="Times New Roman" panose="02020603050405020304" pitchFamily="18" charset="0"/>
                <a:cs typeface="Times New Roman" panose="02020603050405020304" pitchFamily="18" charset="0"/>
              </a:rPr>
              <a:t> Trong phần này sẽ tiến </a:t>
            </a:r>
            <a:r>
              <a:rPr lang="en-US" sz="2000" smtClean="0">
                <a:latin typeface="Times New Roman" panose="02020603050405020304" pitchFamily="18" charset="0"/>
                <a:cs typeface="Times New Roman" panose="02020603050405020304" pitchFamily="18" charset="0"/>
              </a:rPr>
              <a:t>hành trộn dữ liệu và </a:t>
            </a:r>
            <a:r>
              <a:rPr lang="en-US" sz="2000">
                <a:latin typeface="Times New Roman" panose="02020603050405020304" pitchFamily="18" charset="0"/>
                <a:cs typeface="Times New Roman" panose="02020603050405020304" pitchFamily="18" charset="0"/>
              </a:rPr>
              <a:t>trích xuất tri thức từ nhiều source domain </a:t>
            </a:r>
            <a:r>
              <a:rPr lang="en-US" sz="2000" smtClean="0">
                <a:latin typeface="Times New Roman" panose="02020603050405020304" pitchFamily="18" charset="0"/>
                <a:cs typeface="Times New Roman" panose="02020603050405020304" pitchFamily="18" charset="0"/>
              </a:rPr>
              <a:t>rồi </a:t>
            </a:r>
            <a:r>
              <a:rPr lang="en-US" sz="2000">
                <a:latin typeface="Times New Roman" panose="02020603050405020304" pitchFamily="18" charset="0"/>
                <a:cs typeface="Times New Roman" panose="02020603050405020304" pitchFamily="18" charset="0"/>
              </a:rPr>
              <a:t>lưu trữ trong KB. </a:t>
            </a:r>
          </a:p>
          <a:p>
            <a:pPr lvl="0" algn="just"/>
            <a:r>
              <a:rPr lang="en-US" sz="2000" b="1">
                <a:latin typeface="Times New Roman" panose="02020603050405020304" pitchFamily="18" charset="0"/>
                <a:cs typeface="Times New Roman" panose="02020603050405020304" pitchFamily="18" charset="0"/>
              </a:rPr>
              <a:t>Tối ưu hóa:</a:t>
            </a:r>
            <a:r>
              <a:rPr lang="en-US" sz="2000">
                <a:latin typeface="Times New Roman" panose="02020603050405020304" pitchFamily="18" charset="0"/>
                <a:cs typeface="Times New Roman" panose="02020603050405020304" pitchFamily="18" charset="0"/>
              </a:rPr>
              <a:t> Phần này sẽ sử dụng tri thức tích lũy được trong KB để tối ưu hóa những tham số sẽ sử dụng trong mô hình phân loại. </a:t>
            </a:r>
          </a:p>
          <a:p>
            <a:pPr algn="just"/>
            <a:r>
              <a:rPr lang="en-US" sz="2000" b="1">
                <a:latin typeface="Times New Roman" panose="02020603050405020304" pitchFamily="18" charset="0"/>
                <a:cs typeface="Times New Roman" panose="02020603050405020304" pitchFamily="18" charset="0"/>
              </a:rPr>
              <a:t>Phân loại:</a:t>
            </a:r>
            <a:r>
              <a:rPr lang="en-US" sz="2000">
                <a:latin typeface="Times New Roman" panose="02020603050405020304" pitchFamily="18" charset="0"/>
                <a:cs typeface="Times New Roman" panose="02020603050405020304" pitchFamily="18" charset="0"/>
              </a:rPr>
              <a:t> Phần này sẽ sử dụng những tham số đã được tối ưu để xây dựng giải thuật phân loại Naive Bayes</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810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2"/>
              <p:cNvSpPr>
                <a:spLocks noChangeArrowheads="1"/>
              </p:cNvSpPr>
              <p:nvPr/>
            </p:nvSpPr>
            <p:spPr bwMode="auto">
              <a:xfrm>
                <a:off x="713225" y="884125"/>
                <a:ext cx="7942402" cy="20815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lang="en-US" altLang="en-US" sz="2000" b="1" smtClean="0">
                    <a:latin typeface="Times New Roman" panose="02020603050405020304" pitchFamily="18" charset="0"/>
                    <a:ea typeface="Times New Roman" panose="02020603050405020304" pitchFamily="18" charset="0"/>
                    <a:cs typeface="Times New Roman" panose="02020603050405020304" pitchFamily="18" charset="0"/>
                  </a:rPr>
                  <a:t>Các thành phần trong bài toán được phát biểu như sau:</a:t>
                </a:r>
                <a:endPar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PIS</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Với từng nhiệm vụ </a:t>
                </a:r>
                <a14:m>
                  <m:oMath xmlns:m="http://schemas.openxmlformats.org/officeDocument/2006/math">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đã học trong quá khứ, chúng ta tiến hành lưu trữ 2 phần:</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sup>
                    </m:sSup>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𝑤</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a:t>
                </a: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alt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altLang="en-US" sz="2000" i="1">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lang="en-US" altLang="en-US" sz="2000" i="1">
                                <a:latin typeface="Cambria Math" panose="02040503050406030204" pitchFamily="18" charset="0"/>
                                <a:cs typeface="Times New Roman" panose="02020603050405020304" pitchFamily="18" charset="0"/>
                              </a:rPr>
                            </m:ctrlPr>
                          </m:accPr>
                          <m:e>
                            <m:r>
                              <a:rPr lang="en-US" altLang="en-US" sz="2000" i="1">
                                <a:latin typeface="Cambria Math" panose="02040503050406030204" pitchFamily="18" charset="0"/>
                                <a:cs typeface="Times New Roman" panose="02020603050405020304" pitchFamily="18" charset="0"/>
                              </a:rPr>
                              <m:t>𝑡</m:t>
                            </m:r>
                          </m:e>
                        </m:acc>
                      </m:sup>
                    </m:sSup>
                    <m:r>
                      <a:rPr lang="en-US" altLang="en-US" sz="2000" i="1">
                        <a:latin typeface="Cambria Math" panose="02040503050406030204" pitchFamily="18" charset="0"/>
                        <a:cs typeface="Times New Roman" panose="02020603050405020304" pitchFamily="18" charset="0"/>
                      </a:rPr>
                      <m:t>(</m:t>
                    </m:r>
                    <m:r>
                      <a:rPr lang="en-US" altLang="en-US" sz="2000" i="1">
                        <a:latin typeface="Cambria Math" panose="02040503050406030204" pitchFamily="18" charset="0"/>
                        <a:cs typeface="Times New Roman" panose="02020603050405020304" pitchFamily="18" charset="0"/>
                      </a:rPr>
                      <m:t>𝑤</m:t>
                    </m:r>
                    <m:r>
                      <a:rPr lang="en-US" altLang="en-US" sz="2000" i="1">
                        <a:latin typeface="Cambria Math" panose="02040503050406030204" pitchFamily="18" charset="0"/>
                        <a:cs typeface="Times New Roman" panose="02020603050405020304" pitchFamily="18" charset="0"/>
                      </a:rPr>
                      <m:t>|−)</m:t>
                    </m:r>
                  </m:oMath>
                </a14:m>
                <a:r>
                  <a:rPr lang="en-US" altLang="en-US" sz="200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cho mỗi từ w. </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Số lần xuất hiện của từ w trong các dữ liệu positive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 số lần xuất hiện của từ w trong các dữ liệu negative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b="0" i="1" smtClean="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7" name="Rectangle 2"/>
              <p:cNvSpPr>
                <a:spLocks noRot="1" noChangeAspect="1" noMove="1" noResize="1" noEditPoints="1" noAdjustHandles="1" noChangeArrowheads="1" noChangeShapeType="1" noTextEdit="1"/>
              </p:cNvSpPr>
              <p:nvPr/>
            </p:nvSpPr>
            <p:spPr bwMode="auto">
              <a:xfrm>
                <a:off x="713225" y="884125"/>
                <a:ext cx="7942402" cy="2081532"/>
              </a:xfrm>
              <a:prstGeom prst="rect">
                <a:avLst/>
              </a:prstGeom>
              <a:blipFill>
                <a:blip r:embed="rId3"/>
                <a:stretch>
                  <a:fillRect l="-844" t="-1173" r="-1535" b="-43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27858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818199"/>
                <a:ext cx="7942402" cy="3891963"/>
              </a:xfrm>
              <a:prstGeom prst="rect">
                <a:avLst/>
              </a:prstGeom>
            </p:spPr>
            <p:txBody>
              <a:bodyPr wrap="square">
                <a:spAutoFit/>
              </a:bodyPr>
              <a:lstStyle/>
              <a:p>
                <a:pPr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Cơ sở tri thức sẽ lưu trữ số lần từ w xuất hiện trong các dữ liệu mang nhãn positive (+) và negative (-) của tất cả các nhiệm vụ trước đó: </a:t>
                </a:r>
                <a:endPar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r>
                  <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a:t>
                </a:r>
                <a:endParaRPr lang="en-US" alt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lang="en-US" alt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KM</a:t>
                </a: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Bộ khai phá tri thức ở đây sẽ tiến hành tổng hợp số lượng những từ w được đề cập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theo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 công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thức phía trên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 được lưu trữ trong KB. </a:t>
                </a:r>
                <a:endParaRPr lang="en-US" altLang="en-US" sz="2000">
                  <a:solidFill>
                    <a:schemeClr val="tx1"/>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KBL</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Bộ học dựa trên cơ sở tri thức sẽ tiến hành thực hiện việc học những nhiệm vụ tiếp theo nhờ những tri thức và thông tin thu được. </a:t>
                </a:r>
                <a:endParaRPr lang="en-US" altLang="en-US" sz="2000">
                  <a:solidFill>
                    <a:schemeClr val="tx1"/>
                  </a:solidFill>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818199"/>
                <a:ext cx="7942402" cy="3891963"/>
              </a:xfrm>
              <a:prstGeom prst="rect">
                <a:avLst/>
              </a:prstGeom>
              <a:blipFill>
                <a:blip r:embed="rId3"/>
                <a:stretch>
                  <a:fillRect l="-844" t="-782" r="-1612"/>
                </a:stretch>
              </a:blipFill>
            </p:spPr>
            <p:txBody>
              <a:bodyPr/>
              <a:lstStyle/>
              <a:p>
                <a:r>
                  <a:rPr lang="en-US">
                    <a:noFill/>
                  </a:rPr>
                  <a:t> </a:t>
                </a:r>
              </a:p>
            </p:txBody>
          </p:sp>
        </mc:Fallback>
      </mc:AlternateContent>
    </p:spTree>
    <p:extLst>
      <p:ext uri="{BB962C8B-B14F-4D97-AF65-F5344CB8AC3E}">
        <p14:creationId xmlns:p14="http://schemas.microsoft.com/office/powerpoint/2010/main" val="426575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18209" y="1017725"/>
            <a:ext cx="5611091" cy="3710139"/>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Được đề cập lần đầu bởi </a:t>
            </a:r>
            <a:r>
              <a:rPr lang="en-US" sz="2000">
                <a:latin typeface="Times New Roman" panose="02020603050405020304" pitchFamily="18" charset="0"/>
                <a:cs typeface="Times New Roman" panose="02020603050405020304" pitchFamily="18" charset="0"/>
              </a:rPr>
              <a:t>Thrun và </a:t>
            </a:r>
            <a:r>
              <a:rPr lang="en-US" sz="2000" smtClean="0">
                <a:latin typeface="Times New Roman" panose="02020603050405020304" pitchFamily="18" charset="0"/>
                <a:cs typeface="Times New Roman" panose="02020603050405020304" pitchFamily="18" charset="0"/>
              </a:rPr>
              <a:t>Mitchell năm 1995</a:t>
            </a:r>
          </a:p>
          <a:p>
            <a:pPr marL="0" lvl="0" indent="0">
              <a:buNone/>
            </a:pPr>
            <a:r>
              <a:rPr lang="en-US" sz="2000" smtClean="0">
                <a:latin typeface="Times New Roman" panose="02020603050405020304" pitchFamily="18" charset="0"/>
                <a:cs typeface="Times New Roman" panose="02020603050405020304" pitchFamily="18" charset="0"/>
              </a:rPr>
              <a:t>- Được biết đến nhiều hơn khi cuốn sách LML được xuất bản bởi Z. Chen và B. Liu lần đầu năm 2016</a:t>
            </a:r>
          </a:p>
          <a:p>
            <a:pPr marL="0" indent="0">
              <a:buNone/>
            </a:pPr>
            <a:r>
              <a:rPr lang="en-US" sz="2000" smtClean="0">
                <a:latin typeface="Times New Roman" panose="02020603050405020304" pitchFamily="18" charset="0"/>
                <a:cs typeface="Times New Roman" panose="02020603050405020304" pitchFamily="18" charset="0"/>
              </a:rPr>
              <a:t>- Định nghĩa:  </a:t>
            </a:r>
          </a:p>
          <a:p>
            <a:pPr marL="0" indent="0">
              <a:buNone/>
            </a:pPr>
            <a:r>
              <a:rPr lang="en-US" sz="2000">
                <a:latin typeface="Times New Roman" panose="02020603050405020304" pitchFamily="18" charset="0"/>
                <a:cs typeface="Times New Roman" panose="02020603050405020304" pitchFamily="18" charset="0"/>
              </a:rPr>
              <a:t>Một hệ thống đã thực hiện việc học qua các nhiệm vụ từ 1 đến N. Khi đối mặt với việc học nhiệm vụ thứ N + 1, hệ thống sẽ sử dụng tri thức đã được tích lũy từ việc học N nhiệm vụ trước đó để phục vụ cho việc học nhiệm vụ thứ N + 1.</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270165"/>
            <a:ext cx="7672239"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Phương </a:t>
            </a:r>
            <a:r>
              <a:rPr lang="en" sz="2500" b="1" smtClean="0">
                <a:latin typeface="Times New Roman" panose="02020603050405020304" pitchFamily="18" charset="0"/>
                <a:cs typeface="Times New Roman" panose="02020603050405020304" pitchFamily="18" charset="0"/>
              </a:rPr>
              <a:t>pháp Lifelong </a:t>
            </a:r>
            <a:r>
              <a:rPr lang="en" sz="2500" b="1">
                <a:latin typeface="Times New Roman" panose="02020603050405020304" pitchFamily="18" charset="0"/>
                <a:cs typeface="Times New Roman" panose="02020603050405020304" pitchFamily="18" charset="0"/>
              </a:rPr>
              <a:t>machine </a:t>
            </a:r>
            <a:r>
              <a:rPr lang="en" sz="2500" b="1" smtClean="0">
                <a:latin typeface="Times New Roman" panose="02020603050405020304" pitchFamily="18" charset="0"/>
                <a:cs typeface="Times New Roman" panose="02020603050405020304" pitchFamily="18" charset="0"/>
              </a:rPr>
              <a:t>learning (</a:t>
            </a:r>
            <a:r>
              <a:rPr lang="en" sz="2500" b="1">
                <a:latin typeface="Times New Roman" panose="02020603050405020304" pitchFamily="18" charset="0"/>
                <a:cs typeface="Times New Roman" panose="02020603050405020304" pitchFamily="18" charset="0"/>
              </a:rPr>
              <a:t>LML)</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115" y="924791"/>
            <a:ext cx="2795812" cy="3709555"/>
          </a:xfrm>
          <a:prstGeom prst="rect">
            <a:avLst/>
          </a:prstGeom>
        </p:spPr>
      </p:pic>
    </p:spTree>
    <p:extLst>
      <p:ext uri="{BB962C8B-B14F-4D97-AF65-F5344CB8AC3E}">
        <p14:creationId xmlns:p14="http://schemas.microsoft.com/office/powerpoint/2010/main" val="816209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1058562"/>
                <a:ext cx="7942402" cy="3409588"/>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là có ý định mua bán, ta mong muốn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sẽ đạt giá trị cao nhất có thế và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đạt giá trị thấp nhất có thể. Khi đó hàm mục tiêu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có ý định mua bán:</a:t>
                </a:r>
              </a:p>
              <a:p>
                <a:pPr lvl="0" algn="ctr"/>
                <a14:m>
                  <m:oMath xmlns:m="http://schemas.openxmlformats.org/officeDocument/2006/math">
                    <m:r>
                      <a:rPr lang="en-US" sz="2000" i="1"/>
                      <m:t>𝑂𝑏</m:t>
                    </m:r>
                    <m:sSub>
                      <m:sSubPr>
                        <m:ctrlPr>
                          <a:rPr lang="en-US" sz="2000" i="1"/>
                        </m:ctrlPr>
                      </m:sSubPr>
                      <m:e>
                        <m:r>
                          <a:rPr lang="en-US" sz="2000" i="1"/>
                          <m:t>𝑗</m:t>
                        </m:r>
                      </m:e>
                      <m:sub>
                        <m:r>
                          <a:rPr lang="en-US" sz="2000" i="1"/>
                          <m:t>+,</m:t>
                        </m:r>
                        <m:r>
                          <a:rPr lang="en-US" sz="2000" i="1"/>
                          <m:t>𝑖</m:t>
                        </m:r>
                      </m:sub>
                    </m:sSub>
                    <m:r>
                      <a:rPr lang="en-US" sz="2000" i="1"/>
                      <m:t>=</m:t>
                    </m:r>
                  </m:oMath>
                </a14:m>
                <a:r>
                  <a:rPr lang="en-US" sz="200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Ta tiến hành lấy log để dễ dàng hơn trong việc lưu trữ:</a:t>
                </a:r>
              </a:p>
              <a:p>
                <a:pPr lvl="0" algn="ctr"/>
                <a14:m>
                  <m:oMath xmlns:m="http://schemas.openxmlformats.org/officeDocument/2006/math">
                    <m:r>
                      <a:rPr lang="en-US" sz="2000" i="1"/>
                      <m:t>𝑂𝑏</m:t>
                    </m:r>
                    <m:sSub>
                      <m:sSubPr>
                        <m:ctrlPr>
                          <a:rPr lang="en-US" sz="2000" i="1"/>
                        </m:ctrlPr>
                      </m:sSubPr>
                      <m:e>
                        <m:r>
                          <a:rPr lang="en-US" sz="2000" i="1"/>
                          <m:t>𝑗</m:t>
                        </m:r>
                      </m:e>
                      <m:sub>
                        <m:r>
                          <a:rPr lang="en-US" sz="2000" i="1"/>
                          <m:t>+,</m:t>
                        </m:r>
                        <m:r>
                          <a:rPr lang="en-US" sz="2000" i="1"/>
                          <m:t>𝑖</m:t>
                        </m:r>
                      </m:sub>
                    </m:sSub>
                    <m:r>
                      <a:rPr lang="en-US" sz="2000" i="1"/>
                      <m:t>=</m:t>
                    </m:r>
                  </m:oMath>
                </a14:m>
                <a:r>
                  <a:rPr lang="en-US" sz="2000"/>
                  <a:t> </a:t>
                </a:r>
                <a14:m>
                  <m:oMath xmlns:m="http://schemas.openxmlformats.org/officeDocument/2006/math">
                    <m:func>
                      <m:funcPr>
                        <m:ctrlPr>
                          <a:rPr lang="en-US" sz="2000" i="1"/>
                        </m:ctrlPr>
                      </m:funcPr>
                      <m:fName>
                        <m:r>
                          <a:rPr lang="en-US" sz="2000" i="1"/>
                          <m:t>𝑙𝑜𝑔</m:t>
                        </m:r>
                      </m:fName>
                      <m:e>
                        <m:f>
                          <m:fPr>
                            <m:ctrlPr>
                              <a:rPr lang="en-US" sz="2000" i="1"/>
                            </m:ctrlPr>
                          </m:fPr>
                          <m:num>
                            <m:r>
                              <a:rPr lang="en-US" sz="2000" i="1"/>
                              <m:t>𝑃</m:t>
                            </m:r>
                            <m:d>
                              <m:dPr>
                                <m:ctrlPr>
                                  <a:rPr lang="en-US" sz="2000" i="1"/>
                                </m:ctrlPr>
                              </m:dPr>
                              <m:e>
                                <m:r>
                                  <a:rPr lang="en-US" sz="2000" i="1"/>
                                  <m:t>+</m:t>
                                </m:r>
                              </m:e>
                              <m:e>
                                <m:sSub>
                                  <m:sSubPr>
                                    <m:ctrlPr>
                                      <a:rPr lang="en-US" sz="2000" i="1"/>
                                    </m:ctrlPr>
                                  </m:sSubPr>
                                  <m:e>
                                    <m:r>
                                      <a:rPr lang="en-US" sz="2000" i="1"/>
                                      <m:t>𝑑</m:t>
                                    </m:r>
                                  </m:e>
                                  <m:sub>
                                    <m:r>
                                      <a:rPr lang="en-US" sz="2000" i="1"/>
                                      <m:t>𝑖</m:t>
                                    </m:r>
                                  </m:sub>
                                </m:sSub>
                              </m:e>
                            </m:d>
                          </m:num>
                          <m:den>
                            <m:r>
                              <a:rPr lang="en-US" sz="2000" i="1"/>
                              <m:t>𝑃</m:t>
                            </m:r>
                            <m:d>
                              <m:dPr>
                                <m:ctrlPr>
                                  <a:rPr lang="en-US" sz="2000" i="1"/>
                                </m:ctrlPr>
                              </m:dPr>
                              <m:e>
                                <m:r>
                                  <a:rPr lang="en-US" sz="2000" i="1"/>
                                  <m:t>−</m:t>
                                </m:r>
                              </m:e>
                              <m:e>
                                <m:sSub>
                                  <m:sSubPr>
                                    <m:ctrlPr>
                                      <a:rPr lang="en-US" sz="2000" i="1"/>
                                    </m:ctrlPr>
                                  </m:sSubPr>
                                  <m:e>
                                    <m:r>
                                      <a:rPr lang="en-US" sz="2000" i="1"/>
                                      <m:t>𝑑</m:t>
                                    </m:r>
                                  </m:e>
                                  <m:sub>
                                    <m:r>
                                      <a:rPr lang="en-US" sz="2000" i="1"/>
                                      <m:t>𝑖</m:t>
                                    </m:r>
                                  </m:sub>
                                </m:sSub>
                              </m:e>
                            </m:d>
                          </m:den>
                        </m:f>
                      </m:e>
                    </m:func>
                  </m:oMath>
                </a14:m>
                <a:endParaRPr lang="en-US" sz="2000" smtClean="0"/>
              </a:p>
              <a:p>
                <a:pPr lvl="0"/>
                <a:r>
                  <a:rPr lang="en-US" sz="2000" smtClean="0">
                    <a:latin typeface="Times New Roman" panose="02020603050405020304" pitchFamily="18" charset="0"/>
                    <a:cs typeface="Times New Roman" panose="02020603050405020304" pitchFamily="18" charset="0"/>
                  </a:rPr>
                  <a:t>Nhưng trong học máy các thư viện thường chỉ hỗ trợ tìm giá trị nhỏ nhất. Khi đó chúng ta cần cực tiểu hóa hàm sau:</a:t>
                </a:r>
              </a:p>
              <a:p>
                <a:pPr lvl="0"/>
                <a14:m>
                  <m:oMathPara xmlns:m="http://schemas.openxmlformats.org/officeDocument/2006/math">
                    <m:oMathParaPr>
                      <m:jc m:val="centerGroup"/>
                    </m:oMathParaPr>
                    <m:oMath xmlns:m="http://schemas.openxmlformats.org/officeDocument/2006/math">
                      <m:sSub>
                        <m:sSubPr>
                          <m:ctrlPr>
                            <a:rPr lang="en-US" sz="1800" i="1"/>
                          </m:ctrlPr>
                        </m:sSubPr>
                        <m:e>
                          <m:r>
                            <a:rPr lang="en-US" sz="1800" i="1"/>
                            <m:t>𝐹</m:t>
                          </m:r>
                        </m:e>
                        <m:sub>
                          <m:r>
                            <a:rPr lang="en-US" sz="1800" i="1"/>
                            <m:t>+,</m:t>
                          </m:r>
                          <m:r>
                            <a:rPr lang="en-US" sz="1800" i="1"/>
                            <m:t>𝑖</m:t>
                          </m:r>
                        </m:sub>
                      </m:sSub>
                      <m:r>
                        <m:rPr>
                          <m:aln/>
                        </m:rPr>
                        <a:rPr lang="en-US" sz="1800" i="1"/>
                        <m:t>=</m:t>
                      </m:r>
                      <m:r>
                        <a:rPr lang="en-US" sz="1800" i="1"/>
                        <m:t> −</m:t>
                      </m:r>
                      <m:r>
                        <a:rPr lang="en-US" sz="1800" i="1"/>
                        <m:t>𝑂𝑏</m:t>
                      </m:r>
                      <m:sSub>
                        <m:sSubPr>
                          <m:ctrlPr>
                            <a:rPr lang="en-US" sz="1800" i="1"/>
                          </m:ctrlPr>
                        </m:sSubPr>
                        <m:e>
                          <m:r>
                            <a:rPr lang="en-US" sz="1800" i="1"/>
                            <m:t>𝑗</m:t>
                          </m:r>
                        </m:e>
                        <m:sub>
                          <m:r>
                            <a:rPr lang="en-US" sz="1800" i="1"/>
                            <m:t>+,</m:t>
                          </m:r>
                          <m:r>
                            <a:rPr lang="en-US" sz="1800" i="1"/>
                            <m:t>𝑖</m:t>
                          </m:r>
                        </m:sub>
                      </m:sSub>
                      <m:r>
                        <a:rPr lang="en-US" sz="1800" i="1"/>
                        <m:t>= −</m:t>
                      </m:r>
                      <m:func>
                        <m:funcPr>
                          <m:ctrlPr>
                            <a:rPr lang="en-US" sz="1800" i="1"/>
                          </m:ctrlPr>
                        </m:funcPr>
                        <m:fName>
                          <m:r>
                            <a:rPr lang="en-US" sz="1800" i="1"/>
                            <m:t>𝑙𝑜𝑔</m:t>
                          </m:r>
                        </m:fName>
                        <m:e>
                          <m:f>
                            <m:fPr>
                              <m:ctrlPr>
                                <a:rPr lang="en-US" sz="1800" i="1"/>
                              </m:ctrlPr>
                            </m:fPr>
                            <m:num>
                              <m:r>
                                <a:rPr lang="en-US" sz="1800" i="1"/>
                                <m:t>𝑃</m:t>
                              </m:r>
                              <m:d>
                                <m:dPr>
                                  <m:ctrlPr>
                                    <a:rPr lang="en-US" sz="1800" i="1"/>
                                  </m:ctrlPr>
                                </m:dPr>
                                <m:e>
                                  <m:r>
                                    <a:rPr lang="en-US" sz="1800" i="1"/>
                                    <m:t>+</m:t>
                                  </m:r>
                                </m:e>
                                <m:e>
                                  <m:sSub>
                                    <m:sSubPr>
                                      <m:ctrlPr>
                                        <a:rPr lang="en-US" sz="1800" i="1"/>
                                      </m:ctrlPr>
                                    </m:sSubPr>
                                    <m:e>
                                      <m:r>
                                        <a:rPr lang="en-US" sz="1800" i="1"/>
                                        <m:t>𝑑</m:t>
                                      </m:r>
                                    </m:e>
                                    <m:sub>
                                      <m:r>
                                        <a:rPr lang="en-US" sz="1800" i="1"/>
                                        <m:t>𝑖</m:t>
                                      </m:r>
                                    </m:sub>
                                  </m:sSub>
                                </m:e>
                              </m:d>
                            </m:num>
                            <m:den>
                              <m:r>
                                <a:rPr lang="en-US" sz="1800" i="1"/>
                                <m:t>𝑃</m:t>
                              </m:r>
                              <m:d>
                                <m:dPr>
                                  <m:ctrlPr>
                                    <a:rPr lang="en-US" sz="1800" i="1"/>
                                  </m:ctrlPr>
                                </m:dPr>
                                <m:e>
                                  <m:r>
                                    <a:rPr lang="en-US" sz="1800" i="1"/>
                                    <m:t>−</m:t>
                                  </m:r>
                                </m:e>
                                <m:e>
                                  <m:sSub>
                                    <m:sSubPr>
                                      <m:ctrlPr>
                                        <a:rPr lang="en-US" sz="1800" i="1"/>
                                      </m:ctrlPr>
                                    </m:sSubPr>
                                    <m:e>
                                      <m:r>
                                        <a:rPr lang="en-US" sz="1800" i="1"/>
                                        <m:t>𝑑</m:t>
                                      </m:r>
                                    </m:e>
                                    <m:sub>
                                      <m:r>
                                        <a:rPr lang="en-US" sz="1800" i="1"/>
                                        <m:t>𝑖</m:t>
                                      </m:r>
                                    </m:sub>
                                  </m:sSub>
                                </m:e>
                              </m:d>
                            </m:den>
                          </m:f>
                        </m:e>
                      </m:func>
                      <m:r>
                        <a:rPr lang="en-US" sz="1800" i="1"/>
                        <m:t>= </m:t>
                      </m:r>
                      <m:func>
                        <m:funcPr>
                          <m:ctrlPr>
                            <a:rPr lang="en-US" sz="1800" i="1"/>
                          </m:ctrlPr>
                        </m:funcPr>
                        <m:fName>
                          <m:r>
                            <a:rPr lang="en-US" sz="1800" i="1"/>
                            <m:t>𝑙𝑜𝑔</m:t>
                          </m:r>
                        </m:fName>
                        <m:e>
                          <m:f>
                            <m:fPr>
                              <m:ctrlPr>
                                <a:rPr lang="en-US" sz="1800" i="1"/>
                              </m:ctrlPr>
                            </m:fPr>
                            <m:num>
                              <m:r>
                                <a:rPr lang="en-US" sz="1800" i="1"/>
                                <m:t>𝑃</m:t>
                              </m:r>
                              <m:d>
                                <m:dPr>
                                  <m:ctrlPr>
                                    <a:rPr lang="en-US" sz="1800" i="1"/>
                                  </m:ctrlPr>
                                </m:dPr>
                                <m:e>
                                  <m:r>
                                    <a:rPr lang="en-US" sz="1800" i="1"/>
                                    <m:t>−</m:t>
                                  </m:r>
                                </m:e>
                                <m:e>
                                  <m:sSub>
                                    <m:sSubPr>
                                      <m:ctrlPr>
                                        <a:rPr lang="en-US" sz="1800" i="1"/>
                                      </m:ctrlPr>
                                    </m:sSubPr>
                                    <m:e>
                                      <m:r>
                                        <a:rPr lang="en-US" sz="1800" i="1"/>
                                        <m:t>𝑑</m:t>
                                      </m:r>
                                    </m:e>
                                    <m:sub>
                                      <m:r>
                                        <a:rPr lang="en-US" sz="1800" i="1"/>
                                        <m:t>𝑖</m:t>
                                      </m:r>
                                    </m:sub>
                                  </m:sSub>
                                </m:e>
                              </m:d>
                            </m:num>
                            <m:den>
                              <m:r>
                                <a:rPr lang="en-US" sz="1800" i="1"/>
                                <m:t>𝑃</m:t>
                              </m:r>
                              <m:d>
                                <m:dPr>
                                  <m:ctrlPr>
                                    <a:rPr lang="en-US" sz="1800" i="1"/>
                                  </m:ctrlPr>
                                </m:dPr>
                                <m:e>
                                  <m:r>
                                    <a:rPr lang="en-US" sz="1800" i="1"/>
                                    <m:t>+</m:t>
                                  </m:r>
                                </m:e>
                                <m:e>
                                  <m:sSub>
                                    <m:sSubPr>
                                      <m:ctrlPr>
                                        <a:rPr lang="en-US" sz="1800" i="1"/>
                                      </m:ctrlPr>
                                    </m:sSubPr>
                                    <m:e>
                                      <m:r>
                                        <a:rPr lang="en-US" sz="1800" i="1"/>
                                        <m:t>𝑑</m:t>
                                      </m:r>
                                    </m:e>
                                    <m:sub>
                                      <m:r>
                                        <a:rPr lang="en-US" sz="1800" i="1"/>
                                        <m:t>𝑖</m:t>
                                      </m:r>
                                    </m:sub>
                                  </m:sSub>
                                </m:e>
                              </m:d>
                            </m:den>
                          </m:f>
                        </m:e>
                      </m:func>
                    </m:oMath>
                  </m:oMathPara>
                </a14:m>
                <a:endParaRPr lang="en-US" sz="1800" smtClean="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1058562"/>
                <a:ext cx="7942402" cy="3409588"/>
              </a:xfrm>
              <a:prstGeom prst="rect">
                <a:avLst/>
              </a:prstGeom>
              <a:blipFill>
                <a:blip r:embed="rId3"/>
                <a:stretch>
                  <a:fillRect l="-844" t="-1073" r="-1535"/>
                </a:stretch>
              </a:blipFill>
            </p:spPr>
            <p:txBody>
              <a:bodyPr/>
              <a:lstStyle/>
              <a:p>
                <a:r>
                  <a:rPr lang="en-US">
                    <a:noFill/>
                  </a:rPr>
                  <a:t> </a:t>
                </a:r>
              </a:p>
            </p:txBody>
          </p:sp>
        </mc:Fallback>
      </mc:AlternateContent>
    </p:spTree>
    <p:extLst>
      <p:ext uri="{BB962C8B-B14F-4D97-AF65-F5344CB8AC3E}">
        <p14:creationId xmlns:p14="http://schemas.microsoft.com/office/powerpoint/2010/main" val="3127012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659396" y="707366"/>
                <a:ext cx="5562884" cy="2437270"/>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sSub>
                        <m:sSubPr>
                          <m:ctrlPr>
                            <a:rPr lang="en-US" i="1"/>
                          </m:ctrlPr>
                        </m:sSubPr>
                        <m:e>
                          <m:r>
                            <a:rPr lang="en-US" i="1"/>
                            <m:t>𝐹</m:t>
                          </m:r>
                        </m:e>
                        <m:sub>
                          <m:r>
                            <a:rPr lang="en-US" i="1"/>
                            <m:t>+,</m:t>
                          </m:r>
                          <m:r>
                            <a:rPr lang="en-US" i="1"/>
                            <m:t>𝑖</m:t>
                          </m:r>
                        </m:sub>
                      </m:sSub>
                      <m:r>
                        <m:rPr>
                          <m:aln/>
                        </m:rPr>
                        <a:rPr lang="en-US" i="1"/>
                        <m:t>=</m:t>
                      </m:r>
                      <m:r>
                        <a:rPr lang="en-US" i="1"/>
                        <m:t> −</m:t>
                      </m:r>
                      <m:r>
                        <a:rPr lang="en-US" i="1"/>
                        <m:t>𝑂𝑏</m:t>
                      </m:r>
                      <m:sSub>
                        <m:sSubPr>
                          <m:ctrlPr>
                            <a:rPr lang="en-US" i="1"/>
                          </m:ctrlPr>
                        </m:sSubPr>
                        <m:e>
                          <m:r>
                            <a:rPr lang="en-US" i="1"/>
                            <m:t>𝑗</m:t>
                          </m:r>
                        </m:e>
                        <m:sub>
                          <m:r>
                            <a:rPr lang="en-US" i="1"/>
                            <m:t>+,</m:t>
                          </m:r>
                          <m:r>
                            <a:rPr lang="en-US" i="1"/>
                            <m:t>𝑖</m:t>
                          </m:r>
                        </m:sub>
                      </m:sSub>
                      <m:r>
                        <a:rPr lang="en-US" i="1"/>
                        <m:t>= −</m:t>
                      </m:r>
                      <m:func>
                        <m:funcPr>
                          <m:ctrlPr>
                            <a:rPr lang="en-US" i="1"/>
                          </m:ctrlPr>
                        </m:funcPr>
                        <m:fName>
                          <m:r>
                            <a:rPr lang="en-US" i="1"/>
                            <m:t>𝑙𝑜𝑔</m:t>
                          </m:r>
                        </m:fName>
                        <m:e>
                          <m:f>
                            <m:fPr>
                              <m:ctrlPr>
                                <a:rPr lang="en-US" i="1"/>
                              </m:ctrlPr>
                            </m:fPr>
                            <m:num>
                              <m:r>
                                <a:rPr lang="en-US" i="1"/>
                                <m:t>𝑃</m:t>
                              </m:r>
                              <m:d>
                                <m:dPr>
                                  <m:ctrlPr>
                                    <a:rPr lang="en-US" i="1"/>
                                  </m:ctrlPr>
                                </m:dPr>
                                <m:e>
                                  <m:r>
                                    <a:rPr lang="en-US" i="1"/>
                                    <m:t>+</m:t>
                                  </m:r>
                                </m:e>
                                <m:e>
                                  <m:sSub>
                                    <m:sSubPr>
                                      <m:ctrlPr>
                                        <a:rPr lang="en-US" i="1"/>
                                      </m:ctrlPr>
                                    </m:sSubPr>
                                    <m:e>
                                      <m:r>
                                        <a:rPr lang="en-US" i="1"/>
                                        <m:t>𝑑</m:t>
                                      </m:r>
                                    </m:e>
                                    <m:sub>
                                      <m:r>
                                        <a:rPr lang="en-US" i="1"/>
                                        <m:t>𝑖</m:t>
                                      </m:r>
                                    </m:sub>
                                  </m:sSub>
                                </m:e>
                              </m:d>
                            </m:num>
                            <m:den>
                              <m:r>
                                <a:rPr lang="en-US" i="1"/>
                                <m:t>𝑃</m:t>
                              </m:r>
                              <m:d>
                                <m:dPr>
                                  <m:ctrlPr>
                                    <a:rPr lang="en-US" i="1"/>
                                  </m:ctrlPr>
                                </m:dPr>
                                <m:e>
                                  <m:r>
                                    <a:rPr lang="en-US" i="1"/>
                                    <m:t>−</m:t>
                                  </m:r>
                                </m:e>
                                <m:e>
                                  <m:sSub>
                                    <m:sSubPr>
                                      <m:ctrlPr>
                                        <a:rPr lang="en-US" i="1"/>
                                      </m:ctrlPr>
                                    </m:sSubPr>
                                    <m:e>
                                      <m:r>
                                        <a:rPr lang="en-US" i="1"/>
                                        <m:t>𝑑</m:t>
                                      </m:r>
                                    </m:e>
                                    <m:sub>
                                      <m:r>
                                        <a:rPr lang="en-US" i="1"/>
                                        <m:t>𝑖</m:t>
                                      </m:r>
                                    </m:sub>
                                  </m:sSub>
                                </m:e>
                              </m:d>
                            </m:den>
                          </m:f>
                        </m:e>
                      </m:func>
                      <m:r>
                        <a:rPr lang="en-US" i="1"/>
                        <m:t>= </m:t>
                      </m:r>
                      <m:func>
                        <m:funcPr>
                          <m:ctrlPr>
                            <a:rPr lang="en-US" i="1"/>
                          </m:ctrlPr>
                        </m:funcPr>
                        <m:fName>
                          <m:r>
                            <a:rPr lang="en-US" i="1"/>
                            <m:t>𝑙𝑜𝑔</m:t>
                          </m:r>
                        </m:fName>
                        <m:e>
                          <m:f>
                            <m:fPr>
                              <m:ctrlPr>
                                <a:rPr lang="en-US" i="1"/>
                              </m:ctrlPr>
                            </m:fPr>
                            <m:num>
                              <m:r>
                                <a:rPr lang="en-US" i="1"/>
                                <m:t>𝑃</m:t>
                              </m:r>
                              <m:d>
                                <m:dPr>
                                  <m:ctrlPr>
                                    <a:rPr lang="en-US" i="1"/>
                                  </m:ctrlPr>
                                </m:dPr>
                                <m:e>
                                  <m:r>
                                    <a:rPr lang="en-US" i="1"/>
                                    <m:t>−</m:t>
                                  </m:r>
                                </m:e>
                                <m:e>
                                  <m:sSub>
                                    <m:sSubPr>
                                      <m:ctrlPr>
                                        <a:rPr lang="en-US" i="1"/>
                                      </m:ctrlPr>
                                    </m:sSubPr>
                                    <m:e>
                                      <m:r>
                                        <a:rPr lang="en-US" i="1"/>
                                        <m:t>𝑑</m:t>
                                      </m:r>
                                    </m:e>
                                    <m:sub>
                                      <m:r>
                                        <a:rPr lang="en-US" i="1"/>
                                        <m:t>𝑖</m:t>
                                      </m:r>
                                    </m:sub>
                                  </m:sSub>
                                </m:e>
                              </m:d>
                            </m:num>
                            <m:den>
                              <m:r>
                                <a:rPr lang="en-US" i="1"/>
                                <m:t>𝑃</m:t>
                              </m:r>
                              <m:d>
                                <m:dPr>
                                  <m:ctrlPr>
                                    <a:rPr lang="en-US" i="1"/>
                                  </m:ctrlPr>
                                </m:dPr>
                                <m:e>
                                  <m:r>
                                    <a:rPr lang="en-US" i="1"/>
                                    <m:t>+</m:t>
                                  </m:r>
                                </m:e>
                                <m:e>
                                  <m:sSub>
                                    <m:sSubPr>
                                      <m:ctrlPr>
                                        <a:rPr lang="en-US" i="1"/>
                                      </m:ctrlPr>
                                    </m:sSubPr>
                                    <m:e>
                                      <m:r>
                                        <a:rPr lang="en-US" i="1"/>
                                        <m:t>𝑑</m:t>
                                      </m:r>
                                    </m:e>
                                    <m:sub>
                                      <m:r>
                                        <a:rPr lang="en-US" i="1"/>
                                        <m:t>𝑖</m:t>
                                      </m:r>
                                    </m:sub>
                                  </m:sSub>
                                </m:e>
                              </m:d>
                            </m:den>
                          </m:f>
                        </m:e>
                      </m:func>
                      <m:r>
                        <m:rPr>
                          <m:brk/>
                        </m:rPr>
                        <a:rPr lang="en-US" i="1"/>
                        <m:t>=</m:t>
                      </m:r>
                      <m:r>
                        <a:rPr lang="en-US" i="1"/>
                        <m:t> </m:t>
                      </m:r>
                      <m:func>
                        <m:funcPr>
                          <m:ctrlPr>
                            <a:rPr lang="en-US" i="1"/>
                          </m:ctrlPr>
                        </m:funcPr>
                        <m:fName>
                          <m:r>
                            <a:rPr lang="en-US" i="1"/>
                            <m:t>𝑙𝑜𝑔</m:t>
                          </m:r>
                        </m:fName>
                        <m:e>
                          <m:d>
                            <m:dPr>
                              <m:ctrlPr>
                                <a:rPr lang="en-US" i="1"/>
                              </m:ctrlPr>
                            </m:dPr>
                            <m:e>
                              <m:r>
                                <a:rPr lang="en-US" i="1"/>
                                <m:t>𝑃</m:t>
                              </m:r>
                              <m:d>
                                <m:dPr>
                                  <m:ctrlPr>
                                    <a:rPr lang="en-US" i="1"/>
                                  </m:ctrlPr>
                                </m:dPr>
                                <m:e>
                                  <m:r>
                                    <a:rPr lang="en-US" i="1"/>
                                    <m:t>−</m:t>
                                  </m:r>
                                </m:e>
                              </m:d>
                              <m:r>
                                <a:rPr lang="en-US" i="1"/>
                                <m:t> </m:t>
                              </m:r>
                              <m:nary>
                                <m:naryPr>
                                  <m:chr m:val="∏"/>
                                  <m:limLoc m:val="undOvr"/>
                                  <m:supHide m:val="on"/>
                                  <m:ctrlPr>
                                    <a:rPr lang="en-US" i="1"/>
                                  </m:ctrlPr>
                                </m:naryPr>
                                <m:sub>
                                  <m:r>
                                    <a:rPr lang="en-US" i="1"/>
                                    <m:t>𝑤</m:t>
                                  </m:r>
                                  <m:r>
                                    <a:rPr lang="en-US" i="1"/>
                                    <m:t>∈</m:t>
                                  </m:r>
                                  <m:sSub>
                                    <m:sSubPr>
                                      <m:ctrlPr>
                                        <a:rPr lang="en-US" i="1"/>
                                      </m:ctrlPr>
                                    </m:sSubPr>
                                    <m:e>
                                      <m:r>
                                        <a:rPr lang="en-US" i="1"/>
                                        <m:t>𝑑</m:t>
                                      </m:r>
                                    </m:e>
                                    <m:sub>
                                      <m:r>
                                        <a:rPr lang="en-US" i="1"/>
                                        <m:t>𝑖</m:t>
                                      </m:r>
                                    </m:sub>
                                  </m:sSub>
                                </m:sub>
                                <m:sup/>
                                <m:e>
                                  <m:r>
                                    <a:rPr lang="en-US" i="1"/>
                                    <m:t>𝑃</m:t>
                                  </m:r>
                                  <m:sSup>
                                    <m:sSupPr>
                                      <m:ctrlPr>
                                        <a:rPr lang="en-US" i="1"/>
                                      </m:ctrlPr>
                                    </m:sSupPr>
                                    <m:e>
                                      <m:d>
                                        <m:dPr>
                                          <m:ctrlPr>
                                            <a:rPr lang="en-US" i="1"/>
                                          </m:ctrlPr>
                                        </m:dPr>
                                        <m:e>
                                          <m:r>
                                            <a:rPr lang="en-US" i="1"/>
                                            <m:t>𝑤</m:t>
                                          </m:r>
                                        </m:e>
                                        <m:e>
                                          <m:r>
                                            <a:rPr lang="en-US" i="1"/>
                                            <m:t>−</m:t>
                                          </m:r>
                                        </m:e>
                                      </m:d>
                                    </m:e>
                                    <m:sup>
                                      <m:sSub>
                                        <m:sSubPr>
                                          <m:ctrlPr>
                                            <a:rPr lang="en-US" i="1"/>
                                          </m:ctrlPr>
                                        </m:sSubPr>
                                        <m:e>
                                          <m:r>
                                            <a:rPr lang="en-US" i="1"/>
                                            <m:t>𝑛</m:t>
                                          </m:r>
                                        </m:e>
                                        <m:sub>
                                          <m:r>
                                            <a:rPr lang="en-US" i="1"/>
                                            <m:t>𝑤</m:t>
                                          </m:r>
                                          <m:r>
                                            <a:rPr lang="en-US" i="1"/>
                                            <m:t>,</m:t>
                                          </m:r>
                                          <m:sSub>
                                            <m:sSubPr>
                                              <m:ctrlPr>
                                                <a:rPr lang="en-US" i="1"/>
                                              </m:ctrlPr>
                                            </m:sSubPr>
                                            <m:e>
                                              <m:r>
                                                <a:rPr lang="en-US" i="1"/>
                                                <m:t>𝑑</m:t>
                                              </m:r>
                                            </m:e>
                                            <m:sub>
                                              <m:r>
                                                <a:rPr lang="en-US" i="1"/>
                                                <m:t>𝑖</m:t>
                                              </m:r>
                                            </m:sub>
                                          </m:sSub>
                                        </m:sub>
                                      </m:sSub>
                                    </m:sup>
                                  </m:sSup>
                                </m:e>
                              </m:nary>
                            </m:e>
                          </m:d>
                        </m:e>
                      </m:func>
                      <m:r>
                        <a:rPr lang="en-US" i="1"/>
                        <m:t>− </m:t>
                      </m:r>
                      <m:func>
                        <m:funcPr>
                          <m:ctrlPr>
                            <a:rPr lang="en-US" i="1"/>
                          </m:ctrlPr>
                        </m:funcPr>
                        <m:fName>
                          <m:r>
                            <a:rPr lang="en-US" i="1"/>
                            <m:t>𝑙𝑜𝑔</m:t>
                          </m:r>
                        </m:fName>
                        <m:e>
                          <m:d>
                            <m:dPr>
                              <m:ctrlPr>
                                <a:rPr lang="en-US" i="1"/>
                              </m:ctrlPr>
                            </m:dPr>
                            <m:e>
                              <m:r>
                                <a:rPr lang="en-US" i="1"/>
                                <m:t>𝑃</m:t>
                              </m:r>
                              <m:d>
                                <m:dPr>
                                  <m:ctrlPr>
                                    <a:rPr lang="en-US" i="1"/>
                                  </m:ctrlPr>
                                </m:dPr>
                                <m:e>
                                  <m:r>
                                    <a:rPr lang="en-US" i="1"/>
                                    <m:t>+</m:t>
                                  </m:r>
                                </m:e>
                              </m:d>
                              <m:r>
                                <a:rPr lang="en-US" i="1"/>
                                <m:t> </m:t>
                              </m:r>
                              <m:nary>
                                <m:naryPr>
                                  <m:chr m:val="∏"/>
                                  <m:limLoc m:val="undOvr"/>
                                  <m:supHide m:val="on"/>
                                  <m:ctrlPr>
                                    <a:rPr lang="en-US" i="1"/>
                                  </m:ctrlPr>
                                </m:naryPr>
                                <m:sub>
                                  <m:r>
                                    <a:rPr lang="en-US" i="1"/>
                                    <m:t>𝑤</m:t>
                                  </m:r>
                                  <m:r>
                                    <a:rPr lang="en-US" i="1"/>
                                    <m:t>∈</m:t>
                                  </m:r>
                                  <m:sSub>
                                    <m:sSubPr>
                                      <m:ctrlPr>
                                        <a:rPr lang="en-US" i="1"/>
                                      </m:ctrlPr>
                                    </m:sSubPr>
                                    <m:e>
                                      <m:r>
                                        <a:rPr lang="en-US" i="1"/>
                                        <m:t>𝑑</m:t>
                                      </m:r>
                                    </m:e>
                                    <m:sub>
                                      <m:r>
                                        <a:rPr lang="en-US" i="1"/>
                                        <m:t>𝑖</m:t>
                                      </m:r>
                                    </m:sub>
                                  </m:sSub>
                                </m:sub>
                                <m:sup/>
                                <m:e>
                                  <m:r>
                                    <a:rPr lang="en-US" i="1"/>
                                    <m:t>𝑃</m:t>
                                  </m:r>
                                  <m:sSup>
                                    <m:sSupPr>
                                      <m:ctrlPr>
                                        <a:rPr lang="en-US" i="1"/>
                                      </m:ctrlPr>
                                    </m:sSupPr>
                                    <m:e>
                                      <m:d>
                                        <m:dPr>
                                          <m:ctrlPr>
                                            <a:rPr lang="en-US" i="1"/>
                                          </m:ctrlPr>
                                        </m:dPr>
                                        <m:e>
                                          <m:r>
                                            <a:rPr lang="en-US" i="1"/>
                                            <m:t>𝑤</m:t>
                                          </m:r>
                                        </m:e>
                                        <m:e>
                                          <m:r>
                                            <a:rPr lang="en-US" i="1"/>
                                            <m:t>+</m:t>
                                          </m:r>
                                        </m:e>
                                      </m:d>
                                    </m:e>
                                    <m:sup>
                                      <m:sSub>
                                        <m:sSubPr>
                                          <m:ctrlPr>
                                            <a:rPr lang="en-US" i="1"/>
                                          </m:ctrlPr>
                                        </m:sSubPr>
                                        <m:e>
                                          <m:r>
                                            <a:rPr lang="en-US" i="1"/>
                                            <m:t>𝑛</m:t>
                                          </m:r>
                                        </m:e>
                                        <m:sub>
                                          <m:r>
                                            <a:rPr lang="en-US" i="1"/>
                                            <m:t>𝑤</m:t>
                                          </m:r>
                                          <m:r>
                                            <a:rPr lang="en-US" i="1"/>
                                            <m:t>,</m:t>
                                          </m:r>
                                          <m:sSub>
                                            <m:sSubPr>
                                              <m:ctrlPr>
                                                <a:rPr lang="en-US" i="1"/>
                                              </m:ctrlPr>
                                            </m:sSubPr>
                                            <m:e>
                                              <m:r>
                                                <a:rPr lang="en-US" i="1"/>
                                                <m:t>𝑑</m:t>
                                              </m:r>
                                            </m:e>
                                            <m:sub>
                                              <m:r>
                                                <a:rPr lang="en-US" i="1"/>
                                                <m:t>𝑖</m:t>
                                              </m:r>
                                            </m:sub>
                                          </m:sSub>
                                        </m:sub>
                                      </m:sSub>
                                    </m:sup>
                                  </m:sSup>
                                </m:e>
                              </m:nary>
                            </m:e>
                          </m:d>
                        </m:e>
                      </m:func>
                      <m:r>
                        <m:rPr>
                          <m:brk/>
                        </m:rPr>
                        <a:rPr lang="en-US" i="1"/>
                        <m:t>=</m:t>
                      </m:r>
                      <m:r>
                        <a:rPr lang="en-US" i="1"/>
                        <m:t> </m:t>
                      </m:r>
                      <m:func>
                        <m:funcPr>
                          <m:ctrlPr>
                            <a:rPr lang="en-US" i="1"/>
                          </m:ctrlPr>
                        </m:funcPr>
                        <m:fName>
                          <m:r>
                            <a:rPr lang="en-US" i="1"/>
                            <m:t>𝑙𝑜𝑔</m:t>
                          </m:r>
                        </m:fName>
                        <m:e>
                          <m:r>
                            <a:rPr lang="en-US" i="1"/>
                            <m:t>𝑃</m:t>
                          </m:r>
                          <m:d>
                            <m:dPr>
                              <m:ctrlPr>
                                <a:rPr lang="en-US" i="1"/>
                              </m:ctrlPr>
                            </m:dPr>
                            <m:e>
                              <m:r>
                                <a:rPr lang="en-US" i="1"/>
                                <m:t>−</m:t>
                              </m:r>
                            </m:e>
                          </m:d>
                        </m:e>
                      </m:func>
                      <m:r>
                        <a:rPr lang="en-US" i="1"/>
                        <m:t>− </m:t>
                      </m:r>
                      <m:func>
                        <m:funcPr>
                          <m:ctrlPr>
                            <a:rPr lang="en-US" i="1"/>
                          </m:ctrlPr>
                        </m:funcPr>
                        <m:fName>
                          <m:r>
                            <a:rPr lang="en-US" i="1"/>
                            <m:t>𝑙𝑜𝑔</m:t>
                          </m:r>
                        </m:fName>
                        <m:e>
                          <m:r>
                            <a:rPr lang="en-US" i="1"/>
                            <m:t>𝑃</m:t>
                          </m:r>
                          <m:d>
                            <m:dPr>
                              <m:ctrlPr>
                                <a:rPr lang="en-US" i="1"/>
                              </m:ctrlPr>
                            </m:dPr>
                            <m:e>
                              <m:r>
                                <a:rPr lang="en-US" i="1"/>
                                <m:t>+</m:t>
                              </m:r>
                            </m:e>
                          </m:d>
                        </m:e>
                      </m:func>
                      <m:r>
                        <a:rPr lang="en-US" i="1"/>
                        <m:t>+</m:t>
                      </m:r>
                      <m:nary>
                        <m:naryPr>
                          <m:chr m:val="∑"/>
                          <m:supHide m:val="on"/>
                          <m:ctrlPr>
                            <a:rPr lang="en-US" i="1"/>
                          </m:ctrlPr>
                        </m:naryPr>
                        <m:sub>
                          <m:r>
                            <a:rPr lang="en-US" i="1"/>
                            <m:t>𝑤</m:t>
                          </m:r>
                          <m:r>
                            <a:rPr lang="en-US" i="1"/>
                            <m:t>∈</m:t>
                          </m:r>
                          <m:sSub>
                            <m:sSubPr>
                              <m:ctrlPr>
                                <a:rPr lang="en-US" i="1"/>
                              </m:ctrlPr>
                            </m:sSubPr>
                            <m:e>
                              <m:r>
                                <a:rPr lang="en-US" i="1"/>
                                <m:t>𝑑</m:t>
                              </m:r>
                            </m:e>
                            <m:sub>
                              <m:r>
                                <a:rPr lang="en-US" i="1"/>
                                <m:t>𝑖</m:t>
                              </m:r>
                            </m:sub>
                          </m:sSub>
                        </m:sub>
                        <m:sup/>
                        <m:e>
                          <m:d>
                            <m:dPr>
                              <m:ctrlPr>
                                <a:rPr lang="en-US" i="1"/>
                              </m:ctrlPr>
                            </m:dPr>
                            <m:e>
                              <m:sSub>
                                <m:sSubPr>
                                  <m:ctrlPr>
                                    <a:rPr lang="en-US" i="1"/>
                                  </m:ctrlPr>
                                </m:sSubPr>
                                <m:e>
                                  <m:r>
                                    <a:rPr lang="en-US" i="1"/>
                                    <m:t>𝑛</m:t>
                                  </m:r>
                                </m:e>
                                <m:sub>
                                  <m:r>
                                    <a:rPr lang="en-US" i="1"/>
                                    <m:t>𝑤</m:t>
                                  </m:r>
                                  <m:r>
                                    <a:rPr lang="en-US" i="1"/>
                                    <m:t>,</m:t>
                                  </m:r>
                                  <m:sSub>
                                    <m:sSubPr>
                                      <m:ctrlPr>
                                        <a:rPr lang="en-US" i="1"/>
                                      </m:ctrlPr>
                                    </m:sSubPr>
                                    <m:e>
                                      <m:r>
                                        <a:rPr lang="en-US" i="1"/>
                                        <m:t>𝑑</m:t>
                                      </m:r>
                                    </m:e>
                                    <m:sub>
                                      <m:r>
                                        <a:rPr lang="en-US" i="1"/>
                                        <m:t>𝑖</m:t>
                                      </m:r>
                                    </m:sub>
                                  </m:sSub>
                                </m:sub>
                              </m:sSub>
                              <m:d>
                                <m:dPr>
                                  <m:ctrlPr>
                                    <a:rPr lang="en-US" i="1"/>
                                  </m:ctrlPr>
                                </m:dPr>
                                <m:e>
                                  <m:func>
                                    <m:funcPr>
                                      <m:ctrlPr>
                                        <a:rPr lang="en-US" i="1"/>
                                      </m:ctrlPr>
                                    </m:funcPr>
                                    <m:fName>
                                      <m:r>
                                        <a:rPr lang="en-US" i="1"/>
                                        <m:t>𝑙𝑜𝑔</m:t>
                                      </m:r>
                                    </m:fName>
                                    <m:e>
                                      <m:r>
                                        <a:rPr lang="en-US" i="1"/>
                                        <m:t>𝑃</m:t>
                                      </m:r>
                                      <m:d>
                                        <m:dPr>
                                          <m:ctrlPr>
                                            <a:rPr lang="en-US" i="1"/>
                                          </m:ctrlPr>
                                        </m:dPr>
                                        <m:e>
                                          <m:r>
                                            <a:rPr lang="en-US" i="1"/>
                                            <m:t>𝑤</m:t>
                                          </m:r>
                                        </m:e>
                                        <m:e>
                                          <m:r>
                                            <a:rPr lang="en-US" i="1"/>
                                            <m:t>−</m:t>
                                          </m:r>
                                        </m:e>
                                      </m:d>
                                    </m:e>
                                  </m:func>
                                  <m:r>
                                    <a:rPr lang="en-US" i="1"/>
                                    <m:t>− </m:t>
                                  </m:r>
                                  <m:func>
                                    <m:funcPr>
                                      <m:ctrlPr>
                                        <a:rPr lang="en-US" i="1"/>
                                      </m:ctrlPr>
                                    </m:funcPr>
                                    <m:fName>
                                      <m:r>
                                        <a:rPr lang="en-US" i="1"/>
                                        <m:t>𝑙𝑜𝑔</m:t>
                                      </m:r>
                                    </m:fName>
                                    <m:e>
                                      <m:r>
                                        <a:rPr lang="en-US" i="1"/>
                                        <m:t>𝑃</m:t>
                                      </m:r>
                                      <m:d>
                                        <m:dPr>
                                          <m:ctrlPr>
                                            <a:rPr lang="en-US" i="1"/>
                                          </m:ctrlPr>
                                        </m:dPr>
                                        <m:e>
                                          <m:r>
                                            <a:rPr lang="en-US" i="1"/>
                                            <m:t>𝑤</m:t>
                                          </m:r>
                                        </m:e>
                                        <m:e>
                                          <m:r>
                                            <a:rPr lang="en-US" i="1"/>
                                            <m:t>+</m:t>
                                          </m:r>
                                        </m:e>
                                      </m:d>
                                    </m:e>
                                  </m:func>
                                </m:e>
                              </m:d>
                            </m:e>
                          </m:d>
                        </m:e>
                      </m:nary>
                      <m:r>
                        <m:rPr>
                          <m:brk/>
                        </m:rPr>
                        <a:rPr lang="en-US" i="1"/>
                        <m:t>=</m:t>
                      </m:r>
                      <m:r>
                        <a:rPr lang="en-US" i="1"/>
                        <m:t> </m:t>
                      </m:r>
                      <m:func>
                        <m:funcPr>
                          <m:ctrlPr>
                            <a:rPr lang="en-US" i="1"/>
                          </m:ctrlPr>
                        </m:funcPr>
                        <m:fName>
                          <m:r>
                            <a:rPr lang="en-US" i="1"/>
                            <m:t>𝑙𝑜𝑔</m:t>
                          </m:r>
                        </m:fName>
                        <m:e>
                          <m:r>
                            <a:rPr lang="en-US" i="1"/>
                            <m:t>𝑃</m:t>
                          </m:r>
                          <m:d>
                            <m:dPr>
                              <m:ctrlPr>
                                <a:rPr lang="en-US" i="1"/>
                              </m:ctrlPr>
                            </m:dPr>
                            <m:e>
                              <m:r>
                                <a:rPr lang="en-US" i="1"/>
                                <m:t>−</m:t>
                              </m:r>
                            </m:e>
                          </m:d>
                        </m:e>
                      </m:func>
                      <m:r>
                        <a:rPr lang="en-US" i="1"/>
                        <m:t>−</m:t>
                      </m:r>
                      <m:func>
                        <m:funcPr>
                          <m:ctrlPr>
                            <a:rPr lang="en-US" i="1"/>
                          </m:ctrlPr>
                        </m:funcPr>
                        <m:fName>
                          <m:r>
                            <a:rPr lang="en-US" i="1"/>
                            <m:t>𝑙𝑜𝑔</m:t>
                          </m:r>
                        </m:fName>
                        <m:e>
                          <m:r>
                            <a:rPr lang="en-US" i="1"/>
                            <m:t>𝑃</m:t>
                          </m:r>
                          <m:d>
                            <m:dPr>
                              <m:ctrlPr>
                                <a:rPr lang="en-US" i="1"/>
                              </m:ctrlPr>
                            </m:dPr>
                            <m:e>
                              <m:r>
                                <a:rPr lang="en-US" i="1"/>
                                <m:t>+</m:t>
                              </m:r>
                            </m:e>
                          </m:d>
                        </m:e>
                      </m:func>
                      <m:r>
                        <a:rPr lang="en-US" i="1"/>
                        <m:t>+</m:t>
                      </m:r>
                      <m:sSub>
                        <m:sSubPr>
                          <m:ctrlPr>
                            <a:rPr lang="en-US" i="1"/>
                          </m:ctrlPr>
                        </m:sSubPr>
                        <m:e>
                          <m:r>
                            <a:rPr lang="en-US" i="1"/>
                            <m:t>𝑛</m:t>
                          </m:r>
                        </m:e>
                        <m:sub>
                          <m:r>
                            <a:rPr lang="en-US" i="1"/>
                            <m:t>𝑢</m:t>
                          </m:r>
                          <m:r>
                            <a:rPr lang="en-US" i="1"/>
                            <m:t>,</m:t>
                          </m:r>
                          <m:sSub>
                            <m:sSubPr>
                              <m:ctrlPr>
                                <a:rPr lang="en-US" i="1"/>
                              </m:ctrlPr>
                            </m:sSubPr>
                            <m:e>
                              <m:r>
                                <a:rPr lang="en-US" i="1"/>
                                <m:t>𝑑</m:t>
                              </m:r>
                            </m:e>
                            <m:sub>
                              <m:r>
                                <a:rPr lang="en-US" i="1"/>
                                <m:t>𝑖</m:t>
                              </m:r>
                            </m:sub>
                          </m:sSub>
                        </m:sub>
                      </m:sSub>
                      <m:d>
                        <m:dPr>
                          <m:ctrlPr>
                            <a:rPr lang="en-US" i="1"/>
                          </m:ctrlPr>
                        </m:dPr>
                        <m:e>
                          <m:func>
                            <m:funcPr>
                              <m:ctrlPr>
                                <a:rPr lang="en-US" i="1"/>
                              </m:ctrlPr>
                            </m:funcPr>
                            <m:fName>
                              <m:r>
                                <a:rPr lang="en-US" i="1"/>
                                <m:t>𝑙𝑜𝑔</m:t>
                              </m:r>
                            </m:fName>
                            <m:e>
                              <m:r>
                                <a:rPr lang="en-US" i="1"/>
                                <m:t>𝑃</m:t>
                              </m:r>
                              <m:d>
                                <m:dPr>
                                  <m:ctrlPr>
                                    <a:rPr lang="en-US" i="1"/>
                                  </m:ctrlPr>
                                </m:dPr>
                                <m:e>
                                  <m:r>
                                    <a:rPr lang="en-US" i="1"/>
                                    <m:t>𝑢</m:t>
                                  </m:r>
                                </m:e>
                                <m:e>
                                  <m:r>
                                    <a:rPr lang="en-US" i="1"/>
                                    <m:t>−</m:t>
                                  </m:r>
                                </m:e>
                              </m:d>
                            </m:e>
                          </m:func>
                          <m:r>
                            <a:rPr lang="en-US" i="1"/>
                            <m:t>− </m:t>
                          </m:r>
                          <m:func>
                            <m:funcPr>
                              <m:ctrlPr>
                                <a:rPr lang="en-US" i="1"/>
                              </m:ctrlPr>
                            </m:funcPr>
                            <m:fName>
                              <m:r>
                                <a:rPr lang="en-US" i="1"/>
                                <m:t>𝑙𝑜𝑔</m:t>
                              </m:r>
                            </m:fName>
                            <m:e>
                              <m:r>
                                <a:rPr lang="en-US" i="1"/>
                                <m:t>𝑃</m:t>
                              </m:r>
                              <m:d>
                                <m:dPr>
                                  <m:ctrlPr>
                                    <a:rPr lang="en-US" i="1"/>
                                  </m:ctrlPr>
                                </m:dPr>
                                <m:e>
                                  <m:r>
                                    <a:rPr lang="en-US" i="1"/>
                                    <m:t>𝑢</m:t>
                                  </m:r>
                                </m:e>
                                <m:e>
                                  <m:r>
                                    <a:rPr lang="en-US" i="1"/>
                                    <m:t>+</m:t>
                                  </m:r>
                                </m:e>
                              </m:d>
                            </m:e>
                          </m:func>
                        </m:e>
                      </m:d>
                      <m:r>
                        <m:rPr>
                          <m:brk/>
                        </m:rPr>
                        <a:rPr lang="en-US" i="1"/>
                        <m:t>+</m:t>
                      </m:r>
                      <m:nary>
                        <m:naryPr>
                          <m:chr m:val="∑"/>
                          <m:supHide m:val="on"/>
                          <m:ctrlPr>
                            <a:rPr lang="en-US" i="1"/>
                          </m:ctrlPr>
                        </m:naryPr>
                        <m:sub>
                          <m:r>
                            <a:rPr lang="en-US" i="1"/>
                            <m:t>𝑤</m:t>
                          </m:r>
                          <m:r>
                            <a:rPr lang="en-US" i="1"/>
                            <m:t>∈</m:t>
                          </m:r>
                          <m:sSub>
                            <m:sSubPr>
                              <m:ctrlPr>
                                <a:rPr lang="en-US" i="1"/>
                              </m:ctrlPr>
                            </m:sSubPr>
                            <m:e>
                              <m:r>
                                <a:rPr lang="en-US" i="1"/>
                                <m:t>𝑑</m:t>
                              </m:r>
                            </m:e>
                            <m:sub>
                              <m:r>
                                <a:rPr lang="en-US" i="1"/>
                                <m:t>𝑖</m:t>
                              </m:r>
                            </m:sub>
                          </m:sSub>
                          <m:r>
                            <a:rPr lang="en-US" i="1"/>
                            <m:t>,</m:t>
                          </m:r>
                          <m:r>
                            <a:rPr lang="en-US" i="1"/>
                            <m:t>𝑤</m:t>
                          </m:r>
                          <m:r>
                            <a:rPr lang="en-US" i="1"/>
                            <m:t>≠</m:t>
                          </m:r>
                          <m:r>
                            <a:rPr lang="en-US" i="1"/>
                            <m:t>𝑢</m:t>
                          </m:r>
                        </m:sub>
                        <m:sup/>
                        <m:e>
                          <m:r>
                            <a:rPr lang="en-US" i="1"/>
                            <m:t>(</m:t>
                          </m:r>
                          <m:sSub>
                            <m:sSubPr>
                              <m:ctrlPr>
                                <a:rPr lang="en-US" i="1"/>
                              </m:ctrlPr>
                            </m:sSubPr>
                            <m:e>
                              <m:r>
                                <a:rPr lang="en-US" i="1"/>
                                <m:t>𝑛</m:t>
                              </m:r>
                            </m:e>
                            <m:sub>
                              <m:r>
                                <a:rPr lang="en-US" i="1"/>
                                <m:t>𝑤</m:t>
                              </m:r>
                              <m:r>
                                <a:rPr lang="en-US" i="1"/>
                                <m:t>,</m:t>
                              </m:r>
                              <m:sSub>
                                <m:sSubPr>
                                  <m:ctrlPr>
                                    <a:rPr lang="en-US" i="1"/>
                                  </m:ctrlPr>
                                </m:sSubPr>
                                <m:e>
                                  <m:r>
                                    <a:rPr lang="en-US" i="1"/>
                                    <m:t>𝑑</m:t>
                                  </m:r>
                                </m:e>
                                <m:sub>
                                  <m:r>
                                    <a:rPr lang="en-US" i="1"/>
                                    <m:t>𝑖</m:t>
                                  </m:r>
                                </m:sub>
                              </m:sSub>
                            </m:sub>
                          </m:sSub>
                          <m:d>
                            <m:dPr>
                              <m:ctrlPr>
                                <a:rPr lang="en-US" i="1"/>
                              </m:ctrlPr>
                            </m:dPr>
                            <m:e>
                              <m:func>
                                <m:funcPr>
                                  <m:ctrlPr>
                                    <a:rPr lang="en-US" i="1"/>
                                  </m:ctrlPr>
                                </m:funcPr>
                                <m:fName>
                                  <m:r>
                                    <a:rPr lang="en-US" i="1"/>
                                    <m:t>𝑙𝑜𝑔</m:t>
                                  </m:r>
                                </m:fName>
                                <m:e>
                                  <m:r>
                                    <a:rPr lang="en-US" i="1"/>
                                    <m:t>𝑃</m:t>
                                  </m:r>
                                  <m:d>
                                    <m:dPr>
                                      <m:ctrlPr>
                                        <a:rPr lang="en-US" i="1"/>
                                      </m:ctrlPr>
                                    </m:dPr>
                                    <m:e>
                                      <m:r>
                                        <a:rPr lang="en-US" i="1"/>
                                        <m:t>𝑤</m:t>
                                      </m:r>
                                    </m:e>
                                    <m:e>
                                      <m:r>
                                        <a:rPr lang="en-US" i="1"/>
                                        <m:t>−</m:t>
                                      </m:r>
                                    </m:e>
                                  </m:d>
                                </m:e>
                              </m:func>
                              <m:r>
                                <a:rPr lang="en-US" i="1"/>
                                <m:t>− </m:t>
                              </m:r>
                              <m:func>
                                <m:funcPr>
                                  <m:ctrlPr>
                                    <a:rPr lang="en-US" i="1"/>
                                  </m:ctrlPr>
                                </m:funcPr>
                                <m:fName>
                                  <m:r>
                                    <a:rPr lang="en-US" i="1"/>
                                    <m:t>𝑙𝑜𝑔</m:t>
                                  </m:r>
                                </m:fName>
                                <m:e>
                                  <m:r>
                                    <a:rPr lang="en-US" i="1"/>
                                    <m:t>𝑃</m:t>
                                  </m:r>
                                  <m:d>
                                    <m:dPr>
                                      <m:ctrlPr>
                                        <a:rPr lang="en-US" i="1"/>
                                      </m:ctrlPr>
                                    </m:dPr>
                                    <m:e>
                                      <m:r>
                                        <a:rPr lang="en-US" i="1"/>
                                        <m:t>𝑤</m:t>
                                      </m:r>
                                    </m:e>
                                    <m:e>
                                      <m:r>
                                        <a:rPr lang="en-US" i="1"/>
                                        <m:t>+</m:t>
                                      </m:r>
                                    </m:e>
                                  </m:d>
                                </m:e>
                              </m:func>
                            </m:e>
                          </m:d>
                          <m:r>
                            <a:rPr lang="en-US" i="1"/>
                            <m:t>)</m:t>
                          </m:r>
                        </m:e>
                      </m:nary>
                    </m:oMath>
                  </m:oMathPara>
                </a14:m>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659396" y="707366"/>
                <a:ext cx="5562884" cy="2437270"/>
              </a:xfrm>
              <a:prstGeom prst="rect">
                <a:avLst/>
              </a:prstGeom>
              <a:blipFill>
                <a:blip r:embed="rId3"/>
                <a:stretch>
                  <a:fillRect l="-3724" t="-10750" b="-40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659396" y="3144636"/>
                <a:ext cx="7942402" cy="1870769"/>
              </a:xfrm>
              <a:prstGeom prst="rect">
                <a:avLst/>
              </a:prstGeom>
            </p:spPr>
            <p:txBody>
              <a:bodyPr wrap="square">
                <a:spAutoFit/>
              </a:bodyPr>
              <a:lstStyle/>
              <a:p>
                <a:r>
                  <a:rPr lang="en-US" sz="1600"/>
                  <a:t>Trong đó:</a:t>
                </a:r>
              </a:p>
              <a:p>
                <a:pPr lvl="0"/>
                <a:r>
                  <a:rPr lang="en-US" sz="1600" baseline="-25000"/>
                  <a:t> </a:t>
                </a:r>
                <a14:m>
                  <m:oMath xmlns:m="http://schemas.openxmlformats.org/officeDocument/2006/math">
                    <m:sSub>
                      <m:sSubPr>
                        <m:ctrlPr>
                          <a:rPr lang="en-US" sz="1600" i="1"/>
                        </m:ctrlPr>
                      </m:sSubPr>
                      <m:e>
                        <m:r>
                          <a:rPr lang="en-US" sz="1600" i="1"/>
                          <m:t>𝑛</m:t>
                        </m:r>
                      </m:e>
                      <m:sub>
                        <m:r>
                          <a:rPr lang="en-US" sz="1600" i="1"/>
                          <m:t>𝑤</m:t>
                        </m:r>
                        <m:r>
                          <a:rPr lang="en-US" sz="1600"/>
                          <m:t>,</m:t>
                        </m:r>
                        <m:sSub>
                          <m:sSubPr>
                            <m:ctrlPr>
                              <a:rPr lang="en-US" sz="1600" i="1"/>
                            </m:ctrlPr>
                          </m:sSubPr>
                          <m:e>
                            <m:r>
                              <a:rPr lang="en-US" sz="1600" i="1"/>
                              <m:t>𝑑</m:t>
                            </m:r>
                          </m:e>
                          <m:sub>
                            <m:r>
                              <a:rPr lang="en-US" sz="1600" i="1"/>
                              <m:t>𝑖</m:t>
                            </m:r>
                          </m:sub>
                        </m:sSub>
                      </m:sub>
                    </m:sSub>
                    <m:r>
                      <a:rPr lang="en-US" sz="1600" i="1" baseline="-25000"/>
                      <m:t> </m:t>
                    </m:r>
                  </m:oMath>
                </a14:m>
                <a:r>
                  <a:rPr lang="en-US" sz="1600"/>
                  <a:t>: Biểu thị số lần mà từ w xuất hiện trong tài liệu </a:t>
                </a:r>
                <a:r>
                  <a:rPr lang="en-US" sz="1600"/>
                  <a:t>d</a:t>
                </a:r>
                <a:r>
                  <a:rPr lang="en-US" sz="1600" baseline="-25000"/>
                  <a:t>i</a:t>
                </a:r>
                <a:r>
                  <a:rPr lang="en-US" sz="1600" baseline="-25000" smtClean="0"/>
                  <a:t>.</a:t>
                </a:r>
                <a:endParaRPr lang="en-US" sz="1600"/>
              </a:p>
              <a:p>
                <a:pPr lvl="0"/>
                <a:r>
                  <a:rPr lang="en-US" sz="1600"/>
                  <a:t>P(+) : Xác suất dữ liệu mang nhãn </a:t>
                </a:r>
                <a:r>
                  <a:rPr lang="en-US" sz="1600"/>
                  <a:t>dương</a:t>
                </a:r>
                <a:r>
                  <a:rPr lang="en-US" sz="1600" smtClean="0"/>
                  <a:t>.</a:t>
                </a:r>
                <a:endParaRPr lang="en-US" sz="1600"/>
              </a:p>
              <a:p>
                <a:pPr lvl="0"/>
                <a:r>
                  <a:rPr lang="en-US" sz="1600"/>
                  <a:t>P(-): Xác suất dữ liệu mang nhãn âm</a:t>
                </a:r>
                <a:r>
                  <a:rPr lang="en-US" sz="1600"/>
                  <a:t>. </a:t>
                </a:r>
                <a:endParaRPr lang="en-US" sz="1600"/>
              </a:p>
              <a:p>
                <a:pPr lvl="0"/>
                <a:r>
                  <a:rPr lang="en-US" sz="1600"/>
                  <a:t>P(w|+) : Xác suất một từ w xuất hiện trong dữ liệu có nhãn </a:t>
                </a:r>
                <a:r>
                  <a:rPr lang="en-US" sz="1600"/>
                  <a:t>dương</a:t>
                </a:r>
                <a:r>
                  <a:rPr lang="en-US" sz="1600" smtClean="0"/>
                  <a:t>.</a:t>
                </a:r>
                <a:endParaRPr lang="en-US" sz="1600"/>
              </a:p>
              <a:p>
                <a:r>
                  <a:rPr lang="en-US" sz="1600"/>
                  <a:t>P(w|-) : Xác suất một từ w xuất hiện trong dữ liệu có nhãn âm</a:t>
                </a:r>
                <a:endParaRPr lang="en-US" sz="1600" smtClean="0"/>
              </a:p>
              <a:p>
                <a:pPr lvl="0"/>
                <a:endParaRPr lang="en-US" sz="1800" smtClean="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659396" y="3144636"/>
                <a:ext cx="7942402" cy="1870769"/>
              </a:xfrm>
              <a:prstGeom prst="rect">
                <a:avLst/>
              </a:prstGeom>
              <a:blipFill>
                <a:blip r:embed="rId4"/>
                <a:stretch>
                  <a:fillRect l="-384" t="-977"/>
                </a:stretch>
              </a:blipFill>
            </p:spPr>
            <p:txBody>
              <a:bodyPr/>
              <a:lstStyle/>
              <a:p>
                <a:r>
                  <a:rPr lang="en-US">
                    <a:noFill/>
                  </a:rPr>
                  <a:t> </a:t>
                </a:r>
              </a:p>
            </p:txBody>
          </p:sp>
        </mc:Fallback>
      </mc:AlternateContent>
    </p:spTree>
    <p:extLst>
      <p:ext uri="{BB962C8B-B14F-4D97-AF65-F5344CB8AC3E}">
        <p14:creationId xmlns:p14="http://schemas.microsoft.com/office/powerpoint/2010/main" val="2862752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3870290"/>
              </a:xfrm>
              <a:prstGeom prst="rect">
                <a:avLst/>
              </a:prstGeom>
            </p:spPr>
            <p:txBody>
              <a:bodyPr wrap="square">
                <a:spAutoFit/>
              </a:bodyPr>
              <a:lstStyle/>
              <a:p>
                <a:pPr lvl="0"/>
                <a:r>
                  <a:rPr lang="en-US" sz="1600" smtClean="0">
                    <a:latin typeface="Times New Roman" panose="02020603050405020304" pitchFamily="18" charset="0"/>
                    <a:cs typeface="Times New Roman" panose="02020603050405020304" pitchFamily="18" charset="0"/>
                  </a:rPr>
                  <a:t>Dựa vào phương pháp NB đã được </a:t>
                </a:r>
                <a:r>
                  <a:rPr lang="en-US" sz="1600">
                    <a:latin typeface="Times New Roman" panose="02020603050405020304" pitchFamily="18" charset="0"/>
                    <a:cs typeface="Times New Roman" panose="02020603050405020304" pitchFamily="18" charset="0"/>
                  </a:rPr>
                  <a:t>trình </a:t>
                </a:r>
                <a:r>
                  <a:rPr lang="en-US" sz="1600" smtClean="0">
                    <a:latin typeface="Times New Roman" panose="02020603050405020304" pitchFamily="18" charset="0"/>
                    <a:cs typeface="Times New Roman" panose="02020603050405020304" pitchFamily="18" charset="0"/>
                  </a:rPr>
                  <a:t>bày, ta có được 2 công thức sau:</a:t>
                </a:r>
              </a:p>
              <a:p>
                <a:pPr lvl="0"/>
                <a14:m>
                  <m:oMathPara xmlns:m="http://schemas.openxmlformats.org/officeDocument/2006/math">
                    <m:oMathParaPr>
                      <m:jc m:val="centerGroup"/>
                    </m:oMathParaPr>
                    <m:oMath xmlns:m="http://schemas.openxmlformats.org/officeDocument/2006/math">
                      <m:r>
                        <a:rPr lang="en-US" sz="1600" i="1"/>
                        <m:t>𝑃</m:t>
                      </m:r>
                      <m:d>
                        <m:dPr>
                          <m:ctrlPr>
                            <a:rPr lang="en-US" sz="1600" i="1"/>
                          </m:ctrlPr>
                        </m:dPr>
                        <m:e>
                          <m:r>
                            <a:rPr lang="en-US" sz="1600" i="1"/>
                            <m:t>𝑤</m:t>
                          </m:r>
                        </m:e>
                        <m:e>
                          <m:r>
                            <a:rPr lang="en-US" sz="1600" i="1"/>
                            <m:t>+</m:t>
                          </m:r>
                        </m:e>
                      </m:d>
                      <m:r>
                        <a:rPr lang="en-US" sz="1600" i="1"/>
                        <m:t>=</m:t>
                      </m:r>
                      <m:f>
                        <m:fPr>
                          <m:ctrlPr>
                            <a:rPr lang="en-US" sz="1600" i="1"/>
                          </m:ctrlPr>
                        </m:fPr>
                        <m:num>
                          <m:r>
                            <a:rPr lang="en-US" sz="1600" i="1"/>
                            <m:t>𝜆</m:t>
                          </m:r>
                          <m:r>
                            <a:rPr lang="en-US" sz="1600" i="1"/>
                            <m:t>+</m:t>
                          </m:r>
                          <m:sSub>
                            <m:sSubPr>
                              <m:ctrlPr>
                                <a:rPr lang="en-US" sz="1600" i="1"/>
                              </m:ctrlPr>
                            </m:sSubPr>
                            <m:e>
                              <m:r>
                                <a:rPr lang="en-US" sz="1600" i="1"/>
                                <m:t>𝑋</m:t>
                              </m:r>
                            </m:e>
                            <m:sub>
                              <m:r>
                                <a:rPr lang="en-US" sz="1600" i="1"/>
                                <m:t>+,</m:t>
                              </m:r>
                              <m:r>
                                <a:rPr lang="en-US" sz="1600" i="1"/>
                                <m:t>𝑤</m:t>
                              </m:r>
                            </m:sub>
                          </m:sSub>
                        </m:num>
                        <m:den>
                          <m:r>
                            <a:rPr lang="en-US" sz="1600" i="1"/>
                            <m:t>𝜆</m:t>
                          </m:r>
                          <m:d>
                            <m:dPr>
                              <m:begChr m:val="|"/>
                              <m:endChr m:val="|"/>
                              <m:ctrlPr>
                                <a:rPr lang="en-US" sz="1600" i="1"/>
                              </m:ctrlPr>
                            </m:dPr>
                            <m:e>
                              <m:r>
                                <a:rPr lang="en-US" sz="1600" i="1"/>
                                <m:t>𝑉</m:t>
                              </m:r>
                            </m:e>
                          </m:d>
                          <m:r>
                            <a:rPr lang="en-US" sz="1600" i="1"/>
                            <m:t>+</m:t>
                          </m:r>
                          <m:nary>
                            <m:naryPr>
                              <m:chr m:val="∑"/>
                              <m:supHide m:val="on"/>
                              <m:ctrlPr>
                                <a:rPr lang="en-US" sz="1600" i="1"/>
                              </m:ctrlPr>
                            </m:naryPr>
                            <m:sub>
                              <m:r>
                                <a:rPr lang="en-US" sz="1600" i="1"/>
                                <m:t>𝑣</m:t>
                              </m:r>
                              <m:r>
                                <a:rPr lang="en-US" sz="1600" i="1"/>
                                <m:t>∈</m:t>
                              </m:r>
                              <m:r>
                                <a:rPr lang="en-US" sz="1600" i="1"/>
                                <m:t>𝑉</m:t>
                              </m:r>
                            </m:sub>
                            <m:sup/>
                            <m:e>
                              <m:sSub>
                                <m:sSubPr>
                                  <m:ctrlPr>
                                    <a:rPr lang="en-US" sz="1600" i="1"/>
                                  </m:ctrlPr>
                                </m:sSubPr>
                                <m:e>
                                  <m:r>
                                    <a:rPr lang="en-US" sz="1600" i="1"/>
                                    <m:t>𝑋</m:t>
                                  </m:r>
                                </m:e>
                                <m:sub>
                                  <m:r>
                                    <a:rPr lang="en-US" sz="1600" i="1"/>
                                    <m:t>+,</m:t>
                                  </m:r>
                                  <m:r>
                                    <a:rPr lang="en-US" sz="1600" i="1"/>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600" i="1"/>
                        <m:t>𝑃</m:t>
                      </m:r>
                      <m:d>
                        <m:dPr>
                          <m:ctrlPr>
                            <a:rPr lang="en-US" sz="1600" i="1"/>
                          </m:ctrlPr>
                        </m:dPr>
                        <m:e>
                          <m:r>
                            <a:rPr lang="en-US" sz="1600" i="1"/>
                            <m:t>𝑤</m:t>
                          </m:r>
                        </m:e>
                        <m:e>
                          <m:r>
                            <a:rPr lang="en-US" sz="1600" i="1"/>
                            <m:t>−</m:t>
                          </m:r>
                        </m:e>
                      </m:d>
                      <m:r>
                        <a:rPr lang="en-US" sz="1600" i="1"/>
                        <m:t>=</m:t>
                      </m:r>
                      <m:f>
                        <m:fPr>
                          <m:ctrlPr>
                            <a:rPr lang="en-US" sz="1600" i="1"/>
                          </m:ctrlPr>
                        </m:fPr>
                        <m:num>
                          <m:r>
                            <a:rPr lang="en-US" sz="1600" i="1"/>
                            <m:t>𝜆</m:t>
                          </m:r>
                          <m:r>
                            <a:rPr lang="en-US" sz="1600" i="1"/>
                            <m:t>+</m:t>
                          </m:r>
                          <m:sSub>
                            <m:sSubPr>
                              <m:ctrlPr>
                                <a:rPr lang="en-US" sz="1600" i="1"/>
                              </m:ctrlPr>
                            </m:sSubPr>
                            <m:e>
                              <m:r>
                                <a:rPr lang="en-US" sz="1600" i="1"/>
                                <m:t>𝑋</m:t>
                              </m:r>
                            </m:e>
                            <m:sub>
                              <m:r>
                                <a:rPr lang="en-US" sz="1600" i="1"/>
                                <m:t>−,</m:t>
                              </m:r>
                              <m:r>
                                <a:rPr lang="en-US" sz="1600" i="1"/>
                                <m:t>𝑤</m:t>
                              </m:r>
                            </m:sub>
                          </m:sSub>
                        </m:num>
                        <m:den>
                          <m:r>
                            <a:rPr lang="en-US" sz="1600" i="1"/>
                            <m:t>𝜆</m:t>
                          </m:r>
                          <m:d>
                            <m:dPr>
                              <m:begChr m:val="|"/>
                              <m:endChr m:val="|"/>
                              <m:ctrlPr>
                                <a:rPr lang="en-US" sz="1600" i="1"/>
                              </m:ctrlPr>
                            </m:dPr>
                            <m:e>
                              <m:r>
                                <a:rPr lang="en-US" sz="1600" i="1"/>
                                <m:t>𝑉</m:t>
                              </m:r>
                            </m:e>
                          </m:d>
                          <m:r>
                            <a:rPr lang="en-US" sz="1600" i="1"/>
                            <m:t>+</m:t>
                          </m:r>
                          <m:nary>
                            <m:naryPr>
                              <m:chr m:val="∑"/>
                              <m:supHide m:val="on"/>
                              <m:ctrlPr>
                                <a:rPr lang="en-US" sz="1600" i="1"/>
                              </m:ctrlPr>
                            </m:naryPr>
                            <m:sub>
                              <m:r>
                                <a:rPr lang="en-US" sz="1600" i="1"/>
                                <m:t>𝑣</m:t>
                              </m:r>
                              <m:r>
                                <a:rPr lang="en-US" sz="1600" i="1"/>
                                <m:t>∈</m:t>
                              </m:r>
                              <m:r>
                                <a:rPr lang="en-US" sz="1600" i="1"/>
                                <m:t>𝑉</m:t>
                              </m:r>
                            </m:sub>
                            <m:sup/>
                            <m:e>
                              <m:sSub>
                                <m:sSubPr>
                                  <m:ctrlPr>
                                    <a:rPr lang="en-US" sz="1600" i="1"/>
                                  </m:ctrlPr>
                                </m:sSubPr>
                                <m:e>
                                  <m:r>
                                    <a:rPr lang="en-US" sz="1600" i="1"/>
                                    <m:t>𝑋</m:t>
                                  </m:r>
                                </m:e>
                                <m:sub>
                                  <m:r>
                                    <a:rPr lang="en-US" sz="1600" i="1"/>
                                    <m:t>−,</m:t>
                                  </m:r>
                                  <m:r>
                                    <a:rPr lang="en-US" sz="1600" i="1"/>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Trong đó:</a:t>
                </a:r>
              </a:p>
              <a:p>
                <a:pPr lvl="0"/>
                <a14:m>
                  <m:oMath xmlns:m="http://schemas.openxmlformats.org/officeDocument/2006/math">
                    <m:r>
                      <a:rPr lang="en-US" sz="1600" i="1"/>
                      <m:t>𝜆</m:t>
                    </m:r>
                  </m:oMath>
                </a14:m>
                <a:r>
                  <a:rPr lang="en-US" sz="1600">
                    <a:latin typeface="Times New Roman" panose="02020603050405020304" pitchFamily="18" charset="0"/>
                    <a:cs typeface="Times New Roman" panose="02020603050405020304" pitchFamily="18" charset="0"/>
                  </a:rPr>
                  <a:t> : Hệ số làm trơn và được gán bằng 1.</a:t>
                </a:r>
              </a:p>
              <a:p>
                <a:pPr lvl="0"/>
                <a14:m>
                  <m:oMath xmlns:m="http://schemas.openxmlformats.org/officeDocument/2006/math">
                    <m:sSub>
                      <m:sSubPr>
                        <m:ctrlPr>
                          <a:rPr lang="en-US" sz="1600" i="1"/>
                        </m:ctrlPr>
                      </m:sSubPr>
                      <m:e>
                        <m:r>
                          <a:rPr lang="en-US" sz="1600" i="1"/>
                          <m:t>𝑋</m:t>
                        </m:r>
                      </m:e>
                      <m:sub>
                        <m:r>
                          <a:rPr lang="en-US" sz="1600" i="1"/>
                          <m:t>+,</m:t>
                        </m:r>
                        <m:r>
                          <a:rPr lang="en-US" sz="1600" i="1"/>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m:ctrlPr>
                      </m:sSubSupPr>
                      <m:e>
                        <m:r>
                          <a:rPr lang="en-US" sz="1600" i="1"/>
                          <m:t>𝑋</m:t>
                        </m:r>
                      </m:e>
                      <m:sub>
                        <m:r>
                          <a:rPr lang="en-US" sz="1600" i="1"/>
                          <m:t>+,</m:t>
                        </m:r>
                        <m:r>
                          <a:rPr lang="en-US" sz="1600" i="1"/>
                          <m:t>𝑤</m:t>
                        </m:r>
                      </m:sub>
                      <m:sup>
                        <m:r>
                          <a:rPr lang="en-US" sz="1600" i="1"/>
                          <m:t>0</m:t>
                        </m:r>
                      </m:sup>
                    </m:sSubSup>
                    <m:r>
                      <a:rPr lang="en-US" sz="1600" i="1"/>
                      <m:t>= </m:t>
                    </m:r>
                    <m:sSubSup>
                      <m:sSubSupPr>
                        <m:ctrlPr>
                          <a:rPr lang="en-US" sz="1600" i="1"/>
                        </m:ctrlPr>
                      </m:sSubSupPr>
                      <m:e>
                        <m:r>
                          <a:rPr lang="en-US" sz="1600" i="1"/>
                          <m:t>𝑁</m:t>
                        </m:r>
                      </m:e>
                      <m:sub>
                        <m:r>
                          <a:rPr lang="en-US" sz="1600"/>
                          <m:t>+,</m:t>
                        </m:r>
                        <m:r>
                          <a:rPr lang="en-US" sz="1600" i="1"/>
                          <m:t>𝑤</m:t>
                        </m:r>
                      </m:sub>
                      <m:sup>
                        <m:r>
                          <a:rPr lang="en-US" sz="1600" i="1"/>
                          <m:t>𝐾𝐵</m:t>
                        </m:r>
                      </m:sup>
                    </m:sSubSup>
                  </m:oMath>
                </a14:m>
                <a:r>
                  <a:rPr lang="en-US" sz="1600" smtClean="0">
                    <a:latin typeface="Times New Roman" panose="02020603050405020304" pitchFamily="18" charset="0"/>
                    <a:cs typeface="Times New Roman" panose="02020603050405020304" pitchFamily="18" charset="0"/>
                  </a:rPr>
                  <a:t>.</a:t>
                </a:r>
              </a:p>
              <a:p>
                <a:pPr lvl="0"/>
                <a14:m>
                  <m:oMath xmlns:m="http://schemas.openxmlformats.org/officeDocument/2006/math">
                    <m:sSub>
                      <m:sSubPr>
                        <m:ctrlPr>
                          <a:rPr lang="en-US" sz="1600" i="1"/>
                        </m:ctrlPr>
                      </m:sSubPr>
                      <m:e>
                        <m:r>
                          <a:rPr lang="en-US" sz="1600" i="1"/>
                          <m:t>𝑋</m:t>
                        </m:r>
                      </m:e>
                      <m:sub>
                        <m:r>
                          <a:rPr lang="en-US" sz="1600" i="1"/>
                          <m:t>−,</m:t>
                        </m:r>
                        <m:r>
                          <a:rPr lang="en-US" sz="1600" i="1"/>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m:ctrlPr>
                      </m:sSubSupPr>
                      <m:e>
                        <m:r>
                          <a:rPr lang="en-US" sz="1600" i="1"/>
                          <m:t>𝑋</m:t>
                        </m:r>
                      </m:e>
                      <m:sub>
                        <m:r>
                          <a:rPr lang="en-US" sz="1600" i="1"/>
                          <m:t>−,</m:t>
                        </m:r>
                        <m:r>
                          <a:rPr lang="en-US" sz="1600" i="1"/>
                          <m:t>𝑤</m:t>
                        </m:r>
                      </m:sub>
                      <m:sup>
                        <m:r>
                          <a:rPr lang="en-US" sz="1600" i="1"/>
                          <m:t>0</m:t>
                        </m:r>
                      </m:sup>
                    </m:sSubSup>
                    <m:r>
                      <a:rPr lang="en-US" sz="1600" i="1"/>
                      <m:t>= </m:t>
                    </m:r>
                    <m:sSubSup>
                      <m:sSubSupPr>
                        <m:ctrlPr>
                          <a:rPr lang="en-US" sz="1600" i="1"/>
                        </m:ctrlPr>
                      </m:sSubSupPr>
                      <m:e>
                        <m:r>
                          <a:rPr lang="en-US" sz="1600" i="1"/>
                          <m:t>𝑁</m:t>
                        </m:r>
                      </m:e>
                      <m:sub>
                        <m:r>
                          <a:rPr lang="en-US" sz="1600" i="1"/>
                          <m:t>−</m:t>
                        </m:r>
                        <m:r>
                          <a:rPr lang="en-US" sz="1600"/>
                          <m:t>,</m:t>
                        </m:r>
                        <m:r>
                          <a:rPr lang="en-US" sz="1600" i="1"/>
                          <m:t>𝑤</m:t>
                        </m:r>
                      </m:sub>
                      <m:sup>
                        <m:r>
                          <a:rPr lang="en-US" sz="1600" i="1"/>
                          <m:t>𝐾𝐵</m:t>
                        </m:r>
                      </m:sup>
                    </m:sSubSup>
                  </m:oMath>
                </a14:m>
                <a:endParaRPr lang="en-US" sz="1600" smtClean="0">
                  <a:latin typeface="Times New Roman" panose="02020603050405020304" pitchFamily="18" charset="0"/>
                  <a:cs typeface="Times New Roman" panose="02020603050405020304" pitchFamily="18" charset="0"/>
                </a:endParaRPr>
              </a:p>
              <a:p>
                <a:pPr lvl="0"/>
                <a:r>
                  <a:rPr lang="en-US" sz="1600" smtClean="0">
                    <a:latin typeface="Times New Roman" panose="02020603050405020304" pitchFamily="18" charset="0"/>
                    <a:cs typeface="Times New Roman" panose="02020603050405020304" pitchFamily="18" charset="0"/>
                  </a:rPr>
                  <a:t>Thay vào công thức tính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m:t>
                        </m:r>
                        <m:r>
                          <a:rPr lang="en-US" sz="1600" i="1">
                            <a:latin typeface="Cambria Math" panose="02040503050406030204" pitchFamily="18" charset="0"/>
                          </a:rPr>
                          <m:t>𝑖</m:t>
                        </m:r>
                      </m:sub>
                    </m:sSub>
                  </m:oMath>
                </a14:m>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ta có công thức:</a:t>
                </a:r>
              </a:p>
              <a:p>
                <a:pPr lvl="0"/>
                <a14:m>
                  <m:oMathPara xmlns:m="http://schemas.openxmlformats.org/officeDocument/2006/math">
                    <m:oMathParaPr>
                      <m:jc m:val="centerGroup"/>
                    </m:oMathParaPr>
                    <m:oMath xmlns:m="http://schemas.openxmlformats.org/officeDocument/2006/math">
                      <m:sSub>
                        <m:sSubPr>
                          <m:ctrlPr>
                            <a:rPr lang="en-US" sz="1600" i="1"/>
                          </m:ctrlPr>
                        </m:sSubPr>
                        <m:e>
                          <m:r>
                            <a:rPr lang="en-US" sz="1600" i="1"/>
                            <m:t>𝐹</m:t>
                          </m:r>
                        </m:e>
                        <m:sub>
                          <m:r>
                            <a:rPr lang="en-US" sz="1600" i="1"/>
                            <m:t>+,</m:t>
                          </m:r>
                          <m:r>
                            <a:rPr lang="en-US" sz="1600" i="1"/>
                            <m:t>𝑖</m:t>
                          </m:r>
                        </m:sub>
                      </m:sSub>
                      <m:r>
                        <m:rPr>
                          <m:aln/>
                        </m:rPr>
                        <a:rPr lang="en-US" sz="1600" i="1"/>
                        <m:t>=</m:t>
                      </m:r>
                      <m:r>
                        <a:rPr lang="en-US" sz="1600" i="1"/>
                        <m:t> </m:t>
                      </m:r>
                      <m:func>
                        <m:funcPr>
                          <m:ctrlPr>
                            <a:rPr lang="en-US" sz="1600" i="1"/>
                          </m:ctrlPr>
                        </m:funcPr>
                        <m:fName>
                          <m:r>
                            <a:rPr lang="en-US" sz="1600" i="1"/>
                            <m:t>𝑙𝑜𝑔</m:t>
                          </m:r>
                        </m:fName>
                        <m:e>
                          <m:r>
                            <a:rPr lang="en-US" sz="1600" i="1"/>
                            <m:t>𝑃</m:t>
                          </m:r>
                          <m:d>
                            <m:dPr>
                              <m:ctrlPr>
                                <a:rPr lang="en-US" sz="1600" i="1"/>
                              </m:ctrlPr>
                            </m:dPr>
                            <m:e>
                              <m:r>
                                <a:rPr lang="en-US" sz="1600" i="1"/>
                                <m:t>−</m:t>
                              </m:r>
                            </m:e>
                          </m:d>
                        </m:e>
                      </m:func>
                      <m:r>
                        <a:rPr lang="en-US" sz="1600" i="1"/>
                        <m:t>−</m:t>
                      </m:r>
                      <m:func>
                        <m:funcPr>
                          <m:ctrlPr>
                            <a:rPr lang="en-US" sz="1600" i="1"/>
                          </m:ctrlPr>
                        </m:funcPr>
                        <m:fName>
                          <m:r>
                            <a:rPr lang="en-US" sz="1600" i="1"/>
                            <m:t>𝑙𝑜𝑔</m:t>
                          </m:r>
                        </m:fName>
                        <m:e>
                          <m:r>
                            <a:rPr lang="en-US" sz="1600" i="1"/>
                            <m:t>𝑃</m:t>
                          </m:r>
                          <m:d>
                            <m:dPr>
                              <m:ctrlPr>
                                <a:rPr lang="en-US" sz="1600" i="1"/>
                              </m:ctrlPr>
                            </m:dPr>
                            <m:e>
                              <m:r>
                                <a:rPr lang="en-US" sz="1600" i="1"/>
                                <m:t>+</m:t>
                              </m:r>
                            </m:e>
                          </m:d>
                        </m:e>
                      </m:func>
                      <m:r>
                        <a:rPr lang="en-US" sz="1600" i="1"/>
                        <m:t> +</m:t>
                      </m:r>
                      <m:sSub>
                        <m:sSubPr>
                          <m:ctrlPr>
                            <a:rPr lang="en-US" sz="1600" i="1"/>
                          </m:ctrlPr>
                        </m:sSubPr>
                        <m:e>
                          <m:r>
                            <a:rPr lang="en-US" sz="1600" i="1"/>
                            <m:t>𝑛</m:t>
                          </m:r>
                        </m:e>
                        <m:sub>
                          <m:r>
                            <a:rPr lang="en-US" sz="1600" i="1"/>
                            <m:t>𝑢</m:t>
                          </m:r>
                          <m:r>
                            <a:rPr lang="en-US" sz="1600" i="1"/>
                            <m:t>,</m:t>
                          </m:r>
                          <m:sSub>
                            <m:sSubPr>
                              <m:ctrlPr>
                                <a:rPr lang="en-US" sz="1600" i="1"/>
                              </m:ctrlPr>
                            </m:sSubPr>
                            <m:e>
                              <m:r>
                                <a:rPr lang="en-US" sz="1600" i="1"/>
                                <m:t>𝑑</m:t>
                              </m:r>
                            </m:e>
                            <m:sub>
                              <m:r>
                                <a:rPr lang="en-US" sz="1600" i="1"/>
                                <m:t>𝑖</m:t>
                              </m:r>
                            </m:sub>
                          </m:sSub>
                        </m:sub>
                      </m:sSub>
                      <m:d>
                        <m:dPr>
                          <m:ctrlPr>
                            <a:rPr lang="en-US" sz="1600" i="1"/>
                          </m:ctrlPr>
                        </m:dPr>
                        <m:e>
                          <m:func>
                            <m:funcPr>
                              <m:ctrlPr>
                                <a:rPr lang="en-US" sz="1600" i="1"/>
                              </m:ctrlPr>
                            </m:funcPr>
                            <m:fName>
                              <m:r>
                                <a:rPr lang="en-US" sz="1600" i="1"/>
                                <m:t>𝑙𝑜𝑔</m:t>
                              </m:r>
                            </m:fName>
                            <m:e>
                              <m:f>
                                <m:fPr>
                                  <m:ctrlPr>
                                    <a:rPr lang="en-US" sz="1600" i="1"/>
                                  </m:ctrlPr>
                                </m:fPr>
                                <m:num>
                                  <m:r>
                                    <a:rPr lang="en-US" sz="1600" i="1"/>
                                    <m:t>𝜆</m:t>
                                  </m:r>
                                  <m:r>
                                    <a:rPr lang="en-US" sz="1600" i="1"/>
                                    <m:t>+</m:t>
                                  </m:r>
                                  <m:sSub>
                                    <m:sSubPr>
                                      <m:ctrlPr>
                                        <a:rPr lang="en-US" sz="1600" i="1"/>
                                      </m:ctrlPr>
                                    </m:sSubPr>
                                    <m:e>
                                      <m:r>
                                        <a:rPr lang="en-US" sz="1600" i="1"/>
                                        <m:t>𝑋</m:t>
                                      </m:r>
                                    </m:e>
                                    <m:sub>
                                      <m:r>
                                        <a:rPr lang="en-US" sz="1600" i="1"/>
                                        <m:t>−,</m:t>
                                      </m:r>
                                      <m:r>
                                        <a:rPr lang="en-US" sz="1600" i="1"/>
                                        <m:t>𝑢</m:t>
                                      </m:r>
                                    </m:sub>
                                  </m:sSub>
                                </m:num>
                                <m:den>
                                  <m:r>
                                    <a:rPr lang="en-US" sz="1600" i="1"/>
                                    <m:t>𝜆</m:t>
                                  </m:r>
                                  <m:d>
                                    <m:dPr>
                                      <m:begChr m:val="|"/>
                                      <m:endChr m:val="|"/>
                                      <m:ctrlPr>
                                        <a:rPr lang="en-US" sz="1600" i="1"/>
                                      </m:ctrlPr>
                                    </m:dPr>
                                    <m:e>
                                      <m:r>
                                        <a:rPr lang="en-US" sz="1600" i="1"/>
                                        <m:t>𝑉</m:t>
                                      </m:r>
                                    </m:e>
                                  </m:d>
                                  <m:r>
                                    <a:rPr lang="en-US" sz="1600" i="1"/>
                                    <m:t>+</m:t>
                                  </m:r>
                                  <m:nary>
                                    <m:naryPr>
                                      <m:chr m:val="∑"/>
                                      <m:supHide m:val="on"/>
                                      <m:ctrlPr>
                                        <a:rPr lang="en-US" sz="1600" i="1"/>
                                      </m:ctrlPr>
                                    </m:naryPr>
                                    <m:sub>
                                      <m:r>
                                        <a:rPr lang="en-US" sz="1600" i="1"/>
                                        <m:t>𝑣</m:t>
                                      </m:r>
                                      <m:r>
                                        <a:rPr lang="en-US" sz="1600" i="1"/>
                                        <m:t>∈</m:t>
                                      </m:r>
                                      <m:r>
                                        <a:rPr lang="en-US" sz="1600" i="1"/>
                                        <m:t>𝑉</m:t>
                                      </m:r>
                                    </m:sub>
                                    <m:sup/>
                                    <m:e>
                                      <m:sSub>
                                        <m:sSubPr>
                                          <m:ctrlPr>
                                            <a:rPr lang="en-US" sz="1600" i="1"/>
                                          </m:ctrlPr>
                                        </m:sSubPr>
                                        <m:e>
                                          <m:r>
                                            <a:rPr lang="en-US" sz="1600" i="1"/>
                                            <m:t>𝑋</m:t>
                                          </m:r>
                                        </m:e>
                                        <m:sub>
                                          <m:r>
                                            <a:rPr lang="en-US" sz="1600" i="1"/>
                                            <m:t>−,</m:t>
                                          </m:r>
                                          <m:r>
                                            <a:rPr lang="en-US" sz="1600" i="1"/>
                                            <m:t>𝑣</m:t>
                                          </m:r>
                                        </m:sub>
                                      </m:sSub>
                                    </m:e>
                                  </m:nary>
                                </m:den>
                              </m:f>
                            </m:e>
                          </m:func>
                          <m:r>
                            <a:rPr lang="en-US" sz="1600" i="1"/>
                            <m:t>− </m:t>
                          </m:r>
                          <m:func>
                            <m:funcPr>
                              <m:ctrlPr>
                                <a:rPr lang="en-US" sz="1600" i="1"/>
                              </m:ctrlPr>
                            </m:funcPr>
                            <m:fName>
                              <m:r>
                                <a:rPr lang="en-US" sz="1600" i="1"/>
                                <m:t>𝑙𝑜𝑔</m:t>
                              </m:r>
                            </m:fName>
                            <m:e>
                              <m:f>
                                <m:fPr>
                                  <m:ctrlPr>
                                    <a:rPr lang="en-US" sz="1600" i="1"/>
                                  </m:ctrlPr>
                                </m:fPr>
                                <m:num>
                                  <m:r>
                                    <a:rPr lang="en-US" sz="1600" i="1"/>
                                    <m:t>𝜆</m:t>
                                  </m:r>
                                  <m:r>
                                    <a:rPr lang="en-US" sz="1600" i="1"/>
                                    <m:t>+</m:t>
                                  </m:r>
                                  <m:sSub>
                                    <m:sSubPr>
                                      <m:ctrlPr>
                                        <a:rPr lang="en-US" sz="1600" i="1"/>
                                      </m:ctrlPr>
                                    </m:sSubPr>
                                    <m:e>
                                      <m:r>
                                        <a:rPr lang="en-US" sz="1600" i="1"/>
                                        <m:t>𝑋</m:t>
                                      </m:r>
                                    </m:e>
                                    <m:sub>
                                      <m:r>
                                        <a:rPr lang="en-US" sz="1600" i="1"/>
                                        <m:t>+,</m:t>
                                      </m:r>
                                      <m:r>
                                        <a:rPr lang="en-US" sz="1600" i="1"/>
                                        <m:t>𝑢</m:t>
                                      </m:r>
                                    </m:sub>
                                  </m:sSub>
                                </m:num>
                                <m:den>
                                  <m:r>
                                    <a:rPr lang="en-US" sz="1600" i="1"/>
                                    <m:t>𝜆</m:t>
                                  </m:r>
                                  <m:d>
                                    <m:dPr>
                                      <m:begChr m:val="|"/>
                                      <m:endChr m:val="|"/>
                                      <m:ctrlPr>
                                        <a:rPr lang="en-US" sz="1600" i="1"/>
                                      </m:ctrlPr>
                                    </m:dPr>
                                    <m:e>
                                      <m:r>
                                        <a:rPr lang="en-US" sz="1600" i="1"/>
                                        <m:t>𝑉</m:t>
                                      </m:r>
                                    </m:e>
                                  </m:d>
                                  <m:r>
                                    <a:rPr lang="en-US" sz="1600" i="1"/>
                                    <m:t>+</m:t>
                                  </m:r>
                                  <m:nary>
                                    <m:naryPr>
                                      <m:chr m:val="∑"/>
                                      <m:supHide m:val="on"/>
                                      <m:ctrlPr>
                                        <a:rPr lang="en-US" sz="1600" i="1"/>
                                      </m:ctrlPr>
                                    </m:naryPr>
                                    <m:sub>
                                      <m:r>
                                        <a:rPr lang="en-US" sz="1600" i="1"/>
                                        <m:t>𝑣</m:t>
                                      </m:r>
                                      <m:r>
                                        <a:rPr lang="en-US" sz="1600" i="1"/>
                                        <m:t>∈</m:t>
                                      </m:r>
                                      <m:r>
                                        <a:rPr lang="en-US" sz="1600" i="1"/>
                                        <m:t>𝑉</m:t>
                                      </m:r>
                                    </m:sub>
                                    <m:sup/>
                                    <m:e>
                                      <m:sSub>
                                        <m:sSubPr>
                                          <m:ctrlPr>
                                            <a:rPr lang="en-US" sz="1600" i="1"/>
                                          </m:ctrlPr>
                                        </m:sSubPr>
                                        <m:e>
                                          <m:r>
                                            <a:rPr lang="en-US" sz="1600" i="1"/>
                                            <m:t>𝑋</m:t>
                                          </m:r>
                                        </m:e>
                                        <m:sub>
                                          <m:r>
                                            <a:rPr lang="en-US" sz="1600" i="1"/>
                                            <m:t>+,</m:t>
                                          </m:r>
                                          <m:r>
                                            <a:rPr lang="en-US" sz="1600" i="1"/>
                                            <m:t>𝑣</m:t>
                                          </m:r>
                                        </m:sub>
                                      </m:sSub>
                                    </m:e>
                                  </m:nary>
                                </m:den>
                              </m:f>
                            </m:e>
                          </m:func>
                        </m:e>
                      </m:d>
                      <m:r>
                        <m:rPr>
                          <m:brk/>
                        </m:rPr>
                        <a:rPr lang="en-US" sz="1600" i="1"/>
                        <m:t>+</m:t>
                      </m:r>
                      <m:nary>
                        <m:naryPr>
                          <m:chr m:val="∑"/>
                          <m:supHide m:val="on"/>
                          <m:ctrlPr>
                            <a:rPr lang="en-US" sz="1600" i="1"/>
                          </m:ctrlPr>
                        </m:naryPr>
                        <m:sub>
                          <m:r>
                            <a:rPr lang="en-US" sz="1600" i="1"/>
                            <m:t>𝑤</m:t>
                          </m:r>
                          <m:r>
                            <a:rPr lang="en-US" sz="1600" i="1"/>
                            <m:t>∈</m:t>
                          </m:r>
                          <m:sSub>
                            <m:sSubPr>
                              <m:ctrlPr>
                                <a:rPr lang="en-US" sz="1600" i="1"/>
                              </m:ctrlPr>
                            </m:sSubPr>
                            <m:e>
                              <m:r>
                                <a:rPr lang="en-US" sz="1600" i="1"/>
                                <m:t>𝑑</m:t>
                              </m:r>
                            </m:e>
                            <m:sub>
                              <m:r>
                                <a:rPr lang="en-US" sz="1600" i="1"/>
                                <m:t>𝑖</m:t>
                              </m:r>
                            </m:sub>
                          </m:sSub>
                          <m:r>
                            <a:rPr lang="en-US" sz="1600" i="1"/>
                            <m:t>,</m:t>
                          </m:r>
                          <m:r>
                            <a:rPr lang="en-US" sz="1600" i="1"/>
                            <m:t>𝑤</m:t>
                          </m:r>
                          <m:r>
                            <a:rPr lang="en-US" sz="1600" i="1"/>
                            <m:t>≠</m:t>
                          </m:r>
                          <m:r>
                            <a:rPr lang="en-US" sz="1600" i="1"/>
                            <m:t>𝑢</m:t>
                          </m:r>
                        </m:sub>
                        <m:sup/>
                        <m:e>
                          <m:sSub>
                            <m:sSubPr>
                              <m:ctrlPr>
                                <a:rPr lang="en-US" sz="1600" i="1"/>
                              </m:ctrlPr>
                            </m:sSubPr>
                            <m:e>
                              <m:r>
                                <a:rPr lang="en-US" sz="1600" i="1"/>
                                <m:t>𝑛</m:t>
                              </m:r>
                            </m:e>
                            <m:sub>
                              <m:r>
                                <a:rPr lang="en-US" sz="1600" i="1"/>
                                <m:t>𝑤</m:t>
                              </m:r>
                              <m:r>
                                <a:rPr lang="en-US" sz="1600" i="1"/>
                                <m:t>,</m:t>
                              </m:r>
                              <m:sSub>
                                <m:sSubPr>
                                  <m:ctrlPr>
                                    <a:rPr lang="en-US" sz="1600" i="1"/>
                                  </m:ctrlPr>
                                </m:sSubPr>
                                <m:e>
                                  <m:r>
                                    <a:rPr lang="en-US" sz="1600" i="1"/>
                                    <m:t>𝑑</m:t>
                                  </m:r>
                                </m:e>
                                <m:sub>
                                  <m:r>
                                    <a:rPr lang="en-US" sz="1600" i="1"/>
                                    <m:t>𝑖</m:t>
                                  </m:r>
                                </m:sub>
                              </m:sSub>
                            </m:sub>
                          </m:sSub>
                          <m:d>
                            <m:dPr>
                              <m:ctrlPr>
                                <a:rPr lang="en-US" sz="1600" i="1"/>
                              </m:ctrlPr>
                            </m:dPr>
                            <m:e>
                              <m:func>
                                <m:funcPr>
                                  <m:ctrlPr>
                                    <a:rPr lang="en-US" sz="1600" i="1"/>
                                  </m:ctrlPr>
                                </m:funcPr>
                                <m:fName>
                                  <m:r>
                                    <a:rPr lang="en-US" sz="1600" i="1"/>
                                    <m:t>𝑙𝑜𝑔</m:t>
                                  </m:r>
                                </m:fName>
                                <m:e>
                                  <m:f>
                                    <m:fPr>
                                      <m:ctrlPr>
                                        <a:rPr lang="en-US" sz="1600" i="1"/>
                                      </m:ctrlPr>
                                    </m:fPr>
                                    <m:num>
                                      <m:r>
                                        <a:rPr lang="en-US" sz="1600" i="1"/>
                                        <m:t>𝜆</m:t>
                                      </m:r>
                                      <m:r>
                                        <a:rPr lang="en-US" sz="1600" i="1"/>
                                        <m:t>+</m:t>
                                      </m:r>
                                      <m:sSub>
                                        <m:sSubPr>
                                          <m:ctrlPr>
                                            <a:rPr lang="en-US" sz="1600" i="1"/>
                                          </m:ctrlPr>
                                        </m:sSubPr>
                                        <m:e>
                                          <m:r>
                                            <a:rPr lang="en-US" sz="1600" i="1"/>
                                            <m:t>𝑋</m:t>
                                          </m:r>
                                        </m:e>
                                        <m:sub>
                                          <m:r>
                                            <a:rPr lang="en-US" sz="1600" i="1"/>
                                            <m:t>−,</m:t>
                                          </m:r>
                                          <m:r>
                                            <a:rPr lang="en-US" sz="1600" i="1"/>
                                            <m:t>𝑤</m:t>
                                          </m:r>
                                        </m:sub>
                                      </m:sSub>
                                    </m:num>
                                    <m:den>
                                      <m:r>
                                        <a:rPr lang="en-US" sz="1600" i="1"/>
                                        <m:t>𝜆</m:t>
                                      </m:r>
                                      <m:d>
                                        <m:dPr>
                                          <m:begChr m:val="|"/>
                                          <m:endChr m:val="|"/>
                                          <m:ctrlPr>
                                            <a:rPr lang="en-US" sz="1600" i="1"/>
                                          </m:ctrlPr>
                                        </m:dPr>
                                        <m:e>
                                          <m:r>
                                            <a:rPr lang="en-US" sz="1600" i="1"/>
                                            <m:t>𝑉</m:t>
                                          </m:r>
                                        </m:e>
                                      </m:d>
                                      <m:r>
                                        <a:rPr lang="en-US" sz="1600" i="1"/>
                                        <m:t>+</m:t>
                                      </m:r>
                                      <m:nary>
                                        <m:naryPr>
                                          <m:chr m:val="∑"/>
                                          <m:supHide m:val="on"/>
                                          <m:ctrlPr>
                                            <a:rPr lang="en-US" sz="1600" i="1"/>
                                          </m:ctrlPr>
                                        </m:naryPr>
                                        <m:sub>
                                          <m:r>
                                            <a:rPr lang="en-US" sz="1600" i="1"/>
                                            <m:t>𝑣</m:t>
                                          </m:r>
                                          <m:r>
                                            <a:rPr lang="en-US" sz="1600" i="1"/>
                                            <m:t>∈</m:t>
                                          </m:r>
                                          <m:r>
                                            <a:rPr lang="en-US" sz="1600" i="1"/>
                                            <m:t>𝑉</m:t>
                                          </m:r>
                                        </m:sub>
                                        <m:sup/>
                                        <m:e>
                                          <m:sSub>
                                            <m:sSubPr>
                                              <m:ctrlPr>
                                                <a:rPr lang="en-US" sz="1600" i="1"/>
                                              </m:ctrlPr>
                                            </m:sSubPr>
                                            <m:e>
                                              <m:r>
                                                <a:rPr lang="en-US" sz="1600" i="1"/>
                                                <m:t>𝑋</m:t>
                                              </m:r>
                                            </m:e>
                                            <m:sub>
                                              <m:r>
                                                <a:rPr lang="en-US" sz="1600" i="1"/>
                                                <m:t>−,</m:t>
                                              </m:r>
                                              <m:r>
                                                <a:rPr lang="en-US" sz="1600" i="1"/>
                                                <m:t>𝑣</m:t>
                                              </m:r>
                                            </m:sub>
                                          </m:sSub>
                                        </m:e>
                                      </m:nary>
                                    </m:den>
                                  </m:f>
                                </m:e>
                              </m:func>
                              <m:r>
                                <a:rPr lang="en-US" sz="1600" i="1"/>
                                <m:t>− </m:t>
                              </m:r>
                              <m:func>
                                <m:funcPr>
                                  <m:ctrlPr>
                                    <a:rPr lang="en-US" sz="1600" i="1"/>
                                  </m:ctrlPr>
                                </m:funcPr>
                                <m:fName>
                                  <m:r>
                                    <a:rPr lang="en-US" sz="1600" i="1"/>
                                    <m:t>𝑙𝑜𝑔</m:t>
                                  </m:r>
                                </m:fName>
                                <m:e>
                                  <m:f>
                                    <m:fPr>
                                      <m:ctrlPr>
                                        <a:rPr lang="en-US" sz="1600" i="1"/>
                                      </m:ctrlPr>
                                    </m:fPr>
                                    <m:num>
                                      <m:r>
                                        <a:rPr lang="en-US" sz="1600" i="1"/>
                                        <m:t>𝜆</m:t>
                                      </m:r>
                                      <m:r>
                                        <a:rPr lang="en-US" sz="1600" i="1"/>
                                        <m:t>+</m:t>
                                      </m:r>
                                      <m:sSub>
                                        <m:sSubPr>
                                          <m:ctrlPr>
                                            <a:rPr lang="en-US" sz="1600" i="1"/>
                                          </m:ctrlPr>
                                        </m:sSubPr>
                                        <m:e>
                                          <m:r>
                                            <a:rPr lang="en-US" sz="1600" i="1"/>
                                            <m:t>𝑋</m:t>
                                          </m:r>
                                        </m:e>
                                        <m:sub>
                                          <m:r>
                                            <a:rPr lang="en-US" sz="1600" i="1"/>
                                            <m:t>+,</m:t>
                                          </m:r>
                                          <m:r>
                                            <a:rPr lang="en-US" sz="1600" i="1"/>
                                            <m:t>𝑤</m:t>
                                          </m:r>
                                        </m:sub>
                                      </m:sSub>
                                    </m:num>
                                    <m:den>
                                      <m:r>
                                        <a:rPr lang="en-US" sz="1600" i="1"/>
                                        <m:t>𝜆</m:t>
                                      </m:r>
                                      <m:d>
                                        <m:dPr>
                                          <m:begChr m:val="|"/>
                                          <m:endChr m:val="|"/>
                                          <m:ctrlPr>
                                            <a:rPr lang="en-US" sz="1600" i="1"/>
                                          </m:ctrlPr>
                                        </m:dPr>
                                        <m:e>
                                          <m:r>
                                            <a:rPr lang="en-US" sz="1600" i="1"/>
                                            <m:t>𝑉</m:t>
                                          </m:r>
                                        </m:e>
                                      </m:d>
                                      <m:r>
                                        <a:rPr lang="en-US" sz="1600" i="1"/>
                                        <m:t>+</m:t>
                                      </m:r>
                                      <m:nary>
                                        <m:naryPr>
                                          <m:chr m:val="∑"/>
                                          <m:supHide m:val="on"/>
                                          <m:ctrlPr>
                                            <a:rPr lang="en-US" sz="1600" i="1"/>
                                          </m:ctrlPr>
                                        </m:naryPr>
                                        <m:sub>
                                          <m:r>
                                            <a:rPr lang="en-US" sz="1600" i="1"/>
                                            <m:t>𝑣</m:t>
                                          </m:r>
                                          <m:r>
                                            <a:rPr lang="en-US" sz="1600" i="1"/>
                                            <m:t>∈</m:t>
                                          </m:r>
                                          <m:r>
                                            <a:rPr lang="en-US" sz="1600" i="1"/>
                                            <m:t>𝑉</m:t>
                                          </m:r>
                                        </m:sub>
                                        <m:sup/>
                                        <m:e>
                                          <m:sSub>
                                            <m:sSubPr>
                                              <m:ctrlPr>
                                                <a:rPr lang="en-US" sz="1600" i="1"/>
                                              </m:ctrlPr>
                                            </m:sSubPr>
                                            <m:e>
                                              <m:r>
                                                <a:rPr lang="en-US" sz="1600" i="1"/>
                                                <m:t>𝑋</m:t>
                                              </m:r>
                                            </m:e>
                                            <m:sub>
                                              <m:r>
                                                <a:rPr lang="en-US" sz="1600" i="1"/>
                                                <m:t>+,</m:t>
                                              </m:r>
                                              <m:r>
                                                <a:rPr lang="en-US" sz="1600" i="1"/>
                                                <m:t>𝑣</m:t>
                                              </m:r>
                                            </m:sub>
                                          </m:sSub>
                                        </m:e>
                                      </m:nary>
                                    </m:den>
                                  </m:f>
                                </m:e>
                              </m:func>
                            </m:e>
                          </m:d>
                        </m:e>
                      </m:nary>
                    </m:oMath>
                  </m:oMathPara>
                </a14:m>
                <a:endParaRPr lang="en-US" sz="16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3870290"/>
              </a:xfrm>
              <a:prstGeom prst="rect">
                <a:avLst/>
              </a:prstGeom>
              <a:blipFill>
                <a:blip r:embed="rId3"/>
                <a:stretch>
                  <a:fillRect l="-460" t="-472"/>
                </a:stretch>
              </a:blipFill>
            </p:spPr>
            <p:txBody>
              <a:bodyPr/>
              <a:lstStyle/>
              <a:p>
                <a:r>
                  <a:rPr lang="en-US">
                    <a:noFill/>
                  </a:rPr>
                  <a:t> </a:t>
                </a:r>
              </a:p>
            </p:txBody>
          </p:sp>
        </mc:Fallback>
      </mc:AlternateContent>
    </p:spTree>
    <p:extLst>
      <p:ext uri="{BB962C8B-B14F-4D97-AF65-F5344CB8AC3E}">
        <p14:creationId xmlns:p14="http://schemas.microsoft.com/office/powerpoint/2010/main" val="393834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4141775"/>
              </a:xfrm>
              <a:prstGeom prst="rect">
                <a:avLst/>
              </a:prstGeom>
            </p:spPr>
            <p:txBody>
              <a:bodyPr wrap="square">
                <a:spAutoFit/>
              </a:bodyPr>
              <a:lstStyle/>
              <a:p>
                <a:pPr lvl="0"/>
                <a:r>
                  <a:rPr lang="en-US" sz="1500" smtClean="0">
                    <a:latin typeface="Times New Roman" panose="02020603050405020304" pitchFamily="18" charset="0"/>
                    <a:cs typeface="Times New Roman" panose="02020603050405020304" pitchFamily="18" charset="0"/>
                  </a:rPr>
                  <a:t>Khi đó đạo hàm </a:t>
                </a:r>
                <a14:m>
                  <m:oMath xmlns:m="http://schemas.openxmlformats.org/officeDocument/2006/math">
                    <m:f>
                      <m:fPr>
                        <m:ctrlPr>
                          <a:rPr lang="en-US" sz="1500" i="1"/>
                        </m:ctrlPr>
                      </m:fPr>
                      <m:num>
                        <m:r>
                          <a:rPr lang="en-US" sz="1500" i="1"/>
                          <m:t>𝜕</m:t>
                        </m:r>
                        <m:sSub>
                          <m:sSubPr>
                            <m:ctrlPr>
                              <a:rPr lang="en-US" sz="1500" i="1"/>
                            </m:ctrlPr>
                          </m:sSubPr>
                          <m:e>
                            <m:r>
                              <a:rPr lang="en-US" sz="1500" i="1"/>
                              <m:t>𝐹</m:t>
                            </m:r>
                          </m:e>
                          <m:sub>
                            <m:r>
                              <a:rPr lang="en-US" sz="1500" i="1"/>
                              <m:t>+,</m:t>
                            </m:r>
                            <m:r>
                              <a:rPr lang="en-US" sz="1500" i="1"/>
                              <m:t>𝑖</m:t>
                            </m:r>
                          </m:sub>
                        </m:sSub>
                      </m:num>
                      <m:den>
                        <m:r>
                          <a:rPr lang="en-US" sz="1500" i="1"/>
                          <m:t>𝜕</m:t>
                        </m:r>
                        <m:sSub>
                          <m:sSubPr>
                            <m:ctrlPr>
                              <a:rPr lang="en-US" sz="1500" i="1"/>
                            </m:ctrlPr>
                          </m:sSubPr>
                          <m:e>
                            <m:r>
                              <a:rPr lang="en-US" sz="1500" i="1"/>
                              <m:t>𝑋</m:t>
                            </m:r>
                          </m:e>
                          <m:sub>
                            <m:r>
                              <a:rPr lang="en-US" sz="1500" i="1"/>
                              <m:t>+,</m:t>
                            </m:r>
                            <m:r>
                              <a:rPr lang="en-US" sz="1500" i="1"/>
                              <m:t>𝑢</m:t>
                            </m:r>
                          </m:sub>
                        </m:sSub>
                      </m:den>
                    </m:f>
                  </m:oMath>
                </a14:m>
                <a:r>
                  <a:rPr lang="en-US" sz="1500">
                    <a:latin typeface="Times New Roman" panose="02020603050405020304" pitchFamily="18" charset="0"/>
                    <a:cs typeface="Times New Roman" panose="02020603050405020304" pitchFamily="18" charset="0"/>
                  </a:rPr>
                  <a:t> và</a:t>
                </a:r>
                <a14:m>
                  <m:oMath xmlns:m="http://schemas.openxmlformats.org/officeDocument/2006/math">
                    <m:r>
                      <a:rPr lang="en-US" sz="1500" i="1"/>
                      <m:t> </m:t>
                    </m:r>
                    <m:f>
                      <m:fPr>
                        <m:ctrlPr>
                          <a:rPr lang="en-US" sz="1500" i="1"/>
                        </m:ctrlPr>
                      </m:fPr>
                      <m:num>
                        <m:r>
                          <a:rPr lang="en-US" sz="1500" i="1"/>
                          <m:t>𝜕</m:t>
                        </m:r>
                        <m:sSub>
                          <m:sSubPr>
                            <m:ctrlPr>
                              <a:rPr lang="en-US" sz="1500" i="1"/>
                            </m:ctrlPr>
                          </m:sSubPr>
                          <m:e>
                            <m:r>
                              <a:rPr lang="en-US" sz="1500" i="1"/>
                              <m:t>𝐹</m:t>
                            </m:r>
                          </m:e>
                          <m:sub>
                            <m:r>
                              <a:rPr lang="en-US" sz="1500" i="1"/>
                              <m:t>+,</m:t>
                            </m:r>
                            <m:r>
                              <a:rPr lang="en-US" sz="1500" i="1"/>
                              <m:t>𝑖</m:t>
                            </m:r>
                          </m:sub>
                        </m:sSub>
                      </m:num>
                      <m:den>
                        <m:r>
                          <a:rPr lang="en-US" sz="1500" i="1"/>
                          <m:t>𝜕</m:t>
                        </m:r>
                        <m:sSub>
                          <m:sSubPr>
                            <m:ctrlPr>
                              <a:rPr lang="en-US" sz="1500" i="1"/>
                            </m:ctrlPr>
                          </m:sSubPr>
                          <m:e>
                            <m:r>
                              <a:rPr lang="en-US" sz="1500" i="1"/>
                              <m:t>𝑋</m:t>
                            </m:r>
                          </m:e>
                          <m:sub>
                            <m:r>
                              <a:rPr lang="en-US" sz="1500" i="1"/>
                              <m:t>−,</m:t>
                            </m:r>
                            <m:r>
                              <a:rPr lang="en-US" sz="1500" i="1"/>
                              <m:t>𝑢</m:t>
                            </m:r>
                          </m:sub>
                        </m:sSub>
                      </m:den>
                    </m:f>
                  </m:oMath>
                </a14:m>
                <a:r>
                  <a:rPr lang="en-US" sz="1500">
                    <a:latin typeface="Times New Roman" panose="02020603050405020304" pitchFamily="18" charset="0"/>
                    <a:cs typeface="Times New Roman" panose="02020603050405020304" pitchFamily="18" charset="0"/>
                  </a:rPr>
                  <a:t> sẽ được tính như sau</a:t>
                </a:r>
                <a14:m>
                  <m:oMath xmlns:m="http://schemas.openxmlformats.org/officeDocument/2006/math">
                    <m:r>
                      <a:rPr lang="en-US" sz="1500" b="0" i="0" smtClean="0">
                        <a:latin typeface="Cambria Math" panose="02040503050406030204" pitchFamily="18" charset="0"/>
                      </a:rPr>
                      <m:t>:</m:t>
                    </m:r>
                  </m:oMath>
                </a14:m>
                <a:endParaRPr lang="en-US" sz="15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f>
                        <m:fPr>
                          <m:ctrlPr>
                            <a:rPr lang="en-US" sz="1500" i="1"/>
                          </m:ctrlPr>
                        </m:fPr>
                        <m:num>
                          <m:r>
                            <a:rPr lang="en-US" sz="1500" i="1"/>
                            <m:t>𝜕</m:t>
                          </m:r>
                          <m:sSub>
                            <m:sSubPr>
                              <m:ctrlPr>
                                <a:rPr lang="en-US" sz="1500" i="1"/>
                              </m:ctrlPr>
                            </m:sSubPr>
                            <m:e>
                              <m:r>
                                <a:rPr lang="en-US" sz="1500" i="1"/>
                                <m:t>𝐹</m:t>
                              </m:r>
                            </m:e>
                            <m:sub>
                              <m:r>
                                <a:rPr lang="en-US" sz="1500" i="1"/>
                                <m:t>+,</m:t>
                              </m:r>
                              <m:r>
                                <a:rPr lang="en-US" sz="1500" i="1"/>
                                <m:t>𝑖</m:t>
                              </m:r>
                            </m:sub>
                          </m:sSub>
                        </m:num>
                        <m:den>
                          <m:r>
                            <a:rPr lang="en-US" sz="1500" i="1"/>
                            <m:t>𝜕</m:t>
                          </m:r>
                          <m:sSub>
                            <m:sSubPr>
                              <m:ctrlPr>
                                <a:rPr lang="en-US" sz="1500" i="1"/>
                              </m:ctrlPr>
                            </m:sSubPr>
                            <m:e>
                              <m:r>
                                <a:rPr lang="en-US" sz="1500" i="1"/>
                                <m:t>𝑋</m:t>
                              </m:r>
                            </m:e>
                            <m:sub>
                              <m:r>
                                <a:rPr lang="en-US" sz="1500" i="1"/>
                                <m:t>+,</m:t>
                              </m:r>
                              <m:r>
                                <a:rPr lang="en-US" sz="1500" i="1"/>
                                <m:t>𝑢</m:t>
                              </m:r>
                            </m:sub>
                          </m:sSub>
                        </m:den>
                      </m:f>
                      <m:r>
                        <m:rPr>
                          <m:aln/>
                        </m:rPr>
                        <a:rPr lang="en-US" sz="1500" i="1"/>
                        <m:t>=</m:t>
                      </m:r>
                      <m:r>
                        <a:rPr lang="en-US" sz="1500" i="1"/>
                        <m:t> −</m:t>
                      </m:r>
                      <m:sSub>
                        <m:sSubPr>
                          <m:ctrlPr>
                            <a:rPr lang="en-US" sz="1500" i="1"/>
                          </m:ctrlPr>
                        </m:sSubPr>
                        <m:e>
                          <m:r>
                            <a:rPr lang="en-US" sz="1500" i="1"/>
                            <m:t>𝑛</m:t>
                          </m:r>
                        </m:e>
                        <m:sub>
                          <m:r>
                            <a:rPr lang="en-US" sz="1500" i="1"/>
                            <m:t>𝑢</m:t>
                          </m:r>
                          <m:r>
                            <a:rPr lang="en-US" sz="1500" i="1"/>
                            <m:t>,</m:t>
                          </m:r>
                          <m:sSub>
                            <m:sSubPr>
                              <m:ctrlPr>
                                <a:rPr lang="en-US" sz="1500" i="1"/>
                              </m:ctrlPr>
                            </m:sSubPr>
                            <m:e>
                              <m:r>
                                <a:rPr lang="en-US" sz="1500" i="1"/>
                                <m:t>𝑑</m:t>
                              </m:r>
                            </m:e>
                            <m:sub>
                              <m:r>
                                <a:rPr lang="en-US" sz="1500" i="1"/>
                                <m:t>𝑖</m:t>
                              </m:r>
                            </m:sub>
                          </m:sSub>
                        </m:sub>
                      </m:sSub>
                      <m:d>
                        <m:dPr>
                          <m:ctrlPr>
                            <a:rPr lang="en-US" sz="1500" i="1"/>
                          </m:ctrlPr>
                        </m:dPr>
                        <m:e>
                          <m:f>
                            <m:fPr>
                              <m:ctrlPr>
                                <a:rPr lang="en-US" sz="1500" i="1"/>
                              </m:ctrlPr>
                            </m:fPr>
                            <m:num>
                              <m:r>
                                <a:rPr lang="en-US" sz="1500" i="1"/>
                                <m:t>(</m:t>
                              </m:r>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r>
                                    <a:rPr lang="en-US" sz="1500" i="1"/>
                                    <m:t>)</m:t>
                                  </m:r>
                                </m:e>
                              </m:nary>
                              <m:r>
                                <a:rPr lang="en-US" sz="1500" i="1"/>
                                <m:t>−(</m:t>
                              </m:r>
                              <m:r>
                                <a:rPr lang="en-US" sz="1500" i="1"/>
                                <m:t>1</m:t>
                              </m:r>
                              <m:r>
                                <a:rPr lang="en-US" sz="1500" i="1"/>
                                <m:t>+</m:t>
                              </m:r>
                              <m:sSub>
                                <m:sSubPr>
                                  <m:ctrlPr>
                                    <a:rPr lang="en-US" sz="1500" i="1"/>
                                  </m:ctrlPr>
                                </m:sSubPr>
                                <m:e>
                                  <m:r>
                                    <a:rPr lang="en-US" sz="1500" i="1"/>
                                    <m:t>𝑋</m:t>
                                  </m:r>
                                </m:e>
                                <m:sub>
                                  <m:r>
                                    <a:rPr lang="en-US" sz="1500" i="1"/>
                                    <m:t>+,</m:t>
                                  </m:r>
                                  <m:r>
                                    <a:rPr lang="en-US" sz="1500" i="1"/>
                                    <m:t>𝑢</m:t>
                                  </m:r>
                                </m:sub>
                              </m:sSub>
                              <m:r>
                                <a:rPr lang="en-US" sz="1500" i="1"/>
                                <m:t>)</m:t>
                              </m:r>
                            </m:num>
                            <m:den>
                              <m:r>
                                <a:rPr lang="en-US" sz="1500" i="1"/>
                                <m:t>(</m:t>
                              </m:r>
                              <m:d>
                                <m:dPr>
                                  <m:begChr m:val="|"/>
                                  <m:endChr m:val="|"/>
                                  <m:ctrlPr>
                                    <a:rPr lang="en-US" sz="1500" i="1"/>
                                  </m:ctrlPr>
                                </m:dPr>
                                <m:e>
                                  <m:r>
                                    <a:rPr lang="en-US" sz="1500" i="1"/>
                                    <m:t>𝑉</m:t>
                                  </m:r>
                                </m:e>
                              </m:d>
                              <m:r>
                                <a:rPr lang="en-US" sz="1500" i="1"/>
                                <m:t>+</m:t>
                              </m:r>
                              <m:sSup>
                                <m:sSupPr>
                                  <m:ctrlPr>
                                    <a:rPr lang="en-US" sz="1500" i="1"/>
                                  </m:ctrlPr>
                                </m:sSupPr>
                                <m:e>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r>
                                        <a:rPr lang="en-US" sz="1500" i="1"/>
                                        <m:t>)</m:t>
                                      </m:r>
                                    </m:e>
                                  </m:nary>
                                </m:e>
                                <m:sup>
                                  <m:r>
                                    <a:rPr lang="en-US" sz="1500" i="1"/>
                                    <m:t>2</m:t>
                                  </m:r>
                                </m:sup>
                              </m:sSup>
                            </m:den>
                          </m:f>
                          <m:r>
                            <a:rPr lang="en-US" sz="1500" i="1"/>
                            <m:t>×</m:t>
                          </m:r>
                          <m:f>
                            <m:fPr>
                              <m:ctrlPr>
                                <a:rPr lang="en-US" sz="1500" i="1"/>
                              </m:ctrlPr>
                            </m:fPr>
                            <m:num>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num>
                            <m:den>
                              <m:r>
                                <a:rPr lang="en-US" sz="1500" i="1"/>
                                <m:t>1</m:t>
                              </m:r>
                              <m:r>
                                <a:rPr lang="en-US" sz="1500" i="1"/>
                                <m:t>+</m:t>
                              </m:r>
                              <m:sSub>
                                <m:sSubPr>
                                  <m:ctrlPr>
                                    <a:rPr lang="en-US" sz="1500" i="1"/>
                                  </m:ctrlPr>
                                </m:sSubPr>
                                <m:e>
                                  <m:r>
                                    <a:rPr lang="en-US" sz="1500" i="1"/>
                                    <m:t>𝑋</m:t>
                                  </m:r>
                                </m:e>
                                <m:sub>
                                  <m:r>
                                    <a:rPr lang="en-US" sz="1500" i="1"/>
                                    <m:t>+,</m:t>
                                  </m:r>
                                  <m:r>
                                    <a:rPr lang="en-US" sz="1500" i="1"/>
                                    <m:t>𝑢</m:t>
                                  </m:r>
                                </m:sub>
                              </m:sSub>
                            </m:den>
                          </m:f>
                        </m:e>
                      </m:d>
                      <m:r>
                        <m:rPr>
                          <m:brk/>
                        </m:rPr>
                        <a:rPr lang="en-US" sz="1500" i="1"/>
                        <m:t>+</m:t>
                      </m:r>
                      <m:nary>
                        <m:naryPr>
                          <m:chr m:val="∑"/>
                          <m:supHide m:val="on"/>
                          <m:ctrlPr>
                            <a:rPr lang="en-US" sz="1500" i="1"/>
                          </m:ctrlPr>
                        </m:naryPr>
                        <m:sub>
                          <m:r>
                            <a:rPr lang="en-US" sz="1500" i="1"/>
                            <m:t>𝑤</m:t>
                          </m:r>
                          <m:r>
                            <a:rPr lang="en-US" sz="1500" i="1"/>
                            <m:t>∈</m:t>
                          </m:r>
                          <m:sSub>
                            <m:sSubPr>
                              <m:ctrlPr>
                                <a:rPr lang="en-US" sz="1500" i="1"/>
                              </m:ctrlPr>
                            </m:sSubPr>
                            <m:e>
                              <m:r>
                                <a:rPr lang="en-US" sz="1500" i="1"/>
                                <m:t>𝑑</m:t>
                              </m:r>
                            </m:e>
                            <m:sub>
                              <m:r>
                                <a:rPr lang="en-US" sz="1500" i="1"/>
                                <m:t>𝑖</m:t>
                              </m:r>
                            </m:sub>
                          </m:sSub>
                          <m:r>
                            <a:rPr lang="en-US" sz="1500" i="1"/>
                            <m:t>,</m:t>
                          </m:r>
                          <m:r>
                            <a:rPr lang="en-US" sz="1500" i="1"/>
                            <m:t>𝑤</m:t>
                          </m:r>
                          <m:r>
                            <a:rPr lang="en-US" sz="1500" i="1"/>
                            <m:t>≠</m:t>
                          </m:r>
                          <m:r>
                            <a:rPr lang="en-US" sz="1500" i="1"/>
                            <m:t>𝑢</m:t>
                          </m:r>
                        </m:sub>
                        <m:sup/>
                        <m:e>
                          <m:r>
                            <a:rPr lang="en-US" sz="1500" i="1"/>
                            <m:t>−</m:t>
                          </m:r>
                          <m:sSub>
                            <m:sSubPr>
                              <m:ctrlPr>
                                <a:rPr lang="en-US" sz="1500" i="1"/>
                              </m:ctrlPr>
                            </m:sSubPr>
                            <m:e>
                              <m:r>
                                <a:rPr lang="en-US" sz="1500" i="1"/>
                                <m:t>𝑛</m:t>
                              </m:r>
                            </m:e>
                            <m:sub>
                              <m:r>
                                <a:rPr lang="en-US" sz="1500" i="1"/>
                                <m:t>𝑤</m:t>
                              </m:r>
                              <m:r>
                                <a:rPr lang="en-US" sz="1500" i="1"/>
                                <m:t>,</m:t>
                              </m:r>
                              <m:sSub>
                                <m:sSubPr>
                                  <m:ctrlPr>
                                    <a:rPr lang="en-US" sz="1500" i="1"/>
                                  </m:ctrlPr>
                                </m:sSubPr>
                                <m:e>
                                  <m:r>
                                    <a:rPr lang="en-US" sz="1500" i="1"/>
                                    <m:t>𝑑</m:t>
                                  </m:r>
                                </m:e>
                                <m:sub>
                                  <m:r>
                                    <a:rPr lang="en-US" sz="1500" i="1"/>
                                    <m:t>𝑖</m:t>
                                  </m:r>
                                </m:sub>
                              </m:sSub>
                            </m:sub>
                          </m:sSub>
                          <m:d>
                            <m:dPr>
                              <m:ctrlPr>
                                <a:rPr lang="en-US" sz="1500" i="1"/>
                              </m:ctrlPr>
                            </m:dPr>
                            <m:e>
                              <m:f>
                                <m:fPr>
                                  <m:ctrlPr>
                                    <a:rPr lang="en-US" sz="1500" i="1"/>
                                  </m:ctrlPr>
                                </m:fPr>
                                <m:num>
                                  <m:r>
                                    <a:rPr lang="en-US" sz="1500" i="1"/>
                                    <m:t>−</m:t>
                                  </m:r>
                                  <m:d>
                                    <m:dPr>
                                      <m:ctrlPr>
                                        <a:rPr lang="en-US" sz="1500" i="1"/>
                                      </m:ctrlPr>
                                    </m:dPr>
                                    <m:e>
                                      <m:r>
                                        <a:rPr lang="en-US" sz="1500" i="1"/>
                                        <m:t>1</m:t>
                                      </m:r>
                                      <m:r>
                                        <a:rPr lang="en-US" sz="1500" i="1"/>
                                        <m:t>+</m:t>
                                      </m:r>
                                      <m:sSub>
                                        <m:sSubPr>
                                          <m:ctrlPr>
                                            <a:rPr lang="en-US" sz="1500" i="1"/>
                                          </m:ctrlPr>
                                        </m:sSubPr>
                                        <m:e>
                                          <m:r>
                                            <a:rPr lang="en-US" sz="1500" i="1"/>
                                            <m:t>𝑋</m:t>
                                          </m:r>
                                        </m:e>
                                        <m:sub>
                                          <m:r>
                                            <a:rPr lang="en-US" sz="1500" i="1"/>
                                            <m:t>+,</m:t>
                                          </m:r>
                                          <m:r>
                                            <a:rPr lang="en-US" sz="1500" i="1"/>
                                            <m:t>𝑤</m:t>
                                          </m:r>
                                        </m:sub>
                                      </m:sSub>
                                    </m:e>
                                  </m:d>
                                </m:num>
                                <m:den>
                                  <m:sSup>
                                    <m:sSupPr>
                                      <m:ctrlPr>
                                        <a:rPr lang="en-US" sz="1500" i="1"/>
                                      </m:ctrlPr>
                                    </m:sSupPr>
                                    <m:e>
                                      <m:d>
                                        <m:dPr>
                                          <m:ctrlPr>
                                            <a:rPr lang="en-US" sz="1500" i="1"/>
                                          </m:ctrlPr>
                                        </m:dPr>
                                        <m:e>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e>
                                      </m:d>
                                    </m:e>
                                    <m:sup>
                                      <m:r>
                                        <a:rPr lang="en-US" sz="1500" i="1"/>
                                        <m:t>2</m:t>
                                      </m:r>
                                    </m:sup>
                                  </m:sSup>
                                </m:den>
                              </m:f>
                              <m:r>
                                <a:rPr lang="en-US" sz="1500" i="1"/>
                                <m:t>× </m:t>
                              </m:r>
                              <m:f>
                                <m:fPr>
                                  <m:ctrlPr>
                                    <a:rPr lang="en-US" sz="1500" i="1"/>
                                  </m:ctrlPr>
                                </m:fPr>
                                <m:num>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num>
                                <m:den>
                                  <m:r>
                                    <a:rPr lang="en-US" sz="1500" i="1"/>
                                    <m:t>1</m:t>
                                  </m:r>
                                  <m:r>
                                    <a:rPr lang="en-US" sz="1500" i="1"/>
                                    <m:t>+</m:t>
                                  </m:r>
                                  <m:sSub>
                                    <m:sSubPr>
                                      <m:ctrlPr>
                                        <a:rPr lang="en-US" sz="1500" i="1"/>
                                      </m:ctrlPr>
                                    </m:sSubPr>
                                    <m:e>
                                      <m:r>
                                        <a:rPr lang="en-US" sz="1500" i="1"/>
                                        <m:t>𝑋</m:t>
                                      </m:r>
                                    </m:e>
                                    <m:sub>
                                      <m:r>
                                        <a:rPr lang="en-US" sz="1500" i="1"/>
                                        <m:t>+,</m:t>
                                      </m:r>
                                      <m:r>
                                        <a:rPr lang="en-US" sz="1500" i="1"/>
                                        <m:t>𝑤</m:t>
                                      </m:r>
                                    </m:sub>
                                  </m:sSub>
                                </m:den>
                              </m:f>
                            </m:e>
                          </m:d>
                        </m:e>
                      </m:nary>
                      <m:r>
                        <m:rPr>
                          <m:brk/>
                        </m:rPr>
                        <a:rPr lang="en-US" sz="1500" i="1"/>
                        <m:t>=</m:t>
                      </m:r>
                      <m:r>
                        <a:rPr lang="en-US" sz="1500" i="1"/>
                        <m:t>−</m:t>
                      </m:r>
                      <m:f>
                        <m:fPr>
                          <m:ctrlPr>
                            <a:rPr lang="en-US" sz="1500" i="1"/>
                          </m:ctrlPr>
                        </m:fPr>
                        <m:num>
                          <m:sSub>
                            <m:sSubPr>
                              <m:ctrlPr>
                                <a:rPr lang="en-US" sz="1500" i="1"/>
                              </m:ctrlPr>
                            </m:sSubPr>
                            <m:e>
                              <m:r>
                                <a:rPr lang="en-US" sz="1500" i="1"/>
                                <m:t>𝑛</m:t>
                              </m:r>
                            </m:e>
                            <m:sub>
                              <m:r>
                                <a:rPr lang="en-US" sz="1500" i="1"/>
                                <m:t>𝑢</m:t>
                              </m:r>
                              <m:r>
                                <a:rPr lang="en-US" sz="1500" i="1"/>
                                <m:t>,</m:t>
                              </m:r>
                              <m:sSub>
                                <m:sSubPr>
                                  <m:ctrlPr>
                                    <a:rPr lang="en-US" sz="1500" i="1"/>
                                  </m:ctrlPr>
                                </m:sSubPr>
                                <m:e>
                                  <m:r>
                                    <a:rPr lang="en-US" sz="1500" i="1"/>
                                    <m:t>𝑑</m:t>
                                  </m:r>
                                </m:e>
                                <m:sub>
                                  <m:r>
                                    <a:rPr lang="en-US" sz="1500" i="1"/>
                                    <m:t>𝑖</m:t>
                                  </m:r>
                                </m:sub>
                              </m:sSub>
                            </m:sub>
                          </m:sSub>
                        </m:num>
                        <m:den>
                          <m:r>
                            <a:rPr lang="en-US" sz="1500" i="1"/>
                            <m:t>1</m:t>
                          </m:r>
                          <m:r>
                            <a:rPr lang="en-US" sz="1500" i="1"/>
                            <m:t>+</m:t>
                          </m:r>
                          <m:sSub>
                            <m:sSubPr>
                              <m:ctrlPr>
                                <a:rPr lang="en-US" sz="1500" i="1"/>
                              </m:ctrlPr>
                            </m:sSubPr>
                            <m:e>
                              <m:r>
                                <a:rPr lang="en-US" sz="1500" i="1"/>
                                <m:t>𝑋</m:t>
                              </m:r>
                            </m:e>
                            <m:sub>
                              <m:r>
                                <a:rPr lang="en-US" sz="1500" i="1"/>
                                <m:t>+,</m:t>
                              </m:r>
                              <m:r>
                                <a:rPr lang="en-US" sz="1500" i="1"/>
                                <m:t>𝑢</m:t>
                              </m:r>
                            </m:sub>
                          </m:sSub>
                        </m:den>
                      </m:f>
                      <m:r>
                        <a:rPr lang="en-US" sz="1500" i="1"/>
                        <m:t>+</m:t>
                      </m:r>
                      <m:f>
                        <m:fPr>
                          <m:ctrlPr>
                            <a:rPr lang="en-US" sz="1500" i="1"/>
                          </m:ctrlPr>
                        </m:fPr>
                        <m:num>
                          <m:sSub>
                            <m:sSubPr>
                              <m:ctrlPr>
                                <a:rPr lang="en-US" sz="1500" i="1"/>
                              </m:ctrlPr>
                            </m:sSubPr>
                            <m:e>
                              <m:r>
                                <a:rPr lang="en-US" sz="1500" i="1"/>
                                <m:t>𝑛</m:t>
                              </m:r>
                            </m:e>
                            <m:sub>
                              <m:r>
                                <a:rPr lang="en-US" sz="1500" i="1"/>
                                <m:t>𝑢</m:t>
                              </m:r>
                              <m:r>
                                <a:rPr lang="en-US" sz="1500" i="1"/>
                                <m:t>,</m:t>
                              </m:r>
                              <m:sSub>
                                <m:sSubPr>
                                  <m:ctrlPr>
                                    <a:rPr lang="en-US" sz="1500" i="1"/>
                                  </m:ctrlPr>
                                </m:sSubPr>
                                <m:e>
                                  <m:r>
                                    <a:rPr lang="en-US" sz="1500" i="1"/>
                                    <m:t>𝑑</m:t>
                                  </m:r>
                                </m:e>
                                <m:sub>
                                  <m:r>
                                    <a:rPr lang="en-US" sz="1500" i="1"/>
                                    <m:t>𝑖</m:t>
                                  </m:r>
                                </m:sub>
                              </m:sSub>
                            </m:sub>
                          </m:sSub>
                        </m:num>
                        <m:den>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den>
                      </m:f>
                      <m:r>
                        <a:rPr lang="en-US" sz="1500" i="1"/>
                        <m:t>+</m:t>
                      </m:r>
                      <m:nary>
                        <m:naryPr>
                          <m:chr m:val="∑"/>
                          <m:supHide m:val="on"/>
                          <m:ctrlPr>
                            <a:rPr lang="en-US" sz="1500" i="1"/>
                          </m:ctrlPr>
                        </m:naryPr>
                        <m:sub>
                          <m:r>
                            <a:rPr lang="en-US" sz="1500" i="1"/>
                            <m:t>𝑤</m:t>
                          </m:r>
                          <m:r>
                            <a:rPr lang="en-US" sz="1500" i="1"/>
                            <m:t>∈</m:t>
                          </m:r>
                          <m:sSub>
                            <m:sSubPr>
                              <m:ctrlPr>
                                <a:rPr lang="en-US" sz="1500" i="1"/>
                              </m:ctrlPr>
                            </m:sSubPr>
                            <m:e>
                              <m:r>
                                <a:rPr lang="en-US" sz="1500" i="1"/>
                                <m:t>𝑑</m:t>
                              </m:r>
                            </m:e>
                            <m:sub>
                              <m:r>
                                <a:rPr lang="en-US" sz="1500" i="1"/>
                                <m:t>𝑖</m:t>
                              </m:r>
                            </m:sub>
                          </m:sSub>
                          <m:r>
                            <a:rPr lang="en-US" sz="1500" i="1"/>
                            <m:t>,</m:t>
                          </m:r>
                          <m:r>
                            <a:rPr lang="en-US" sz="1500" i="1"/>
                            <m:t>𝑤</m:t>
                          </m:r>
                          <m:r>
                            <a:rPr lang="en-US" sz="1500" i="1"/>
                            <m:t>≠</m:t>
                          </m:r>
                          <m:r>
                            <a:rPr lang="en-US" sz="1500" i="1"/>
                            <m:t>𝑢</m:t>
                          </m:r>
                        </m:sub>
                        <m:sup/>
                        <m:e>
                          <m:f>
                            <m:fPr>
                              <m:ctrlPr>
                                <a:rPr lang="en-US" sz="1500" i="1"/>
                              </m:ctrlPr>
                            </m:fPr>
                            <m:num>
                              <m:sSub>
                                <m:sSubPr>
                                  <m:ctrlPr>
                                    <a:rPr lang="en-US" sz="1500" i="1"/>
                                  </m:ctrlPr>
                                </m:sSubPr>
                                <m:e>
                                  <m:r>
                                    <a:rPr lang="en-US" sz="1500" i="1"/>
                                    <m:t>𝑛</m:t>
                                  </m:r>
                                </m:e>
                                <m:sub>
                                  <m:r>
                                    <a:rPr lang="en-US" sz="1500" i="1"/>
                                    <m:t>𝑤</m:t>
                                  </m:r>
                                  <m:r>
                                    <a:rPr lang="en-US" sz="1500" i="1"/>
                                    <m:t>,</m:t>
                                  </m:r>
                                  <m:sSub>
                                    <m:sSubPr>
                                      <m:ctrlPr>
                                        <a:rPr lang="en-US" sz="1500" i="1"/>
                                      </m:ctrlPr>
                                    </m:sSubPr>
                                    <m:e>
                                      <m:r>
                                        <a:rPr lang="en-US" sz="1500" i="1"/>
                                        <m:t>𝑑</m:t>
                                      </m:r>
                                    </m:e>
                                    <m:sub>
                                      <m:r>
                                        <a:rPr lang="en-US" sz="1500" i="1"/>
                                        <m:t>𝑖</m:t>
                                      </m:r>
                                    </m:sub>
                                  </m:sSub>
                                </m:sub>
                              </m:sSub>
                            </m:num>
                            <m:den>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den>
                          </m:f>
                        </m:e>
                      </m:nary>
                    </m:oMath>
                  </m:oMathPara>
                </a14:m>
                <a:endParaRPr lang="en-US" sz="1500">
                  <a:latin typeface="Times New Roman" panose="02020603050405020304" pitchFamily="18" charset="0"/>
                  <a:cs typeface="Times New Roman" panose="02020603050405020304" pitchFamily="18" charset="0"/>
                </a:endParaRPr>
              </a:p>
              <a:p>
                <a:pPr lvl="0" algn="just"/>
                <a14:m>
                  <m:oMathPara xmlns:m="http://schemas.openxmlformats.org/officeDocument/2006/math">
                    <m:oMathParaPr>
                      <m:jc m:val="centerGroup"/>
                    </m:oMathParaPr>
                    <m:oMath xmlns:m="http://schemas.openxmlformats.org/officeDocument/2006/math">
                      <m:f>
                        <m:fPr>
                          <m:ctrlPr>
                            <a:rPr lang="en-US" sz="1500" i="1"/>
                          </m:ctrlPr>
                        </m:fPr>
                        <m:num>
                          <m:r>
                            <a:rPr lang="en-US" sz="1500" i="1"/>
                            <m:t>𝜕</m:t>
                          </m:r>
                          <m:sSub>
                            <m:sSubPr>
                              <m:ctrlPr>
                                <a:rPr lang="en-US" sz="1500" i="1"/>
                              </m:ctrlPr>
                            </m:sSubPr>
                            <m:e>
                              <m:r>
                                <a:rPr lang="en-US" sz="1500" i="1"/>
                                <m:t>𝐹</m:t>
                              </m:r>
                            </m:e>
                            <m:sub>
                              <m:r>
                                <a:rPr lang="en-US" sz="1500" i="1"/>
                                <m:t>+,</m:t>
                              </m:r>
                              <m:r>
                                <a:rPr lang="en-US" sz="1500" i="1"/>
                                <m:t>𝑖</m:t>
                              </m:r>
                            </m:sub>
                          </m:sSub>
                        </m:num>
                        <m:den>
                          <m:r>
                            <a:rPr lang="en-US" sz="1500" i="1"/>
                            <m:t>𝜕</m:t>
                          </m:r>
                          <m:sSub>
                            <m:sSubPr>
                              <m:ctrlPr>
                                <a:rPr lang="en-US" sz="1500" i="1"/>
                              </m:ctrlPr>
                            </m:sSubPr>
                            <m:e>
                              <m:r>
                                <a:rPr lang="en-US" sz="1500" i="1"/>
                                <m:t>𝑋</m:t>
                              </m:r>
                            </m:e>
                            <m:sub>
                              <m:r>
                                <a:rPr lang="en-US" sz="1500" i="1"/>
                                <m:t>−,</m:t>
                              </m:r>
                              <m:r>
                                <a:rPr lang="en-US" sz="1500" i="1"/>
                                <m:t>𝑢</m:t>
                              </m:r>
                            </m:sub>
                          </m:sSub>
                        </m:den>
                      </m:f>
                      <m:r>
                        <a:rPr lang="en-US" sz="1500" i="1"/>
                        <m:t>=</m:t>
                      </m:r>
                      <m:sSub>
                        <m:sSubPr>
                          <m:ctrlPr>
                            <a:rPr lang="en-US" sz="1500" i="1"/>
                          </m:ctrlPr>
                        </m:sSubPr>
                        <m:e>
                          <m:r>
                            <a:rPr lang="en-US" sz="1500" i="1"/>
                            <m:t>𝑛</m:t>
                          </m:r>
                        </m:e>
                        <m:sub>
                          <m:r>
                            <a:rPr lang="en-US" sz="1500" i="1"/>
                            <m:t>𝑢</m:t>
                          </m:r>
                          <m:r>
                            <a:rPr lang="en-US" sz="1500" i="1"/>
                            <m:t>,</m:t>
                          </m:r>
                          <m:sSub>
                            <m:sSubPr>
                              <m:ctrlPr>
                                <a:rPr lang="en-US" sz="1500" i="1"/>
                              </m:ctrlPr>
                            </m:sSubPr>
                            <m:e>
                              <m:r>
                                <a:rPr lang="en-US" sz="1500" i="1"/>
                                <m:t>𝑑</m:t>
                              </m:r>
                            </m:e>
                            <m:sub>
                              <m:r>
                                <a:rPr lang="en-US" sz="1500" i="1"/>
                                <m:t>𝑖</m:t>
                              </m:r>
                            </m:sub>
                          </m:sSub>
                        </m:sub>
                      </m:sSub>
                      <m:d>
                        <m:dPr>
                          <m:ctrlPr>
                            <a:rPr lang="en-US" sz="1500" i="1"/>
                          </m:ctrlPr>
                        </m:dPr>
                        <m:e>
                          <m:f>
                            <m:fPr>
                              <m:ctrlPr>
                                <a:rPr lang="en-US" sz="1500" i="1"/>
                              </m:ctrlPr>
                            </m:fPr>
                            <m:num>
                              <m:r>
                                <a:rPr lang="en-US" sz="1500" i="1"/>
                                <m:t>(</m:t>
                              </m:r>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r>
                                    <a:rPr lang="en-US" sz="1500" i="1"/>
                                    <m:t>)</m:t>
                                  </m:r>
                                </m:e>
                              </m:nary>
                              <m:r>
                                <a:rPr lang="en-US" sz="1500" i="1"/>
                                <m:t>−(</m:t>
                              </m:r>
                              <m:r>
                                <a:rPr lang="en-US" sz="1500" i="1"/>
                                <m:t>1</m:t>
                              </m:r>
                              <m:r>
                                <a:rPr lang="en-US" sz="1500" i="1"/>
                                <m:t>+</m:t>
                              </m:r>
                              <m:sSub>
                                <m:sSubPr>
                                  <m:ctrlPr>
                                    <a:rPr lang="en-US" sz="1500" i="1"/>
                                  </m:ctrlPr>
                                </m:sSubPr>
                                <m:e>
                                  <m:r>
                                    <a:rPr lang="en-US" sz="1500" i="1"/>
                                    <m:t>𝑋</m:t>
                                  </m:r>
                                </m:e>
                                <m:sub>
                                  <m:r>
                                    <a:rPr lang="en-US" sz="1500" i="1"/>
                                    <m:t>−,</m:t>
                                  </m:r>
                                  <m:r>
                                    <a:rPr lang="en-US" sz="1500" i="1"/>
                                    <m:t>𝑢</m:t>
                                  </m:r>
                                </m:sub>
                              </m:sSub>
                              <m:r>
                                <a:rPr lang="en-US" sz="1500" i="1"/>
                                <m:t>)</m:t>
                              </m:r>
                            </m:num>
                            <m:den>
                              <m:r>
                                <a:rPr lang="en-US" sz="1500" i="1"/>
                                <m:t>(</m:t>
                              </m:r>
                              <m:d>
                                <m:dPr>
                                  <m:begChr m:val="|"/>
                                  <m:endChr m:val="|"/>
                                  <m:ctrlPr>
                                    <a:rPr lang="en-US" sz="1500" i="1"/>
                                  </m:ctrlPr>
                                </m:dPr>
                                <m:e>
                                  <m:r>
                                    <a:rPr lang="en-US" sz="1500" i="1"/>
                                    <m:t>𝑉</m:t>
                                  </m:r>
                                </m:e>
                              </m:d>
                              <m:r>
                                <a:rPr lang="en-US" sz="1500" i="1"/>
                                <m:t>+</m:t>
                              </m:r>
                              <m:sSup>
                                <m:sSupPr>
                                  <m:ctrlPr>
                                    <a:rPr lang="en-US" sz="1500" i="1"/>
                                  </m:ctrlPr>
                                </m:sSupPr>
                                <m:e>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r>
                                        <a:rPr lang="en-US" sz="1500" i="1"/>
                                        <m:t>)</m:t>
                                      </m:r>
                                    </m:e>
                                  </m:nary>
                                </m:e>
                                <m:sup>
                                  <m:r>
                                    <a:rPr lang="en-US" sz="1500" i="1"/>
                                    <m:t>2</m:t>
                                  </m:r>
                                </m:sup>
                              </m:sSup>
                            </m:den>
                          </m:f>
                          <m:r>
                            <a:rPr lang="en-US" sz="1500" i="1"/>
                            <m:t>×</m:t>
                          </m:r>
                          <m:f>
                            <m:fPr>
                              <m:ctrlPr>
                                <a:rPr lang="en-US" sz="1500" i="1"/>
                              </m:ctrlPr>
                            </m:fPr>
                            <m:num>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num>
                            <m:den>
                              <m:r>
                                <a:rPr lang="en-US" sz="1500" i="1"/>
                                <m:t>1</m:t>
                              </m:r>
                              <m:r>
                                <a:rPr lang="en-US" sz="1500" i="1"/>
                                <m:t>+</m:t>
                              </m:r>
                              <m:sSub>
                                <m:sSubPr>
                                  <m:ctrlPr>
                                    <a:rPr lang="en-US" sz="1500" i="1"/>
                                  </m:ctrlPr>
                                </m:sSubPr>
                                <m:e>
                                  <m:r>
                                    <a:rPr lang="en-US" sz="1500" i="1"/>
                                    <m:t>𝑋</m:t>
                                  </m:r>
                                </m:e>
                                <m:sub>
                                  <m:r>
                                    <a:rPr lang="en-US" sz="1500" i="1"/>
                                    <m:t>−,</m:t>
                                  </m:r>
                                  <m:r>
                                    <a:rPr lang="en-US" sz="1500" i="1"/>
                                    <m:t>𝑢</m:t>
                                  </m:r>
                                </m:sub>
                              </m:sSub>
                            </m:den>
                          </m:f>
                        </m:e>
                      </m:d>
                      <m:r>
                        <m:rPr>
                          <m:brk/>
                        </m:rPr>
                        <a:rPr lang="en-US" sz="1500" i="1"/>
                        <m:t>+</m:t>
                      </m:r>
                      <m:nary>
                        <m:naryPr>
                          <m:chr m:val="∑"/>
                          <m:supHide m:val="on"/>
                          <m:ctrlPr>
                            <a:rPr lang="en-US" sz="1500" i="1"/>
                          </m:ctrlPr>
                        </m:naryPr>
                        <m:sub>
                          <m:r>
                            <a:rPr lang="en-US" sz="1500" i="1"/>
                            <m:t>𝑤</m:t>
                          </m:r>
                          <m:r>
                            <a:rPr lang="en-US" sz="1500" i="1"/>
                            <m:t>∈</m:t>
                          </m:r>
                          <m:sSub>
                            <m:sSubPr>
                              <m:ctrlPr>
                                <a:rPr lang="en-US" sz="1500" i="1"/>
                              </m:ctrlPr>
                            </m:sSubPr>
                            <m:e>
                              <m:r>
                                <a:rPr lang="en-US" sz="1500" i="1"/>
                                <m:t>𝑑</m:t>
                              </m:r>
                            </m:e>
                            <m:sub>
                              <m:r>
                                <a:rPr lang="en-US" sz="1500" i="1"/>
                                <m:t>𝑖</m:t>
                              </m:r>
                            </m:sub>
                          </m:sSub>
                          <m:r>
                            <a:rPr lang="en-US" sz="1500" i="1"/>
                            <m:t>,</m:t>
                          </m:r>
                          <m:r>
                            <a:rPr lang="en-US" sz="1500" i="1"/>
                            <m:t>𝑤</m:t>
                          </m:r>
                          <m:r>
                            <a:rPr lang="en-US" sz="1500" i="1"/>
                            <m:t>≠</m:t>
                          </m:r>
                          <m:r>
                            <a:rPr lang="en-US" sz="1500" i="1"/>
                            <m:t>𝑢</m:t>
                          </m:r>
                        </m:sub>
                        <m:sup/>
                        <m:e>
                          <m:sSub>
                            <m:sSubPr>
                              <m:ctrlPr>
                                <a:rPr lang="en-US" sz="1500" i="1"/>
                              </m:ctrlPr>
                            </m:sSubPr>
                            <m:e>
                              <m:r>
                                <a:rPr lang="en-US" sz="1500" i="1"/>
                                <m:t>𝑛</m:t>
                              </m:r>
                            </m:e>
                            <m:sub>
                              <m:r>
                                <a:rPr lang="en-US" sz="1500" i="1"/>
                                <m:t>𝑤</m:t>
                              </m:r>
                              <m:r>
                                <a:rPr lang="en-US" sz="1500" i="1"/>
                                <m:t>,</m:t>
                              </m:r>
                              <m:sSub>
                                <m:sSubPr>
                                  <m:ctrlPr>
                                    <a:rPr lang="en-US" sz="1500" i="1"/>
                                  </m:ctrlPr>
                                </m:sSubPr>
                                <m:e>
                                  <m:r>
                                    <a:rPr lang="en-US" sz="1500" i="1"/>
                                    <m:t>𝑑</m:t>
                                  </m:r>
                                </m:e>
                                <m:sub>
                                  <m:r>
                                    <a:rPr lang="en-US" sz="1500" i="1"/>
                                    <m:t>𝑖</m:t>
                                  </m:r>
                                </m:sub>
                              </m:sSub>
                            </m:sub>
                          </m:sSub>
                          <m:d>
                            <m:dPr>
                              <m:ctrlPr>
                                <a:rPr lang="en-US" sz="1500" i="1"/>
                              </m:ctrlPr>
                            </m:dPr>
                            <m:e>
                              <m:f>
                                <m:fPr>
                                  <m:ctrlPr>
                                    <a:rPr lang="en-US" sz="1500" i="1"/>
                                  </m:ctrlPr>
                                </m:fPr>
                                <m:num>
                                  <m:r>
                                    <a:rPr lang="en-US" sz="1500" i="1"/>
                                    <m:t>−</m:t>
                                  </m:r>
                                  <m:d>
                                    <m:dPr>
                                      <m:ctrlPr>
                                        <a:rPr lang="en-US" sz="1500" i="1"/>
                                      </m:ctrlPr>
                                    </m:dPr>
                                    <m:e>
                                      <m:r>
                                        <a:rPr lang="en-US" sz="1500" i="1"/>
                                        <m:t>1</m:t>
                                      </m:r>
                                      <m:r>
                                        <a:rPr lang="en-US" sz="1500" i="1"/>
                                        <m:t>+</m:t>
                                      </m:r>
                                      <m:sSub>
                                        <m:sSubPr>
                                          <m:ctrlPr>
                                            <a:rPr lang="en-US" sz="1500" i="1"/>
                                          </m:ctrlPr>
                                        </m:sSubPr>
                                        <m:e>
                                          <m:r>
                                            <a:rPr lang="en-US" sz="1500" i="1"/>
                                            <m:t>𝑋</m:t>
                                          </m:r>
                                        </m:e>
                                        <m:sub>
                                          <m:r>
                                            <a:rPr lang="en-US" sz="1500" i="1"/>
                                            <m:t>−,</m:t>
                                          </m:r>
                                          <m:r>
                                            <a:rPr lang="en-US" sz="1500" i="1"/>
                                            <m:t>𝑤</m:t>
                                          </m:r>
                                        </m:sub>
                                      </m:sSub>
                                    </m:e>
                                  </m:d>
                                </m:num>
                                <m:den>
                                  <m:sSup>
                                    <m:sSupPr>
                                      <m:ctrlPr>
                                        <a:rPr lang="en-US" sz="1500" i="1"/>
                                      </m:ctrlPr>
                                    </m:sSupPr>
                                    <m:e>
                                      <m:d>
                                        <m:dPr>
                                          <m:ctrlPr>
                                            <a:rPr lang="en-US" sz="1500" i="1"/>
                                          </m:ctrlPr>
                                        </m:dPr>
                                        <m:e>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e>
                                      </m:d>
                                    </m:e>
                                    <m:sup>
                                      <m:r>
                                        <a:rPr lang="en-US" sz="1500" i="1"/>
                                        <m:t>2</m:t>
                                      </m:r>
                                    </m:sup>
                                  </m:sSup>
                                </m:den>
                              </m:f>
                              <m:r>
                                <a:rPr lang="en-US" sz="1500" i="1"/>
                                <m:t>× </m:t>
                              </m:r>
                              <m:f>
                                <m:fPr>
                                  <m:ctrlPr>
                                    <a:rPr lang="en-US" sz="1500" i="1"/>
                                  </m:ctrlPr>
                                </m:fPr>
                                <m:num>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num>
                                <m:den>
                                  <m:r>
                                    <a:rPr lang="en-US" sz="1500" i="1"/>
                                    <m:t>1</m:t>
                                  </m:r>
                                  <m:r>
                                    <a:rPr lang="en-US" sz="1500" i="1"/>
                                    <m:t>+</m:t>
                                  </m:r>
                                  <m:sSub>
                                    <m:sSubPr>
                                      <m:ctrlPr>
                                        <a:rPr lang="en-US" sz="1500" i="1"/>
                                      </m:ctrlPr>
                                    </m:sSubPr>
                                    <m:e>
                                      <m:r>
                                        <a:rPr lang="en-US" sz="1500" i="1"/>
                                        <m:t>𝑋</m:t>
                                      </m:r>
                                    </m:e>
                                    <m:sub>
                                      <m:r>
                                        <a:rPr lang="en-US" sz="1500" i="1"/>
                                        <m:t>−,</m:t>
                                      </m:r>
                                      <m:r>
                                        <a:rPr lang="en-US" sz="1500" i="1"/>
                                        <m:t>𝑤</m:t>
                                      </m:r>
                                    </m:sub>
                                  </m:sSub>
                                </m:den>
                              </m:f>
                            </m:e>
                          </m:d>
                        </m:e>
                      </m:nary>
                      <m:r>
                        <m:rPr>
                          <m:brk/>
                        </m:rPr>
                        <a:rPr lang="en-US" sz="1500" i="1"/>
                        <m:t>=</m:t>
                      </m:r>
                      <m:f>
                        <m:fPr>
                          <m:ctrlPr>
                            <a:rPr lang="en-US" sz="1500" i="1"/>
                          </m:ctrlPr>
                        </m:fPr>
                        <m:num>
                          <m:sSub>
                            <m:sSubPr>
                              <m:ctrlPr>
                                <a:rPr lang="en-US" sz="1500" i="1"/>
                              </m:ctrlPr>
                            </m:sSubPr>
                            <m:e>
                              <m:r>
                                <a:rPr lang="en-US" sz="1500" i="1"/>
                                <m:t>𝑛</m:t>
                              </m:r>
                            </m:e>
                            <m:sub>
                              <m:r>
                                <a:rPr lang="en-US" sz="1500" i="1"/>
                                <m:t>𝑢</m:t>
                              </m:r>
                              <m:r>
                                <a:rPr lang="en-US" sz="1500" i="1"/>
                                <m:t>,</m:t>
                              </m:r>
                              <m:sSub>
                                <m:sSubPr>
                                  <m:ctrlPr>
                                    <a:rPr lang="en-US" sz="1500" i="1"/>
                                  </m:ctrlPr>
                                </m:sSubPr>
                                <m:e>
                                  <m:r>
                                    <a:rPr lang="en-US" sz="1500" i="1"/>
                                    <m:t>𝑑</m:t>
                                  </m:r>
                                </m:e>
                                <m:sub>
                                  <m:r>
                                    <a:rPr lang="en-US" sz="1500" i="1"/>
                                    <m:t>𝑖</m:t>
                                  </m:r>
                                </m:sub>
                              </m:sSub>
                            </m:sub>
                          </m:sSub>
                        </m:num>
                        <m:den>
                          <m:r>
                            <a:rPr lang="en-US" sz="1500" i="1"/>
                            <m:t>1</m:t>
                          </m:r>
                          <m:r>
                            <a:rPr lang="en-US" sz="1500" i="1"/>
                            <m:t>+</m:t>
                          </m:r>
                          <m:sSub>
                            <m:sSubPr>
                              <m:ctrlPr>
                                <a:rPr lang="en-US" sz="1500" i="1"/>
                              </m:ctrlPr>
                            </m:sSubPr>
                            <m:e>
                              <m:r>
                                <a:rPr lang="en-US" sz="1500" i="1"/>
                                <m:t>𝑋</m:t>
                              </m:r>
                            </m:e>
                            <m:sub>
                              <m:r>
                                <a:rPr lang="en-US" sz="1500" i="1"/>
                                <m:t>−,</m:t>
                              </m:r>
                              <m:r>
                                <a:rPr lang="en-US" sz="1500" i="1"/>
                                <m:t>𝑢</m:t>
                              </m:r>
                            </m:sub>
                          </m:sSub>
                        </m:den>
                      </m:f>
                      <m:r>
                        <a:rPr lang="en-US" sz="1500" i="1"/>
                        <m:t>−</m:t>
                      </m:r>
                      <m:f>
                        <m:fPr>
                          <m:ctrlPr>
                            <a:rPr lang="en-US" sz="1500" i="1"/>
                          </m:ctrlPr>
                        </m:fPr>
                        <m:num>
                          <m:sSub>
                            <m:sSubPr>
                              <m:ctrlPr>
                                <a:rPr lang="en-US" sz="1500" i="1"/>
                              </m:ctrlPr>
                            </m:sSubPr>
                            <m:e>
                              <m:r>
                                <a:rPr lang="en-US" sz="1500" i="1"/>
                                <m:t>𝑛</m:t>
                              </m:r>
                            </m:e>
                            <m:sub>
                              <m:r>
                                <a:rPr lang="en-US" sz="1500" i="1"/>
                                <m:t>𝑢</m:t>
                              </m:r>
                              <m:r>
                                <a:rPr lang="en-US" sz="1500" i="1"/>
                                <m:t>,</m:t>
                              </m:r>
                              <m:sSub>
                                <m:sSubPr>
                                  <m:ctrlPr>
                                    <a:rPr lang="en-US" sz="1500" i="1"/>
                                  </m:ctrlPr>
                                </m:sSubPr>
                                <m:e>
                                  <m:r>
                                    <a:rPr lang="en-US" sz="1500" i="1"/>
                                    <m:t>𝑑</m:t>
                                  </m:r>
                                </m:e>
                                <m:sub>
                                  <m:r>
                                    <a:rPr lang="en-US" sz="1500" i="1"/>
                                    <m:t>𝑖</m:t>
                                  </m:r>
                                </m:sub>
                              </m:sSub>
                            </m:sub>
                          </m:sSub>
                        </m:num>
                        <m:den>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den>
                      </m:f>
                      <m:r>
                        <a:rPr lang="en-US" sz="1500" i="1"/>
                        <m:t>−</m:t>
                      </m:r>
                      <m:nary>
                        <m:naryPr>
                          <m:chr m:val="∑"/>
                          <m:supHide m:val="on"/>
                          <m:ctrlPr>
                            <a:rPr lang="en-US" sz="1500" i="1"/>
                          </m:ctrlPr>
                        </m:naryPr>
                        <m:sub>
                          <m:r>
                            <a:rPr lang="en-US" sz="1500" i="1"/>
                            <m:t>𝑤</m:t>
                          </m:r>
                          <m:r>
                            <a:rPr lang="en-US" sz="1500" i="1"/>
                            <m:t>∈</m:t>
                          </m:r>
                          <m:sSub>
                            <m:sSubPr>
                              <m:ctrlPr>
                                <a:rPr lang="en-US" sz="1500" i="1"/>
                              </m:ctrlPr>
                            </m:sSubPr>
                            <m:e>
                              <m:r>
                                <a:rPr lang="en-US" sz="1500" i="1"/>
                                <m:t>𝑑</m:t>
                              </m:r>
                            </m:e>
                            <m:sub>
                              <m:r>
                                <a:rPr lang="en-US" sz="1500" i="1"/>
                                <m:t>𝑖</m:t>
                              </m:r>
                            </m:sub>
                          </m:sSub>
                          <m:r>
                            <a:rPr lang="en-US" sz="1500" i="1"/>
                            <m:t>,</m:t>
                          </m:r>
                          <m:r>
                            <a:rPr lang="en-US" sz="1500" i="1"/>
                            <m:t>𝑤</m:t>
                          </m:r>
                          <m:r>
                            <a:rPr lang="en-US" sz="1500" i="1"/>
                            <m:t>≠</m:t>
                          </m:r>
                          <m:r>
                            <a:rPr lang="en-US" sz="1500" i="1"/>
                            <m:t>𝑢</m:t>
                          </m:r>
                        </m:sub>
                        <m:sup/>
                        <m:e>
                          <m:f>
                            <m:fPr>
                              <m:ctrlPr>
                                <a:rPr lang="en-US" sz="1500" i="1"/>
                              </m:ctrlPr>
                            </m:fPr>
                            <m:num>
                              <m:sSub>
                                <m:sSubPr>
                                  <m:ctrlPr>
                                    <a:rPr lang="en-US" sz="1500" i="1"/>
                                  </m:ctrlPr>
                                </m:sSubPr>
                                <m:e>
                                  <m:r>
                                    <a:rPr lang="en-US" sz="1500" i="1"/>
                                    <m:t>𝑛</m:t>
                                  </m:r>
                                </m:e>
                                <m:sub>
                                  <m:r>
                                    <a:rPr lang="en-US" sz="1500" i="1"/>
                                    <m:t>𝑤</m:t>
                                  </m:r>
                                  <m:r>
                                    <a:rPr lang="en-US" sz="1500" i="1"/>
                                    <m:t>,</m:t>
                                  </m:r>
                                  <m:sSub>
                                    <m:sSubPr>
                                      <m:ctrlPr>
                                        <a:rPr lang="en-US" sz="1500" i="1"/>
                                      </m:ctrlPr>
                                    </m:sSubPr>
                                    <m:e>
                                      <m:r>
                                        <a:rPr lang="en-US" sz="1500" i="1"/>
                                        <m:t>𝑑</m:t>
                                      </m:r>
                                    </m:e>
                                    <m:sub>
                                      <m:r>
                                        <a:rPr lang="en-US" sz="1500" i="1"/>
                                        <m:t>𝑖</m:t>
                                      </m:r>
                                    </m:sub>
                                  </m:sSub>
                                </m:sub>
                              </m:sSub>
                            </m:num>
                            <m:den>
                              <m:d>
                                <m:dPr>
                                  <m:begChr m:val="|"/>
                                  <m:endChr m:val="|"/>
                                  <m:ctrlPr>
                                    <a:rPr lang="en-US" sz="1500" i="1"/>
                                  </m:ctrlPr>
                                </m:dPr>
                                <m:e>
                                  <m:r>
                                    <a:rPr lang="en-US" sz="1500" i="1"/>
                                    <m:t>𝑉</m:t>
                                  </m:r>
                                </m:e>
                              </m:d>
                              <m:r>
                                <a:rPr lang="en-US" sz="1500" i="1"/>
                                <m:t>+</m:t>
                              </m:r>
                              <m:nary>
                                <m:naryPr>
                                  <m:chr m:val="∑"/>
                                  <m:supHide m:val="on"/>
                                  <m:ctrlPr>
                                    <a:rPr lang="en-US" sz="1500" i="1"/>
                                  </m:ctrlPr>
                                </m:naryPr>
                                <m:sub>
                                  <m:r>
                                    <a:rPr lang="en-US" sz="1500" i="1"/>
                                    <m:t>𝑣</m:t>
                                  </m:r>
                                  <m:r>
                                    <a:rPr lang="en-US" sz="1500" i="1"/>
                                    <m:t>∈</m:t>
                                  </m:r>
                                  <m:r>
                                    <a:rPr lang="en-US" sz="1500" i="1"/>
                                    <m:t>𝑉</m:t>
                                  </m:r>
                                </m:sub>
                                <m:sup/>
                                <m:e>
                                  <m:sSub>
                                    <m:sSubPr>
                                      <m:ctrlPr>
                                        <a:rPr lang="en-US" sz="1500" i="1"/>
                                      </m:ctrlPr>
                                    </m:sSubPr>
                                    <m:e>
                                      <m:r>
                                        <a:rPr lang="en-US" sz="1500" i="1"/>
                                        <m:t>𝑋</m:t>
                                      </m:r>
                                    </m:e>
                                    <m:sub>
                                      <m:r>
                                        <a:rPr lang="en-US" sz="1500" i="1"/>
                                        <m:t>−,</m:t>
                                      </m:r>
                                      <m:r>
                                        <a:rPr lang="en-US" sz="1500" i="1"/>
                                        <m:t>𝑣</m:t>
                                      </m:r>
                                    </m:sub>
                                  </m:sSub>
                                </m:e>
                              </m:nary>
                            </m:den>
                          </m:f>
                        </m:e>
                      </m:nary>
                    </m:oMath>
                  </m:oMathPara>
                </a14:m>
                <a:endParaRPr lang="en-US" sz="15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4141775"/>
              </a:xfrm>
              <a:prstGeom prst="rect">
                <a:avLst/>
              </a:prstGeom>
              <a:blipFill>
                <a:blip r:embed="rId3"/>
                <a:stretch>
                  <a:fillRect l="-307"/>
                </a:stretch>
              </a:blipFill>
            </p:spPr>
            <p:txBody>
              <a:bodyPr/>
              <a:lstStyle/>
              <a:p>
                <a:r>
                  <a:rPr lang="en-US">
                    <a:noFill/>
                  </a:rPr>
                  <a:t> </a:t>
                </a:r>
              </a:p>
            </p:txBody>
          </p:sp>
        </mc:Fallback>
      </mc:AlternateContent>
    </p:spTree>
    <p:extLst>
      <p:ext uri="{BB962C8B-B14F-4D97-AF65-F5344CB8AC3E}">
        <p14:creationId xmlns:p14="http://schemas.microsoft.com/office/powerpoint/2010/main" val="229004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360201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quy tắc cập nhật SGD</a:t>
                </a:r>
                <a14:m>
                  <m:oMath xmlns:m="http://schemas.openxmlformats.org/officeDocument/2006/math">
                    <m:r>
                      <a:rPr lang="en-US" sz="2000" b="0" i="0" smtClean="0">
                        <a:latin typeface="Cambria Math" panose="02040503050406030204" pitchFamily="18" charset="0"/>
                      </a:rPr>
                      <m:t>:</m:t>
                    </m:r>
                  </m:oMath>
                </a14:m>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m:ctrlPr>
                        </m:sSubSupPr>
                        <m:e>
                          <m:r>
                            <a:rPr lang="en-US" sz="2000" i="1"/>
                            <m:t>𝑋</m:t>
                          </m:r>
                        </m:e>
                        <m:sub>
                          <m:r>
                            <a:rPr lang="en-US" sz="2000" i="1"/>
                            <m:t>+,</m:t>
                          </m:r>
                          <m:r>
                            <a:rPr lang="en-US" sz="2000" i="1"/>
                            <m:t>𝑢</m:t>
                          </m:r>
                        </m:sub>
                        <m:sup>
                          <m:r>
                            <a:rPr lang="en-US" sz="2000" i="1"/>
                            <m:t>𝑙</m:t>
                          </m:r>
                        </m:sup>
                      </m:sSubSup>
                      <m:r>
                        <a:rPr lang="en-US" sz="2000" i="1"/>
                        <m:t>=</m:t>
                      </m:r>
                      <m:sSubSup>
                        <m:sSubSupPr>
                          <m:ctrlPr>
                            <a:rPr lang="en-US" sz="2000" i="1"/>
                          </m:ctrlPr>
                        </m:sSubSupPr>
                        <m:e>
                          <m:r>
                            <a:rPr lang="en-US" sz="2000" i="1"/>
                            <m:t>𝑋</m:t>
                          </m:r>
                        </m:e>
                        <m:sub>
                          <m:r>
                            <a:rPr lang="en-US" sz="2000" i="1"/>
                            <m:t>+,</m:t>
                          </m:r>
                          <m:r>
                            <a:rPr lang="en-US" sz="2000" i="1"/>
                            <m:t>𝑢</m:t>
                          </m:r>
                        </m:sub>
                        <m:sup>
                          <m:r>
                            <a:rPr lang="en-US" sz="2000" i="1"/>
                            <m:t>𝑙</m:t>
                          </m:r>
                          <m:r>
                            <a:rPr lang="en-US" sz="2000" i="1"/>
                            <m:t>−</m:t>
                          </m:r>
                          <m:r>
                            <a:rPr lang="en-US" sz="2000" i="1"/>
                            <m:t>1</m:t>
                          </m:r>
                        </m:sup>
                      </m:sSubSup>
                      <m:r>
                        <a:rPr lang="en-US" sz="2000" i="1"/>
                        <m:t>−</m:t>
                      </m:r>
                      <m:r>
                        <a:rPr lang="en-US" sz="2000" i="1"/>
                        <m:t>𝜂</m:t>
                      </m:r>
                      <m:f>
                        <m:fPr>
                          <m:ctrlPr>
                            <a:rPr lang="en-US" sz="2000" i="1"/>
                          </m:ctrlPr>
                        </m:fPr>
                        <m:num>
                          <m:r>
                            <a:rPr lang="en-US" sz="2000" i="1"/>
                            <m:t>𝜕</m:t>
                          </m:r>
                          <m:sSub>
                            <m:sSubPr>
                              <m:ctrlPr>
                                <a:rPr lang="en-US" sz="2000" i="1"/>
                              </m:ctrlPr>
                            </m:sSubPr>
                            <m:e>
                              <m:r>
                                <a:rPr lang="en-US" sz="2000" i="1"/>
                                <m:t>𝐹</m:t>
                              </m:r>
                            </m:e>
                            <m:sub>
                              <m:r>
                                <a:rPr lang="en-US" sz="2000" i="1"/>
                                <m:t>+,</m:t>
                              </m:r>
                              <m:r>
                                <a:rPr lang="en-US" sz="2000" i="1"/>
                                <m:t>𝑖</m:t>
                              </m:r>
                            </m:sub>
                          </m:sSub>
                        </m:num>
                        <m:den>
                          <m:r>
                            <a:rPr lang="en-US" sz="2000" i="1"/>
                            <m:t>𝜕</m:t>
                          </m:r>
                          <m:sSub>
                            <m:sSubPr>
                              <m:ctrlPr>
                                <a:rPr lang="en-US" sz="2000" i="1"/>
                              </m:ctrlPr>
                            </m:sSubPr>
                            <m:e>
                              <m:r>
                                <a:rPr lang="en-US" sz="2000" i="1"/>
                                <m:t>𝑋</m:t>
                              </m:r>
                            </m:e>
                            <m:sub>
                              <m:r>
                                <a:rPr lang="en-US" sz="2000" i="1"/>
                                <m:t>+,</m:t>
                              </m:r>
                              <m:r>
                                <a:rPr lang="en-US" sz="2000" i="1"/>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m:ctrlPr>
                        </m:sSubSupPr>
                        <m:e>
                          <m:r>
                            <a:rPr lang="en-US" sz="2000" i="1"/>
                            <m:t>𝑋</m:t>
                          </m:r>
                        </m:e>
                        <m:sub>
                          <m:r>
                            <a:rPr lang="en-US" sz="2000" i="1"/>
                            <m:t>−,</m:t>
                          </m:r>
                          <m:r>
                            <a:rPr lang="en-US" sz="2000" i="1"/>
                            <m:t>𝑢</m:t>
                          </m:r>
                        </m:sub>
                        <m:sup>
                          <m:r>
                            <a:rPr lang="en-US" sz="2000" i="1"/>
                            <m:t>𝑙</m:t>
                          </m:r>
                        </m:sup>
                      </m:sSubSup>
                      <m:r>
                        <a:rPr lang="en-US" sz="2000" i="1"/>
                        <m:t>=</m:t>
                      </m:r>
                      <m:sSubSup>
                        <m:sSubSupPr>
                          <m:ctrlPr>
                            <a:rPr lang="en-US" sz="2000" i="1"/>
                          </m:ctrlPr>
                        </m:sSubSupPr>
                        <m:e>
                          <m:r>
                            <a:rPr lang="en-US" sz="2000" i="1"/>
                            <m:t>𝑋</m:t>
                          </m:r>
                        </m:e>
                        <m:sub>
                          <m:r>
                            <a:rPr lang="en-US" sz="2000" i="1"/>
                            <m:t>−,</m:t>
                          </m:r>
                          <m:r>
                            <a:rPr lang="en-US" sz="2000" i="1"/>
                            <m:t>𝑢</m:t>
                          </m:r>
                        </m:sub>
                        <m:sup>
                          <m:r>
                            <a:rPr lang="en-US" sz="2000" i="1"/>
                            <m:t>𝑙</m:t>
                          </m:r>
                          <m:r>
                            <a:rPr lang="en-US" sz="2000" i="1"/>
                            <m:t>−</m:t>
                          </m:r>
                          <m:r>
                            <a:rPr lang="en-US" sz="2000" i="1"/>
                            <m:t>1</m:t>
                          </m:r>
                        </m:sup>
                      </m:sSubSup>
                      <m:r>
                        <a:rPr lang="en-US" sz="2000" i="1"/>
                        <m:t>−</m:t>
                      </m:r>
                      <m:r>
                        <a:rPr lang="en-US" sz="2000" i="1"/>
                        <m:t>𝜂</m:t>
                      </m:r>
                      <m:f>
                        <m:fPr>
                          <m:ctrlPr>
                            <a:rPr lang="en-US" sz="2000" i="1"/>
                          </m:ctrlPr>
                        </m:fPr>
                        <m:num>
                          <m:r>
                            <a:rPr lang="en-US" sz="2000" i="1"/>
                            <m:t>𝜕</m:t>
                          </m:r>
                          <m:sSub>
                            <m:sSubPr>
                              <m:ctrlPr>
                                <a:rPr lang="en-US" sz="2000" i="1"/>
                              </m:ctrlPr>
                            </m:sSubPr>
                            <m:e>
                              <m:r>
                                <a:rPr lang="en-US" sz="2000" i="1"/>
                                <m:t>𝐹</m:t>
                              </m:r>
                            </m:e>
                            <m:sub>
                              <m:r>
                                <a:rPr lang="en-US" sz="2000" i="1"/>
                                <m:t>+,</m:t>
                              </m:r>
                              <m:r>
                                <a:rPr lang="en-US" sz="2000" i="1"/>
                                <m:t>𝑖</m:t>
                              </m:r>
                            </m:sub>
                          </m:sSub>
                        </m:num>
                        <m:den>
                          <m:r>
                            <a:rPr lang="en-US" sz="2000" i="1"/>
                            <m:t>𝜕</m:t>
                          </m:r>
                          <m:sSub>
                            <m:sSubPr>
                              <m:ctrlPr>
                                <a:rPr lang="en-US" sz="2000" i="1"/>
                              </m:ctrlPr>
                            </m:sSubPr>
                            <m:e>
                              <m:r>
                                <a:rPr lang="en-US" sz="2000" i="1"/>
                                <m:t>𝑋</m:t>
                              </m:r>
                            </m:e>
                            <m:sub>
                              <m:r>
                                <a:rPr lang="en-US" sz="2000" i="1"/>
                                <m:t>−,</m:t>
                              </m:r>
                              <m:r>
                                <a:rPr lang="en-US" sz="2000" i="1"/>
                                <m:t>𝑢</m:t>
                              </m:r>
                            </m:sub>
                          </m:sSub>
                        </m:den>
                      </m:f>
                    </m:oMath>
                  </m:oMathPara>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Áp dụng tương tự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không mang dữ liệu mua bán, chúng ta sẽ cần thực hiện cực tiểu hóa hàm:</a:t>
                </a:r>
              </a:p>
              <a:p>
                <a:pPr lvl="0"/>
                <a14:m>
                  <m:oMathPara xmlns:m="http://schemas.openxmlformats.org/officeDocument/2006/math">
                    <m:oMathParaPr>
                      <m:jc m:val="centerGroup"/>
                    </m:oMathParaPr>
                    <m:oMath xmlns:m="http://schemas.openxmlformats.org/officeDocument/2006/math">
                      <m:sSub>
                        <m:sSubPr>
                          <m:ctrlPr>
                            <a:rPr lang="en-US" sz="2000" i="1"/>
                          </m:ctrlPr>
                        </m:sSubPr>
                        <m:e>
                          <m:r>
                            <a:rPr lang="en-US" sz="2000" i="1"/>
                            <m:t>𝐹</m:t>
                          </m:r>
                        </m:e>
                        <m:sub>
                          <m:r>
                            <a:rPr lang="en-US" sz="2000" i="1"/>
                            <m:t>−,</m:t>
                          </m:r>
                          <m:r>
                            <a:rPr lang="en-US" sz="2000" i="1"/>
                            <m:t>𝑖</m:t>
                          </m:r>
                        </m:sub>
                      </m:sSub>
                      <m:r>
                        <m:rPr>
                          <m:aln/>
                        </m:rPr>
                        <a:rPr lang="en-US" sz="2000" i="1"/>
                        <m:t>=</m:t>
                      </m:r>
                      <m:r>
                        <a:rPr lang="en-US" sz="2000" i="1"/>
                        <m:t> −</m:t>
                      </m:r>
                      <m:r>
                        <a:rPr lang="en-US" sz="2000" i="1"/>
                        <m:t>𝑂𝑏</m:t>
                      </m:r>
                      <m:sSub>
                        <m:sSubPr>
                          <m:ctrlPr>
                            <a:rPr lang="en-US" sz="2000" i="1"/>
                          </m:ctrlPr>
                        </m:sSubPr>
                        <m:e>
                          <m:r>
                            <a:rPr lang="en-US" sz="2000" i="1"/>
                            <m:t>𝑗</m:t>
                          </m:r>
                        </m:e>
                        <m:sub>
                          <m:r>
                            <a:rPr lang="en-US" sz="2000" i="1"/>
                            <m:t>−,</m:t>
                          </m:r>
                          <m:r>
                            <a:rPr lang="en-US" sz="2000" i="1"/>
                            <m:t>𝑖</m:t>
                          </m:r>
                        </m:sub>
                      </m:sSub>
                      <m:r>
                        <a:rPr lang="en-US" sz="2000" i="1"/>
                        <m:t>= −</m:t>
                      </m:r>
                      <m:func>
                        <m:funcPr>
                          <m:ctrlPr>
                            <a:rPr lang="en-US" sz="2000" i="1"/>
                          </m:ctrlPr>
                        </m:funcPr>
                        <m:fName>
                          <m:r>
                            <a:rPr lang="en-US" sz="2000" i="1"/>
                            <m:t>𝑙𝑜𝑔</m:t>
                          </m:r>
                        </m:fName>
                        <m:e>
                          <m:f>
                            <m:fPr>
                              <m:ctrlPr>
                                <a:rPr lang="en-US" sz="2000" i="1"/>
                              </m:ctrlPr>
                            </m:fPr>
                            <m:num>
                              <m:r>
                                <a:rPr lang="en-US" sz="2000" i="1"/>
                                <m:t>𝑃</m:t>
                              </m:r>
                              <m:d>
                                <m:dPr>
                                  <m:ctrlPr>
                                    <a:rPr lang="en-US" sz="2000" i="1"/>
                                  </m:ctrlPr>
                                </m:dPr>
                                <m:e>
                                  <m:r>
                                    <a:rPr lang="en-US" sz="2000" i="1"/>
                                    <m:t>−</m:t>
                                  </m:r>
                                </m:e>
                                <m:e>
                                  <m:sSub>
                                    <m:sSubPr>
                                      <m:ctrlPr>
                                        <a:rPr lang="en-US" sz="2000" i="1"/>
                                      </m:ctrlPr>
                                    </m:sSubPr>
                                    <m:e>
                                      <m:r>
                                        <a:rPr lang="en-US" sz="2000" i="1"/>
                                        <m:t>𝑑</m:t>
                                      </m:r>
                                    </m:e>
                                    <m:sub>
                                      <m:r>
                                        <a:rPr lang="en-US" sz="2000" i="1"/>
                                        <m:t>𝑖</m:t>
                                      </m:r>
                                    </m:sub>
                                  </m:sSub>
                                </m:e>
                              </m:d>
                            </m:num>
                            <m:den>
                              <m:r>
                                <a:rPr lang="en-US" sz="2000" i="1"/>
                                <m:t>𝑃</m:t>
                              </m:r>
                              <m:d>
                                <m:dPr>
                                  <m:ctrlPr>
                                    <a:rPr lang="en-US" sz="2000" i="1"/>
                                  </m:ctrlPr>
                                </m:dPr>
                                <m:e>
                                  <m:r>
                                    <a:rPr lang="en-US" sz="2000" i="1"/>
                                    <m:t>+</m:t>
                                  </m:r>
                                </m:e>
                                <m:e>
                                  <m:sSub>
                                    <m:sSubPr>
                                      <m:ctrlPr>
                                        <a:rPr lang="en-US" sz="2000" i="1"/>
                                      </m:ctrlPr>
                                    </m:sSubPr>
                                    <m:e>
                                      <m:r>
                                        <a:rPr lang="en-US" sz="2000" i="1"/>
                                        <m:t>𝑑</m:t>
                                      </m:r>
                                    </m:e>
                                    <m:sub>
                                      <m:r>
                                        <a:rPr lang="en-US" sz="2000" i="1"/>
                                        <m:t>𝑖</m:t>
                                      </m:r>
                                    </m:sub>
                                  </m:sSub>
                                </m:e>
                              </m:d>
                            </m:den>
                          </m:f>
                        </m:e>
                      </m:func>
                      <m:r>
                        <a:rPr lang="en-US" sz="2000" i="1"/>
                        <m:t>= </m:t>
                      </m:r>
                      <m:func>
                        <m:funcPr>
                          <m:ctrlPr>
                            <a:rPr lang="en-US" sz="2000" i="1"/>
                          </m:ctrlPr>
                        </m:funcPr>
                        <m:fName>
                          <m:r>
                            <a:rPr lang="en-US" sz="2000" i="1"/>
                            <m:t>𝑙𝑜𝑔</m:t>
                          </m:r>
                        </m:fName>
                        <m:e>
                          <m:f>
                            <m:fPr>
                              <m:ctrlPr>
                                <a:rPr lang="en-US" sz="2000" i="1"/>
                              </m:ctrlPr>
                            </m:fPr>
                            <m:num>
                              <m:r>
                                <a:rPr lang="en-US" sz="2000" i="1"/>
                                <m:t>𝑃</m:t>
                              </m:r>
                              <m:d>
                                <m:dPr>
                                  <m:ctrlPr>
                                    <a:rPr lang="en-US" sz="2000" i="1"/>
                                  </m:ctrlPr>
                                </m:dPr>
                                <m:e>
                                  <m:r>
                                    <a:rPr lang="en-US" sz="2000" i="1"/>
                                    <m:t>+</m:t>
                                  </m:r>
                                </m:e>
                                <m:e>
                                  <m:sSub>
                                    <m:sSubPr>
                                      <m:ctrlPr>
                                        <a:rPr lang="en-US" sz="2000" i="1"/>
                                      </m:ctrlPr>
                                    </m:sSubPr>
                                    <m:e>
                                      <m:r>
                                        <a:rPr lang="en-US" sz="2000" i="1"/>
                                        <m:t>𝑑</m:t>
                                      </m:r>
                                    </m:e>
                                    <m:sub>
                                      <m:r>
                                        <a:rPr lang="en-US" sz="2000" i="1"/>
                                        <m:t>𝑖</m:t>
                                      </m:r>
                                    </m:sub>
                                  </m:sSub>
                                </m:e>
                              </m:d>
                            </m:num>
                            <m:den>
                              <m:r>
                                <a:rPr lang="en-US" sz="2000" i="1"/>
                                <m:t>𝑃</m:t>
                              </m:r>
                              <m:d>
                                <m:dPr>
                                  <m:ctrlPr>
                                    <a:rPr lang="en-US" sz="2000" i="1"/>
                                  </m:ctrlPr>
                                </m:dPr>
                                <m:e>
                                  <m:r>
                                    <a:rPr lang="en-US" sz="2000" i="1"/>
                                    <m:t>−</m:t>
                                  </m:r>
                                </m:e>
                                <m:e>
                                  <m:sSub>
                                    <m:sSubPr>
                                      <m:ctrlPr>
                                        <a:rPr lang="en-US" sz="2000" i="1"/>
                                      </m:ctrlPr>
                                    </m:sSubPr>
                                    <m:e>
                                      <m:r>
                                        <a:rPr lang="en-US" sz="2000" i="1"/>
                                        <m:t>𝑑</m:t>
                                      </m:r>
                                    </m:e>
                                    <m:sub>
                                      <m:r>
                                        <a:rPr lang="en-US" sz="2000" i="1"/>
                                        <m:t>𝑖</m:t>
                                      </m:r>
                                    </m:sub>
                                  </m:sSub>
                                </m:e>
                              </m:d>
                            </m:den>
                          </m:f>
                        </m:e>
                      </m:func>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3602012"/>
              </a:xfrm>
              <a:prstGeom prst="rect">
                <a:avLst/>
              </a:prstGeom>
              <a:blipFill>
                <a:blip r:embed="rId3"/>
                <a:stretch>
                  <a:fillRect l="-844" t="-846"/>
                </a:stretch>
              </a:blipFill>
            </p:spPr>
            <p:txBody>
              <a:bodyPr/>
              <a:lstStyle/>
              <a:p>
                <a:r>
                  <a:rPr lang="en-US">
                    <a:noFill/>
                  </a:rPr>
                  <a:t> </a:t>
                </a:r>
              </a:p>
            </p:txBody>
          </p:sp>
        </mc:Fallback>
      </mc:AlternateContent>
    </p:spTree>
    <p:extLst>
      <p:ext uri="{BB962C8B-B14F-4D97-AF65-F5344CB8AC3E}">
        <p14:creationId xmlns:p14="http://schemas.microsoft.com/office/powerpoint/2010/main" val="20403977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3350917"/>
              </a:xfrm>
              <a:prstGeom prst="rect">
                <a:avLst/>
              </a:prstGeom>
            </p:spPr>
            <p:txBody>
              <a:bodyPr wrap="square">
                <a:spAutoFit/>
              </a:bodyPr>
              <a:lstStyle/>
              <a:p>
                <a:pPr lvl="0"/>
                <a:r>
                  <a:rPr lang="en-US" sz="2000">
                    <a:latin typeface="Times New Roman" panose="02020603050405020304" pitchFamily="18" charset="0"/>
                    <a:cs typeface="Times New Roman" panose="02020603050405020304" pitchFamily="18" charset="0"/>
                  </a:rPr>
                  <a:t>Tiến hành các bước tương tự, chúng ta cũng thu được:</a:t>
                </a: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quy tắc cập nhật dựa vào phương pháp SGD:</a:t>
                </a:r>
              </a:p>
              <a:p>
                <a:pPr marL="0" lvl="0" indent="0">
                  <a:buNone/>
                </a:pPr>
                <a14:m>
                  <m:oMathPara xmlns:m="http://schemas.openxmlformats.org/officeDocument/2006/math">
                    <m:oMathParaPr>
                      <m:jc m:val="centerGroup"/>
                    </m:oMathParaPr>
                    <m:oMath xmlns:m="http://schemas.openxmlformats.org/officeDocument/2006/math">
                      <m:sSubSup>
                        <m:sSubSupPr>
                          <m:ctrlPr>
                            <a:rPr lang="en-US" sz="2000" i="1"/>
                          </m:ctrlPr>
                        </m:sSubSupPr>
                        <m:e>
                          <m:r>
                            <a:rPr lang="en-US" sz="2000" i="1"/>
                            <m:t>𝑋</m:t>
                          </m:r>
                        </m:e>
                        <m:sub>
                          <m:r>
                            <a:rPr lang="en-US" sz="2000" i="1"/>
                            <m:t>+,</m:t>
                          </m:r>
                          <m:r>
                            <a:rPr lang="en-US" sz="2000" i="1"/>
                            <m:t>𝑢</m:t>
                          </m:r>
                        </m:sub>
                        <m:sup>
                          <m:r>
                            <a:rPr lang="en-US" sz="2000" i="1"/>
                            <m:t>𝑙</m:t>
                          </m:r>
                        </m:sup>
                      </m:sSubSup>
                      <m:r>
                        <a:rPr lang="en-US" sz="2000" i="1"/>
                        <m:t>=</m:t>
                      </m:r>
                      <m:sSubSup>
                        <m:sSubSupPr>
                          <m:ctrlPr>
                            <a:rPr lang="en-US" sz="2000" i="1"/>
                          </m:ctrlPr>
                        </m:sSubSupPr>
                        <m:e>
                          <m:r>
                            <a:rPr lang="en-US" sz="2000" i="1"/>
                            <m:t>𝑋</m:t>
                          </m:r>
                        </m:e>
                        <m:sub>
                          <m:r>
                            <a:rPr lang="en-US" sz="2000" i="1"/>
                            <m:t>+,</m:t>
                          </m:r>
                          <m:r>
                            <a:rPr lang="en-US" sz="2000" i="1"/>
                            <m:t>𝑢</m:t>
                          </m:r>
                        </m:sub>
                        <m:sup>
                          <m:r>
                            <a:rPr lang="en-US" sz="2000" i="1"/>
                            <m:t>𝑙</m:t>
                          </m:r>
                          <m:r>
                            <a:rPr lang="en-US" sz="2000" i="1"/>
                            <m:t>−</m:t>
                          </m:r>
                          <m:r>
                            <a:rPr lang="en-US" sz="2000" i="1"/>
                            <m:t>1</m:t>
                          </m:r>
                        </m:sup>
                      </m:sSubSup>
                      <m:r>
                        <a:rPr lang="en-US" sz="2000" i="1"/>
                        <m:t>−</m:t>
                      </m:r>
                      <m:r>
                        <a:rPr lang="en-US" sz="2000" i="1"/>
                        <m:t>𝜂</m:t>
                      </m:r>
                      <m:f>
                        <m:fPr>
                          <m:ctrlPr>
                            <a:rPr lang="en-US" sz="2000" i="1"/>
                          </m:ctrlPr>
                        </m:fPr>
                        <m:num>
                          <m:r>
                            <a:rPr lang="en-US" sz="2000" i="1"/>
                            <m:t>𝜕</m:t>
                          </m:r>
                          <m:sSub>
                            <m:sSubPr>
                              <m:ctrlPr>
                                <a:rPr lang="en-US" sz="2000" i="1"/>
                              </m:ctrlPr>
                            </m:sSubPr>
                            <m:e>
                              <m:r>
                                <a:rPr lang="en-US" sz="2000" i="1"/>
                                <m:t>𝐹</m:t>
                              </m:r>
                            </m:e>
                            <m:sub>
                              <m:r>
                                <a:rPr lang="en-US" sz="2000" i="1"/>
                                <m:t>−,</m:t>
                              </m:r>
                              <m:r>
                                <a:rPr lang="en-US" sz="2000" i="1"/>
                                <m:t>𝑖</m:t>
                              </m:r>
                            </m:sub>
                          </m:sSub>
                        </m:num>
                        <m:den>
                          <m:r>
                            <a:rPr lang="en-US" sz="2000" i="1"/>
                            <m:t>𝜕</m:t>
                          </m:r>
                          <m:sSub>
                            <m:sSubPr>
                              <m:ctrlPr>
                                <a:rPr lang="en-US" sz="2000" i="1"/>
                              </m:ctrlPr>
                            </m:sSubPr>
                            <m:e>
                              <m:r>
                                <a:rPr lang="en-US" sz="2000" i="1"/>
                                <m:t>𝑋</m:t>
                              </m:r>
                            </m:e>
                            <m:sub>
                              <m:r>
                                <a:rPr lang="en-US" sz="2000" i="1"/>
                                <m:t>+,</m:t>
                              </m:r>
                              <m:r>
                                <a:rPr lang="en-US" sz="2000" i="1"/>
                                <m:t>𝑢</m:t>
                              </m:r>
                            </m:sub>
                          </m:sSub>
                        </m:den>
                      </m:f>
                    </m:oMath>
                  </m:oMathPara>
                </a14:m>
                <a:endParaRPr lang="en-US" sz="2000">
                  <a:latin typeface="Times New Roman" panose="02020603050405020304" pitchFamily="18" charset="0"/>
                  <a:cs typeface="Times New Roman" panose="02020603050405020304" pitchFamily="18" charset="0"/>
                </a:endParaRPr>
              </a:p>
              <a:p>
                <a:pPr lvl="0" algn="just"/>
                <a14:m>
                  <m:oMathPara xmlns:m="http://schemas.openxmlformats.org/officeDocument/2006/math">
                    <m:oMathParaPr>
                      <m:jc m:val="centerGroup"/>
                    </m:oMathParaPr>
                    <m:oMath xmlns:m="http://schemas.openxmlformats.org/officeDocument/2006/math">
                      <m:sSubSup>
                        <m:sSubSupPr>
                          <m:ctrlPr>
                            <a:rPr lang="en-US" sz="2000" i="1"/>
                          </m:ctrlPr>
                        </m:sSubSupPr>
                        <m:e>
                          <m:r>
                            <a:rPr lang="en-US" sz="2000" i="1"/>
                            <m:t>𝑋</m:t>
                          </m:r>
                        </m:e>
                        <m:sub>
                          <m:r>
                            <a:rPr lang="en-US" sz="2000" i="1"/>
                            <m:t>−,</m:t>
                          </m:r>
                          <m:r>
                            <a:rPr lang="en-US" sz="2000" i="1"/>
                            <m:t>𝑢</m:t>
                          </m:r>
                        </m:sub>
                        <m:sup>
                          <m:r>
                            <a:rPr lang="en-US" sz="2000" i="1"/>
                            <m:t>𝑙</m:t>
                          </m:r>
                        </m:sup>
                      </m:sSubSup>
                      <m:r>
                        <a:rPr lang="en-US" sz="2000" i="1"/>
                        <m:t>=</m:t>
                      </m:r>
                      <m:sSubSup>
                        <m:sSubSupPr>
                          <m:ctrlPr>
                            <a:rPr lang="en-US" sz="2000" i="1"/>
                          </m:ctrlPr>
                        </m:sSubSupPr>
                        <m:e>
                          <m:r>
                            <a:rPr lang="en-US" sz="2000" i="1"/>
                            <m:t>𝑋</m:t>
                          </m:r>
                        </m:e>
                        <m:sub>
                          <m:r>
                            <a:rPr lang="en-US" sz="2000" i="1"/>
                            <m:t>−,</m:t>
                          </m:r>
                          <m:r>
                            <a:rPr lang="en-US" sz="2000" i="1"/>
                            <m:t>𝑢</m:t>
                          </m:r>
                        </m:sub>
                        <m:sup>
                          <m:r>
                            <a:rPr lang="en-US" sz="2000" i="1"/>
                            <m:t>𝑙</m:t>
                          </m:r>
                          <m:r>
                            <a:rPr lang="en-US" sz="2000" i="1"/>
                            <m:t>−</m:t>
                          </m:r>
                          <m:r>
                            <a:rPr lang="en-US" sz="2000" i="1"/>
                            <m:t>1</m:t>
                          </m:r>
                        </m:sup>
                      </m:sSubSup>
                      <m:r>
                        <a:rPr lang="en-US" sz="2000" i="1"/>
                        <m:t>−</m:t>
                      </m:r>
                      <m:r>
                        <a:rPr lang="en-US" sz="2000" i="1"/>
                        <m:t>𝜂</m:t>
                      </m:r>
                      <m:f>
                        <m:fPr>
                          <m:ctrlPr>
                            <a:rPr lang="en-US" sz="2000" i="1"/>
                          </m:ctrlPr>
                        </m:fPr>
                        <m:num>
                          <m:r>
                            <a:rPr lang="en-US" sz="2000" i="1"/>
                            <m:t>𝜕</m:t>
                          </m:r>
                          <m:sSub>
                            <m:sSubPr>
                              <m:ctrlPr>
                                <a:rPr lang="en-US" sz="2000" i="1"/>
                              </m:ctrlPr>
                            </m:sSubPr>
                            <m:e>
                              <m:r>
                                <a:rPr lang="en-US" sz="2000" i="1"/>
                                <m:t>𝐹</m:t>
                              </m:r>
                            </m:e>
                            <m:sub>
                              <m:r>
                                <a:rPr lang="en-US" sz="2000" i="1"/>
                                <m:t>−,</m:t>
                              </m:r>
                              <m:r>
                                <a:rPr lang="en-US" sz="2000" i="1"/>
                                <m:t>𝑖</m:t>
                              </m:r>
                            </m:sub>
                          </m:sSub>
                        </m:num>
                        <m:den>
                          <m:r>
                            <a:rPr lang="en-US" sz="2000" i="1"/>
                            <m:t>𝜕</m:t>
                          </m:r>
                          <m:sSub>
                            <m:sSubPr>
                              <m:ctrlPr>
                                <a:rPr lang="en-US" sz="2000" i="1"/>
                              </m:ctrlPr>
                            </m:sSubPr>
                            <m:e>
                              <m:r>
                                <a:rPr lang="en-US" sz="2000" i="1"/>
                                <m:t>𝑋</m:t>
                              </m:r>
                            </m:e>
                            <m:sub>
                              <m:r>
                                <a:rPr lang="en-US" sz="2000" i="1"/>
                                <m:t>−,</m:t>
                              </m:r>
                              <m:r>
                                <a:rPr lang="en-US" sz="2000" i="1"/>
                                <m:t>𝑢</m:t>
                              </m:r>
                            </m:sub>
                          </m:sSub>
                        </m:den>
                      </m:f>
                    </m:oMath>
                  </m:oMathPara>
                </a14:m>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3350917"/>
              </a:xfrm>
              <a:prstGeom prst="rect">
                <a:avLst/>
              </a:prstGeom>
              <a:blipFill>
                <a:blip r:embed="rId3"/>
                <a:stretch>
                  <a:fillRect l="-844" t="-909"/>
                </a:stretch>
              </a:blipFill>
            </p:spPr>
            <p:txBody>
              <a:bodyPr/>
              <a:lstStyle/>
              <a:p>
                <a:r>
                  <a:rPr lang="en-US">
                    <a:noFill/>
                  </a:rPr>
                  <a:t> </a:t>
                </a:r>
              </a:p>
            </p:txBody>
          </p:sp>
        </mc:Fallback>
      </mc:AlternateContent>
    </p:spTree>
    <p:extLst>
      <p:ext uri="{BB962C8B-B14F-4D97-AF65-F5344CB8AC3E}">
        <p14:creationId xmlns:p14="http://schemas.microsoft.com/office/powerpoint/2010/main" val="3927504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1057189"/>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1057189"/>
                <a:ext cx="7942402" cy="1951560"/>
              </a:xfrm>
              <a:prstGeom prst="rect">
                <a:avLst/>
              </a:prstGeom>
              <a:blipFill>
                <a:blip r:embed="rId3"/>
                <a:stretch>
                  <a:fillRect l="-844" t="-1558" r="-767"/>
                </a:stretch>
              </a:blipFill>
            </p:spPr>
            <p:txBody>
              <a:bodyPr/>
              <a:lstStyle/>
              <a:p>
                <a:r>
                  <a:rPr lang="en-US">
                    <a:noFill/>
                  </a:rPr>
                  <a:t> </a:t>
                </a:r>
              </a:p>
            </p:txBody>
          </p:sp>
        </mc:Fallback>
      </mc:AlternateContent>
    </p:spTree>
    <p:extLst>
      <p:ext uri="{BB962C8B-B14F-4D97-AF65-F5344CB8AC3E}">
        <p14:creationId xmlns:p14="http://schemas.microsoft.com/office/powerpoint/2010/main" val="538171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4924872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620249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181918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90945"/>
            <a:ext cx="8167254" cy="529937"/>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Kiến trúc LML</a:t>
            </a:r>
            <a:endParaRPr sz="25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07" y="987136"/>
            <a:ext cx="8420384" cy="3561483"/>
          </a:xfrm>
          <a:prstGeom prst="rect">
            <a:avLst/>
          </a:prstGeom>
        </p:spPr>
      </p:pic>
    </p:spTree>
    <p:extLst>
      <p:ext uri="{BB962C8B-B14F-4D97-AF65-F5344CB8AC3E}">
        <p14:creationId xmlns:p14="http://schemas.microsoft.com/office/powerpoint/2010/main" val="3118591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2002762"/>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2002762"/>
                <a:ext cx="7942402" cy="1951560"/>
              </a:xfrm>
              <a:prstGeom prst="rect">
                <a:avLst/>
              </a:prstGeom>
              <a:blipFill>
                <a:blip r:embed="rId3"/>
                <a:stretch>
                  <a:fillRect l="-844" t="-1875" r="-767"/>
                </a:stretch>
              </a:blipFill>
            </p:spPr>
            <p:txBody>
              <a:bodyPr/>
              <a:lstStyle/>
              <a:p>
                <a:r>
                  <a:rPr lang="en-US">
                    <a:noFill/>
                  </a:rPr>
                  <a:t> </a:t>
                </a:r>
              </a:p>
            </p:txBody>
          </p:sp>
        </mc:Fallback>
      </mc:AlternateContent>
    </p:spTree>
    <p:extLst>
      <p:ext uri="{BB962C8B-B14F-4D97-AF65-F5344CB8AC3E}">
        <p14:creationId xmlns:p14="http://schemas.microsoft.com/office/powerpoint/2010/main" val="2678612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13177091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2683700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51965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026006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685801" y="1682000"/>
            <a:ext cx="4810990" cy="2379900"/>
          </a:xfrm>
          <a:prstGeom prst="rect">
            <a:avLst/>
          </a:prstGeom>
        </p:spPr>
        <p:txBody>
          <a:bodyPr spcFirstLastPara="1" wrap="square" lIns="91425" tIns="91425" rIns="91425" bIns="91425" anchor="t" anchorCtr="0">
            <a:noAutofit/>
          </a:bodyPr>
          <a:lstStyle/>
          <a:p>
            <a:pPr marL="0" lvl="0" indent="0">
              <a:buNone/>
            </a:pPr>
            <a:r>
              <a:rPr lang="en-US" sz="2000" smtClean="0"/>
              <a:t>- Định lý Bayes </a:t>
            </a:r>
            <a:r>
              <a:rPr lang="vi-VN" sz="2000" smtClean="0"/>
              <a:t>tiết </a:t>
            </a:r>
            <a:r>
              <a:rPr lang="vi-VN" sz="2000"/>
              <a:t>kiệm thời gian và công sức so với việc viết thủ công, tạo ra nội dung chất lượng cao và đa </a:t>
            </a:r>
            <a:r>
              <a:rPr lang="vi-VN" sz="2000" smtClean="0"/>
              <a:t>dạng</a:t>
            </a:r>
            <a:r>
              <a:rPr lang="en-US" sz="2000"/>
              <a:t>.</a:t>
            </a:r>
            <a:endParaRPr lang="en-US" sz="2000" smtClean="0"/>
          </a:p>
          <a:p>
            <a:pPr marL="0" lvl="0" indent="0">
              <a:buNone/>
            </a:pPr>
            <a:r>
              <a:rPr lang="en-US" sz="2000" smtClean="0">
                <a:latin typeface="Montserrat" panose="020B0604020202020204" charset="0"/>
                <a:cs typeface="Times New Roman" panose="02020603050405020304" pitchFamily="18" charset="0"/>
              </a:rPr>
              <a:t>- Dễ sử dụng</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685801" y="278771"/>
            <a:ext cx="8167255" cy="656411"/>
          </a:xfrm>
          <a:prstGeom prst="rect">
            <a:avLst/>
          </a:prstGeom>
        </p:spPr>
        <p:txBody>
          <a:bodyPr spcFirstLastPara="1" wrap="square" lIns="91425" tIns="91425" rIns="91425" bIns="91425" anchor="t" anchorCtr="0">
            <a:noAutofit/>
          </a:bodyPr>
          <a:lstStyle/>
          <a:p>
            <a:pPr algn="ctr"/>
            <a:r>
              <a:rPr lang="en-US" sz="2500" b="1" smtClean="0">
                <a:latin typeface="Times New Roman" panose="02020603050405020304" pitchFamily="18" charset="0"/>
                <a:cs typeface="Times New Roman" panose="02020603050405020304" pitchFamily="18" charset="0"/>
              </a:rPr>
              <a:t>Nhận xét</a:t>
            </a:r>
            <a:endParaRPr sz="25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652" y="1507100"/>
            <a:ext cx="2619375" cy="2554800"/>
          </a:xfrm>
          <a:prstGeom prst="rect">
            <a:avLst/>
          </a:prstGeom>
        </p:spPr>
      </p:pic>
    </p:spTree>
    <p:extLst>
      <p:ext uri="{BB962C8B-B14F-4D97-AF65-F5344CB8AC3E}">
        <p14:creationId xmlns:p14="http://schemas.microsoft.com/office/powerpoint/2010/main" val="1180382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1682000"/>
            <a:ext cx="4600841" cy="2379900"/>
          </a:xfrm>
          <a:prstGeom prst="rect">
            <a:avLst/>
          </a:prstGeom>
        </p:spPr>
        <p:txBody>
          <a:bodyPr spcFirstLastPara="1" wrap="square" lIns="91425" tIns="91425" rIns="91425" bIns="91425" anchor="t" anchorCtr="0">
            <a:noAutofit/>
          </a:bodyPr>
          <a:lstStyle/>
          <a:p>
            <a:pPr marL="0" lvl="0" indent="0">
              <a:buNone/>
            </a:pPr>
            <a:r>
              <a:rPr lang="en-US" sz="2000" smtClean="0"/>
              <a:t>- Định lý Bayes </a:t>
            </a:r>
            <a:r>
              <a:rPr lang="vi-VN" sz="2000" smtClean="0"/>
              <a:t>tiết </a:t>
            </a:r>
            <a:r>
              <a:rPr lang="vi-VN" sz="2000"/>
              <a:t>kiệm thời gian và công sức so với việc viết thủ công, tạo ra nội dung chất lượng cao và đa </a:t>
            </a:r>
            <a:r>
              <a:rPr lang="vi-VN" sz="2000" smtClean="0"/>
              <a:t>dạng</a:t>
            </a:r>
            <a:r>
              <a:rPr lang="en-US" sz="2000"/>
              <a:t>.</a:t>
            </a:r>
            <a:endParaRPr lang="en-US" sz="2000" smtClean="0"/>
          </a:p>
          <a:p>
            <a:pPr marL="0" lvl="0" indent="0">
              <a:buNone/>
            </a:pPr>
            <a:r>
              <a:rPr lang="en-US" sz="2000" smtClean="0">
                <a:latin typeface="Montserrat" panose="020B0604020202020204" charset="0"/>
                <a:cs typeface="Times New Roman" panose="02020603050405020304" pitchFamily="18" charset="0"/>
              </a:rPr>
              <a:t>- Dễ sử dụng</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895949" y="445025"/>
            <a:ext cx="6845278" cy="572700"/>
          </a:xfrm>
          <a:prstGeom prst="rect">
            <a:avLst/>
          </a:prstGeom>
        </p:spPr>
        <p:txBody>
          <a:bodyPr spcFirstLastPara="1" wrap="square" lIns="91425" tIns="91425" rIns="91425" bIns="91425" anchor="t" anchorCtr="0">
            <a:noAutofit/>
          </a:bodyPr>
          <a:lstStyle/>
          <a:p>
            <a:pPr lvl="1" algn="ctr"/>
            <a:r>
              <a:rPr lang="en-US" sz="2500" b="1" i="0" smtClean="0">
                <a:latin typeface="Times New Roman" panose="02020603050405020304" pitchFamily="18" charset="0"/>
                <a:cs typeface="Times New Roman" panose="02020603050405020304" pitchFamily="18" charset="0"/>
              </a:rPr>
              <a:t>Kết luận</a:t>
            </a:r>
            <a:endParaRPr lang="en-US" sz="2500" b="1" i="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83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153391"/>
            <a:ext cx="3847200" cy="2908509"/>
          </a:xfrm>
          <a:prstGeom prst="rect">
            <a:avLst/>
          </a:prstGeom>
        </p:spPr>
        <p:txBody>
          <a:bodyPr spcFirstLastPara="1" wrap="square" lIns="91425" tIns="91425" rIns="91425" bIns="91425" anchor="t" anchorCtr="0">
            <a:noAutofit/>
          </a:bodyPr>
          <a:lstStyle/>
          <a:p>
            <a:pPr marL="0" lvl="0" indent="0">
              <a:buNone/>
            </a:pPr>
            <a:r>
              <a:rPr lang="en-US" sz="2000" smtClean="0"/>
              <a:t> -SMCC: công cụ phân tích dữ liệu</a:t>
            </a:r>
          </a:p>
          <a:p>
            <a:pPr marL="0" lvl="0" indent="0">
              <a:buNone/>
            </a:pPr>
            <a:r>
              <a:rPr lang="en-US" sz="2000" smtClean="0"/>
              <a:t> - </a:t>
            </a:r>
            <a:r>
              <a:rPr lang="vi-VN" sz="2000" smtClean="0"/>
              <a:t>Áp </a:t>
            </a:r>
            <a:r>
              <a:rPr lang="vi-VN" sz="2000"/>
              <a:t>dụng ChatGPT để sáng tạo nội dung văn bản là việc sử dụng công nghệ học sâu và xử lý ngôn ngữ tự nhiên để tạo ra các đoạn văn, bài </a:t>
            </a:r>
            <a:r>
              <a:rPr lang="vi-VN" sz="2000" smtClean="0"/>
              <a:t>viết</a:t>
            </a:r>
            <a:r>
              <a:rPr lang="en-US" sz="2000" smtClean="0"/>
              <a:t> </a:t>
            </a:r>
            <a:r>
              <a:rPr lang="vi-VN" sz="2000" smtClean="0"/>
              <a:t>tự </a:t>
            </a:r>
            <a:r>
              <a:rPr lang="vi-VN" sz="2000"/>
              <a:t>động mà không cần sự can thiệp của con người.</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5" y="445025"/>
            <a:ext cx="775395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Hương phát triển của bài toán</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776" y="1584396"/>
            <a:ext cx="2537400" cy="257510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3 đặc điểm chính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2246769"/>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(1) Học một cách liên tục</a:t>
            </a:r>
          </a:p>
          <a:p>
            <a:pPr lvl="0"/>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(2) Các tri thức được khai pha từ các nhiệm vụ trong quá khứ sẽ được lưu trong cơ sở tri thức (Knowledge base)</a:t>
            </a:r>
          </a:p>
          <a:p>
            <a:pPr lvl="0"/>
            <a:endParaRPr lang="en-US" sz="2000" b="1"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(3) Khả năng áp dụng những tri thức đó áp dụng cho các nhiệm vụ trong tương lai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08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519545" y="290945"/>
            <a:ext cx="8136082" cy="5922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Transfer learninng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73" y="997528"/>
            <a:ext cx="7335981" cy="1995054"/>
          </a:xfrm>
          <a:prstGeom prst="rect">
            <a:avLst/>
          </a:prstGeom>
        </p:spPr>
      </p:pic>
      <p:sp>
        <p:nvSpPr>
          <p:cNvPr id="5" name="Google Shape;546;p65"/>
          <p:cNvSpPr txBox="1">
            <a:spLocks noGrp="1"/>
          </p:cNvSpPr>
          <p:nvPr>
            <p:ph type="subTitle" idx="1"/>
          </p:nvPr>
        </p:nvSpPr>
        <p:spPr>
          <a:xfrm>
            <a:off x="713225" y="3283527"/>
            <a:ext cx="7921620" cy="1298864"/>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-&gt; Học không liên tục</a:t>
            </a:r>
          </a:p>
          <a:p>
            <a:pPr marL="0" lvl="0" indent="0" algn="l">
              <a:buNone/>
            </a:pPr>
            <a:r>
              <a:rPr lang="en-US" sz="2000" smtClean="0">
                <a:latin typeface="Times New Roman" panose="02020603050405020304" pitchFamily="18" charset="0"/>
                <a:cs typeface="Times New Roman" panose="02020603050405020304" pitchFamily="18" charset="0"/>
              </a:rPr>
              <a:t>-&gt; Không tích lũy được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26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70165"/>
            <a:ext cx="8167254" cy="550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Multitask learning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8" y="857250"/>
            <a:ext cx="7564581" cy="2405495"/>
          </a:xfrm>
          <a:prstGeom prst="rect">
            <a:avLst/>
          </a:prstGeom>
        </p:spPr>
      </p:pic>
      <p:sp>
        <p:nvSpPr>
          <p:cNvPr id="5" name="Google Shape;546;p65"/>
          <p:cNvSpPr txBox="1">
            <a:spLocks noGrp="1"/>
          </p:cNvSpPr>
          <p:nvPr>
            <p:ph type="subTitle" idx="1"/>
          </p:nvPr>
        </p:nvSpPr>
        <p:spPr>
          <a:xfrm>
            <a:off x="713225" y="3470563"/>
            <a:ext cx="7921620" cy="1267691"/>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Học nhiều nhiệm vụ cùng một thời điểm</a:t>
            </a:r>
          </a:p>
          <a:p>
            <a:pPr marL="0" lvl="0" indent="0" algn="l">
              <a:buNone/>
            </a:pPr>
            <a:r>
              <a:rPr lang="en-US" sz="2000" smtClean="0">
                <a:latin typeface="Times New Roman" panose="02020603050405020304" pitchFamily="18" charset="0"/>
                <a:cs typeface="Times New Roman" panose="02020603050405020304" pitchFamily="18" charset="0"/>
              </a:rPr>
              <a:t>- Có khả năng học liên tục giống như LML nhưng không có sự tích lũy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35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Các thành phần </a:t>
            </a:r>
            <a:r>
              <a:rPr lang="en" sz="2500" b="1" smtClean="0">
                <a:latin typeface="Times New Roman" panose="02020603050405020304" pitchFamily="18" charset="0"/>
                <a:cs typeface="Times New Roman" panose="02020603050405020304" pitchFamily="18" charset="0"/>
              </a:rPr>
              <a:t>chính trong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385542"/>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Past </a:t>
            </a:r>
            <a:r>
              <a:rPr lang="en-US" sz="2000" b="1">
                <a:latin typeface="Times New Roman" panose="02020603050405020304" pitchFamily="18" charset="0"/>
                <a:cs typeface="Times New Roman" panose="02020603050405020304" pitchFamily="18" charset="0"/>
              </a:rPr>
              <a:t>Information </a:t>
            </a:r>
            <a:r>
              <a:rPr lang="en-US" sz="2000" b="1" smtClean="0">
                <a:latin typeface="Times New Roman" panose="02020603050405020304" pitchFamily="18" charset="0"/>
                <a:cs typeface="Times New Roman" panose="02020603050405020304" pitchFamily="18" charset="0"/>
              </a:rPr>
              <a:t>Store (PIS):</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ơi </a:t>
            </a:r>
            <a:r>
              <a:rPr lang="en-US" sz="2000">
                <a:latin typeface="Times New Roman" panose="02020603050405020304" pitchFamily="18" charset="0"/>
                <a:cs typeface="Times New Roman" panose="02020603050405020304" pitchFamily="18" charset="0"/>
              </a:rPr>
              <a:t>lưu trữ những thông tin có được từ những nhiệm vụ học trước đó. </a:t>
            </a:r>
            <a:r>
              <a:rPr lang="en-US" sz="2000" smtClean="0">
                <a:latin typeface="Times New Roman" panose="02020603050405020304" pitchFamily="18" charset="0"/>
                <a:cs typeface="Times New Roman" panose="02020603050405020304" pitchFamily="18" charset="0"/>
              </a:rPr>
              <a:t>Có thể là dữ </a:t>
            </a:r>
            <a:r>
              <a:rPr lang="en-US" sz="2000">
                <a:latin typeface="Times New Roman" panose="02020603050405020304" pitchFamily="18" charset="0"/>
                <a:cs typeface="Times New Roman" panose="02020603050405020304" pitchFamily="18" charset="0"/>
              </a:rPr>
              <a:t>liệu gốc, các kết quả trung gian hay các mô hình đã được xây dựng trong quá khứ.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Base (KB):</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lưu trữ tri thức tích lũy được từ việc khai phá trong PIS.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Miner (KM)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sẽ khai phá tri thức trong PIS và những tri thức có được sẽ được chuyển tới lưu trữ trong KB. </a:t>
            </a:r>
          </a:p>
          <a:p>
            <a:pPr lvl="0"/>
            <a:r>
              <a:rPr lang="en-US" sz="2000" b="1" smtClean="0">
                <a:latin typeface="Times New Roman" panose="02020603050405020304" pitchFamily="18" charset="0"/>
                <a:cs typeface="Times New Roman" panose="02020603050405020304" pitchFamily="18" charset="0"/>
              </a:rPr>
              <a:t>Knowledge-Based Learner (KBL):</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Dựa vào những tri thức tích lũy được trong KB và những thông tin trong PIS, bộ học này tiến hành việc học những nhiệm vụ mới.</a:t>
            </a: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7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Phương pháp đánh giá hệ thống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693319"/>
          </a:xfrm>
          <a:prstGeom prst="rect">
            <a:avLst/>
          </a:prstGeom>
        </p:spPr>
        <p:txBody>
          <a:bodyPr wrap="square">
            <a:spAutoFit/>
          </a:bodyPr>
          <a:lstStyle/>
          <a:p>
            <a:pPr lvl="0"/>
            <a:r>
              <a:rPr lang="en-US" sz="2000" b="1" i="1">
                <a:latin typeface="Times New Roman" panose="02020603050405020304" pitchFamily="18" charset="0"/>
                <a:cs typeface="Times New Roman" panose="02020603050405020304" pitchFamily="18" charset="0"/>
              </a:rPr>
              <a:t>Chạy trên dữ liệu từ những nhiệm vụ trong quá khứ:</a:t>
            </a:r>
            <a:r>
              <a:rPr lang="en-US" sz="2000">
                <a:latin typeface="Times New Roman" panose="02020603050405020304" pitchFamily="18" charset="0"/>
                <a:cs typeface="Times New Roman" panose="02020603050405020304" pitchFamily="18" charset="0"/>
              </a:rPr>
              <a:t> Đầu tiên chúng ta tiến hành chạy giải thuật </a:t>
            </a:r>
            <a:r>
              <a:rPr lang="en-US" sz="2000" smtClean="0">
                <a:latin typeface="Times New Roman" panose="02020603050405020304" pitchFamily="18" charset="0"/>
                <a:cs typeface="Times New Roman" panose="02020603050405020304" pitchFamily="18" charset="0"/>
              </a:rPr>
              <a:t>trên </a:t>
            </a:r>
            <a:r>
              <a:rPr lang="en-US" sz="2000">
                <a:latin typeface="Times New Roman" panose="02020603050405020304" pitchFamily="18" charset="0"/>
                <a:cs typeface="Times New Roman" panose="02020603050405020304" pitchFamily="18" charset="0"/>
              </a:rPr>
              <a:t>tập dữ liệu từ một tập các nhiệm vụ đã được học từ trước và tri thức thu được sẽ được lưu trữ trong KB. </a:t>
            </a:r>
            <a:endParaRPr lang="en-US" sz="2000" smtClean="0">
              <a:latin typeface="Times New Roman" panose="02020603050405020304" pitchFamily="18" charset="0"/>
              <a:cs typeface="Times New Roman" panose="02020603050405020304" pitchFamily="18" charset="0"/>
            </a:endParaRPr>
          </a:p>
          <a:p>
            <a:pPr lvl="0"/>
            <a:r>
              <a:rPr lang="en-US" sz="2000" b="1" i="1" smtClean="0">
                <a:latin typeface="Times New Roman" panose="02020603050405020304" pitchFamily="18" charset="0"/>
                <a:cs typeface="Times New Roman" panose="02020603050405020304" pitchFamily="18" charset="0"/>
              </a:rPr>
              <a:t>Chạy </a:t>
            </a:r>
            <a:r>
              <a:rPr lang="en-US" sz="2000" b="1" i="1">
                <a:latin typeface="Times New Roman" panose="02020603050405020304" pitchFamily="18" charset="0"/>
                <a:cs typeface="Times New Roman" panose="02020603050405020304" pitchFamily="18" charset="0"/>
              </a:rPr>
              <a:t>trên dữ liệu từ nhiệm vụ mới:</a:t>
            </a:r>
            <a:r>
              <a:rPr lang="en-US" sz="2000">
                <a:latin typeface="Times New Roman" panose="02020603050405020304" pitchFamily="18" charset="0"/>
                <a:cs typeface="Times New Roman" panose="02020603050405020304" pitchFamily="18" charset="0"/>
              </a:rPr>
              <a:t> Tiếp theo chúng ta tiến hành chạy giải thuật học máy trên dữ liệu từ nhiệm vụ mới bằng cách sử dụng tri thức tích lũy được trong KB. </a:t>
            </a:r>
          </a:p>
          <a:p>
            <a:pPr lvl="0"/>
            <a:r>
              <a:rPr lang="en-US" sz="2000" b="1" i="1">
                <a:latin typeface="Times New Roman" panose="02020603050405020304" pitchFamily="18" charset="0"/>
                <a:cs typeface="Times New Roman" panose="02020603050405020304" pitchFamily="18" charset="0"/>
              </a:rPr>
              <a:t>Chạy giải thuật thực nghiệm:</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Thông </a:t>
            </a:r>
            <a:r>
              <a:rPr lang="en-US" sz="2000">
                <a:latin typeface="Times New Roman" panose="02020603050405020304" pitchFamily="18" charset="0"/>
                <a:cs typeface="Times New Roman" panose="02020603050405020304" pitchFamily="18" charset="0"/>
              </a:rPr>
              <a:t>thường sẽ có hai loại thực nghiệm. Loại </a:t>
            </a:r>
            <a:r>
              <a:rPr lang="en-US" sz="2000" smtClean="0">
                <a:latin typeface="Times New Roman" panose="02020603050405020304" pitchFamily="18" charset="0"/>
                <a:cs typeface="Times New Roman" panose="02020603050405020304" pitchFamily="18" charset="0"/>
              </a:rPr>
              <a:t>một sử </a:t>
            </a:r>
            <a:r>
              <a:rPr lang="en-US" sz="2000">
                <a:latin typeface="Times New Roman" panose="02020603050405020304" pitchFamily="18" charset="0"/>
                <a:cs typeface="Times New Roman" panose="02020603050405020304" pitchFamily="18" charset="0"/>
              </a:rPr>
              <a:t>dụng thuật toán theo phương pháp truyền thống trên dữ liệu mới mà không áp dụng những tri thức tích lũy được trong quá khứ. </a:t>
            </a:r>
            <a:r>
              <a:rPr lang="en-US" sz="2000" smtClean="0">
                <a:latin typeface="Times New Roman" panose="02020603050405020304" pitchFamily="18" charset="0"/>
                <a:cs typeface="Times New Roman" panose="02020603050405020304" pitchFamily="18" charset="0"/>
              </a:rPr>
              <a:t>Loại hai sử </a:t>
            </a:r>
            <a:r>
              <a:rPr lang="en-US" sz="2000">
                <a:latin typeface="Times New Roman" panose="02020603050405020304" pitchFamily="18" charset="0"/>
                <a:cs typeface="Times New Roman" panose="02020603050405020304" pitchFamily="18" charset="0"/>
              </a:rPr>
              <a:t>dụng giải thuật </a:t>
            </a:r>
            <a:r>
              <a:rPr lang="en-US" sz="2000" smtClean="0">
                <a:latin typeface="Times New Roman" panose="02020603050405020304" pitchFamily="18" charset="0"/>
                <a:cs typeface="Times New Roman" panose="02020603050405020304" pitchFamily="18" charset="0"/>
              </a:rPr>
              <a:t>LML mà </a:t>
            </a:r>
            <a:r>
              <a:rPr lang="en-US" sz="2000">
                <a:latin typeface="Times New Roman" panose="02020603050405020304" pitchFamily="18" charset="0"/>
                <a:cs typeface="Times New Roman" panose="02020603050405020304" pitchFamily="18" charset="0"/>
              </a:rPr>
              <a:t>chúng ta đã </a:t>
            </a:r>
            <a:r>
              <a:rPr lang="en-US" sz="2000" smtClean="0">
                <a:latin typeface="Times New Roman" panose="02020603050405020304" pitchFamily="18" charset="0"/>
                <a:cs typeface="Times New Roman" panose="02020603050405020304" pitchFamily="18" charset="0"/>
              </a:rPr>
              <a:t>xây dựng.</a:t>
            </a:r>
            <a:endParaRPr lang="en-US" sz="2000">
              <a:latin typeface="Times New Roman" panose="02020603050405020304" pitchFamily="18" charset="0"/>
              <a:cs typeface="Times New Roman" panose="02020603050405020304" pitchFamily="18" charset="0"/>
            </a:endParaRPr>
          </a:p>
          <a:p>
            <a:pPr lvl="0"/>
            <a:r>
              <a:rPr lang="en-US" sz="2000" b="1" i="1">
                <a:latin typeface="Times New Roman" panose="02020603050405020304" pitchFamily="18" charset="0"/>
                <a:cs typeface="Times New Roman" panose="02020603050405020304" pitchFamily="18" charset="0"/>
              </a:rPr>
              <a:t>Phân tích kết quả:</a:t>
            </a:r>
            <a:r>
              <a:rPr lang="en-US" sz="2000">
                <a:latin typeface="Times New Roman" panose="02020603050405020304" pitchFamily="18" charset="0"/>
                <a:cs typeface="Times New Roman" panose="02020603050405020304" pitchFamily="18" charset="0"/>
              </a:rPr>
              <a:t> Chúng ta tiến hành so sánh kết quả </a:t>
            </a:r>
            <a:r>
              <a:rPr lang="en-US" sz="2000" smtClean="0">
                <a:latin typeface="Times New Roman" panose="02020603050405020304" pitchFamily="18" charset="0"/>
                <a:cs typeface="Times New Roman" panose="02020603050405020304" pitchFamily="18" charset="0"/>
              </a:rPr>
              <a:t>các thực nghiệm</a:t>
            </a:r>
            <a:endParaRPr lang="en-US" sz="2000">
              <a:latin typeface="Times New Roman" panose="02020603050405020304" pitchFamily="18" charset="0"/>
              <a:cs typeface="Times New Roman" panose="02020603050405020304" pitchFamily="18" charset="0"/>
            </a:endParaRP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7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1769</TotalTime>
  <Words>1917</Words>
  <Application>Microsoft Office PowerPoint</Application>
  <PresentationFormat>On-screen Show (16:9)</PresentationFormat>
  <Paragraphs>257</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Times New Roman</vt:lpstr>
      <vt:lpstr>Arial</vt:lpstr>
      <vt:lpstr>Open Sans</vt:lpstr>
      <vt:lpstr>Vidaloka</vt:lpstr>
      <vt:lpstr>Montserrat</vt:lpstr>
      <vt:lpstr>Cambria Math</vt:lpstr>
      <vt:lpstr>Minimalist Business Slides XL by Slidesgo</vt:lpstr>
      <vt:lpstr>Đồ án tốt nghiệp CNTT  Lê Công Minh-1951060862-61TH3 GVHD: PGS. TS Lê Đức Hậu</vt:lpstr>
      <vt:lpstr>Phương pháp học máy truyền thống</vt:lpstr>
      <vt:lpstr>Phương pháp Lifelong machine learning (LML)</vt:lpstr>
      <vt:lpstr>Kiến trúc LML</vt:lpstr>
      <vt:lpstr>3 đặc điểm chính LML</vt:lpstr>
      <vt:lpstr>Phương pháp Transfer learninng</vt:lpstr>
      <vt:lpstr>Phương pháp Multitask learning</vt:lpstr>
      <vt:lpstr>Các thành phần chính trong LML</vt:lpstr>
      <vt:lpstr>Phương pháp đánh giá hệ thống LML</vt:lpstr>
      <vt:lpstr>Khó khăn của LML</vt:lpstr>
      <vt:lpstr>Multinomial Naive Bayes (MNB)</vt:lpstr>
      <vt:lpstr>Multinomial Naive Bayes (MNB)</vt:lpstr>
      <vt:lpstr>Multinomial Naive Bayes (MNB)</vt:lpstr>
      <vt:lpstr>Multinomial Naive Bayes (MNB)</vt:lpstr>
      <vt:lpstr>Multinomial Naive Bayes (MNB)</vt:lpstr>
      <vt:lpstr>Multinomial Naive Bayes (MNB)</vt:lpstr>
      <vt:lpstr>Stochastic gradient descent (SGD)</vt:lpstr>
      <vt:lpstr>Stochastic gradient descent (SGD)</vt:lpstr>
      <vt:lpstr>Stochastic gradient descent (SGD)</vt:lpstr>
      <vt:lpstr>Trích chọn đặc trưng Information Gain (IG)</vt:lpstr>
      <vt:lpstr>Trích chọn đặc trưng Information Gain (IG)</vt:lpstr>
      <vt:lpstr>Trích chọn đặc trưng Information Gain (IG)</vt:lpstr>
      <vt:lpstr>Các thang đo đánh giá mô hình</vt:lpstr>
      <vt:lpstr>Các thang đo đánh giá mô hình</vt:lpstr>
      <vt:lpstr>Các thang đo đánh giá mô hình</vt:lpstr>
      <vt:lpstr>Áp dụng phương pháp LML cho bài toán</vt:lpstr>
      <vt:lpstr>Áp dụng phương pháp LML cho bài toán</vt:lpstr>
      <vt:lpstr>Các thành phần trong LML cho bài toán</vt:lpstr>
      <vt:lpstr>Các thành phần trong LML cho bài toán</vt:lpstr>
      <vt:lpstr>Tiến hành tối ưu hóa</vt:lpstr>
      <vt:lpstr>Tiến hành tối ưu hóa</vt:lpstr>
      <vt:lpstr>Tiến hành tối ưu hóa</vt:lpstr>
      <vt:lpstr>Tiến hành tối ưu hóa</vt:lpstr>
      <vt:lpstr>Tiến hành tối ưu hóa</vt:lpstr>
      <vt:lpstr>Tiến hành tối ưu hóa</vt:lpstr>
      <vt:lpstr>Bài toán phát hiện ý định mua bán</vt:lpstr>
      <vt:lpstr>Bài toán phát hiện ý định mua bán</vt:lpstr>
      <vt:lpstr>Bài toán phát hiện ý định mua bán</vt:lpstr>
      <vt:lpstr>Bài toán phát hiện ý định mua bán</vt:lpstr>
      <vt:lpstr>Tiến hành thực nghiệm</vt:lpstr>
      <vt:lpstr>Kết quả thực nghiệm</vt:lpstr>
      <vt:lpstr>Kết quả thực nghiệm</vt:lpstr>
      <vt:lpstr>Kết quả thực nghiệm</vt:lpstr>
      <vt:lpstr>Kết quả thực nghiệm</vt:lpstr>
      <vt:lpstr>Nhận xét</vt:lpstr>
      <vt:lpstr>Kết luận</vt:lpstr>
      <vt:lpstr>Hương phát triển của bài toán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pc</cp:lastModifiedBy>
  <cp:revision>154</cp:revision>
  <dcterms:modified xsi:type="dcterms:W3CDTF">2024-01-01T14:12:59Z</dcterms:modified>
</cp:coreProperties>
</file>