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2"/>
  </p:notesMasterIdLst>
  <p:sldIdLst>
    <p:sldId id="257" r:id="rId2"/>
    <p:sldId id="258" r:id="rId3"/>
    <p:sldId id="259" r:id="rId4"/>
    <p:sldId id="260" r:id="rId5"/>
    <p:sldId id="261" r:id="rId6"/>
    <p:sldId id="262" r:id="rId7"/>
    <p:sldId id="264" r:id="rId8"/>
    <p:sldId id="263" r:id="rId9"/>
    <p:sldId id="266" r:id="rId10"/>
    <p:sldId id="267" r:id="rId11"/>
    <p:sldId id="268" r:id="rId12"/>
    <p:sldId id="269" r:id="rId13"/>
    <p:sldId id="270" r:id="rId14"/>
    <p:sldId id="271" r:id="rId15"/>
    <p:sldId id="272" r:id="rId16"/>
    <p:sldId id="273" r:id="rId17"/>
    <p:sldId id="274" r:id="rId18"/>
    <p:sldId id="276" r:id="rId19"/>
    <p:sldId id="265" r:id="rId20"/>
    <p:sldId id="286" r:id="rId21"/>
    <p:sldId id="287" r:id="rId22"/>
    <p:sldId id="288" r:id="rId23"/>
    <p:sldId id="277" r:id="rId24"/>
    <p:sldId id="278" r:id="rId25"/>
    <p:sldId id="279"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87ED3-BCF7-418C-8EDC-D41B66B6746F}"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E4448-EB77-46A7-BB02-313DEC4E9298}" type="slidenum">
              <a:rPr lang="en-US" smtClean="0"/>
              <a:t>‹#›</a:t>
            </a:fld>
            <a:endParaRPr lang="en-US"/>
          </a:p>
        </p:txBody>
      </p:sp>
    </p:spTree>
    <p:extLst>
      <p:ext uri="{BB962C8B-B14F-4D97-AF65-F5344CB8AC3E}">
        <p14:creationId xmlns:p14="http://schemas.microsoft.com/office/powerpoint/2010/main" val="16930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90A2-DCB1-496C-8650-20FB8B719C4A}" type="slidenum">
              <a:rPr lang="en-US" smtClean="0"/>
              <a:t>1</a:t>
            </a:fld>
            <a:endParaRPr lang="en-US" dirty="0"/>
          </a:p>
        </p:txBody>
      </p:sp>
    </p:spTree>
    <p:extLst>
      <p:ext uri="{BB962C8B-B14F-4D97-AF65-F5344CB8AC3E}">
        <p14:creationId xmlns:p14="http://schemas.microsoft.com/office/powerpoint/2010/main" val="248106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132BDF-0652-46C3-9C14-DD3CA051A0F2}"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262673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132BDF-0652-46C3-9C14-DD3CA051A0F2}"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2594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132BDF-0652-46C3-9C14-DD3CA051A0F2}"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179239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132BDF-0652-46C3-9C14-DD3CA051A0F2}"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79615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132BDF-0652-46C3-9C14-DD3CA051A0F2}"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85984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3132BDF-0652-46C3-9C14-DD3CA051A0F2}" type="datetimeFigureOut">
              <a:rPr lang="en-US" smtClean="0"/>
              <a:t>2/1/2024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60446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E3132BDF-0652-46C3-9C14-DD3CA051A0F2}"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830CD-0BB5-4C93-B7D5-3F5254120D5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164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132BDF-0652-46C3-9C14-DD3CA051A0F2}"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174214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32BDF-0652-46C3-9C14-DD3CA051A0F2}"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361249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E3132BDF-0652-46C3-9C14-DD3CA051A0F2}" type="datetimeFigureOut">
              <a:rPr lang="en-US" smtClean="0"/>
              <a:t>2/1/2024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109845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3132BDF-0652-46C3-9C14-DD3CA051A0F2}" type="datetimeFigureOut">
              <a:rPr lang="en-US" smtClean="0"/>
              <a:t>2/1/2024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C6B830CD-0BB5-4C93-B7D5-3F5254120D5A}" type="slidenum">
              <a:rPr lang="en-US" smtClean="0"/>
              <a:t>‹#›</a:t>
            </a:fld>
            <a:endParaRPr lang="en-US"/>
          </a:p>
        </p:txBody>
      </p:sp>
    </p:spTree>
    <p:extLst>
      <p:ext uri="{BB962C8B-B14F-4D97-AF65-F5344CB8AC3E}">
        <p14:creationId xmlns:p14="http://schemas.microsoft.com/office/powerpoint/2010/main" val="409759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3132BDF-0652-46C3-9C14-DD3CA051A0F2}" type="datetimeFigureOut">
              <a:rPr lang="en-US" smtClean="0"/>
              <a:t>2/1/2024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B830CD-0BB5-4C93-B7D5-3F5254120D5A}" type="slidenum">
              <a:rPr lang="en-US" smtClean="0"/>
              <a:t>‹#›</a:t>
            </a:fld>
            <a:endParaRPr lang="en-US"/>
          </a:p>
        </p:txBody>
      </p:sp>
    </p:spTree>
    <p:extLst>
      <p:ext uri="{BB962C8B-B14F-4D97-AF65-F5344CB8AC3E}">
        <p14:creationId xmlns:p14="http://schemas.microsoft.com/office/powerpoint/2010/main" val="426990685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a:extLst>
              <a:ext uri="{FF2B5EF4-FFF2-40B4-BE49-F238E27FC236}">
                <a16:creationId xmlns:a16="http://schemas.microsoft.com/office/drawing/2014/main" id="{DF14AE69-4934-4BCA-B637-6D59B4ECFB89}"/>
              </a:ext>
            </a:extLst>
          </p:cNvPr>
          <p:cNvSpPr txBox="1">
            <a:spLocks/>
          </p:cNvSpPr>
          <p:nvPr/>
        </p:nvSpPr>
        <p:spPr>
          <a:xfrm>
            <a:off x="1415660" y="1786576"/>
            <a:ext cx="9822873" cy="16190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a:latin typeface="Times New Roman" panose="02020603050405020304" pitchFamily="18" charset="0"/>
                <a:cs typeface="Times New Roman" panose="02020603050405020304" pitchFamily="18" charset="0"/>
              </a:rPr>
              <a:t>TÌM HIỂU PHƯƠNG PHÁP LIFELONG MACHINE LEARNING VÀ ỨNG DỤNG CHO BÀI TOÁN PHÁT HIỆN Ý ĐỊNH MUA BÁN</a:t>
            </a:r>
            <a:endParaRPr lang="en-US" sz="3500" dirty="0">
              <a:latin typeface="Times New Roman" panose="02020603050405020304" pitchFamily="18" charset="0"/>
              <a:cs typeface="Times New Roman" panose="02020603050405020304" pitchFamily="18" charset="0"/>
            </a:endParaRPr>
          </a:p>
        </p:txBody>
      </p:sp>
      <p:sp>
        <p:nvSpPr>
          <p:cNvPr id="2" name="Rectangle 1"/>
          <p:cNvSpPr/>
          <p:nvPr/>
        </p:nvSpPr>
        <p:spPr>
          <a:xfrm>
            <a:off x="2795038" y="4057708"/>
            <a:ext cx="7064118" cy="861774"/>
          </a:xfrm>
          <a:prstGeom prst="rect">
            <a:avLst/>
          </a:prstGeom>
        </p:spPr>
        <p:txBody>
          <a:bodyPr wrap="square">
            <a:spAutoFit/>
          </a:bodyPr>
          <a:lstStyle/>
          <a:p>
            <a:r>
              <a:rPr lang="en" sz="2500">
                <a:latin typeface="Times New Roman" panose="02020603050405020304" pitchFamily="18" charset="0"/>
                <a:cs typeface="Times New Roman" panose="02020603050405020304" pitchFamily="18" charset="0"/>
              </a:rPr>
              <a:t>Sinh </a:t>
            </a:r>
            <a:r>
              <a:rPr lang="en" sz="2500" smtClean="0">
                <a:latin typeface="Times New Roman" panose="02020603050405020304" pitchFamily="18" charset="0"/>
                <a:cs typeface="Times New Roman" panose="02020603050405020304" pitchFamily="18" charset="0"/>
              </a:rPr>
              <a:t>viên: </a:t>
            </a:r>
            <a:r>
              <a:rPr lang="en" sz="2500">
                <a:latin typeface="Times New Roman" panose="02020603050405020304" pitchFamily="18" charset="0"/>
                <a:cs typeface="Times New Roman" panose="02020603050405020304" pitchFamily="18" charset="0"/>
              </a:rPr>
              <a:t>Lê Công Minh – 1951060862 - 61TH3</a:t>
            </a:r>
            <a:br>
              <a:rPr lang="en" sz="2500">
                <a:latin typeface="Times New Roman" panose="02020603050405020304" pitchFamily="18" charset="0"/>
                <a:cs typeface="Times New Roman" panose="02020603050405020304" pitchFamily="18" charset="0"/>
              </a:rPr>
            </a:br>
            <a:r>
              <a:rPr lang="en" sz="2500">
                <a:latin typeface="Times New Roman" panose="02020603050405020304" pitchFamily="18" charset="0"/>
                <a:cs typeface="Times New Roman" panose="02020603050405020304" pitchFamily="18" charset="0"/>
              </a:rPr>
              <a:t>GVHD: PGS. TS Lê Đức Hậu</a:t>
            </a:r>
            <a:endParaRPr lang="en-US" sz="2500"/>
          </a:p>
        </p:txBody>
      </p:sp>
      <p:sp>
        <p:nvSpPr>
          <p:cNvPr id="3" name="Slide Number Placeholder 2"/>
          <p:cNvSpPr>
            <a:spLocks noGrp="1"/>
          </p:cNvSpPr>
          <p:nvPr>
            <p:ph type="sldNum" sz="quarter" idx="12"/>
          </p:nvPr>
        </p:nvSpPr>
        <p:spPr/>
        <p:txBody>
          <a:bodyPr/>
          <a:lstStyle/>
          <a:p>
            <a:fld id="{BE154CC2-8E54-4EA1-84B4-2A56D28CCA9A}" type="slidenum">
              <a:rPr lang="en-US" smtClean="0"/>
              <a:t>1</a:t>
            </a:fld>
            <a:endParaRPr lang="en-US"/>
          </a:p>
        </p:txBody>
      </p:sp>
    </p:spTree>
    <p:extLst>
      <p:ext uri="{BB962C8B-B14F-4D97-AF65-F5344CB8AC3E}">
        <p14:creationId xmlns:p14="http://schemas.microsoft.com/office/powerpoint/2010/main" val="619349230"/>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18" name="Rectangle 17"/>
          <p:cNvSpPr/>
          <p:nvPr/>
        </p:nvSpPr>
        <p:spPr>
          <a:xfrm>
            <a:off x="961161" y="1071895"/>
            <a:ext cx="10721701" cy="861774"/>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Tách thành câu, từ cho dữ liệu không có ý định mua bán</a:t>
            </a:r>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p:sp>
        <p:nvSpPr>
          <p:cNvPr id="7" name="Rectangle 6"/>
          <p:cNvSpPr/>
          <p:nvPr/>
        </p:nvSpPr>
        <p:spPr>
          <a:xfrm>
            <a:off x="961162" y="3855206"/>
            <a:ext cx="10721701" cy="861774"/>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Tách thành câu, từ cho dữ liệu có ý định mua bán</a:t>
            </a:r>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162" y="1555067"/>
            <a:ext cx="10058400" cy="21341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161" y="4534409"/>
            <a:ext cx="9373010" cy="1590620"/>
          </a:xfrm>
          <a:prstGeom prst="rect">
            <a:avLst/>
          </a:prstGeom>
        </p:spPr>
      </p:pic>
      <p:sp>
        <p:nvSpPr>
          <p:cNvPr id="2" name="Slide Number Placeholder 1"/>
          <p:cNvSpPr>
            <a:spLocks noGrp="1"/>
          </p:cNvSpPr>
          <p:nvPr>
            <p:ph type="sldNum" sz="quarter" idx="12"/>
          </p:nvPr>
        </p:nvSpPr>
        <p:spPr/>
        <p:txBody>
          <a:bodyPr/>
          <a:lstStyle/>
          <a:p>
            <a:fld id="{BE154CC2-8E54-4EA1-84B4-2A56D28CCA9A}" type="slidenum">
              <a:rPr lang="en-US" smtClean="0"/>
              <a:t>10</a:t>
            </a:fld>
            <a:endParaRPr lang="en-US"/>
          </a:p>
        </p:txBody>
      </p:sp>
    </p:spTree>
    <p:extLst>
      <p:ext uri="{BB962C8B-B14F-4D97-AF65-F5344CB8AC3E}">
        <p14:creationId xmlns:p14="http://schemas.microsoft.com/office/powerpoint/2010/main" val="67839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18" name="Rectangle 17"/>
          <p:cNvSpPr/>
          <p:nvPr/>
        </p:nvSpPr>
        <p:spPr>
          <a:xfrm>
            <a:off x="961164" y="1131061"/>
            <a:ext cx="10721701" cy="861774"/>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Trích chọn đặc trưng Information Gain (IG)</a:t>
            </a:r>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E154CC2-8E54-4EA1-84B4-2A56D28CCA9A}" type="slidenum">
              <a:rPr lang="en-US" smtClean="0"/>
              <a:t>11</a:t>
            </a:fld>
            <a:endParaRPr lang="en-US"/>
          </a:p>
        </p:txBody>
      </p:sp>
      <mc:AlternateContent xmlns:mc="http://schemas.openxmlformats.org/markup-compatibility/2006" xmlns:a14="http://schemas.microsoft.com/office/drawing/2010/main">
        <mc:Choice Requires="a14">
          <p:sp>
            <p:nvSpPr>
              <p:cNvPr id="8" name="Rectangle 7"/>
              <p:cNvSpPr/>
              <p:nvPr/>
            </p:nvSpPr>
            <p:spPr>
              <a:xfrm>
                <a:off x="961164" y="1702550"/>
                <a:ext cx="10617988" cy="3461782"/>
              </a:xfrm>
              <a:prstGeom prst="rect">
                <a:avLst/>
              </a:prstGeom>
            </p:spPr>
            <p:txBody>
              <a:bodyPr wrap="square">
                <a:spAutoFit/>
              </a:bodyPr>
              <a:lstStyle/>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𝐼𝐺</m:t>
                      </m:r>
                      <m:d>
                        <m:dPr>
                          <m:ctrlPr>
                            <a:rPr lang="en-US" sz="2500" i="1">
                              <a:latin typeface="Cambria Math" panose="02040503050406030204" pitchFamily="18" charset="0"/>
                            </a:rPr>
                          </m:ctrlPr>
                        </m:dPr>
                        <m:e>
                          <m:r>
                            <a:rPr lang="en-US" sz="2500" i="1">
                              <a:latin typeface="Cambria Math" panose="02040503050406030204" pitchFamily="18" charset="0"/>
                            </a:rPr>
                            <m:t>𝑓</m:t>
                          </m:r>
                        </m:e>
                      </m:d>
                      <m:r>
                        <a:rPr lang="en-US" sz="2500" i="1">
                          <a:latin typeface="Cambria Math" panose="02040503050406030204" pitchFamily="18" charset="0"/>
                        </a:rPr>
                        <m:t>= −</m:t>
                      </m:r>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1">
                              <a:latin typeface="Cambria Math" panose="02040503050406030204" pitchFamily="18" charset="0"/>
                            </a:rPr>
                            <m:t>=</m:t>
                          </m:r>
                          <m:r>
                            <a:rPr lang="en-US" sz="2500" i="1">
                              <a:latin typeface="Cambria Math" panose="02040503050406030204" pitchFamily="18" charset="0"/>
                            </a:rPr>
                            <m:t>1</m:t>
                          </m:r>
                        </m:sub>
                        <m:sup>
                          <m:r>
                            <a:rPr lang="en-US" sz="2500" i="1">
                              <a:latin typeface="Cambria Math" panose="02040503050406030204" pitchFamily="18" charset="0"/>
                            </a:rPr>
                            <m:t>𝑚</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𝑐</m:t>
                                  </m:r>
                                </m:e>
                                <m:sub>
                                  <m:r>
                                    <a:rPr lang="en-US" sz="2500" i="1">
                                      <a:latin typeface="Cambria Math" panose="02040503050406030204" pitchFamily="18" charset="0"/>
                                    </a:rPr>
                                    <m:t>𝑖</m:t>
                                  </m:r>
                                </m:sub>
                              </m:sSub>
                            </m:e>
                          </m:d>
                          <m:func>
                            <m:funcPr>
                              <m:ctrlPr>
                                <a:rPr lang="en-US" sz="2500" i="1">
                                  <a:latin typeface="Cambria Math" panose="02040503050406030204" pitchFamily="18" charset="0"/>
                                </a:rPr>
                              </m:ctrlPr>
                            </m:funcPr>
                            <m:fName>
                              <m:r>
                                <a:rPr lang="en-US" sz="2500" i="1">
                                  <a:latin typeface="Cambria Math" panose="02040503050406030204" pitchFamily="18" charset="0"/>
                                </a:rPr>
                                <m:t>𝑙𝑜𝑔</m:t>
                              </m:r>
                            </m:fName>
                            <m:e>
                              <m:r>
                                <a:rPr lang="en-US" sz="2500" i="1">
                                  <a:latin typeface="Cambria Math" panose="02040503050406030204" pitchFamily="18" charset="0"/>
                                </a:rPr>
                                <m:t>𝑃</m:t>
                              </m:r>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𝑐</m:t>
                                  </m:r>
                                </m:e>
                                <m:sub>
                                  <m:r>
                                    <a:rPr lang="en-US" sz="2500" i="1">
                                      <a:latin typeface="Cambria Math" panose="02040503050406030204" pitchFamily="18" charset="0"/>
                                    </a:rPr>
                                    <m:t>𝑖</m:t>
                                  </m:r>
                                </m:sub>
                              </m:sSub>
                              <m:r>
                                <a:rPr lang="en-US" sz="2500" i="1">
                                  <a:latin typeface="Cambria Math" panose="02040503050406030204" pitchFamily="18" charset="0"/>
                                </a:rPr>
                                <m:t>)</m:t>
                              </m:r>
                            </m:e>
                          </m:func>
                        </m:e>
                      </m:nary>
                      <m:r>
                        <a:rPr lang="en-US" sz="2500" i="1">
                          <a:latin typeface="Cambria Math" panose="02040503050406030204" pitchFamily="18" charset="0"/>
                        </a:rPr>
                        <m:t>+</m:t>
                      </m:r>
                      <m:nary>
                        <m:naryPr>
                          <m:chr m:val="∑"/>
                          <m:limLoc m:val="undOvr"/>
                          <m:supHide m:val="on"/>
                          <m:ctrlPr>
                            <a:rPr lang="en-US" sz="2500" i="1">
                              <a:latin typeface="Cambria Math" panose="02040503050406030204" pitchFamily="18" charset="0"/>
                            </a:rPr>
                          </m:ctrlPr>
                        </m:naryPr>
                        <m:sub>
                          <m:r>
                            <a:rPr lang="en-US" sz="2500" i="1">
                              <a:latin typeface="Cambria Math" panose="02040503050406030204" pitchFamily="18" charset="0"/>
                            </a:rPr>
                            <m:t>𝑓</m:t>
                          </m:r>
                          <m:r>
                            <a:rPr lang="en-US" sz="2500" i="1">
                              <a:latin typeface="Cambria Math" panose="02040503050406030204" pitchFamily="18" charset="0"/>
                            </a:rPr>
                            <m:t>,</m:t>
                          </m:r>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sub>
                        <m:sup/>
                        <m:e>
                          <m:r>
                            <a:rPr lang="en-US" sz="2500" i="1">
                              <a:latin typeface="Cambria Math" panose="02040503050406030204" pitchFamily="18" charset="0"/>
                            </a:rPr>
                            <m:t>𝑃</m:t>
                          </m:r>
                          <m:r>
                            <a:rPr lang="en-US" sz="2500" i="1">
                              <a:latin typeface="Cambria Math" panose="02040503050406030204" pitchFamily="18" charset="0"/>
                            </a:rPr>
                            <m:t>(</m:t>
                          </m:r>
                          <m:r>
                            <a:rPr lang="en-US" sz="2500" i="1">
                              <a:latin typeface="Cambria Math" panose="02040503050406030204" pitchFamily="18" charset="0"/>
                            </a:rPr>
                            <m:t>𝑓</m:t>
                          </m:r>
                          <m:r>
                            <a:rPr lang="en-US" sz="2500" i="1">
                              <a:latin typeface="Cambria Math" panose="02040503050406030204" pitchFamily="18" charset="0"/>
                            </a:rPr>
                            <m:t>)</m:t>
                          </m:r>
                        </m:e>
                      </m:nary>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1">
                              <a:latin typeface="Cambria Math" panose="02040503050406030204" pitchFamily="18" charset="0"/>
                            </a:rPr>
                            <m:t>=</m:t>
                          </m:r>
                          <m:r>
                            <a:rPr lang="en-US" sz="2500" i="1">
                              <a:latin typeface="Cambria Math" panose="02040503050406030204" pitchFamily="18" charset="0"/>
                            </a:rPr>
                            <m:t>1</m:t>
                          </m:r>
                        </m:sub>
                        <m:sup>
                          <m:r>
                            <a:rPr lang="en-US" sz="2500" i="1">
                              <a:latin typeface="Cambria Math" panose="02040503050406030204" pitchFamily="18" charset="0"/>
                            </a:rPr>
                            <m:t>𝑚</m:t>
                          </m:r>
                        </m:sup>
                        <m:e>
                          <m:r>
                            <a:rPr lang="en-US" sz="2500" i="1">
                              <a:latin typeface="Cambria Math" panose="02040503050406030204" pitchFamily="18" charset="0"/>
                            </a:rPr>
                            <m:t>𝑃</m:t>
                          </m:r>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𝑐</m:t>
                              </m:r>
                            </m:e>
                            <m:sub>
                              <m:r>
                                <a:rPr lang="en-US" sz="2500" i="1">
                                  <a:latin typeface="Cambria Math" panose="02040503050406030204" pitchFamily="18" charset="0"/>
                                </a:rPr>
                                <m:t>𝑖</m:t>
                              </m:r>
                            </m:sub>
                          </m:sSub>
                          <m:r>
                            <a:rPr lang="en-US" sz="2500" i="1">
                              <a:latin typeface="Cambria Math" panose="02040503050406030204" pitchFamily="18" charset="0"/>
                            </a:rPr>
                            <m:t>|</m:t>
                          </m:r>
                          <m:r>
                            <a:rPr lang="en-US" sz="2500" i="1">
                              <a:latin typeface="Cambria Math" panose="02040503050406030204" pitchFamily="18" charset="0"/>
                            </a:rPr>
                            <m:t>𝑓</m:t>
                          </m:r>
                          <m:r>
                            <a:rPr lang="en-US" sz="2500" i="1">
                              <a:latin typeface="Cambria Math" panose="02040503050406030204" pitchFamily="18" charset="0"/>
                            </a:rPr>
                            <m:t>)</m:t>
                          </m:r>
                          <m:func>
                            <m:funcPr>
                              <m:ctrlPr>
                                <a:rPr lang="en-US" sz="2500" i="1">
                                  <a:latin typeface="Cambria Math" panose="02040503050406030204" pitchFamily="18" charset="0"/>
                                </a:rPr>
                              </m:ctrlPr>
                            </m:funcPr>
                            <m:fName>
                              <m:r>
                                <a:rPr lang="en-US" sz="2500" i="1">
                                  <a:latin typeface="Cambria Math" panose="02040503050406030204" pitchFamily="18" charset="0"/>
                                </a:rPr>
                                <m:t>𝑙𝑜𝑔</m:t>
                              </m:r>
                            </m:fName>
                            <m:e>
                              <m:r>
                                <a:rPr lang="en-US" sz="2500" i="1">
                                  <a:latin typeface="Cambria Math" panose="02040503050406030204" pitchFamily="18" charset="0"/>
                                </a:rPr>
                                <m:t>𝑃</m:t>
                              </m:r>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𝑐</m:t>
                                  </m:r>
                                </m:e>
                                <m:sub>
                                  <m:r>
                                    <a:rPr lang="en-US" sz="2500" i="1">
                                      <a:latin typeface="Cambria Math" panose="02040503050406030204" pitchFamily="18" charset="0"/>
                                    </a:rPr>
                                    <m:t>𝑖</m:t>
                                  </m:r>
                                </m:sub>
                              </m:sSub>
                              <m:r>
                                <a:rPr lang="en-US" sz="2500" i="1">
                                  <a:latin typeface="Cambria Math" panose="02040503050406030204" pitchFamily="18" charset="0"/>
                                </a:rPr>
                                <m:t>|</m:t>
                              </m:r>
                              <m:r>
                                <a:rPr lang="en-US" sz="2500" i="1">
                                  <a:latin typeface="Cambria Math" panose="02040503050406030204" pitchFamily="18" charset="0"/>
                                </a:rPr>
                                <m:t>𝑓</m:t>
                              </m:r>
                              <m:r>
                                <a:rPr lang="en-US" sz="2500" i="1">
                                  <a:latin typeface="Cambria Math" panose="02040503050406030204" pitchFamily="18" charset="0"/>
                                </a:rPr>
                                <m:t>)</m:t>
                              </m:r>
                            </m:e>
                          </m:func>
                        </m:e>
                      </m:nary>
                    </m:oMath>
                  </m:oMathPara>
                </a14:m>
                <a:endParaRPr lang="en-US" sz="2500" smtClean="0">
                  <a:latin typeface="Times New Roman" panose="02020603050405020304" pitchFamily="18" charset="0"/>
                  <a:cs typeface="Times New Roman" panose="02020603050405020304" pitchFamily="18" charset="0"/>
                </a:endParaRPr>
              </a:p>
              <a:p>
                <a:pPr lvl="0" fontAlgn="base">
                  <a:lnSpc>
                    <a:spcPct val="114000"/>
                  </a:lnSpc>
                </a:pP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𝑓</m:t>
                        </m:r>
                      </m:e>
                    </m:d>
                  </m:oMath>
                </a14:m>
                <a:r>
                  <a:rPr lang="en-US" sz="2500">
                    <a:latin typeface="Times New Roman" panose="02020603050405020304" pitchFamily="18" charset="0"/>
                    <a:cs typeface="Times New Roman" panose="02020603050405020304" pitchFamily="18" charset="0"/>
                  </a:rPr>
                  <a:t>: Xác suất của một mẫu chứa đặc trưng f. </a:t>
                </a:r>
              </a:p>
              <a:p>
                <a:pPr lvl="0" fontAlgn="base">
                  <a:lnSpc>
                    <a:spcPct val="114000"/>
                  </a:lnSpc>
                </a:pP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oMath>
                </a14:m>
                <a:r>
                  <a:rPr lang="en-US" sz="2500">
                    <a:latin typeface="Times New Roman" panose="02020603050405020304" pitchFamily="18" charset="0"/>
                    <a:cs typeface="Times New Roman" panose="02020603050405020304" pitchFamily="18" charset="0"/>
                  </a:rPr>
                  <a:t>: Xác suất của một mẫu không chứa đặc trưng f</a:t>
                </a:r>
                <a:r>
                  <a:rPr lang="en-US" sz="2500" smtClean="0">
                    <a:latin typeface="Times New Roman" panose="02020603050405020304" pitchFamily="18" charset="0"/>
                    <a:cs typeface="Times New Roman" panose="02020603050405020304" pitchFamily="18" charset="0"/>
                  </a:rPr>
                  <a:t>.</a:t>
                </a:r>
                <a:endParaRPr lang="en-US" sz="2500">
                  <a:latin typeface="Times New Roman" panose="02020603050405020304" pitchFamily="18" charset="0"/>
                  <a:cs typeface="Times New Roman" panose="02020603050405020304" pitchFamily="18" charset="0"/>
                </a:endParaRPr>
              </a:p>
              <a:p>
                <a:pPr lvl="0" fontAlgn="base">
                  <a:lnSpc>
                    <a:spcPct val="114000"/>
                  </a:lnSpc>
                </a:pP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𝑐</m:t>
                            </m:r>
                          </m:e>
                          <m:sub>
                            <m:r>
                              <a:rPr lang="en-US" sz="2500" b="0" i="1" smtClean="0">
                                <a:latin typeface="Cambria Math" panose="02040503050406030204" pitchFamily="18" charset="0"/>
                              </a:rPr>
                              <m:t>𝑖</m:t>
                            </m:r>
                          </m:sub>
                        </m:sSub>
                        <m:r>
                          <a:rPr lang="en-US" sz="2500" i="1">
                            <a:latin typeface="Cambria Math" panose="02040503050406030204" pitchFamily="18" charset="0"/>
                          </a:rPr>
                          <m:t>|</m:t>
                        </m:r>
                        <m:r>
                          <a:rPr lang="en-US" sz="2500" i="1">
                            <a:latin typeface="Cambria Math" panose="02040503050406030204" pitchFamily="18" charset="0"/>
                          </a:rPr>
                          <m:t>𝑓</m:t>
                        </m:r>
                      </m:e>
                    </m:d>
                  </m:oMath>
                </a14:m>
                <a:r>
                  <a:rPr lang="en-US" sz="2500" smtClean="0">
                    <a:latin typeface="Times New Roman" panose="02020603050405020304" pitchFamily="18" charset="0"/>
                    <a:cs typeface="Times New Roman" panose="02020603050405020304" pitchFamily="18" charset="0"/>
                  </a:rPr>
                  <a:t>: Xác </a:t>
                </a:r>
                <a:r>
                  <a:rPr lang="en-US" sz="2500">
                    <a:latin typeface="Times New Roman" panose="02020603050405020304" pitchFamily="18" charset="0"/>
                    <a:cs typeface="Times New Roman" panose="02020603050405020304" pitchFamily="18" charset="0"/>
                  </a:rPr>
                  <a:t>suất của một mẫu mà có nhãn </a:t>
                </a:r>
                <a:r>
                  <a:rPr lang="en-US" sz="2500" smtClean="0">
                    <a:latin typeface="Times New Roman" panose="02020603050405020304" pitchFamily="18" charset="0"/>
                    <a:cs typeface="Times New Roman" panose="02020603050405020304" pitchFamily="18" charset="0"/>
                  </a:rPr>
                  <a:t>là </a:t>
                </a:r>
                <a14:m>
                  <m:oMath xmlns:m="http://schemas.openxmlformats.org/officeDocument/2006/math">
                    <m:sSub>
                      <m:sSubPr>
                        <m:ctrlPr>
                          <a:rPr lang="en-US" sz="2500" b="0" i="1" smtClean="0">
                            <a:latin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cs typeface="Times New Roman" panose="02020603050405020304" pitchFamily="18" charset="0"/>
                          </a:rPr>
                          <m:t>𝑐</m:t>
                        </m:r>
                      </m:e>
                      <m:sub>
                        <m:r>
                          <a:rPr lang="en-US" sz="2500" b="0" i="1" smtClean="0">
                            <a:latin typeface="Cambria Math" panose="02040503050406030204" pitchFamily="18" charset="0"/>
                            <a:cs typeface="Times New Roman" panose="02020603050405020304" pitchFamily="18" charset="0"/>
                          </a:rPr>
                          <m:t>𝑖</m:t>
                        </m:r>
                      </m:sub>
                    </m:sSub>
                  </m:oMath>
                </a14:m>
                <a:r>
                  <a:rPr lang="en-US" sz="2500" baseline="-25000" smtClean="0">
                    <a:latin typeface="Times New Roman" panose="02020603050405020304" pitchFamily="18" charset="0"/>
                    <a:cs typeface="Times New Roman" panose="02020603050405020304" pitchFamily="18" charset="0"/>
                  </a:rPr>
                  <a:t> </a:t>
                </a:r>
                <a:r>
                  <a:rPr lang="en-US" sz="2500" smtClean="0">
                    <a:latin typeface="Times New Roman" panose="02020603050405020304" pitchFamily="18" charset="0"/>
                    <a:cs typeface="Times New Roman" panose="02020603050405020304" pitchFamily="18" charset="0"/>
                  </a:rPr>
                  <a:t>khi </a:t>
                </a:r>
                <a:r>
                  <a:rPr lang="en-US" sz="2500">
                    <a:latin typeface="Times New Roman" panose="02020603050405020304" pitchFamily="18" charset="0"/>
                    <a:cs typeface="Times New Roman" panose="02020603050405020304" pitchFamily="18" charset="0"/>
                  </a:rPr>
                  <a:t>có chứa đặc trưng f. </a:t>
                </a:r>
              </a:p>
              <a:p>
                <a:pPr lvl="0" fontAlgn="base">
                  <a:lnSpc>
                    <a:spcPct val="114000"/>
                  </a:lnSpc>
                </a:pP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𝑐</m:t>
                            </m:r>
                          </m:e>
                          <m:sub>
                            <m:r>
                              <a:rPr lang="en-US" sz="2500" b="0" i="1" smtClean="0">
                                <a:latin typeface="Cambria Math" panose="02040503050406030204" pitchFamily="18" charset="0"/>
                              </a:rPr>
                              <m:t>𝑖</m:t>
                            </m:r>
                          </m:sub>
                        </m:sSub>
                        <m:r>
                          <a:rPr lang="en-US" sz="2500" i="1">
                            <a:latin typeface="Cambria Math" panose="02040503050406030204" pitchFamily="18" charset="0"/>
                          </a:rPr>
                          <m:t>|</m:t>
                        </m:r>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oMath>
                </a14:m>
                <a:r>
                  <a:rPr lang="en-US" sz="2500" smtClean="0">
                    <a:latin typeface="Times New Roman" panose="02020603050405020304" pitchFamily="18" charset="0"/>
                    <a:cs typeface="Times New Roman" panose="02020603050405020304" pitchFamily="18" charset="0"/>
                  </a:rPr>
                  <a:t>: </a:t>
                </a:r>
                <a:r>
                  <a:rPr lang="en-US" sz="2500">
                    <a:latin typeface="Times New Roman" panose="02020603050405020304" pitchFamily="18" charset="0"/>
                    <a:cs typeface="Times New Roman" panose="02020603050405020304" pitchFamily="18" charset="0"/>
                  </a:rPr>
                  <a:t>Xác suất của một mẫu mà có nhãn là </a:t>
                </a:r>
                <a14:m>
                  <m:oMath xmlns:m="http://schemas.openxmlformats.org/officeDocument/2006/math">
                    <m:sSub>
                      <m:sSubPr>
                        <m:ctrlPr>
                          <a:rPr lang="en-US" sz="2500" b="0" i="1" smtClean="0">
                            <a:latin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cs typeface="Times New Roman" panose="02020603050405020304" pitchFamily="18" charset="0"/>
                          </a:rPr>
                          <m:t>𝑐</m:t>
                        </m:r>
                      </m:e>
                      <m:sub>
                        <m:r>
                          <a:rPr lang="en-US" sz="2500" b="0" i="1" smtClean="0">
                            <a:latin typeface="Cambria Math" panose="02040503050406030204" pitchFamily="18" charset="0"/>
                            <a:cs typeface="Times New Roman" panose="02020603050405020304" pitchFamily="18" charset="0"/>
                          </a:rPr>
                          <m:t>𝑖</m:t>
                        </m:r>
                      </m:sub>
                    </m:sSub>
                  </m:oMath>
                </a14:m>
                <a:r>
                  <a:rPr lang="en-US" sz="2500" smtClean="0">
                    <a:latin typeface="Times New Roman" panose="02020603050405020304" pitchFamily="18" charset="0"/>
                    <a:cs typeface="Times New Roman" panose="02020603050405020304" pitchFamily="18" charset="0"/>
                  </a:rPr>
                  <a:t> khi </a:t>
                </a:r>
                <a:r>
                  <a:rPr lang="en-US" sz="2500">
                    <a:latin typeface="Times New Roman" panose="02020603050405020304" pitchFamily="18" charset="0"/>
                    <a:cs typeface="Times New Roman" panose="02020603050405020304" pitchFamily="18" charset="0"/>
                  </a:rPr>
                  <a:t>không chứa đặc trưng f. </a:t>
                </a:r>
              </a:p>
              <a:p>
                <a:pPr lvl="0" eaLnBrk="0" fontAlgn="base" hangingPunct="0">
                  <a:spcBef>
                    <a:spcPct val="0"/>
                  </a:spcBef>
                  <a:spcAft>
                    <a:spcPct val="0"/>
                  </a:spcAft>
                  <a:buClrTx/>
                </a:pPr>
                <a:endParaRPr lang="en-US" sz="2500">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961164" y="1702550"/>
                <a:ext cx="10617988" cy="346178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685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8" name="Rectangle 17"/>
              <p:cNvSpPr/>
              <p:nvPr/>
            </p:nvSpPr>
            <p:spPr>
              <a:xfrm>
                <a:off x="961164" y="1247176"/>
                <a:ext cx="10721701" cy="2146100"/>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Hàm mục tiêu cho văn bản có và không có ý định mua bán:</a:t>
                </a:r>
              </a:p>
              <a:p>
                <a:pPr lvl="0"/>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𝐹</m:t>
                        </m:r>
                      </m:e>
                      <m:sub>
                        <m:r>
                          <a:rPr lang="en-US" sz="2800" i="1">
                            <a:latin typeface="Cambria Math" panose="02040503050406030204" pitchFamily="18" charset="0"/>
                          </a:rPr>
                          <m:t>+,</m:t>
                        </m:r>
                        <m:r>
                          <a:rPr lang="en-US" sz="2800" i="1">
                            <a:latin typeface="Cambria Math" panose="02040503050406030204" pitchFamily="18" charset="0"/>
                          </a:rPr>
                          <m:t>𝑖</m:t>
                        </m:r>
                      </m:sub>
                    </m:sSub>
                    <m:r>
                      <a:rPr lang="en-US" sz="2800" i="1">
                        <a:latin typeface="Cambria Math" panose="02040503050406030204" pitchFamily="18" charset="0"/>
                      </a:rPr>
                      <m:t>=</m:t>
                    </m:r>
                  </m:oMath>
                </a14:m>
                <a:r>
                  <a:rPr lang="en-US" sz="2800"/>
                  <a:t> </a:t>
                </a:r>
                <a14:m>
                  <m:oMath xmlns:m="http://schemas.openxmlformats.org/officeDocument/2006/math">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b="0" i="1" smtClean="0">
                            <a:latin typeface="Cambria Math" panose="02040503050406030204" pitchFamily="18" charset="0"/>
                          </a:rPr>
                          <m:t>−</m:t>
                        </m:r>
                      </m:e>
                      <m:e>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𝑖</m:t>
                            </m:r>
                          </m:sub>
                        </m:sSub>
                      </m:e>
                    </m:d>
                    <m:r>
                      <a:rPr lang="en-US" sz="2800" i="1">
                        <a:latin typeface="Cambria Math" panose="02040503050406030204" pitchFamily="18" charset="0"/>
                      </a:rPr>
                      <m:t> −</m:t>
                    </m:r>
                    <m:r>
                      <a:rPr lang="en-US" sz="2800" i="1">
                        <a:latin typeface="Cambria Math" panose="02040503050406030204" pitchFamily="18" charset="0"/>
                      </a:rPr>
                      <m:t>𝑃</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𝑖</m:t>
                        </m:r>
                      </m:sub>
                    </m:sSub>
                    <m:r>
                      <a:rPr lang="en-US" sz="2800" i="1">
                        <a:latin typeface="Cambria Math" panose="02040503050406030204" pitchFamily="18" charset="0"/>
                      </a:rPr>
                      <m:t>)</m:t>
                    </m:r>
                  </m:oMath>
                </a14:m>
                <a:endParaRPr lang="en-US" sz="280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𝐹</m:t>
                        </m:r>
                      </m:e>
                      <m:sub>
                        <m:r>
                          <a:rPr lang="en-US" sz="2800" b="0" i="1" smtClean="0">
                            <a:latin typeface="Cambria Math" panose="02040503050406030204" pitchFamily="18" charset="0"/>
                          </a:rPr>
                          <m:t>−</m:t>
                        </m:r>
                        <m:r>
                          <a:rPr lang="en-US" sz="2800" i="1">
                            <a:latin typeface="Cambria Math" panose="02040503050406030204" pitchFamily="18" charset="0"/>
                          </a:rPr>
                          <m:t>,</m:t>
                        </m:r>
                        <m:r>
                          <a:rPr lang="en-US" sz="2800" i="1">
                            <a:latin typeface="Cambria Math" panose="02040503050406030204" pitchFamily="18" charset="0"/>
                          </a:rPr>
                          <m:t>𝑖</m:t>
                        </m:r>
                      </m:sub>
                    </m:sSub>
                    <m:r>
                      <a:rPr lang="en-US" sz="2800" i="1">
                        <a:latin typeface="Cambria Math" panose="02040503050406030204" pitchFamily="18" charset="0"/>
                      </a:rPr>
                      <m:t>=</m:t>
                    </m:r>
                  </m:oMath>
                </a14:m>
                <a:r>
                  <a:rPr lang="en-US" sz="2800"/>
                  <a:t> </a:t>
                </a:r>
                <a14:m>
                  <m:oMath xmlns:m="http://schemas.openxmlformats.org/officeDocument/2006/math">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b="0" i="1" smtClean="0">
                            <a:latin typeface="Cambria Math" panose="02040503050406030204" pitchFamily="18" charset="0"/>
                          </a:rPr>
                          <m:t>+</m:t>
                        </m:r>
                      </m:e>
                      <m:e>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𝑖</m:t>
                            </m:r>
                          </m:sub>
                        </m:sSub>
                      </m:e>
                    </m:d>
                    <m:r>
                      <a:rPr lang="en-US" sz="2800" i="1">
                        <a:latin typeface="Cambria Math" panose="02040503050406030204" pitchFamily="18" charset="0"/>
                      </a:rPr>
                      <m:t> −</m:t>
                    </m:r>
                    <m:r>
                      <a:rPr lang="en-US" sz="2800" i="1">
                        <a:latin typeface="Cambria Math" panose="02040503050406030204" pitchFamily="18" charset="0"/>
                      </a:rPr>
                      <m:t>𝑃</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𝑖</m:t>
                        </m:r>
                      </m:sub>
                    </m:sSub>
                    <m:r>
                      <a:rPr lang="en-US" sz="2800" i="1">
                        <a:latin typeface="Cambria Math" panose="02040503050406030204" pitchFamily="18" charset="0"/>
                      </a:rPr>
                      <m:t>)</m:t>
                    </m:r>
                  </m:oMath>
                </a14:m>
                <a:endParaRPr lang="en-US" sz="28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961164" y="1247176"/>
                <a:ext cx="10721701" cy="2146100"/>
              </a:xfrm>
              <a:prstGeom prst="rect">
                <a:avLst/>
              </a:prstGeom>
              <a:blipFill>
                <a:blip r:embed="rId2"/>
                <a:stretch>
                  <a:fillRect l="-967" t="-2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961164" y="3393276"/>
                <a:ext cx="9271406" cy="2400657"/>
              </a:xfrm>
              <a:prstGeom prst="rect">
                <a:avLst/>
              </a:prstGeom>
            </p:spPr>
            <p:txBody>
              <a:bodyPr wrap="square">
                <a:spAutoFit/>
              </a:bodyPr>
              <a:lstStyle/>
              <a:p>
                <a:pPr lvl="0" eaLnBrk="0" fontAlgn="base" hangingPunct="0">
                  <a:spcBef>
                    <a:spcPct val="0"/>
                  </a:spcBef>
                  <a:spcAft>
                    <a:spcPct val="0"/>
                  </a:spcAft>
                  <a:buClrTx/>
                </a:pPr>
                <a:r>
                  <a:rPr lang="en-US" altLang="en-US" sz="2500" b="1" smtClean="0">
                    <a:latin typeface="Times New Roman" panose="02020603050405020304" pitchFamily="18" charset="0"/>
                    <a:cs typeface="Times New Roman" panose="02020603050405020304" pitchFamily="18" charset="0"/>
                  </a:rPr>
                  <a:t>Stochastic Gradient Descent</a:t>
                </a:r>
                <a:endParaRPr lang="en-US" altLang="en-US" sz="2500" b="1">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Char char="•"/>
                </a:pPr>
                <a:r>
                  <a:rPr lang="en-US" altLang="en-US" sz="2500">
                    <a:solidFill>
                      <a:srgbClr val="202122"/>
                    </a:solidFill>
                    <a:latin typeface="Times New Roman" panose="02020603050405020304" pitchFamily="18" charset="0"/>
                    <a:cs typeface="Times New Roman" panose="02020603050405020304" pitchFamily="18" charset="0"/>
                  </a:rPr>
                  <a:t> </a:t>
                </a:r>
                <a:r>
                  <a:rPr lang="en-US" altLang="en-US" sz="2500" smtClean="0">
                    <a:solidFill>
                      <a:srgbClr val="202122"/>
                    </a:solidFill>
                    <a:latin typeface="Times New Roman" panose="02020603050405020304" pitchFamily="18" charset="0"/>
                    <a:cs typeface="Times New Roman" panose="02020603050405020304" pitchFamily="18" charset="0"/>
                  </a:rPr>
                  <a:t> Chọn </a:t>
                </a:r>
                <a:r>
                  <a:rPr lang="en-US" altLang="en-US" sz="2500">
                    <a:solidFill>
                      <a:srgbClr val="202122"/>
                    </a:solidFill>
                    <a:latin typeface="Times New Roman" panose="02020603050405020304" pitchFamily="18" charset="0"/>
                    <a:cs typeface="Times New Roman" panose="02020603050405020304" pitchFamily="18" charset="0"/>
                  </a:rPr>
                  <a:t>một điểm khởi tạo </a:t>
                </a:r>
                <a14:m>
                  <m:oMath xmlns:m="http://schemas.openxmlformats.org/officeDocument/2006/math">
                    <m:r>
                      <a:rPr lang="en-US" altLang="en-US" sz="2500" i="1">
                        <a:solidFill>
                          <a:srgbClr val="202122"/>
                        </a:solidFill>
                        <a:latin typeface="Cambria Math" panose="02040503050406030204" pitchFamily="18" charset="0"/>
                        <a:cs typeface="Times New Roman" panose="02020603050405020304" pitchFamily="18" charset="0"/>
                      </a:rPr>
                      <m:t>𝜃</m:t>
                    </m:r>
                    <m:r>
                      <a:rPr lang="en-US" altLang="en-US" sz="2500" i="1">
                        <a:solidFill>
                          <a:srgbClr val="202122"/>
                        </a:solidFill>
                        <a:latin typeface="Cambria Math" panose="02040503050406030204" pitchFamily="18" charset="0"/>
                        <a:cs typeface="Times New Roman" panose="02020603050405020304" pitchFamily="18" charset="0"/>
                      </a:rPr>
                      <m:t>=</m:t>
                    </m:r>
                    <m:r>
                      <a:rPr lang="en-US" altLang="en-US" sz="2500">
                        <a:solidFill>
                          <a:srgbClr val="202122"/>
                        </a:solidFill>
                        <a:latin typeface="Cambria Math" panose="02040503050406030204" pitchFamily="18" charset="0"/>
                        <a:cs typeface="Times New Roman" panose="02020603050405020304" pitchFamily="18" charset="0"/>
                      </a:rPr>
                      <m:t> </m:t>
                    </m:r>
                    <m:sSub>
                      <m:sSubPr>
                        <m:ctrlPr>
                          <a:rPr lang="en-US" altLang="en-US" sz="2500" i="1">
                            <a:solidFill>
                              <a:srgbClr val="202122"/>
                            </a:solidFill>
                            <a:latin typeface="Cambria Math" panose="02040503050406030204" pitchFamily="18" charset="0"/>
                            <a:cs typeface="Times New Roman" panose="02020603050405020304" pitchFamily="18" charset="0"/>
                          </a:rPr>
                        </m:ctrlPr>
                      </m:sSubPr>
                      <m:e>
                        <m:r>
                          <a:rPr lang="en-US" altLang="en-US" sz="2500" i="1">
                            <a:solidFill>
                              <a:srgbClr val="202122"/>
                            </a:solidFill>
                            <a:latin typeface="Cambria Math" panose="02040503050406030204" pitchFamily="18" charset="0"/>
                            <a:cs typeface="Times New Roman" panose="02020603050405020304" pitchFamily="18" charset="0"/>
                          </a:rPr>
                          <m:t>𝜃</m:t>
                        </m:r>
                      </m:e>
                      <m:sub>
                        <m:r>
                          <a:rPr lang="en-US" altLang="en-US" sz="2500" i="1">
                            <a:solidFill>
                              <a:srgbClr val="202122"/>
                            </a:solidFill>
                            <a:latin typeface="Cambria Math" panose="02040503050406030204" pitchFamily="18" charset="0"/>
                            <a:cs typeface="Times New Roman" panose="02020603050405020304" pitchFamily="18" charset="0"/>
                          </a:rPr>
                          <m:t>0</m:t>
                        </m:r>
                      </m:sub>
                    </m:sSub>
                  </m:oMath>
                </a14:m>
                <a:r>
                  <a:rPr lang="en-US" altLang="en-US" sz="2500">
                    <a:solidFill>
                      <a:srgbClr val="202122"/>
                    </a:solidFill>
                    <a:latin typeface="Times New Roman" panose="02020603050405020304" pitchFamily="18" charset="0"/>
                    <a:cs typeface="Times New Roman" panose="02020603050405020304" pitchFamily="18" charset="0"/>
                  </a:rPr>
                  <a:t> và tốc độ học </a:t>
                </a:r>
                <a14:m>
                  <m:oMath xmlns:m="http://schemas.openxmlformats.org/officeDocument/2006/math">
                    <m:r>
                      <a:rPr lang="en-US" altLang="en-US" sz="2500" i="1">
                        <a:solidFill>
                          <a:srgbClr val="202122"/>
                        </a:solidFill>
                        <a:latin typeface="Cambria Math" panose="02040503050406030204" pitchFamily="18" charset="0"/>
                        <a:cs typeface="Times New Roman" panose="02020603050405020304" pitchFamily="18" charset="0"/>
                      </a:rPr>
                      <m:t>𝜂</m:t>
                    </m:r>
                  </m:oMath>
                </a14:m>
                <a:r>
                  <a:rPr lang="en-US" altLang="en-US" sz="2500" smtClean="0">
                    <a:solidFill>
                      <a:srgbClr val="202122"/>
                    </a:solidFill>
                    <a:latin typeface="Times New Roman" panose="02020603050405020304" pitchFamily="18" charset="0"/>
                    <a:cs typeface="Times New Roman" panose="02020603050405020304" pitchFamily="18" charset="0"/>
                  </a:rPr>
                  <a:t>.</a:t>
                </a:r>
                <a:endParaRPr lang="en-US" altLang="en-US" sz="2500">
                  <a:solidFill>
                    <a:srgbClr val="202122"/>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Char char="•"/>
                </a:pPr>
                <a:r>
                  <a:rPr lang="en-US" altLang="en-US" sz="2500">
                    <a:solidFill>
                      <a:srgbClr val="202122"/>
                    </a:solidFill>
                    <a:latin typeface="Times New Roman" panose="02020603050405020304" pitchFamily="18" charset="0"/>
                    <a:cs typeface="Times New Roman" panose="02020603050405020304" pitchFamily="18" charset="0"/>
                  </a:rPr>
                  <a:t> </a:t>
                </a:r>
                <a:r>
                  <a:rPr lang="en-US" altLang="en-US" sz="2500" smtClean="0">
                    <a:solidFill>
                      <a:srgbClr val="202122"/>
                    </a:solidFill>
                    <a:latin typeface="Times New Roman" panose="02020603050405020304" pitchFamily="18" charset="0"/>
                    <a:cs typeface="Times New Roman" panose="02020603050405020304" pitchFamily="18" charset="0"/>
                  </a:rPr>
                  <a:t> Tiến </a:t>
                </a:r>
                <a:r>
                  <a:rPr lang="en-US" altLang="en-US" sz="2500">
                    <a:solidFill>
                      <a:srgbClr val="202122"/>
                    </a:solidFill>
                    <a:latin typeface="Times New Roman" panose="02020603050405020304" pitchFamily="18" charset="0"/>
                    <a:cs typeface="Times New Roman" panose="02020603050405020304" pitchFamily="18" charset="0"/>
                  </a:rPr>
                  <a:t>hành cập nhật </a:t>
                </a:r>
                <a14:m>
                  <m:oMath xmlns:m="http://schemas.openxmlformats.org/officeDocument/2006/math">
                    <m:r>
                      <a:rPr lang="en-US" altLang="en-US" sz="2500" i="1">
                        <a:solidFill>
                          <a:srgbClr val="202122"/>
                        </a:solidFill>
                        <a:latin typeface="Cambria Math" panose="02040503050406030204" pitchFamily="18" charset="0"/>
                        <a:cs typeface="Times New Roman" panose="02020603050405020304" pitchFamily="18" charset="0"/>
                      </a:rPr>
                      <m:t>𝜃</m:t>
                    </m:r>
                  </m:oMath>
                </a14:m>
                <a:r>
                  <a:rPr lang="en-US" altLang="en-US" sz="2500">
                    <a:solidFill>
                      <a:srgbClr val="202122"/>
                    </a:solidFill>
                    <a:latin typeface="Times New Roman" panose="02020603050405020304" pitchFamily="18" charset="0"/>
                    <a:cs typeface="Times New Roman" panose="02020603050405020304" pitchFamily="18" charset="0"/>
                  </a:rPr>
                  <a:t> cho tới khi kết quả chấp nhận được:</a:t>
                </a:r>
              </a:p>
              <a:p>
                <a:pPr lvl="1" eaLnBrk="0" fontAlgn="base" hangingPunct="0">
                  <a:spcBef>
                    <a:spcPct val="0"/>
                  </a:spcBef>
                  <a:spcAft>
                    <a:spcPct val="0"/>
                  </a:spcAft>
                  <a:buFontTx/>
                  <a:buChar char="•"/>
                </a:pPr>
                <a:r>
                  <a:rPr lang="en-US" altLang="en-US" sz="2500" smtClean="0">
                    <a:solidFill>
                      <a:srgbClr val="202122"/>
                    </a:solidFill>
                    <a:latin typeface="Times New Roman" panose="02020603050405020304" pitchFamily="18" charset="0"/>
                    <a:cs typeface="Times New Roman" panose="02020603050405020304" pitchFamily="18" charset="0"/>
                  </a:rPr>
                  <a:t>  </a:t>
                </a:r>
                <a:r>
                  <a:rPr lang="en-US" altLang="en-US" sz="2500">
                    <a:solidFill>
                      <a:srgbClr val="202122"/>
                    </a:solidFill>
                    <a:latin typeface="Times New Roman" panose="02020603050405020304" pitchFamily="18" charset="0"/>
                    <a:cs typeface="Times New Roman" panose="02020603050405020304" pitchFamily="18" charset="0"/>
                  </a:rPr>
                  <a:t>Xáo trộn thứ tự các điểm dữ liệu để đảm bảo tính ngẫu nhiên</a:t>
                </a:r>
              </a:p>
              <a:p>
                <a:pPr lvl="1" eaLnBrk="0" fontAlgn="base" hangingPunct="0">
                  <a:spcBef>
                    <a:spcPct val="0"/>
                  </a:spcBef>
                  <a:spcAft>
                    <a:spcPct val="0"/>
                  </a:spcAft>
                  <a:buFontTx/>
                  <a:buChar char="•"/>
                </a:pPr>
                <a:r>
                  <a:rPr lang="en-US" altLang="en-US" sz="2500">
                    <a:solidFill>
                      <a:srgbClr val="202122"/>
                    </a:solidFill>
                    <a:latin typeface="Times New Roman" panose="02020603050405020304" pitchFamily="18" charset="0"/>
                    <a:cs typeface="Times New Roman" panose="02020603050405020304" pitchFamily="18" charset="0"/>
                  </a:rPr>
                  <a:t> </a:t>
                </a:r>
                <a:r>
                  <a:rPr lang="en-US" altLang="en-US" sz="2500" smtClean="0">
                    <a:solidFill>
                      <a:srgbClr val="202122"/>
                    </a:solidFill>
                    <a:latin typeface="Times New Roman" panose="02020603050405020304" pitchFamily="18" charset="0"/>
                    <a:cs typeface="Times New Roman" panose="02020603050405020304" pitchFamily="18" charset="0"/>
                  </a:rPr>
                  <a:t> For</a:t>
                </a:r>
                <a:r>
                  <a:rPr lang="en-US" altLang="en-US" sz="2500">
                    <a:solidFill>
                      <a:srgbClr val="202122"/>
                    </a:solidFill>
                    <a:latin typeface="Times New Roman" panose="02020603050405020304" pitchFamily="18" charset="0"/>
                    <a:cs typeface="Times New Roman" panose="02020603050405020304" pitchFamily="18" charset="0"/>
                  </a:rPr>
                  <a:t> i = 1,2,…,n:</a:t>
                </a:r>
              </a:p>
              <a:p>
                <a:pPr lvl="2" eaLnBrk="0" fontAlgn="base" hangingPunct="0">
                  <a:spcBef>
                    <a:spcPct val="0"/>
                  </a:spcBef>
                  <a:spcAft>
                    <a:spcPct val="0"/>
                  </a:spcAft>
                  <a:buFontTx/>
                  <a:buChar char="•"/>
                </a:pPr>
                <a:r>
                  <a:rPr lang="en-US" altLang="en-US" sz="2500">
                    <a:solidFill>
                      <a:srgbClr val="202122"/>
                    </a:solidFill>
                    <a:latin typeface="Times New Roman" panose="02020603050405020304" pitchFamily="18" charset="0"/>
                    <a:cs typeface="Times New Roman" panose="02020603050405020304" pitchFamily="18" charset="0"/>
                  </a:rPr>
                  <a:t>  </a:t>
                </a:r>
                <a14:m>
                  <m:oMath xmlns:m="http://schemas.openxmlformats.org/officeDocument/2006/math">
                    <m:r>
                      <a:rPr lang="en-US" sz="2500" i="1">
                        <a:latin typeface="Cambria Math" panose="02040503050406030204" pitchFamily="18" charset="0"/>
                      </a:rPr>
                      <m:t>𝜃</m:t>
                    </m:r>
                    <m:r>
                      <a:rPr lang="en-US" sz="2500" i="1">
                        <a:latin typeface="Cambria Math" panose="02040503050406030204" pitchFamily="18" charset="0"/>
                      </a:rPr>
                      <m:t>=</m:t>
                    </m:r>
                    <m:r>
                      <a:rPr lang="en-US" sz="2500" i="1">
                        <a:latin typeface="Cambria Math" panose="02040503050406030204" pitchFamily="18" charset="0"/>
                      </a:rPr>
                      <m:t>𝜃</m:t>
                    </m:r>
                    <m:r>
                      <a:rPr lang="en-US" sz="2500" i="1">
                        <a:latin typeface="Cambria Math" panose="02040503050406030204" pitchFamily="18" charset="0"/>
                      </a:rPr>
                      <m:t>−</m:t>
                    </m:r>
                    <m:r>
                      <a:rPr lang="en-US" sz="2500" i="1">
                        <a:latin typeface="Cambria Math" panose="02040503050406030204" pitchFamily="18" charset="0"/>
                      </a:rPr>
                      <m:t>𝜂</m:t>
                    </m:r>
                    <m:sSub>
                      <m:sSubPr>
                        <m:ctrlPr>
                          <a:rPr lang="en-US" sz="2500" i="1">
                            <a:latin typeface="Cambria Math" panose="02040503050406030204" pitchFamily="18" charset="0"/>
                          </a:rPr>
                        </m:ctrlPr>
                      </m:sSubPr>
                      <m:e>
                        <m:r>
                          <a:rPr lang="en-US" sz="2500" i="1">
                            <a:latin typeface="Cambria Math" panose="02040503050406030204" pitchFamily="18" charset="0"/>
                          </a:rPr>
                          <m:t>𝛻</m:t>
                        </m:r>
                      </m:e>
                      <m:sub>
                        <m:r>
                          <a:rPr lang="en-US" sz="2500" i="1">
                            <a:latin typeface="Cambria Math" panose="02040503050406030204" pitchFamily="18" charset="0"/>
                          </a:rPr>
                          <m:t>𝜃</m:t>
                        </m:r>
                      </m:sub>
                    </m:sSub>
                    <m:r>
                      <a:rPr lang="en-US" sz="2500" i="1">
                        <a:latin typeface="Cambria Math" panose="02040503050406030204" pitchFamily="18" charset="0"/>
                      </a:rPr>
                      <m:t>𝑓</m:t>
                    </m:r>
                    <m:r>
                      <a:rPr lang="en-US" sz="2500" i="1">
                        <a:latin typeface="Cambria Math" panose="02040503050406030204" pitchFamily="18" charset="0"/>
                      </a:rPr>
                      <m:t>(</m:t>
                    </m:r>
                    <m:r>
                      <a:rPr lang="en-US" sz="2500" i="1">
                        <a:latin typeface="Cambria Math" panose="02040503050406030204" pitchFamily="18" charset="0"/>
                      </a:rPr>
                      <m:t>𝜃</m:t>
                    </m:r>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𝑦</m:t>
                        </m:r>
                      </m:e>
                      <m:sub>
                        <m:r>
                          <a:rPr lang="en-US" sz="2500" i="1">
                            <a:latin typeface="Cambria Math" panose="02040503050406030204" pitchFamily="18" charset="0"/>
                          </a:rPr>
                          <m:t>𝑖</m:t>
                        </m:r>
                      </m:sub>
                    </m:sSub>
                    <m:r>
                      <a:rPr lang="en-US" sz="2500" i="1">
                        <a:latin typeface="Cambria Math" panose="02040503050406030204" pitchFamily="18" charset="0"/>
                      </a:rPr>
                      <m:t>)</m:t>
                    </m:r>
                  </m:oMath>
                </a14:m>
                <a:endParaRPr lang="en-US" sz="25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961164" y="3393276"/>
                <a:ext cx="9271406" cy="2400657"/>
              </a:xfrm>
              <a:prstGeom prst="rect">
                <a:avLst/>
              </a:prstGeom>
              <a:blipFill>
                <a:blip r:embed="rId3"/>
                <a:stretch>
                  <a:fillRect l="-1118" t="-2290" b="-432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E154CC2-8E54-4EA1-84B4-2A56D28CCA9A}" type="slidenum">
              <a:rPr lang="en-US" smtClean="0"/>
              <a:t>12</a:t>
            </a:fld>
            <a:endParaRPr lang="en-US"/>
          </a:p>
        </p:txBody>
      </p:sp>
    </p:spTree>
    <p:extLst>
      <p:ext uri="{BB962C8B-B14F-4D97-AF65-F5344CB8AC3E}">
        <p14:creationId xmlns:p14="http://schemas.microsoft.com/office/powerpoint/2010/main" val="3706465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8" name="Rectangle 17"/>
              <p:cNvSpPr/>
              <p:nvPr/>
            </p:nvSpPr>
            <p:spPr>
              <a:xfrm>
                <a:off x="857451" y="1045038"/>
                <a:ext cx="10721701" cy="4971682"/>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Công thức Naive Bayes:</a:t>
                </a:r>
              </a:p>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𝑦</m:t>
                      </m:r>
                      <m:r>
                        <a:rPr lang="en-US" sz="2500" i="1">
                          <a:latin typeface="Cambria Math" panose="02040503050406030204" pitchFamily="18" charset="0"/>
                        </a:rPr>
                        <m:t>=</m:t>
                      </m:r>
                      <m:func>
                        <m:funcPr>
                          <m:ctrlPr>
                            <a:rPr lang="en-US" sz="2500" i="1">
                              <a:latin typeface="Cambria Math" panose="02040503050406030204" pitchFamily="18" charset="0"/>
                            </a:rPr>
                          </m:ctrlPr>
                        </m:funcPr>
                        <m:fName>
                          <m:limLow>
                            <m:limLowPr>
                              <m:ctrlPr>
                                <a:rPr lang="en-US" sz="2500" i="1">
                                  <a:latin typeface="Cambria Math" panose="02040503050406030204" pitchFamily="18" charset="0"/>
                                </a:rPr>
                              </m:ctrlPr>
                            </m:limLowPr>
                            <m:e>
                              <m:r>
                                <m:rPr>
                                  <m:nor/>
                                </m:rPr>
                                <a:rPr lang="en-US" sz="2500"/>
                                <m:t>arg</m:t>
                              </m:r>
                              <m:r>
                                <m:rPr>
                                  <m:nor/>
                                </m:rPr>
                                <a:rPr lang="en-US" sz="2500"/>
                                <m:t> </m:t>
                              </m:r>
                              <m:r>
                                <m:rPr>
                                  <m:nor/>
                                </m:rPr>
                                <a:rPr lang="en-US" sz="2500"/>
                                <m:t>max</m:t>
                              </m:r>
                              <m:r>
                                <m:rPr>
                                  <m:nor/>
                                </m:rPr>
                                <a:rPr lang="en-US" sz="2500"/>
                                <m:t> </m:t>
                              </m:r>
                            </m:e>
                            <m:lim>
                              <m:r>
                                <a:rPr lang="en-US" sz="2500" i="1">
                                  <a:latin typeface="Cambria Math" panose="02040503050406030204" pitchFamily="18" charset="0"/>
                                </a:rPr>
                                <m:t>𝑐</m:t>
                              </m:r>
                              <m:r>
                                <a:rPr lang="en-US" sz="2500" i="1">
                                  <a:latin typeface="Cambria Math" panose="02040503050406030204" pitchFamily="18" charset="0"/>
                                </a:rPr>
                                <m:t>𝜖</m:t>
                              </m:r>
                              <m:d>
                                <m:dPr>
                                  <m:begChr m:val="{"/>
                                  <m:endChr m:val="}"/>
                                  <m:ctrlPr>
                                    <a:rPr lang="en-US" sz="2500" i="1">
                                      <a:latin typeface="Cambria Math" panose="02040503050406030204" pitchFamily="18" charset="0"/>
                                    </a:rPr>
                                  </m:ctrlPr>
                                </m:dPr>
                                <m:e>
                                  <m:r>
                                    <a:rPr lang="en-US" sz="2500" i="1">
                                      <a:latin typeface="Cambria Math" panose="02040503050406030204" pitchFamily="18" charset="0"/>
                                    </a:rPr>
                                    <m:t>1</m:t>
                                  </m:r>
                                  <m:r>
                                    <a:rPr lang="en-US" sz="2500" i="1">
                                      <a:latin typeface="Cambria Math" panose="02040503050406030204" pitchFamily="18" charset="0"/>
                                    </a:rPr>
                                    <m:t>,…,</m:t>
                                  </m:r>
                                  <m:r>
                                    <a:rPr lang="en-US" sz="2500" i="1">
                                      <a:latin typeface="Cambria Math" panose="02040503050406030204" pitchFamily="18" charset="0"/>
                                    </a:rPr>
                                    <m:t>𝐶</m:t>
                                  </m:r>
                                </m:e>
                              </m:d>
                            </m:lim>
                          </m:limLow>
                          <m:r>
                            <a:rPr lang="en-US" sz="2500" i="1">
                              <a:latin typeface="Cambria Math" panose="02040503050406030204" pitchFamily="18" charset="0"/>
                            </a:rPr>
                            <m:t>(</m:t>
                          </m:r>
                        </m:fName>
                        <m:e>
                          <m:r>
                            <a:rPr lang="en-US" sz="2500" b="0" i="1" smtClean="0">
                              <a:latin typeface="Cambria Math" panose="02040503050406030204" pitchFamily="18" charset="0"/>
                            </a:rPr>
                            <m:t>𝑃</m:t>
                          </m:r>
                          <m:r>
                            <a:rPr lang="en-US" sz="2500" b="0" i="1" smtClean="0">
                              <a:latin typeface="Cambria Math" panose="02040503050406030204" pitchFamily="18" charset="0"/>
                            </a:rPr>
                            <m:t>(</m:t>
                          </m:r>
                          <m:r>
                            <a:rPr lang="en-US" sz="2500" b="0" i="1" smtClean="0">
                              <a:latin typeface="Cambria Math" panose="02040503050406030204" pitchFamily="18" charset="0"/>
                            </a:rPr>
                            <m:t>𝑐</m:t>
                          </m:r>
                          <m:r>
                            <a:rPr lang="en-US" sz="2500" b="0" i="1" smtClean="0">
                              <a:latin typeface="Cambria Math" panose="02040503050406030204" pitchFamily="18" charset="0"/>
                            </a:rPr>
                            <m:t>)</m:t>
                          </m:r>
                        </m:e>
                      </m:func>
                      <m:nary>
                        <m:naryPr>
                          <m:chr m:val="∏"/>
                          <m:ctrlPr>
                            <a:rPr lang="en-US" sz="2500" i="1" smtClean="0">
                              <a:latin typeface="Cambria Math" panose="02040503050406030204" pitchFamily="18" charset="0"/>
                            </a:rPr>
                          </m:ctrlPr>
                        </m:naryPr>
                        <m:sub>
                          <m:r>
                            <m:rPr>
                              <m:brk m:alnAt="23"/>
                            </m:rPr>
                            <a:rPr lang="en-US" sz="2500" b="0" i="1" smtClean="0">
                              <a:latin typeface="Cambria Math" panose="02040503050406030204" pitchFamily="18" charset="0"/>
                            </a:rPr>
                            <m:t>𝑖</m:t>
                          </m:r>
                          <m:r>
                            <a:rPr lang="en-US" sz="2500" b="0" i="1" smtClean="0">
                              <a:latin typeface="Cambria Math" panose="02040503050406030204" pitchFamily="18" charset="0"/>
                            </a:rPr>
                            <m:t>=</m:t>
                          </m:r>
                          <m:r>
                            <m:rPr>
                              <m:brk m:alnAt="23"/>
                            </m:rPr>
                            <a:rPr lang="en-US" sz="2500" b="0" i="1" smtClean="0">
                              <a:latin typeface="Cambria Math" panose="02040503050406030204" pitchFamily="18" charset="0"/>
                            </a:rPr>
                            <m:t>1</m:t>
                          </m:r>
                        </m:sub>
                        <m:sup>
                          <m:r>
                            <a:rPr lang="en-US" sz="2500" b="0" i="1" smtClean="0">
                              <a:latin typeface="Cambria Math" panose="02040503050406030204" pitchFamily="18" charset="0"/>
                            </a:rPr>
                            <m:t>𝑑</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𝑖</m:t>
                                  </m:r>
                                </m:sub>
                              </m:sSub>
                            </m:e>
                            <m:e>
                              <m:r>
                                <a:rPr lang="en-US" sz="2500" i="1">
                                  <a:latin typeface="Cambria Math" panose="02040503050406030204" pitchFamily="18" charset="0"/>
                                </a:rPr>
                                <m:t>𝑐</m:t>
                              </m:r>
                            </m:e>
                          </m:d>
                        </m:e>
                      </m:nary>
                      <m:r>
                        <a:rPr lang="en-US" sz="2500" b="0" i="1" smtClean="0">
                          <a:latin typeface="Cambria Math" panose="02040503050406030204" pitchFamily="18" charset="0"/>
                        </a:rPr>
                        <m:t>)</m:t>
                      </m:r>
                    </m:oMath>
                  </m:oMathPara>
                </a14:m>
                <a:endParaRPr lang="en-US" sz="2500" smtClean="0">
                  <a:latin typeface="Times New Roman" panose="02020603050405020304" pitchFamily="18" charset="0"/>
                  <a:cs typeface="Times New Roman" panose="02020603050405020304" pitchFamily="18" charset="0"/>
                </a:endParaRPr>
              </a:p>
              <a:p>
                <a:pPr lvl="0"/>
                <a:endParaRPr lang="en-US" sz="2500" smtClean="0">
                  <a:latin typeface="Times New Roman" panose="02020603050405020304" pitchFamily="18" charset="0"/>
                  <a:cs typeface="Times New Roman" panose="02020603050405020304" pitchFamily="18" charset="0"/>
                </a:endParaRPr>
              </a:p>
              <a:p>
                <a:pPr lvl="0"/>
                <a:r>
                  <a:rPr lang="en-US" sz="2500" smtClean="0">
                    <a:latin typeface="Times New Roman" panose="02020603050405020304" pitchFamily="18" charset="0"/>
                    <a:cs typeface="Times New Roman" panose="02020603050405020304" pitchFamily="18" charset="0"/>
                  </a:rPr>
                  <a:t>P(x</a:t>
                </a:r>
                <a:r>
                  <a:rPr lang="en-US" sz="2500" baseline="-25000" smtClean="0">
                    <a:latin typeface="Times New Roman" panose="02020603050405020304" pitchFamily="18" charset="0"/>
                    <a:cs typeface="Times New Roman" panose="02020603050405020304" pitchFamily="18" charset="0"/>
                  </a:rPr>
                  <a:t>i</a:t>
                </a:r>
                <a:r>
                  <a:rPr lang="en-US" sz="2500" smtClean="0">
                    <a:latin typeface="Times New Roman" panose="02020603050405020304" pitchFamily="18" charset="0"/>
                    <a:cs typeface="Times New Roman" panose="02020603050405020304" pitchFamily="18" charset="0"/>
                  </a:rPr>
                  <a:t>|c</a:t>
                </a:r>
                <a:r>
                  <a:rPr lang="en-US" sz="2500">
                    <a:latin typeface="Times New Roman" panose="02020603050405020304" pitchFamily="18" charset="0"/>
                    <a:cs typeface="Times New Roman" panose="02020603050405020304" pitchFamily="18" charset="0"/>
                  </a:rPr>
                  <a:t>) sẽ được </a:t>
                </a:r>
                <a:r>
                  <a:rPr lang="en-US" sz="2500" smtClean="0">
                    <a:latin typeface="Times New Roman" panose="02020603050405020304" pitchFamily="18" charset="0"/>
                    <a:cs typeface="Times New Roman" panose="02020603050405020304" pitchFamily="18" charset="0"/>
                  </a:rPr>
                  <a:t>tính theo Multinomial NB và áp dụng laplace smoothing:</a:t>
                </a:r>
              </a:p>
              <a:p>
                <a:pPr lvl="0"/>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𝑖</m:t>
                              </m:r>
                            </m:sub>
                          </m:sSub>
                        </m:e>
                        <m:e>
                          <m:r>
                            <a:rPr lang="en-US" sz="2500" i="1">
                              <a:latin typeface="Cambria Math" panose="02040503050406030204" pitchFamily="18" charset="0"/>
                            </a:rPr>
                            <m:t>𝑐</m:t>
                          </m:r>
                        </m:e>
                      </m:d>
                      <m:r>
                        <a:rPr lang="en-US" sz="2500" i="1">
                          <a:latin typeface="Cambria Math" panose="02040503050406030204" pitchFamily="18" charset="0"/>
                        </a:rPr>
                        <m:t>=</m:t>
                      </m:r>
                      <m:f>
                        <m:fPr>
                          <m:ctrlPr>
                            <a:rPr lang="en-US" sz="2500" i="1" smtClean="0">
                              <a:latin typeface="Cambria Math" panose="02040503050406030204" pitchFamily="18" charset="0"/>
                            </a:rPr>
                          </m:ctrlPr>
                        </m:fPr>
                        <m:num>
                          <m:sSub>
                            <m:sSubPr>
                              <m:ctrlPr>
                                <a:rPr lang="en-US" sz="2500" i="1">
                                  <a:latin typeface="Cambria Math" panose="02040503050406030204" pitchFamily="18" charset="0"/>
                                </a:rPr>
                              </m:ctrlPr>
                            </m:sSubPr>
                            <m:e>
                              <m:r>
                                <a:rPr lang="en-US" sz="2500" i="1">
                                  <a:latin typeface="Cambria Math" panose="02040503050406030204" pitchFamily="18" charset="0"/>
                                </a:rPr>
                                <m:t>𝑁</m:t>
                              </m:r>
                            </m:e>
                            <m:sub>
                              <m:r>
                                <a:rPr lang="en-US" sz="2500" i="1">
                                  <a:latin typeface="Cambria Math" panose="02040503050406030204" pitchFamily="18" charset="0"/>
                                </a:rPr>
                                <m:t>𝑐</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𝑥</m:t>
                                  </m:r>
                                </m:e>
                                <m:sub>
                                  <m:r>
                                    <a:rPr lang="en-US" sz="2500" b="0" i="1" smtClean="0">
                                      <a:latin typeface="Cambria Math" panose="02040503050406030204" pitchFamily="18" charset="0"/>
                                    </a:rPr>
                                    <m:t>𝑖</m:t>
                                  </m:r>
                                </m:sub>
                              </m:sSub>
                            </m:sub>
                          </m:sSub>
                          <m:r>
                            <a:rPr lang="en-US" sz="2500" b="0" i="1" smtClean="0">
                              <a:latin typeface="Cambria Math" panose="02040503050406030204" pitchFamily="18" charset="0"/>
                            </a:rPr>
                            <m:t>+</m:t>
                          </m:r>
                          <m:r>
                            <a:rPr lang="en-US" sz="2500" b="0" i="1" smtClean="0">
                              <a:latin typeface="Cambria Math" panose="02040503050406030204" pitchFamily="18" charset="0"/>
                            </a:rPr>
                            <m:t>𝑘</m:t>
                          </m:r>
                        </m:num>
                        <m:den>
                          <m:sSub>
                            <m:sSubPr>
                              <m:ctrlPr>
                                <a:rPr lang="en-US" sz="2500" i="1">
                                  <a:latin typeface="Cambria Math" panose="02040503050406030204" pitchFamily="18" charset="0"/>
                                </a:rPr>
                              </m:ctrlPr>
                            </m:sSubPr>
                            <m:e>
                              <m:r>
                                <a:rPr lang="en-US" sz="2500" i="1">
                                  <a:latin typeface="Cambria Math" panose="02040503050406030204" pitchFamily="18" charset="0"/>
                                </a:rPr>
                                <m:t>𝑁</m:t>
                              </m:r>
                            </m:e>
                            <m:sub>
                              <m:r>
                                <a:rPr lang="en-US" sz="2500" i="1">
                                  <a:latin typeface="Cambria Math" panose="02040503050406030204" pitchFamily="18" charset="0"/>
                                </a:rPr>
                                <m:t>𝑐</m:t>
                              </m:r>
                            </m:sub>
                          </m:sSub>
                          <m:r>
                            <a:rPr lang="en-US" sz="2500" b="0" i="1" smtClean="0">
                              <a:latin typeface="Cambria Math" panose="02040503050406030204" pitchFamily="18" charset="0"/>
                            </a:rPr>
                            <m:t>+</m:t>
                          </m:r>
                          <m:r>
                            <a:rPr lang="en-US" sz="2500" b="0" i="1" smtClean="0">
                              <a:latin typeface="Cambria Math" panose="02040503050406030204" pitchFamily="18" charset="0"/>
                            </a:rPr>
                            <m:t>𝑘</m:t>
                          </m:r>
                          <m:r>
                            <a:rPr lang="en-US" sz="2500" b="0" i="1" smtClean="0">
                              <a:latin typeface="Cambria Math" panose="02040503050406030204" pitchFamily="18" charset="0"/>
                            </a:rPr>
                            <m:t>|</m:t>
                          </m:r>
                          <m:r>
                            <a:rPr lang="en-US" sz="2500" b="0" i="1" smtClean="0">
                              <a:latin typeface="Cambria Math" panose="02040503050406030204" pitchFamily="18" charset="0"/>
                            </a:rPr>
                            <m:t>𝑉</m:t>
                          </m:r>
                          <m:r>
                            <a:rPr lang="en-US" sz="2500" b="0" i="1" smtClean="0">
                              <a:latin typeface="Cambria Math" panose="02040503050406030204" pitchFamily="18" charset="0"/>
                            </a:rPr>
                            <m:t>|</m:t>
                          </m:r>
                        </m:den>
                      </m:f>
                    </m:oMath>
                  </m:oMathPara>
                </a14:m>
                <a:endParaRPr lang="en-US" sz="2500" smtClean="0">
                  <a:latin typeface="Times New Roman" panose="02020603050405020304" pitchFamily="18" charset="0"/>
                  <a:cs typeface="Times New Roman" panose="02020603050405020304" pitchFamily="18" charset="0"/>
                </a:endParaRPr>
              </a:p>
              <a:p>
                <a:r>
                  <a:rPr lang="en-US" sz="2500" smtClean="0">
                    <a:latin typeface="Times New Roman" panose="02020603050405020304" pitchFamily="18" charset="0"/>
                    <a:cs typeface="Times New Roman" panose="02020603050405020304" pitchFamily="18" charset="0"/>
                  </a:rPr>
                  <a:t>Lấy log để dễ dàng so sánh:</a:t>
                </a:r>
                <a:endParaRPr lang="en-US" sz="250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𝑦</m:t>
                      </m:r>
                      <m:r>
                        <a:rPr lang="en-US" sz="2500" i="1">
                          <a:latin typeface="Cambria Math" panose="02040503050406030204" pitchFamily="18" charset="0"/>
                        </a:rPr>
                        <m:t>=</m:t>
                      </m:r>
                      <m:func>
                        <m:funcPr>
                          <m:ctrlPr>
                            <a:rPr lang="en-US" sz="2500" i="1">
                              <a:latin typeface="Cambria Math" panose="02040503050406030204" pitchFamily="18" charset="0"/>
                            </a:rPr>
                          </m:ctrlPr>
                        </m:funcPr>
                        <m:fName>
                          <m:limLow>
                            <m:limLowPr>
                              <m:ctrlPr>
                                <a:rPr lang="en-US" sz="2500" i="1">
                                  <a:latin typeface="Cambria Math" panose="02040503050406030204" pitchFamily="18" charset="0"/>
                                </a:rPr>
                              </m:ctrlPr>
                            </m:limLowPr>
                            <m:e>
                              <m:r>
                                <m:rPr>
                                  <m:nor/>
                                </m:rPr>
                                <a:rPr lang="en-US" sz="2500"/>
                                <m:t>arg</m:t>
                              </m:r>
                              <m:r>
                                <m:rPr>
                                  <m:nor/>
                                </m:rPr>
                                <a:rPr lang="en-US" sz="2500"/>
                                <m:t> </m:t>
                              </m:r>
                              <m:r>
                                <m:rPr>
                                  <m:nor/>
                                </m:rPr>
                                <a:rPr lang="en-US" sz="2500"/>
                                <m:t>max</m:t>
                              </m:r>
                              <m:r>
                                <m:rPr>
                                  <m:nor/>
                                </m:rPr>
                                <a:rPr lang="en-US" sz="2500"/>
                                <m:t> </m:t>
                              </m:r>
                            </m:e>
                            <m:lim>
                              <m:r>
                                <a:rPr lang="en-US" sz="2500" i="1">
                                  <a:latin typeface="Cambria Math" panose="02040503050406030204" pitchFamily="18" charset="0"/>
                                </a:rPr>
                                <m:t>𝑐</m:t>
                              </m:r>
                              <m:r>
                                <a:rPr lang="en-US" sz="2500" i="1">
                                  <a:latin typeface="Cambria Math" panose="02040503050406030204" pitchFamily="18" charset="0"/>
                                </a:rPr>
                                <m:t>𝜖</m:t>
                              </m:r>
                              <m:d>
                                <m:dPr>
                                  <m:begChr m:val="{"/>
                                  <m:endChr m:val="}"/>
                                  <m:ctrlPr>
                                    <a:rPr lang="en-US" sz="2500" i="1">
                                      <a:latin typeface="Cambria Math" panose="02040503050406030204" pitchFamily="18" charset="0"/>
                                    </a:rPr>
                                  </m:ctrlPr>
                                </m:dPr>
                                <m:e>
                                  <m:r>
                                    <a:rPr lang="en-US" sz="2500" i="1">
                                      <a:latin typeface="Cambria Math" panose="02040503050406030204" pitchFamily="18" charset="0"/>
                                    </a:rPr>
                                    <m:t>1</m:t>
                                  </m:r>
                                  <m:r>
                                    <a:rPr lang="en-US" sz="2500" i="1">
                                      <a:latin typeface="Cambria Math" panose="02040503050406030204" pitchFamily="18" charset="0"/>
                                    </a:rPr>
                                    <m:t>,…,</m:t>
                                  </m:r>
                                  <m:r>
                                    <a:rPr lang="en-US" sz="2500" i="1">
                                      <a:latin typeface="Cambria Math" panose="02040503050406030204" pitchFamily="18" charset="0"/>
                                    </a:rPr>
                                    <m:t>𝐶</m:t>
                                  </m:r>
                                </m:e>
                              </m:d>
                            </m:lim>
                          </m:limLow>
                          <m:r>
                            <a:rPr lang="en-US" sz="2500" i="1">
                              <a:latin typeface="Cambria Math" panose="02040503050406030204" pitchFamily="18" charset="0"/>
                            </a:rPr>
                            <m:t>(</m:t>
                          </m:r>
                        </m:fName>
                        <m:e>
                          <m:func>
                            <m:funcPr>
                              <m:ctrlPr>
                                <a:rPr lang="en-US" sz="2500" i="1">
                                  <a:latin typeface="Cambria Math" panose="02040503050406030204" pitchFamily="18" charset="0"/>
                                </a:rPr>
                              </m:ctrlPr>
                            </m:funcPr>
                            <m:fName>
                              <m:r>
                                <a:rPr lang="en-US" sz="2500" i="1">
                                  <a:latin typeface="Cambria Math" panose="02040503050406030204" pitchFamily="18" charset="0"/>
                                </a:rPr>
                                <m:t>𝑙𝑜𝑔</m:t>
                              </m:r>
                            </m:fName>
                            <m:e>
                              <m:r>
                                <a:rPr lang="en-US" sz="2500" i="1">
                                  <a:latin typeface="Cambria Math" panose="02040503050406030204" pitchFamily="18" charset="0"/>
                                </a:rPr>
                                <m:t>𝑃</m:t>
                              </m:r>
                              <m:r>
                                <a:rPr lang="en-US" sz="2500" i="1">
                                  <a:latin typeface="Cambria Math" panose="02040503050406030204" pitchFamily="18" charset="0"/>
                                </a:rPr>
                                <m:t>(</m:t>
                              </m:r>
                              <m:r>
                                <a:rPr lang="en-US" sz="2500" i="1">
                                  <a:latin typeface="Cambria Math" panose="02040503050406030204" pitchFamily="18" charset="0"/>
                                </a:rPr>
                                <m:t>𝑐</m:t>
                              </m:r>
                              <m:r>
                                <a:rPr lang="en-US" sz="2500" i="1">
                                  <a:latin typeface="Cambria Math" panose="02040503050406030204" pitchFamily="18" charset="0"/>
                                </a:rPr>
                                <m:t>)</m:t>
                              </m:r>
                            </m:e>
                          </m:func>
                        </m:e>
                      </m:func>
                      <m:r>
                        <a:rPr lang="en-US" sz="2500" i="1">
                          <a:latin typeface="Cambria Math" panose="02040503050406030204" pitchFamily="18" charset="0"/>
                        </a:rPr>
                        <m:t> +</m:t>
                      </m:r>
                      <m:func>
                        <m:funcPr>
                          <m:ctrlPr>
                            <a:rPr lang="en-US" sz="2500" i="1">
                              <a:latin typeface="Cambria Math" panose="02040503050406030204" pitchFamily="18" charset="0"/>
                            </a:rPr>
                          </m:ctrlPr>
                        </m:funcPr>
                        <m:fName>
                          <m:r>
                            <a:rPr lang="en-US" sz="2500" i="1">
                              <a:latin typeface="Cambria Math" panose="02040503050406030204" pitchFamily="18" charset="0"/>
                            </a:rPr>
                            <m:t>  </m:t>
                          </m:r>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1">
                                  <a:latin typeface="Cambria Math" panose="02040503050406030204" pitchFamily="18" charset="0"/>
                                </a:rPr>
                                <m:t>=</m:t>
                              </m:r>
                              <m:r>
                                <a:rPr lang="en-US" sz="2500" i="1">
                                  <a:latin typeface="Cambria Math" panose="02040503050406030204" pitchFamily="18" charset="0"/>
                                </a:rPr>
                                <m:t>1</m:t>
                              </m:r>
                            </m:sub>
                            <m:sup>
                              <m:r>
                                <a:rPr lang="en-US" sz="2500" i="1">
                                  <a:latin typeface="Cambria Math" panose="02040503050406030204" pitchFamily="18" charset="0"/>
                                </a:rPr>
                                <m:t>𝑑</m:t>
                              </m:r>
                            </m:sup>
                            <m:e>
                              <m:r>
                                <a:rPr lang="en-US" sz="2500" i="1">
                                  <a:latin typeface="Cambria Math" panose="02040503050406030204" pitchFamily="18" charset="0"/>
                                </a:rPr>
                                <m:t>𝑙𝑜𝑔</m:t>
                              </m:r>
                            </m:e>
                          </m:nary>
                        </m:fName>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𝑖</m:t>
                                  </m:r>
                                </m:sub>
                              </m:sSub>
                            </m:e>
                            <m:e>
                              <m:r>
                                <a:rPr lang="en-US" sz="2500" i="1">
                                  <a:latin typeface="Cambria Math" panose="02040503050406030204" pitchFamily="18" charset="0"/>
                                </a:rPr>
                                <m:t>𝑐</m:t>
                              </m:r>
                            </m:e>
                          </m:d>
                          <m:r>
                            <a:rPr lang="en-US" sz="2500" i="1">
                              <a:latin typeface="Cambria Math" panose="02040503050406030204" pitchFamily="18" charset="0"/>
                            </a:rPr>
                            <m:t>)</m:t>
                          </m:r>
                        </m:e>
                      </m:func>
                    </m:oMath>
                  </m:oMathPara>
                </a14:m>
                <a:endParaRPr lang="en-US" sz="2500" smtClean="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857451" y="1045038"/>
                <a:ext cx="10721701" cy="4971682"/>
              </a:xfrm>
              <a:prstGeom prst="rect">
                <a:avLst/>
              </a:prstGeom>
              <a:blipFill>
                <a:blip r:embed="rId2"/>
                <a:stretch>
                  <a:fillRect l="-967" t="-98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E154CC2-8E54-4EA1-84B4-2A56D28CCA9A}" type="slidenum">
              <a:rPr lang="en-US" smtClean="0"/>
              <a:t>13</a:t>
            </a:fld>
            <a:endParaRPr lang="en-US"/>
          </a:p>
        </p:txBody>
      </p:sp>
    </p:spTree>
    <p:extLst>
      <p:ext uri="{BB962C8B-B14F-4D97-AF65-F5344CB8AC3E}">
        <p14:creationId xmlns:p14="http://schemas.microsoft.com/office/powerpoint/2010/main" val="1681221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Thực nghiệm và kết quả</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6" name="Rectangle 5"/>
          <p:cNvSpPr/>
          <p:nvPr/>
        </p:nvSpPr>
        <p:spPr>
          <a:xfrm>
            <a:off x="522514" y="1126018"/>
            <a:ext cx="11056638" cy="4978286"/>
          </a:xfrm>
          <a:prstGeom prst="rect">
            <a:avLst/>
          </a:prstGeom>
        </p:spPr>
        <p:txBody>
          <a:bodyPr wrap="square">
            <a:spAutoFit/>
          </a:bodyPr>
          <a:lstStyle/>
          <a:p>
            <a:pPr marL="174625" lvl="0" indent="-174625">
              <a:lnSpc>
                <a:spcPct val="114000"/>
              </a:lnSpc>
              <a:spcBef>
                <a:spcPts val="500"/>
              </a:spcBef>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Thực nghiệm 1: </a:t>
            </a:r>
            <a:r>
              <a:rPr lang="en-US" sz="2500">
                <a:latin typeface="Times New Roman" panose="02020603050405020304" pitchFamily="18" charset="0"/>
                <a:cs typeface="Times New Roman" panose="02020603050405020304" pitchFamily="18" charset="0"/>
              </a:rPr>
              <a:t>C</a:t>
            </a:r>
            <a:r>
              <a:rPr lang="en-US" sz="2500" smtClean="0">
                <a:latin typeface="Times New Roman" panose="02020603050405020304" pitchFamily="18" charset="0"/>
                <a:cs typeface="Times New Roman" panose="02020603050405020304" pitchFamily="18" charset="0"/>
              </a:rPr>
              <a:t>hỉ </a:t>
            </a:r>
            <a:r>
              <a:rPr lang="en-US" sz="2500">
                <a:latin typeface="Times New Roman" panose="02020603050405020304" pitchFamily="18" charset="0"/>
                <a:cs typeface="Times New Roman" panose="02020603050405020304" pitchFamily="18" charset="0"/>
              </a:rPr>
              <a:t>sử dụng dữ liệu của target domain với 90% </a:t>
            </a:r>
            <a:r>
              <a:rPr lang="en-US" sz="2500" smtClean="0">
                <a:latin typeface="Times New Roman" panose="02020603050405020304" pitchFamily="18" charset="0"/>
                <a:cs typeface="Times New Roman" panose="02020603050405020304" pitchFamily="18" charset="0"/>
              </a:rPr>
              <a:t>huấn </a:t>
            </a:r>
            <a:r>
              <a:rPr lang="en-US" sz="2500">
                <a:latin typeface="Times New Roman" panose="02020603050405020304" pitchFamily="18" charset="0"/>
                <a:cs typeface="Times New Roman" panose="02020603050405020304" pitchFamily="18" charset="0"/>
              </a:rPr>
              <a:t>luyện và 10% còn lại sẽ được phục vụ cho quá trình kiểm </a:t>
            </a:r>
            <a:r>
              <a:rPr lang="en-US" sz="2500" smtClean="0">
                <a:latin typeface="Times New Roman" panose="02020603050405020304" pitchFamily="18" charset="0"/>
                <a:cs typeface="Times New Roman" panose="02020603050405020304" pitchFamily="18" charset="0"/>
              </a:rPr>
              <a:t>thử.</a:t>
            </a:r>
          </a:p>
          <a:p>
            <a:pPr marL="174625" indent="-174625">
              <a:lnSpc>
                <a:spcPct val="114000"/>
              </a:lnSpc>
              <a:spcBef>
                <a:spcPts val="500"/>
              </a:spcBef>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Thực nghiệm 2: </a:t>
            </a:r>
            <a:r>
              <a:rPr lang="en-US" sz="2500">
                <a:latin typeface="Times New Roman" panose="02020603050405020304" pitchFamily="18" charset="0"/>
                <a:cs typeface="Times New Roman" panose="02020603050405020304" pitchFamily="18" charset="0"/>
              </a:rPr>
              <a:t>H</a:t>
            </a:r>
            <a:r>
              <a:rPr lang="en-US" sz="2500" smtClean="0">
                <a:latin typeface="Times New Roman" panose="02020603050405020304" pitchFamily="18" charset="0"/>
                <a:cs typeface="Times New Roman" panose="02020603050405020304" pitchFamily="18" charset="0"/>
              </a:rPr>
              <a:t>uấn </a:t>
            </a:r>
            <a:r>
              <a:rPr lang="en-US" sz="2500">
                <a:latin typeface="Times New Roman" panose="02020603050405020304" pitchFamily="18" charset="0"/>
                <a:cs typeface="Times New Roman" panose="02020603050405020304" pitchFamily="18" charset="0"/>
              </a:rPr>
              <a:t>luyện mô hình trên 3 domain và kiểm thử trên domain còn </a:t>
            </a:r>
            <a:r>
              <a:rPr lang="en-US" sz="2500" smtClean="0">
                <a:latin typeface="Times New Roman" panose="02020603050405020304" pitchFamily="18" charset="0"/>
                <a:cs typeface="Times New Roman" panose="02020603050405020304" pitchFamily="18" charset="0"/>
              </a:rPr>
              <a:t>lại. </a:t>
            </a:r>
            <a:r>
              <a:rPr lang="en-US" sz="2500">
                <a:latin typeface="Times New Roman" panose="02020603050405020304" pitchFamily="18" charset="0"/>
                <a:cs typeface="Times New Roman" panose="02020603050405020304" pitchFamily="18" charset="0"/>
              </a:rPr>
              <a:t>Mục đích </a:t>
            </a:r>
            <a:r>
              <a:rPr lang="en-US" sz="2500" smtClean="0">
                <a:latin typeface="Times New Roman" panose="02020603050405020304" pitchFamily="18" charset="0"/>
                <a:cs typeface="Times New Roman" panose="02020603050405020304" pitchFamily="18" charset="0"/>
              </a:rPr>
              <a:t>để kiểm </a:t>
            </a:r>
            <a:r>
              <a:rPr lang="en-US" sz="2500">
                <a:latin typeface="Times New Roman" panose="02020603050405020304" pitchFamily="18" charset="0"/>
                <a:cs typeface="Times New Roman" panose="02020603050405020304" pitchFamily="18" charset="0"/>
              </a:rPr>
              <a:t>tra kết </a:t>
            </a:r>
            <a:r>
              <a:rPr lang="en-US" sz="2500" smtClean="0">
                <a:latin typeface="Times New Roman" panose="02020603050405020304" pitchFamily="18" charset="0"/>
                <a:cs typeface="Times New Roman" panose="02020603050405020304" pitchFamily="18" charset="0"/>
              </a:rPr>
              <a:t>quả khi </a:t>
            </a:r>
            <a:r>
              <a:rPr lang="en-US" sz="2500">
                <a:latin typeface="Times New Roman" panose="02020603050405020304" pitchFamily="18" charset="0"/>
                <a:cs typeface="Times New Roman" panose="02020603050405020304" pitchFamily="18" charset="0"/>
              </a:rPr>
              <a:t>không sử dụng tới dữ liệu trong target </a:t>
            </a:r>
            <a:r>
              <a:rPr lang="en-US" sz="2500" smtClean="0">
                <a:latin typeface="Times New Roman" panose="02020603050405020304" pitchFamily="18" charset="0"/>
                <a:cs typeface="Times New Roman" panose="02020603050405020304" pitchFamily="18" charset="0"/>
              </a:rPr>
              <a:t>domain cho quá trình huấn luyện.</a:t>
            </a:r>
          </a:p>
          <a:p>
            <a:pPr marL="174625" indent="-174625">
              <a:lnSpc>
                <a:spcPct val="114000"/>
              </a:lnSpc>
              <a:spcBef>
                <a:spcPts val="500"/>
              </a:spcBef>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Thực nghiệm 3: </a:t>
            </a:r>
            <a:r>
              <a:rPr lang="en-US" sz="2500" smtClean="0">
                <a:latin typeface="Times New Roman" panose="02020603050405020304" pitchFamily="18" charset="0"/>
                <a:cs typeface="Times New Roman" panose="02020603050405020304" pitchFamily="18" charset="0"/>
              </a:rPr>
              <a:t>Áp dụng LML sử dụng tri thức tích lũy được kết hợp </a:t>
            </a:r>
            <a:r>
              <a:rPr lang="en-US" sz="2500">
                <a:latin typeface="Times New Roman" panose="02020603050405020304" pitchFamily="18" charset="0"/>
                <a:cs typeface="Times New Roman" panose="02020603050405020304" pitchFamily="18" charset="0"/>
              </a:rPr>
              <a:t>cùng </a:t>
            </a:r>
            <a:r>
              <a:rPr lang="en-US" sz="2500" smtClean="0">
                <a:latin typeface="Times New Roman" panose="02020603050405020304" pitchFamily="18" charset="0"/>
                <a:cs typeface="Times New Roman" panose="02020603050405020304" pitchFamily="18" charset="0"/>
              </a:rPr>
              <a:t>90</a:t>
            </a:r>
            <a:r>
              <a:rPr lang="en-US" sz="2500">
                <a:latin typeface="Times New Roman" panose="02020603050405020304" pitchFamily="18" charset="0"/>
                <a:cs typeface="Times New Roman" panose="02020603050405020304" pitchFamily="18" charset="0"/>
              </a:rPr>
              <a:t>% dữ liệu trong target domain </a:t>
            </a:r>
            <a:r>
              <a:rPr lang="en-US" sz="2500" smtClean="0">
                <a:latin typeface="Times New Roman" panose="02020603050405020304" pitchFamily="18" charset="0"/>
                <a:cs typeface="Times New Roman" panose="02020603050405020304" pitchFamily="18" charset="0"/>
              </a:rPr>
              <a:t>cho </a:t>
            </a:r>
            <a:r>
              <a:rPr lang="en-US" sz="2500" smtClean="0">
                <a:latin typeface="Times New Roman" panose="02020603050405020304" pitchFamily="18" charset="0"/>
                <a:cs typeface="Times New Roman" panose="02020603050405020304" pitchFamily="18" charset="0"/>
              </a:rPr>
              <a:t>huấn </a:t>
            </a:r>
            <a:r>
              <a:rPr lang="en-US" sz="2500" smtClean="0">
                <a:latin typeface="Times New Roman" panose="02020603050405020304" pitchFamily="18" charset="0"/>
                <a:cs typeface="Times New Roman" panose="02020603050405020304" pitchFamily="18" charset="0"/>
              </a:rPr>
              <a:t>luyện và </a:t>
            </a:r>
            <a:r>
              <a:rPr lang="en-US" sz="2500">
                <a:latin typeface="Times New Roman" panose="02020603050405020304" pitchFamily="18" charset="0"/>
                <a:cs typeface="Times New Roman" panose="02020603050405020304" pitchFamily="18" charset="0"/>
              </a:rPr>
              <a:t>10% </a:t>
            </a:r>
            <a:r>
              <a:rPr lang="en-US" sz="2500" smtClean="0">
                <a:latin typeface="Times New Roman" panose="02020603050405020304" pitchFamily="18" charset="0"/>
                <a:cs typeface="Times New Roman" panose="02020603050405020304" pitchFamily="18" charset="0"/>
              </a:rPr>
              <a:t>còn </a:t>
            </a:r>
            <a:r>
              <a:rPr lang="en-US" sz="2500">
                <a:latin typeface="Times New Roman" panose="02020603050405020304" pitchFamily="18" charset="0"/>
                <a:cs typeface="Times New Roman" panose="02020603050405020304" pitchFamily="18" charset="0"/>
              </a:rPr>
              <a:t>lại </a:t>
            </a:r>
            <a:r>
              <a:rPr lang="en-US" sz="2500" smtClean="0">
                <a:latin typeface="Times New Roman" panose="02020603050405020304" pitchFamily="18" charset="0"/>
                <a:cs typeface="Times New Roman" panose="02020603050405020304" pitchFamily="18" charset="0"/>
              </a:rPr>
              <a:t>cho kiểm thử. Chưa sử dụng SGD để kiểm tra kết quả nếu không tối ưu hóa khi kết hợp dữ liệu.</a:t>
            </a:r>
            <a:endParaRPr lang="en-US" sz="2500" b="1" smtClean="0">
              <a:latin typeface="Times New Roman" panose="02020603050405020304" pitchFamily="18" charset="0"/>
              <a:cs typeface="Times New Roman" panose="02020603050405020304" pitchFamily="18" charset="0"/>
            </a:endParaRPr>
          </a:p>
          <a:p>
            <a:pPr marL="174625" lvl="0" indent="-174625">
              <a:lnSpc>
                <a:spcPct val="114000"/>
              </a:lnSpc>
              <a:spcBef>
                <a:spcPts val="500"/>
              </a:spcBef>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Thực nghiệm 4: </a:t>
            </a:r>
            <a:r>
              <a:rPr lang="en-US" sz="2500" smtClean="0">
                <a:latin typeface="Times New Roman" panose="02020603050405020304" pitchFamily="18" charset="0"/>
                <a:cs typeface="Times New Roman" panose="02020603050405020304" pitchFamily="18" charset="0"/>
              </a:rPr>
              <a:t>Quá </a:t>
            </a:r>
            <a:r>
              <a:rPr lang="en-US" sz="2500">
                <a:latin typeface="Times New Roman" panose="02020603050405020304" pitchFamily="18" charset="0"/>
                <a:cs typeface="Times New Roman" panose="02020603050405020304" pitchFamily="18" charset="0"/>
              </a:rPr>
              <a:t>trình sử dụng dữ liệu cũng giống như thực nghiệm 3 và sử dụng thêm phương pháp </a:t>
            </a:r>
            <a:r>
              <a:rPr lang="en-US" sz="2500" smtClean="0">
                <a:latin typeface="Times New Roman" panose="02020603050405020304" pitchFamily="18" charset="0"/>
                <a:cs typeface="Times New Roman" panose="02020603050405020304" pitchFamily="18" charset="0"/>
              </a:rPr>
              <a:t>SGD đã đề cập.</a:t>
            </a:r>
          </a:p>
          <a:p>
            <a:pPr lvl="0"/>
            <a:endParaRPr lang="en-US" sz="20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E154CC2-8E54-4EA1-84B4-2A56D28CCA9A}" type="slidenum">
              <a:rPr lang="en-US" smtClean="0"/>
              <a:t>14</a:t>
            </a:fld>
            <a:endParaRPr lang="en-US"/>
          </a:p>
        </p:txBody>
      </p:sp>
    </p:spTree>
    <p:extLst>
      <p:ext uri="{BB962C8B-B14F-4D97-AF65-F5344CB8AC3E}">
        <p14:creationId xmlns:p14="http://schemas.microsoft.com/office/powerpoint/2010/main" val="2498084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Thực nghiệm và kết quả</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4" name="Slide Number Placeholder 3"/>
          <p:cNvSpPr>
            <a:spLocks noGrp="1"/>
          </p:cNvSpPr>
          <p:nvPr>
            <p:ph type="sldNum" sz="quarter" idx="12"/>
          </p:nvPr>
        </p:nvSpPr>
        <p:spPr/>
        <p:txBody>
          <a:bodyPr/>
          <a:lstStyle/>
          <a:p>
            <a:fld id="{BE154CC2-8E54-4EA1-84B4-2A56D28CCA9A}" type="slidenum">
              <a:rPr lang="en-US" smtClean="0"/>
              <a:t>15</a:t>
            </a:fld>
            <a:endParaRPr lang="en-US"/>
          </a:p>
        </p:txBody>
      </p:sp>
      <p:pic>
        <p:nvPicPr>
          <p:cNvPr id="8" name="Picture 7"/>
          <p:cNvPicPr>
            <a:picLocks noChangeAspect="1"/>
          </p:cNvPicPr>
          <p:nvPr/>
        </p:nvPicPr>
        <p:blipFill>
          <a:blip r:embed="rId2"/>
          <a:stretch>
            <a:fillRect/>
          </a:stretch>
        </p:blipFill>
        <p:spPr>
          <a:xfrm>
            <a:off x="979487" y="1145613"/>
            <a:ext cx="4543425" cy="2419350"/>
          </a:xfrm>
          <a:prstGeom prst="rect">
            <a:avLst/>
          </a:prstGeom>
        </p:spPr>
      </p:pic>
      <p:pic>
        <p:nvPicPr>
          <p:cNvPr id="9" name="Picture 8"/>
          <p:cNvPicPr>
            <a:picLocks noChangeAspect="1"/>
          </p:cNvPicPr>
          <p:nvPr/>
        </p:nvPicPr>
        <p:blipFill>
          <a:blip r:embed="rId3"/>
          <a:stretch>
            <a:fillRect/>
          </a:stretch>
        </p:blipFill>
        <p:spPr>
          <a:xfrm>
            <a:off x="6096000" y="1145614"/>
            <a:ext cx="4543425" cy="2419350"/>
          </a:xfrm>
          <a:prstGeom prst="rect">
            <a:avLst/>
          </a:prstGeom>
        </p:spPr>
      </p:pic>
      <p:pic>
        <p:nvPicPr>
          <p:cNvPr id="10" name="Picture 9"/>
          <p:cNvPicPr>
            <a:picLocks noChangeAspect="1"/>
          </p:cNvPicPr>
          <p:nvPr/>
        </p:nvPicPr>
        <p:blipFill>
          <a:blip r:embed="rId4"/>
          <a:stretch>
            <a:fillRect/>
          </a:stretch>
        </p:blipFill>
        <p:spPr>
          <a:xfrm>
            <a:off x="950912" y="3884295"/>
            <a:ext cx="4572000" cy="2466975"/>
          </a:xfrm>
          <a:prstGeom prst="rect">
            <a:avLst/>
          </a:prstGeom>
        </p:spPr>
      </p:pic>
      <p:pic>
        <p:nvPicPr>
          <p:cNvPr id="11" name="Picture 10"/>
          <p:cNvPicPr>
            <a:picLocks noChangeAspect="1"/>
          </p:cNvPicPr>
          <p:nvPr/>
        </p:nvPicPr>
        <p:blipFill>
          <a:blip r:embed="rId5"/>
          <a:stretch>
            <a:fillRect/>
          </a:stretch>
        </p:blipFill>
        <p:spPr>
          <a:xfrm>
            <a:off x="6057900" y="3884294"/>
            <a:ext cx="4581525" cy="2466975"/>
          </a:xfrm>
          <a:prstGeom prst="rect">
            <a:avLst/>
          </a:prstGeom>
        </p:spPr>
      </p:pic>
    </p:spTree>
    <p:extLst>
      <p:ext uri="{BB962C8B-B14F-4D97-AF65-F5344CB8AC3E}">
        <p14:creationId xmlns:p14="http://schemas.microsoft.com/office/powerpoint/2010/main" val="195768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Thực nghiệm và kết quả</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6" name="Rectangle 5"/>
          <p:cNvSpPr/>
          <p:nvPr/>
        </p:nvSpPr>
        <p:spPr>
          <a:xfrm>
            <a:off x="726282" y="1320425"/>
            <a:ext cx="10739436" cy="3470181"/>
          </a:xfrm>
          <a:prstGeom prst="rect">
            <a:avLst/>
          </a:prstGeom>
        </p:spPr>
        <p:txBody>
          <a:bodyPr wrap="square">
            <a:spAutoFit/>
          </a:bodyPr>
          <a:lstStyle/>
          <a:p>
            <a:pPr marL="342900" lvl="0" indent="-168275" algn="just" fontAlgn="base">
              <a:lnSpc>
                <a:spcPct val="114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So </a:t>
            </a:r>
            <a:r>
              <a:rPr lang="en-US" sz="2500">
                <a:latin typeface="Times New Roman" panose="02020603050405020304" pitchFamily="18" charset="0"/>
                <a:cs typeface="Times New Roman" panose="02020603050405020304" pitchFamily="18" charset="0"/>
              </a:rPr>
              <a:t>sánh thực nghiệm 1,2 với thực nghiệm 3,4 </a:t>
            </a:r>
            <a:r>
              <a:rPr lang="en-US" sz="2500" smtClean="0">
                <a:latin typeface="Times New Roman" panose="02020603050405020304" pitchFamily="18" charset="0"/>
                <a:cs typeface="Times New Roman" panose="02020603050405020304" pitchFamily="18" charset="0"/>
              </a:rPr>
              <a:t>có </a:t>
            </a:r>
            <a:r>
              <a:rPr lang="en-US" sz="2500">
                <a:latin typeface="Times New Roman" panose="02020603050405020304" pitchFamily="18" charset="0"/>
                <a:cs typeface="Times New Roman" panose="02020603050405020304" pitchFamily="18" charset="0"/>
              </a:rPr>
              <a:t>thể thấy được rằng việc có thêm </a:t>
            </a:r>
            <a:r>
              <a:rPr lang="en-US" sz="2500" smtClean="0">
                <a:latin typeface="Times New Roman" panose="02020603050405020304" pitchFamily="18" charset="0"/>
                <a:cs typeface="Times New Roman" panose="02020603050405020304" pitchFamily="18" charset="0"/>
              </a:rPr>
              <a:t>tri thức </a:t>
            </a:r>
            <a:r>
              <a:rPr lang="en-US" sz="2500">
                <a:latin typeface="Times New Roman" panose="02020603050405020304" pitchFamily="18" charset="0"/>
                <a:cs typeface="Times New Roman" panose="02020603050405020304" pitchFamily="18" charset="0"/>
              </a:rPr>
              <a:t>từ những nhiệm vụ cũ được thêm vào sẽ phần nào mang lại hiệu quả tốt hơn cho mô hình</a:t>
            </a:r>
            <a:r>
              <a:rPr lang="en-US" sz="2500" smtClean="0">
                <a:latin typeface="Times New Roman" panose="02020603050405020304" pitchFamily="18" charset="0"/>
                <a:cs typeface="Times New Roman" panose="02020603050405020304" pitchFamily="18" charset="0"/>
              </a:rPr>
              <a:t>.</a:t>
            </a:r>
          </a:p>
          <a:p>
            <a:pPr lvl="0" fontAlgn="base">
              <a:lnSpc>
                <a:spcPct val="114000"/>
              </a:lnSpc>
            </a:pPr>
            <a:endParaRPr lang="en-US" sz="2500">
              <a:latin typeface="Times New Roman" panose="02020603050405020304" pitchFamily="18" charset="0"/>
              <a:cs typeface="Times New Roman" panose="02020603050405020304" pitchFamily="18" charset="0"/>
            </a:endParaRPr>
          </a:p>
          <a:p>
            <a:pPr marL="342900" lvl="0" indent="-168275" algn="just" fontAlgn="base">
              <a:lnSpc>
                <a:spcPct val="114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F1 </a:t>
            </a:r>
            <a:r>
              <a:rPr lang="en-US" sz="2500">
                <a:latin typeface="Times New Roman" panose="02020603050405020304" pitchFamily="18" charset="0"/>
                <a:cs typeface="Times New Roman" panose="02020603050405020304" pitchFamily="18" charset="0"/>
              </a:rPr>
              <a:t>cho kết quả gần như tốt nhất tại thực nghiệm 4 khi có giá trị cao nhất </a:t>
            </a:r>
            <a:r>
              <a:rPr lang="en-US" sz="2500" smtClean="0">
                <a:latin typeface="Times New Roman" panose="02020603050405020304" pitchFamily="18" charset="0"/>
                <a:cs typeface="Times New Roman" panose="02020603050405020304" pitchFamily="18" charset="0"/>
              </a:rPr>
              <a:t>tại 3/4 </a:t>
            </a:r>
            <a:r>
              <a:rPr lang="en-US" sz="2500">
                <a:latin typeface="Times New Roman" panose="02020603050405020304" pitchFamily="18" charset="0"/>
                <a:cs typeface="Times New Roman" panose="02020603050405020304" pitchFamily="18" charset="0"/>
              </a:rPr>
              <a:t>domain. Điều này có thể nói việc áp dụng phương pháp </a:t>
            </a:r>
            <a:r>
              <a:rPr lang="en-US" sz="2500" smtClean="0">
                <a:latin typeface="Times New Roman" panose="02020603050405020304" pitchFamily="18" charset="0"/>
                <a:cs typeface="Times New Roman" panose="02020603050405020304" pitchFamily="18" charset="0"/>
              </a:rPr>
              <a:t>lifelong </a:t>
            </a:r>
            <a:r>
              <a:rPr lang="en-US" sz="2500">
                <a:latin typeface="Times New Roman" panose="02020603050405020304" pitchFamily="18" charset="0"/>
                <a:cs typeface="Times New Roman" panose="02020603050405020304" pitchFamily="18" charset="0"/>
              </a:rPr>
              <a:t>machine </a:t>
            </a:r>
            <a:r>
              <a:rPr lang="en-US" sz="2500" smtClean="0">
                <a:latin typeface="Times New Roman" panose="02020603050405020304" pitchFamily="18" charset="0"/>
                <a:cs typeface="Times New Roman" panose="02020603050405020304" pitchFamily="18" charset="0"/>
              </a:rPr>
              <a:t>learning mà áp dụng thêm tối ưu hóa sẽ phần nào mang lại kết quả tốt hơn.</a:t>
            </a:r>
            <a:endParaRPr lang="en-US" sz="250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E154CC2-8E54-4EA1-84B4-2A56D28CCA9A}" type="slidenum">
              <a:rPr lang="en-US" smtClean="0"/>
              <a:t>16</a:t>
            </a:fld>
            <a:endParaRPr lang="en-US"/>
          </a:p>
        </p:txBody>
      </p:sp>
    </p:spTree>
    <p:extLst>
      <p:ext uri="{BB962C8B-B14F-4D97-AF65-F5344CB8AC3E}">
        <p14:creationId xmlns:p14="http://schemas.microsoft.com/office/powerpoint/2010/main" val="3035487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Kết luận</a:t>
              </a:r>
              <a:endParaRPr lang="en-US" sz="3000" b="1">
                <a:solidFill>
                  <a:schemeClr val="bg1"/>
                </a:solidFill>
                <a:latin typeface="Arial" panose="020B0604020202020204" pitchFamily="34" charset="0"/>
                <a:cs typeface="Arial" panose="020B0604020202020204" pitchFamily="34" charset="0"/>
              </a:endParaRPr>
            </a:p>
          </p:txBody>
        </p:sp>
      </p:grpSp>
      <p:sp>
        <p:nvSpPr>
          <p:cNvPr id="2" name="Rectangle 1"/>
          <p:cNvSpPr/>
          <p:nvPr/>
        </p:nvSpPr>
        <p:spPr>
          <a:xfrm>
            <a:off x="725714" y="1335551"/>
            <a:ext cx="11010113" cy="4178067"/>
          </a:xfrm>
          <a:prstGeom prst="rect">
            <a:avLst/>
          </a:prstGeom>
        </p:spPr>
        <p:txBody>
          <a:bodyPr wrap="square">
            <a:spAutoFit/>
          </a:bodyPr>
          <a:lstStyle/>
          <a:p>
            <a:pPr>
              <a:lnSpc>
                <a:spcPct val="114000"/>
              </a:lnSpc>
            </a:pPr>
            <a:r>
              <a:rPr lang="en-US" sz="2500">
                <a:latin typeface="Times New Roman" panose="02020603050405020304" pitchFamily="18" charset="0"/>
                <a:cs typeface="Times New Roman" panose="02020603050405020304" pitchFamily="18" charset="0"/>
              </a:rPr>
              <a:t>Sau khi thực hiện xong đồ án, một </a:t>
            </a:r>
            <a:r>
              <a:rPr lang="en-US" sz="2500" smtClean="0">
                <a:latin typeface="Times New Roman" panose="02020603050405020304" pitchFamily="18" charset="0"/>
                <a:cs typeface="Times New Roman" panose="02020603050405020304" pitchFamily="18" charset="0"/>
              </a:rPr>
              <a:t>vài kết luận có thể được:</a:t>
            </a:r>
            <a:endParaRPr lang="en-US" sz="2500">
              <a:latin typeface="Times New Roman" panose="02020603050405020304" pitchFamily="18" charset="0"/>
              <a:cs typeface="Times New Roman" panose="02020603050405020304" pitchFamily="18" charset="0"/>
            </a:endParaRPr>
          </a:p>
          <a:p>
            <a:pPr marL="342900" lvl="0" indent="-168275" algn="just">
              <a:lnSpc>
                <a:spcPct val="114000"/>
              </a:lnSpc>
              <a:spcBef>
                <a:spcPts val="500"/>
              </a:spcBef>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Dựa vào kết quả thu được, việc áp dụng phương pháp lifelong machine learning sẽ mang lại hiệu quả tốt hơn cho các nhiệm vụ sau này. </a:t>
            </a:r>
          </a:p>
          <a:p>
            <a:pPr marL="342900" lvl="0" indent="-168275">
              <a:lnSpc>
                <a:spcPct val="114000"/>
              </a:lnSpc>
              <a:spcBef>
                <a:spcPts val="500"/>
              </a:spcBef>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Còn nhiều khó khăn và thử thách với lifelong machine learning.</a:t>
            </a:r>
          </a:p>
          <a:p>
            <a:pPr marL="342900" lvl="0" indent="-168275" algn="just">
              <a:lnSpc>
                <a:spcPct val="114000"/>
              </a:lnSpc>
              <a:spcBef>
                <a:spcPts val="500"/>
              </a:spcBef>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Là phương pháp hội tụ yếu tố như cách con người học: học một cách liên tục, tích lũy tri thức trong quá trình học, sử dụng tri thức cho các nhiệm vụ mới cần học. Lifelong machine learning hứa hẹn sẽ mang lại nhiều nghiên cứu mang tính đột phá trong tương lai.</a:t>
            </a:r>
            <a:endParaRPr lang="en-US" sz="2500">
              <a:latin typeface="Times New Roman" panose="02020603050405020304" pitchFamily="18" charset="0"/>
              <a:cs typeface="Times New Roman" panose="02020603050405020304" pitchFamily="18" charset="0"/>
            </a:endParaRPr>
          </a:p>
          <a:p>
            <a:pPr lvl="0"/>
            <a:endParaRPr lang="en-US" sz="25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E154CC2-8E54-4EA1-84B4-2A56D28CCA9A}" type="slidenum">
              <a:rPr lang="en-US" smtClean="0"/>
              <a:t>17</a:t>
            </a:fld>
            <a:endParaRPr lang="en-US"/>
          </a:p>
        </p:txBody>
      </p:sp>
    </p:spTree>
    <p:extLst>
      <p:ext uri="{BB962C8B-B14F-4D97-AF65-F5344CB8AC3E}">
        <p14:creationId xmlns:p14="http://schemas.microsoft.com/office/powerpoint/2010/main" val="2427099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E154CC2-8E54-4EA1-84B4-2A56D28CCA9A}" type="slidenum">
              <a:rPr lang="en-US" smtClean="0"/>
              <a:t>18</a:t>
            </a:fld>
            <a:endParaRPr lang="en-US"/>
          </a:p>
        </p:txBody>
      </p:sp>
      <p:sp>
        <p:nvSpPr>
          <p:cNvPr id="3" name="TextBox 2">
            <a:extLst>
              <a:ext uri="{FF2B5EF4-FFF2-40B4-BE49-F238E27FC236}">
                <a16:creationId xmlns:a16="http://schemas.microsoft.com/office/drawing/2014/main" id="{881E929D-E0E5-4C48-B95B-1AD07C51B9F2}"/>
              </a:ext>
            </a:extLst>
          </p:cNvPr>
          <p:cNvSpPr txBox="1"/>
          <p:nvPr/>
        </p:nvSpPr>
        <p:spPr>
          <a:xfrm>
            <a:off x="3226338" y="2905990"/>
            <a:ext cx="6137565" cy="584775"/>
          </a:xfrm>
          <a:prstGeom prst="rect">
            <a:avLst/>
          </a:prstGeom>
          <a:noFill/>
        </p:spPr>
        <p:txBody>
          <a:bodyPr wrap="square" rtlCol="0">
            <a:spAutoFit/>
          </a:bodyPr>
          <a:lstStyle/>
          <a:p>
            <a:pPr algn="ctr"/>
            <a:r>
              <a:rPr lang="en-US" sz="3200" b="1" smtClean="0">
                <a:solidFill>
                  <a:schemeClr val="accent5">
                    <a:lumMod val="50000"/>
                  </a:schemeClr>
                </a:solidFill>
                <a:latin typeface="Times New Roman" panose="02020603050405020304" pitchFamily="18" charset="0"/>
                <a:cs typeface="Times New Roman" panose="02020603050405020304" pitchFamily="18" charset="0"/>
              </a:rPr>
              <a:t>Cảm ơn các thầy cô đã lắng nghe!</a:t>
            </a:r>
            <a:endParaRPr lang="vi-VN" sz="3200" b="1">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407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2" name="Slide Number Placeholder 1"/>
          <p:cNvSpPr>
            <a:spLocks noGrp="1"/>
          </p:cNvSpPr>
          <p:nvPr>
            <p:ph type="sldNum" sz="quarter" idx="12"/>
          </p:nvPr>
        </p:nvSpPr>
        <p:spPr/>
        <p:txBody>
          <a:bodyPr/>
          <a:lstStyle/>
          <a:p>
            <a:fld id="{BE154CC2-8E54-4EA1-84B4-2A56D28CCA9A}" type="slidenum">
              <a:rPr lang="en-US" smtClean="0"/>
              <a:t>19</a:t>
            </a:fld>
            <a:endParaRPr lang="en-US"/>
          </a:p>
        </p:txBody>
      </p:sp>
      <mc:AlternateContent xmlns:mc="http://schemas.openxmlformats.org/markup-compatibility/2006" xmlns:a14="http://schemas.microsoft.com/office/drawing/2010/main">
        <mc:Choice Requires="a14">
          <p:sp>
            <p:nvSpPr>
              <p:cNvPr id="8" name="Rectangle 2"/>
              <p:cNvSpPr>
                <a:spLocks noChangeArrowheads="1"/>
              </p:cNvSpPr>
              <p:nvPr/>
            </p:nvSpPr>
            <p:spPr bwMode="auto">
              <a:xfrm>
                <a:off x="943429" y="1128897"/>
                <a:ext cx="10755085" cy="45852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14000"/>
                  </a:lnSpc>
                  <a:spcBef>
                    <a:spcPct val="0"/>
                  </a:spcBef>
                  <a:spcAft>
                    <a:spcPct val="0"/>
                  </a:spcAft>
                  <a:buClrTx/>
                  <a:buSzTx/>
                  <a:tabLst/>
                </a:pPr>
                <a:r>
                  <a:rPr lang="en-US" altLang="en-US" sz="2800" b="1" smtClean="0">
                    <a:latin typeface="Times New Roman" panose="02020603050405020304" pitchFamily="18" charset="0"/>
                    <a:ea typeface="Times New Roman" panose="02020603050405020304" pitchFamily="18" charset="0"/>
                    <a:cs typeface="Times New Roman" panose="02020603050405020304" pitchFamily="18" charset="0"/>
                  </a:rPr>
                  <a:t>Các thành phần trong bài toán:</a:t>
                </a:r>
                <a:endParaRPr kumimoji="0" lang="en-US" altLang="en-US" sz="28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65138" marR="0" lvl="0" indent="-174625" algn="just" defTabSz="914400" rtl="0" eaLnBrk="0" fontAlgn="base" latinLnBrk="0" hangingPunct="0">
                  <a:lnSpc>
                    <a:spcPct val="114000"/>
                  </a:lnSpc>
                  <a:spcBef>
                    <a:spcPct val="0"/>
                  </a:spcBef>
                  <a:spcAft>
                    <a:spcPct val="0"/>
                  </a:spcAft>
                  <a:buClrTx/>
                  <a:buSzTx/>
                  <a:buFontTx/>
                  <a:buChar char="•"/>
                  <a:tabLst/>
                </a:pPr>
                <a:r>
                  <a:rPr kumimoji="0" lang="en-US" altLang="en-US" sz="25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PIS</a:t>
                </a:r>
                <a:r>
                  <a:rPr kumimoji="0" lang="en-US" altLang="en-US" sz="2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Với từng nhiệm vụ </a:t>
                </a:r>
                <a14:m>
                  <m:oMath xmlns:m="http://schemas.openxmlformats.org/officeDocument/2006/math">
                    <m:acc>
                      <m:accPr>
                        <m:chr m:val="̂"/>
                        <m:ctrlPr>
                          <a:rPr kumimoji="0" lang="en-US" altLang="en-US" sz="25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5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oMath>
                </a14:m>
                <a:r>
                  <a:rPr kumimoji="0" lang="en-US" altLang="en-US" sz="2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đã học trong quá khứ, chúng ta tiến hành lưu trữ </a:t>
                </a:r>
                <a:r>
                  <a:rPr lang="en-US" altLang="en-US" sz="2500">
                    <a:latin typeface="Times New Roman" panose="02020603050405020304" pitchFamily="18" charset="0"/>
                    <a:ea typeface="Times New Roman" panose="02020603050405020304" pitchFamily="18" charset="0"/>
                    <a:cs typeface="Times New Roman" panose="02020603050405020304" pitchFamily="18" charset="0"/>
                  </a:rPr>
                  <a:t>s</a:t>
                </a:r>
                <a:r>
                  <a:rPr kumimoji="0" lang="en-US" altLang="en-US" sz="2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ố lần xuất hiện của từ w trong các dữ liệu dương (+) </a:t>
                </a:r>
                <a14:m>
                  <m:oMath xmlns:m="http://schemas.openxmlformats.org/officeDocument/2006/math">
                    <m:sSubSup>
                      <m:sSubSupPr>
                        <m:ctrlPr>
                          <a:rPr lang="en-US" sz="2500" i="1">
                            <a:latin typeface="Cambria Math" panose="02040503050406030204" pitchFamily="18" charset="0"/>
                          </a:rPr>
                        </m:ctrlPr>
                      </m:sSubSupPr>
                      <m:e>
                        <m:r>
                          <a:rPr lang="en-US" sz="2500" i="1">
                            <a:latin typeface="Cambria Math" panose="02040503050406030204" pitchFamily="18" charset="0"/>
                          </a:rPr>
                          <m:t>𝑁</m:t>
                        </m:r>
                      </m:e>
                      <m:sub>
                        <m:r>
                          <a:rPr lang="en-US" sz="2500" i="1">
                            <a:latin typeface="Cambria Math" panose="02040503050406030204" pitchFamily="18" charset="0"/>
                          </a:rPr>
                          <m:t>+,</m:t>
                        </m:r>
                        <m:r>
                          <a:rPr lang="en-US" sz="2500" i="1">
                            <a:latin typeface="Cambria Math" panose="02040503050406030204" pitchFamily="18" charset="0"/>
                          </a:rPr>
                          <m:t>𝑤</m:t>
                        </m:r>
                      </m:sub>
                      <m:sup>
                        <m:acc>
                          <m:accPr>
                            <m:chr m:val="̂"/>
                            <m:ctrlPr>
                              <a:rPr lang="en-US" sz="2500" i="1">
                                <a:latin typeface="Cambria Math" panose="02040503050406030204" pitchFamily="18" charset="0"/>
                              </a:rPr>
                            </m:ctrlPr>
                          </m:accPr>
                          <m:e>
                            <m:r>
                              <a:rPr lang="en-US" sz="2500" i="1">
                                <a:latin typeface="Cambria Math" panose="02040503050406030204" pitchFamily="18" charset="0"/>
                              </a:rPr>
                              <m:t>𝑡</m:t>
                            </m:r>
                          </m:e>
                        </m:acc>
                      </m:sup>
                    </m:sSubSup>
                  </m:oMath>
                </a14:m>
                <a:r>
                  <a:rPr kumimoji="0" lang="en-US" altLang="en-US" sz="2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a:t>
                </a:r>
                <a:r>
                  <a:rPr lang="en-US" altLang="en-US" sz="250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500" smtClean="0">
                    <a:latin typeface="Times New Roman" panose="02020603050405020304" pitchFamily="18" charset="0"/>
                    <a:ea typeface="Times New Roman" panose="02020603050405020304" pitchFamily="18" charset="0"/>
                    <a:cs typeface="Times New Roman" panose="02020603050405020304" pitchFamily="18" charset="0"/>
                  </a:rPr>
                  <a:t>âm </a:t>
                </a:r>
                <a:r>
                  <a:rPr kumimoji="0" lang="en-US" altLang="en-US" sz="2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500" i="1">
                            <a:latin typeface="Cambria Math" panose="02040503050406030204" pitchFamily="18" charset="0"/>
                          </a:rPr>
                        </m:ctrlPr>
                      </m:sSubSupPr>
                      <m:e>
                        <m:r>
                          <a:rPr lang="en-US" sz="2500" i="1">
                            <a:latin typeface="Cambria Math" panose="02040503050406030204" pitchFamily="18" charset="0"/>
                          </a:rPr>
                          <m:t>𝑁</m:t>
                        </m:r>
                      </m:e>
                      <m:sub>
                        <m:r>
                          <a:rPr lang="en-US" sz="2500" b="0" i="1" smtClean="0">
                            <a:latin typeface="Cambria Math" panose="02040503050406030204" pitchFamily="18" charset="0"/>
                          </a:rPr>
                          <m:t>−</m:t>
                        </m:r>
                        <m:r>
                          <a:rPr lang="en-US" sz="2500" i="1">
                            <a:latin typeface="Cambria Math" panose="02040503050406030204" pitchFamily="18" charset="0"/>
                          </a:rPr>
                          <m:t>,</m:t>
                        </m:r>
                        <m:r>
                          <a:rPr lang="en-US" sz="2500" i="1">
                            <a:latin typeface="Cambria Math" panose="02040503050406030204" pitchFamily="18" charset="0"/>
                          </a:rPr>
                          <m:t>𝑤</m:t>
                        </m:r>
                      </m:sub>
                      <m:sup>
                        <m:acc>
                          <m:accPr>
                            <m:chr m:val="̂"/>
                            <m:ctrlPr>
                              <a:rPr lang="en-US" sz="2500" i="1">
                                <a:latin typeface="Cambria Math" panose="02040503050406030204" pitchFamily="18" charset="0"/>
                              </a:rPr>
                            </m:ctrlPr>
                          </m:accPr>
                          <m:e>
                            <m:r>
                              <a:rPr lang="en-US" sz="2500" i="1">
                                <a:latin typeface="Cambria Math" panose="02040503050406030204" pitchFamily="18" charset="0"/>
                              </a:rPr>
                              <m:t>𝑡</m:t>
                            </m:r>
                          </m:e>
                        </m:acc>
                      </m:sup>
                    </m:sSubSup>
                  </m:oMath>
                </a14:m>
                <a:endParaRPr kumimoji="0" lang="en-US" altLang="en-US" sz="2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465138" indent="-174625" algn="just">
                  <a:lnSpc>
                    <a:spcPct val="114000"/>
                  </a:lnSpc>
                  <a:buClrTx/>
                  <a:buFontTx/>
                  <a:buChar char="•"/>
                </a:pPr>
                <a:r>
                  <a:rPr lang="en-US" altLang="en-US" sz="2500" b="1">
                    <a:latin typeface="Times New Roman" panose="02020603050405020304" pitchFamily="18" charset="0"/>
                    <a:ea typeface="Times New Roman" panose="02020603050405020304" pitchFamily="18" charset="0"/>
                    <a:cs typeface="Times New Roman" panose="02020603050405020304" pitchFamily="18" charset="0"/>
                  </a:rPr>
                  <a:t>KB</a:t>
                </a:r>
                <a:r>
                  <a:rPr lang="en-US" altLang="en-US" sz="2500">
                    <a:latin typeface="Times New Roman" panose="02020603050405020304" pitchFamily="18" charset="0"/>
                    <a:ea typeface="Times New Roman" panose="02020603050405020304" pitchFamily="18" charset="0"/>
                    <a:cs typeface="Times New Roman" panose="02020603050405020304" pitchFamily="18" charset="0"/>
                  </a:rPr>
                  <a:t>: Cơ sở tri thức sẽ lưu trữ số lần từ w xuất hiện trong các dữ liệu mang nhãn </a:t>
                </a:r>
                <a:r>
                  <a:rPr lang="en-US" altLang="en-US" sz="2500" smtClean="0">
                    <a:latin typeface="Times New Roman" panose="02020603050405020304" pitchFamily="18" charset="0"/>
                    <a:ea typeface="Times New Roman" panose="02020603050405020304" pitchFamily="18" charset="0"/>
                    <a:cs typeface="Times New Roman" panose="02020603050405020304" pitchFamily="18" charset="0"/>
                  </a:rPr>
                  <a:t>dương </a:t>
                </a:r>
                <a:r>
                  <a:rPr lang="en-US" altLang="en-US" sz="2500">
                    <a:latin typeface="Times New Roman" panose="02020603050405020304" pitchFamily="18" charset="0"/>
                    <a:ea typeface="Times New Roman" panose="02020603050405020304" pitchFamily="18" charset="0"/>
                    <a:cs typeface="Times New Roman" panose="02020603050405020304" pitchFamily="18" charset="0"/>
                  </a:rPr>
                  <a:t>(+) và </a:t>
                </a:r>
                <a:r>
                  <a:rPr lang="en-US" altLang="en-US" sz="2500" smtClean="0">
                    <a:latin typeface="Times New Roman" panose="02020603050405020304" pitchFamily="18" charset="0"/>
                    <a:ea typeface="Times New Roman" panose="02020603050405020304" pitchFamily="18" charset="0"/>
                    <a:cs typeface="Times New Roman" panose="02020603050405020304" pitchFamily="18" charset="0"/>
                  </a:rPr>
                  <a:t>âm </a:t>
                </a:r>
                <a:r>
                  <a:rPr lang="en-US" altLang="en-US" sz="2500">
                    <a:latin typeface="Times New Roman" panose="02020603050405020304" pitchFamily="18" charset="0"/>
                    <a:ea typeface="Times New Roman" panose="02020603050405020304" pitchFamily="18" charset="0"/>
                    <a:cs typeface="Times New Roman" panose="02020603050405020304" pitchFamily="18" charset="0"/>
                  </a:rPr>
                  <a:t>(-) của tất cả các nhiệm vụ trước đó: </a:t>
                </a:r>
              </a:p>
              <a:p>
                <a:pPr algn="just">
                  <a:lnSpc>
                    <a:spcPct val="114000"/>
                  </a:lnSpc>
                  <a:buClrTx/>
                </a:pPr>
                <a14:m>
                  <m:oMathPara xmlns:m="http://schemas.openxmlformats.org/officeDocument/2006/math">
                    <m:oMathParaPr>
                      <m:jc m:val="centerGroup"/>
                    </m:oMathParaPr>
                    <m:oMath xmlns:m="http://schemas.openxmlformats.org/officeDocument/2006/math">
                      <m:sSubSup>
                        <m:sSubSupPr>
                          <m:ctrlPr>
                            <a:rPr lang="en-US" sz="2500" i="1">
                              <a:latin typeface="Cambria Math" panose="02040503050406030204" pitchFamily="18" charset="0"/>
                            </a:rPr>
                          </m:ctrlPr>
                        </m:sSubSupPr>
                        <m:e>
                          <m:r>
                            <a:rPr lang="en-US" sz="2500" i="1">
                              <a:latin typeface="Cambria Math" panose="02040503050406030204" pitchFamily="18" charset="0"/>
                            </a:rPr>
                            <m:t>𝑁</m:t>
                          </m:r>
                        </m:e>
                        <m:sub>
                          <m:r>
                            <a:rPr lang="en-US" sz="2500" i="1">
                              <a:latin typeface="Cambria Math" panose="02040503050406030204" pitchFamily="18" charset="0"/>
                            </a:rPr>
                            <m:t>+,</m:t>
                          </m:r>
                          <m:r>
                            <a:rPr lang="en-US" sz="2500" i="1">
                              <a:latin typeface="Cambria Math" panose="02040503050406030204" pitchFamily="18" charset="0"/>
                            </a:rPr>
                            <m:t>𝑤</m:t>
                          </m:r>
                        </m:sub>
                        <m:sup>
                          <m:r>
                            <a:rPr lang="en-US" sz="2500" i="1">
                              <a:latin typeface="Cambria Math" panose="02040503050406030204" pitchFamily="18" charset="0"/>
                            </a:rPr>
                            <m:t>𝐾𝐵</m:t>
                          </m:r>
                        </m:sup>
                      </m:sSubSup>
                      <m:r>
                        <a:rPr lang="en-US" sz="2500" i="1">
                          <a:latin typeface="Cambria Math" panose="02040503050406030204" pitchFamily="18" charset="0"/>
                        </a:rPr>
                        <m:t>= </m:t>
                      </m:r>
                      <m:nary>
                        <m:naryPr>
                          <m:chr m:val="∑"/>
                          <m:limLoc m:val="undOvr"/>
                          <m:supHide m:val="on"/>
                          <m:ctrlPr>
                            <a:rPr lang="en-US" sz="2500" i="1">
                              <a:latin typeface="Cambria Math" panose="02040503050406030204" pitchFamily="18" charset="0"/>
                            </a:rPr>
                          </m:ctrlPr>
                        </m:naryPr>
                        <m:sub>
                          <m:acc>
                            <m:accPr>
                              <m:chr m:val="̂"/>
                              <m:ctrlPr>
                                <a:rPr lang="en-US" sz="2500" i="1">
                                  <a:latin typeface="Cambria Math" panose="02040503050406030204" pitchFamily="18" charset="0"/>
                                </a:rPr>
                              </m:ctrlPr>
                            </m:accPr>
                            <m:e>
                              <m:r>
                                <a:rPr lang="en-US" sz="2500" i="1">
                                  <a:latin typeface="Cambria Math" panose="02040503050406030204" pitchFamily="18" charset="0"/>
                                </a:rPr>
                                <m:t>𝑡</m:t>
                              </m:r>
                            </m:e>
                          </m:acc>
                        </m:sub>
                        <m:sup/>
                        <m:e>
                          <m:sSubSup>
                            <m:sSubSupPr>
                              <m:ctrlPr>
                                <a:rPr lang="en-US" sz="2500" i="1">
                                  <a:latin typeface="Cambria Math" panose="02040503050406030204" pitchFamily="18" charset="0"/>
                                </a:rPr>
                              </m:ctrlPr>
                            </m:sSubSupPr>
                            <m:e>
                              <m:r>
                                <a:rPr lang="en-US" sz="2500" i="1">
                                  <a:latin typeface="Cambria Math" panose="02040503050406030204" pitchFamily="18" charset="0"/>
                                </a:rPr>
                                <m:t>𝑁</m:t>
                              </m:r>
                            </m:e>
                            <m:sub>
                              <m:r>
                                <a:rPr lang="en-US" sz="2500" i="1">
                                  <a:latin typeface="Cambria Math" panose="02040503050406030204" pitchFamily="18" charset="0"/>
                                </a:rPr>
                                <m:t>+,</m:t>
                              </m:r>
                              <m:r>
                                <a:rPr lang="en-US" sz="2500" i="1">
                                  <a:latin typeface="Cambria Math" panose="02040503050406030204" pitchFamily="18" charset="0"/>
                                </a:rPr>
                                <m:t>𝑤</m:t>
                              </m:r>
                            </m:sub>
                            <m:sup>
                              <m:acc>
                                <m:accPr>
                                  <m:chr m:val="̂"/>
                                  <m:ctrlPr>
                                    <a:rPr lang="en-US" sz="2500" i="1">
                                      <a:latin typeface="Cambria Math" panose="02040503050406030204" pitchFamily="18" charset="0"/>
                                    </a:rPr>
                                  </m:ctrlPr>
                                </m:accPr>
                                <m:e>
                                  <m:r>
                                    <a:rPr lang="en-US" sz="2500" i="1">
                                      <a:latin typeface="Cambria Math" panose="02040503050406030204" pitchFamily="18" charset="0"/>
                                    </a:rPr>
                                    <m:t>𝑡</m:t>
                                  </m:r>
                                </m:e>
                              </m:acc>
                            </m:sup>
                          </m:sSubSup>
                        </m:e>
                      </m:nary>
                    </m:oMath>
                  </m:oMathPara>
                </a14:m>
                <a:endParaRPr lang="en-US" altLang="en-US" sz="250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4000"/>
                  </a:lnSpc>
                  <a:buClrTx/>
                </a:pPr>
                <a14:m>
                  <m:oMathPara xmlns:m="http://schemas.openxmlformats.org/officeDocument/2006/math">
                    <m:oMathParaPr>
                      <m:jc m:val="centerGroup"/>
                    </m:oMathParaPr>
                    <m:oMath xmlns:m="http://schemas.openxmlformats.org/officeDocument/2006/math">
                      <m:sSubSup>
                        <m:sSubSupPr>
                          <m:ctrlPr>
                            <a:rPr lang="en-US" sz="2500" i="1">
                              <a:latin typeface="Cambria Math" panose="02040503050406030204" pitchFamily="18" charset="0"/>
                            </a:rPr>
                          </m:ctrlPr>
                        </m:sSubSupPr>
                        <m:e>
                          <m:r>
                            <a:rPr lang="en-US" sz="2500" i="1">
                              <a:latin typeface="Cambria Math" panose="02040503050406030204" pitchFamily="18" charset="0"/>
                            </a:rPr>
                            <m:t>𝑁</m:t>
                          </m:r>
                        </m:e>
                        <m:sub>
                          <m:r>
                            <a:rPr lang="en-US" sz="2500" i="1">
                              <a:latin typeface="Cambria Math" panose="02040503050406030204" pitchFamily="18" charset="0"/>
                            </a:rPr>
                            <m:t>−,</m:t>
                          </m:r>
                          <m:r>
                            <a:rPr lang="en-US" sz="2500" i="1">
                              <a:latin typeface="Cambria Math" panose="02040503050406030204" pitchFamily="18" charset="0"/>
                            </a:rPr>
                            <m:t>𝑤</m:t>
                          </m:r>
                        </m:sub>
                        <m:sup>
                          <m:r>
                            <a:rPr lang="en-US" sz="2500" i="1">
                              <a:latin typeface="Cambria Math" panose="02040503050406030204" pitchFamily="18" charset="0"/>
                            </a:rPr>
                            <m:t>𝐾𝐵</m:t>
                          </m:r>
                        </m:sup>
                      </m:sSubSup>
                      <m:r>
                        <a:rPr lang="en-US" sz="2500" i="1">
                          <a:latin typeface="Cambria Math" panose="02040503050406030204" pitchFamily="18" charset="0"/>
                        </a:rPr>
                        <m:t>= </m:t>
                      </m:r>
                      <m:nary>
                        <m:naryPr>
                          <m:chr m:val="∑"/>
                          <m:limLoc m:val="undOvr"/>
                          <m:supHide m:val="on"/>
                          <m:ctrlPr>
                            <a:rPr lang="en-US" sz="2500" i="1">
                              <a:latin typeface="Cambria Math" panose="02040503050406030204" pitchFamily="18" charset="0"/>
                            </a:rPr>
                          </m:ctrlPr>
                        </m:naryPr>
                        <m:sub>
                          <m:acc>
                            <m:accPr>
                              <m:chr m:val="̂"/>
                              <m:ctrlPr>
                                <a:rPr lang="en-US" sz="2500" i="1">
                                  <a:latin typeface="Cambria Math" panose="02040503050406030204" pitchFamily="18" charset="0"/>
                                </a:rPr>
                              </m:ctrlPr>
                            </m:accPr>
                            <m:e>
                              <m:r>
                                <a:rPr lang="en-US" sz="2500" i="1">
                                  <a:latin typeface="Cambria Math" panose="02040503050406030204" pitchFamily="18" charset="0"/>
                                </a:rPr>
                                <m:t>𝑡</m:t>
                              </m:r>
                            </m:e>
                          </m:acc>
                        </m:sub>
                        <m:sup/>
                        <m:e>
                          <m:sSubSup>
                            <m:sSubSupPr>
                              <m:ctrlPr>
                                <a:rPr lang="en-US" sz="2500" i="1">
                                  <a:latin typeface="Cambria Math" panose="02040503050406030204" pitchFamily="18" charset="0"/>
                                </a:rPr>
                              </m:ctrlPr>
                            </m:sSubSupPr>
                            <m:e>
                              <m:r>
                                <a:rPr lang="en-US" sz="2500" i="1">
                                  <a:latin typeface="Cambria Math" panose="02040503050406030204" pitchFamily="18" charset="0"/>
                                </a:rPr>
                                <m:t>𝑁</m:t>
                              </m:r>
                            </m:e>
                            <m:sub>
                              <m:r>
                                <a:rPr lang="en-US" sz="2500" i="1">
                                  <a:latin typeface="Cambria Math" panose="02040503050406030204" pitchFamily="18" charset="0"/>
                                </a:rPr>
                                <m:t>−,</m:t>
                              </m:r>
                              <m:r>
                                <a:rPr lang="en-US" sz="2500" i="1">
                                  <a:latin typeface="Cambria Math" panose="02040503050406030204" pitchFamily="18" charset="0"/>
                                </a:rPr>
                                <m:t>𝑤</m:t>
                              </m:r>
                            </m:sub>
                            <m:sup>
                              <m:acc>
                                <m:accPr>
                                  <m:chr m:val="̂"/>
                                  <m:ctrlPr>
                                    <a:rPr lang="en-US" sz="2500" i="1">
                                      <a:latin typeface="Cambria Math" panose="02040503050406030204" pitchFamily="18" charset="0"/>
                                    </a:rPr>
                                  </m:ctrlPr>
                                </m:accPr>
                                <m:e>
                                  <m:r>
                                    <a:rPr lang="en-US" sz="2500" i="1">
                                      <a:latin typeface="Cambria Math" panose="02040503050406030204" pitchFamily="18" charset="0"/>
                                    </a:rPr>
                                    <m:t>𝑡</m:t>
                                  </m:r>
                                </m:e>
                              </m:acc>
                            </m:sup>
                          </m:sSubSup>
                        </m:e>
                      </m:nary>
                    </m:oMath>
                  </m:oMathPara>
                </a14:m>
                <a:endParaRPr kumimoji="0" lang="en-US" altLang="en-US" sz="2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8" name="Rectangle 2"/>
              <p:cNvSpPr>
                <a:spLocks noRot="1" noChangeAspect="1" noMove="1" noResize="1" noEditPoints="1" noAdjustHandles="1" noChangeArrowheads="1" noChangeShapeType="1" noTextEdit="1"/>
              </p:cNvSpPr>
              <p:nvPr/>
            </p:nvSpPr>
            <p:spPr bwMode="auto">
              <a:xfrm>
                <a:off x="943429" y="1128897"/>
                <a:ext cx="10755085" cy="4585230"/>
              </a:xfrm>
              <a:prstGeom prst="rect">
                <a:avLst/>
              </a:prstGeom>
              <a:blipFill>
                <a:blip r:embed="rId2"/>
                <a:stretch>
                  <a:fillRect l="-1190" t="-399" r="-16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37216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E96BB7C-BC2A-4391-8579-3F2015434FCD}"/>
              </a:ext>
            </a:extLst>
          </p:cNvPr>
          <p:cNvGrpSpPr/>
          <p:nvPr/>
        </p:nvGrpSpPr>
        <p:grpSpPr>
          <a:xfrm>
            <a:off x="970542" y="1789155"/>
            <a:ext cx="3279766" cy="2916644"/>
            <a:chOff x="1009931" y="1857639"/>
            <a:chExt cx="3068721" cy="3095865"/>
          </a:xfrm>
          <a:effectLst>
            <a:outerShdw blurRad="368300" dist="76200" dir="8100000" algn="tr" rotWithShape="0">
              <a:prstClr val="black">
                <a:alpha val="40000"/>
              </a:prstClr>
            </a:outerShdw>
          </a:effectLst>
        </p:grpSpPr>
        <p:sp>
          <p:nvSpPr>
            <p:cNvPr id="19" name="Oval 18">
              <a:extLst>
                <a:ext uri="{FF2B5EF4-FFF2-40B4-BE49-F238E27FC236}">
                  <a16:creationId xmlns:a16="http://schemas.microsoft.com/office/drawing/2014/main" id="{5233BEC9-2B3C-4053-933B-307151428A6D}"/>
                </a:ext>
              </a:extLst>
            </p:cNvPr>
            <p:cNvSpPr/>
            <p:nvPr/>
          </p:nvSpPr>
          <p:spPr>
            <a:xfrm>
              <a:off x="1009931" y="1857639"/>
              <a:ext cx="3068721" cy="3095865"/>
            </a:xfrm>
            <a:prstGeom prst="ellipse">
              <a:avLst/>
            </a:prstGeom>
            <a:gradFill flip="none" rotWithShape="1">
              <a:gsLst>
                <a:gs pos="0">
                  <a:schemeClr val="bg1"/>
                </a:gs>
                <a:gs pos="50000">
                  <a:schemeClr val="bg1">
                    <a:lumMod val="95000"/>
                  </a:schemeClr>
                </a:gs>
                <a:gs pos="100000">
                  <a:schemeClr val="bg1">
                    <a:lumMod val="85000"/>
                  </a:schemeClr>
                </a:gs>
              </a:gsLst>
              <a:lin ang="18900000" scaled="1"/>
              <a:tileRect/>
            </a:gradFill>
            <a:ln>
              <a:noFill/>
            </a:ln>
            <a:effectLst>
              <a:outerShdw blurRad="495300" dist="50800" dir="7200000" algn="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UTM Aristote" panose="02040603050506020204" pitchFamily="18" charset="0"/>
              </a:endParaRPr>
            </a:p>
          </p:txBody>
        </p:sp>
        <p:sp>
          <p:nvSpPr>
            <p:cNvPr id="21" name="TextBox 20">
              <a:extLst>
                <a:ext uri="{FF2B5EF4-FFF2-40B4-BE49-F238E27FC236}">
                  <a16:creationId xmlns:a16="http://schemas.microsoft.com/office/drawing/2014/main" id="{68F1814A-5A29-40AA-B5E3-EA3676A1A5FC}"/>
                </a:ext>
              </a:extLst>
            </p:cNvPr>
            <p:cNvSpPr txBox="1"/>
            <p:nvPr/>
          </p:nvSpPr>
          <p:spPr>
            <a:xfrm>
              <a:off x="1071540" y="2812233"/>
              <a:ext cx="2949162" cy="926517"/>
            </a:xfrm>
            <a:prstGeom prst="rect">
              <a:avLst/>
            </a:prstGeom>
            <a:noFill/>
          </p:spPr>
          <p:txBody>
            <a:bodyPr wrap="square" rtlCol="0">
              <a:spAutoFit/>
            </a:bodyPr>
            <a:lstStyle/>
            <a:p>
              <a:pPr algn="ctr"/>
              <a:r>
                <a:rPr lang="en-US" sz="3000" b="1">
                  <a:solidFill>
                    <a:srgbClr val="FF4266"/>
                  </a:solidFill>
                  <a:latin typeface="Times New Roman" panose="02020603050405020304" pitchFamily="18" charset="0"/>
                  <a:ea typeface="Fillmore" panose="02020500000000000000" pitchFamily="18" charset="0"/>
                  <a:cs typeface="Times New Roman" panose="02020603050405020304" pitchFamily="18" charset="0"/>
                </a:rPr>
                <a:t>Nội dung </a:t>
              </a:r>
              <a:endParaRPr lang="en-US" sz="3000" b="1" smtClean="0">
                <a:solidFill>
                  <a:srgbClr val="FF4266"/>
                </a:solidFill>
                <a:latin typeface="Times New Roman" panose="02020603050405020304" pitchFamily="18" charset="0"/>
                <a:ea typeface="Fillmore" panose="02020500000000000000" pitchFamily="18" charset="0"/>
                <a:cs typeface="Times New Roman" panose="02020603050405020304" pitchFamily="18" charset="0"/>
              </a:endParaRPr>
            </a:p>
            <a:p>
              <a:pPr algn="ctr"/>
              <a:r>
                <a:rPr lang="en-US" sz="3000" b="1" smtClean="0">
                  <a:solidFill>
                    <a:srgbClr val="FF4266"/>
                  </a:solidFill>
                  <a:latin typeface="Times New Roman" panose="02020603050405020304" pitchFamily="18" charset="0"/>
                  <a:ea typeface="Fillmore" panose="02020500000000000000" pitchFamily="18" charset="0"/>
                  <a:cs typeface="Times New Roman" panose="02020603050405020304" pitchFamily="18" charset="0"/>
                </a:rPr>
                <a:t>thuyết </a:t>
              </a:r>
              <a:r>
                <a:rPr lang="en-US" sz="3000" b="1">
                  <a:solidFill>
                    <a:srgbClr val="FF4266"/>
                  </a:solidFill>
                  <a:latin typeface="Times New Roman" panose="02020603050405020304" pitchFamily="18" charset="0"/>
                  <a:ea typeface="Fillmore" panose="02020500000000000000" pitchFamily="18" charset="0"/>
                  <a:cs typeface="Times New Roman" panose="02020603050405020304" pitchFamily="18" charset="0"/>
                </a:rPr>
                <a:t>trình</a:t>
              </a:r>
            </a:p>
          </p:txBody>
        </p:sp>
      </p:grpSp>
      <p:grpSp>
        <p:nvGrpSpPr>
          <p:cNvPr id="64" name="Group 63">
            <a:extLst>
              <a:ext uri="{FF2B5EF4-FFF2-40B4-BE49-F238E27FC236}">
                <a16:creationId xmlns:a16="http://schemas.microsoft.com/office/drawing/2014/main" id="{BA9E7296-3B15-4EBC-B6A4-2B17AE257558}"/>
              </a:ext>
            </a:extLst>
          </p:cNvPr>
          <p:cNvGrpSpPr/>
          <p:nvPr/>
        </p:nvGrpSpPr>
        <p:grpSpPr>
          <a:xfrm>
            <a:off x="4575439" y="593749"/>
            <a:ext cx="6161831" cy="885908"/>
            <a:chOff x="4694175" y="878559"/>
            <a:chExt cx="4800649" cy="885908"/>
          </a:xfrm>
        </p:grpSpPr>
        <p:grpSp>
          <p:nvGrpSpPr>
            <p:cNvPr id="65" name="Group 64">
              <a:extLst>
                <a:ext uri="{FF2B5EF4-FFF2-40B4-BE49-F238E27FC236}">
                  <a16:creationId xmlns:a16="http://schemas.microsoft.com/office/drawing/2014/main" id="{083CEB6B-F278-4B55-884B-A1EBCA3772DD}"/>
                </a:ext>
              </a:extLst>
            </p:cNvPr>
            <p:cNvGrpSpPr/>
            <p:nvPr/>
          </p:nvGrpSpPr>
          <p:grpSpPr>
            <a:xfrm>
              <a:off x="4694175" y="878559"/>
              <a:ext cx="1100739" cy="885908"/>
              <a:chOff x="5349271" y="1629198"/>
              <a:chExt cx="1100739" cy="885908"/>
            </a:xfrm>
          </p:grpSpPr>
          <p:sp>
            <p:nvSpPr>
              <p:cNvPr id="69" name="Oval 68">
                <a:extLst>
                  <a:ext uri="{FF2B5EF4-FFF2-40B4-BE49-F238E27FC236}">
                    <a16:creationId xmlns:a16="http://schemas.microsoft.com/office/drawing/2014/main" id="{3A91EA88-4F4F-402A-B5F6-4F9CFA646A23}"/>
                  </a:ext>
                </a:extLst>
              </p:cNvPr>
              <p:cNvSpPr/>
              <p:nvPr/>
            </p:nvSpPr>
            <p:spPr>
              <a:xfrm>
                <a:off x="5349271" y="1629198"/>
                <a:ext cx="1026587" cy="885908"/>
              </a:xfrm>
              <a:prstGeom prst="ellipse">
                <a:avLst/>
              </a:prstGeom>
              <a:gradFill flip="none" rotWithShape="1">
                <a:gsLst>
                  <a:gs pos="0">
                    <a:schemeClr val="bg1"/>
                  </a:gs>
                  <a:gs pos="50000">
                    <a:schemeClr val="bg1">
                      <a:lumMod val="95000"/>
                    </a:schemeClr>
                  </a:gs>
                  <a:gs pos="100000">
                    <a:schemeClr val="bg1">
                      <a:lumMod val="85000"/>
                    </a:schemeClr>
                  </a:gs>
                </a:gsLst>
                <a:lin ang="18900000" scaled="1"/>
                <a:tileRect/>
              </a:gradFill>
              <a:ln>
                <a:noFill/>
              </a:ln>
              <a:effectLst>
                <a:outerShdw blurRad="495300" dist="50800" dir="7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9FE0559E-B1AE-4209-A199-87B709A1D832}"/>
                  </a:ext>
                </a:extLst>
              </p:cNvPr>
              <p:cNvSpPr txBox="1"/>
              <p:nvPr/>
            </p:nvSpPr>
            <p:spPr>
              <a:xfrm>
                <a:off x="5699383" y="1718209"/>
                <a:ext cx="750627" cy="553998"/>
              </a:xfrm>
              <a:prstGeom prst="rect">
                <a:avLst/>
              </a:prstGeom>
              <a:noFill/>
            </p:spPr>
            <p:txBody>
              <a:bodyPr wrap="square" rtlCol="0">
                <a:spAutoFit/>
              </a:bodyPr>
              <a:lstStyle/>
              <a:p>
                <a:r>
                  <a:rPr lang="en-US" sz="3000" b="1" smtClean="0">
                    <a:latin typeface="Arial" panose="020B0604020202020204" pitchFamily="34" charset="0"/>
                    <a:cs typeface="Arial" panose="020B0604020202020204" pitchFamily="34" charset="0"/>
                  </a:rPr>
                  <a:t>1</a:t>
                </a:r>
                <a:endParaRPr lang="en-US" sz="3000" b="1">
                  <a:latin typeface="Arial" panose="020B0604020202020204" pitchFamily="34" charset="0"/>
                  <a:cs typeface="Arial" panose="020B0604020202020204" pitchFamily="34" charset="0"/>
                </a:endParaRPr>
              </a:p>
            </p:txBody>
          </p:sp>
        </p:grpSp>
        <p:sp>
          <p:nvSpPr>
            <p:cNvPr id="66" name="TextBox 65">
              <a:extLst>
                <a:ext uri="{FF2B5EF4-FFF2-40B4-BE49-F238E27FC236}">
                  <a16:creationId xmlns:a16="http://schemas.microsoft.com/office/drawing/2014/main" id="{A368AD9F-D6A3-400A-92D5-667215EF2F45}"/>
                </a:ext>
              </a:extLst>
            </p:cNvPr>
            <p:cNvSpPr txBox="1"/>
            <p:nvPr/>
          </p:nvSpPr>
          <p:spPr>
            <a:xfrm>
              <a:off x="5974068" y="1029125"/>
              <a:ext cx="3520756" cy="492443"/>
            </a:xfrm>
            <a:prstGeom prst="rect">
              <a:avLst/>
            </a:prstGeom>
            <a:noFill/>
          </p:spPr>
          <p:txBody>
            <a:bodyPr wrap="square" rtlCol="0">
              <a:spAutoFit/>
            </a:bodyPr>
            <a:lstStyle/>
            <a:p>
              <a:r>
                <a:rPr lang="en-US" sz="2600" b="1" smtClean="0">
                  <a:latin typeface="Times New Roman" panose="02020603050405020304" pitchFamily="18" charset="0"/>
                  <a:cs typeface="Times New Roman" panose="02020603050405020304" pitchFamily="18" charset="0"/>
                </a:rPr>
                <a:t>Giới thiệu bài toán</a:t>
              </a:r>
              <a:endParaRPr lang="en-US" sz="2600" b="1">
                <a:latin typeface="Times New Roman" panose="02020603050405020304" pitchFamily="18" charset="0"/>
                <a:cs typeface="Times New Roman" panose="02020603050405020304" pitchFamily="18" charset="0"/>
              </a:endParaRPr>
            </a:p>
          </p:txBody>
        </p:sp>
      </p:grpSp>
      <p:grpSp>
        <p:nvGrpSpPr>
          <p:cNvPr id="100" name="Group 99">
            <a:extLst>
              <a:ext uri="{FF2B5EF4-FFF2-40B4-BE49-F238E27FC236}">
                <a16:creationId xmlns:a16="http://schemas.microsoft.com/office/drawing/2014/main" id="{BA9E7296-3B15-4EBC-B6A4-2B17AE257558}"/>
              </a:ext>
            </a:extLst>
          </p:cNvPr>
          <p:cNvGrpSpPr/>
          <p:nvPr/>
        </p:nvGrpSpPr>
        <p:grpSpPr>
          <a:xfrm>
            <a:off x="4600455" y="3247477"/>
            <a:ext cx="6136816" cy="885908"/>
            <a:chOff x="4694175" y="878559"/>
            <a:chExt cx="4781160" cy="885908"/>
          </a:xfrm>
        </p:grpSpPr>
        <p:grpSp>
          <p:nvGrpSpPr>
            <p:cNvPr id="101" name="Group 100">
              <a:extLst>
                <a:ext uri="{FF2B5EF4-FFF2-40B4-BE49-F238E27FC236}">
                  <a16:creationId xmlns:a16="http://schemas.microsoft.com/office/drawing/2014/main" id="{083CEB6B-F278-4B55-884B-A1EBCA3772DD}"/>
                </a:ext>
              </a:extLst>
            </p:cNvPr>
            <p:cNvGrpSpPr/>
            <p:nvPr/>
          </p:nvGrpSpPr>
          <p:grpSpPr>
            <a:xfrm>
              <a:off x="4694175" y="878559"/>
              <a:ext cx="1100740" cy="885908"/>
              <a:chOff x="5349271" y="1629198"/>
              <a:chExt cx="1100740" cy="885908"/>
            </a:xfrm>
          </p:grpSpPr>
          <p:sp>
            <p:nvSpPr>
              <p:cNvPr id="103" name="Oval 102">
                <a:extLst>
                  <a:ext uri="{FF2B5EF4-FFF2-40B4-BE49-F238E27FC236}">
                    <a16:creationId xmlns:a16="http://schemas.microsoft.com/office/drawing/2014/main" id="{3A91EA88-4F4F-402A-B5F6-4F9CFA646A23}"/>
                  </a:ext>
                </a:extLst>
              </p:cNvPr>
              <p:cNvSpPr/>
              <p:nvPr/>
            </p:nvSpPr>
            <p:spPr>
              <a:xfrm>
                <a:off x="5349271" y="1629198"/>
                <a:ext cx="1026587" cy="885908"/>
              </a:xfrm>
              <a:prstGeom prst="ellipse">
                <a:avLst/>
              </a:prstGeom>
              <a:gradFill flip="none" rotWithShape="1">
                <a:gsLst>
                  <a:gs pos="0">
                    <a:schemeClr val="bg1"/>
                  </a:gs>
                  <a:gs pos="50000">
                    <a:schemeClr val="bg1">
                      <a:lumMod val="95000"/>
                    </a:schemeClr>
                  </a:gs>
                  <a:gs pos="100000">
                    <a:schemeClr val="bg1">
                      <a:lumMod val="85000"/>
                    </a:schemeClr>
                  </a:gs>
                </a:gsLst>
                <a:lin ang="18900000" scaled="1"/>
                <a:tileRect/>
              </a:gradFill>
              <a:ln>
                <a:noFill/>
              </a:ln>
              <a:effectLst>
                <a:outerShdw blurRad="495300" dist="50800" dir="7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9FE0559E-B1AE-4209-A199-87B709A1D832}"/>
                  </a:ext>
                </a:extLst>
              </p:cNvPr>
              <p:cNvSpPr txBox="1"/>
              <p:nvPr/>
            </p:nvSpPr>
            <p:spPr>
              <a:xfrm>
                <a:off x="5699384" y="1747997"/>
                <a:ext cx="750627" cy="553998"/>
              </a:xfrm>
              <a:prstGeom prst="rect">
                <a:avLst/>
              </a:prstGeom>
              <a:noFill/>
            </p:spPr>
            <p:txBody>
              <a:bodyPr wrap="square" rtlCol="0">
                <a:spAutoFit/>
              </a:bodyPr>
              <a:lstStyle/>
              <a:p>
                <a:r>
                  <a:rPr lang="en-US" sz="3000" b="1">
                    <a:latin typeface="Arial" panose="020B0604020202020204" pitchFamily="34" charset="0"/>
                    <a:cs typeface="Arial" panose="020B0604020202020204" pitchFamily="34" charset="0"/>
                  </a:rPr>
                  <a:t>3</a:t>
                </a:r>
              </a:p>
            </p:txBody>
          </p:sp>
        </p:grpSp>
        <p:sp>
          <p:nvSpPr>
            <p:cNvPr id="102" name="TextBox 101">
              <a:extLst>
                <a:ext uri="{FF2B5EF4-FFF2-40B4-BE49-F238E27FC236}">
                  <a16:creationId xmlns:a16="http://schemas.microsoft.com/office/drawing/2014/main" id="{A368AD9F-D6A3-400A-92D5-667215EF2F45}"/>
                </a:ext>
              </a:extLst>
            </p:cNvPr>
            <p:cNvSpPr txBox="1"/>
            <p:nvPr/>
          </p:nvSpPr>
          <p:spPr>
            <a:xfrm>
              <a:off x="5954579" y="997358"/>
              <a:ext cx="3520756" cy="492443"/>
            </a:xfrm>
            <a:prstGeom prst="rect">
              <a:avLst/>
            </a:prstGeom>
            <a:noFill/>
          </p:spPr>
          <p:txBody>
            <a:bodyPr wrap="square" rtlCol="0">
              <a:spAutoFit/>
            </a:bodyPr>
            <a:lstStyle/>
            <a:p>
              <a:r>
                <a:rPr lang="en-US" sz="2600" b="1" smtClean="0">
                  <a:latin typeface="Times New Roman" panose="02020603050405020304" pitchFamily="18" charset="0"/>
                  <a:cs typeface="Times New Roman" panose="02020603050405020304" pitchFamily="18" charset="0"/>
                </a:rPr>
                <a:t>Áp dụng LML cho bài toán</a:t>
              </a:r>
              <a:endParaRPr lang="en-US" sz="2600" b="1">
                <a:latin typeface="Times New Roman" panose="02020603050405020304" pitchFamily="18" charset="0"/>
                <a:cs typeface="Times New Roman" panose="02020603050405020304" pitchFamily="18" charset="0"/>
              </a:endParaRPr>
            </a:p>
          </p:txBody>
        </p:sp>
      </p:grpSp>
      <p:grpSp>
        <p:nvGrpSpPr>
          <p:cNvPr id="105" name="Group 104">
            <a:extLst>
              <a:ext uri="{FF2B5EF4-FFF2-40B4-BE49-F238E27FC236}">
                <a16:creationId xmlns:a16="http://schemas.microsoft.com/office/drawing/2014/main" id="{BA9E7296-3B15-4EBC-B6A4-2B17AE257558}"/>
              </a:ext>
            </a:extLst>
          </p:cNvPr>
          <p:cNvGrpSpPr/>
          <p:nvPr/>
        </p:nvGrpSpPr>
        <p:grpSpPr>
          <a:xfrm>
            <a:off x="4575438" y="5704494"/>
            <a:ext cx="6161833" cy="885908"/>
            <a:chOff x="4694175" y="878559"/>
            <a:chExt cx="4800650" cy="885908"/>
          </a:xfrm>
        </p:grpSpPr>
        <p:grpSp>
          <p:nvGrpSpPr>
            <p:cNvPr id="106" name="Group 105">
              <a:extLst>
                <a:ext uri="{FF2B5EF4-FFF2-40B4-BE49-F238E27FC236}">
                  <a16:creationId xmlns:a16="http://schemas.microsoft.com/office/drawing/2014/main" id="{083CEB6B-F278-4B55-884B-A1EBCA3772DD}"/>
                </a:ext>
              </a:extLst>
            </p:cNvPr>
            <p:cNvGrpSpPr/>
            <p:nvPr/>
          </p:nvGrpSpPr>
          <p:grpSpPr>
            <a:xfrm>
              <a:off x="4694175" y="878559"/>
              <a:ext cx="1026587" cy="885908"/>
              <a:chOff x="5349271" y="1629198"/>
              <a:chExt cx="1026587" cy="885908"/>
            </a:xfrm>
          </p:grpSpPr>
          <p:sp>
            <p:nvSpPr>
              <p:cNvPr id="108" name="Oval 107">
                <a:extLst>
                  <a:ext uri="{FF2B5EF4-FFF2-40B4-BE49-F238E27FC236}">
                    <a16:creationId xmlns:a16="http://schemas.microsoft.com/office/drawing/2014/main" id="{3A91EA88-4F4F-402A-B5F6-4F9CFA646A23}"/>
                  </a:ext>
                </a:extLst>
              </p:cNvPr>
              <p:cNvSpPr/>
              <p:nvPr/>
            </p:nvSpPr>
            <p:spPr>
              <a:xfrm>
                <a:off x="5349271" y="1629198"/>
                <a:ext cx="1026587" cy="885908"/>
              </a:xfrm>
              <a:prstGeom prst="ellipse">
                <a:avLst/>
              </a:prstGeom>
              <a:gradFill flip="none" rotWithShape="1">
                <a:gsLst>
                  <a:gs pos="0">
                    <a:schemeClr val="bg1"/>
                  </a:gs>
                  <a:gs pos="50000">
                    <a:schemeClr val="bg1">
                      <a:lumMod val="95000"/>
                    </a:schemeClr>
                  </a:gs>
                  <a:gs pos="100000">
                    <a:schemeClr val="bg1">
                      <a:lumMod val="85000"/>
                    </a:schemeClr>
                  </a:gs>
                </a:gsLst>
                <a:lin ang="18900000" scaled="1"/>
                <a:tileRect/>
              </a:gradFill>
              <a:ln>
                <a:noFill/>
              </a:ln>
              <a:effectLst>
                <a:outerShdw blurRad="495300" dist="50800" dir="7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E0559E-B1AE-4209-A199-87B709A1D832}"/>
                  </a:ext>
                </a:extLst>
              </p:cNvPr>
              <p:cNvSpPr txBox="1"/>
              <p:nvPr/>
            </p:nvSpPr>
            <p:spPr>
              <a:xfrm>
                <a:off x="5699385" y="1795153"/>
                <a:ext cx="529567" cy="553998"/>
              </a:xfrm>
              <a:prstGeom prst="rect">
                <a:avLst/>
              </a:prstGeom>
              <a:noFill/>
            </p:spPr>
            <p:txBody>
              <a:bodyPr wrap="square" rtlCol="0">
                <a:spAutoFit/>
              </a:bodyPr>
              <a:lstStyle/>
              <a:p>
                <a:r>
                  <a:rPr lang="en-US" sz="3000" b="1" smtClean="0">
                    <a:latin typeface="Arial" panose="020B0604020202020204" pitchFamily="34" charset="0"/>
                    <a:cs typeface="Arial" panose="020B0604020202020204" pitchFamily="34" charset="0"/>
                  </a:rPr>
                  <a:t>5</a:t>
                </a:r>
                <a:endParaRPr lang="en-US" sz="3000" b="1">
                  <a:latin typeface="Arial" panose="020B0604020202020204" pitchFamily="34" charset="0"/>
                  <a:cs typeface="Arial" panose="020B0604020202020204" pitchFamily="34" charset="0"/>
                </a:endParaRPr>
              </a:p>
            </p:txBody>
          </p:sp>
        </p:grpSp>
        <p:sp>
          <p:nvSpPr>
            <p:cNvPr id="107" name="TextBox 106">
              <a:extLst>
                <a:ext uri="{FF2B5EF4-FFF2-40B4-BE49-F238E27FC236}">
                  <a16:creationId xmlns:a16="http://schemas.microsoft.com/office/drawing/2014/main" id="{A368AD9F-D6A3-400A-92D5-667215EF2F45}"/>
                </a:ext>
              </a:extLst>
            </p:cNvPr>
            <p:cNvSpPr txBox="1"/>
            <p:nvPr/>
          </p:nvSpPr>
          <p:spPr>
            <a:xfrm>
              <a:off x="5974069" y="997358"/>
              <a:ext cx="3520756" cy="492443"/>
            </a:xfrm>
            <a:prstGeom prst="rect">
              <a:avLst/>
            </a:prstGeom>
            <a:noFill/>
          </p:spPr>
          <p:txBody>
            <a:bodyPr wrap="square" rtlCol="0">
              <a:spAutoFit/>
            </a:bodyPr>
            <a:lstStyle/>
            <a:p>
              <a:r>
                <a:rPr lang="en-US" sz="2600" b="1">
                  <a:latin typeface="Times New Roman" panose="02020603050405020304" pitchFamily="18" charset="0"/>
                  <a:cs typeface="Times New Roman" panose="02020603050405020304" pitchFamily="18" charset="0"/>
                </a:rPr>
                <a:t>Kết </a:t>
              </a:r>
              <a:r>
                <a:rPr lang="en-US" sz="2600" b="1" smtClean="0">
                  <a:latin typeface="Times New Roman" panose="02020603050405020304" pitchFamily="18" charset="0"/>
                  <a:cs typeface="Times New Roman" panose="02020603050405020304" pitchFamily="18" charset="0"/>
                </a:rPr>
                <a:t>luận</a:t>
              </a:r>
              <a:endParaRPr lang="en-US" sz="2600" b="1">
                <a:latin typeface="Times New Roman" panose="02020603050405020304" pitchFamily="18" charset="0"/>
                <a:cs typeface="Times New Roman" panose="02020603050405020304" pitchFamily="18" charset="0"/>
              </a:endParaRPr>
            </a:p>
          </p:txBody>
        </p:sp>
      </p:grpSp>
      <p:grpSp>
        <p:nvGrpSpPr>
          <p:cNvPr id="110" name="Group 109">
            <a:extLst>
              <a:ext uri="{FF2B5EF4-FFF2-40B4-BE49-F238E27FC236}">
                <a16:creationId xmlns:a16="http://schemas.microsoft.com/office/drawing/2014/main" id="{BA9E7296-3B15-4EBC-B6A4-2B17AE257558}"/>
              </a:ext>
            </a:extLst>
          </p:cNvPr>
          <p:cNvGrpSpPr/>
          <p:nvPr/>
        </p:nvGrpSpPr>
        <p:grpSpPr>
          <a:xfrm>
            <a:off x="4592412" y="1887808"/>
            <a:ext cx="6166510" cy="906590"/>
            <a:chOff x="4694175" y="857877"/>
            <a:chExt cx="4787425" cy="906590"/>
          </a:xfrm>
        </p:grpSpPr>
        <p:grpSp>
          <p:nvGrpSpPr>
            <p:cNvPr id="111" name="Group 110">
              <a:extLst>
                <a:ext uri="{FF2B5EF4-FFF2-40B4-BE49-F238E27FC236}">
                  <a16:creationId xmlns:a16="http://schemas.microsoft.com/office/drawing/2014/main" id="{083CEB6B-F278-4B55-884B-A1EBCA3772DD}"/>
                </a:ext>
              </a:extLst>
            </p:cNvPr>
            <p:cNvGrpSpPr/>
            <p:nvPr/>
          </p:nvGrpSpPr>
          <p:grpSpPr>
            <a:xfrm>
              <a:off x="4694175" y="878559"/>
              <a:ext cx="1104179" cy="885908"/>
              <a:chOff x="5349271" y="1629198"/>
              <a:chExt cx="1104179" cy="885908"/>
            </a:xfrm>
          </p:grpSpPr>
          <p:sp>
            <p:nvSpPr>
              <p:cNvPr id="113" name="Oval 112">
                <a:extLst>
                  <a:ext uri="{FF2B5EF4-FFF2-40B4-BE49-F238E27FC236}">
                    <a16:creationId xmlns:a16="http://schemas.microsoft.com/office/drawing/2014/main" id="{3A91EA88-4F4F-402A-B5F6-4F9CFA646A23}"/>
                  </a:ext>
                </a:extLst>
              </p:cNvPr>
              <p:cNvSpPr/>
              <p:nvPr/>
            </p:nvSpPr>
            <p:spPr>
              <a:xfrm>
                <a:off x="5349271" y="1629198"/>
                <a:ext cx="1026587" cy="885908"/>
              </a:xfrm>
              <a:prstGeom prst="ellipse">
                <a:avLst/>
              </a:prstGeom>
              <a:gradFill flip="none" rotWithShape="1">
                <a:gsLst>
                  <a:gs pos="0">
                    <a:schemeClr val="bg1"/>
                  </a:gs>
                  <a:gs pos="50000">
                    <a:schemeClr val="bg1">
                      <a:lumMod val="95000"/>
                    </a:schemeClr>
                  </a:gs>
                  <a:gs pos="100000">
                    <a:schemeClr val="bg1">
                      <a:lumMod val="85000"/>
                    </a:schemeClr>
                  </a:gs>
                </a:gsLst>
                <a:lin ang="18900000" scaled="1"/>
                <a:tileRect/>
              </a:gradFill>
              <a:ln>
                <a:noFill/>
              </a:ln>
              <a:effectLst>
                <a:outerShdw blurRad="495300" dist="50800" dir="7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9FE0559E-B1AE-4209-A199-87B709A1D832}"/>
                  </a:ext>
                </a:extLst>
              </p:cNvPr>
              <p:cNvSpPr txBox="1"/>
              <p:nvPr/>
            </p:nvSpPr>
            <p:spPr>
              <a:xfrm>
                <a:off x="5702823" y="1733132"/>
                <a:ext cx="750627" cy="553998"/>
              </a:xfrm>
              <a:prstGeom prst="rect">
                <a:avLst/>
              </a:prstGeom>
              <a:noFill/>
            </p:spPr>
            <p:txBody>
              <a:bodyPr wrap="square" rtlCol="0">
                <a:spAutoFit/>
              </a:bodyPr>
              <a:lstStyle/>
              <a:p>
                <a:r>
                  <a:rPr lang="en-US" sz="3000" b="1">
                    <a:latin typeface="Arial" panose="020B0604020202020204" pitchFamily="34" charset="0"/>
                    <a:cs typeface="Arial" panose="020B0604020202020204" pitchFamily="34" charset="0"/>
                  </a:rPr>
                  <a:t>2</a:t>
                </a:r>
              </a:p>
            </p:txBody>
          </p:sp>
        </p:grpSp>
        <p:sp>
          <p:nvSpPr>
            <p:cNvPr id="112" name="TextBox 111">
              <a:extLst>
                <a:ext uri="{FF2B5EF4-FFF2-40B4-BE49-F238E27FC236}">
                  <a16:creationId xmlns:a16="http://schemas.microsoft.com/office/drawing/2014/main" id="{A368AD9F-D6A3-400A-92D5-667215EF2F45}"/>
                </a:ext>
              </a:extLst>
            </p:cNvPr>
            <p:cNvSpPr txBox="1"/>
            <p:nvPr/>
          </p:nvSpPr>
          <p:spPr>
            <a:xfrm>
              <a:off x="5960844" y="857877"/>
              <a:ext cx="3520756" cy="892552"/>
            </a:xfrm>
            <a:prstGeom prst="rect">
              <a:avLst/>
            </a:prstGeom>
            <a:noFill/>
          </p:spPr>
          <p:txBody>
            <a:bodyPr wrap="square" rtlCol="0">
              <a:spAutoFit/>
            </a:bodyPr>
            <a:lstStyle/>
            <a:p>
              <a:r>
                <a:rPr lang="en-US" sz="2600" b="1">
                  <a:latin typeface="Times New Roman" panose="02020603050405020304" pitchFamily="18" charset="0"/>
                  <a:cs typeface="Times New Roman" panose="02020603050405020304" pitchFamily="18" charset="0"/>
                </a:rPr>
                <a:t>Phương pháp Lifelong machine learning (</a:t>
              </a:r>
              <a:r>
                <a:rPr lang="en-US" sz="2600" b="1" smtClean="0">
                  <a:latin typeface="Times New Roman" panose="02020603050405020304" pitchFamily="18" charset="0"/>
                  <a:cs typeface="Times New Roman" panose="02020603050405020304" pitchFamily="18" charset="0"/>
                </a:rPr>
                <a:t>LML)</a:t>
              </a:r>
              <a:endParaRPr lang="en-US" sz="2600" b="1">
                <a:latin typeface="Times New Roman" panose="02020603050405020304" pitchFamily="18" charset="0"/>
                <a:cs typeface="Times New Roman" panose="02020603050405020304" pitchFamily="18" charset="0"/>
              </a:endParaRPr>
            </a:p>
          </p:txBody>
        </p:sp>
      </p:grpSp>
      <p:grpSp>
        <p:nvGrpSpPr>
          <p:cNvPr id="115" name="Group 114">
            <a:extLst>
              <a:ext uri="{FF2B5EF4-FFF2-40B4-BE49-F238E27FC236}">
                <a16:creationId xmlns:a16="http://schemas.microsoft.com/office/drawing/2014/main" id="{BA9E7296-3B15-4EBC-B6A4-2B17AE257558}"/>
              </a:ext>
            </a:extLst>
          </p:cNvPr>
          <p:cNvGrpSpPr/>
          <p:nvPr/>
        </p:nvGrpSpPr>
        <p:grpSpPr>
          <a:xfrm>
            <a:off x="4575439" y="4508552"/>
            <a:ext cx="6161832" cy="885908"/>
            <a:chOff x="4694175" y="878559"/>
            <a:chExt cx="4800650" cy="885908"/>
          </a:xfrm>
        </p:grpSpPr>
        <p:grpSp>
          <p:nvGrpSpPr>
            <p:cNvPr id="116" name="Group 115">
              <a:extLst>
                <a:ext uri="{FF2B5EF4-FFF2-40B4-BE49-F238E27FC236}">
                  <a16:creationId xmlns:a16="http://schemas.microsoft.com/office/drawing/2014/main" id="{083CEB6B-F278-4B55-884B-A1EBCA3772DD}"/>
                </a:ext>
              </a:extLst>
            </p:cNvPr>
            <p:cNvGrpSpPr/>
            <p:nvPr/>
          </p:nvGrpSpPr>
          <p:grpSpPr>
            <a:xfrm>
              <a:off x="4694175" y="878559"/>
              <a:ext cx="1100740" cy="885908"/>
              <a:chOff x="5349271" y="1629198"/>
              <a:chExt cx="1100740" cy="885908"/>
            </a:xfrm>
          </p:grpSpPr>
          <p:sp>
            <p:nvSpPr>
              <p:cNvPr id="118" name="Oval 117">
                <a:extLst>
                  <a:ext uri="{FF2B5EF4-FFF2-40B4-BE49-F238E27FC236}">
                    <a16:creationId xmlns:a16="http://schemas.microsoft.com/office/drawing/2014/main" id="{3A91EA88-4F4F-402A-B5F6-4F9CFA646A23}"/>
                  </a:ext>
                </a:extLst>
              </p:cNvPr>
              <p:cNvSpPr/>
              <p:nvPr/>
            </p:nvSpPr>
            <p:spPr>
              <a:xfrm>
                <a:off x="5349271" y="1629198"/>
                <a:ext cx="1026587" cy="885908"/>
              </a:xfrm>
              <a:prstGeom prst="ellipse">
                <a:avLst/>
              </a:prstGeom>
              <a:gradFill flip="none" rotWithShape="1">
                <a:gsLst>
                  <a:gs pos="0">
                    <a:schemeClr val="bg1"/>
                  </a:gs>
                  <a:gs pos="50000">
                    <a:schemeClr val="bg1">
                      <a:lumMod val="95000"/>
                    </a:schemeClr>
                  </a:gs>
                  <a:gs pos="100000">
                    <a:schemeClr val="bg1">
                      <a:lumMod val="85000"/>
                    </a:schemeClr>
                  </a:gs>
                </a:gsLst>
                <a:lin ang="18900000" scaled="1"/>
                <a:tileRect/>
              </a:gradFill>
              <a:ln>
                <a:noFill/>
              </a:ln>
              <a:effectLst>
                <a:outerShdw blurRad="495300" dist="50800" dir="7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9FE0559E-B1AE-4209-A199-87B709A1D832}"/>
                  </a:ext>
                </a:extLst>
              </p:cNvPr>
              <p:cNvSpPr txBox="1"/>
              <p:nvPr/>
            </p:nvSpPr>
            <p:spPr>
              <a:xfrm>
                <a:off x="5699384" y="1747997"/>
                <a:ext cx="750627" cy="553998"/>
              </a:xfrm>
              <a:prstGeom prst="rect">
                <a:avLst/>
              </a:prstGeom>
              <a:noFill/>
            </p:spPr>
            <p:txBody>
              <a:bodyPr wrap="square" rtlCol="0">
                <a:spAutoFit/>
              </a:bodyPr>
              <a:lstStyle/>
              <a:p>
                <a:r>
                  <a:rPr lang="en-US" sz="3000" b="1" smtClean="0">
                    <a:latin typeface="Arial" panose="020B0604020202020204" pitchFamily="34" charset="0"/>
                    <a:cs typeface="Arial" panose="020B0604020202020204" pitchFamily="34" charset="0"/>
                  </a:rPr>
                  <a:t>4</a:t>
                </a:r>
                <a:endParaRPr lang="en-US" sz="3000" b="1">
                  <a:latin typeface="Arial" panose="020B0604020202020204" pitchFamily="34" charset="0"/>
                  <a:cs typeface="Arial" panose="020B0604020202020204" pitchFamily="34" charset="0"/>
                </a:endParaRPr>
              </a:p>
            </p:txBody>
          </p:sp>
        </p:grpSp>
        <p:sp>
          <p:nvSpPr>
            <p:cNvPr id="117" name="TextBox 116">
              <a:extLst>
                <a:ext uri="{FF2B5EF4-FFF2-40B4-BE49-F238E27FC236}">
                  <a16:creationId xmlns:a16="http://schemas.microsoft.com/office/drawing/2014/main" id="{A368AD9F-D6A3-400A-92D5-667215EF2F45}"/>
                </a:ext>
              </a:extLst>
            </p:cNvPr>
            <p:cNvSpPr txBox="1"/>
            <p:nvPr/>
          </p:nvSpPr>
          <p:spPr>
            <a:xfrm>
              <a:off x="5974069" y="997358"/>
              <a:ext cx="3520756" cy="492443"/>
            </a:xfrm>
            <a:prstGeom prst="rect">
              <a:avLst/>
            </a:prstGeom>
            <a:noFill/>
          </p:spPr>
          <p:txBody>
            <a:bodyPr wrap="square" rtlCol="0">
              <a:spAutoFit/>
            </a:bodyPr>
            <a:lstStyle/>
            <a:p>
              <a:r>
                <a:rPr lang="en-US" sz="2600" b="1" smtClean="0">
                  <a:latin typeface="Times New Roman" panose="02020603050405020304" pitchFamily="18" charset="0"/>
                  <a:cs typeface="Times New Roman" panose="02020603050405020304" pitchFamily="18" charset="0"/>
                </a:rPr>
                <a:t>Thực nghiệm và kết quả</a:t>
              </a:r>
              <a:endParaRPr lang="en-US" sz="2600" b="1">
                <a:latin typeface="Times New Roman" panose="02020603050405020304" pitchFamily="18" charset="0"/>
                <a:cs typeface="Times New Roman" panose="02020603050405020304" pitchFamily="18" charset="0"/>
              </a:endParaRPr>
            </a:p>
          </p:txBody>
        </p:sp>
      </p:grpSp>
      <p:sp>
        <p:nvSpPr>
          <p:cNvPr id="2" name="Slide Number Placeholder 1"/>
          <p:cNvSpPr>
            <a:spLocks noGrp="1"/>
          </p:cNvSpPr>
          <p:nvPr>
            <p:ph type="sldNum" sz="quarter" idx="12"/>
          </p:nvPr>
        </p:nvSpPr>
        <p:spPr/>
        <p:txBody>
          <a:bodyPr/>
          <a:lstStyle/>
          <a:p>
            <a:fld id="{BE154CC2-8E54-4EA1-84B4-2A56D28CCA9A}" type="slidenum">
              <a:rPr lang="en-US" smtClean="0"/>
              <a:t>2</a:t>
            </a:fld>
            <a:endParaRPr lang="en-US"/>
          </a:p>
        </p:txBody>
      </p:sp>
    </p:spTree>
    <p:extLst>
      <p:ext uri="{BB962C8B-B14F-4D97-AF65-F5344CB8AC3E}">
        <p14:creationId xmlns:p14="http://schemas.microsoft.com/office/powerpoint/2010/main" val="42910376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Phương pháp </a:t>
              </a:r>
              <a:r>
                <a:rPr lang="en-US" sz="3000" b="1" smtClean="0">
                  <a:solidFill>
                    <a:schemeClr val="bg1"/>
                  </a:solidFill>
                  <a:latin typeface="Arial" panose="020B0604020202020204" pitchFamily="34" charset="0"/>
                  <a:cs typeface="Arial" panose="020B0604020202020204" pitchFamily="34" charset="0"/>
                </a:rPr>
                <a:t>truyền thống</a:t>
              </a:r>
              <a:endParaRPr lang="en-US" sz="3000" b="1">
                <a:solidFill>
                  <a:schemeClr val="bg1"/>
                </a:solidFill>
                <a:latin typeface="Arial" panose="020B0604020202020204" pitchFamily="34" charset="0"/>
                <a:cs typeface="Arial" panose="020B0604020202020204" pitchFamily="34" charset="0"/>
              </a:endParaRPr>
            </a:p>
          </p:txBody>
        </p:sp>
      </p:grpSp>
      <p:sp>
        <p:nvSpPr>
          <p:cNvPr id="3" name="Slide Number Placeholder 2"/>
          <p:cNvSpPr>
            <a:spLocks noGrp="1"/>
          </p:cNvSpPr>
          <p:nvPr>
            <p:ph type="sldNum" sz="quarter" idx="12"/>
          </p:nvPr>
        </p:nvSpPr>
        <p:spPr/>
        <p:txBody>
          <a:bodyPr/>
          <a:lstStyle/>
          <a:p>
            <a:fld id="{BE154CC2-8E54-4EA1-84B4-2A56D28CCA9A}" type="slidenum">
              <a:rPr lang="en-US" smtClean="0"/>
              <a:t>20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2007624"/>
            <a:ext cx="9031721" cy="3115919"/>
          </a:xfrm>
          <a:prstGeom prst="rect">
            <a:avLst/>
          </a:prstGeom>
        </p:spPr>
      </p:pic>
    </p:spTree>
    <p:extLst>
      <p:ext uri="{BB962C8B-B14F-4D97-AF65-F5344CB8AC3E}">
        <p14:creationId xmlns:p14="http://schemas.microsoft.com/office/powerpoint/2010/main" val="1188979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69"/>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Transfer learning</a:t>
              </a:r>
              <a:endParaRPr lang="en-US" sz="3000" b="1">
                <a:solidFill>
                  <a:schemeClr val="bg1"/>
                </a:solidFill>
                <a:latin typeface="Arial" panose="020B0604020202020204" pitchFamily="34" charset="0"/>
                <a:cs typeface="Arial" panose="020B0604020202020204" pitchFamily="34" charset="0"/>
              </a:endParaRPr>
            </a:p>
          </p:txBody>
        </p:sp>
      </p:grpSp>
      <p:sp>
        <p:nvSpPr>
          <p:cNvPr id="3" name="Slide Number Placeholder 2"/>
          <p:cNvSpPr>
            <a:spLocks noGrp="1"/>
          </p:cNvSpPr>
          <p:nvPr>
            <p:ph type="sldNum" sz="quarter" idx="12"/>
          </p:nvPr>
        </p:nvSpPr>
        <p:spPr/>
        <p:txBody>
          <a:bodyPr/>
          <a:lstStyle/>
          <a:p>
            <a:fld id="{BE154CC2-8E54-4EA1-84B4-2A56D28CCA9A}" type="slidenum">
              <a:rPr lang="en-US" smtClean="0"/>
              <a:t>21</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021" y="1364344"/>
            <a:ext cx="9859661" cy="4209142"/>
          </a:xfrm>
          <a:prstGeom prst="rect">
            <a:avLst/>
          </a:prstGeom>
        </p:spPr>
      </p:pic>
    </p:spTree>
    <p:extLst>
      <p:ext uri="{BB962C8B-B14F-4D97-AF65-F5344CB8AC3E}">
        <p14:creationId xmlns:p14="http://schemas.microsoft.com/office/powerpoint/2010/main" val="108488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Multi-task learning</a:t>
              </a:r>
              <a:endParaRPr lang="en-US" sz="3000" b="1">
                <a:solidFill>
                  <a:schemeClr val="bg1"/>
                </a:solidFill>
                <a:latin typeface="Arial" panose="020B0604020202020204" pitchFamily="34" charset="0"/>
                <a:cs typeface="Arial" panose="020B0604020202020204" pitchFamily="34" charset="0"/>
              </a:endParaRPr>
            </a:p>
          </p:txBody>
        </p:sp>
      </p:grpSp>
      <p:sp>
        <p:nvSpPr>
          <p:cNvPr id="3" name="Slide Number Placeholder 2"/>
          <p:cNvSpPr>
            <a:spLocks noGrp="1"/>
          </p:cNvSpPr>
          <p:nvPr>
            <p:ph type="sldNum" sz="quarter" idx="12"/>
          </p:nvPr>
        </p:nvSpPr>
        <p:spPr/>
        <p:txBody>
          <a:bodyPr/>
          <a:lstStyle/>
          <a:p>
            <a:fld id="{BE154CC2-8E54-4EA1-84B4-2A56D28CCA9A}" type="slidenum">
              <a:rPr lang="en-US" smtClean="0"/>
              <a:t>22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517" y="1554843"/>
            <a:ext cx="9434285" cy="4265386"/>
          </a:xfrm>
          <a:prstGeom prst="rect">
            <a:avLst/>
          </a:prstGeom>
        </p:spPr>
      </p:pic>
    </p:spTree>
    <p:extLst>
      <p:ext uri="{BB962C8B-B14F-4D97-AF65-F5344CB8AC3E}">
        <p14:creationId xmlns:p14="http://schemas.microsoft.com/office/powerpoint/2010/main" val="2309193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Thang đo</a:t>
              </a:r>
              <a:endParaRPr lang="en-US" sz="3000" b="1">
                <a:solidFill>
                  <a:schemeClr val="bg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2" name="Rectangle 1"/>
              <p:cNvSpPr/>
              <p:nvPr/>
            </p:nvSpPr>
            <p:spPr>
              <a:xfrm>
                <a:off x="865020" y="1073682"/>
                <a:ext cx="10777883" cy="4975529"/>
              </a:xfrm>
              <a:prstGeom prst="rect">
                <a:avLst/>
              </a:prstGeom>
            </p:spPr>
            <p:txBody>
              <a:bodyPr wrap="square">
                <a:spAutoFit/>
              </a:bodyPr>
              <a:lstStyle/>
              <a:p>
                <a:pPr algn="just"/>
                <a:r>
                  <a:rPr lang="en-US" sz="2500">
                    <a:latin typeface="Times New Roman" panose="02020603050405020304" pitchFamily="18" charset="0"/>
                    <a:cs typeface="Times New Roman" panose="02020603050405020304" pitchFamily="18" charset="0"/>
                  </a:rPr>
                  <a:t>Precision được tính bằng số dự đoán positive là đúng (TP) chia cho tổng số positive mà ta dự đoán (TP+FP)</a:t>
                </a:r>
              </a:p>
              <a:p>
                <a:pPr lvl="0" algn="just"/>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𝑃𝑟𝑒𝑐𝑖𝑠𝑖𝑜𝑛</m:t>
                      </m:r>
                      <m:r>
                        <a:rPr lang="en-US" sz="2500" i="1">
                          <a:latin typeface="Cambria Math" panose="02040503050406030204" pitchFamily="18" charset="0"/>
                        </a:rPr>
                        <m:t>=</m:t>
                      </m:r>
                      <m:f>
                        <m:fPr>
                          <m:ctrlPr>
                            <a:rPr lang="en-US" sz="2500" i="1">
                              <a:latin typeface="Cambria Math" panose="02040503050406030204" pitchFamily="18" charset="0"/>
                            </a:rPr>
                          </m:ctrlPr>
                        </m:fPr>
                        <m:num>
                          <m:r>
                            <a:rPr lang="en-US" sz="2500" i="1">
                              <a:latin typeface="Cambria Math" panose="02040503050406030204" pitchFamily="18" charset="0"/>
                            </a:rPr>
                            <m:t>𝑇𝑃</m:t>
                          </m:r>
                        </m:num>
                        <m:den>
                          <m:r>
                            <a:rPr lang="en-US" sz="2500" i="1">
                              <a:latin typeface="Cambria Math" panose="02040503050406030204" pitchFamily="18" charset="0"/>
                            </a:rPr>
                            <m:t>𝑇𝑃</m:t>
                          </m:r>
                          <m:r>
                            <a:rPr lang="en-US" sz="2500" i="1">
                              <a:latin typeface="Cambria Math" panose="02040503050406030204" pitchFamily="18" charset="0"/>
                            </a:rPr>
                            <m:t>+</m:t>
                          </m:r>
                          <m:r>
                            <a:rPr lang="en-US" sz="2500" i="1">
                              <a:latin typeface="Cambria Math" panose="02040503050406030204" pitchFamily="18" charset="0"/>
                            </a:rPr>
                            <m:t>𝐹𝑃</m:t>
                          </m:r>
                        </m:den>
                      </m:f>
                    </m:oMath>
                  </m:oMathPara>
                </a14:m>
                <a:endParaRPr lang="en-US" sz="2500">
                  <a:latin typeface="Times New Roman" panose="02020603050405020304" pitchFamily="18" charset="0"/>
                  <a:cs typeface="Times New Roman" panose="02020603050405020304" pitchFamily="18" charset="0"/>
                </a:endParaRPr>
              </a:p>
              <a:p>
                <a:pPr algn="just"/>
                <a:r>
                  <a:rPr lang="en-US" sz="2500">
                    <a:latin typeface="Times New Roman" panose="02020603050405020304" pitchFamily="18" charset="0"/>
                    <a:cs typeface="Times New Roman" panose="02020603050405020304" pitchFamily="18" charset="0"/>
                  </a:rPr>
                  <a:t>Recall được tính bằng số dự đoán positive là đúng (TP) chia cho tổng số positive trong thực tế (TP+FN)</a:t>
                </a:r>
              </a:p>
              <a:p>
                <a:pPr lvl="0" algn="just"/>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𝑅𝑒𝑐𝑎𝑙𝑙</m:t>
                      </m:r>
                      <m:r>
                        <a:rPr lang="en-US" sz="2500" i="1">
                          <a:latin typeface="Cambria Math" panose="02040503050406030204" pitchFamily="18" charset="0"/>
                        </a:rPr>
                        <m:t>=</m:t>
                      </m:r>
                      <m:f>
                        <m:fPr>
                          <m:ctrlPr>
                            <a:rPr lang="en-US" sz="2500" i="1">
                              <a:latin typeface="Cambria Math" panose="02040503050406030204" pitchFamily="18" charset="0"/>
                            </a:rPr>
                          </m:ctrlPr>
                        </m:fPr>
                        <m:num>
                          <m:r>
                            <a:rPr lang="en-US" sz="2500" i="1">
                              <a:latin typeface="Cambria Math" panose="02040503050406030204" pitchFamily="18" charset="0"/>
                            </a:rPr>
                            <m:t>𝑇𝑃</m:t>
                          </m:r>
                        </m:num>
                        <m:den>
                          <m:r>
                            <a:rPr lang="en-US" sz="2500" i="1">
                              <a:latin typeface="Cambria Math" panose="02040503050406030204" pitchFamily="18" charset="0"/>
                            </a:rPr>
                            <m:t>𝑇𝑃</m:t>
                          </m:r>
                          <m:r>
                            <a:rPr lang="en-US" sz="2500" i="1">
                              <a:latin typeface="Cambria Math" panose="02040503050406030204" pitchFamily="18" charset="0"/>
                            </a:rPr>
                            <m:t>+</m:t>
                          </m:r>
                          <m:r>
                            <a:rPr lang="en-US" sz="2500" i="1">
                              <a:latin typeface="Cambria Math" panose="02040503050406030204" pitchFamily="18" charset="0"/>
                            </a:rPr>
                            <m:t>𝐹𝑁</m:t>
                          </m:r>
                        </m:den>
                      </m:f>
                    </m:oMath>
                  </m:oMathPara>
                </a14:m>
                <a:endParaRPr lang="en-US" sz="2500">
                  <a:latin typeface="Times New Roman" panose="02020603050405020304" pitchFamily="18" charset="0"/>
                  <a:cs typeface="Times New Roman" panose="02020603050405020304" pitchFamily="18" charset="0"/>
                </a:endParaRPr>
              </a:p>
              <a:p>
                <a:pPr lvl="0"/>
                <a:r>
                  <a:rPr lang="en-US" sz="2500">
                    <a:latin typeface="Times New Roman" panose="02020603050405020304" pitchFamily="18" charset="0"/>
                    <a:cs typeface="Times New Roman" panose="02020603050405020304" pitchFamily="18" charset="0"/>
                  </a:rPr>
                  <a:t>Để hài hòa được 2 giá trị Precision và Recall chúng ta có công thức tính </a:t>
                </a:r>
                <a:r>
                  <a:rPr lang="en-US" sz="2500" smtClean="0">
                    <a:latin typeface="Times New Roman" panose="02020603050405020304" pitchFamily="18" charset="0"/>
                    <a:cs typeface="Times New Roman" panose="02020603050405020304" pitchFamily="18" charset="0"/>
                  </a:rPr>
                  <a:t>F1:</a:t>
                </a:r>
                <a:endParaRPr lang="en-US" sz="2500" i="1">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𝐹</m:t>
                          </m:r>
                        </m:e>
                        <m:sub>
                          <m:r>
                            <a:rPr lang="en-US" sz="2500" i="1">
                              <a:latin typeface="Cambria Math" panose="02040503050406030204" pitchFamily="18" charset="0"/>
                            </a:rPr>
                            <m:t>1</m:t>
                          </m:r>
                        </m:sub>
                      </m:sSub>
                      <m:r>
                        <a:rPr lang="en-US" sz="2500" i="1">
                          <a:latin typeface="Cambria Math" panose="02040503050406030204" pitchFamily="18" charset="0"/>
                        </a:rPr>
                        <m:t>=</m:t>
                      </m:r>
                      <m:f>
                        <m:fPr>
                          <m:ctrlPr>
                            <a:rPr lang="en-US" sz="2500" i="1">
                              <a:latin typeface="Cambria Math" panose="02040503050406030204" pitchFamily="18" charset="0"/>
                            </a:rPr>
                          </m:ctrlPr>
                        </m:fPr>
                        <m:num>
                          <m:r>
                            <a:rPr lang="en-US" sz="2500" i="1">
                              <a:latin typeface="Cambria Math" panose="02040503050406030204" pitchFamily="18" charset="0"/>
                            </a:rPr>
                            <m:t>2</m:t>
                          </m:r>
                          <m:r>
                            <a:rPr lang="en-US" sz="2500" i="1">
                              <a:latin typeface="Cambria Math" panose="02040503050406030204" pitchFamily="18" charset="0"/>
                            </a:rPr>
                            <m:t>× </m:t>
                          </m:r>
                          <m:r>
                            <a:rPr lang="en-US" sz="2500" i="1">
                              <a:latin typeface="Cambria Math" panose="02040503050406030204" pitchFamily="18" charset="0"/>
                            </a:rPr>
                            <m:t>𝑃𝑟𝑒𝑐𝑖𝑠𝑖𝑜𝑛</m:t>
                          </m:r>
                          <m:r>
                            <a:rPr lang="en-US" sz="2500" i="1">
                              <a:latin typeface="Cambria Math" panose="02040503050406030204" pitchFamily="18" charset="0"/>
                            </a:rPr>
                            <m:t>×</m:t>
                          </m:r>
                          <m:r>
                            <a:rPr lang="en-US" sz="2500" i="1">
                              <a:latin typeface="Cambria Math" panose="02040503050406030204" pitchFamily="18" charset="0"/>
                            </a:rPr>
                            <m:t>𝑅𝑒𝑐𝑎𝑙𝑙</m:t>
                          </m:r>
                        </m:num>
                        <m:den>
                          <m:r>
                            <a:rPr lang="en-US" sz="2500" i="1">
                              <a:latin typeface="Cambria Math" panose="02040503050406030204" pitchFamily="18" charset="0"/>
                            </a:rPr>
                            <m:t>𝑃𝑟𝑒𝑐𝑖𝑠𝑖𝑜𝑛</m:t>
                          </m:r>
                          <m:r>
                            <a:rPr lang="en-US" sz="2500" i="1">
                              <a:latin typeface="Cambria Math" panose="02040503050406030204" pitchFamily="18" charset="0"/>
                            </a:rPr>
                            <m:t>+</m:t>
                          </m:r>
                          <m:r>
                            <a:rPr lang="en-US" sz="2500" i="1">
                              <a:latin typeface="Cambria Math" panose="02040503050406030204" pitchFamily="18" charset="0"/>
                            </a:rPr>
                            <m:t>𝑅𝑒𝑐𝑎𝑙𝑙</m:t>
                          </m:r>
                        </m:den>
                      </m:f>
                    </m:oMath>
                  </m:oMathPara>
                </a14:m>
                <a:endParaRPr lang="en-US" sz="25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65020" y="1073682"/>
                <a:ext cx="10777883" cy="4975529"/>
              </a:xfrm>
              <a:prstGeom prst="rect">
                <a:avLst/>
              </a:prstGeom>
              <a:blipFill>
                <a:blip r:embed="rId2"/>
                <a:stretch>
                  <a:fillRect l="-962" t="-980" r="-905"/>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E154CC2-8E54-4EA1-84B4-2A56D28CCA9A}" type="slidenum">
              <a:rPr lang="en-US" smtClean="0"/>
              <a:t>23</a:t>
            </a:fld>
            <a:endParaRPr lang="en-US"/>
          </a:p>
        </p:txBody>
      </p:sp>
    </p:spTree>
    <p:extLst>
      <p:ext uri="{BB962C8B-B14F-4D97-AF65-F5344CB8AC3E}">
        <p14:creationId xmlns:p14="http://schemas.microsoft.com/office/powerpoint/2010/main" val="161882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N-grams</a:t>
              </a:r>
              <a:endParaRPr lang="en-US" sz="3000" b="1">
                <a:solidFill>
                  <a:schemeClr val="bg1"/>
                </a:solidFill>
                <a:latin typeface="Arial" panose="020B0604020202020204" pitchFamily="34" charset="0"/>
                <a:cs typeface="Arial" panose="020B0604020202020204" pitchFamily="34" charset="0"/>
              </a:endParaRPr>
            </a:p>
          </p:txBody>
        </p:sp>
      </p:grpSp>
      <p:sp>
        <p:nvSpPr>
          <p:cNvPr id="2" name="Rectangle 1"/>
          <p:cNvSpPr/>
          <p:nvPr/>
        </p:nvSpPr>
        <p:spPr>
          <a:xfrm>
            <a:off x="865020" y="1073682"/>
            <a:ext cx="10777883" cy="5139869"/>
          </a:xfrm>
          <a:prstGeom prst="rect">
            <a:avLst/>
          </a:prstGeom>
        </p:spPr>
        <p:txBody>
          <a:bodyPr wrap="square">
            <a:spAutoFit/>
          </a:bodyPr>
          <a:lstStyle/>
          <a:p>
            <a:pPr algn="ctr"/>
            <a:r>
              <a:rPr lang="en-US" sz="2500">
                <a:latin typeface="Times New Roman" panose="02020603050405020304" pitchFamily="18" charset="0"/>
                <a:cs typeface="Times New Roman" panose="02020603050405020304" pitchFamily="18" charset="0"/>
              </a:rPr>
              <a:t>“The quick brown fox jumps over the lazy dog”</a:t>
            </a:r>
          </a:p>
          <a:p>
            <a:pPr>
              <a:lnSpc>
                <a:spcPct val="114000"/>
              </a:lnSpc>
            </a:pPr>
            <a:r>
              <a:rPr lang="en-US" sz="2500">
                <a:latin typeface="Times New Roman" panose="02020603050405020304" pitchFamily="18" charset="0"/>
                <a:cs typeface="Times New Roman" panose="02020603050405020304" pitchFamily="18" charset="0"/>
              </a:rPr>
              <a:t>- Lúc này với N =1, </a:t>
            </a:r>
            <a:r>
              <a:rPr lang="en-US" sz="2500" smtClean="0">
                <a:latin typeface="Times New Roman" panose="02020603050405020304" pitchFamily="18" charset="0"/>
                <a:cs typeface="Times New Roman" panose="02020603050405020304" pitchFamily="18" charset="0"/>
              </a:rPr>
              <a:t>các </a:t>
            </a:r>
            <a:r>
              <a:rPr lang="en-US" sz="2500">
                <a:latin typeface="Times New Roman" panose="02020603050405020304" pitchFamily="18" charset="0"/>
                <a:cs typeface="Times New Roman" panose="02020603050405020304" pitchFamily="18" charset="0"/>
              </a:rPr>
              <a:t>từ đứng độc lập với nhau và mỗi từ đó sẽ được gọi là unigram : "The", "quick", "brown", "fox", "jumps", "over", "the", "lazy", "dog". </a:t>
            </a:r>
          </a:p>
          <a:p>
            <a:pPr>
              <a:lnSpc>
                <a:spcPct val="114000"/>
              </a:lnSpc>
            </a:pPr>
            <a:r>
              <a:rPr lang="en-US" sz="2500">
                <a:latin typeface="Times New Roman" panose="02020603050405020304" pitchFamily="18" charset="0"/>
                <a:cs typeface="Times New Roman" panose="02020603050405020304" pitchFamily="18" charset="0"/>
              </a:rPr>
              <a:t>- Với N = 2, </a:t>
            </a:r>
            <a:r>
              <a:rPr lang="en-US" sz="2500" smtClean="0">
                <a:latin typeface="Times New Roman" panose="02020603050405020304" pitchFamily="18" charset="0"/>
                <a:cs typeface="Times New Roman" panose="02020603050405020304" pitchFamily="18" charset="0"/>
              </a:rPr>
              <a:t>các </a:t>
            </a:r>
            <a:r>
              <a:rPr lang="en-US" sz="2500">
                <a:latin typeface="Times New Roman" panose="02020603050405020304" pitchFamily="18" charset="0"/>
                <a:cs typeface="Times New Roman" panose="02020603050405020304" pitchFamily="18" charset="0"/>
              </a:rPr>
              <a:t>chuỗi bao gồm 2 từ đứng cạnh nhau, mỗi chuỗi như vậy được gọi là bigram: "The quick", "quick brown", "brown fox", "fox jumps", "jumps over", "over the", "the lazy", "lazy dog". </a:t>
            </a:r>
          </a:p>
          <a:p>
            <a:pPr>
              <a:lnSpc>
                <a:spcPct val="114000"/>
              </a:lnSpc>
            </a:pPr>
            <a:r>
              <a:rPr lang="en-US" sz="2500">
                <a:latin typeface="Times New Roman" panose="02020603050405020304" pitchFamily="18" charset="0"/>
                <a:cs typeface="Times New Roman" panose="02020603050405020304" pitchFamily="18" charset="0"/>
              </a:rPr>
              <a:t>- Với N = 3, </a:t>
            </a:r>
            <a:r>
              <a:rPr lang="en-US" sz="2500" smtClean="0">
                <a:latin typeface="Times New Roman" panose="02020603050405020304" pitchFamily="18" charset="0"/>
                <a:cs typeface="Times New Roman" panose="02020603050405020304" pitchFamily="18" charset="0"/>
              </a:rPr>
              <a:t>các </a:t>
            </a:r>
            <a:r>
              <a:rPr lang="en-US" sz="2500">
                <a:latin typeface="Times New Roman" panose="02020603050405020304" pitchFamily="18" charset="0"/>
                <a:cs typeface="Times New Roman" panose="02020603050405020304" pitchFamily="18" charset="0"/>
              </a:rPr>
              <a:t>chuỗi bao gồm 3 từ đứng cạnh nhau, mỗi chuỗi như vậy được gọi là trigram: "The quick brown", "quick brown fox", "brown fox jumps", "fox jumps over", "jumps over the", "over the lazy", "the lazy dog". </a:t>
            </a:r>
          </a:p>
          <a:p>
            <a:pPr lvl="0"/>
            <a:endParaRPr lang="en-US" sz="25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E154CC2-8E54-4EA1-84B4-2A56D28CCA9A}" type="slidenum">
              <a:rPr lang="en-US" smtClean="0"/>
              <a:t>24</a:t>
            </a:fld>
            <a:endParaRPr lang="en-US"/>
          </a:p>
        </p:txBody>
      </p:sp>
    </p:spTree>
    <p:extLst>
      <p:ext uri="{BB962C8B-B14F-4D97-AF65-F5344CB8AC3E}">
        <p14:creationId xmlns:p14="http://schemas.microsoft.com/office/powerpoint/2010/main" val="252184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IG</a:t>
              </a:r>
              <a:endParaRPr lang="en-US" sz="3500" b="1">
                <a:solidFill>
                  <a:schemeClr val="bg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8" name="Rectangle 17"/>
              <p:cNvSpPr/>
              <p:nvPr/>
            </p:nvSpPr>
            <p:spPr>
              <a:xfrm>
                <a:off x="961164" y="1131061"/>
                <a:ext cx="10721701" cy="5609228"/>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Trích chọn đặc trưng Information Gain (IG):</a:t>
                </a:r>
              </a:p>
              <a:p>
                <a:pPr lvl="0" algn="just"/>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𝐼𝐺</m:t>
                      </m:r>
                      <m:d>
                        <m:dPr>
                          <m:ctrlPr>
                            <a:rPr lang="en-US" sz="2500" i="1">
                              <a:latin typeface="Cambria Math" panose="02040503050406030204" pitchFamily="18" charset="0"/>
                            </a:rPr>
                          </m:ctrlPr>
                        </m:dPr>
                        <m:e>
                          <m:r>
                            <a:rPr lang="en-US" sz="2500" i="1">
                              <a:latin typeface="Cambria Math" panose="02040503050406030204" pitchFamily="18" charset="0"/>
                            </a:rPr>
                            <m:t>𝑓</m:t>
                          </m:r>
                        </m:e>
                      </m:d>
                      <m:r>
                        <a:rPr lang="en-US" sz="2500" i="1">
                          <a:latin typeface="Cambria Math" panose="02040503050406030204" pitchFamily="18" charset="0"/>
                        </a:rPr>
                        <m:t>=</m:t>
                      </m:r>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𝑓</m:t>
                          </m:r>
                        </m:e>
                      </m:d>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r>
                            <a:rPr lang="en-US" sz="2500" i="1">
                              <a:latin typeface="Cambria Math" panose="02040503050406030204" pitchFamily="18" charset="0"/>
                            </a:rPr>
                            <m:t>𝑓</m:t>
                          </m:r>
                        </m:e>
                      </m:d>
                      <m:func>
                        <m:funcPr>
                          <m:ctrlPr>
                            <a:rPr lang="en-US" sz="2500" i="1">
                              <a:latin typeface="Cambria Math" panose="02040503050406030204" pitchFamily="18" charset="0"/>
                            </a:rPr>
                          </m:ctrlPr>
                        </m:funcPr>
                        <m:fName>
                          <m:r>
                            <a:rPr lang="en-US" sz="2500" i="1">
                              <a:latin typeface="Cambria Math" panose="02040503050406030204" pitchFamily="18" charset="0"/>
                            </a:rPr>
                            <m:t>𝑙𝑜𝑔</m:t>
                          </m:r>
                        </m:fNa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r>
                                <a:rPr lang="en-US" sz="2500" i="1">
                                  <a:latin typeface="Cambria Math" panose="02040503050406030204" pitchFamily="18" charset="0"/>
                                </a:rPr>
                                <m:t>𝑓</m:t>
                              </m:r>
                            </m:e>
                          </m:d>
                        </m:e>
                      </m:func>
                      <m:r>
                        <a:rPr lang="en-US" sz="2500" i="1">
                          <a:latin typeface="Cambria Math" panose="02040503050406030204" pitchFamily="18" charset="0"/>
                        </a:rPr>
                        <m:t>+</m:t>
                      </m:r>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𝑓</m:t>
                          </m:r>
                        </m:e>
                      </m:d>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r>
                            <a:rPr lang="en-US" sz="2500" i="1">
                              <a:latin typeface="Cambria Math" panose="02040503050406030204" pitchFamily="18" charset="0"/>
                            </a:rPr>
                            <m:t>𝑓</m:t>
                          </m:r>
                        </m:e>
                      </m:d>
                      <m:func>
                        <m:funcPr>
                          <m:ctrlPr>
                            <a:rPr lang="en-US" sz="2500" i="1">
                              <a:latin typeface="Cambria Math" panose="02040503050406030204" pitchFamily="18" charset="0"/>
                            </a:rPr>
                          </m:ctrlPr>
                        </m:funcPr>
                        <m:fName>
                          <m:r>
                            <a:rPr lang="en-US" sz="2500" i="1">
                              <a:latin typeface="Cambria Math" panose="02040503050406030204" pitchFamily="18" charset="0"/>
                            </a:rPr>
                            <m:t>𝑙𝑜𝑔</m:t>
                          </m:r>
                        </m:fNa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r>
                                <a:rPr lang="en-US" sz="2500" i="1">
                                  <a:latin typeface="Cambria Math" panose="02040503050406030204" pitchFamily="18" charset="0"/>
                                </a:rPr>
                                <m:t>𝑓</m:t>
                              </m:r>
                            </m:e>
                          </m:d>
                        </m:e>
                      </m:func>
                      <m:r>
                        <a:rPr lang="en-US" sz="2500" i="1">
                          <a:latin typeface="Cambria Math" panose="02040503050406030204" pitchFamily="18" charset="0"/>
                        </a:rPr>
                        <m:t>+ </m:t>
                      </m:r>
                      <m:r>
                        <a:rPr lang="en-US" sz="2500" i="1">
                          <a:latin typeface="Cambria Math" panose="02040503050406030204" pitchFamily="18" charset="0"/>
                        </a:rPr>
                        <m:t>𝑃</m:t>
                      </m:r>
                      <m:d>
                        <m:dPr>
                          <m:ctrlPr>
                            <a:rPr lang="en-US" sz="2500" i="1">
                              <a:latin typeface="Cambria Math" panose="02040503050406030204" pitchFamily="18" charset="0"/>
                            </a:rPr>
                          </m:ctrlPr>
                        </m:dPr>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func>
                        <m:funcPr>
                          <m:ctrlPr>
                            <a:rPr lang="en-US" sz="2500" i="1">
                              <a:latin typeface="Cambria Math" panose="02040503050406030204" pitchFamily="18" charset="0"/>
                            </a:rPr>
                          </m:ctrlPr>
                        </m:funcPr>
                        <m:fName>
                          <m:r>
                            <a:rPr lang="en-US" sz="2500" i="1">
                              <a:latin typeface="Cambria Math" panose="02040503050406030204" pitchFamily="18" charset="0"/>
                            </a:rPr>
                            <m:t>𝑙𝑜𝑔</m:t>
                          </m:r>
                        </m:fNa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e>
                      </m:func>
                      <m:r>
                        <a:rPr lang="en-US" sz="2500" i="1">
                          <a:latin typeface="Cambria Math" panose="02040503050406030204" pitchFamily="18" charset="0"/>
                        </a:rPr>
                        <m:t>+ </m:t>
                      </m:r>
                      <m:r>
                        <a:rPr lang="en-US" sz="2500" i="1">
                          <a:latin typeface="Cambria Math" panose="02040503050406030204" pitchFamily="18" charset="0"/>
                        </a:rPr>
                        <m:t>𝑃</m:t>
                      </m:r>
                      <m:d>
                        <m:dPr>
                          <m:ctrlPr>
                            <a:rPr lang="en-US" sz="2500" i="1">
                              <a:latin typeface="Cambria Math" panose="02040503050406030204" pitchFamily="18" charset="0"/>
                            </a:rPr>
                          </m:ctrlPr>
                        </m:dPr>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func>
                        <m:funcPr>
                          <m:ctrlPr>
                            <a:rPr lang="en-US" sz="2500" i="1">
                              <a:latin typeface="Cambria Math" panose="02040503050406030204" pitchFamily="18" charset="0"/>
                            </a:rPr>
                          </m:ctrlPr>
                        </m:funcPr>
                        <m:fName>
                          <m:r>
                            <a:rPr lang="en-US" sz="2500" i="1">
                              <a:latin typeface="Cambria Math" panose="02040503050406030204" pitchFamily="18" charset="0"/>
                            </a:rPr>
                            <m:t>𝑙𝑜𝑔</m:t>
                          </m:r>
                        </m:fName>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e>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e>
                      </m:func>
                    </m:oMath>
                  </m:oMathPara>
                </a14:m>
                <a:endParaRPr lang="en-US" sz="2500">
                  <a:latin typeface="Times New Roman" panose="02020603050405020304" pitchFamily="18" charset="0"/>
                  <a:cs typeface="Times New Roman" panose="02020603050405020304" pitchFamily="18" charset="0"/>
                </a:endParaRPr>
              </a:p>
              <a:p>
                <a:pPr lvl="0" algn="just"/>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Trong đó:</a:t>
                </a:r>
              </a:p>
              <a:p>
                <a:pPr lvl="0" fontAlgn="base"/>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𝑓</m:t>
                        </m:r>
                      </m:e>
                    </m:d>
                  </m:oMath>
                </a14:m>
                <a:r>
                  <a:rPr lang="en-US" sz="2500">
                    <a:latin typeface="Times New Roman" panose="02020603050405020304" pitchFamily="18" charset="0"/>
                    <a:cs typeface="Times New Roman" panose="02020603050405020304" pitchFamily="18" charset="0"/>
                  </a:rPr>
                  <a:t>: Xác suất của một mẫu chứa đặc trưng f. </a:t>
                </a:r>
              </a:p>
              <a:p>
                <a:pPr lvl="0" fontAlgn="base"/>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oMath>
                </a14:m>
                <a:r>
                  <a:rPr lang="en-US" sz="2500">
                    <a:latin typeface="Times New Roman" panose="02020603050405020304" pitchFamily="18" charset="0"/>
                    <a:cs typeface="Times New Roman" panose="02020603050405020304" pitchFamily="18" charset="0"/>
                  </a:rPr>
                  <a:t>: Xác suất của một mẫu không chứa đặc trưng f. </a:t>
                </a:r>
              </a:p>
              <a:p>
                <a:pPr lvl="0" fontAlgn="base"/>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r>
                          <a:rPr lang="en-US" sz="2500" i="1">
                            <a:latin typeface="Cambria Math" panose="02040503050406030204" pitchFamily="18" charset="0"/>
                          </a:rPr>
                          <m:t>𝑓</m:t>
                        </m:r>
                      </m:e>
                    </m:d>
                  </m:oMath>
                </a14:m>
                <a:r>
                  <a:rPr lang="en-US" sz="2500">
                    <a:latin typeface="Times New Roman" panose="02020603050405020304" pitchFamily="18" charset="0"/>
                    <a:cs typeface="Times New Roman" panose="02020603050405020304" pitchFamily="18" charset="0"/>
                  </a:rPr>
                  <a:t> và </a:t>
                </a: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r>
                          <a:rPr lang="en-US" sz="2500" i="1">
                            <a:latin typeface="Cambria Math" panose="02040503050406030204" pitchFamily="18" charset="0"/>
                          </a:rPr>
                          <m:t>𝑓</m:t>
                        </m:r>
                      </m:e>
                    </m:d>
                  </m:oMath>
                </a14:m>
                <a:r>
                  <a:rPr lang="en-US" sz="2500">
                    <a:latin typeface="Times New Roman" panose="02020603050405020304" pitchFamily="18" charset="0"/>
                    <a:cs typeface="Times New Roman" panose="02020603050405020304" pitchFamily="18" charset="0"/>
                  </a:rPr>
                  <a:t>: Xác suất của một mẫu mà có nhãn là </a:t>
                </a:r>
                <a:r>
                  <a:rPr lang="en-US" sz="2500" smtClean="0">
                    <a:latin typeface="Times New Roman" panose="02020603050405020304" pitchFamily="18" charset="0"/>
                    <a:cs typeface="Times New Roman" panose="02020603050405020304" pitchFamily="18" charset="0"/>
                  </a:rPr>
                  <a:t>dương </a:t>
                </a:r>
                <a:r>
                  <a:rPr lang="en-US" sz="2500">
                    <a:latin typeface="Times New Roman" panose="02020603050405020304" pitchFamily="18" charset="0"/>
                    <a:cs typeface="Times New Roman" panose="02020603050405020304" pitchFamily="18" charset="0"/>
                  </a:rPr>
                  <a:t>(+) và </a:t>
                </a:r>
                <a:r>
                  <a:rPr lang="en-US" sz="2500" smtClean="0">
                    <a:latin typeface="Times New Roman" panose="02020603050405020304" pitchFamily="18" charset="0"/>
                    <a:cs typeface="Times New Roman" panose="02020603050405020304" pitchFamily="18" charset="0"/>
                  </a:rPr>
                  <a:t>âm </a:t>
                </a:r>
                <a:r>
                  <a:rPr lang="en-US" sz="2500">
                    <a:latin typeface="Times New Roman" panose="02020603050405020304" pitchFamily="18" charset="0"/>
                    <a:cs typeface="Times New Roman" panose="02020603050405020304" pitchFamily="18" charset="0"/>
                  </a:rPr>
                  <a:t>(-) khi có chứa đặc trưng f. </a:t>
                </a:r>
              </a:p>
              <a:p>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oMath>
                </a14:m>
                <a:r>
                  <a:rPr lang="en-US" sz="2500">
                    <a:latin typeface="Times New Roman" panose="02020603050405020304" pitchFamily="18" charset="0"/>
                    <a:cs typeface="Times New Roman" panose="02020603050405020304" pitchFamily="18" charset="0"/>
                  </a:rPr>
                  <a:t> và </a:t>
                </a: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m:t>
                        </m:r>
                        <m:acc>
                          <m:accPr>
                            <m:chr m:val="̅"/>
                            <m:ctrlPr>
                              <a:rPr lang="en-US" sz="2500" i="1">
                                <a:latin typeface="Cambria Math" panose="02040503050406030204" pitchFamily="18" charset="0"/>
                              </a:rPr>
                            </m:ctrlPr>
                          </m:accPr>
                          <m:e>
                            <m:r>
                              <a:rPr lang="en-US" sz="2500" i="1">
                                <a:latin typeface="Cambria Math" panose="02040503050406030204" pitchFamily="18" charset="0"/>
                              </a:rPr>
                              <m:t>𝑓</m:t>
                            </m:r>
                          </m:e>
                        </m:acc>
                      </m:e>
                    </m:d>
                  </m:oMath>
                </a14:m>
                <a:r>
                  <a:rPr lang="en-US" sz="2500">
                    <a:latin typeface="Times New Roman" panose="02020603050405020304" pitchFamily="18" charset="0"/>
                    <a:cs typeface="Times New Roman" panose="02020603050405020304" pitchFamily="18" charset="0"/>
                  </a:rPr>
                  <a:t>: Xác suất của một mẫu mà có nhãn </a:t>
                </a:r>
                <a:r>
                  <a:rPr lang="en-US" sz="2500" smtClean="0">
                    <a:latin typeface="Times New Roman" panose="02020603050405020304" pitchFamily="18" charset="0"/>
                    <a:cs typeface="Times New Roman" panose="02020603050405020304" pitchFamily="18" charset="0"/>
                  </a:rPr>
                  <a:t>là dương </a:t>
                </a:r>
                <a:r>
                  <a:rPr lang="en-US" sz="2500">
                    <a:latin typeface="Times New Roman" panose="02020603050405020304" pitchFamily="18" charset="0"/>
                    <a:cs typeface="Times New Roman" panose="02020603050405020304" pitchFamily="18" charset="0"/>
                  </a:rPr>
                  <a:t>(+) và </a:t>
                </a:r>
                <a:r>
                  <a:rPr lang="en-US" sz="2500" smtClean="0">
                    <a:latin typeface="Times New Roman" panose="02020603050405020304" pitchFamily="18" charset="0"/>
                    <a:cs typeface="Times New Roman" panose="02020603050405020304" pitchFamily="18" charset="0"/>
                  </a:rPr>
                  <a:t>âm </a:t>
                </a:r>
                <a:r>
                  <a:rPr lang="en-US" sz="2500">
                    <a:latin typeface="Times New Roman" panose="02020603050405020304" pitchFamily="18" charset="0"/>
                    <a:cs typeface="Times New Roman" panose="02020603050405020304" pitchFamily="18" charset="0"/>
                  </a:rPr>
                  <a:t>(-) khi không chứa đặc trưng f</a:t>
                </a:r>
              </a:p>
              <a:p>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961164" y="1131061"/>
                <a:ext cx="10721701" cy="5609228"/>
              </a:xfrm>
              <a:prstGeom prst="rect">
                <a:avLst/>
              </a:prstGeom>
              <a:blipFill>
                <a:blip r:embed="rId2"/>
                <a:stretch>
                  <a:fillRect l="-967" t="-978" r="-68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E154CC2-8E54-4EA1-84B4-2A56D28CCA9A}" type="slidenum">
              <a:rPr lang="en-US" smtClean="0"/>
              <a:t>25</a:t>
            </a:fld>
            <a:endParaRPr lang="en-US"/>
          </a:p>
        </p:txBody>
      </p:sp>
    </p:spTree>
    <p:extLst>
      <p:ext uri="{BB962C8B-B14F-4D97-AF65-F5344CB8AC3E}">
        <p14:creationId xmlns:p14="http://schemas.microsoft.com/office/powerpoint/2010/main" val="1300036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Tối ưu hóa</a:t>
              </a:r>
              <a:endParaRPr lang="en-US" sz="3000" b="1">
                <a:solidFill>
                  <a:schemeClr val="bg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2" name="Rectangle 1"/>
              <p:cNvSpPr/>
              <p:nvPr/>
            </p:nvSpPr>
            <p:spPr>
              <a:xfrm>
                <a:off x="865020" y="1073682"/>
                <a:ext cx="10777883" cy="5831789"/>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r>
                        <m:rPr>
                          <m:aln/>
                        </m:rPr>
                        <a:rPr lang="en-US" sz="2000" i="1">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r>
                        <m:rPr>
                          <m:brk/>
                        </m:rPr>
                        <a:rPr lang="en-US" sz="2000" i="1">
                          <a:latin typeface="Cambria Math" panose="02040503050406030204" pitchFamily="18" charset="0"/>
                        </a:rPr>
                        <m:t>=</m:t>
                      </m:r>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d>
                            <m:dPr>
                              <m:ctrlPr>
                                <a:rPr lang="en-US" sz="2000" i="1">
                                  <a:latin typeface="Cambria Math" panose="02040503050406030204" pitchFamily="18" charset="0"/>
                                </a:rPr>
                              </m:ctrlPr>
                            </m:dPr>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d>
                              <m:r>
                                <a:rPr lang="en-US" sz="2000" i="1">
                                  <a:latin typeface="Cambria Math" panose="02040503050406030204" pitchFamily="18" charset="0"/>
                                </a:rPr>
                                <m:t> </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up/>
                                <m:e>
                                  <m:r>
                                    <a:rPr lang="en-US" sz="2000" i="1">
                                      <a:latin typeface="Cambria Math" panose="02040503050406030204" pitchFamily="18" charset="0"/>
                                    </a:rPr>
                                    <m:t>𝑃</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𝑤</m:t>
                                          </m:r>
                                        </m:e>
                                        <m:e>
                                          <m:r>
                                            <a:rPr lang="en-US" sz="2000" i="1">
                                              <a:latin typeface="Cambria Math" panose="02040503050406030204" pitchFamily="18" charset="0"/>
                                            </a:rPr>
                                            <m:t>−</m:t>
                                          </m:r>
                                        </m:e>
                                      </m:d>
                                    </m:e>
                                    <m:sup>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sup>
                                  </m:sSup>
                                </m:e>
                              </m:nary>
                            </m:e>
                          </m:d>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d>
                            <m:dPr>
                              <m:ctrlPr>
                                <a:rPr lang="en-US" sz="2000" i="1">
                                  <a:latin typeface="Cambria Math" panose="02040503050406030204" pitchFamily="18" charset="0"/>
                                </a:rPr>
                              </m:ctrlPr>
                            </m:dPr>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d>
                              <m:r>
                                <a:rPr lang="en-US" sz="2000" i="1">
                                  <a:latin typeface="Cambria Math" panose="02040503050406030204" pitchFamily="18" charset="0"/>
                                </a:rPr>
                                <m:t> </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up/>
                                <m:e>
                                  <m:r>
                                    <a:rPr lang="en-US" sz="2000" i="1">
                                      <a:latin typeface="Cambria Math" panose="02040503050406030204" pitchFamily="18" charset="0"/>
                                    </a:rPr>
                                    <m:t>𝑃</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𝑤</m:t>
                                          </m:r>
                                        </m:e>
                                        <m:e>
                                          <m:r>
                                            <a:rPr lang="en-US" sz="2000" i="1">
                                              <a:latin typeface="Cambria Math" panose="02040503050406030204" pitchFamily="18" charset="0"/>
                                            </a:rPr>
                                            <m:t>+</m:t>
                                          </m:r>
                                        </m:e>
                                      </m:d>
                                    </m:e>
                                    <m:sup>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sup>
                                  </m:sSup>
                                </m:e>
                              </m:nary>
                            </m:e>
                          </m:d>
                        </m:e>
                      </m:func>
                      <m:r>
                        <m:rPr>
                          <m:brk/>
                        </m:rPr>
                        <a:rPr lang="en-US" sz="2000" i="1">
                          <a:latin typeface="Cambria Math" panose="02040503050406030204" pitchFamily="18" charset="0"/>
                        </a:rPr>
                        <m:t>=</m:t>
                      </m:r>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d>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d>
                        </m:e>
                      </m:func>
                      <m:r>
                        <a:rPr lang="en-US" sz="2000" i="1">
                          <a:latin typeface="Cambria Math" panose="02040503050406030204" pitchFamily="18" charset="0"/>
                        </a:rPr>
                        <m:t> +</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𝑤</m:t>
                                          </m:r>
                                        </m:e>
                                        <m:e>
                                          <m:r>
                                            <a:rPr lang="en-US" sz="2000" i="1">
                                              <a:latin typeface="Cambria Math" panose="02040503050406030204" pitchFamily="18" charset="0"/>
                                            </a:rPr>
                                            <m:t>−</m:t>
                                          </m:r>
                                        </m:e>
                                      </m:d>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𝑤</m:t>
                                          </m:r>
                                        </m:e>
                                        <m:e>
                                          <m:r>
                                            <a:rPr lang="en-US" sz="2000" i="1">
                                              <a:latin typeface="Cambria Math" panose="02040503050406030204" pitchFamily="18" charset="0"/>
                                            </a:rPr>
                                            <m:t>+</m:t>
                                          </m:r>
                                        </m:e>
                                      </m:d>
                                    </m:e>
                                  </m:func>
                                </m:e>
                              </m:d>
                            </m:e>
                          </m:d>
                        </m:e>
                      </m:nary>
                      <m:r>
                        <m:rPr>
                          <m:brk/>
                        </m:rPr>
                        <a:rPr lang="en-US" sz="2000" i="1">
                          <a:latin typeface="Cambria Math" panose="02040503050406030204" pitchFamily="18" charset="0"/>
                        </a:rPr>
                        <m:t>=</m:t>
                      </m:r>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d>
                        </m:e>
                      </m:func>
                      <m:r>
                        <a:rPr lang="en-US" sz="2000" i="1">
                          <a:latin typeface="Cambria Math" panose="02040503050406030204" pitchFamily="18" charset="0"/>
                        </a:rPr>
                        <m:t>−</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𝑢</m:t>
                                  </m:r>
                                </m:e>
                                <m:e>
                                  <m:r>
                                    <a:rPr lang="en-US" sz="2000" i="1">
                                      <a:latin typeface="Cambria Math" panose="02040503050406030204" pitchFamily="18" charset="0"/>
                                    </a:rPr>
                                    <m:t>−</m:t>
                                  </m:r>
                                </m:e>
                              </m:d>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𝑢</m:t>
                                  </m:r>
                                </m:e>
                                <m:e>
                                  <m:r>
                                    <a:rPr lang="en-US" sz="2000" i="1">
                                      <a:latin typeface="Cambria Math" panose="02040503050406030204" pitchFamily="18" charset="0"/>
                                    </a:rPr>
                                    <m:t>+</m:t>
                                  </m:r>
                                </m:e>
                              </m:d>
                            </m:e>
                          </m:func>
                        </m:e>
                      </m:d>
                      <m:r>
                        <m:rPr>
                          <m:brk/>
                        </m:rP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𝑤</m:t>
                                          </m:r>
                                        </m:e>
                                        <m:e>
                                          <m:r>
                                            <a:rPr lang="en-US" sz="2000" i="1">
                                              <a:latin typeface="Cambria Math" panose="02040503050406030204" pitchFamily="18" charset="0"/>
                                            </a:rPr>
                                            <m:t>−</m:t>
                                          </m:r>
                                        </m:e>
                                      </m:d>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𝑤</m:t>
                                          </m:r>
                                        </m:e>
                                        <m:e>
                                          <m:r>
                                            <a:rPr lang="en-US" sz="2000" i="1">
                                              <a:latin typeface="Cambria Math" panose="02040503050406030204" pitchFamily="18" charset="0"/>
                                            </a:rPr>
                                            <m:t>+</m:t>
                                          </m:r>
                                        </m:e>
                                      </m:d>
                                    </m:e>
                                  </m:func>
                                </m:e>
                              </m:d>
                            </m:e>
                          </m:d>
                        </m:e>
                      </m:nary>
                    </m:oMath>
                  </m:oMathPara>
                </a14:m>
                <a:endParaRPr lang="en-US" sz="2000" smtClean="0">
                  <a:latin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Trong đó:</a:t>
                </a:r>
              </a:p>
              <a:p>
                <a:pPr lvl="0"/>
                <a:r>
                  <a:rPr lang="en-US" sz="2500" baseline="-2500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𝑛</m:t>
                        </m:r>
                      </m:e>
                      <m:sub>
                        <m:r>
                          <a:rPr lang="en-US" sz="2500" i="1">
                            <a:latin typeface="Cambria Math" panose="02040503050406030204" pitchFamily="18" charset="0"/>
                          </a:rPr>
                          <m:t>𝑤</m:t>
                        </m:r>
                        <m:r>
                          <a:rPr lang="en-US" sz="250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sub>
                    </m:sSub>
                    <m:r>
                      <a:rPr lang="en-US" sz="2500" i="1" baseline="-25000">
                        <a:latin typeface="Cambria Math" panose="02040503050406030204" pitchFamily="18" charset="0"/>
                      </a:rPr>
                      <m:t> </m:t>
                    </m:r>
                  </m:oMath>
                </a14:m>
                <a:r>
                  <a:rPr lang="en-US" sz="2500">
                    <a:latin typeface="Times New Roman" panose="02020603050405020304" pitchFamily="18" charset="0"/>
                    <a:cs typeface="Times New Roman" panose="02020603050405020304" pitchFamily="18" charset="0"/>
                  </a:rPr>
                  <a:t>: Biểu thị số lần mà từ w xuất hiện trong tài liệu d</a:t>
                </a:r>
                <a:r>
                  <a:rPr lang="en-US" sz="2500" baseline="-25000">
                    <a:latin typeface="Times New Roman" panose="02020603050405020304" pitchFamily="18" charset="0"/>
                    <a:cs typeface="Times New Roman" panose="02020603050405020304" pitchFamily="18" charset="0"/>
                  </a:rPr>
                  <a:t>i.</a:t>
                </a:r>
                <a:endParaRPr lang="en-US" sz="250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𝑛</m:t>
                        </m:r>
                      </m:e>
                      <m:sub>
                        <m:r>
                          <m:rPr>
                            <m:sty m:val="p"/>
                          </m:rPr>
                          <a:rPr lang="en-US" sz="2500">
                            <a:latin typeface="Cambria Math" panose="02040503050406030204" pitchFamily="18" charset="0"/>
                          </a:rPr>
                          <m:t>u</m:t>
                        </m:r>
                        <m:r>
                          <a:rPr lang="en-US" sz="250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sub>
                    </m:sSub>
                    <m:r>
                      <a:rPr lang="en-US" sz="2500" i="1" baseline="-25000">
                        <a:latin typeface="Cambria Math" panose="02040503050406030204" pitchFamily="18" charset="0"/>
                      </a:rPr>
                      <m:t> </m:t>
                    </m:r>
                  </m:oMath>
                </a14:m>
                <a:r>
                  <a:rPr lang="en-US" sz="2500">
                    <a:latin typeface="Times New Roman" panose="02020603050405020304" pitchFamily="18" charset="0"/>
                    <a:cs typeface="Times New Roman" panose="02020603050405020304" pitchFamily="18" charset="0"/>
                  </a:rPr>
                  <a:t>: Biểu thị số lần mà từ u xuất hiện trong tài liệu d</a:t>
                </a:r>
                <a:r>
                  <a:rPr lang="en-US" sz="2500" baseline="-25000">
                    <a:latin typeface="Times New Roman" panose="02020603050405020304" pitchFamily="18" charset="0"/>
                    <a:cs typeface="Times New Roman" panose="02020603050405020304" pitchFamily="18" charset="0"/>
                  </a:rPr>
                  <a:t>i</a:t>
                </a:r>
                <a:endParaRPr lang="en-US" sz="250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65020" y="1073682"/>
                <a:ext cx="10777883" cy="5831789"/>
              </a:xfrm>
              <a:prstGeom prst="rect">
                <a:avLst/>
              </a:prstGeom>
              <a:blipFill>
                <a:blip r:embed="rId2"/>
                <a:stretch>
                  <a:fillRect l="-96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E154CC2-8E54-4EA1-84B4-2A56D28CCA9A}" type="slidenum">
              <a:rPr lang="en-US" smtClean="0"/>
              <a:t>26</a:t>
            </a:fld>
            <a:endParaRPr lang="en-US"/>
          </a:p>
        </p:txBody>
      </p:sp>
    </p:spTree>
    <p:extLst>
      <p:ext uri="{BB962C8B-B14F-4D97-AF65-F5344CB8AC3E}">
        <p14:creationId xmlns:p14="http://schemas.microsoft.com/office/powerpoint/2010/main" val="3699697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Tối ưu hóa</a:t>
              </a:r>
              <a:endParaRPr lang="en-US" sz="3000" b="1">
                <a:solidFill>
                  <a:schemeClr val="bg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2" name="Rectangle 1"/>
              <p:cNvSpPr/>
              <p:nvPr/>
            </p:nvSpPr>
            <p:spPr>
              <a:xfrm>
                <a:off x="865020" y="1073682"/>
                <a:ext cx="10777883" cy="5848589"/>
              </a:xfrm>
              <a:prstGeom prst="rect">
                <a:avLst/>
              </a:prstGeom>
            </p:spPr>
            <p:txBody>
              <a:bodyPr wrap="square">
                <a:spAutoFit/>
              </a:bodyPr>
              <a:lstStyle/>
              <a:p>
                <a:pPr lvl="0"/>
                <a:r>
                  <a:rPr lang="en-US" sz="2100">
                    <a:latin typeface="Times New Roman" panose="02020603050405020304" pitchFamily="18" charset="0"/>
                    <a:cs typeface="Times New Roman" panose="02020603050405020304" pitchFamily="18" charset="0"/>
                  </a:rPr>
                  <a:t>Dựa vào phương pháp Laplace smoothing đã được trình bày, ta có được 2 công thức sau:</a:t>
                </a:r>
              </a:p>
              <a:p>
                <a:pPr lvl="0"/>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𝑤</m:t>
                          </m:r>
                        </m:e>
                        <m:e>
                          <m:r>
                            <a:rPr lang="en-US" sz="2100" i="1">
                              <a:latin typeface="Cambria Math" panose="02040503050406030204" pitchFamily="18" charset="0"/>
                            </a:rPr>
                            <m:t>+</m:t>
                          </m:r>
                        </m:e>
                      </m:d>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𝑘</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𝑤</m:t>
                              </m:r>
                            </m:sub>
                          </m:sSub>
                        </m:num>
                        <m:den>
                          <m:r>
                            <a:rPr lang="en-US" sz="2100" i="1">
                              <a:latin typeface="Cambria Math" panose="02040503050406030204" pitchFamily="18" charset="0"/>
                            </a:rPr>
                            <m:t>𝑘</m:t>
                          </m:r>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𝑉</m:t>
                              </m:r>
                            </m:e>
                          </m:d>
                          <m:r>
                            <a:rPr lang="en-US" sz="2100" i="1">
                              <a:latin typeface="Cambria Math" panose="02040503050406030204" pitchFamily="18" charset="0"/>
                            </a:rPr>
                            <m:t>+</m:t>
                          </m:r>
                          <m:nary>
                            <m:naryPr>
                              <m:chr m:val="∑"/>
                              <m:supHide m:val="on"/>
                              <m:ctrlPr>
                                <a:rPr lang="en-US" sz="2100" i="1">
                                  <a:latin typeface="Cambria Math" panose="02040503050406030204" pitchFamily="18" charset="0"/>
                                </a:rPr>
                              </m:ctrlPr>
                            </m:naryPr>
                            <m:sub>
                              <m:r>
                                <a:rPr lang="en-US" sz="2100" i="1">
                                  <a:latin typeface="Cambria Math" panose="02040503050406030204" pitchFamily="18" charset="0"/>
                                </a:rPr>
                                <m:t>𝑣</m:t>
                              </m:r>
                              <m:r>
                                <a:rPr lang="en-US" sz="2100" i="1">
                                  <a:latin typeface="Cambria Math" panose="02040503050406030204" pitchFamily="18" charset="0"/>
                                </a:rPr>
                                <m:t>∈</m:t>
                              </m:r>
                              <m:r>
                                <a:rPr lang="en-US" sz="2100" i="1">
                                  <a:latin typeface="Cambria Math" panose="02040503050406030204" pitchFamily="18" charset="0"/>
                                </a:rPr>
                                <m:t>𝑉</m:t>
                              </m:r>
                            </m:sub>
                            <m:sup/>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𝑣</m:t>
                                  </m:r>
                                </m:sub>
                              </m:sSub>
                            </m:e>
                          </m:nary>
                        </m:den>
                      </m:f>
                    </m:oMath>
                  </m:oMathPara>
                </a14:m>
                <a:endParaRPr lang="en-US" sz="21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𝑤</m:t>
                          </m:r>
                        </m:e>
                        <m:e>
                          <m:r>
                            <a:rPr lang="en-US" sz="2100" i="1">
                              <a:latin typeface="Cambria Math" panose="02040503050406030204" pitchFamily="18" charset="0"/>
                            </a:rPr>
                            <m:t>−</m:t>
                          </m:r>
                        </m:e>
                      </m:d>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𝑘</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𝑤</m:t>
                              </m:r>
                            </m:sub>
                          </m:sSub>
                        </m:num>
                        <m:den>
                          <m:r>
                            <a:rPr lang="en-US" sz="2100" i="1">
                              <a:latin typeface="Cambria Math" panose="02040503050406030204" pitchFamily="18" charset="0"/>
                            </a:rPr>
                            <m:t>𝑘</m:t>
                          </m:r>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𝑉</m:t>
                              </m:r>
                            </m:e>
                          </m:d>
                          <m:r>
                            <a:rPr lang="en-US" sz="2100" i="1">
                              <a:latin typeface="Cambria Math" panose="02040503050406030204" pitchFamily="18" charset="0"/>
                            </a:rPr>
                            <m:t>+</m:t>
                          </m:r>
                          <m:nary>
                            <m:naryPr>
                              <m:chr m:val="∑"/>
                              <m:supHide m:val="on"/>
                              <m:ctrlPr>
                                <a:rPr lang="en-US" sz="2100" i="1">
                                  <a:latin typeface="Cambria Math" panose="02040503050406030204" pitchFamily="18" charset="0"/>
                                </a:rPr>
                              </m:ctrlPr>
                            </m:naryPr>
                            <m:sub>
                              <m:r>
                                <a:rPr lang="en-US" sz="2100" i="1">
                                  <a:latin typeface="Cambria Math" panose="02040503050406030204" pitchFamily="18" charset="0"/>
                                </a:rPr>
                                <m:t>𝑣</m:t>
                              </m:r>
                              <m:r>
                                <a:rPr lang="en-US" sz="2100" i="1">
                                  <a:latin typeface="Cambria Math" panose="02040503050406030204" pitchFamily="18" charset="0"/>
                                </a:rPr>
                                <m:t>∈</m:t>
                              </m:r>
                              <m:r>
                                <a:rPr lang="en-US" sz="2100" i="1">
                                  <a:latin typeface="Cambria Math" panose="02040503050406030204" pitchFamily="18" charset="0"/>
                                </a:rPr>
                                <m:t>𝑉</m:t>
                              </m:r>
                            </m:sub>
                            <m:sup/>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𝑣</m:t>
                                  </m:r>
                                </m:sub>
                              </m:sSub>
                            </m:e>
                          </m:nary>
                        </m:den>
                      </m:f>
                    </m:oMath>
                  </m:oMathPara>
                </a14:m>
                <a:endParaRPr lang="en-US" sz="2100">
                  <a:latin typeface="Times New Roman" panose="02020603050405020304" pitchFamily="18" charset="0"/>
                  <a:cs typeface="Times New Roman" panose="02020603050405020304" pitchFamily="18" charset="0"/>
                </a:endParaRPr>
              </a:p>
              <a:p>
                <a:r>
                  <a:rPr lang="en-US" sz="2100">
                    <a:latin typeface="Times New Roman" panose="02020603050405020304" pitchFamily="18" charset="0"/>
                    <a:cs typeface="Times New Roman" panose="02020603050405020304" pitchFamily="18" charset="0"/>
                  </a:rPr>
                  <a:t>Trong đó:</a:t>
                </a:r>
              </a:p>
              <a:p>
                <a:pPr lvl="0"/>
                <a14:m>
                  <m:oMath xmlns:m="http://schemas.openxmlformats.org/officeDocument/2006/math">
                    <m:r>
                      <a:rPr lang="en-US" sz="2100" i="1">
                        <a:latin typeface="Cambria Math" panose="02040503050406030204" pitchFamily="18" charset="0"/>
                        <a:cs typeface="Times New Roman" panose="02020603050405020304" pitchFamily="18" charset="0"/>
                      </a:rPr>
                      <m:t>𝑘</m:t>
                    </m:r>
                  </m:oMath>
                </a14:m>
                <a:r>
                  <a:rPr lang="en-US" sz="2100">
                    <a:latin typeface="Times New Roman" panose="02020603050405020304" pitchFamily="18" charset="0"/>
                    <a:cs typeface="Times New Roman" panose="02020603050405020304" pitchFamily="18" charset="0"/>
                  </a:rPr>
                  <a:t> : Hệ số làm trơn và được gán bằng 1.</a:t>
                </a:r>
              </a:p>
              <a:p>
                <a:pPr lvl="0"/>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𝑤</m:t>
                        </m:r>
                      </m:sub>
                    </m:sSub>
                  </m:oMath>
                </a14:m>
                <a:r>
                  <a:rPr lang="en-US" sz="2100">
                    <a:latin typeface="Times New Roman" panose="02020603050405020304" pitchFamily="18" charset="0"/>
                    <a:cs typeface="Times New Roman" panose="02020603050405020304" pitchFamily="18" charset="0"/>
                  </a:rPr>
                  <a:t>: Số lần xuất hiện của w trong nhãn (+) ở thời điểm hiện tại sau khi đã được cập nhật với điểm khởi tạo là </a:t>
                </a:r>
                <a14:m>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𝑤</m:t>
                        </m:r>
                      </m:sub>
                      <m:sup>
                        <m:r>
                          <a:rPr lang="en-US" sz="2100" i="1">
                            <a:latin typeface="Cambria Math" panose="02040503050406030204" pitchFamily="18" charset="0"/>
                          </a:rPr>
                          <m:t>0</m:t>
                        </m:r>
                      </m:sup>
                    </m:sSubSup>
                    <m:r>
                      <a:rPr lang="en-US" sz="2100" i="1">
                        <a:latin typeface="Cambria Math" panose="02040503050406030204" pitchFamily="18" charset="0"/>
                      </a:rPr>
                      <m:t>= </m:t>
                    </m:r>
                    <m:sSubSup>
                      <m:sSubSupPr>
                        <m:ctrlPr>
                          <a:rPr lang="en-US" sz="2100" i="1">
                            <a:latin typeface="Cambria Math" panose="02040503050406030204" pitchFamily="18" charset="0"/>
                          </a:rPr>
                        </m:ctrlPr>
                      </m:sSubSupPr>
                      <m:e>
                        <m:r>
                          <a:rPr lang="en-US" sz="2100" i="1">
                            <a:latin typeface="Cambria Math" panose="02040503050406030204" pitchFamily="18" charset="0"/>
                          </a:rPr>
                          <m:t>𝑁</m:t>
                        </m:r>
                      </m:e>
                      <m:sub>
                        <m:r>
                          <a:rPr lang="en-US" sz="2100">
                            <a:latin typeface="Cambria Math" panose="02040503050406030204" pitchFamily="18" charset="0"/>
                          </a:rPr>
                          <m:t>+,</m:t>
                        </m:r>
                        <m:r>
                          <a:rPr lang="en-US" sz="2100" i="1">
                            <a:latin typeface="Cambria Math" panose="02040503050406030204" pitchFamily="18" charset="0"/>
                          </a:rPr>
                          <m:t>𝑤</m:t>
                        </m:r>
                      </m:sub>
                      <m:sup>
                        <m:r>
                          <a:rPr lang="en-US" sz="2100" i="1">
                            <a:latin typeface="Cambria Math" panose="02040503050406030204" pitchFamily="18" charset="0"/>
                          </a:rPr>
                          <m:t>𝐾𝐵</m:t>
                        </m:r>
                      </m:sup>
                    </m:sSubSup>
                    <m:r>
                      <a:rPr lang="en-US" sz="2100" i="1">
                        <a:latin typeface="Cambria Math" panose="02040503050406030204" pitchFamily="18" charset="0"/>
                      </a:rPr>
                      <m:t>+ </m:t>
                    </m:r>
                    <m:sSubSup>
                      <m:sSubSupPr>
                        <m:ctrlPr>
                          <a:rPr lang="en-US" sz="2100" i="1">
                            <a:latin typeface="Cambria Math" panose="02040503050406030204" pitchFamily="18" charset="0"/>
                          </a:rPr>
                        </m:ctrlPr>
                      </m:sSubSupPr>
                      <m:e>
                        <m:r>
                          <a:rPr lang="en-US" sz="2100" i="1">
                            <a:latin typeface="Cambria Math" panose="02040503050406030204" pitchFamily="18" charset="0"/>
                          </a:rPr>
                          <m:t>𝑁</m:t>
                        </m:r>
                      </m:e>
                      <m:sub>
                        <m:r>
                          <a:rPr lang="en-US" sz="2100" i="1">
                            <a:latin typeface="Cambria Math" panose="02040503050406030204" pitchFamily="18" charset="0"/>
                          </a:rPr>
                          <m:t>+,</m:t>
                        </m:r>
                        <m:r>
                          <a:rPr lang="en-US" sz="2100" i="1">
                            <a:latin typeface="Cambria Math" panose="02040503050406030204" pitchFamily="18" charset="0"/>
                          </a:rPr>
                          <m:t>𝑤</m:t>
                        </m:r>
                      </m:sub>
                      <m:sup>
                        <m:acc>
                          <m:accPr>
                            <m:chr m:val="̂"/>
                            <m:ctrlPr>
                              <a:rPr lang="en-US" sz="2100" i="1">
                                <a:latin typeface="Cambria Math" panose="02040503050406030204" pitchFamily="18" charset="0"/>
                              </a:rPr>
                            </m:ctrlPr>
                          </m:accPr>
                          <m:e>
                            <m:r>
                              <a:rPr lang="en-US" sz="2100" i="1">
                                <a:latin typeface="Cambria Math" panose="02040503050406030204" pitchFamily="18" charset="0"/>
                              </a:rPr>
                              <m:t>𝑡</m:t>
                            </m:r>
                          </m:e>
                        </m:acc>
                      </m:sup>
                    </m:sSubSup>
                  </m:oMath>
                </a14:m>
                <a:r>
                  <a:rPr lang="en-US" sz="2100">
                    <a:latin typeface="Times New Roman" panose="02020603050405020304" pitchFamily="18" charset="0"/>
                    <a:cs typeface="Times New Roman" panose="02020603050405020304" pitchFamily="18" charset="0"/>
                  </a:rPr>
                  <a:t> . Tương tự với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𝑤</m:t>
                        </m:r>
                      </m:sub>
                    </m:sSub>
                  </m:oMath>
                </a14:m>
                <a:endParaRPr lang="en-US" sz="2100">
                  <a:latin typeface="Times New Roman" panose="02020603050405020304" pitchFamily="18" charset="0"/>
                  <a:cs typeface="Times New Roman" panose="02020603050405020304" pitchFamily="18" charset="0"/>
                </a:endParaRPr>
              </a:p>
              <a:p>
                <a:pPr lvl="0"/>
                <a:r>
                  <a:rPr lang="en-US" sz="2100">
                    <a:latin typeface="Times New Roman" panose="02020603050405020304" pitchFamily="18" charset="0"/>
                    <a:cs typeface="Times New Roman" panose="02020603050405020304" pitchFamily="18" charset="0"/>
                  </a:rPr>
                  <a:t>Thay vào công thức tính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𝐹</m:t>
                        </m:r>
                      </m:e>
                      <m:sub>
                        <m:r>
                          <a:rPr lang="en-US" sz="2100" i="1">
                            <a:latin typeface="Cambria Math" panose="02040503050406030204" pitchFamily="18" charset="0"/>
                          </a:rPr>
                          <m:t>+,</m:t>
                        </m:r>
                        <m:r>
                          <a:rPr lang="en-US" sz="2100" i="1">
                            <a:latin typeface="Cambria Math" panose="02040503050406030204" pitchFamily="18" charset="0"/>
                          </a:rPr>
                          <m:t>𝑖</m:t>
                        </m:r>
                      </m:sub>
                    </m:sSub>
                  </m:oMath>
                </a14:m>
                <a:r>
                  <a:rPr lang="en-US" sz="2100">
                    <a:latin typeface="Times New Roman" panose="02020603050405020304" pitchFamily="18" charset="0"/>
                    <a:cs typeface="Times New Roman" panose="02020603050405020304" pitchFamily="18" charset="0"/>
                  </a:rPr>
                  <a:t> ta có công thức:</a:t>
                </a:r>
              </a:p>
              <a:p>
                <a:pPr lvl="0"/>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𝐹</m:t>
                          </m:r>
                        </m:e>
                        <m:sub>
                          <m:r>
                            <a:rPr lang="en-US" sz="2100" i="1">
                              <a:latin typeface="Cambria Math" panose="02040503050406030204" pitchFamily="18" charset="0"/>
                            </a:rPr>
                            <m:t>+,</m:t>
                          </m:r>
                          <m:r>
                            <a:rPr lang="en-US" sz="2100" i="1">
                              <a:latin typeface="Cambria Math" panose="02040503050406030204" pitchFamily="18" charset="0"/>
                            </a:rPr>
                            <m:t>𝑖</m:t>
                          </m:r>
                        </m:sub>
                      </m:sSub>
                      <m:r>
                        <m:rPr>
                          <m:aln/>
                        </m:rPr>
                        <a:rPr lang="en-US" sz="2100" i="1">
                          <a:latin typeface="Cambria Math" panose="02040503050406030204" pitchFamily="18" charset="0"/>
                        </a:rPr>
                        <m:t>=</m:t>
                      </m:r>
                      <m:r>
                        <a:rPr lang="en-US" sz="2100" i="1">
                          <a:latin typeface="Cambria Math" panose="02040503050406030204" pitchFamily="18" charset="0"/>
                        </a:rPr>
                        <m:t> </m:t>
                      </m:r>
                      <m:func>
                        <m:funcPr>
                          <m:ctrlPr>
                            <a:rPr lang="en-US" sz="2100" i="1">
                              <a:latin typeface="Cambria Math" panose="02040503050406030204" pitchFamily="18" charset="0"/>
                            </a:rPr>
                          </m:ctrlPr>
                        </m:funcPr>
                        <m:fName>
                          <m:r>
                            <a:rPr lang="en-US" sz="2100" i="1">
                              <a:latin typeface="Cambria Math" panose="02040503050406030204" pitchFamily="18" charset="0"/>
                            </a:rPr>
                            <m:t>𝑙𝑜𝑔</m:t>
                          </m:r>
                        </m:fName>
                        <m:e>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m:t>
                              </m:r>
                            </m:e>
                          </m:d>
                        </m:e>
                      </m:func>
                      <m:r>
                        <a:rPr lang="en-US" sz="2100" i="1">
                          <a:latin typeface="Cambria Math" panose="02040503050406030204" pitchFamily="18" charset="0"/>
                        </a:rPr>
                        <m:t>−</m:t>
                      </m:r>
                      <m:func>
                        <m:funcPr>
                          <m:ctrlPr>
                            <a:rPr lang="en-US" sz="2100" i="1">
                              <a:latin typeface="Cambria Math" panose="02040503050406030204" pitchFamily="18" charset="0"/>
                            </a:rPr>
                          </m:ctrlPr>
                        </m:funcPr>
                        <m:fName>
                          <m:r>
                            <a:rPr lang="en-US" sz="2100" i="1">
                              <a:latin typeface="Cambria Math" panose="02040503050406030204" pitchFamily="18" charset="0"/>
                            </a:rPr>
                            <m:t>𝑙𝑜𝑔</m:t>
                          </m:r>
                        </m:fName>
                        <m:e>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m:t>
                              </m:r>
                            </m:e>
                          </m:d>
                        </m:e>
                      </m:func>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𝑛</m:t>
                          </m:r>
                        </m:e>
                        <m:sub>
                          <m:r>
                            <a:rPr lang="en-US" sz="2100" i="1">
                              <a:latin typeface="Cambria Math" panose="02040503050406030204" pitchFamily="18" charset="0"/>
                            </a:rPr>
                            <m:t>𝑢</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𝑑</m:t>
                              </m:r>
                            </m:e>
                            <m:sub>
                              <m:r>
                                <a:rPr lang="en-US" sz="2100" i="1">
                                  <a:latin typeface="Cambria Math" panose="02040503050406030204" pitchFamily="18" charset="0"/>
                                </a:rPr>
                                <m:t>𝑖</m:t>
                              </m:r>
                            </m:sub>
                          </m:sSub>
                        </m:sub>
                      </m:sSub>
                      <m:d>
                        <m:dPr>
                          <m:ctrlPr>
                            <a:rPr lang="en-US" sz="2100" i="1">
                              <a:latin typeface="Cambria Math" panose="02040503050406030204" pitchFamily="18" charset="0"/>
                            </a:rPr>
                          </m:ctrlPr>
                        </m:dPr>
                        <m:e>
                          <m:func>
                            <m:funcPr>
                              <m:ctrlPr>
                                <a:rPr lang="en-US" sz="2100" i="1">
                                  <a:latin typeface="Cambria Math" panose="02040503050406030204" pitchFamily="18" charset="0"/>
                                </a:rPr>
                              </m:ctrlPr>
                            </m:funcPr>
                            <m:fName>
                              <m:r>
                                <a:rPr lang="en-US" sz="2100" i="1">
                                  <a:latin typeface="Cambria Math" panose="02040503050406030204" pitchFamily="18" charset="0"/>
                                </a:rPr>
                                <m:t>𝑙𝑜𝑔</m:t>
                              </m:r>
                            </m:fName>
                            <m:e>
                              <m:f>
                                <m:fPr>
                                  <m:ctrlPr>
                                    <a:rPr lang="en-US" sz="2100" i="1">
                                      <a:latin typeface="Cambria Math" panose="02040503050406030204" pitchFamily="18" charset="0"/>
                                    </a:rPr>
                                  </m:ctrlPr>
                                </m:fPr>
                                <m:num>
                                  <m:r>
                                    <a:rPr lang="en-US" sz="2100" i="1">
                                      <a:latin typeface="Cambria Math" panose="02040503050406030204" pitchFamily="18" charset="0"/>
                                    </a:rPr>
                                    <m:t>1</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𝑢</m:t>
                                      </m:r>
                                    </m:sub>
                                  </m:sSub>
                                </m:num>
                                <m:den>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𝑉</m:t>
                                      </m:r>
                                    </m:e>
                                  </m:d>
                                  <m:r>
                                    <a:rPr lang="en-US" sz="2100" i="1">
                                      <a:latin typeface="Cambria Math" panose="02040503050406030204" pitchFamily="18" charset="0"/>
                                    </a:rPr>
                                    <m:t>+</m:t>
                                  </m:r>
                                  <m:nary>
                                    <m:naryPr>
                                      <m:chr m:val="∑"/>
                                      <m:supHide m:val="on"/>
                                      <m:ctrlPr>
                                        <a:rPr lang="en-US" sz="2100" i="1">
                                          <a:latin typeface="Cambria Math" panose="02040503050406030204" pitchFamily="18" charset="0"/>
                                        </a:rPr>
                                      </m:ctrlPr>
                                    </m:naryPr>
                                    <m:sub>
                                      <m:r>
                                        <a:rPr lang="en-US" sz="2100" i="1">
                                          <a:latin typeface="Cambria Math" panose="02040503050406030204" pitchFamily="18" charset="0"/>
                                        </a:rPr>
                                        <m:t>𝑣</m:t>
                                      </m:r>
                                      <m:r>
                                        <a:rPr lang="en-US" sz="2100" i="1">
                                          <a:latin typeface="Cambria Math" panose="02040503050406030204" pitchFamily="18" charset="0"/>
                                        </a:rPr>
                                        <m:t>∈</m:t>
                                      </m:r>
                                      <m:r>
                                        <a:rPr lang="en-US" sz="2100" i="1">
                                          <a:latin typeface="Cambria Math" panose="02040503050406030204" pitchFamily="18" charset="0"/>
                                        </a:rPr>
                                        <m:t>𝑉</m:t>
                                      </m:r>
                                    </m:sub>
                                    <m:sup/>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𝑣</m:t>
                                          </m:r>
                                        </m:sub>
                                      </m:sSub>
                                    </m:e>
                                  </m:nary>
                                </m:den>
                              </m:f>
                            </m:e>
                          </m:func>
                          <m:r>
                            <a:rPr lang="en-US" sz="2100" i="1">
                              <a:latin typeface="Cambria Math" panose="02040503050406030204" pitchFamily="18" charset="0"/>
                            </a:rPr>
                            <m:t>− </m:t>
                          </m:r>
                          <m:func>
                            <m:funcPr>
                              <m:ctrlPr>
                                <a:rPr lang="en-US" sz="2100" i="1">
                                  <a:latin typeface="Cambria Math" panose="02040503050406030204" pitchFamily="18" charset="0"/>
                                </a:rPr>
                              </m:ctrlPr>
                            </m:funcPr>
                            <m:fName>
                              <m:r>
                                <a:rPr lang="en-US" sz="2100" i="1">
                                  <a:latin typeface="Cambria Math" panose="02040503050406030204" pitchFamily="18" charset="0"/>
                                </a:rPr>
                                <m:t>𝑙𝑜𝑔</m:t>
                              </m:r>
                            </m:fName>
                            <m:e>
                              <m:f>
                                <m:fPr>
                                  <m:ctrlPr>
                                    <a:rPr lang="en-US" sz="2100" i="1">
                                      <a:latin typeface="Cambria Math" panose="02040503050406030204" pitchFamily="18" charset="0"/>
                                    </a:rPr>
                                  </m:ctrlPr>
                                </m:fPr>
                                <m:num>
                                  <m:r>
                                    <a:rPr lang="en-US" sz="2100" i="1">
                                      <a:latin typeface="Cambria Math" panose="02040503050406030204" pitchFamily="18" charset="0"/>
                                    </a:rPr>
                                    <m:t>1</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𝑢</m:t>
                                      </m:r>
                                    </m:sub>
                                  </m:sSub>
                                </m:num>
                                <m:den>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𝑉</m:t>
                                      </m:r>
                                    </m:e>
                                  </m:d>
                                  <m:r>
                                    <a:rPr lang="en-US" sz="2100" i="1">
                                      <a:latin typeface="Cambria Math" panose="02040503050406030204" pitchFamily="18" charset="0"/>
                                    </a:rPr>
                                    <m:t>+</m:t>
                                  </m:r>
                                  <m:nary>
                                    <m:naryPr>
                                      <m:chr m:val="∑"/>
                                      <m:supHide m:val="on"/>
                                      <m:ctrlPr>
                                        <a:rPr lang="en-US" sz="2100" i="1">
                                          <a:latin typeface="Cambria Math" panose="02040503050406030204" pitchFamily="18" charset="0"/>
                                        </a:rPr>
                                      </m:ctrlPr>
                                    </m:naryPr>
                                    <m:sub>
                                      <m:r>
                                        <a:rPr lang="en-US" sz="2100" i="1">
                                          <a:latin typeface="Cambria Math" panose="02040503050406030204" pitchFamily="18" charset="0"/>
                                        </a:rPr>
                                        <m:t>𝑣</m:t>
                                      </m:r>
                                      <m:r>
                                        <a:rPr lang="en-US" sz="2100" i="1">
                                          <a:latin typeface="Cambria Math" panose="02040503050406030204" pitchFamily="18" charset="0"/>
                                        </a:rPr>
                                        <m:t>∈</m:t>
                                      </m:r>
                                      <m:r>
                                        <a:rPr lang="en-US" sz="2100" i="1">
                                          <a:latin typeface="Cambria Math" panose="02040503050406030204" pitchFamily="18" charset="0"/>
                                        </a:rPr>
                                        <m:t>𝑉</m:t>
                                      </m:r>
                                    </m:sub>
                                    <m:sup/>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𝑣</m:t>
                                          </m:r>
                                        </m:sub>
                                      </m:sSub>
                                    </m:e>
                                  </m:nary>
                                </m:den>
                              </m:f>
                            </m:e>
                          </m:func>
                        </m:e>
                      </m:d>
                      <m:r>
                        <m:rPr>
                          <m:brk/>
                        </m:rPr>
                        <a:rPr lang="en-US" sz="2100" i="1">
                          <a:latin typeface="Cambria Math" panose="02040503050406030204" pitchFamily="18" charset="0"/>
                        </a:rPr>
                        <m:t>+</m:t>
                      </m:r>
                      <m:nary>
                        <m:naryPr>
                          <m:chr m:val="∑"/>
                          <m:supHide m:val="on"/>
                          <m:ctrlPr>
                            <a:rPr lang="en-US" sz="2100" i="1">
                              <a:latin typeface="Cambria Math" panose="02040503050406030204" pitchFamily="18" charset="0"/>
                            </a:rPr>
                          </m:ctrlPr>
                        </m:naryPr>
                        <m:sub>
                          <m:r>
                            <a:rPr lang="en-US" sz="2100" i="1">
                              <a:latin typeface="Cambria Math" panose="02040503050406030204" pitchFamily="18" charset="0"/>
                            </a:rPr>
                            <m:t>𝑤</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𝑑</m:t>
                              </m:r>
                            </m:e>
                            <m:sub>
                              <m:r>
                                <a:rPr lang="en-US" sz="2100" i="1">
                                  <a:latin typeface="Cambria Math" panose="02040503050406030204" pitchFamily="18" charset="0"/>
                                </a:rPr>
                                <m:t>𝑖</m:t>
                              </m:r>
                            </m:sub>
                          </m:sSub>
                          <m:r>
                            <a:rPr lang="en-US" sz="2100" i="1">
                              <a:latin typeface="Cambria Math" panose="02040503050406030204" pitchFamily="18" charset="0"/>
                            </a:rPr>
                            <m:t>,</m:t>
                          </m:r>
                          <m:r>
                            <a:rPr lang="en-US" sz="2100" i="1">
                              <a:latin typeface="Cambria Math" panose="02040503050406030204" pitchFamily="18" charset="0"/>
                            </a:rPr>
                            <m:t>𝑤</m:t>
                          </m:r>
                          <m:r>
                            <a:rPr lang="en-US" sz="2100" i="1">
                              <a:latin typeface="Cambria Math" panose="02040503050406030204" pitchFamily="18" charset="0"/>
                            </a:rPr>
                            <m:t>≠</m:t>
                          </m:r>
                          <m:r>
                            <a:rPr lang="en-US" sz="2100" i="1">
                              <a:latin typeface="Cambria Math" panose="02040503050406030204" pitchFamily="18" charset="0"/>
                            </a:rPr>
                            <m:t>𝑢</m:t>
                          </m:r>
                        </m:sub>
                        <m:sup/>
                        <m:e>
                          <m:sSub>
                            <m:sSubPr>
                              <m:ctrlPr>
                                <a:rPr lang="en-US" sz="2100" i="1">
                                  <a:latin typeface="Cambria Math" panose="02040503050406030204" pitchFamily="18" charset="0"/>
                                </a:rPr>
                              </m:ctrlPr>
                            </m:sSubPr>
                            <m:e>
                              <m:r>
                                <a:rPr lang="en-US" sz="2100" i="1">
                                  <a:latin typeface="Cambria Math" panose="02040503050406030204" pitchFamily="18" charset="0"/>
                                </a:rPr>
                                <m:t>𝑛</m:t>
                              </m:r>
                            </m:e>
                            <m:sub>
                              <m:r>
                                <a:rPr lang="en-US" sz="2100" i="1">
                                  <a:latin typeface="Cambria Math" panose="02040503050406030204" pitchFamily="18" charset="0"/>
                                </a:rPr>
                                <m:t>𝑤</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𝑑</m:t>
                                  </m:r>
                                </m:e>
                                <m:sub>
                                  <m:r>
                                    <a:rPr lang="en-US" sz="2100" i="1">
                                      <a:latin typeface="Cambria Math" panose="02040503050406030204" pitchFamily="18" charset="0"/>
                                    </a:rPr>
                                    <m:t>𝑖</m:t>
                                  </m:r>
                                </m:sub>
                              </m:sSub>
                            </m:sub>
                          </m:sSub>
                          <m:d>
                            <m:dPr>
                              <m:ctrlPr>
                                <a:rPr lang="en-US" sz="2100" i="1">
                                  <a:latin typeface="Cambria Math" panose="02040503050406030204" pitchFamily="18" charset="0"/>
                                </a:rPr>
                              </m:ctrlPr>
                            </m:dPr>
                            <m:e>
                              <m:func>
                                <m:funcPr>
                                  <m:ctrlPr>
                                    <a:rPr lang="en-US" sz="2100" i="1">
                                      <a:latin typeface="Cambria Math" panose="02040503050406030204" pitchFamily="18" charset="0"/>
                                    </a:rPr>
                                  </m:ctrlPr>
                                </m:funcPr>
                                <m:fName>
                                  <m:r>
                                    <a:rPr lang="en-US" sz="2100" i="1">
                                      <a:latin typeface="Cambria Math" panose="02040503050406030204" pitchFamily="18" charset="0"/>
                                    </a:rPr>
                                    <m:t>𝑙𝑜𝑔</m:t>
                                  </m:r>
                                </m:fName>
                                <m:e>
                                  <m:f>
                                    <m:fPr>
                                      <m:ctrlPr>
                                        <a:rPr lang="en-US" sz="2100" i="1">
                                          <a:latin typeface="Cambria Math" panose="02040503050406030204" pitchFamily="18" charset="0"/>
                                        </a:rPr>
                                      </m:ctrlPr>
                                    </m:fPr>
                                    <m:num>
                                      <m:r>
                                        <a:rPr lang="en-US" sz="2100" i="1">
                                          <a:latin typeface="Cambria Math" panose="02040503050406030204" pitchFamily="18" charset="0"/>
                                        </a:rPr>
                                        <m:t>1</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𝑤</m:t>
                                          </m:r>
                                        </m:sub>
                                      </m:sSub>
                                    </m:num>
                                    <m:den>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𝑉</m:t>
                                          </m:r>
                                        </m:e>
                                      </m:d>
                                      <m:r>
                                        <a:rPr lang="en-US" sz="2100" i="1">
                                          <a:latin typeface="Cambria Math" panose="02040503050406030204" pitchFamily="18" charset="0"/>
                                        </a:rPr>
                                        <m:t>+</m:t>
                                      </m:r>
                                      <m:nary>
                                        <m:naryPr>
                                          <m:chr m:val="∑"/>
                                          <m:supHide m:val="on"/>
                                          <m:ctrlPr>
                                            <a:rPr lang="en-US" sz="2100" i="1">
                                              <a:latin typeface="Cambria Math" panose="02040503050406030204" pitchFamily="18" charset="0"/>
                                            </a:rPr>
                                          </m:ctrlPr>
                                        </m:naryPr>
                                        <m:sub>
                                          <m:r>
                                            <a:rPr lang="en-US" sz="2100" i="1">
                                              <a:latin typeface="Cambria Math" panose="02040503050406030204" pitchFamily="18" charset="0"/>
                                            </a:rPr>
                                            <m:t>𝑣</m:t>
                                          </m:r>
                                          <m:r>
                                            <a:rPr lang="en-US" sz="2100" i="1">
                                              <a:latin typeface="Cambria Math" panose="02040503050406030204" pitchFamily="18" charset="0"/>
                                            </a:rPr>
                                            <m:t>∈</m:t>
                                          </m:r>
                                          <m:r>
                                            <a:rPr lang="en-US" sz="2100" i="1">
                                              <a:latin typeface="Cambria Math" panose="02040503050406030204" pitchFamily="18" charset="0"/>
                                            </a:rPr>
                                            <m:t>𝑉</m:t>
                                          </m:r>
                                        </m:sub>
                                        <m:sup/>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𝑣</m:t>
                                              </m:r>
                                            </m:sub>
                                          </m:sSub>
                                        </m:e>
                                      </m:nary>
                                    </m:den>
                                  </m:f>
                                </m:e>
                              </m:func>
                              <m:r>
                                <a:rPr lang="en-US" sz="2100" i="1">
                                  <a:latin typeface="Cambria Math" panose="02040503050406030204" pitchFamily="18" charset="0"/>
                                </a:rPr>
                                <m:t>− </m:t>
                              </m:r>
                              <m:func>
                                <m:funcPr>
                                  <m:ctrlPr>
                                    <a:rPr lang="en-US" sz="2100" i="1">
                                      <a:latin typeface="Cambria Math" panose="02040503050406030204" pitchFamily="18" charset="0"/>
                                    </a:rPr>
                                  </m:ctrlPr>
                                </m:funcPr>
                                <m:fName>
                                  <m:r>
                                    <a:rPr lang="en-US" sz="2100" i="1">
                                      <a:latin typeface="Cambria Math" panose="02040503050406030204" pitchFamily="18" charset="0"/>
                                    </a:rPr>
                                    <m:t>𝑙𝑜𝑔</m:t>
                                  </m:r>
                                </m:fName>
                                <m:e>
                                  <m:f>
                                    <m:fPr>
                                      <m:ctrlPr>
                                        <a:rPr lang="en-US" sz="2100" i="1">
                                          <a:latin typeface="Cambria Math" panose="02040503050406030204" pitchFamily="18" charset="0"/>
                                        </a:rPr>
                                      </m:ctrlPr>
                                    </m:fPr>
                                    <m:num>
                                      <m:r>
                                        <a:rPr lang="en-US" sz="2100" i="1">
                                          <a:latin typeface="Cambria Math" panose="02040503050406030204" pitchFamily="18" charset="0"/>
                                        </a:rPr>
                                        <m:t>1</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𝑤</m:t>
                                          </m:r>
                                        </m:sub>
                                      </m:sSub>
                                    </m:num>
                                    <m:den>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𝑉</m:t>
                                          </m:r>
                                        </m:e>
                                      </m:d>
                                      <m:r>
                                        <a:rPr lang="en-US" sz="2100" i="1">
                                          <a:latin typeface="Cambria Math" panose="02040503050406030204" pitchFamily="18" charset="0"/>
                                        </a:rPr>
                                        <m:t>+</m:t>
                                      </m:r>
                                      <m:nary>
                                        <m:naryPr>
                                          <m:chr m:val="∑"/>
                                          <m:supHide m:val="on"/>
                                          <m:ctrlPr>
                                            <a:rPr lang="en-US" sz="2100" i="1">
                                              <a:latin typeface="Cambria Math" panose="02040503050406030204" pitchFamily="18" charset="0"/>
                                            </a:rPr>
                                          </m:ctrlPr>
                                        </m:naryPr>
                                        <m:sub>
                                          <m:r>
                                            <a:rPr lang="en-US" sz="2100" i="1">
                                              <a:latin typeface="Cambria Math" panose="02040503050406030204" pitchFamily="18" charset="0"/>
                                            </a:rPr>
                                            <m:t>𝑣</m:t>
                                          </m:r>
                                          <m:r>
                                            <a:rPr lang="en-US" sz="2100" i="1">
                                              <a:latin typeface="Cambria Math" panose="02040503050406030204" pitchFamily="18" charset="0"/>
                                            </a:rPr>
                                            <m:t>∈</m:t>
                                          </m:r>
                                          <m:r>
                                            <a:rPr lang="en-US" sz="2100" i="1">
                                              <a:latin typeface="Cambria Math" panose="02040503050406030204" pitchFamily="18" charset="0"/>
                                            </a:rPr>
                                            <m:t>𝑉</m:t>
                                          </m:r>
                                        </m:sub>
                                        <m:sup/>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m:t>
                                              </m:r>
                                              <m:r>
                                                <a:rPr lang="en-US" sz="2100" i="1">
                                                  <a:latin typeface="Cambria Math" panose="02040503050406030204" pitchFamily="18" charset="0"/>
                                                </a:rPr>
                                                <m:t>𝑣</m:t>
                                              </m:r>
                                            </m:sub>
                                          </m:sSub>
                                        </m:e>
                                      </m:nary>
                                    </m:den>
                                  </m:f>
                                </m:e>
                              </m:func>
                            </m:e>
                          </m:d>
                        </m:e>
                      </m:nary>
                    </m:oMath>
                  </m:oMathPara>
                </a14:m>
                <a:endParaRPr lang="en-US" sz="21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65020" y="1073682"/>
                <a:ext cx="10777883" cy="5848589"/>
              </a:xfrm>
              <a:prstGeom prst="rect">
                <a:avLst/>
              </a:prstGeom>
              <a:blipFill>
                <a:blip r:embed="rId2"/>
                <a:stretch>
                  <a:fillRect l="-679" t="-625" r="-1301"/>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E154CC2-8E54-4EA1-84B4-2A56D28CCA9A}" type="slidenum">
              <a:rPr lang="en-US" smtClean="0"/>
              <a:t>27</a:t>
            </a:fld>
            <a:endParaRPr lang="en-US"/>
          </a:p>
        </p:txBody>
      </p:sp>
    </p:spTree>
    <p:extLst>
      <p:ext uri="{BB962C8B-B14F-4D97-AF65-F5344CB8AC3E}">
        <p14:creationId xmlns:p14="http://schemas.microsoft.com/office/powerpoint/2010/main" val="4134635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Tối ưu hóa</a:t>
              </a:r>
              <a:endParaRPr lang="en-US" sz="3000" b="1">
                <a:solidFill>
                  <a:schemeClr val="bg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2" name="Rectangle 1"/>
              <p:cNvSpPr/>
              <p:nvPr/>
            </p:nvSpPr>
            <p:spPr>
              <a:xfrm>
                <a:off x="865020" y="1073682"/>
                <a:ext cx="10777883" cy="4412939"/>
              </a:xfrm>
              <a:prstGeom prst="rect">
                <a:avLst/>
              </a:prstGeom>
            </p:spPr>
            <p:txBody>
              <a:bodyPr wrap="square">
                <a:spAutoFit/>
              </a:bodyPr>
              <a:lstStyle/>
              <a:p>
                <a:pPr lvl="0"/>
                <a:r>
                  <a:rPr lang="en-US" sz="2400">
                    <a:latin typeface="Times New Roman" panose="02020603050405020304" pitchFamily="18" charset="0"/>
                    <a:cs typeface="Times New Roman" panose="02020603050405020304" pitchFamily="18" charset="0"/>
                  </a:rPr>
                  <a:t>Khi đó đạo hàm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m:t>
                            </m:r>
                            <m:r>
                              <a:rPr lang="en-US" sz="2400" i="1">
                                <a:latin typeface="Cambria Math" panose="02040503050406030204" pitchFamily="18" charset="0"/>
                              </a:rPr>
                              <m:t>𝑖</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oMath>
                </a14:m>
                <a:r>
                  <a:rPr lang="en-US" sz="2400">
                    <a:latin typeface="Times New Roman" panose="02020603050405020304" pitchFamily="18" charset="0"/>
                    <a:cs typeface="Times New Roman" panose="02020603050405020304" pitchFamily="18" charset="0"/>
                  </a:rPr>
                  <a:t> và</a:t>
                </a:r>
                <a14:m>
                  <m:oMath xmlns:m="http://schemas.openxmlformats.org/officeDocument/2006/math">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m:t>
                            </m:r>
                            <m:r>
                              <a:rPr lang="en-US" sz="2400" i="1">
                                <a:latin typeface="Cambria Math" panose="02040503050406030204" pitchFamily="18" charset="0"/>
                              </a:rPr>
                              <m:t>𝑖</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oMath>
                </a14:m>
                <a:r>
                  <a:rPr lang="en-US" sz="2400">
                    <a:latin typeface="Times New Roman" panose="02020603050405020304" pitchFamily="18" charset="0"/>
                    <a:cs typeface="Times New Roman" panose="02020603050405020304" pitchFamily="18" charset="0"/>
                  </a:rPr>
                  <a:t> sẽ được tính như sau</a:t>
                </a:r>
                <a14:m>
                  <m:oMath xmlns:m="http://schemas.openxmlformats.org/officeDocument/2006/math">
                    <m:r>
                      <a:rPr lang="en-US" sz="2400">
                        <a:latin typeface="Cambria Math" panose="02040503050406030204" pitchFamily="18" charset="0"/>
                      </a:rPr>
                      <m:t>:</m:t>
                    </m:r>
                  </m:oMath>
                </a14:m>
                <a:endParaRPr lang="en-US" sz="24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left"/>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m:t>
                              </m:r>
                              <m:r>
                                <a:rPr lang="en-US" sz="2400" i="1">
                                  <a:latin typeface="Cambria Math" panose="02040503050406030204" pitchFamily="18" charset="0"/>
                                </a:rPr>
                                <m:t>𝑖</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r>
                        <m:rPr>
                          <m:aln/>
                        </m:rPr>
                        <a:rPr lang="en-US" sz="2400" i="1">
                          <a:latin typeface="Cambria Math" panose="02040503050406030204" pitchFamily="18" charset="0"/>
                        </a:rPr>
                        <m:t>=</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𝑢</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r>
                                    <a:rPr lang="en-US" sz="2400" i="1">
                                      <a:latin typeface="Cambria Math" panose="02040503050406030204" pitchFamily="18" charset="0"/>
                                    </a:rPr>
                                    <m:t>)</m:t>
                                  </m:r>
                                </m:e>
                              </m:nary>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r>
                                <a:rPr lang="en-US" sz="2400" i="1">
                                  <a:latin typeface="Cambria Math" panose="02040503050406030204" pitchFamily="18" charset="0"/>
                                </a:rPr>
                                <m:t>)</m:t>
                              </m:r>
                            </m:num>
                            <m:den>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sSup>
                                <m:sSupPr>
                                  <m:ctrlPr>
                                    <a:rPr lang="en-US" sz="2400" i="1">
                                      <a:latin typeface="Cambria Math" panose="02040503050406030204" pitchFamily="18" charset="0"/>
                                    </a:rPr>
                                  </m:ctrlPr>
                                </m:sSupPr>
                                <m:e>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r>
                                        <a:rPr lang="en-US" sz="2400" i="1">
                                          <a:latin typeface="Cambria Math" panose="02040503050406030204" pitchFamily="18" charset="0"/>
                                        </a:rPr>
                                        <m:t>)</m:t>
                                      </m:r>
                                    </m:e>
                                  </m:nary>
                                </m:e>
                                <m:sup>
                                  <m:r>
                                    <a:rPr lang="en-US" sz="2400" i="1">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num>
                            <m:den>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e>
                      </m:d>
                      <m:r>
                        <m:rPr>
                          <m:brk/>
                        </m:rP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𝑢</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𝑤</m:t>
                                          </m:r>
                                        </m:sub>
                                      </m:sSub>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e>
                                      </m:d>
                                    </m:e>
                                    <m:sup>
                                      <m:r>
                                        <a:rPr lang="en-US" sz="2400" i="1">
                                          <a:latin typeface="Cambria Math" panose="02040503050406030204" pitchFamily="18" charset="0"/>
                                        </a:rPr>
                                        <m:t>2</m:t>
                                      </m:r>
                                    </m:sup>
                                  </m:sSup>
                                </m:den>
                              </m:f>
                              <m:r>
                                <a:rPr lang="en-US" sz="2400" i="1">
                                  <a:latin typeface="Cambria Math" panose="02040503050406030204" pitchFamily="18" charset="0"/>
                                </a:rPr>
                                <m:t>× </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num>
                                <m:den>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𝑤</m:t>
                                      </m:r>
                                    </m:sub>
                                  </m:sSub>
                                </m:den>
                              </m:f>
                            </m:e>
                          </m:d>
                        </m:e>
                      </m:nary>
                      <m:r>
                        <m:rPr>
                          <m:brk/>
                        </m:rPr>
                        <a:rPr lang="en-US" sz="2400" i="1">
                          <a:latin typeface="Cambria Math" panose="02040503050406030204" pitchFamily="18" charset="0"/>
                        </a:rPr>
                        <m:t>=</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𝑢</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num>
                        <m:den>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𝑢</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den>
                      </m:f>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𝑢</m:t>
                          </m:r>
                        </m:sub>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den>
                          </m:f>
                        </m:e>
                      </m:nary>
                    </m:oMath>
                  </m:oMathPara>
                </a14:m>
                <a:endParaRPr lang="en-US" sz="21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65020" y="1073682"/>
                <a:ext cx="10777883" cy="4412939"/>
              </a:xfrm>
              <a:prstGeom prst="rect">
                <a:avLst/>
              </a:prstGeom>
              <a:blipFill>
                <a:blip r:embed="rId2"/>
                <a:stretch>
                  <a:fillRect l="-905"/>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E154CC2-8E54-4EA1-84B4-2A56D28CCA9A}" type="slidenum">
              <a:rPr lang="en-US" smtClean="0"/>
              <a:t>28</a:t>
            </a:fld>
            <a:endParaRPr lang="en-US"/>
          </a:p>
        </p:txBody>
      </p:sp>
    </p:spTree>
    <p:extLst>
      <p:ext uri="{BB962C8B-B14F-4D97-AF65-F5344CB8AC3E}">
        <p14:creationId xmlns:p14="http://schemas.microsoft.com/office/powerpoint/2010/main" val="3817830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Tối ưu hóa</a:t>
              </a:r>
              <a:endParaRPr lang="en-US" sz="3000" b="1">
                <a:solidFill>
                  <a:schemeClr val="bg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2" name="Rectangle 1"/>
              <p:cNvSpPr/>
              <p:nvPr/>
            </p:nvSpPr>
            <p:spPr>
              <a:xfrm>
                <a:off x="865020" y="1073682"/>
                <a:ext cx="10777883" cy="3790653"/>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m:t>
                              </m:r>
                              <m:r>
                                <a:rPr lang="en-US" sz="2400" i="1">
                                  <a:latin typeface="Cambria Math" panose="02040503050406030204" pitchFamily="18" charset="0"/>
                                </a:rPr>
                                <m:t>𝑖</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𝑢</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r>
                                    <a:rPr lang="en-US" sz="2400" i="1">
                                      <a:latin typeface="Cambria Math" panose="02040503050406030204" pitchFamily="18" charset="0"/>
                                    </a:rPr>
                                    <m:t>)</m:t>
                                  </m:r>
                                </m:e>
                              </m:nary>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r>
                                <a:rPr lang="en-US" sz="2400" i="1">
                                  <a:latin typeface="Cambria Math" panose="02040503050406030204" pitchFamily="18" charset="0"/>
                                </a:rPr>
                                <m:t>)</m:t>
                              </m:r>
                            </m:num>
                            <m:den>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sSup>
                                <m:sSupPr>
                                  <m:ctrlPr>
                                    <a:rPr lang="en-US" sz="2400" i="1">
                                      <a:latin typeface="Cambria Math" panose="02040503050406030204" pitchFamily="18" charset="0"/>
                                    </a:rPr>
                                  </m:ctrlPr>
                                </m:sSupPr>
                                <m:e>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r>
                                        <a:rPr lang="en-US" sz="2400" i="1">
                                          <a:latin typeface="Cambria Math" panose="02040503050406030204" pitchFamily="18" charset="0"/>
                                        </a:rPr>
                                        <m:t>)</m:t>
                                      </m:r>
                                    </m:e>
                                  </m:nary>
                                </m:e>
                                <m:sup>
                                  <m:r>
                                    <a:rPr lang="en-US" sz="2400" i="1">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num>
                            <m:den>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e>
                      </m:d>
                      <m:r>
                        <m:rPr>
                          <m:brk/>
                        </m:rP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𝑢</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𝑤</m:t>
                                          </m:r>
                                        </m:sub>
                                      </m:sSub>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e>
                                      </m:d>
                                    </m:e>
                                    <m:sup>
                                      <m:r>
                                        <a:rPr lang="en-US" sz="2400" i="1">
                                          <a:latin typeface="Cambria Math" panose="02040503050406030204" pitchFamily="18" charset="0"/>
                                        </a:rPr>
                                        <m:t>2</m:t>
                                      </m:r>
                                    </m:sup>
                                  </m:sSup>
                                </m:den>
                              </m:f>
                              <m:r>
                                <a:rPr lang="en-US" sz="2400" i="1">
                                  <a:latin typeface="Cambria Math" panose="02040503050406030204" pitchFamily="18" charset="0"/>
                                </a:rPr>
                                <m:t>× </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num>
                                <m:den>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𝑤</m:t>
                                      </m:r>
                                    </m:sub>
                                  </m:sSub>
                                </m:den>
                              </m:f>
                            </m:e>
                          </m:d>
                        </m:e>
                      </m:nary>
                      <m:r>
                        <m:rPr>
                          <m:brk/>
                        </m:rP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𝑢</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num>
                        <m:den>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𝑢</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den>
                      </m:f>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𝑢</m:t>
                          </m:r>
                        </m:sub>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𝑤</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sub>
                              </m:sSub>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𝑣</m:t>
                                      </m:r>
                                    </m:sub>
                                  </m:sSub>
                                </m:e>
                              </m:nary>
                            </m:den>
                          </m:f>
                        </m:e>
                      </m:nary>
                    </m:oMath>
                  </m:oMathPara>
                </a14:m>
                <a:endParaRPr lang="en-US" sz="21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65020" y="1073682"/>
                <a:ext cx="10777883" cy="3790653"/>
              </a:xfrm>
              <a:prstGeom prst="rect">
                <a:avLst/>
              </a:prstGeom>
              <a:blipFill>
                <a:blip r:embed="rId2"/>
                <a:stretch>
                  <a:fillRect/>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E154CC2-8E54-4EA1-84B4-2A56D28CCA9A}" type="slidenum">
              <a:rPr lang="en-US" smtClean="0"/>
              <a:t>29</a:t>
            </a:fld>
            <a:endParaRPr lang="en-US"/>
          </a:p>
        </p:txBody>
      </p:sp>
    </p:spTree>
    <p:extLst>
      <p:ext uri="{BB962C8B-B14F-4D97-AF65-F5344CB8AC3E}">
        <p14:creationId xmlns:p14="http://schemas.microsoft.com/office/powerpoint/2010/main" val="1575202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659486"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Giới thiệu bài toán</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16" name="Rectangle 15"/>
          <p:cNvSpPr/>
          <p:nvPr/>
        </p:nvSpPr>
        <p:spPr>
          <a:xfrm>
            <a:off x="1058371" y="2066946"/>
            <a:ext cx="10611115" cy="1354217"/>
          </a:xfrm>
          <a:prstGeom prst="rect">
            <a:avLst/>
          </a:prstGeom>
        </p:spPr>
        <p:txBody>
          <a:bodyPr wrap="square">
            <a:spAutoFit/>
          </a:bodyPr>
          <a:lstStyle/>
          <a:p>
            <a:pPr>
              <a:lnSpc>
                <a:spcPct val="114000"/>
              </a:lnSpc>
            </a:pPr>
            <a:r>
              <a:rPr lang="en-US" sz="2500" smtClean="0">
                <a:latin typeface="Times New Roman" panose="02020603050405020304" pitchFamily="18" charset="0"/>
                <a:cs typeface="Times New Roman" panose="02020603050405020304" pitchFamily="18" charset="0"/>
              </a:rPr>
              <a:t>Bài toán phát hiện ý định mua bán có thể quy về một bài toán phân lớp nhị phân (mua hoặc không mua) trong học máy</a:t>
            </a:r>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E154CC2-8E54-4EA1-84B4-2A56D28CCA9A}" type="slidenum">
              <a:rPr lang="en-US" smtClean="0"/>
              <a:t>3</a:t>
            </a:fld>
            <a:endParaRPr lang="en-US"/>
          </a:p>
        </p:txBody>
      </p:sp>
    </p:spTree>
    <p:extLst>
      <p:ext uri="{BB962C8B-B14F-4D97-AF65-F5344CB8AC3E}">
        <p14:creationId xmlns:p14="http://schemas.microsoft.com/office/powerpoint/2010/main" val="213906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61860" y="394370"/>
              <a:ext cx="8766313" cy="765224"/>
            </a:xfrm>
            <a:prstGeom prst="rect">
              <a:avLst/>
            </a:prstGeom>
            <a:noFill/>
          </p:spPr>
          <p:txBody>
            <a:bodyPr wrap="square" rtlCol="0">
              <a:spAutoFit/>
            </a:bodyPr>
            <a:lstStyle/>
            <a:p>
              <a:pPr algn="ctr"/>
              <a:r>
                <a:rPr lang="en-US" sz="3000" b="1" smtClean="0">
                  <a:solidFill>
                    <a:schemeClr val="bg1"/>
                  </a:solidFill>
                  <a:latin typeface="Arial" panose="020B0604020202020204" pitchFamily="34" charset="0"/>
                  <a:cs typeface="Arial" panose="020B0604020202020204" pitchFamily="34" charset="0"/>
                </a:rPr>
                <a:t>Tối ưu hóa</a:t>
              </a:r>
              <a:endParaRPr lang="en-US" sz="3000" b="1">
                <a:solidFill>
                  <a:schemeClr val="bg1"/>
                </a:solidFill>
                <a:latin typeface="Arial" panose="020B0604020202020204" pitchFamily="34" charset="0"/>
                <a:cs typeface="Arial" panose="020B0604020202020204" pitchFamily="34" charset="0"/>
              </a:endParaRPr>
            </a:p>
          </p:txBody>
        </p:sp>
      </p:grpSp>
      <mc:AlternateContent xmlns:mc="http://schemas.openxmlformats.org/markup-compatibility/2006">
        <mc:Choice xmlns:a14="http://schemas.microsoft.com/office/drawing/2010/main" Requires="a14">
          <p:sp>
            <p:nvSpPr>
              <p:cNvPr id="2" name="Rectangle 1"/>
              <p:cNvSpPr/>
              <p:nvPr/>
            </p:nvSpPr>
            <p:spPr>
              <a:xfrm>
                <a:off x="865020" y="1073682"/>
                <a:ext cx="10777883" cy="2835392"/>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r>
                        <m:rPr>
                          <m:nor/>
                        </m:rPr>
                        <a:rPr lang="en-US" sz="2400" smtClean="0">
                          <a:latin typeface="Times New Roman" panose="02020603050405020304" pitchFamily="18" charset="0"/>
                          <a:cs typeface="Times New Roman" panose="02020603050405020304" pitchFamily="18" charset="0"/>
                        </a:rPr>
                        <m:t>V</m:t>
                      </m:r>
                      <m:r>
                        <m:rPr>
                          <m:nor/>
                        </m:rPr>
                        <a:rPr lang="en-US" sz="2400" smtClean="0">
                          <a:latin typeface="Times New Roman" panose="02020603050405020304" pitchFamily="18" charset="0"/>
                          <a:cs typeface="Times New Roman" panose="02020603050405020304" pitchFamily="18" charset="0"/>
                        </a:rPr>
                        <m:t>ớ</m:t>
                      </m:r>
                      <m:r>
                        <m:rPr>
                          <m:nor/>
                        </m:rPr>
                        <a:rPr lang="en-US" sz="2400" smtClean="0">
                          <a:latin typeface="Times New Roman" panose="02020603050405020304" pitchFamily="18" charset="0"/>
                          <a:cs typeface="Times New Roman" panose="02020603050405020304" pitchFamily="18" charset="0"/>
                        </a:rPr>
                        <m:t>i</m:t>
                      </m:r>
                      <m:r>
                        <m:rPr>
                          <m:nor/>
                        </m:rPr>
                        <a:rPr lang="en-US" sz="2400" smtClean="0">
                          <a:latin typeface="Times New Roman" panose="02020603050405020304" pitchFamily="18" charset="0"/>
                          <a:cs typeface="Times New Roman" panose="02020603050405020304" pitchFamily="18" charset="0"/>
                        </a:rPr>
                        <m:t> </m:t>
                      </m:r>
                      <m:r>
                        <m:rPr>
                          <m:nor/>
                        </m:rPr>
                        <a:rPr lang="en-US" sz="2400" smtClean="0">
                          <a:latin typeface="Times New Roman" panose="02020603050405020304" pitchFamily="18" charset="0"/>
                          <a:cs typeface="Times New Roman" panose="02020603050405020304" pitchFamily="18" charset="0"/>
                        </a:rPr>
                        <m:t>quy</m:t>
                      </m:r>
                      <m:r>
                        <m:rPr>
                          <m:nor/>
                        </m:rPr>
                        <a:rPr lang="en-US" sz="2400" smtClean="0">
                          <a:latin typeface="Times New Roman" panose="02020603050405020304" pitchFamily="18" charset="0"/>
                          <a:cs typeface="Times New Roman" panose="02020603050405020304" pitchFamily="18" charset="0"/>
                        </a:rPr>
                        <m:t> </m:t>
                      </m:r>
                      <m:r>
                        <m:rPr>
                          <m:nor/>
                        </m:rPr>
                        <a:rPr lang="en-US" sz="2400" smtClean="0">
                          <a:latin typeface="Times New Roman" panose="02020603050405020304" pitchFamily="18" charset="0"/>
                          <a:cs typeface="Times New Roman" panose="02020603050405020304" pitchFamily="18" charset="0"/>
                        </a:rPr>
                        <m:t>t</m:t>
                      </m:r>
                      <m:r>
                        <m:rPr>
                          <m:nor/>
                        </m:rPr>
                        <a:rPr lang="en-US" sz="2400" smtClean="0">
                          <a:latin typeface="Times New Roman" panose="02020603050405020304" pitchFamily="18" charset="0"/>
                          <a:cs typeface="Times New Roman" panose="02020603050405020304" pitchFamily="18" charset="0"/>
                        </a:rPr>
                        <m:t>ắ</m:t>
                      </m:r>
                      <m:r>
                        <m:rPr>
                          <m:nor/>
                        </m:rPr>
                        <a:rPr lang="en-US" sz="2400" smtClean="0">
                          <a:latin typeface="Times New Roman" panose="02020603050405020304" pitchFamily="18" charset="0"/>
                          <a:cs typeface="Times New Roman" panose="02020603050405020304" pitchFamily="18" charset="0"/>
                        </a:rPr>
                        <m:t>c</m:t>
                      </m:r>
                      <m:r>
                        <m:rPr>
                          <m:nor/>
                        </m:rPr>
                        <a:rPr lang="en-US" sz="2400" smtClean="0">
                          <a:latin typeface="Times New Roman" panose="02020603050405020304" pitchFamily="18" charset="0"/>
                          <a:cs typeface="Times New Roman" panose="02020603050405020304" pitchFamily="18" charset="0"/>
                        </a:rPr>
                        <m:t> </m:t>
                      </m:r>
                      <m:r>
                        <m:rPr>
                          <m:nor/>
                        </m:rPr>
                        <a:rPr lang="en-US" sz="2400" smtClean="0">
                          <a:latin typeface="Times New Roman" panose="02020603050405020304" pitchFamily="18" charset="0"/>
                          <a:cs typeface="Times New Roman" panose="02020603050405020304" pitchFamily="18" charset="0"/>
                        </a:rPr>
                        <m:t>c</m:t>
                      </m:r>
                      <m:r>
                        <m:rPr>
                          <m:nor/>
                        </m:rPr>
                        <a:rPr lang="en-US" sz="2400" smtClean="0">
                          <a:latin typeface="Times New Roman" panose="02020603050405020304" pitchFamily="18" charset="0"/>
                          <a:cs typeface="Times New Roman" panose="02020603050405020304" pitchFamily="18" charset="0"/>
                        </a:rPr>
                        <m:t>ậ</m:t>
                      </m:r>
                      <m:r>
                        <m:rPr>
                          <m:nor/>
                        </m:rPr>
                        <a:rPr lang="en-US" sz="2400" smtClean="0">
                          <a:latin typeface="Times New Roman" panose="02020603050405020304" pitchFamily="18" charset="0"/>
                          <a:cs typeface="Times New Roman" panose="02020603050405020304" pitchFamily="18" charset="0"/>
                        </a:rPr>
                        <m:t>p</m:t>
                      </m:r>
                      <m:r>
                        <m:rPr>
                          <m:nor/>
                        </m:rPr>
                        <a:rPr lang="en-US" sz="2400" smtClean="0">
                          <a:latin typeface="Times New Roman" panose="02020603050405020304" pitchFamily="18" charset="0"/>
                          <a:cs typeface="Times New Roman" panose="02020603050405020304" pitchFamily="18" charset="0"/>
                        </a:rPr>
                        <m:t> </m:t>
                      </m:r>
                      <m:r>
                        <m:rPr>
                          <m:nor/>
                        </m:rPr>
                        <a:rPr lang="en-US" sz="2400" smtClean="0">
                          <a:latin typeface="Times New Roman" panose="02020603050405020304" pitchFamily="18" charset="0"/>
                          <a:cs typeface="Times New Roman" panose="02020603050405020304" pitchFamily="18" charset="0"/>
                        </a:rPr>
                        <m:t>nh</m:t>
                      </m:r>
                      <m:r>
                        <m:rPr>
                          <m:nor/>
                        </m:rPr>
                        <a:rPr lang="en-US" sz="2400" smtClean="0">
                          <a:latin typeface="Times New Roman" panose="02020603050405020304" pitchFamily="18" charset="0"/>
                          <a:cs typeface="Times New Roman" panose="02020603050405020304" pitchFamily="18" charset="0"/>
                        </a:rPr>
                        <m:t>ậ</m:t>
                      </m:r>
                      <m:r>
                        <m:rPr>
                          <m:nor/>
                        </m:rPr>
                        <a:rPr lang="en-US" sz="2400" smtClean="0">
                          <a:latin typeface="Times New Roman" panose="02020603050405020304" pitchFamily="18" charset="0"/>
                          <a:cs typeface="Times New Roman" panose="02020603050405020304" pitchFamily="18" charset="0"/>
                        </a:rPr>
                        <m:t>t</m:t>
                      </m:r>
                      <m:r>
                        <m:rPr>
                          <m:nor/>
                        </m:rPr>
                        <a:rPr lang="en-US" sz="2400" smtClean="0">
                          <a:latin typeface="Times New Roman" panose="02020603050405020304" pitchFamily="18" charset="0"/>
                          <a:cs typeface="Times New Roman" panose="02020603050405020304" pitchFamily="18" charset="0"/>
                        </a:rPr>
                        <m:t> </m:t>
                      </m:r>
                      <m:r>
                        <m:rPr>
                          <m:nor/>
                        </m:rPr>
                        <a:rPr lang="en-US" sz="2400" smtClean="0">
                          <a:latin typeface="Times New Roman" panose="02020603050405020304" pitchFamily="18" charset="0"/>
                          <a:cs typeface="Times New Roman" panose="02020603050405020304" pitchFamily="18" charset="0"/>
                        </a:rPr>
                        <m:t>SGD</m:t>
                      </m:r>
                      <m:r>
                        <a:rPr lang="en-US" sz="2400">
                          <a:latin typeface="Cambria Math" panose="02040503050406030204" pitchFamily="18" charset="0"/>
                        </a:rPr>
                        <m:t>:</m:t>
                      </m:r>
                    </m:oMath>
                  </m:oMathPara>
                </a14:m>
                <a:endParaRPr lang="en-US" sz="24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up>
                          <m:r>
                            <a:rPr lang="en-US" sz="2400" i="1">
                              <a:latin typeface="Cambria Math" panose="02040503050406030204" pitchFamily="18" charset="0"/>
                            </a:rPr>
                            <m:t>𝑙</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up>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1</m:t>
                          </m:r>
                        </m:sup>
                      </m:sSubSup>
                      <m:r>
                        <a:rPr lang="en-US" sz="2400" i="1">
                          <a:latin typeface="Cambria Math" panose="02040503050406030204" pitchFamily="18" charset="0"/>
                        </a:rPr>
                        <m:t>−</m:t>
                      </m:r>
                      <m:r>
                        <a:rPr lang="en-US" sz="2400" i="1">
                          <a:latin typeface="Cambria Math" panose="02040503050406030204" pitchFamily="18" charset="0"/>
                        </a:rPr>
                        <m:t>𝜂</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m:t>
                              </m:r>
                              <m:r>
                                <a:rPr lang="en-US" sz="2400" i="1">
                                  <a:latin typeface="Cambria Math" panose="02040503050406030204" pitchFamily="18" charset="0"/>
                                </a:rPr>
                                <m:t>𝑖</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oMath>
                  </m:oMathPara>
                </a14:m>
                <a:endParaRPr lang="en-US" sz="24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up>
                          <m:r>
                            <a:rPr lang="en-US" sz="2400" i="1">
                              <a:latin typeface="Cambria Math" panose="02040503050406030204" pitchFamily="18" charset="0"/>
                            </a:rPr>
                            <m:t>𝑙</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up>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1</m:t>
                          </m:r>
                        </m:sup>
                      </m:sSubSup>
                      <m:r>
                        <a:rPr lang="en-US" sz="2400" i="1">
                          <a:latin typeface="Cambria Math" panose="02040503050406030204" pitchFamily="18" charset="0"/>
                        </a:rPr>
                        <m:t>−</m:t>
                      </m:r>
                      <m:r>
                        <a:rPr lang="en-US" sz="2400" i="1">
                          <a:latin typeface="Cambria Math" panose="02040503050406030204" pitchFamily="18" charset="0"/>
                        </a:rPr>
                        <m:t>𝜂</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m:t>
                              </m:r>
                              <m:r>
                                <a:rPr lang="en-US" sz="2400" i="1">
                                  <a:latin typeface="Cambria Math" panose="02040503050406030204" pitchFamily="18" charset="0"/>
                                </a:rPr>
                                <m:t>𝑖</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𝑢</m:t>
                              </m:r>
                            </m:sub>
                          </m:sSub>
                        </m:den>
                      </m:f>
                    </m:oMath>
                  </m:oMathPara>
                </a14:m>
                <a:endParaRPr lang="en-US" sz="21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r>
                  <a:rPr lang="en-US" sz="2500" smtClean="0">
                    <a:latin typeface="Times New Roman" panose="02020603050405020304" pitchFamily="18" charset="0"/>
                    <a:cs typeface="Times New Roman" panose="02020603050405020304" pitchFamily="18" charset="0"/>
                  </a:rPr>
                  <a:t>Chọn </a:t>
                </a:r>
                <a14:m>
                  <m:oMath xmlns:m="http://schemas.openxmlformats.org/officeDocument/2006/math">
                    <m:r>
                      <a:rPr lang="en-US" sz="2500" b="0" i="1" smtClean="0">
                        <a:latin typeface="Cambria Math" panose="02040503050406030204" pitchFamily="18" charset="0"/>
                        <a:cs typeface="Times New Roman" panose="02020603050405020304" pitchFamily="18" charset="0"/>
                      </a:rPr>
                      <m:t>𝜂</m:t>
                    </m:r>
                    <m:r>
                      <a:rPr lang="en-US" sz="2500" b="0" i="1" smtClean="0">
                        <a:latin typeface="Cambria Math" panose="02040503050406030204" pitchFamily="18" charset="0"/>
                        <a:cs typeface="Times New Roman" panose="02020603050405020304" pitchFamily="18" charset="0"/>
                      </a:rPr>
                      <m:t>=</m:t>
                    </m:r>
                    <m:r>
                      <a:rPr lang="en-US" sz="2500" b="0" i="1" smtClean="0">
                        <a:latin typeface="Cambria Math" panose="02040503050406030204" pitchFamily="18" charset="0"/>
                        <a:cs typeface="Times New Roman" panose="02020603050405020304" pitchFamily="18" charset="0"/>
                      </a:rPr>
                      <m:t>0</m:t>
                    </m:r>
                    <m:r>
                      <a:rPr lang="en-US" sz="2500" b="0" i="1" smtClean="0">
                        <a:latin typeface="Cambria Math" panose="02040503050406030204" pitchFamily="18" charset="0"/>
                        <a:cs typeface="Times New Roman" panose="02020603050405020304" pitchFamily="18" charset="0"/>
                      </a:rPr>
                      <m:t>.</m:t>
                    </m:r>
                    <m:r>
                      <a:rPr lang="en-US" sz="2500" b="0" i="1" smtClean="0">
                        <a:latin typeface="Cambria Math" panose="02040503050406030204" pitchFamily="18" charset="0"/>
                        <a:cs typeface="Times New Roman" panose="02020603050405020304" pitchFamily="18" charset="0"/>
                      </a:rPr>
                      <m:t>01</m:t>
                    </m:r>
                  </m:oMath>
                </a14:m>
                <a:endParaRPr lang="en-US" sz="25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865020" y="1073682"/>
                <a:ext cx="10777883" cy="2835392"/>
              </a:xfrm>
              <a:prstGeom prst="rect">
                <a:avLst/>
              </a:prstGeom>
              <a:blipFill>
                <a:blip r:embed="rId2"/>
                <a:stretch>
                  <a:fillRect l="-962" b="-408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E154CC2-8E54-4EA1-84B4-2A56D28CCA9A}" type="slidenum">
              <a:rPr lang="en-US" smtClean="0"/>
              <a:t>30</a:t>
            </a:fld>
            <a:endParaRPr lang="en-US"/>
          </a:p>
        </p:txBody>
      </p:sp>
    </p:spTree>
    <p:extLst>
      <p:ext uri="{BB962C8B-B14F-4D97-AF65-F5344CB8AC3E}">
        <p14:creationId xmlns:p14="http://schemas.microsoft.com/office/powerpoint/2010/main" val="2129089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3006849" y="212687"/>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Phương pháp Lifelong machine learning (LML)</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2" name="Rectangle 1"/>
          <p:cNvSpPr/>
          <p:nvPr/>
        </p:nvSpPr>
        <p:spPr>
          <a:xfrm>
            <a:off x="802021" y="1273240"/>
            <a:ext cx="10765865" cy="2413481"/>
          </a:xfrm>
          <a:prstGeom prst="rect">
            <a:avLst/>
          </a:prstGeom>
        </p:spPr>
        <p:txBody>
          <a:bodyPr wrap="square">
            <a:spAutoFit/>
          </a:bodyPr>
          <a:lstStyle/>
          <a:p>
            <a:pPr>
              <a:spcBef>
                <a:spcPts val="1000"/>
              </a:spcBef>
            </a:pPr>
            <a:r>
              <a:rPr lang="vi-VN" sz="2500" b="1" smtClean="0">
                <a:latin typeface="Times New Roman" panose="02020603050405020304" pitchFamily="18" charset="0"/>
                <a:cs typeface="Times New Roman" panose="02020603050405020304" pitchFamily="18" charset="0"/>
              </a:rPr>
              <a:t>Định </a:t>
            </a:r>
            <a:r>
              <a:rPr lang="vi-VN" sz="2500" b="1">
                <a:latin typeface="Times New Roman" panose="02020603050405020304" pitchFamily="18" charset="0"/>
                <a:cs typeface="Times New Roman" panose="02020603050405020304" pitchFamily="18" charset="0"/>
              </a:rPr>
              <a:t>nghĩa:  </a:t>
            </a:r>
          </a:p>
          <a:p>
            <a:pPr marL="342900" indent="-166688" algn="just">
              <a:lnSpc>
                <a:spcPct val="150000"/>
              </a:lnSpc>
              <a:spcBef>
                <a:spcPts val="1000"/>
              </a:spcBef>
              <a:buFont typeface="Arial" panose="020B0604020202020204" pitchFamily="34" charset="0"/>
              <a:buChar char="•"/>
            </a:pPr>
            <a:r>
              <a:rPr lang="vi-VN" sz="2500">
                <a:latin typeface="Times New Roman" panose="02020603050405020304" pitchFamily="18" charset="0"/>
                <a:cs typeface="Times New Roman" panose="02020603050405020304" pitchFamily="18" charset="0"/>
              </a:rPr>
              <a:t>Một hệ thống đã thực hiện việc học qua các nhiệm vụ từ 1 đến N. Khi đối mặt với việc học nhiệm vụ thứ N + 1, hệ thống sẽ sử dụng tri thức đã được tích lũy từ việc học N nhiệm vụ trước đó để phục vụ cho việc học nhiệm vụ thứ N + 1.</a:t>
            </a:r>
          </a:p>
        </p:txBody>
      </p:sp>
      <p:sp>
        <p:nvSpPr>
          <p:cNvPr id="3" name="Slide Number Placeholder 2"/>
          <p:cNvSpPr>
            <a:spLocks noGrp="1"/>
          </p:cNvSpPr>
          <p:nvPr>
            <p:ph type="sldNum" sz="quarter" idx="12"/>
          </p:nvPr>
        </p:nvSpPr>
        <p:spPr/>
        <p:txBody>
          <a:bodyPr/>
          <a:lstStyle/>
          <a:p>
            <a:fld id="{BE154CC2-8E54-4EA1-84B4-2A56D28CCA9A}" type="slidenum">
              <a:rPr lang="en-US" smtClean="0"/>
              <a:t>4</a:t>
            </a:fld>
            <a:endParaRPr lang="en-US"/>
          </a:p>
        </p:txBody>
      </p:sp>
    </p:spTree>
    <p:extLst>
      <p:ext uri="{BB962C8B-B14F-4D97-AF65-F5344CB8AC3E}">
        <p14:creationId xmlns:p14="http://schemas.microsoft.com/office/powerpoint/2010/main" val="42683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3006849" y="212687"/>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Lifelong machine learning</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2" name="Rectangle 1"/>
          <p:cNvSpPr/>
          <p:nvPr/>
        </p:nvSpPr>
        <p:spPr>
          <a:xfrm>
            <a:off x="1058371" y="1268660"/>
            <a:ext cx="10721701" cy="4416594"/>
          </a:xfrm>
          <a:prstGeom prst="rect">
            <a:avLst/>
          </a:prstGeom>
        </p:spPr>
        <p:txBody>
          <a:bodyPr wrap="square">
            <a:spAutoFit/>
          </a:bodyPr>
          <a:lstStyle/>
          <a:p>
            <a:r>
              <a:rPr lang="en-US" sz="2800" b="1">
                <a:latin typeface="Times New Roman" panose="02020603050405020304" pitchFamily="18" charset="0"/>
                <a:cs typeface="Times New Roman" panose="02020603050405020304" pitchFamily="18" charset="0"/>
              </a:rPr>
              <a:t>Các thành phần chính</a:t>
            </a:r>
            <a:r>
              <a:rPr lang="en-US" sz="2800" b="1" smtClean="0">
                <a:latin typeface="Times New Roman" panose="02020603050405020304" pitchFamily="18" charset="0"/>
                <a:cs typeface="Times New Roman" panose="02020603050405020304" pitchFamily="18" charset="0"/>
              </a:rPr>
              <a:t>:</a:t>
            </a:r>
            <a:endParaRPr lang="en-US" sz="2500" b="1" smtClean="0">
              <a:latin typeface="Times New Roman" panose="02020603050405020304" pitchFamily="18" charset="0"/>
              <a:cs typeface="Times New Roman" panose="02020603050405020304" pitchFamily="18" charset="0"/>
            </a:endParaRPr>
          </a:p>
          <a:p>
            <a:pPr marL="347663" lvl="0" indent="117475">
              <a:lnSpc>
                <a:spcPct val="114000"/>
              </a:lnSpc>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 Past </a:t>
            </a:r>
            <a:r>
              <a:rPr lang="en-US" sz="2500" b="1">
                <a:latin typeface="Times New Roman" panose="02020603050405020304" pitchFamily="18" charset="0"/>
                <a:cs typeface="Times New Roman" panose="02020603050405020304" pitchFamily="18" charset="0"/>
              </a:rPr>
              <a:t>Information Store (PIS):</a:t>
            </a:r>
            <a:r>
              <a:rPr lang="en-US" sz="2500">
                <a:latin typeface="Times New Roman" panose="02020603050405020304" pitchFamily="18" charset="0"/>
                <a:cs typeface="Times New Roman" panose="02020603050405020304" pitchFamily="18" charset="0"/>
              </a:rPr>
              <a:t>  			</a:t>
            </a:r>
          </a:p>
          <a:p>
            <a:pPr marL="176212">
              <a:lnSpc>
                <a:spcPct val="114000"/>
              </a:lnSpc>
            </a:pPr>
            <a:r>
              <a:rPr lang="en-US" sz="2500" smtClean="0">
                <a:latin typeface="Times New Roman" panose="02020603050405020304" pitchFamily="18" charset="0"/>
                <a:cs typeface="Times New Roman" panose="02020603050405020304" pitchFamily="18" charset="0"/>
              </a:rPr>
              <a:t>      	Nơi </a:t>
            </a:r>
            <a:r>
              <a:rPr lang="en-US" sz="2500">
                <a:latin typeface="Times New Roman" panose="02020603050405020304" pitchFamily="18" charset="0"/>
                <a:cs typeface="Times New Roman" panose="02020603050405020304" pitchFamily="18" charset="0"/>
              </a:rPr>
              <a:t>lưu trữ những thông tin từ những nhiệm vụ học trước đó</a:t>
            </a:r>
            <a:r>
              <a:rPr lang="en-US" sz="2500" smtClean="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a:p>
            <a:pPr marL="342900" lvl="0" indent="4763">
              <a:lnSpc>
                <a:spcPct val="114000"/>
              </a:lnSpc>
              <a:buFont typeface="Arial" panose="020B0604020202020204" pitchFamily="34" charset="0"/>
              <a:buChar char="•"/>
            </a:pPr>
            <a:r>
              <a:rPr lang="en-US" sz="2500" b="1" smtClean="0">
                <a:latin typeface="Times New Roman" panose="02020603050405020304" pitchFamily="18" charset="0"/>
                <a:cs typeface="Times New Roman" panose="02020603050405020304" pitchFamily="18" charset="0"/>
              </a:rPr>
              <a:t> Knowledge </a:t>
            </a:r>
            <a:r>
              <a:rPr lang="en-US" sz="2500" b="1">
                <a:latin typeface="Times New Roman" panose="02020603050405020304" pitchFamily="18" charset="0"/>
                <a:cs typeface="Times New Roman" panose="02020603050405020304" pitchFamily="18" charset="0"/>
              </a:rPr>
              <a:t>Base (KB):</a:t>
            </a:r>
            <a:r>
              <a:rPr lang="en-US" sz="2500">
                <a:latin typeface="Times New Roman" panose="02020603050405020304" pitchFamily="18" charset="0"/>
                <a:cs typeface="Times New Roman" panose="02020603050405020304" pitchFamily="18" charset="0"/>
              </a:rPr>
              <a:t> </a:t>
            </a:r>
          </a:p>
          <a:p>
            <a:pPr marL="176212" lvl="0">
              <a:lnSpc>
                <a:spcPct val="114000"/>
              </a:lnSpc>
            </a:pPr>
            <a:r>
              <a:rPr lang="en-US" sz="2500" smtClean="0">
                <a:latin typeface="Times New Roman" panose="02020603050405020304" pitchFamily="18" charset="0"/>
                <a:cs typeface="Times New Roman" panose="02020603050405020304" pitchFamily="18" charset="0"/>
              </a:rPr>
              <a:t>      	Nơi </a:t>
            </a:r>
            <a:r>
              <a:rPr lang="en-US" sz="2500">
                <a:latin typeface="Times New Roman" panose="02020603050405020304" pitchFamily="18" charset="0"/>
                <a:cs typeface="Times New Roman" panose="02020603050405020304" pitchFamily="18" charset="0"/>
              </a:rPr>
              <a:t>lưu trữ tri thức tích lũy được từ việc khai phá trong PIS. </a:t>
            </a:r>
          </a:p>
          <a:p>
            <a:pPr marL="342900" lvl="0" indent="4763">
              <a:lnSpc>
                <a:spcPct val="114000"/>
              </a:lnSpc>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 </a:t>
            </a:r>
            <a:r>
              <a:rPr lang="en-US" sz="2500" b="1" smtClean="0">
                <a:latin typeface="Times New Roman" panose="02020603050405020304" pitchFamily="18" charset="0"/>
                <a:cs typeface="Times New Roman" panose="02020603050405020304" pitchFamily="18" charset="0"/>
              </a:rPr>
              <a:t>Knowledge </a:t>
            </a:r>
            <a:r>
              <a:rPr lang="en-US" sz="2500" b="1">
                <a:latin typeface="Times New Roman" panose="02020603050405020304" pitchFamily="18" charset="0"/>
                <a:cs typeface="Times New Roman" panose="02020603050405020304" pitchFamily="18" charset="0"/>
              </a:rPr>
              <a:t>Miner (KM)</a:t>
            </a:r>
            <a:r>
              <a:rPr lang="en-US" sz="2500">
                <a:latin typeface="Times New Roman" panose="02020603050405020304" pitchFamily="18" charset="0"/>
                <a:cs typeface="Times New Roman" panose="02020603050405020304" pitchFamily="18" charset="0"/>
              </a:rPr>
              <a:t>:</a:t>
            </a:r>
          </a:p>
          <a:p>
            <a:pPr marL="176212" lvl="0">
              <a:lnSpc>
                <a:spcPct val="114000"/>
              </a:lnSpc>
            </a:pPr>
            <a:r>
              <a:rPr lang="en-US" sz="2500" smtClean="0">
                <a:latin typeface="Times New Roman" panose="02020603050405020304" pitchFamily="18" charset="0"/>
                <a:cs typeface="Times New Roman" panose="02020603050405020304" pitchFamily="18" charset="0"/>
              </a:rPr>
              <a:t>      	Thực hiện </a:t>
            </a:r>
            <a:r>
              <a:rPr lang="en-US" sz="2500">
                <a:latin typeface="Times New Roman" panose="02020603050405020304" pitchFamily="18" charset="0"/>
                <a:cs typeface="Times New Roman" panose="02020603050405020304" pitchFamily="18" charset="0"/>
              </a:rPr>
              <a:t>khai phá tri thức trong PIS </a:t>
            </a:r>
            <a:r>
              <a:rPr lang="en-US" sz="2500" smtClean="0">
                <a:latin typeface="Times New Roman" panose="02020603050405020304" pitchFamily="18" charset="0"/>
                <a:cs typeface="Times New Roman" panose="02020603050405020304" pitchFamily="18" charset="0"/>
              </a:rPr>
              <a:t>và chuyển </a:t>
            </a:r>
            <a:r>
              <a:rPr lang="en-US" sz="2500">
                <a:latin typeface="Times New Roman" panose="02020603050405020304" pitchFamily="18" charset="0"/>
                <a:cs typeface="Times New Roman" panose="02020603050405020304" pitchFamily="18" charset="0"/>
              </a:rPr>
              <a:t>tới lưu trữ trong KB. </a:t>
            </a:r>
          </a:p>
          <a:p>
            <a:pPr marL="342900" lvl="0" indent="4763">
              <a:lnSpc>
                <a:spcPct val="114000"/>
              </a:lnSpc>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 </a:t>
            </a:r>
            <a:r>
              <a:rPr lang="en-US" sz="2500" b="1" smtClean="0">
                <a:latin typeface="Times New Roman" panose="02020603050405020304" pitchFamily="18" charset="0"/>
                <a:cs typeface="Times New Roman" panose="02020603050405020304" pitchFamily="18" charset="0"/>
              </a:rPr>
              <a:t>Knowledge-Based </a:t>
            </a:r>
            <a:r>
              <a:rPr lang="en-US" sz="2500" b="1">
                <a:latin typeface="Times New Roman" panose="02020603050405020304" pitchFamily="18" charset="0"/>
                <a:cs typeface="Times New Roman" panose="02020603050405020304" pitchFamily="18" charset="0"/>
              </a:rPr>
              <a:t>Learner (KBL):</a:t>
            </a:r>
          </a:p>
          <a:p>
            <a:pPr marL="176212" lvl="0">
              <a:lnSpc>
                <a:spcPct val="114000"/>
              </a:lnSpc>
            </a:pPr>
            <a:r>
              <a:rPr lang="en-US" sz="2500" smtClean="0">
                <a:latin typeface="Times New Roman" panose="02020603050405020304" pitchFamily="18" charset="0"/>
                <a:cs typeface="Times New Roman" panose="02020603050405020304" pitchFamily="18" charset="0"/>
              </a:rPr>
              <a:t>	Dựa </a:t>
            </a:r>
            <a:r>
              <a:rPr lang="en-US" sz="2500">
                <a:latin typeface="Times New Roman" panose="02020603050405020304" pitchFamily="18" charset="0"/>
                <a:cs typeface="Times New Roman" panose="02020603050405020304" pitchFamily="18" charset="0"/>
              </a:rPr>
              <a:t>vào </a:t>
            </a:r>
            <a:r>
              <a:rPr lang="en-US" sz="2500" smtClean="0">
                <a:latin typeface="Times New Roman" panose="02020603050405020304" pitchFamily="18" charset="0"/>
                <a:cs typeface="Times New Roman" panose="02020603050405020304" pitchFamily="18" charset="0"/>
              </a:rPr>
              <a:t>tri </a:t>
            </a:r>
            <a:r>
              <a:rPr lang="en-US" sz="2500">
                <a:latin typeface="Times New Roman" panose="02020603050405020304" pitchFamily="18" charset="0"/>
                <a:cs typeface="Times New Roman" panose="02020603050405020304" pitchFamily="18" charset="0"/>
              </a:rPr>
              <a:t>thức tích lũy được trong KB và </a:t>
            </a:r>
            <a:r>
              <a:rPr lang="en-US" sz="2500" smtClean="0">
                <a:latin typeface="Times New Roman" panose="02020603050405020304" pitchFamily="18" charset="0"/>
                <a:cs typeface="Times New Roman" panose="02020603050405020304" pitchFamily="18" charset="0"/>
              </a:rPr>
              <a:t>để </a:t>
            </a:r>
            <a:r>
              <a:rPr lang="en-US" sz="2500">
                <a:latin typeface="Times New Roman" panose="02020603050405020304" pitchFamily="18" charset="0"/>
                <a:cs typeface="Times New Roman" panose="02020603050405020304" pitchFamily="18" charset="0"/>
              </a:rPr>
              <a:t>tiến </a:t>
            </a:r>
            <a:r>
              <a:rPr lang="en-US" sz="2500" smtClean="0">
                <a:latin typeface="Times New Roman" panose="02020603050405020304" pitchFamily="18" charset="0"/>
                <a:cs typeface="Times New Roman" panose="02020603050405020304" pitchFamily="18" charset="0"/>
              </a:rPr>
              <a:t>hành học nhiệm </a:t>
            </a:r>
            <a:r>
              <a:rPr lang="en-US" sz="2500">
                <a:latin typeface="Times New Roman" panose="02020603050405020304" pitchFamily="18" charset="0"/>
                <a:cs typeface="Times New Roman" panose="02020603050405020304" pitchFamily="18" charset="0"/>
              </a:rPr>
              <a:t>vụ mới.</a:t>
            </a:r>
          </a:p>
          <a:p>
            <a:pPr marL="176212" algn="just"/>
            <a:endParaRPr lang="vi-VN" sz="25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E154CC2-8E54-4EA1-84B4-2A56D28CCA9A}" type="slidenum">
              <a:rPr lang="en-US" smtClean="0"/>
              <a:t>5</a:t>
            </a:fld>
            <a:endParaRPr lang="en-US"/>
          </a:p>
        </p:txBody>
      </p:sp>
    </p:spTree>
    <p:extLst>
      <p:ext uri="{BB962C8B-B14F-4D97-AF65-F5344CB8AC3E}">
        <p14:creationId xmlns:p14="http://schemas.microsoft.com/office/powerpoint/2010/main" val="423696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3006849" y="212687"/>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Lifelong machine learning</a:t>
              </a:r>
              <a:endParaRPr lang="en-US" sz="3500" b="1">
                <a:solidFill>
                  <a:schemeClr val="bg1"/>
                </a:solidFill>
                <a:latin typeface="Times New Roman" panose="02020603050405020304" pitchFamily="18" charset="0"/>
                <a:cs typeface="Times New Roman" panose="02020603050405020304" pitchFamily="18" charset="0"/>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14" y="1340869"/>
            <a:ext cx="10014856" cy="4340449"/>
          </a:xfrm>
          <a:prstGeom prst="rect">
            <a:avLst/>
          </a:prstGeom>
        </p:spPr>
      </p:pic>
      <p:sp>
        <p:nvSpPr>
          <p:cNvPr id="3" name="Rectangle 2"/>
          <p:cNvSpPr/>
          <p:nvPr/>
        </p:nvSpPr>
        <p:spPr>
          <a:xfrm>
            <a:off x="1016000" y="5856040"/>
            <a:ext cx="10014855" cy="477054"/>
          </a:xfrm>
          <a:prstGeom prst="rect">
            <a:avLst/>
          </a:prstGeom>
        </p:spPr>
        <p:txBody>
          <a:bodyPr wrap="square">
            <a:spAutoFit/>
          </a:bodyPr>
          <a:lstStyle/>
          <a:p>
            <a:pPr lvl="0" algn="ctr"/>
            <a:r>
              <a:rPr lang="en-US" sz="2500" b="1" smtClean="0">
                <a:latin typeface="Times New Roman" panose="02020603050405020304" pitchFamily="18" charset="0"/>
                <a:cs typeface="Times New Roman" panose="02020603050405020304" pitchFamily="18" charset="0"/>
              </a:rPr>
              <a:t>Kiến trúc hệ thống Lifelong machine learning</a:t>
            </a:r>
            <a:endParaRPr lang="en-US" sz="25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E154CC2-8E54-4EA1-84B4-2A56D28CCA9A}" type="slidenum">
              <a:rPr lang="en-US" smtClean="0"/>
              <a:t>6</a:t>
            </a:fld>
            <a:endParaRPr lang="en-US"/>
          </a:p>
        </p:txBody>
      </p:sp>
    </p:spTree>
    <p:extLst>
      <p:ext uri="{BB962C8B-B14F-4D97-AF65-F5344CB8AC3E}">
        <p14:creationId xmlns:p14="http://schemas.microsoft.com/office/powerpoint/2010/main" val="785429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18" name="Rectangle 17"/>
          <p:cNvSpPr/>
          <p:nvPr/>
        </p:nvSpPr>
        <p:spPr>
          <a:xfrm>
            <a:off x="961164" y="1290717"/>
            <a:ext cx="10721701" cy="477054"/>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Thống kê bộ dữ liệu </a:t>
            </a:r>
            <a:r>
              <a:rPr lang="en-US" sz="2500" smtClean="0">
                <a:latin typeface="Times New Roman" panose="02020603050405020304" pitchFamily="18" charset="0"/>
                <a:cs typeface="Times New Roman" panose="02020603050405020304" pitchFamily="18" charset="0"/>
              </a:rPr>
              <a:t>NAACL-Chen-Intention:</a:t>
            </a:r>
            <a:endParaRPr lang="vi-VN" sz="25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843314" y="1934777"/>
            <a:ext cx="8737600" cy="3653223"/>
          </a:xfrm>
          <a:prstGeom prst="rect">
            <a:avLst/>
          </a:prstGeom>
        </p:spPr>
      </p:pic>
      <p:sp>
        <p:nvSpPr>
          <p:cNvPr id="2" name="Slide Number Placeholder 1"/>
          <p:cNvSpPr>
            <a:spLocks noGrp="1"/>
          </p:cNvSpPr>
          <p:nvPr>
            <p:ph type="sldNum" sz="quarter" idx="12"/>
          </p:nvPr>
        </p:nvSpPr>
        <p:spPr/>
        <p:txBody>
          <a:bodyPr/>
          <a:lstStyle/>
          <a:p>
            <a:fld id="{BE154CC2-8E54-4EA1-84B4-2A56D28CCA9A}" type="slidenum">
              <a:rPr lang="en-US" smtClean="0"/>
              <a:t>7</a:t>
            </a:fld>
            <a:endParaRPr lang="en-US"/>
          </a:p>
        </p:txBody>
      </p:sp>
      <p:sp>
        <p:nvSpPr>
          <p:cNvPr id="8" name="Rectangle 7"/>
          <p:cNvSpPr/>
          <p:nvPr/>
        </p:nvSpPr>
        <p:spPr>
          <a:xfrm>
            <a:off x="961163" y="5624377"/>
            <a:ext cx="10721701" cy="477054"/>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Trung bình mỗi bài đăng gồm 7,5 câu và 122 từ</a:t>
            </a:r>
            <a:endParaRPr lang="vi-VN"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907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18" name="Rectangle 17"/>
          <p:cNvSpPr/>
          <p:nvPr/>
        </p:nvSpPr>
        <p:spPr>
          <a:xfrm>
            <a:off x="936171" y="4169420"/>
            <a:ext cx="10721701" cy="2231380"/>
          </a:xfrm>
          <a:prstGeom prst="rect">
            <a:avLst/>
          </a:prstGeom>
        </p:spPr>
        <p:txBody>
          <a:bodyPr wrap="square">
            <a:spAutoFit/>
          </a:bodyPr>
          <a:lstStyle/>
          <a:p>
            <a:pPr>
              <a:lnSpc>
                <a:spcPct val="114000"/>
              </a:lnSpc>
            </a:pPr>
            <a:r>
              <a:rPr lang="en-US" sz="2500" smtClean="0">
                <a:latin typeface="Times New Roman" panose="02020603050405020304" pitchFamily="18" charset="0"/>
                <a:cs typeface="Times New Roman" panose="02020603050405020304" pitchFamily="18" charset="0"/>
              </a:rPr>
              <a:t>Source Domains: </a:t>
            </a:r>
          </a:p>
          <a:p>
            <a:pPr marL="342900" indent="-168275">
              <a:lnSpc>
                <a:spcPct val="114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Dữ liệu về nhu cầu mua hàng của các sản phẩm đã biết</a:t>
            </a:r>
          </a:p>
          <a:p>
            <a:pPr>
              <a:lnSpc>
                <a:spcPct val="114000"/>
              </a:lnSpc>
            </a:pPr>
            <a:r>
              <a:rPr lang="en-US" sz="2500" smtClean="0">
                <a:latin typeface="Times New Roman" panose="02020603050405020304" pitchFamily="18" charset="0"/>
                <a:cs typeface="Times New Roman" panose="02020603050405020304" pitchFamily="18" charset="0"/>
              </a:rPr>
              <a:t>Target Domain : </a:t>
            </a:r>
          </a:p>
          <a:p>
            <a:pPr marL="342900" indent="-168275">
              <a:lnSpc>
                <a:spcPct val="114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Dữ liệu về nhu cầu mua hàng của sản phẩm mới cần học</a:t>
            </a:r>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E154CC2-8E54-4EA1-84B4-2A56D28CCA9A}" type="slidenum">
              <a:rPr lang="en-US" smtClean="0"/>
              <a:t>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171" y="1075077"/>
            <a:ext cx="10642981" cy="2766260"/>
          </a:xfrm>
          <a:prstGeom prst="rect">
            <a:avLst/>
          </a:prstGeom>
        </p:spPr>
      </p:pic>
    </p:spTree>
    <p:extLst>
      <p:ext uri="{BB962C8B-B14F-4D97-AF65-F5344CB8AC3E}">
        <p14:creationId xmlns:p14="http://schemas.microsoft.com/office/powerpoint/2010/main" val="18774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CF07EE9-76CC-4FBC-967F-8D1834CB56BA}"/>
              </a:ext>
            </a:extLst>
          </p:cNvPr>
          <p:cNvGrpSpPr/>
          <p:nvPr/>
        </p:nvGrpSpPr>
        <p:grpSpPr>
          <a:xfrm>
            <a:off x="0" y="0"/>
            <a:ext cx="12192000" cy="873907"/>
            <a:chOff x="1893283" y="118425"/>
            <a:chExt cx="10298719" cy="1207107"/>
          </a:xfrm>
        </p:grpSpPr>
        <p:sp>
          <p:nvSpPr>
            <p:cNvPr id="22" name="Freeform 36">
              <a:extLst>
                <a:ext uri="{FF2B5EF4-FFF2-40B4-BE49-F238E27FC236}">
                  <a16:creationId xmlns:a16="http://schemas.microsoft.com/office/drawing/2014/main" id="{9E4142F2-5372-4F4C-B429-28EFE2F312D9}"/>
                </a:ext>
              </a:extLst>
            </p:cNvPr>
            <p:cNvSpPr/>
            <p:nvPr/>
          </p:nvSpPr>
          <p:spPr>
            <a:xfrm>
              <a:off x="1893283" y="118425"/>
              <a:ext cx="10298719" cy="1207107"/>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009000-69A2-4665-9583-27AA5513F3F8}"/>
                </a:ext>
              </a:extLst>
            </p:cNvPr>
            <p:cNvSpPr txBox="1"/>
            <p:nvPr/>
          </p:nvSpPr>
          <p:spPr>
            <a:xfrm>
              <a:off x="2908009" y="286225"/>
              <a:ext cx="8766313" cy="871505"/>
            </a:xfrm>
            <a:prstGeom prst="rect">
              <a:avLst/>
            </a:prstGeom>
            <a:noFill/>
          </p:spPr>
          <p:txBody>
            <a:bodyPr wrap="square" rtlCol="0">
              <a:spAutoFit/>
            </a:bodyPr>
            <a:lstStyle/>
            <a:p>
              <a:pPr algn="ctr"/>
              <a:r>
                <a:rPr lang="en-US" sz="3500" b="1" smtClean="0">
                  <a:solidFill>
                    <a:schemeClr val="bg1"/>
                  </a:solidFill>
                  <a:latin typeface="Times New Roman" panose="02020603050405020304" pitchFamily="18" charset="0"/>
                  <a:cs typeface="Times New Roman" panose="02020603050405020304" pitchFamily="18" charset="0"/>
                </a:rPr>
                <a:t>Áp dụng LML cho bài toán</a:t>
              </a:r>
              <a:endParaRPr lang="en-US" sz="3500" b="1">
                <a:solidFill>
                  <a:schemeClr val="bg1"/>
                </a:solidFill>
                <a:latin typeface="Times New Roman" panose="02020603050405020304" pitchFamily="18" charset="0"/>
                <a:cs typeface="Times New Roman" panose="02020603050405020304" pitchFamily="18" charset="0"/>
              </a:endParaRPr>
            </a:p>
          </p:txBody>
        </p:sp>
      </p:grpSp>
      <p:sp>
        <p:nvSpPr>
          <p:cNvPr id="18" name="Rectangle 17"/>
          <p:cNvSpPr/>
          <p:nvPr/>
        </p:nvSpPr>
        <p:spPr>
          <a:xfrm>
            <a:off x="961164" y="1305233"/>
            <a:ext cx="10721701" cy="861774"/>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Cấu trúc một file dữ liệu</a:t>
            </a:r>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57" y="1905750"/>
            <a:ext cx="10324271" cy="2757813"/>
          </a:xfrm>
          <a:prstGeom prst="rect">
            <a:avLst/>
          </a:prstGeom>
        </p:spPr>
      </p:pic>
      <p:sp>
        <p:nvSpPr>
          <p:cNvPr id="2" name="Slide Number Placeholder 1"/>
          <p:cNvSpPr>
            <a:spLocks noGrp="1"/>
          </p:cNvSpPr>
          <p:nvPr>
            <p:ph type="sldNum" sz="quarter" idx="12"/>
          </p:nvPr>
        </p:nvSpPr>
        <p:spPr/>
        <p:txBody>
          <a:bodyPr/>
          <a:lstStyle/>
          <a:p>
            <a:fld id="{BE154CC2-8E54-4EA1-84B4-2A56D28CCA9A}" type="slidenum">
              <a:rPr lang="en-US" smtClean="0"/>
              <a:t>9</a:t>
            </a:fld>
            <a:endParaRPr lang="en-US"/>
          </a:p>
        </p:txBody>
      </p:sp>
      <p:sp>
        <p:nvSpPr>
          <p:cNvPr id="8" name="Rectangle 7"/>
          <p:cNvSpPr/>
          <p:nvPr/>
        </p:nvSpPr>
        <p:spPr>
          <a:xfrm>
            <a:off x="961164" y="5009854"/>
            <a:ext cx="10721701" cy="1246495"/>
          </a:xfrm>
          <a:prstGeom prst="rect">
            <a:avLst/>
          </a:prstGeom>
        </p:spPr>
        <p:txBody>
          <a:bodyPr wrap="square">
            <a:spAutoFit/>
          </a:bodyPr>
          <a:lstStyle/>
          <a:p>
            <a:r>
              <a:rPr lang="en-US" sz="2500" smtClean="0">
                <a:latin typeface="Times New Roman" panose="02020603050405020304" pitchFamily="18" charset="0"/>
                <a:cs typeface="Times New Roman" panose="02020603050405020304" pitchFamily="18" charset="0"/>
              </a:rPr>
              <a:t>Thẻ Title: Tiêu đề của bài đăng</a:t>
            </a:r>
          </a:p>
          <a:p>
            <a:r>
              <a:rPr lang="en-US" sz="2500" smtClean="0">
                <a:latin typeface="Times New Roman" panose="02020603050405020304" pitchFamily="18" charset="0"/>
                <a:cs typeface="Times New Roman" panose="02020603050405020304" pitchFamily="18" charset="0"/>
              </a:rPr>
              <a:t>Thẻ Content: Nội dung của bài đăng</a:t>
            </a:r>
            <a:endParaRPr lang="en-US" sz="2500">
              <a:latin typeface="Times New Roman" panose="02020603050405020304" pitchFamily="18" charset="0"/>
              <a:cs typeface="Times New Roman" panose="02020603050405020304" pitchFamily="18" charset="0"/>
            </a:endParaRPr>
          </a:p>
          <a:p>
            <a:pPr marL="176212" algn="just"/>
            <a:endParaRPr lang="vi-VN"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863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424</TotalTime>
  <Words>1096</Words>
  <Application>Microsoft Office PowerPoint</Application>
  <PresentationFormat>Widescreen</PresentationFormat>
  <Paragraphs>175</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Fillmore</vt:lpstr>
      <vt:lpstr>Gill Sans MT</vt:lpstr>
      <vt:lpstr>Times New Roman</vt:lpstr>
      <vt:lpstr>UTM Aristote</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21</cp:revision>
  <dcterms:created xsi:type="dcterms:W3CDTF">2024-01-29T14:32:17Z</dcterms:created>
  <dcterms:modified xsi:type="dcterms:W3CDTF">2024-02-01T15:53:14Z</dcterms:modified>
</cp:coreProperties>
</file>